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51423" autoAdjust="0"/>
  </p:normalViewPr>
  <p:slideViewPr>
    <p:cSldViewPr>
      <p:cViewPr varScale="1">
        <p:scale>
          <a:sx n="36" d="100"/>
          <a:sy n="36" d="100"/>
        </p:scale>
        <p:origin x="-2352" y="-78"/>
      </p:cViewPr>
      <p:guideLst>
        <p:guide orient="horz" pos="2160"/>
        <p:guide pos="2880"/>
      </p:guideLst>
    </p:cSldViewPr>
  </p:slideViewPr>
  <p:notesTextViewPr>
    <p:cViewPr>
      <p:scale>
        <a:sx n="100" d="100"/>
        <a:sy n="100" d="100"/>
      </p:scale>
      <p:origin x="0" y="990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0AF0B9-5D8C-4BC8-9C25-DAB479CE69C8}" type="datetimeFigureOut">
              <a:rPr lang="el-GR" smtClean="0"/>
              <a:pPr/>
              <a:t>12/12/2020</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6C05A-BB49-45B9-9519-210C63B20FC9}"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Η</a:t>
            </a:r>
            <a:r>
              <a:rPr lang="el-GR" baseline="0" dirty="0" smtClean="0"/>
              <a:t> λύση αυτή προτάθηκε για δύο διαμαχόμενες διεργασίες, με στόχο να επεκταθεί σε περισσότερες. Άρα στα τμήματα (α) και (β) βλέπουμε τον κώδικα που εκτελούν οι διεργασίες Α και Β που συναγωνίζονται για τον εκτυπωτή, πριν μπουν στο ΚΤ.</a:t>
            </a:r>
          </a:p>
          <a:p>
            <a:endParaRPr lang="el-GR" baseline="0" dirty="0" smtClean="0"/>
          </a:p>
          <a:p>
            <a:r>
              <a:rPr lang="el-GR" baseline="0" dirty="0" smtClean="0"/>
              <a:t>Η διεργασία Α (κώδικας (α)) μπορεί να μπει σε ΚΤ όταν η </a:t>
            </a:r>
            <a:r>
              <a:rPr lang="en-US" baseline="0" dirty="0" smtClean="0"/>
              <a:t>turn =0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διεργασία </a:t>
            </a:r>
            <a:r>
              <a:rPr lang="en-US" baseline="0" dirty="0" smtClean="0"/>
              <a:t>B</a:t>
            </a:r>
            <a:r>
              <a:rPr lang="el-GR" baseline="0" dirty="0" smtClean="0"/>
              <a:t> (κώδικας (β)) μπορεί να μπει σε ΚΤ όταν η </a:t>
            </a:r>
            <a:r>
              <a:rPr lang="en-US" baseline="0" dirty="0" smtClean="0"/>
              <a:t>turn =</a:t>
            </a:r>
            <a:r>
              <a:rPr lang="el-GR" baseline="0" dirty="0" smtClean="0"/>
              <a:t>1</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Γραμμή 5: Μπορεί το μη κρίσιμο τμήμα της Α να αποτελείται από 1 πρόσθεση και τις Β από 100 υπολογισμούς πιο πολύπλοκους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Επεξήγηση της Α και αντίστοιχα της Β</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Α όσο η </a:t>
            </a:r>
            <a:r>
              <a:rPr lang="en-US" baseline="0" dirty="0" smtClean="0"/>
              <a:t>turn </a:t>
            </a:r>
            <a:r>
              <a:rPr lang="el-GR" baseline="0" dirty="0" smtClean="0"/>
              <a:t>!= 0 επαναλαμβάνεται ο βρόχος (γραμμή 2).</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a:t>
            </a:r>
            <a:r>
              <a:rPr lang="en-US" baseline="0" dirty="0" smtClean="0"/>
              <a:t>turn = 0 </a:t>
            </a:r>
            <a:r>
              <a:rPr lang="el-GR" baseline="0" dirty="0" smtClean="0"/>
              <a:t>τότε η Α εκτελεί το ΚΤ (δηλαδή τις 5 εντολές για την εκτύπωση) (γραμμή 3)</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Όταν βγει από το ΚΤ θέτει </a:t>
            </a:r>
            <a:r>
              <a:rPr lang="en-US" baseline="0" dirty="0" smtClean="0"/>
              <a:t>turn = 1</a:t>
            </a:r>
            <a:r>
              <a:rPr lang="el-GR" baseline="0" dirty="0" smtClean="0"/>
              <a:t> (γραμμή 4)</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Περνάει σε μη κρίσιμο τμήμα (γραμμή 5)</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Α θα θέσει </a:t>
            </a:r>
            <a:r>
              <a:rPr lang="en-US" baseline="0" dirty="0" smtClean="0"/>
              <a:t>turn =1 </a:t>
            </a:r>
            <a:r>
              <a:rPr lang="el-GR" baseline="0" dirty="0" smtClean="0"/>
              <a:t>για να μπει η Β και η Β θα θέσει </a:t>
            </a:r>
            <a:r>
              <a:rPr lang="en-US" baseline="0" dirty="0" smtClean="0"/>
              <a:t>turn = </a:t>
            </a:r>
            <a:r>
              <a:rPr lang="el-GR" baseline="0" dirty="0" smtClean="0"/>
              <a:t>0</a:t>
            </a:r>
            <a:r>
              <a:rPr lang="en-US" baseline="0" dirty="0" smtClean="0"/>
              <a:t> </a:t>
            </a:r>
            <a:r>
              <a:rPr lang="el-GR" baseline="0" dirty="0" smtClean="0"/>
              <a:t>για να μπει η Α.</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Όταν η Α δει την </a:t>
            </a:r>
            <a:r>
              <a:rPr lang="en-US" baseline="0" dirty="0" smtClean="0"/>
              <a:t>turn =0 </a:t>
            </a:r>
            <a:r>
              <a:rPr lang="el-GR" baseline="0" dirty="0" smtClean="0"/>
              <a:t>μπαίνει στο </a:t>
            </a:r>
            <a:r>
              <a:rPr lang="en-US" baseline="0" dirty="0" smtClean="0"/>
              <a:t>CS </a:t>
            </a:r>
            <a:r>
              <a:rPr lang="el-GR" baseline="0" dirty="0" smtClean="0"/>
              <a:t>και εκεί εκτελεί 5 εντολές.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6</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Θεωρείται</a:t>
            </a:r>
            <a:r>
              <a:rPr lang="el-GR" baseline="0" dirty="0" smtClean="0"/>
              <a:t> ότι έχουμε μνήμη 100 θέσεων</a:t>
            </a:r>
          </a:p>
          <a:p>
            <a:r>
              <a:rPr lang="en-US" baseline="0" dirty="0" smtClean="0"/>
              <a:t>Count </a:t>
            </a:r>
            <a:r>
              <a:rPr lang="el-GR" baseline="0" dirty="0" smtClean="0"/>
              <a:t>κοινή μεταβλητή. </a:t>
            </a:r>
          </a:p>
          <a:p>
            <a:endParaRPr lang="el-GR" baseline="0" dirty="0" smtClean="0"/>
          </a:p>
          <a:p>
            <a:r>
              <a:rPr lang="el-GR" baseline="0" dirty="0" smtClean="0"/>
              <a:t>Παραγωγός  </a:t>
            </a:r>
          </a:p>
          <a:p>
            <a:r>
              <a:rPr lang="el-GR" baseline="0" dirty="0" smtClean="0"/>
              <a:t>Γραμμή 3: Παράγεται ένα αντικείμενο. </a:t>
            </a:r>
            <a:r>
              <a:rPr lang="el-GR" baseline="0" dirty="0" err="1" smtClean="0"/>
              <a:t>Π.χ</a:t>
            </a:r>
            <a:r>
              <a:rPr lang="el-GR" baseline="0" dirty="0" smtClean="0"/>
              <a:t> κάποιοι υπολογισμοί.</a:t>
            </a:r>
          </a:p>
          <a:p>
            <a:r>
              <a:rPr lang="el-GR" baseline="0" dirty="0" smtClean="0"/>
              <a:t>Γραμμή 4: Πριν το στοιχείο εισαχθεί στη μνήμη γίνεται ένας έλεγχος. Αν το </a:t>
            </a:r>
            <a:r>
              <a:rPr lang="en-US" baseline="0" dirty="0" smtClean="0"/>
              <a:t>count=N </a:t>
            </a:r>
            <a:r>
              <a:rPr lang="el-GR" baseline="0" dirty="0" smtClean="0"/>
              <a:t>τότε η διεργασία πάει για ύπνο. ΔΕΝ υπάρχει κάποια αδιαίρετη πράξη ή εντολή ή ρουτίνα, απλώς αν ο παραγωγός δεν μπορεί να τοποθετήσει στοιχείο στη μνήμη κοιμάται.</a:t>
            </a:r>
          </a:p>
          <a:p>
            <a:r>
              <a:rPr lang="el-GR" baseline="0" dirty="0" smtClean="0"/>
              <a:t>Γραμμή 5: Αν περάσουμε τον έλεγχο, κάνουμε </a:t>
            </a:r>
            <a:r>
              <a:rPr lang="en-US" baseline="0" dirty="0" smtClean="0"/>
              <a:t>insert, </a:t>
            </a:r>
            <a:r>
              <a:rPr lang="el-GR" baseline="0" dirty="0" smtClean="0"/>
              <a:t>δηλαδή βάζουμε το στοιχείο στη μνήμη και μετά αυξάνουμε την </a:t>
            </a:r>
            <a:r>
              <a:rPr lang="en-US" baseline="0" dirty="0" smtClean="0"/>
              <a:t>count </a:t>
            </a:r>
            <a:r>
              <a:rPr lang="el-GR" baseline="0" dirty="0" smtClean="0"/>
              <a:t>κατά 1.</a:t>
            </a:r>
          </a:p>
          <a:p>
            <a:r>
              <a:rPr lang="el-GR" baseline="0" dirty="0" smtClean="0"/>
              <a:t>Γραμμή 7: Αν το </a:t>
            </a:r>
            <a:r>
              <a:rPr lang="en-US" baseline="0" dirty="0" smtClean="0"/>
              <a:t>count =1 (</a:t>
            </a:r>
            <a:r>
              <a:rPr lang="el-GR" baseline="0" dirty="0" smtClean="0"/>
              <a:t>σημαίνει ότι πριν ήταν 0, δηλαδή ο καταναλωτής δεν είχε τίποτα να καταναλώσει και πήγε για ύπνο) ο παραγωγός στέλνει ένα σήμα με το οποίο το ΛΣ θα αφυπνίσει τον καταναλωτή δηλαδή θα τον στείλει σε κατάσταση </a:t>
            </a:r>
            <a:r>
              <a:rPr lang="en-US" baseline="0" dirty="0" smtClean="0"/>
              <a:t>Ready.</a:t>
            </a:r>
            <a:endParaRPr lang="el-GR" baseline="0" dirty="0" smtClean="0"/>
          </a:p>
          <a:p>
            <a:endParaRPr lang="el-GR" baseline="0" dirty="0" smtClean="0"/>
          </a:p>
          <a:p>
            <a:r>
              <a:rPr lang="el-GR" baseline="0" dirty="0" smtClean="0"/>
              <a:t>ΣΥΜΠΗΡΩΜΑΤΙΚΑ: Αν τυχόν </a:t>
            </a:r>
            <a:r>
              <a:rPr lang="en-US" baseline="0" dirty="0" smtClean="0"/>
              <a:t>count = 0 </a:t>
            </a:r>
            <a:r>
              <a:rPr lang="el-GR" baseline="0" dirty="0" smtClean="0"/>
              <a:t>πάει για ύπνο ο καταναλωτής επειδή δεν έχει κάτι να καταναλώσει</a:t>
            </a:r>
          </a:p>
          <a:p>
            <a:r>
              <a:rPr lang="el-GR" baseline="0" dirty="0" smtClean="0"/>
              <a:t>Αν </a:t>
            </a:r>
            <a:r>
              <a:rPr lang="en-US" baseline="0" dirty="0" smtClean="0"/>
              <a:t>count=N </a:t>
            </a:r>
            <a:r>
              <a:rPr lang="el-GR" baseline="0" dirty="0" smtClean="0"/>
              <a:t>τότε πάει για ύπνο ο παραγωγός επειδή δεν έχει διαθέσιμο χώρο στη μνήμη</a:t>
            </a:r>
          </a:p>
          <a:p>
            <a:endParaRPr lang="el-GR" baseline="0" dirty="0" smtClean="0"/>
          </a:p>
          <a:p>
            <a:r>
              <a:rPr lang="el-GR" baseline="0" dirty="0" smtClean="0"/>
              <a:t>Η μία διεργασία ξυπνάει την άλλη. Δηλαδή όταν ο καταναλωτής καταναλώσει ένα στοιχείο , αυτό αφαιρείται από τη μνήμη, άρα ο παραγωγός ξυπνάει γιατί έχει χώρο να τοποθετήσει έστω ένα στοιχείο.</a:t>
            </a:r>
          </a:p>
          <a:p>
            <a:r>
              <a:rPr lang="el-GR" baseline="0" dirty="0" smtClean="0"/>
              <a:t>Αντίστοιχα, όταν ο παραγωγός εισάγει στη μνήμη ένα στοιχείο, ξυπνάει τον καταναλωτή, επειδή ο τελευταίος έχει κάτι να καταναλώσει.</a:t>
            </a:r>
          </a:p>
          <a:p>
            <a:endParaRPr lang="el-GR" baseline="0" dirty="0" smtClean="0"/>
          </a:p>
          <a:p>
            <a:r>
              <a:rPr lang="el-GR" baseline="0" dirty="0" smtClean="0"/>
              <a:t>ΚΑΤΑΝΑΛΩΤΗΣ: Ο καταναλωτής ελέγχει αν η </a:t>
            </a:r>
            <a:r>
              <a:rPr lang="en-US" baseline="0" dirty="0" smtClean="0"/>
              <a:t>count =0. </a:t>
            </a:r>
            <a:r>
              <a:rPr lang="el-GR" baseline="0" dirty="0" smtClean="0"/>
              <a:t>Αν ναι, στέλνει ένα σήμα στο ΛΣ για να μπει σε κατάσταση </a:t>
            </a:r>
            <a:r>
              <a:rPr lang="en-US" baseline="0" dirty="0" smtClean="0"/>
              <a:t>sleep. O </a:t>
            </a:r>
            <a:r>
              <a:rPr lang="el-GR" baseline="0" dirty="0" smtClean="0"/>
              <a:t>λόγος είναι ότι δεν έχει κάτι να καταναλώσει.</a:t>
            </a:r>
          </a:p>
          <a:p>
            <a:r>
              <a:rPr lang="el-GR" baseline="0" dirty="0" smtClean="0"/>
              <a:t>Αν δεν ισχύει αυτό, τότε αφαιρεί ένα στοιχείο από τη μνήμη (</a:t>
            </a:r>
            <a:r>
              <a:rPr lang="en-US" baseline="0" dirty="0" smtClean="0"/>
              <a:t>remove). </a:t>
            </a:r>
          </a:p>
          <a:p>
            <a:r>
              <a:rPr lang="el-GR" baseline="0" dirty="0" smtClean="0"/>
              <a:t>Μειώνει τη μεταβλητή </a:t>
            </a:r>
            <a:r>
              <a:rPr lang="en-US" baseline="0" dirty="0" smtClean="0"/>
              <a:t>count </a:t>
            </a:r>
            <a:r>
              <a:rPr lang="el-GR" baseline="0" dirty="0" smtClean="0"/>
              <a:t>κατά 1 και αν το </a:t>
            </a:r>
            <a:r>
              <a:rPr lang="en-US" baseline="0" dirty="0" smtClean="0"/>
              <a:t>count </a:t>
            </a:r>
            <a:r>
              <a:rPr lang="el-GR" baseline="0" dirty="0" smtClean="0"/>
              <a:t>= Ν-1 (κάτι που σημαίνει ότι πριν ήταν Ν και ο παραγωγός κοιμήθηκε) τότε στέλνει στο ΛΣ ένα σήμα αφύπνισης του παραγωγού. Άρα, ο παραγωγός έχει χώρο για να βάλει νέα στοιχεία και πρέπει να ξυπνήσει.</a:t>
            </a:r>
          </a:p>
          <a:p>
            <a:endParaRPr lang="el-GR" baseline="0" dirty="0" smtClean="0"/>
          </a:p>
          <a:p>
            <a:endParaRPr lang="el-GR" baseline="0" dirty="0" smtClean="0"/>
          </a:p>
          <a:p>
            <a:r>
              <a:rPr lang="el-GR" baseline="0" dirty="0" smtClean="0"/>
              <a:t>Μπορεί ο παραγωγός να γεμίσει 10 θέσεις να τελειώσουν τα κβάντα, να μπει ο καταναλωτής να καταναλώσει 7 και να τελειώσουν  τα κβάντα </a:t>
            </a:r>
            <a:r>
              <a:rPr lang="el-GR" baseline="0" dirty="0" err="1" smtClean="0"/>
              <a:t>κ.ο.κ</a:t>
            </a:r>
            <a:r>
              <a:rPr lang="el-GR" baseline="0" dirty="0" smtClean="0"/>
              <a:t>.</a:t>
            </a:r>
          </a:p>
          <a:p>
            <a:r>
              <a:rPr lang="el-GR" baseline="0" dirty="0" smtClean="0"/>
              <a:t>Όσο το </a:t>
            </a:r>
            <a:r>
              <a:rPr lang="en-US" baseline="0" dirty="0" smtClean="0"/>
              <a:t>count </a:t>
            </a:r>
            <a:r>
              <a:rPr lang="el-GR" baseline="0" dirty="0" smtClean="0"/>
              <a:t>δεν είναι 0 ή 100, δεν έχουμε καμία διεργασία σε κατάσταση </a:t>
            </a:r>
            <a:r>
              <a:rPr lang="en-US" baseline="0" dirty="0" smtClean="0"/>
              <a:t>sleep. </a:t>
            </a:r>
            <a:r>
              <a:rPr lang="el-GR" baseline="0" dirty="0" smtClean="0"/>
              <a:t>Εναλλάσσονται σε κατάσταση </a:t>
            </a:r>
            <a:r>
              <a:rPr lang="en-US" baseline="0" dirty="0" smtClean="0"/>
              <a:t>ready – run.</a:t>
            </a:r>
          </a:p>
          <a:p>
            <a:endParaRPr lang="en-US" baseline="0" dirty="0" smtClean="0"/>
          </a:p>
          <a:p>
            <a:r>
              <a:rPr lang="el-GR" baseline="0" dirty="0" smtClean="0"/>
              <a:t>ΘΕΤΙΚΑ ΣΤΟΙΧΕΙΑ: Ενεργός αναμονή δεν υπάρχει. Όταν μία διεργασία δεν έχει τι να κάνει, πάει για ύπνο και δεν εκτελείται άσκοπα.</a:t>
            </a:r>
          </a:p>
          <a:p>
            <a:endParaRPr lang="el-GR" baseline="0" dirty="0" smtClean="0"/>
          </a:p>
          <a:p>
            <a:r>
              <a:rPr lang="el-GR" baseline="0" dirty="0" smtClean="0"/>
              <a:t>ΠΡΟΒΛΗΜΑ:  Κάποια στιγμή η μνήμη είναι κενή, δηλαδή </a:t>
            </a:r>
            <a:r>
              <a:rPr lang="en-US" baseline="0" dirty="0" smtClean="0"/>
              <a:t>count=0</a:t>
            </a:r>
            <a:r>
              <a:rPr lang="el-GR" baseline="0" dirty="0" smtClean="0"/>
              <a:t> (αυτό σημαίνει ότι προηγουμένως ο καταναλωτής κατανάλωσε το τελευταίο στοιχείο που είχε απομείνει στη μνήμη)</a:t>
            </a:r>
            <a:r>
              <a:rPr lang="en-US" baseline="0" dirty="0" smtClean="0"/>
              <a:t>. </a:t>
            </a:r>
            <a:r>
              <a:rPr lang="el-GR" baseline="0" dirty="0" smtClean="0"/>
              <a:t>Ο καταναλωτής διαβάζει στην γραμμή 3 ότι </a:t>
            </a:r>
            <a:r>
              <a:rPr lang="en-US" baseline="0" dirty="0" smtClean="0"/>
              <a:t>count =0 </a:t>
            </a:r>
            <a:r>
              <a:rPr lang="el-GR" baseline="0" dirty="0" smtClean="0"/>
              <a:t>και τελειώνουν τα κβάντα του (ΔΕΝ ΠΡΟΛΑΒΑΙΝΕΙ ΝΑ ΠΑΕΙ ΓΙΑ ΥΠΝΟ). </a:t>
            </a:r>
            <a:endParaRPr lang="en-US" baseline="0" dirty="0" smtClean="0"/>
          </a:p>
          <a:p>
            <a:r>
              <a:rPr lang="el-GR" baseline="0" dirty="0" smtClean="0"/>
              <a:t>Παραγωγός. Τρέχει και βάζει ένα στοιχείο στη μνήμη, κάνοντας το </a:t>
            </a:r>
            <a:r>
              <a:rPr lang="en-US" baseline="0" dirty="0" smtClean="0"/>
              <a:t>count=1 </a:t>
            </a:r>
            <a:r>
              <a:rPr lang="el-GR" baseline="0" dirty="0" smtClean="0"/>
              <a:t>και στέλνει ένα σήμα </a:t>
            </a:r>
            <a:r>
              <a:rPr lang="en-US" baseline="0" dirty="0" smtClean="0"/>
              <a:t>wakeup </a:t>
            </a:r>
            <a:r>
              <a:rPr lang="el-GR" baseline="0" dirty="0" smtClean="0"/>
              <a:t>στον καταναλωτή (γραμμή 7, ρουτίνα παραγωγού).</a:t>
            </a:r>
          </a:p>
          <a:p>
            <a:endParaRPr lang="el-GR" baseline="0" dirty="0" smtClean="0"/>
          </a:p>
          <a:p>
            <a:r>
              <a:rPr lang="el-GR" baseline="0" dirty="0" smtClean="0"/>
              <a:t>Ο καταναλωτής δεν κοιμάται. Το σήμα αφύπνισης πάει χαμένο. </a:t>
            </a:r>
          </a:p>
          <a:p>
            <a:r>
              <a:rPr lang="el-GR" baseline="0" dirty="0" smtClean="0"/>
              <a:t>Ο καταναλωτής είναι σε κατάσταση </a:t>
            </a:r>
            <a:r>
              <a:rPr lang="en-US" baseline="0" dirty="0" smtClean="0"/>
              <a:t>Ready. </a:t>
            </a:r>
            <a:r>
              <a:rPr lang="el-GR" baseline="0" dirty="0" smtClean="0"/>
              <a:t>Έστω ότι επιστρέφει. Έχει κάνει </a:t>
            </a:r>
            <a:r>
              <a:rPr lang="en-US" baseline="0" dirty="0" smtClean="0"/>
              <a:t>context switch </a:t>
            </a:r>
            <a:r>
              <a:rPr lang="el-GR" baseline="0" dirty="0" smtClean="0"/>
              <a:t>και έχει διαβάσει </a:t>
            </a:r>
            <a:r>
              <a:rPr lang="en-US" baseline="0" dirty="0" smtClean="0"/>
              <a:t>count=0, </a:t>
            </a:r>
            <a:r>
              <a:rPr lang="el-GR" baseline="0" dirty="0" smtClean="0"/>
              <a:t>με αποτέλεσμα αυτό που μένει να κάνει είναι να στείλει σήμα ύπνωσης και να πάει για ύπνο. Άρα κοιμήθηκε με την τιμή </a:t>
            </a:r>
            <a:r>
              <a:rPr lang="en-US" baseline="0" dirty="0" smtClean="0"/>
              <a:t>count=1.</a:t>
            </a:r>
          </a:p>
          <a:p>
            <a:r>
              <a:rPr lang="en-US" baseline="0" dirty="0" smtClean="0"/>
              <a:t>O </a:t>
            </a:r>
            <a:r>
              <a:rPr lang="el-GR" baseline="0" dirty="0" smtClean="0"/>
              <a:t>παραγωγός παίρνει σειρά και τα κβάντα του αυτή τη φορά φτάνουν για να γεμίσει τη μνήμη. Ακόμη και να μην έφταναν τα κβάντα, ο καταναλωτής κοιμάται. Θα πάει για ύπνο και τελικά θα πάνε για ύπνο και οι 2.</a:t>
            </a:r>
          </a:p>
          <a:p>
            <a:endParaRPr lang="el-GR" baseline="0" dirty="0" smtClean="0"/>
          </a:p>
          <a:p>
            <a:r>
              <a:rPr lang="el-GR" baseline="0" dirty="0" smtClean="0"/>
              <a:t>Το σήμα αφύπνισης του καταναλωτή χάθηκε όταν </a:t>
            </a:r>
            <a:r>
              <a:rPr lang="en-US" baseline="0" dirty="0" smtClean="0"/>
              <a:t>count=1. </a:t>
            </a:r>
            <a:r>
              <a:rPr lang="el-GR" baseline="0" dirty="0" smtClean="0"/>
              <a:t>Από κει και μετά (γραμμή 6) το </a:t>
            </a:r>
            <a:r>
              <a:rPr lang="en-US" baseline="0" dirty="0" smtClean="0"/>
              <a:t>count </a:t>
            </a:r>
            <a:r>
              <a:rPr lang="el-GR" baseline="0" dirty="0" smtClean="0"/>
              <a:t>Θα λάβει τιμές από  2 ως 100.</a:t>
            </a:r>
            <a:endParaRPr lang="en-US" baseline="0" dirty="0" smtClean="0"/>
          </a:p>
          <a:p>
            <a:endParaRPr lang="el-GR" baseline="0" dirty="0" smtClean="0"/>
          </a:p>
          <a:p>
            <a:r>
              <a:rPr lang="el-GR" baseline="0" dirty="0" smtClean="0"/>
              <a:t>ΔΕΝ είμαστε σίγουροι με ποιον ρυθμό αυξάνεται και μειώνεται το μέγεθος της μνήμης. Δηλαδή δεν υπάρχει εγγύηση ότι τα επιπλέον σήματα αφύπνισης θα οδηγούσαν σε αποδοτική λύση γιατί κάθε σήμα αφύπνισης δίνει τους πόρους στο ΛΣ και χάνεται χρόνος εκτέλεσης των προγραμμάτων μας. </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17</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err="1" smtClean="0"/>
              <a:t>Mutex</a:t>
            </a:r>
            <a:r>
              <a:rPr lang="el-GR" dirty="0" smtClean="0"/>
              <a:t>: Αμοιβαίο</a:t>
            </a:r>
            <a:r>
              <a:rPr lang="el-GR" baseline="0" dirty="0" smtClean="0"/>
              <a:t>ς αποκλεισμό και έχει 2 τιμές 0 ή 1.</a:t>
            </a:r>
            <a:endParaRPr lang="en-US" baseline="0" dirty="0" smtClean="0"/>
          </a:p>
          <a:p>
            <a:r>
              <a:rPr lang="en-US" baseline="0" dirty="0" smtClean="0"/>
              <a:t>Empty </a:t>
            </a:r>
            <a:r>
              <a:rPr lang="el-GR" baseline="0" dirty="0" smtClean="0"/>
              <a:t>δείχνει το πλήθος των κενών θέσεων, αρχικά Ν</a:t>
            </a:r>
          </a:p>
          <a:p>
            <a:r>
              <a:rPr lang="en-US" baseline="0" dirty="0" smtClean="0"/>
              <a:t>Full: </a:t>
            </a:r>
            <a:r>
              <a:rPr lang="el-GR" baseline="0" dirty="0" smtClean="0"/>
              <a:t>Δείχνει το πλήθος των γεμάτων θέσεων, αρχικά είναι 0</a:t>
            </a:r>
          </a:p>
          <a:p>
            <a:endParaRPr lang="el-GR" baseline="0" dirty="0" smtClean="0"/>
          </a:p>
          <a:p>
            <a:r>
              <a:rPr lang="el-GR" u="sng" baseline="0" dirty="0" smtClean="0"/>
              <a:t>Αρχικά, επιβάλλεται ότι πρώτος θα αλλάξει τη μνήμη ο παραγωγός.</a:t>
            </a:r>
            <a:r>
              <a:rPr lang="el-GR" baseline="0" dirty="0" smtClean="0"/>
              <a:t> Γιατί; Έστω ότι το ΛΣ </a:t>
            </a:r>
            <a:r>
              <a:rPr lang="el-GR" baseline="0" dirty="0" err="1" smtClean="0"/>
              <a:t>χρονοδρομολογεί</a:t>
            </a:r>
            <a:r>
              <a:rPr lang="el-GR" baseline="0" dirty="0" smtClean="0"/>
              <a:t> αρχικά τον καταναλωτή.</a:t>
            </a:r>
          </a:p>
          <a:p>
            <a:r>
              <a:rPr lang="el-GR" baseline="0" dirty="0" smtClean="0"/>
              <a:t>Στη γραμμή 3 ο καταναλωτής θα εκτελέσει την </a:t>
            </a:r>
            <a:r>
              <a:rPr lang="en-US" baseline="0" dirty="0" smtClean="0"/>
              <a:t>down (full). H down </a:t>
            </a:r>
            <a:r>
              <a:rPr lang="el-GR" baseline="0" dirty="0" smtClean="0"/>
              <a:t>είναι αδιαίρετη. Ελέγχει την τιμή του </a:t>
            </a:r>
            <a:r>
              <a:rPr lang="en-US" baseline="0" dirty="0" smtClean="0"/>
              <a:t>full </a:t>
            </a:r>
            <a:r>
              <a:rPr lang="el-GR" baseline="0" dirty="0" smtClean="0"/>
              <a:t>η οποία είναι 0 και στέλνει τον καταναλωτή για ύπνο, τοποθετώντας τον στη λίστα διεργασιών του </a:t>
            </a:r>
            <a:r>
              <a:rPr lang="el-GR" baseline="0" dirty="0" err="1" smtClean="0"/>
              <a:t>σηματοφορέα</a:t>
            </a:r>
            <a:r>
              <a:rPr lang="el-GR" baseline="0" dirty="0" smtClean="0"/>
              <a:t> </a:t>
            </a:r>
            <a:r>
              <a:rPr lang="en-US" baseline="0" dirty="0" smtClean="0"/>
              <a:t>full. O consumer </a:t>
            </a:r>
            <a:r>
              <a:rPr lang="el-GR" baseline="0" dirty="0" smtClean="0"/>
              <a:t>αφού ξυπνήσει και έρθει η ώρα του να τρέξει θα πρέπει να βρει δεδομένα στη μνήμη για να μπορέσει να κάνει κάτι.</a:t>
            </a:r>
          </a:p>
          <a:p>
            <a:endParaRPr lang="el-GR" baseline="0" dirty="0" smtClean="0"/>
          </a:p>
          <a:p>
            <a:r>
              <a:rPr lang="el-GR" baseline="0" dirty="0" smtClean="0"/>
              <a:t>Ρουτίνα παραγωγού: Γραμμή 3 δείχνουμε ότι ένα στοιχείο προετοιμάζεται (γίνεται επεξεργασία) για να γραφτεί στη μνήμη. Όταν ετοιμαστεί το στοιχείο, ο</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a:t>
            </a:r>
            <a:r>
              <a:rPr lang="el-GR" baseline="0" dirty="0" smtClean="0"/>
              <a:t> παραγωγός καλεί την </a:t>
            </a:r>
            <a:r>
              <a:rPr lang="en-US" baseline="0" dirty="0" smtClean="0"/>
              <a:t>down (empty). </a:t>
            </a:r>
            <a:r>
              <a:rPr lang="el-GR" baseline="0" dirty="0" smtClean="0"/>
              <a:t>Ελέγχεται αν υπάρχουν κενές θέσεις. Αν η </a:t>
            </a:r>
            <a:r>
              <a:rPr lang="en-US" baseline="0" dirty="0" smtClean="0"/>
              <a:t>empty = </a:t>
            </a:r>
            <a:r>
              <a:rPr lang="el-GR" baseline="0" dirty="0" smtClean="0"/>
              <a:t>0, θα πάει για ύπνο. Εφόσον υπάρχουν θέσεις κενές, ο </a:t>
            </a:r>
            <a:r>
              <a:rPr lang="el-GR" baseline="0" dirty="0" err="1" smtClean="0"/>
              <a:t>σηματοφορέας</a:t>
            </a:r>
            <a:r>
              <a:rPr lang="el-GR" baseline="0" dirty="0" smtClean="0"/>
              <a:t> </a:t>
            </a:r>
            <a:r>
              <a:rPr lang="en-US" baseline="0" dirty="0" smtClean="0"/>
              <a:t>empty </a:t>
            </a:r>
            <a:r>
              <a:rPr lang="el-GR" baseline="0" dirty="0" smtClean="0"/>
              <a:t>μειώνεται κατά 1. Στη συνέχεια ελέγχουμε την τιμή του </a:t>
            </a:r>
            <a:r>
              <a:rPr lang="en-US" baseline="0" dirty="0" err="1" smtClean="0"/>
              <a:t>mutex</a:t>
            </a:r>
            <a:r>
              <a:rPr lang="en-US" baseline="0" dirty="0" smtClean="0"/>
              <a:t>. </a:t>
            </a:r>
          </a:p>
          <a:p>
            <a:r>
              <a:rPr lang="en-US" baseline="0" dirty="0" smtClean="0"/>
              <a:t>O</a:t>
            </a:r>
            <a:r>
              <a:rPr lang="el-GR" baseline="0" dirty="0" smtClean="0"/>
              <a:t> παραγωγός κάνει κλήση της </a:t>
            </a:r>
            <a:r>
              <a:rPr lang="en-US" baseline="0" dirty="0" smtClean="0"/>
              <a:t>down (</a:t>
            </a:r>
            <a:r>
              <a:rPr lang="en-US" baseline="0" dirty="0" err="1" smtClean="0"/>
              <a:t>mutex</a:t>
            </a:r>
            <a:r>
              <a:rPr lang="en-US" baseline="0" dirty="0" smtClean="0"/>
              <a:t>). </a:t>
            </a:r>
            <a:r>
              <a:rPr lang="el-GR" baseline="0" dirty="0" smtClean="0"/>
              <a:t>Επειδή η </a:t>
            </a:r>
            <a:r>
              <a:rPr lang="en-US" baseline="0" dirty="0" err="1" smtClean="0"/>
              <a:t>mutex</a:t>
            </a:r>
            <a:r>
              <a:rPr lang="en-US" baseline="0" dirty="0" smtClean="0"/>
              <a:t>=1 </a:t>
            </a:r>
            <a:r>
              <a:rPr lang="el-GR" baseline="0" dirty="0" smtClean="0"/>
              <a:t>θα γίνει 0, και ο παραγωγός θα έχει δικαίωμα πρόσβασης στην μνήμη.</a:t>
            </a:r>
            <a:r>
              <a:rPr lang="en-US" baseline="0" dirty="0" smtClean="0"/>
              <a:t> </a:t>
            </a:r>
            <a:r>
              <a:rPr lang="el-GR" baseline="0" dirty="0" smtClean="0"/>
              <a:t>Στη συνέχεια εισάγεται το στοιχείο στη μνήμη. Ακολουθούν 2 ενέργειες που σχετίζονται με την άλλη διεργασία. Πρώτον, ελευθερώνουμε τη μνήμη για να μπορεί να αποκτήσει πρόσβαση ο καταναλωτής και δεύτερον αυξάνουμε την τιμή </a:t>
            </a:r>
            <a:r>
              <a:rPr lang="en-US" baseline="0" dirty="0" smtClean="0"/>
              <a:t>full, </a:t>
            </a:r>
            <a:r>
              <a:rPr lang="el-GR" baseline="0" dirty="0" smtClean="0"/>
              <a:t>έτσι ώστε αν συμβεί ο καταναλωτής να είναι κοιμισμένος, να ξυπνήσει.</a:t>
            </a:r>
          </a:p>
          <a:p>
            <a:r>
              <a:rPr lang="el-GR" baseline="0" dirty="0" smtClean="0"/>
              <a:t>Ο καταναλωτής για να κοιμάται σημαίνει ότι προσπάθησε να καταναλώσει ενώ </a:t>
            </a:r>
            <a:r>
              <a:rPr lang="en-US" baseline="0" dirty="0" smtClean="0"/>
              <a:t>full=0. </a:t>
            </a:r>
            <a:r>
              <a:rPr lang="el-GR" baseline="0" dirty="0" smtClean="0"/>
              <a:t>Αν συμβεί αυτό, τότε ο καταναλωτής θα βρεθεί στη λίστα με τις διεργασίες του </a:t>
            </a:r>
            <a:r>
              <a:rPr lang="el-GR" baseline="0" dirty="0" err="1" smtClean="0"/>
              <a:t>σηματοφορέα</a:t>
            </a:r>
            <a:r>
              <a:rPr lang="el-GR" baseline="0" dirty="0" smtClean="0"/>
              <a:t> </a:t>
            </a:r>
            <a:r>
              <a:rPr lang="en-US" baseline="0" dirty="0" smtClean="0"/>
              <a:t>Full. </a:t>
            </a:r>
            <a:r>
              <a:rPr lang="el-GR" baseline="0" dirty="0" smtClean="0"/>
              <a:t>Όταν ο παραγωγός αυξήσει την </a:t>
            </a:r>
            <a:r>
              <a:rPr lang="en-US" baseline="0" dirty="0" smtClean="0"/>
              <a:t>full </a:t>
            </a:r>
            <a:r>
              <a:rPr lang="el-GR" baseline="0" dirty="0" smtClean="0"/>
              <a:t>τότε καλείται η </a:t>
            </a:r>
            <a:r>
              <a:rPr lang="en-US" baseline="0" dirty="0" smtClean="0"/>
              <a:t>wakeup (process), </a:t>
            </a:r>
            <a:r>
              <a:rPr lang="el-GR" baseline="0" dirty="0" smtClean="0"/>
              <a:t>εφόσον υπάρχει κάποια διεργασία στη λίστα του </a:t>
            </a:r>
            <a:r>
              <a:rPr lang="en-US" baseline="0" dirty="0" smtClean="0"/>
              <a:t>full.</a:t>
            </a:r>
          </a:p>
          <a:p>
            <a:r>
              <a:rPr lang="el-GR" baseline="0" dirty="0" smtClean="0"/>
              <a:t>Ο κάθε </a:t>
            </a:r>
            <a:r>
              <a:rPr lang="el-GR" baseline="0" dirty="0" err="1" smtClean="0"/>
              <a:t>σηματοφορέας</a:t>
            </a:r>
            <a:r>
              <a:rPr lang="el-GR" baseline="0" dirty="0" smtClean="0"/>
              <a:t> στέλνει σήμα αφύπνισης για διεργασίες που βρίσκονται στη λίστα του (ΑΝ ΥΠΑΡΧΟΥΝ). Αυτό σημαίνει ότι αυτές οι διεργασίες πήγαν για ύπνο εξαιτίας κάποιας τιμής του.</a:t>
            </a:r>
          </a:p>
          <a:p>
            <a:endParaRPr lang="el-GR" baseline="0" dirty="0" smtClean="0"/>
          </a:p>
          <a:p>
            <a:r>
              <a:rPr lang="el-GR" baseline="0" dirty="0" smtClean="0"/>
              <a:t>Καταναλωτής: Εξετάζει την τιμή του </a:t>
            </a:r>
            <a:r>
              <a:rPr lang="en-US" baseline="0" dirty="0" smtClean="0"/>
              <a:t>full. </a:t>
            </a:r>
            <a:r>
              <a:rPr lang="el-GR" baseline="0" dirty="0" smtClean="0"/>
              <a:t>Αν η </a:t>
            </a:r>
            <a:r>
              <a:rPr lang="en-US" baseline="0" dirty="0" smtClean="0"/>
              <a:t>full &gt;0 (</a:t>
            </a:r>
            <a:r>
              <a:rPr lang="el-GR" baseline="0" dirty="0" smtClean="0"/>
              <a:t>δεν πάει για ύπνο,  δηλαδή περνάει τη γραμμή 3). Στη συνέχεια ζητάει πρόσβαση στη μνήμη (δηλαδή κάνει </a:t>
            </a:r>
            <a:r>
              <a:rPr lang="en-US" baseline="0" dirty="0" smtClean="0"/>
              <a:t>down (</a:t>
            </a:r>
            <a:r>
              <a:rPr lang="en-US" baseline="0" dirty="0" err="1" smtClean="0"/>
              <a:t>mutex</a:t>
            </a:r>
            <a:r>
              <a:rPr lang="en-US" baseline="0" dirty="0" smtClean="0"/>
              <a:t>)) </a:t>
            </a:r>
            <a:r>
              <a:rPr lang="el-GR" baseline="0" dirty="0" smtClean="0"/>
              <a:t>και μόνο αν βρει την τιμή του </a:t>
            </a:r>
            <a:r>
              <a:rPr lang="en-US" baseline="0" dirty="0" err="1" smtClean="0"/>
              <a:t>mutex</a:t>
            </a:r>
            <a:r>
              <a:rPr lang="en-US" baseline="0" dirty="0" smtClean="0"/>
              <a:t>=1 </a:t>
            </a:r>
            <a:r>
              <a:rPr lang="el-GR" baseline="0" dirty="0" smtClean="0"/>
              <a:t>θα μπορέσει να πάει να αφαιρέσει ένα στοιχείο. Αφαίρεση (π.χ. ανάγνωση ) γίνεται στη γραμμή 5. Στη συνέχεια, ελευθερώνει τη μνήμη για να έχει πρόσβαση ο παραγωγός. Τέλος κάνει </a:t>
            </a:r>
            <a:r>
              <a:rPr lang="en-US" baseline="0" dirty="0" smtClean="0"/>
              <a:t>up(empty). </a:t>
            </a:r>
            <a:r>
              <a:rPr lang="el-GR" baseline="0" dirty="0" smtClean="0"/>
              <a:t>Οι δύο τελευταίες κλήσεις </a:t>
            </a:r>
            <a:r>
              <a:rPr lang="el-GR" baseline="0" dirty="0" err="1" smtClean="0"/>
              <a:t>σηματοφορέων</a:t>
            </a:r>
            <a:r>
              <a:rPr lang="el-GR" baseline="0" dirty="0" smtClean="0"/>
              <a:t> αφορούν την άλλη διεργασία δηλαδή τον παραγωγό.</a:t>
            </a:r>
          </a:p>
          <a:p>
            <a:r>
              <a:rPr lang="en-US" baseline="0" dirty="0" smtClean="0"/>
              <a:t>Up (empty): </a:t>
            </a:r>
            <a:r>
              <a:rPr lang="el-GR" baseline="0" dirty="0" smtClean="0"/>
              <a:t>Αυξάνει κατά μία τις κενές θέσεις.  </a:t>
            </a:r>
          </a:p>
          <a:p>
            <a:r>
              <a:rPr lang="el-GR" baseline="0" dirty="0" smtClean="0"/>
              <a:t>Δηλαδή έστω ότι ο παραγωγός έχει παράγει Κ στοιχεία. Αν υποθέσουμε ότι η μνήμη χωράει Ν στοιχεία συνολικά τότε οι κενές θέσεις είναι Ν-Κ. Όταν καταναλωθεί ένα στοιχεία τότε οι κενές θέσεις σε πλήθος θα  είναι Ν-Κ+1.</a:t>
            </a:r>
          </a:p>
          <a:p>
            <a:endParaRPr lang="el-GR" baseline="0" dirty="0" smtClean="0"/>
          </a:p>
          <a:p>
            <a:r>
              <a:rPr lang="el-GR" baseline="0" dirty="0" smtClean="0"/>
              <a:t>ΠΟΤΕ πάει ο παραγωγός για ύπνο; Όταν το </a:t>
            </a:r>
            <a:r>
              <a:rPr lang="en-US" baseline="0" dirty="0" smtClean="0"/>
              <a:t>empty = 0 </a:t>
            </a:r>
            <a:r>
              <a:rPr lang="el-GR" baseline="0" dirty="0" smtClean="0"/>
              <a:t>δηλαδή δεν υπάρχουν κενές θέσεις. Στην περίπτωση που ο καταναλωτής αυξήσει το </a:t>
            </a:r>
            <a:r>
              <a:rPr lang="en-US" baseline="0" dirty="0" smtClean="0"/>
              <a:t>empty </a:t>
            </a:r>
            <a:r>
              <a:rPr lang="el-GR" baseline="0" dirty="0" smtClean="0"/>
              <a:t>και αυτό πάει από 0 σε 1, δηλαδή το </a:t>
            </a:r>
            <a:r>
              <a:rPr lang="en-US" baseline="0" dirty="0" smtClean="0"/>
              <a:t>empty </a:t>
            </a:r>
            <a:r>
              <a:rPr lang="el-GR" baseline="0" dirty="0" smtClean="0"/>
              <a:t>ήταν 0, τότε στη λίστα διεργασιών του </a:t>
            </a:r>
            <a:r>
              <a:rPr lang="en-US" baseline="0" dirty="0" smtClean="0"/>
              <a:t>empty </a:t>
            </a:r>
            <a:r>
              <a:rPr lang="el-GR" baseline="0" dirty="0" smtClean="0"/>
              <a:t>βρίσκεται ο παραγωγός, ο οποίος και θα ξυπνήσει. </a:t>
            </a:r>
          </a:p>
          <a:p>
            <a:endParaRPr lang="el-GR" baseline="0" dirty="0" smtClean="0"/>
          </a:p>
          <a:p>
            <a:r>
              <a:rPr lang="el-GR" baseline="0" dirty="0" smtClean="0"/>
              <a:t>ΓΕΝΙΚΑ όταν υπάρχουν πολλοί </a:t>
            </a:r>
            <a:r>
              <a:rPr lang="el-GR" baseline="0" dirty="0" err="1" smtClean="0"/>
              <a:t>σηματοφορείς</a:t>
            </a:r>
            <a:r>
              <a:rPr lang="el-GR" baseline="0" dirty="0" smtClean="0"/>
              <a:t>:</a:t>
            </a:r>
          </a:p>
          <a:p>
            <a:pPr marL="228600" indent="-228600">
              <a:buAutoNum type="arabicParenR"/>
            </a:pPr>
            <a:r>
              <a:rPr lang="el-GR" baseline="0" dirty="0" smtClean="0"/>
              <a:t>Ελέγχεται ΠΡΩΤΑ η ξεχωριστή συνθήκη ύπνωσης μίας διεργασίας. </a:t>
            </a:r>
          </a:p>
          <a:p>
            <a:pPr marL="228600" indent="-228600">
              <a:buAutoNum type="arabicParenR"/>
            </a:pPr>
            <a:r>
              <a:rPr lang="el-GR" baseline="0" dirty="0" smtClean="0"/>
              <a:t>Εάν αυτή δεν ισχύει τότε ελέγχονται συνθήκες πρόσβασης στη μνήμη. </a:t>
            </a:r>
          </a:p>
          <a:p>
            <a:pPr marL="228600" indent="-228600">
              <a:buAutoNum type="arabicParenR"/>
            </a:pPr>
            <a:endParaRPr lang="el-GR" baseline="0" dirty="0" smtClean="0"/>
          </a:p>
          <a:p>
            <a:pPr marL="228600" indent="-228600">
              <a:buNone/>
            </a:pPr>
            <a:r>
              <a:rPr lang="el-GR" baseline="0" dirty="0" smtClean="0"/>
              <a:t>Π.χ. ο παραγωγός πρώτα ελέγχει αν πρέπει να κοιμηθεί  με την </a:t>
            </a:r>
            <a:r>
              <a:rPr lang="en-US" baseline="0" dirty="0" smtClean="0"/>
              <a:t>down (empty)</a:t>
            </a:r>
            <a:r>
              <a:rPr lang="el-GR" baseline="0" dirty="0" smtClean="0"/>
              <a:t>, το ίδιο και ο καταναλωτής με την </a:t>
            </a:r>
            <a:r>
              <a:rPr lang="en-US" baseline="0" dirty="0" smtClean="0"/>
              <a:t>down (full).</a:t>
            </a:r>
          </a:p>
          <a:p>
            <a:pPr marL="228600" indent="-228600">
              <a:buNone/>
            </a:pPr>
            <a:r>
              <a:rPr lang="el-GR" baseline="0" dirty="0" smtClean="0"/>
              <a:t>Ο </a:t>
            </a:r>
            <a:r>
              <a:rPr lang="en-US" baseline="0" dirty="0" err="1" smtClean="0"/>
              <a:t>mutex</a:t>
            </a:r>
            <a:r>
              <a:rPr lang="en-US" baseline="0" dirty="0" smtClean="0"/>
              <a:t> </a:t>
            </a:r>
            <a:r>
              <a:rPr lang="el-GR" baseline="0" dirty="0" smtClean="0"/>
              <a:t>μπορεί να στείλει και τους 2 για ύπνο αλλά ελέγχεται μετά.</a:t>
            </a:r>
          </a:p>
          <a:p>
            <a:pPr marL="228600" indent="-228600">
              <a:buNone/>
            </a:pPr>
            <a:endParaRPr lang="en-US" baseline="0" dirty="0" smtClean="0"/>
          </a:p>
          <a:p>
            <a:pPr marL="228600" indent="-228600">
              <a:buNone/>
            </a:pPr>
            <a:r>
              <a:rPr lang="el-GR" baseline="0" dirty="0" smtClean="0"/>
              <a:t>ΓΙΑΤΙ ελέγχονται πρώτα οι ξεχωριστές  συνθήκες ύπνωσης;  ΓΙΑ ΝΑ ΜΗΝ ΧΑΘΕΙ ΧΡΟΝΟΣ.</a:t>
            </a:r>
          </a:p>
          <a:p>
            <a:pPr marL="228600" indent="-228600">
              <a:buNone/>
            </a:pPr>
            <a:endParaRPr lang="el-GR" baseline="0" dirty="0" smtClean="0"/>
          </a:p>
          <a:p>
            <a:pPr marL="228600" indent="-228600">
              <a:buNone/>
            </a:pPr>
            <a:r>
              <a:rPr lang="el-GR" baseline="0" dirty="0" smtClean="0"/>
              <a:t>Ο </a:t>
            </a:r>
            <a:r>
              <a:rPr lang="el-GR" baseline="0" dirty="0" err="1" smtClean="0"/>
              <a:t>σηματοφορέας</a:t>
            </a:r>
            <a:r>
              <a:rPr lang="el-GR" baseline="0" dirty="0" smtClean="0"/>
              <a:t> </a:t>
            </a:r>
            <a:r>
              <a:rPr lang="en-US" baseline="0" dirty="0" err="1" smtClean="0"/>
              <a:t>emtpy</a:t>
            </a:r>
            <a:r>
              <a:rPr lang="en-US" baseline="0" dirty="0" smtClean="0"/>
              <a:t> </a:t>
            </a:r>
            <a:r>
              <a:rPr lang="el-GR" baseline="0" dirty="0" smtClean="0"/>
              <a:t>μπορεί να κοιμίσει τον παραγωγό</a:t>
            </a:r>
          </a:p>
          <a:p>
            <a:pPr marL="228600" indent="-228600">
              <a:buNone/>
            </a:pPr>
            <a:r>
              <a:rPr lang="el-GR" baseline="0" dirty="0" smtClean="0"/>
              <a:t>Ο </a:t>
            </a:r>
            <a:r>
              <a:rPr lang="el-GR" baseline="0" dirty="0" err="1" smtClean="0"/>
              <a:t>σηματοφορέας</a:t>
            </a:r>
            <a:r>
              <a:rPr lang="el-GR" baseline="0" dirty="0" smtClean="0"/>
              <a:t> </a:t>
            </a:r>
            <a:r>
              <a:rPr lang="en-US" baseline="0" dirty="0" smtClean="0"/>
              <a:t>full </a:t>
            </a:r>
            <a:r>
              <a:rPr lang="el-GR" baseline="0" dirty="0" smtClean="0"/>
              <a:t>μπορεί να </a:t>
            </a:r>
            <a:r>
              <a:rPr lang="el-GR" baseline="0" dirty="0" err="1" smtClean="0"/>
              <a:t>κοιμήσει</a:t>
            </a:r>
            <a:r>
              <a:rPr lang="el-GR" baseline="0" dirty="0" smtClean="0"/>
              <a:t> τον καταναλωτή.</a:t>
            </a:r>
          </a:p>
          <a:p>
            <a:pPr marL="228600" indent="-228600">
              <a:buNone/>
            </a:pPr>
            <a:r>
              <a:rPr lang="el-GR" baseline="0" dirty="0" smtClean="0"/>
              <a:t>Ο </a:t>
            </a:r>
            <a:r>
              <a:rPr lang="en-US" baseline="0" dirty="0" err="1" smtClean="0"/>
              <a:t>mutex</a:t>
            </a:r>
            <a:r>
              <a:rPr lang="en-US" baseline="0" dirty="0" smtClean="0"/>
              <a:t> </a:t>
            </a:r>
            <a:r>
              <a:rPr lang="el-GR" baseline="0" dirty="0" smtClean="0"/>
              <a:t>μπορεί και τους 2.</a:t>
            </a:r>
          </a:p>
          <a:p>
            <a:pPr marL="228600" indent="-228600">
              <a:buNone/>
            </a:pPr>
            <a:endParaRPr lang="el-GR" baseline="0" dirty="0" smtClean="0"/>
          </a:p>
          <a:p>
            <a:pPr marL="228600" indent="-228600">
              <a:buNone/>
            </a:pPr>
            <a:endParaRPr lang="en-US" baseline="0" dirty="0" smtClean="0"/>
          </a:p>
          <a:p>
            <a:pPr marL="228600" indent="-228600">
              <a:buNone/>
            </a:pPr>
            <a:r>
              <a:rPr lang="el-GR" baseline="0" dirty="0" smtClean="0"/>
              <a:t>ΑΝΑΛΥΣΗ ΠΕΡΙΠΤΩΣΗΣ: Έστω ότι ο παραγωγός ξεκινάει και τα κβάντα του φτάνουν μέχρι το σημείο να προσθέσει 30 στοιχεία και κόβεται αμέσως μετά το </a:t>
            </a:r>
            <a:r>
              <a:rPr lang="en-US" baseline="0" dirty="0" smtClean="0"/>
              <a:t>up(</a:t>
            </a:r>
            <a:r>
              <a:rPr lang="en-US" baseline="0" dirty="0" err="1" smtClean="0"/>
              <a:t>mutex</a:t>
            </a:r>
            <a:r>
              <a:rPr lang="en-US" baseline="0" dirty="0" smtClean="0"/>
              <a:t>). </a:t>
            </a:r>
            <a:r>
              <a:rPr lang="el-GR" baseline="0" dirty="0" smtClean="0"/>
              <a:t>Ο καταναλωτής προλαβαίνει να καταναλώσει 25 στοιχεία και κόβεται στο τέλος της γραμμής 7 (όταν ανεβάσει το </a:t>
            </a:r>
            <a:r>
              <a:rPr lang="en-US" baseline="0" dirty="0" smtClean="0"/>
              <a:t>empty). </a:t>
            </a:r>
            <a:r>
              <a:rPr lang="el-GR" baseline="0" dirty="0" smtClean="0"/>
              <a:t>Ποιες θα είναι οι τιμές των </a:t>
            </a:r>
            <a:r>
              <a:rPr lang="el-GR" baseline="0" dirty="0" err="1" smtClean="0"/>
              <a:t>σηματοφορέων</a:t>
            </a:r>
            <a:r>
              <a:rPr lang="el-GR" baseline="0" dirty="0" smtClean="0"/>
              <a:t> όταν κοπεί ο καταναλωτής;  Έστω ότι αρχικά, </a:t>
            </a:r>
            <a:r>
              <a:rPr lang="en-US" baseline="0" dirty="0" err="1" smtClean="0"/>
              <a:t>mutex</a:t>
            </a:r>
            <a:r>
              <a:rPr lang="en-US" baseline="0" dirty="0" smtClean="0"/>
              <a:t>=1, empty=100, full=0.</a:t>
            </a:r>
            <a:endParaRPr lang="el-GR" baseline="0" dirty="0" smtClean="0"/>
          </a:p>
          <a:p>
            <a:pPr marL="228600" indent="-228600">
              <a:buNone/>
            </a:pPr>
            <a:endParaRPr lang="el-GR" baseline="0" dirty="0" smtClean="0"/>
          </a:p>
          <a:p>
            <a:pPr marL="228600" indent="-228600">
              <a:buNone/>
            </a:pPr>
            <a:r>
              <a:rPr lang="el-GR" baseline="0" dirty="0" smtClean="0"/>
              <a:t>ΠΑΡΑΓΩΓΟΣ: </a:t>
            </a:r>
            <a:endParaRPr lang="en-US" baseline="0" dirty="0" smtClean="0"/>
          </a:p>
          <a:p>
            <a:pPr marL="228600" indent="-228600">
              <a:buNone/>
            </a:pPr>
            <a:r>
              <a:rPr lang="en-US" baseline="0" dirty="0" smtClean="0"/>
              <a:t>1</a:t>
            </a:r>
            <a:r>
              <a:rPr lang="el-GR" baseline="30000" dirty="0" smtClean="0"/>
              <a:t>η</a:t>
            </a:r>
            <a:r>
              <a:rPr lang="el-GR" baseline="0" dirty="0" smtClean="0"/>
              <a:t> επανάληψη: </a:t>
            </a:r>
            <a:r>
              <a:rPr lang="en-US" baseline="0" dirty="0" smtClean="0"/>
              <a:t>empty= 99, </a:t>
            </a:r>
            <a:r>
              <a:rPr lang="en-US" baseline="0" dirty="0" err="1" smtClean="0"/>
              <a:t>mutex</a:t>
            </a:r>
            <a:r>
              <a:rPr lang="en-US" baseline="0" dirty="0" smtClean="0"/>
              <a:t>=0, </a:t>
            </a:r>
            <a:r>
              <a:rPr lang="en-US" baseline="0" dirty="0" err="1" smtClean="0"/>
              <a:t>mutex</a:t>
            </a:r>
            <a:r>
              <a:rPr lang="en-US" baseline="0" dirty="0" smtClean="0"/>
              <a:t> =1, full=1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a:t>
            </a:r>
            <a:r>
              <a:rPr lang="el-GR" baseline="30000" dirty="0" smtClean="0"/>
              <a:t>η</a:t>
            </a:r>
            <a:r>
              <a:rPr lang="el-GR" baseline="0" dirty="0" smtClean="0"/>
              <a:t> επανάληψη: </a:t>
            </a:r>
            <a:r>
              <a:rPr lang="en-US" baseline="0" dirty="0" smtClean="0"/>
              <a:t>empty= 98, </a:t>
            </a:r>
            <a:r>
              <a:rPr lang="en-US" baseline="0" dirty="0" err="1" smtClean="0"/>
              <a:t>mutex</a:t>
            </a:r>
            <a:r>
              <a:rPr lang="en-US" baseline="0" dirty="0" smtClean="0"/>
              <a:t>=0, </a:t>
            </a:r>
            <a:r>
              <a:rPr lang="en-US" baseline="0" dirty="0" err="1" smtClean="0"/>
              <a:t>mutex</a:t>
            </a:r>
            <a:r>
              <a:rPr lang="en-US" baseline="0" dirty="0" smtClean="0"/>
              <a:t> =1, full=2</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30</a:t>
            </a:r>
            <a:r>
              <a:rPr lang="el-GR" baseline="30000" dirty="0" smtClean="0"/>
              <a:t>η</a:t>
            </a:r>
            <a:r>
              <a:rPr lang="el-GR" baseline="0" dirty="0" smtClean="0"/>
              <a:t> επανάληψη: </a:t>
            </a:r>
            <a:r>
              <a:rPr lang="en-US" baseline="0" dirty="0" smtClean="0"/>
              <a:t>empty=70, </a:t>
            </a:r>
            <a:r>
              <a:rPr lang="en-US" baseline="0" dirty="0" err="1" smtClean="0"/>
              <a:t>mutex</a:t>
            </a:r>
            <a:r>
              <a:rPr lang="en-US" baseline="0" dirty="0" smtClean="0"/>
              <a:t>=0, </a:t>
            </a:r>
            <a:r>
              <a:rPr lang="en-US" baseline="0" dirty="0" err="1" smtClean="0"/>
              <a:t>mutex</a:t>
            </a:r>
            <a:r>
              <a:rPr lang="en-US" baseline="0" dirty="0" smtClean="0"/>
              <a:t> =1, KOBETAI. </a:t>
            </a:r>
            <a:r>
              <a:rPr lang="el-GR" baseline="0" dirty="0" smtClean="0"/>
              <a:t>Άρα </a:t>
            </a:r>
            <a:r>
              <a:rPr lang="en-US" baseline="0" dirty="0" smtClean="0"/>
              <a:t>full </a:t>
            </a:r>
            <a:r>
              <a:rPr lang="el-GR" baseline="0" dirty="0" smtClean="0"/>
              <a:t>είναι 29 (ο παραγωγός κόπηκε πριν κληθεί η </a:t>
            </a:r>
            <a:r>
              <a:rPr lang="en-US" baseline="0" dirty="0" smtClean="0"/>
              <a:t>up(full))</a:t>
            </a:r>
            <a:r>
              <a:rPr lang="el-GR" baseline="0" dirty="0" smtClean="0"/>
              <a:t>.</a:t>
            </a:r>
            <a:endParaRPr lang="en-US" baseline="0" dirty="0" smtClean="0"/>
          </a:p>
          <a:p>
            <a:pPr marL="228600" indent="-228600">
              <a:buNone/>
            </a:pPr>
            <a:r>
              <a:rPr lang="en-US" baseline="0" dirty="0" smtClean="0"/>
              <a:t>___________________________________________________________________________________________________</a:t>
            </a:r>
          </a:p>
          <a:p>
            <a:pPr marL="228600" indent="-228600">
              <a:buNone/>
            </a:pPr>
            <a:endParaRPr lang="en-US" baseline="0" dirty="0" smtClean="0"/>
          </a:p>
          <a:p>
            <a:pPr marL="228600" indent="-228600">
              <a:buNone/>
            </a:pPr>
            <a:r>
              <a:rPr lang="en-US" baseline="0" dirty="0" smtClean="0"/>
              <a:t>KATA</a:t>
            </a:r>
            <a:r>
              <a:rPr lang="el-GR" baseline="0" dirty="0" smtClean="0"/>
              <a:t>ΝΑΛΩΤΗΣ:</a:t>
            </a:r>
          </a:p>
          <a:p>
            <a:pPr marL="228600" indent="-228600">
              <a:buNone/>
            </a:pPr>
            <a:r>
              <a:rPr lang="el-GR" baseline="0" dirty="0" smtClean="0"/>
              <a:t>1</a:t>
            </a:r>
            <a:r>
              <a:rPr lang="el-GR" baseline="30000" dirty="0" smtClean="0"/>
              <a:t>η</a:t>
            </a:r>
            <a:r>
              <a:rPr lang="el-GR" baseline="0" dirty="0" smtClean="0"/>
              <a:t> επανάληψη: </a:t>
            </a:r>
            <a:r>
              <a:rPr lang="en-US" baseline="0" dirty="0" smtClean="0"/>
              <a:t>full=28, </a:t>
            </a:r>
            <a:r>
              <a:rPr lang="en-US" baseline="0" dirty="0" err="1" smtClean="0"/>
              <a:t>mutex</a:t>
            </a:r>
            <a:r>
              <a:rPr lang="en-US" baseline="0" dirty="0" smtClean="0"/>
              <a:t>=0, </a:t>
            </a:r>
            <a:r>
              <a:rPr lang="en-US" baseline="0" dirty="0" err="1" smtClean="0"/>
              <a:t>mutex</a:t>
            </a:r>
            <a:r>
              <a:rPr lang="en-US" baseline="0" dirty="0" smtClean="0"/>
              <a:t>=1, empty=71</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a:t>
            </a:r>
            <a:r>
              <a:rPr lang="el-GR" baseline="30000" dirty="0" smtClean="0"/>
              <a:t>η</a:t>
            </a:r>
            <a:r>
              <a:rPr lang="el-GR" baseline="0" dirty="0" smtClean="0"/>
              <a:t> επανάληψη: </a:t>
            </a:r>
            <a:r>
              <a:rPr lang="en-US" baseline="0" dirty="0" smtClean="0"/>
              <a:t>full=27, </a:t>
            </a:r>
            <a:r>
              <a:rPr lang="en-US" baseline="0" dirty="0" err="1" smtClean="0"/>
              <a:t>mutex</a:t>
            </a:r>
            <a:r>
              <a:rPr lang="en-US" baseline="0" dirty="0" smtClean="0"/>
              <a:t>=0, </a:t>
            </a:r>
            <a:r>
              <a:rPr lang="en-US" baseline="0" dirty="0" err="1" smtClean="0"/>
              <a:t>mutex</a:t>
            </a:r>
            <a:r>
              <a:rPr lang="en-US" baseline="0" dirty="0" smtClean="0"/>
              <a:t>=1, empty=72</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25</a:t>
            </a:r>
            <a:r>
              <a:rPr lang="el-GR" baseline="30000" dirty="0" smtClean="0"/>
              <a:t>η</a:t>
            </a:r>
            <a:r>
              <a:rPr lang="el-GR" baseline="0" dirty="0" smtClean="0"/>
              <a:t> επανάληψη: </a:t>
            </a:r>
            <a:r>
              <a:rPr lang="en-US" baseline="0" dirty="0" smtClean="0"/>
              <a:t>full=4, </a:t>
            </a:r>
            <a:r>
              <a:rPr lang="en-US" baseline="0" dirty="0" err="1" smtClean="0"/>
              <a:t>mutex</a:t>
            </a:r>
            <a:r>
              <a:rPr lang="en-US" baseline="0" dirty="0" smtClean="0"/>
              <a:t>=0,mutex=1, empty= 95</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_______________________________________________________________________________________________</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O </a:t>
            </a:r>
            <a:r>
              <a:rPr lang="el-GR" baseline="0" dirty="0" smtClean="0"/>
              <a:t>καταναλωτής μπορεί να διαβάσει το πολύ 29 από τα 30 διαθέσιμα στοιχεία.</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Άρα, δεν έχουμε ενεργό αναμονή, δεν υπάρχει περίπτωση οι 2 διεργασίες να κοιμηθούν μαζί και να κολλήσει το πρόγραμμα και εξασφαλίζεται</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Αμοιβαίος αποκλεισμός.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Τελευταία παρατήρηση: Στη λίστα των διεργασιών που κοιμούνται όσον αφορά τον </a:t>
            </a:r>
            <a:r>
              <a:rPr lang="el-GR" baseline="0" dirty="0" err="1" smtClean="0"/>
              <a:t>σηματοφορέα</a:t>
            </a:r>
            <a:r>
              <a:rPr lang="el-GR" baseline="0" dirty="0" smtClean="0"/>
              <a:t> </a:t>
            </a:r>
            <a:r>
              <a:rPr lang="en-US" baseline="0" dirty="0" err="1" smtClean="0"/>
              <a:t>emtpy</a:t>
            </a:r>
            <a:r>
              <a:rPr lang="en-US" baseline="0" dirty="0" smtClean="0"/>
              <a:t> </a:t>
            </a:r>
            <a:r>
              <a:rPr lang="el-GR" baseline="0" dirty="0" smtClean="0"/>
              <a:t>μπορεί να βρεθεί μόνο ο Παραγωγός.</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Στη λίστα των διεργασιών που κοιμούνται όσον αφορά τον </a:t>
            </a:r>
            <a:r>
              <a:rPr lang="el-GR" baseline="0" dirty="0" err="1" smtClean="0"/>
              <a:t>σηματοφορέα</a:t>
            </a:r>
            <a:r>
              <a:rPr lang="el-GR" baseline="0" dirty="0" smtClean="0"/>
              <a:t> </a:t>
            </a:r>
            <a:r>
              <a:rPr lang="en-US" baseline="0" dirty="0" smtClean="0"/>
              <a:t>full </a:t>
            </a:r>
            <a:r>
              <a:rPr lang="el-GR" baseline="0" dirty="0" smtClean="0"/>
              <a:t>μπορεί να βρεθεί μόνο ο Καταναλωτής.</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Στη λίστα των διεργασιών που κοιμούνται όσον αφορά τον </a:t>
            </a:r>
            <a:r>
              <a:rPr lang="el-GR" baseline="0" dirty="0" err="1" smtClean="0"/>
              <a:t>σηματοφορέα</a:t>
            </a:r>
            <a:r>
              <a:rPr lang="el-GR" baseline="0" dirty="0" smtClean="0"/>
              <a:t> </a:t>
            </a:r>
            <a:r>
              <a:rPr lang="en-US" baseline="0" dirty="0" err="1" smtClean="0"/>
              <a:t>mutex</a:t>
            </a:r>
            <a:r>
              <a:rPr lang="en-US" baseline="0" dirty="0" smtClean="0"/>
              <a:t> </a:t>
            </a:r>
            <a:r>
              <a:rPr lang="el-GR" baseline="0" dirty="0" smtClean="0"/>
              <a:t>μπορεί να βρεθούν και οι 2.</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ΠΟΥ ΜΠΟΡΕΙ να κοπεί ο παραγωγός;</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Προφανώς πριν αρχίσει η επεξεργασία του στοιχείου που θα πάει στη μνήμη (πριν τη γραμμή 3)</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Μέσα στη γραμμή 3 (κατά την επεξεργασία)</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down (empty) – </a:t>
            </a:r>
            <a:r>
              <a:rPr lang="el-GR" baseline="0" dirty="0" smtClean="0"/>
              <a:t>ΠΟΤΕ κατά τη διάρκειά της (ΑΔΙΑΙΡΕΤΟ)</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down (</a:t>
            </a:r>
            <a:r>
              <a:rPr lang="en-US" baseline="0" dirty="0" err="1" smtClean="0"/>
              <a:t>mutex</a:t>
            </a:r>
            <a:r>
              <a:rPr lang="en-US" baseline="0" dirty="0" smtClean="0"/>
              <a:t>) – </a:t>
            </a:r>
            <a:r>
              <a:rPr lang="el-GR" baseline="0" dirty="0" smtClean="0"/>
              <a:t>ΠΟΤΕ κατά τη διάρκειά της (ΑΔΙΑΙΡΕΤΟ)</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Κατά τη διάρκεια τοποθέτησης του στοιχείου στη μνήμη (θυμηθείτε στην αρχιτεκτονική την εγγραφή στοιχείου στη μνήμη)</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up(</a:t>
            </a:r>
            <a:r>
              <a:rPr lang="en-US" baseline="0" dirty="0" err="1" smtClean="0"/>
              <a:t>mutex</a:t>
            </a:r>
            <a:r>
              <a:rPr lang="en-US" baseline="0" dirty="0" smtClean="0"/>
              <a:t>) – </a:t>
            </a:r>
            <a:r>
              <a:rPr lang="el-GR" baseline="0" dirty="0" smtClean="0"/>
              <a:t>ΠΟΤΕ κατά τη διάρκειά της (ΑΔΙΑΙΡΕΤΟ)</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up(full) – </a:t>
            </a:r>
            <a:r>
              <a:rPr lang="el-GR" baseline="0" dirty="0" smtClean="0"/>
              <a:t>ΠΟΤΕ κατά τη διάρκειά της (ΑΔΙΑΙΡΕΤΟ)</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ΠΟΥ ΜΠΟΡΕΙ να κοπεί ο καταναλωτής;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Πριν την </a:t>
            </a:r>
            <a:r>
              <a:rPr lang="en-US" baseline="0" dirty="0" smtClean="0"/>
              <a:t>down (full)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down (full)</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down (</a:t>
            </a:r>
            <a:r>
              <a:rPr lang="en-US" baseline="0" dirty="0" err="1" smtClean="0"/>
              <a:t>mutex</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Κατά τη διάρκεια της πράξης ανάγνωσης ενός στοιχείου ή στο τέλος αυτής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up(</a:t>
            </a:r>
            <a:r>
              <a:rPr lang="en-US" baseline="0" dirty="0" err="1" smtClean="0"/>
              <a:t>mutex</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Μετά την </a:t>
            </a:r>
            <a:r>
              <a:rPr lang="en-US" baseline="0" dirty="0" smtClean="0"/>
              <a:t>up(</a:t>
            </a:r>
            <a:r>
              <a:rPr lang="en-US" baseline="0" dirty="0" err="1" smtClean="0"/>
              <a:t>emtpy</a:t>
            </a:r>
            <a:r>
              <a:rPr lang="en-US" baseline="0"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Κατά τη διάρκεια της επεξεργασίας του στοιχείου ή στο τέλος αυτής.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Κατά τη σχεδίαση της σειράς των </a:t>
            </a:r>
            <a:r>
              <a:rPr lang="el-GR" baseline="0" dirty="0" err="1" smtClean="0"/>
              <a:t>σηματοφορέων</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Down </a:t>
            </a:r>
            <a:r>
              <a:rPr lang="el-GR" baseline="0" dirty="0" smtClean="0"/>
              <a:t>τυχόν </a:t>
            </a:r>
            <a:r>
              <a:rPr lang="el-GR" baseline="0" dirty="0" err="1" smtClean="0"/>
              <a:t>σηματοφορείς</a:t>
            </a:r>
            <a:r>
              <a:rPr lang="el-GR" baseline="0" dirty="0" smtClean="0"/>
              <a:t> οι οποίοι μπορούν να κοιμίσουν τη διεργασία μας (μόνο αυτή)</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Μετά </a:t>
            </a:r>
            <a:r>
              <a:rPr lang="en-US" baseline="0" dirty="0" smtClean="0"/>
              <a:t>down </a:t>
            </a:r>
            <a:r>
              <a:rPr lang="el-GR" baseline="0" dirty="0" smtClean="0"/>
              <a:t>κοινούς </a:t>
            </a:r>
            <a:r>
              <a:rPr lang="el-GR" baseline="0" dirty="0" err="1" smtClean="0"/>
              <a:t>σηματοφορείς</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Up </a:t>
            </a:r>
            <a:r>
              <a:rPr lang="el-GR" baseline="0" dirty="0" smtClean="0"/>
              <a:t>κοινούς </a:t>
            </a:r>
            <a:r>
              <a:rPr lang="el-GR" baseline="0" dirty="0" err="1" smtClean="0"/>
              <a:t>σηματοφορείς</a:t>
            </a: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Up </a:t>
            </a:r>
            <a:r>
              <a:rPr lang="el-GR" baseline="0" dirty="0" err="1" smtClean="0"/>
              <a:t>σηματοφορείς</a:t>
            </a:r>
            <a:r>
              <a:rPr lang="el-GR" baseline="0" dirty="0" smtClean="0"/>
              <a:t> που θα ξυπνήσουν άλλες διεργασίες.</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18</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u="sng" dirty="0" smtClean="0"/>
              <a:t>Πρώτη περίπτωση</a:t>
            </a:r>
            <a:r>
              <a:rPr lang="el-GR" u="sng" baseline="0" dirty="0" smtClean="0"/>
              <a:t> ανάλυσης</a:t>
            </a:r>
            <a:endParaRPr lang="el-GR" u="sng" dirty="0" smtClean="0"/>
          </a:p>
          <a:p>
            <a:r>
              <a:rPr lang="el-GR" dirty="0" smtClean="0"/>
              <a:t>Μπαίνει η Α και κόβεται μόλις</a:t>
            </a:r>
            <a:r>
              <a:rPr lang="el-GR" baseline="0" dirty="0" smtClean="0"/>
              <a:t> ολοκληρώσει το ΚΤ.</a:t>
            </a:r>
          </a:p>
          <a:p>
            <a:endParaRPr lang="el-GR" baseline="0" dirty="0" smtClean="0"/>
          </a:p>
          <a:p>
            <a:r>
              <a:rPr lang="el-GR" baseline="0" dirty="0" smtClean="0"/>
              <a:t>Βλέπει </a:t>
            </a:r>
            <a:r>
              <a:rPr lang="en-US" baseline="0" dirty="0" smtClean="0"/>
              <a:t>turn=0 </a:t>
            </a:r>
            <a:r>
              <a:rPr lang="el-GR" baseline="0" dirty="0" smtClean="0"/>
              <a:t>φεύγει από τον βρόχο (γραμμή 2) μπαίνει στο </a:t>
            </a:r>
            <a:r>
              <a:rPr lang="en-US" baseline="0" dirty="0" smtClean="0"/>
              <a:t>KT </a:t>
            </a:r>
            <a:r>
              <a:rPr lang="el-GR" baseline="0" dirty="0" smtClean="0"/>
              <a:t>όπου εκτελεί τις 5 γραμμές άρα θέτει </a:t>
            </a:r>
            <a:r>
              <a:rPr lang="en-US" baseline="0" dirty="0" smtClean="0"/>
              <a:t>In=8 </a:t>
            </a:r>
            <a:r>
              <a:rPr lang="el-GR" baseline="0" dirty="0" smtClean="0"/>
              <a:t>και γράφει στην γραμμή 7 του </a:t>
            </a:r>
            <a:r>
              <a:rPr lang="en-US" baseline="0" dirty="0" smtClean="0"/>
              <a:t>spool directory </a:t>
            </a:r>
            <a:r>
              <a:rPr lang="el-GR" baseline="0" dirty="0" smtClean="0"/>
              <a:t>το όνομα του αρχείου </a:t>
            </a:r>
            <a:r>
              <a:rPr lang="en-US" baseline="0" dirty="0" smtClean="0"/>
              <a:t>a.doc. </a:t>
            </a:r>
            <a:r>
              <a:rPr lang="el-GR" baseline="0" dirty="0" smtClean="0"/>
              <a:t>Ουσιαστικά εκτελούνται οι 5 γραμμές του κρίσιμου τμήματος, το οποίο κλήθηκε στην εντολή της γραμμής 3.</a:t>
            </a:r>
          </a:p>
          <a:p>
            <a:endParaRPr lang="el-GR" baseline="0" dirty="0" smtClean="0"/>
          </a:p>
          <a:p>
            <a:r>
              <a:rPr lang="el-GR" baseline="0" dirty="0" smtClean="0"/>
              <a:t>Η Β θα μπει σε ΚΤ; </a:t>
            </a:r>
          </a:p>
          <a:p>
            <a:r>
              <a:rPr lang="el-GR" baseline="0" dirty="0" smtClean="0"/>
              <a:t>ΌΧΙ διότι το </a:t>
            </a:r>
            <a:r>
              <a:rPr lang="en-US" baseline="0" dirty="0" smtClean="0"/>
              <a:t>turn </a:t>
            </a:r>
            <a:r>
              <a:rPr lang="el-GR" baseline="0" dirty="0" smtClean="0"/>
              <a:t>δεν είναι 1 εξακολουθεί να είναι 0. </a:t>
            </a:r>
          </a:p>
          <a:p>
            <a:r>
              <a:rPr lang="el-GR" baseline="0" dirty="0" smtClean="0"/>
              <a:t>ΘΕΤΙΚΑ: Επιτυγχάνει αμοιβαίο αποκλεισμό δηλαδή δεν φαίνεται να υπάρχει τρόπος εδώ να χαθεί εκτύπωση. Επίσης δεν φαίνεται να υπάρχει εξάρτηση από την ταχύτητα της </a:t>
            </a:r>
            <a:r>
              <a:rPr lang="en-US" baseline="0" dirty="0" smtClean="0"/>
              <a:t>CPU.</a:t>
            </a:r>
          </a:p>
          <a:p>
            <a:r>
              <a:rPr lang="en-US" baseline="0" dirty="0" smtClean="0"/>
              <a:t>A</a:t>
            </a:r>
            <a:r>
              <a:rPr lang="el-GR" baseline="0" dirty="0" smtClean="0"/>
              <a:t>ΡΝΗΤΙΚΑ: Η Α έχει τελειώσει το κρίσιμο τμήμα; ΝΑΙ Η Β μπορεί να μπει σε ΚΤ; ΌΧΙ </a:t>
            </a:r>
          </a:p>
          <a:p>
            <a:r>
              <a:rPr lang="el-GR" baseline="0" dirty="0" smtClean="0"/>
              <a:t>Όταν η Β πάρει χρόνο για να τρέξει, θα τον ξοδέψει  κόβοντας βόλτες μέσα στον βρόχο της γραμμής 2, επειδή θα διαβάζει συνεχώς την κοινή μεταβλητή </a:t>
            </a:r>
            <a:r>
              <a:rPr lang="en-US" baseline="0" dirty="0" smtClean="0"/>
              <a:t>turn =0. </a:t>
            </a:r>
            <a:r>
              <a:rPr lang="el-GR" baseline="0" dirty="0" smtClean="0"/>
              <a:t>Άρα, αν δεν αλλάξει η Α την </a:t>
            </a:r>
            <a:r>
              <a:rPr lang="en-US" baseline="0" dirty="0" smtClean="0"/>
              <a:t>turn </a:t>
            </a:r>
            <a:r>
              <a:rPr lang="el-GR" baseline="0" dirty="0" smtClean="0"/>
              <a:t>σε 1, η Β θα ξοδέψει όλα τα κβάντα της μέσα σε έναν βρόχο. ΕΝΕΡΓΟΣ ΑΝΑΜΟΝΗ, δηλαδή η Β δεν μπορεί να μπει σε ΚΤ επειδή την εμποδίζει η Α, η οποία δεν βρίσκεται σε ΚΤ.</a:t>
            </a:r>
          </a:p>
          <a:p>
            <a:endParaRPr lang="el-GR" baseline="0" dirty="0" smtClean="0"/>
          </a:p>
          <a:p>
            <a:r>
              <a:rPr lang="el-GR" u="sng" baseline="0" dirty="0" smtClean="0"/>
              <a:t>Δεύτερη περίπτωση ανάλυσης</a:t>
            </a:r>
          </a:p>
          <a:p>
            <a:r>
              <a:rPr lang="el-GR" baseline="0" dirty="0" smtClean="0"/>
              <a:t>Η Α κόβεται μέσα στο ΚΤ: Έχουμε ΑΚΡΙΒΩΣ την ίδια περίπτωση με την πρώτη ΑΝΑΛΥΣΗ. Η Α θα πάρει το </a:t>
            </a:r>
            <a:r>
              <a:rPr lang="en-US" baseline="0" dirty="0" smtClean="0"/>
              <a:t>context </a:t>
            </a:r>
            <a:r>
              <a:rPr lang="el-GR" baseline="0" dirty="0" smtClean="0"/>
              <a:t>της (όλες οι τιμές </a:t>
            </a:r>
            <a:r>
              <a:rPr lang="el-GR" baseline="0" dirty="0" err="1" smtClean="0"/>
              <a:t>καταχωρητών</a:t>
            </a:r>
            <a:r>
              <a:rPr lang="el-GR" baseline="0" dirty="0" smtClean="0"/>
              <a:t> στο χώρο διευθύνσεων μνήμης της διεργασίας) και όταν επανέλθει θα συνεχίσει από την εντολή του ΚΤ που είχε σταματήσει. Π.χ. αν είχε σταματήσει μετά την εντολή γραψίματος στο </a:t>
            </a:r>
            <a:r>
              <a:rPr lang="en-US" baseline="0" dirty="0" smtClean="0"/>
              <a:t>Spool </a:t>
            </a:r>
            <a:r>
              <a:rPr lang="el-GR" baseline="0" dirty="0" smtClean="0"/>
              <a:t>θα προχωρήσει στην αύξηση του </a:t>
            </a:r>
            <a:r>
              <a:rPr lang="en-US" baseline="0" dirty="0" smtClean="0"/>
              <a:t>R1  </a:t>
            </a:r>
            <a:r>
              <a:rPr lang="el-GR" baseline="0" dirty="0" smtClean="0"/>
              <a:t>και στην απόδοση αυτής της τιμής στη μεταβλητή </a:t>
            </a:r>
            <a:r>
              <a:rPr lang="en-US" baseline="0" dirty="0" smtClean="0"/>
              <a:t>In.</a:t>
            </a:r>
            <a:r>
              <a:rPr lang="el-GR" baseline="0" dirty="0" smtClean="0"/>
              <a:t> ΠΡΟΣΟΧΗ, εδώ η Β δεν μπορεί να μπει στο ΚΤ για να σβήσει την εκτύπωση της Α ακριβώς επειδή θα παραμείνει στον βρόχο. Πάλι μπορεί να υπάρξει ενεργός αναμονή, αν η Α κοπεί στη συνέχεια μετά την έξοδο από το ΚΤ της. </a:t>
            </a:r>
          </a:p>
          <a:p>
            <a:r>
              <a:rPr lang="el-GR" baseline="0" dirty="0" smtClean="0"/>
              <a:t>ΘΕΤΙΚΑ: Έχουμε αμοιβαίο αποκλεισμό, η Β δεν θα σβήσει την Α</a:t>
            </a:r>
          </a:p>
          <a:p>
            <a:r>
              <a:rPr lang="el-GR" baseline="0" dirty="0" smtClean="0"/>
              <a:t>ΑΡΝΗΤΙΚΑ: Έχουμε ενεργό αναμονή. </a:t>
            </a:r>
          </a:p>
          <a:p>
            <a:endParaRPr lang="el-GR" baseline="0" dirty="0" smtClean="0"/>
          </a:p>
          <a:p>
            <a:r>
              <a:rPr lang="el-GR" baseline="0" dirty="0" smtClean="0"/>
              <a:t>Σχόλιο: όσο είμαστε εντός του βρόχου, ξοδεύει χρόνο </a:t>
            </a:r>
            <a:r>
              <a:rPr lang="en-US" baseline="0" dirty="0" smtClean="0"/>
              <a:t>CPU </a:t>
            </a:r>
            <a:r>
              <a:rPr lang="el-GR" baseline="0" dirty="0" smtClean="0"/>
              <a:t>επειδή διαβάζει την </a:t>
            </a:r>
            <a:r>
              <a:rPr lang="en-US" baseline="0" dirty="0" smtClean="0"/>
              <a:t>turn </a:t>
            </a:r>
            <a:r>
              <a:rPr lang="el-GR" baseline="0" dirty="0" smtClean="0"/>
              <a:t>από τη μνήμη την περνάει σε έναν </a:t>
            </a:r>
            <a:r>
              <a:rPr lang="el-GR" baseline="0" dirty="0" err="1" smtClean="0"/>
              <a:t>καταχωρητή</a:t>
            </a:r>
            <a:r>
              <a:rPr lang="en-US" baseline="0" dirty="0" smtClean="0"/>
              <a:t> MDR</a:t>
            </a:r>
            <a:r>
              <a:rPr lang="el-GR" baseline="0" dirty="0" smtClean="0"/>
              <a:t>, τοποθετεί την τιμή 0 ή 1 (ανάλογα με την διεργασία που τρέχει) στον </a:t>
            </a:r>
            <a:r>
              <a:rPr lang="en-US" baseline="0" dirty="0" smtClean="0"/>
              <a:t>ACC </a:t>
            </a:r>
            <a:r>
              <a:rPr lang="el-GR" baseline="0" dirty="0" smtClean="0"/>
              <a:t>και στη συνέχεια η </a:t>
            </a:r>
            <a:r>
              <a:rPr lang="en-US" baseline="0" dirty="0" smtClean="0"/>
              <a:t>ALU </a:t>
            </a:r>
            <a:r>
              <a:rPr lang="el-GR" baseline="0" dirty="0" smtClean="0"/>
              <a:t>και ειδικότερα το κύκλωμα </a:t>
            </a:r>
            <a:r>
              <a:rPr lang="el-GR" baseline="0" dirty="0" err="1" smtClean="0"/>
              <a:t>συγκριτή</a:t>
            </a:r>
            <a:r>
              <a:rPr lang="el-GR" baseline="0" dirty="0" smtClean="0"/>
              <a:t> συγκρίνει τον </a:t>
            </a:r>
            <a:r>
              <a:rPr lang="en-US" baseline="0" dirty="0" smtClean="0"/>
              <a:t>ACC</a:t>
            </a:r>
            <a:r>
              <a:rPr lang="el-GR" baseline="0" dirty="0" smtClean="0"/>
              <a:t> με τον </a:t>
            </a:r>
            <a:r>
              <a:rPr lang="en-US" baseline="0" dirty="0" smtClean="0"/>
              <a:t>MDR. </a:t>
            </a:r>
            <a:r>
              <a:rPr lang="el-GR" baseline="0" dirty="0" smtClean="0"/>
              <a:t>Αυτός είναι χρόνος </a:t>
            </a:r>
            <a:r>
              <a:rPr lang="en-US" baseline="0" dirty="0" smtClean="0"/>
              <a:t>CPU.</a:t>
            </a:r>
            <a:endParaRPr lang="el-GR" baseline="0" dirty="0" smtClean="0"/>
          </a:p>
          <a:p>
            <a:endParaRPr lang="en-US" baseline="0" dirty="0" smtClean="0"/>
          </a:p>
          <a:p>
            <a:r>
              <a:rPr lang="el-GR" baseline="0" dirty="0" smtClean="0"/>
              <a:t>Ουσιαστικά, το πρόγραμμά μας αποτελείται από 5+5 = 10 γραμμές</a:t>
            </a:r>
          </a:p>
          <a:p>
            <a:r>
              <a:rPr lang="el-GR" baseline="0" dirty="0" smtClean="0"/>
              <a:t>1</a:t>
            </a:r>
          </a:p>
          <a:p>
            <a:r>
              <a:rPr lang="el-GR" baseline="0" dirty="0" smtClean="0"/>
              <a:t>2</a:t>
            </a:r>
          </a:p>
          <a:p>
            <a:r>
              <a:rPr lang="el-GR" baseline="0" dirty="0" smtClean="0"/>
              <a:t>3</a:t>
            </a:r>
          </a:p>
          <a:p>
            <a:r>
              <a:rPr lang="el-GR" baseline="0" dirty="0" smtClean="0"/>
              <a:t>3.1</a:t>
            </a:r>
          </a:p>
          <a:p>
            <a:r>
              <a:rPr lang="el-GR" baseline="0" dirty="0" smtClean="0"/>
              <a:t>3.2</a:t>
            </a:r>
          </a:p>
          <a:p>
            <a:r>
              <a:rPr lang="el-GR" baseline="0" dirty="0" smtClean="0"/>
              <a:t>3.3</a:t>
            </a:r>
          </a:p>
          <a:p>
            <a:r>
              <a:rPr lang="el-GR" baseline="0" dirty="0" smtClean="0"/>
              <a:t>3,4</a:t>
            </a:r>
          </a:p>
          <a:p>
            <a:r>
              <a:rPr lang="el-GR" baseline="0" dirty="0" smtClean="0"/>
              <a:t>3.5</a:t>
            </a:r>
          </a:p>
          <a:p>
            <a:r>
              <a:rPr lang="el-GR" baseline="0" dirty="0" smtClean="0"/>
              <a:t>4</a:t>
            </a:r>
          </a:p>
          <a:p>
            <a:r>
              <a:rPr lang="el-GR" baseline="0" dirty="0" smtClean="0"/>
              <a:t>5</a:t>
            </a:r>
            <a:endParaRPr lang="en-US" baseline="0" dirty="0" smtClean="0"/>
          </a:p>
          <a:p>
            <a:endParaRPr lang="el-GR" baseline="0" dirty="0" smtClean="0"/>
          </a:p>
          <a:p>
            <a:r>
              <a:rPr lang="el-GR" u="sng" baseline="0" dirty="0" smtClean="0"/>
              <a:t>Τρίτη περίπτωση ανάλυσης (προτεραιότητες)</a:t>
            </a:r>
          </a:p>
          <a:p>
            <a:endParaRPr lang="el-GR"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Έστω ότι η διεργασία Α</a:t>
            </a:r>
            <a:r>
              <a:rPr lang="el-GR" baseline="0" dirty="0" smtClean="0"/>
              <a:t> διακόπτεται οπουδήποτε πριν όμως κάνει την </a:t>
            </a:r>
            <a:r>
              <a:rPr lang="en-US" baseline="0" dirty="0" smtClean="0"/>
              <a:t>turn =1 . </a:t>
            </a:r>
            <a:r>
              <a:rPr lang="el-GR" baseline="0" dirty="0" smtClean="0"/>
              <a:t>Επίσης η Β έχει πολύ μεγαλύτερη προτεραιότητα. Μπορεί να χάσει η Β περισσότερους κύκλους εκτελέσεων. Δηλαδή το </a:t>
            </a:r>
            <a:r>
              <a:rPr lang="en-US" baseline="0" dirty="0" err="1" smtClean="0"/>
              <a:t>vruntime</a:t>
            </a:r>
            <a:r>
              <a:rPr lang="en-US" baseline="0" dirty="0" smtClean="0"/>
              <a:t> </a:t>
            </a:r>
            <a:r>
              <a:rPr lang="el-GR" baseline="0" dirty="0" smtClean="0"/>
              <a:t>της Β να είναι τέτοιο ώστε να τρέξει πάνω από 1 φορές πριν ξανατρέξει η Α.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a:r>
            <a:br>
              <a:rPr lang="el-GR" baseline="0" dirty="0" smtClean="0"/>
            </a:br>
            <a:r>
              <a:rPr lang="el-GR" u="sng" baseline="0" dirty="0" smtClean="0"/>
              <a:t>Τέταρτη περίπτωση ανάλυσης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ότι το </a:t>
            </a:r>
            <a:r>
              <a:rPr lang="el-GR" u="sng" baseline="0" dirty="0" smtClean="0"/>
              <a:t>μη κρίσιμο τμήμα της Α είναι μικρό </a:t>
            </a:r>
            <a:r>
              <a:rPr lang="el-GR" baseline="0" dirty="0" smtClean="0"/>
              <a:t>δηλαδή μία εντολή </a:t>
            </a:r>
            <a:r>
              <a:rPr lang="el-GR" u="sng" baseline="0" dirty="0" smtClean="0"/>
              <a:t>και της Β μεγάλο</a:t>
            </a:r>
            <a:r>
              <a:rPr lang="el-GR" baseline="0" dirty="0" smtClean="0"/>
              <a:t>, δηλαδή πολλοί υπολογισμοί.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ότι η Α ξεκινάει μπαίνει σε ΚΤ, θέτει </a:t>
            </a:r>
            <a:r>
              <a:rPr lang="en-US" baseline="0" dirty="0" smtClean="0"/>
              <a:t>turn=1</a:t>
            </a:r>
            <a:r>
              <a:rPr lang="el-GR" baseline="0" dirty="0" smtClean="0"/>
              <a:t> (ΧΩΡΙΣ ΔΙΑΚΟΠΕΣ). Μπαίνει η Β. Εκτελεί το ΚΤ και κάποια στιγμή τελειώνει (ΧΩΡΙΣ διακοπές)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ότι οι Α και Β θέλουν ξανά εκτύπωση. Εκτελεί την 2</a:t>
            </a:r>
            <a:r>
              <a:rPr lang="el-GR" baseline="30000" dirty="0" smtClean="0"/>
              <a:t>η</a:t>
            </a:r>
            <a:r>
              <a:rPr lang="el-GR" baseline="0" dirty="0" smtClean="0"/>
              <a:t> εκτύπωση η Α και βγαίνει από το ΚΤ στο οποίο μπορεί να μπει η Β. Η Β θέλει να μπει 2</a:t>
            </a:r>
            <a:r>
              <a:rPr lang="el-GR" baseline="30000" dirty="0" smtClean="0"/>
              <a:t>η</a:t>
            </a:r>
            <a:r>
              <a:rPr lang="el-GR" baseline="0" dirty="0" smtClean="0"/>
              <a:t> φορά στο ΚΤ αφού όμως εκτελέσει 100 υπολογισμούς στο μη κρίσιμο. Αυτό σημαίνει ότι αν η Α θέλει ΤΡΙΤΗ πρόσβαση, θα πρέπει να υπομένει μεγάλη ενεργό αναμονή (σε περίπτωση που κοπούν τα κβάντα της Β) μέχρι η Β να τελειώσει όλους τους υπολογισμούς.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Διαφορετικά, αν η Β κοπεί στο μεγάλο  μη κρίσιμο τμήμα ενώ η Α περιμένει ξανά εκτύπωση, η Α θα έχει μεγάλη ενεργό αναμονή.</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Εντολές 1-2</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Κρίσιμο τμήμα (γραμμή 3 με τις 5 εντολές)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Γραμμή 4  (αλλαγή της </a:t>
            </a:r>
            <a:r>
              <a:rPr lang="en-US" baseline="0" dirty="0" smtClean="0"/>
              <a:t>turn)</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Γραμμή </a:t>
            </a:r>
            <a:r>
              <a:rPr lang="en-US" baseline="0" dirty="0" smtClean="0"/>
              <a:t>5 (</a:t>
            </a:r>
            <a:r>
              <a:rPr lang="el-GR" baseline="0" dirty="0" smtClean="0"/>
              <a:t>ΜΗ ΚΡΙΣΙΜΟ ΤΜΗΜΑ ΜΙΚΡΟ έστω 2 εντολές πρόσθεσης),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ΕΚΤΥΠΩΣΗ</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Άλλες 3 γραμμές μη ΚΤ (ΜΗ ΚΡΙΣΙΜΟ ΤΜΗΜΑ ΜΙΚΡΟ  3 πράξεις αφαίρεσης – γενικά κάτι μικρό ώστε να μπει γρήγορα σε ΚΤ)</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ΕΚΤΥΠΩΣΗ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Β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Εντολές 1-2</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Κρίσιμο τμήμα (γραμμή 3 με τις 5 εντολές)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Γραμμή 4  (αλλαγή της </a:t>
            </a:r>
            <a:r>
              <a:rPr lang="en-US" baseline="0" dirty="0" smtClean="0"/>
              <a:t>turn)</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Γραμμή 5 (ΜΗ ΚΡΙΣΙΜΟ ΤΜΗΜΑ ΜΕΓΑΛΟ </a:t>
            </a:r>
            <a:r>
              <a:rPr lang="el-GR" baseline="0" dirty="0" err="1" smtClean="0"/>
              <a:t>π.χ</a:t>
            </a:r>
            <a:r>
              <a:rPr lang="el-GR" baseline="0" dirty="0" smtClean="0"/>
              <a:t>  100 εντολές διαίρεσης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ΕΚΤΥΠΩΣΗ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Χρονικά γεγονότα</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l-GR" baseline="0" dirty="0" smtClean="0"/>
              <a:t>Πρώτη ΕΚΤΥΠΩΣΗ Α (χωρίς διακοπές)</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l-GR" baseline="0" dirty="0" smtClean="0"/>
              <a:t>Πρώτη ΕΚΤΥΠΩΣΗ Β (χωρίς διακοπές)</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l-GR" baseline="0" dirty="0" smtClean="0"/>
              <a:t>Η Α εκτελεί 2 εντολές πρόσθεσης και δεύτερη ΕΚΤΥΠΩΣΗ (χωρίς διακοπές). Η Α για να κάνει ΤΡΙΤΗ εκτύπωση πρέπει η Β να γυρίσει την </a:t>
            </a:r>
            <a:r>
              <a:rPr lang="en-US" baseline="0" dirty="0" smtClean="0"/>
              <a:t>turn </a:t>
            </a:r>
            <a:r>
              <a:rPr lang="el-GR" baseline="0" dirty="0" smtClean="0"/>
              <a:t>σε 0</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l-GR" baseline="0" dirty="0" smtClean="0"/>
              <a:t>Η Β ξεκινάει ένα μεγάλο μη ΚΤ κατά τη διάρκεια του οποίου </a:t>
            </a:r>
            <a:r>
              <a:rPr lang="en-US" baseline="0" dirty="0" smtClean="0"/>
              <a:t>turn=1. </a:t>
            </a:r>
            <a:r>
              <a:rPr lang="el-GR" baseline="0" dirty="0" smtClean="0"/>
              <a:t>Άρα η Α έχει ενεργό αναμονή.</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Α για να κάνει την τρίτη εκτύπωση πρέπει η Β να τελειώσει την δεύτερη για να της κάνει πάσα την </a:t>
            </a:r>
            <a:r>
              <a:rPr lang="en-US" baseline="0" dirty="0" smtClean="0"/>
              <a:t>turn. </a:t>
            </a:r>
            <a:r>
              <a:rPr lang="el-GR" baseline="0" dirty="0" smtClean="0"/>
              <a:t>Αυτό όμως αργεί λόγω ΜΕΓΑΛΟΥ μη ΚΤ της Β.</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Τι κρατάμε ως θετικά της λύσης; ΑΜΟΙΒΑΙΟΣ αποκλεισμός, είσοδος σε ΚΤ σε γενικά πεπερασμένο χρόνο, αδιαφορία για την ταχύτητα της </a:t>
            </a:r>
            <a:r>
              <a:rPr lang="en-US" baseline="0" dirty="0" smtClean="0"/>
              <a:t>CPU</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Αρνητικά: ΜΕΓΑΛΗ ΕΝΕΡΓΟΣ ΑΝΑΜΟΝΗ.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endParaRPr lang="el-GR" u="sng"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7</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LOCK</a:t>
            </a:r>
            <a:r>
              <a:rPr lang="en-US" baseline="0" dirty="0" smtClean="0"/>
              <a:t> </a:t>
            </a:r>
            <a:r>
              <a:rPr lang="el-GR" baseline="0" dirty="0" smtClean="0"/>
              <a:t>μεταβλητή κλειδώματος, η οποία κλειδώνει το ΚΤ.</a:t>
            </a:r>
          </a:p>
          <a:p>
            <a:r>
              <a:rPr lang="en-US" baseline="0" dirty="0" smtClean="0"/>
              <a:t>TSL </a:t>
            </a:r>
            <a:r>
              <a:rPr lang="el-GR" baseline="0" dirty="0" smtClean="0"/>
              <a:t>είναι εντολή του </a:t>
            </a:r>
            <a:r>
              <a:rPr lang="en-US" baseline="0" dirty="0" smtClean="0"/>
              <a:t>HARDWARE </a:t>
            </a:r>
            <a:r>
              <a:rPr lang="el-GR" baseline="0" dirty="0" smtClean="0"/>
              <a:t>και εκτελείται αδιαίρετα. Όταν εκτελείται η </a:t>
            </a:r>
            <a:r>
              <a:rPr lang="en-US" baseline="0" dirty="0" smtClean="0"/>
              <a:t>TSL</a:t>
            </a:r>
            <a:r>
              <a:rPr lang="el-GR" baseline="0" dirty="0" smtClean="0"/>
              <a:t>, δεν υπάρχει περίπτωση να διακοπούν κβάντα. </a:t>
            </a:r>
          </a:p>
          <a:p>
            <a:r>
              <a:rPr lang="el-GR" baseline="0" dirty="0" smtClean="0"/>
              <a:t>Τι κάνει; </a:t>
            </a:r>
            <a:r>
              <a:rPr lang="en-US" baseline="0" dirty="0" smtClean="0"/>
              <a:t>1) </a:t>
            </a:r>
            <a:r>
              <a:rPr lang="el-GR" baseline="0" dirty="0" smtClean="0"/>
              <a:t>Θέτει την τρέχουσα τιμή της μεταβλητής κλειδώματος σε έναν </a:t>
            </a:r>
            <a:r>
              <a:rPr lang="el-GR" baseline="0" dirty="0" err="1" smtClean="0"/>
              <a:t>καταχωρητή</a:t>
            </a:r>
            <a:r>
              <a:rPr lang="el-GR" baseline="0" dirty="0" smtClean="0"/>
              <a:t> </a:t>
            </a:r>
            <a:r>
              <a:rPr lang="en-US" baseline="0" dirty="0" smtClean="0"/>
              <a:t>REG</a:t>
            </a:r>
          </a:p>
          <a:p>
            <a:r>
              <a:rPr lang="en-US" baseline="0" dirty="0" smtClean="0"/>
              <a:t>             2) </a:t>
            </a:r>
            <a:r>
              <a:rPr lang="el-GR" baseline="0" dirty="0" smtClean="0"/>
              <a:t>Θέτει </a:t>
            </a:r>
            <a:r>
              <a:rPr lang="en-US" baseline="0" dirty="0" smtClean="0"/>
              <a:t>LOCK = 1</a:t>
            </a:r>
          </a:p>
          <a:p>
            <a:endParaRPr lang="en-US" baseline="0" dirty="0" smtClean="0"/>
          </a:p>
          <a:p>
            <a:r>
              <a:rPr lang="el-GR" baseline="0" dirty="0" smtClean="0"/>
              <a:t>Αν η τρέχουσα τιμή </a:t>
            </a:r>
            <a:r>
              <a:rPr lang="en-US" baseline="0" dirty="0" smtClean="0"/>
              <a:t>LOCK=0 </a:t>
            </a:r>
            <a:r>
              <a:rPr lang="el-GR" baseline="0" dirty="0" smtClean="0"/>
              <a:t>τότε θέτει </a:t>
            </a:r>
            <a:r>
              <a:rPr lang="en-US" baseline="0" dirty="0" smtClean="0"/>
              <a:t>REG =0 </a:t>
            </a:r>
            <a:r>
              <a:rPr lang="el-GR" baseline="0" dirty="0" smtClean="0"/>
              <a:t>και </a:t>
            </a:r>
            <a:r>
              <a:rPr lang="en-US" baseline="0" dirty="0" smtClean="0"/>
              <a:t>LOCK = 1</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η τρέχουσα τιμή </a:t>
            </a:r>
            <a:r>
              <a:rPr lang="en-US" baseline="0" dirty="0" smtClean="0"/>
              <a:t>LOCK=1 </a:t>
            </a:r>
            <a:r>
              <a:rPr lang="el-GR" baseline="0" dirty="0" smtClean="0"/>
              <a:t>τότε θέτει </a:t>
            </a:r>
            <a:r>
              <a:rPr lang="en-US" baseline="0" dirty="0" smtClean="0"/>
              <a:t>REG =1 </a:t>
            </a:r>
            <a:r>
              <a:rPr lang="el-GR" baseline="0" dirty="0" smtClean="0"/>
              <a:t>και </a:t>
            </a:r>
            <a:r>
              <a:rPr lang="en-US" baseline="0" dirty="0" smtClean="0"/>
              <a:t>LOCK = 1</a:t>
            </a:r>
          </a:p>
          <a:p>
            <a:endParaRPr lang="en-US" baseline="0" dirty="0" smtClean="0"/>
          </a:p>
          <a:p>
            <a:r>
              <a:rPr lang="en-US" baseline="0" dirty="0" smtClean="0"/>
              <a:t>SET LOCK </a:t>
            </a:r>
            <a:r>
              <a:rPr lang="el-GR" baseline="0" dirty="0" smtClean="0"/>
              <a:t>Σημαίνει ότι </a:t>
            </a:r>
            <a:r>
              <a:rPr lang="en-US" baseline="0" dirty="0" smtClean="0"/>
              <a:t>LOCK =1 </a:t>
            </a:r>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9</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Η γραμμή 3 λέει : Σύγκρινε τον </a:t>
            </a:r>
            <a:r>
              <a:rPr lang="en-US" dirty="0" err="1" smtClean="0"/>
              <a:t>Reg</a:t>
            </a:r>
            <a:r>
              <a:rPr lang="en-US" baseline="0" dirty="0" smtClean="0"/>
              <a:t> </a:t>
            </a:r>
            <a:r>
              <a:rPr lang="el-GR" baseline="0" dirty="0" smtClean="0"/>
              <a:t>με την σταθερά 0 δηλαδή το # υποδηλώνει σταθερά.</a:t>
            </a:r>
          </a:p>
          <a:p>
            <a:endParaRPr lang="en-US" baseline="0" dirty="0" smtClean="0"/>
          </a:p>
          <a:p>
            <a:r>
              <a:rPr lang="el-GR" baseline="0" dirty="0" smtClean="0"/>
              <a:t>Γραμμή 4: </a:t>
            </a:r>
            <a:r>
              <a:rPr lang="en-US" baseline="0" dirty="0" smtClean="0"/>
              <a:t>JNE</a:t>
            </a:r>
            <a:r>
              <a:rPr lang="el-GR" baseline="0" dirty="0" smtClean="0"/>
              <a:t> (</a:t>
            </a:r>
            <a:r>
              <a:rPr lang="en-US" baseline="0" dirty="0" smtClean="0"/>
              <a:t>Jump Not Equal): </a:t>
            </a:r>
            <a:r>
              <a:rPr lang="el-GR" baseline="0" dirty="0" smtClean="0"/>
              <a:t>Αν ο </a:t>
            </a:r>
            <a:r>
              <a:rPr lang="en-US" baseline="0" dirty="0" err="1" smtClean="0"/>
              <a:t>Reg</a:t>
            </a:r>
            <a:r>
              <a:rPr lang="en-US" baseline="0" dirty="0" smtClean="0"/>
              <a:t> </a:t>
            </a:r>
            <a:r>
              <a:rPr lang="el-GR" baseline="0" dirty="0" smtClean="0"/>
              <a:t>ΔΕΝ είναι ίσος με 0, τότε γυρίζουμε πίσω στην </a:t>
            </a:r>
            <a:r>
              <a:rPr lang="en-US" baseline="0" dirty="0" smtClean="0"/>
              <a:t>TSL.</a:t>
            </a:r>
          </a:p>
          <a:p>
            <a:r>
              <a:rPr lang="el-GR" baseline="0" dirty="0" smtClean="0"/>
              <a:t>Αν ο </a:t>
            </a:r>
            <a:r>
              <a:rPr lang="en-US" baseline="0" dirty="0" err="1" smtClean="0"/>
              <a:t>Reg</a:t>
            </a:r>
            <a:r>
              <a:rPr lang="en-US" baseline="0" dirty="0" smtClean="0"/>
              <a:t> = 0</a:t>
            </a:r>
            <a:r>
              <a:rPr lang="el-GR" baseline="0" dirty="0" smtClean="0"/>
              <a:t>, τότε μπαίνουμε στο κομμάτι του κρίσιμου τμήματος για τον εκτυπωτή στις 5 εντολές.</a:t>
            </a:r>
          </a:p>
          <a:p>
            <a:r>
              <a:rPr lang="el-GR" baseline="0" dirty="0" smtClean="0"/>
              <a:t>Μέχρι ο </a:t>
            </a:r>
            <a:r>
              <a:rPr lang="en-US" baseline="0" dirty="0" smtClean="0"/>
              <a:t>REG </a:t>
            </a:r>
            <a:r>
              <a:rPr lang="el-GR" baseline="0" dirty="0" smtClean="0"/>
              <a:t>να βρεθεί 0, κάθε διεργασία εκτελεί επαναληπτικά την </a:t>
            </a:r>
            <a:r>
              <a:rPr lang="en-US" baseline="0" dirty="0" smtClean="0"/>
              <a:t>TSL</a:t>
            </a:r>
          </a:p>
          <a:p>
            <a:r>
              <a:rPr lang="el-GR" baseline="0" dirty="0" smtClean="0"/>
              <a:t>Όταν μία διεργασία βγει από το ΚΤ, στην γραμμή 7 γράφει στην </a:t>
            </a:r>
            <a:r>
              <a:rPr lang="en-US" baseline="0" dirty="0" smtClean="0"/>
              <a:t>LOCK </a:t>
            </a:r>
            <a:r>
              <a:rPr lang="el-GR" baseline="0" dirty="0" smtClean="0"/>
              <a:t>την τιμή 0 (ξεκλειδώνει η </a:t>
            </a:r>
            <a:r>
              <a:rPr lang="en-US" baseline="0" dirty="0" smtClean="0"/>
              <a:t>LOCK)</a:t>
            </a:r>
          </a:p>
          <a:p>
            <a:endParaRPr lang="en-US" baseline="0" dirty="0" smtClean="0"/>
          </a:p>
          <a:p>
            <a:r>
              <a:rPr lang="en-US" baseline="0" dirty="0" smtClean="0"/>
              <a:t>CMP-&gt;compare</a:t>
            </a:r>
          </a:p>
          <a:p>
            <a:r>
              <a:rPr lang="en-US" baseline="0" dirty="0" smtClean="0"/>
              <a:t>MOVE -&gt; </a:t>
            </a:r>
            <a:r>
              <a:rPr lang="el-GR" baseline="0" dirty="0" smtClean="0"/>
              <a:t>Ανάθεση</a:t>
            </a:r>
          </a:p>
          <a:p>
            <a:endParaRPr lang="el-GR" baseline="0" dirty="0" smtClean="0"/>
          </a:p>
          <a:p>
            <a:r>
              <a:rPr lang="el-GR" baseline="0" dirty="0" smtClean="0"/>
              <a:t>ΠΑΡΑΔΕΙΓΜΑ για κατανόηση της </a:t>
            </a:r>
            <a:r>
              <a:rPr lang="en-US" baseline="0" dirty="0" smtClean="0"/>
              <a:t>TSL</a:t>
            </a:r>
          </a:p>
          <a:p>
            <a:r>
              <a:rPr lang="el-GR" baseline="0" dirty="0" smtClean="0"/>
              <a:t>Έστω ότι έρχεται η Α, αρχικά </a:t>
            </a:r>
            <a:r>
              <a:rPr lang="en-US" baseline="0" dirty="0" smtClean="0"/>
              <a:t>LOCK=0 (</a:t>
            </a:r>
            <a:r>
              <a:rPr lang="el-GR" baseline="0" dirty="0" smtClean="0"/>
              <a:t>ξεκλείδωτο ΚΤ)</a:t>
            </a:r>
          </a:p>
          <a:p>
            <a:r>
              <a:rPr lang="el-GR" baseline="0" dirty="0" smtClean="0"/>
              <a:t>Εκτελείται η </a:t>
            </a:r>
            <a:r>
              <a:rPr lang="en-US" baseline="0" dirty="0" smtClean="0"/>
              <a:t>TSL </a:t>
            </a:r>
            <a:r>
              <a:rPr lang="el-GR" baseline="0" dirty="0" smtClean="0"/>
              <a:t>(ΑΔΙΑΙΡΕΤΗ), θέτει </a:t>
            </a:r>
            <a:r>
              <a:rPr lang="en-US" baseline="0" dirty="0" smtClean="0"/>
              <a:t>REG=0, LOCK=1</a:t>
            </a:r>
            <a:r>
              <a:rPr lang="el-GR" baseline="0" dirty="0" smtClean="0"/>
              <a:t>(για να κλειδώσει το ΚΤ)</a:t>
            </a:r>
          </a:p>
          <a:p>
            <a:r>
              <a:rPr lang="el-GR" baseline="0" dirty="0" smtClean="0"/>
              <a:t>Συγκρίνει την τιμή του </a:t>
            </a:r>
            <a:r>
              <a:rPr lang="en-US" baseline="0" dirty="0" smtClean="0"/>
              <a:t>REG </a:t>
            </a:r>
            <a:r>
              <a:rPr lang="el-GR" baseline="0" dirty="0" smtClean="0"/>
              <a:t>με το 0  και επειδή </a:t>
            </a:r>
            <a:r>
              <a:rPr lang="en-US" baseline="0" dirty="0" smtClean="0"/>
              <a:t>REG=0 (EQUAL </a:t>
            </a:r>
            <a:r>
              <a:rPr lang="el-GR" baseline="0" dirty="0" smtClean="0"/>
              <a:t>όχι ΝΟΤ Ε</a:t>
            </a:r>
            <a:r>
              <a:rPr lang="en-US" baseline="0" dirty="0" smtClean="0"/>
              <a:t>QUAL) </a:t>
            </a:r>
            <a:r>
              <a:rPr lang="el-GR" baseline="0" dirty="0" smtClean="0"/>
              <a:t>μπαίνει στο ΚΤ</a:t>
            </a:r>
          </a:p>
          <a:p>
            <a:r>
              <a:rPr lang="el-GR" baseline="0" dirty="0" smtClean="0"/>
              <a:t>Όταν τελειώσει τις 5 γραμμές του ΚΤ δηλαδή αυξήσει την </a:t>
            </a:r>
            <a:r>
              <a:rPr lang="en-US" baseline="0" dirty="0" smtClean="0"/>
              <a:t>In</a:t>
            </a:r>
            <a:r>
              <a:rPr lang="el-GR" baseline="0" dirty="0" smtClean="0"/>
              <a:t> τότε πάει στην γραμμή 7, θέτει </a:t>
            </a:r>
            <a:r>
              <a:rPr lang="en-US" baseline="0" dirty="0" smtClean="0"/>
              <a:t>LOCK=0</a:t>
            </a:r>
            <a:r>
              <a:rPr lang="el-GR" baseline="0" dirty="0" smtClean="0"/>
              <a:t> (ξεκλείδωμα της </a:t>
            </a:r>
            <a:r>
              <a:rPr lang="en-US" baseline="0" dirty="0" smtClean="0"/>
              <a:t>LOCK).</a:t>
            </a:r>
          </a:p>
          <a:p>
            <a:r>
              <a:rPr lang="el-GR" baseline="0" dirty="0" smtClean="0"/>
              <a:t>Έρχεται η Β. Βλέπει </a:t>
            </a:r>
            <a:r>
              <a:rPr lang="en-US" baseline="0" dirty="0" smtClean="0"/>
              <a:t>LOCK=0 </a:t>
            </a:r>
            <a:r>
              <a:rPr lang="el-GR" baseline="0" dirty="0" smtClean="0"/>
              <a:t>και όπως ακριβώς η Α μπαίνει στο ΚΤ.</a:t>
            </a:r>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10</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Ανάλυση</a:t>
            </a:r>
            <a:r>
              <a:rPr lang="el-GR" baseline="0" dirty="0" smtClean="0"/>
              <a:t> πρώτου ερωτήματος διαφάνειας. </a:t>
            </a:r>
          </a:p>
          <a:p>
            <a:endParaRPr lang="el-GR" baseline="0" dirty="0" smtClean="0"/>
          </a:p>
          <a:p>
            <a:r>
              <a:rPr lang="el-GR" baseline="0" dirty="0" smtClean="0"/>
              <a:t>Η Α εκτελεί την </a:t>
            </a:r>
            <a:r>
              <a:rPr lang="en-US" baseline="0" dirty="0" smtClean="0"/>
              <a:t>TSL. </a:t>
            </a:r>
            <a:r>
              <a:rPr lang="el-GR" baseline="0" dirty="0" smtClean="0"/>
              <a:t>Υποθέτουμε ότι αρχικά είναι </a:t>
            </a:r>
            <a:r>
              <a:rPr lang="en-US" baseline="0" dirty="0" smtClean="0"/>
              <a:t>LOCK=0. H TSL </a:t>
            </a:r>
            <a:r>
              <a:rPr lang="el-GR" baseline="0" dirty="0" smtClean="0"/>
              <a:t>είναι αδιαίρετη, άρα η γραμμή 2 θα εκτελεστεί χωρίς διακοπή. Η Α</a:t>
            </a:r>
            <a:r>
              <a:rPr lang="en-US" baseline="0" dirty="0" smtClean="0"/>
              <a:t> </a:t>
            </a:r>
            <a:r>
              <a:rPr lang="el-GR" baseline="0" dirty="0" smtClean="0"/>
              <a:t>μέσω της </a:t>
            </a:r>
            <a:r>
              <a:rPr lang="en-US" baseline="0" dirty="0" smtClean="0"/>
              <a:t>TSL</a:t>
            </a:r>
            <a:r>
              <a:rPr lang="el-GR" baseline="0" dirty="0" smtClean="0"/>
              <a:t> θέτει </a:t>
            </a:r>
            <a:r>
              <a:rPr lang="en-US" baseline="0" dirty="0" smtClean="0"/>
              <a:t>REG=LOCK=0</a:t>
            </a:r>
            <a:r>
              <a:rPr lang="el-GR" baseline="0" dirty="0" smtClean="0"/>
              <a:t> και μετά θέτει την </a:t>
            </a:r>
            <a:r>
              <a:rPr lang="en-US" baseline="0" dirty="0" smtClean="0"/>
              <a:t>LOCK =1. </a:t>
            </a:r>
            <a:r>
              <a:rPr lang="el-GR" baseline="0" dirty="0" smtClean="0"/>
              <a:t>Σύγκριση του </a:t>
            </a:r>
            <a:r>
              <a:rPr lang="en-US" baseline="0" dirty="0" smtClean="0"/>
              <a:t>REG </a:t>
            </a:r>
            <a:r>
              <a:rPr lang="el-GR" baseline="0" dirty="0" smtClean="0"/>
              <a:t>με το 0 και επειδή </a:t>
            </a:r>
            <a:r>
              <a:rPr lang="en-US" baseline="0" dirty="0" smtClean="0"/>
              <a:t>REG=0 </a:t>
            </a:r>
            <a:r>
              <a:rPr lang="el-GR" baseline="0" dirty="0" smtClean="0"/>
              <a:t>μπαίνει στο ΚΤ και κάπου εκεί κόβεται. </a:t>
            </a:r>
          </a:p>
          <a:p>
            <a:r>
              <a:rPr lang="el-GR" baseline="0" dirty="0" smtClean="0"/>
              <a:t>Η Β εκτελεί την </a:t>
            </a:r>
            <a:r>
              <a:rPr lang="en-US" baseline="0" dirty="0" smtClean="0"/>
              <a:t>TSL. </a:t>
            </a:r>
            <a:r>
              <a:rPr lang="el-GR" baseline="0" dirty="0" smtClean="0"/>
              <a:t>Επειδή </a:t>
            </a:r>
            <a:r>
              <a:rPr lang="en-US" baseline="0" dirty="0" smtClean="0"/>
              <a:t>LOCK=1, </a:t>
            </a:r>
            <a:r>
              <a:rPr lang="el-GR" baseline="0" dirty="0" smtClean="0"/>
              <a:t>θα γίνει </a:t>
            </a:r>
            <a:r>
              <a:rPr lang="en-US" baseline="0" dirty="0" smtClean="0"/>
              <a:t>REG=1 </a:t>
            </a:r>
            <a:r>
              <a:rPr lang="el-GR" baseline="0" dirty="0" smtClean="0"/>
              <a:t>και </a:t>
            </a:r>
            <a:r>
              <a:rPr lang="en-US" baseline="0" dirty="0" smtClean="0"/>
              <a:t>LOCK =1. </a:t>
            </a:r>
            <a:r>
              <a:rPr lang="el-GR" baseline="0" dirty="0" smtClean="0"/>
              <a:t>Η Β όταν θα εκτελέσει την γραμμή 3, θα δει ότι </a:t>
            </a:r>
            <a:r>
              <a:rPr lang="en-US" baseline="0" dirty="0" smtClean="0"/>
              <a:t>REG# 0 </a:t>
            </a:r>
            <a:r>
              <a:rPr lang="el-GR" baseline="0" dirty="0" smtClean="0"/>
              <a:t>και θα επαναλάβει την </a:t>
            </a:r>
            <a:r>
              <a:rPr lang="en-US" baseline="0" dirty="0" smtClean="0"/>
              <a:t>TSL…..</a:t>
            </a:r>
          </a:p>
          <a:p>
            <a:r>
              <a:rPr lang="el-GR" baseline="0" dirty="0" smtClean="0"/>
              <a:t>Άρα η Β δεν μπορεί να μπει σε ΚΤ άρα έχουμε αμοιβαίο αποκλεισμό σε αυτή την περίπτωση.</a:t>
            </a:r>
          </a:p>
          <a:p>
            <a:r>
              <a:rPr lang="el-GR" baseline="0" dirty="0" smtClean="0"/>
              <a:t>Όμως, το γεγονός ότι η Β εκτελεί διαρκώς μία εντολή </a:t>
            </a:r>
            <a:r>
              <a:rPr lang="en-US" baseline="0" dirty="0" smtClean="0"/>
              <a:t>TSL </a:t>
            </a:r>
            <a:r>
              <a:rPr lang="el-GR" baseline="0" dirty="0" smtClean="0"/>
              <a:t>είναι σπατάλη χρόνου. Ξοδεύει τα κβάντα της σε μία εντολή </a:t>
            </a:r>
            <a:r>
              <a:rPr lang="en-US" baseline="0" dirty="0" smtClean="0"/>
              <a:t>TSL. </a:t>
            </a:r>
          </a:p>
          <a:p>
            <a:endParaRPr lang="en-US" baseline="0" dirty="0" smtClean="0"/>
          </a:p>
          <a:p>
            <a:r>
              <a:rPr lang="el-GR" baseline="0" dirty="0" smtClean="0"/>
              <a:t>Ενεργός αναμονή: Είναι ο χρόνος που δαπανάται για μία διεργασία να περιμένει εκτός ΚΤ και να μην μπορεί να μπει εμποδιζόμενη από μία άλλη διεργασία η οποία δεν βρίσκεται σε ΚΤ ή ο συνολικός χρόνος που δαπανάται άσκοπα μέχρι μία διεργασία να μπει σε ΚΤ</a:t>
            </a:r>
          </a:p>
          <a:p>
            <a:endParaRPr lang="el-GR" baseline="0" dirty="0" smtClean="0"/>
          </a:p>
          <a:p>
            <a:r>
              <a:rPr lang="el-GR" baseline="0" dirty="0" smtClean="0"/>
              <a:t>Η Β έστω ότι </a:t>
            </a:r>
            <a:r>
              <a:rPr lang="el-GR" baseline="0" dirty="0" err="1" smtClean="0"/>
              <a:t>χρονοδρομολογείται</a:t>
            </a:r>
            <a:r>
              <a:rPr lang="el-GR" baseline="0" dirty="0" smtClean="0"/>
              <a:t> με τον </a:t>
            </a:r>
            <a:r>
              <a:rPr lang="en-US" baseline="0" dirty="0" smtClean="0"/>
              <a:t>CFS </a:t>
            </a:r>
            <a:r>
              <a:rPr lang="el-GR" baseline="0" dirty="0" smtClean="0"/>
              <a:t>ή με τον Ο(1). Απασχολώντας την </a:t>
            </a:r>
            <a:r>
              <a:rPr lang="en-US" baseline="0" dirty="0" smtClean="0"/>
              <a:t>CPU </a:t>
            </a:r>
            <a:r>
              <a:rPr lang="el-GR" baseline="0" dirty="0" smtClean="0"/>
              <a:t>κατά την εκτέλεση της </a:t>
            </a:r>
            <a:r>
              <a:rPr lang="en-US" baseline="0" dirty="0" smtClean="0"/>
              <a:t>TSL </a:t>
            </a:r>
            <a:r>
              <a:rPr lang="el-GR" baseline="0" dirty="0" smtClean="0"/>
              <a:t>θεωρείται και μη </a:t>
            </a:r>
            <a:r>
              <a:rPr lang="en-US" baseline="0" dirty="0" smtClean="0"/>
              <a:t>interactive.</a:t>
            </a:r>
          </a:p>
          <a:p>
            <a:r>
              <a:rPr lang="el-GR" baseline="0" dirty="0" smtClean="0"/>
              <a:t>Δηλαδή τρέχει άσκοπα μία εντολή της </a:t>
            </a:r>
            <a:r>
              <a:rPr lang="en-US" baseline="0" dirty="0" smtClean="0"/>
              <a:t>CPU. </a:t>
            </a:r>
            <a:r>
              <a:rPr lang="el-GR" baseline="0" dirty="0" smtClean="0"/>
              <a:t>Δηλαδή πρώτο πρόβλημα: ΑΣΚΟΠΑ, δεύτερο πρόβλημα: Χρήση </a:t>
            </a:r>
            <a:r>
              <a:rPr lang="en-US" baseline="0" dirty="0" smtClean="0"/>
              <a:t>CPU </a:t>
            </a:r>
            <a:r>
              <a:rPr lang="el-GR" baseline="0" dirty="0" smtClean="0"/>
              <a:t>στο 100% των κβάντων.</a:t>
            </a:r>
          </a:p>
          <a:p>
            <a:endParaRPr lang="en-US" baseline="0" dirty="0" smtClean="0"/>
          </a:p>
          <a:p>
            <a:r>
              <a:rPr lang="el-GR" baseline="0" dirty="0" smtClean="0"/>
              <a:t>ΘΕΤΙΚΑ: Αμοιβαίος Αποκλεισμός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ΑΡΝΗΤΙΚΑ: Δηλαδή τρέχει άσκοπα μία εντολή της </a:t>
            </a:r>
            <a:r>
              <a:rPr lang="en-US" baseline="0" dirty="0" smtClean="0"/>
              <a:t>CPU. </a:t>
            </a:r>
            <a:r>
              <a:rPr lang="el-GR" baseline="0" dirty="0" smtClean="0"/>
              <a:t>Δηλαδή πρώτο πρόβλημα: ΑΣΚΟΠΑ, δεύτερο πρόβλημα: Χρήση </a:t>
            </a:r>
            <a:r>
              <a:rPr lang="en-US" baseline="0" dirty="0" smtClean="0"/>
              <a:t>CPU </a:t>
            </a:r>
            <a:r>
              <a:rPr lang="el-GR" baseline="0" dirty="0" smtClean="0"/>
              <a:t>στο 100% των κβάντων.</a:t>
            </a:r>
          </a:p>
          <a:p>
            <a:endParaRPr lang="el-GR" baseline="0" dirty="0" smtClean="0"/>
          </a:p>
          <a:p>
            <a:r>
              <a:rPr lang="el-GR" baseline="0" dirty="0" smtClean="0"/>
              <a:t>2</a:t>
            </a:r>
            <a:r>
              <a:rPr lang="el-GR" baseline="30000" dirty="0" smtClean="0"/>
              <a:t>η</a:t>
            </a:r>
            <a:r>
              <a:rPr lang="el-GR" baseline="0" dirty="0" smtClean="0"/>
              <a:t> περίπτωση: Αν η Β έχει υψηλότερη προτεραιότητα από την Α και δεν μπορεί να μπει σε ΚΤ εξαιτίας της Α (γιατί η Α έχει κλειδώσει την </a:t>
            </a:r>
            <a:r>
              <a:rPr lang="en-US" baseline="0" dirty="0" smtClean="0"/>
              <a:t>LOCK) </a:t>
            </a:r>
            <a:r>
              <a:rPr lang="el-GR" baseline="0" dirty="0" smtClean="0"/>
              <a:t>τότε μπορεί να γίνει το εξής:</a:t>
            </a:r>
          </a:p>
          <a:p>
            <a:r>
              <a:rPr lang="el-GR" baseline="0" dirty="0" smtClean="0"/>
              <a:t>Η Β να τρέξει πολλές φορές άσκοπα μέχρι να τελειώσει η Α το ΚΤ της και να ξεκλειδώσει την </a:t>
            </a:r>
            <a:r>
              <a:rPr lang="en-US" baseline="0" dirty="0" smtClean="0"/>
              <a:t>LOCK</a:t>
            </a:r>
          </a:p>
          <a:p>
            <a:endParaRPr lang="en-US" baseline="0" dirty="0" smtClean="0"/>
          </a:p>
          <a:p>
            <a:r>
              <a:rPr lang="el-GR" baseline="0" dirty="0" smtClean="0"/>
              <a:t>Στην 2</a:t>
            </a:r>
            <a:r>
              <a:rPr lang="el-GR" baseline="30000" dirty="0" smtClean="0"/>
              <a:t>η</a:t>
            </a:r>
            <a:r>
              <a:rPr lang="el-GR" baseline="0" dirty="0" smtClean="0"/>
              <a:t> περίπτωση ενδέχεται να χαθούν ακόμη περισσότερα κβάντα ακριβώς επειδή η Β μπορεί να </a:t>
            </a:r>
            <a:r>
              <a:rPr lang="el-GR" baseline="0" dirty="0" err="1" smtClean="0"/>
              <a:t>χρονοδρομολογηθεί</a:t>
            </a:r>
            <a:r>
              <a:rPr lang="el-GR" baseline="0" dirty="0" smtClean="0"/>
              <a:t> και για 2</a:t>
            </a:r>
            <a:r>
              <a:rPr lang="el-GR" baseline="30000" dirty="0" smtClean="0"/>
              <a:t>η</a:t>
            </a:r>
            <a:r>
              <a:rPr lang="el-GR" baseline="0" dirty="0" smtClean="0"/>
              <a:t> φορά λόγω υψηλότερης προτεραιότητας. </a:t>
            </a:r>
          </a:p>
          <a:p>
            <a:endParaRPr lang="el-GR" baseline="0" dirty="0" smtClean="0"/>
          </a:p>
          <a:p>
            <a:endParaRPr lang="en-US" baseline="0" dirty="0" smtClean="0"/>
          </a:p>
          <a:p>
            <a:endParaRPr lang="en-US"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11</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Κοινές</a:t>
            </a:r>
            <a:r>
              <a:rPr lang="el-GR" baseline="0" dirty="0" smtClean="0"/>
              <a:t> μεταβλητές: Από τις γραμμές 4 και 5 φαίνεται ότι οι μεταβλητές </a:t>
            </a:r>
            <a:r>
              <a:rPr lang="en-US" baseline="0" dirty="0" smtClean="0"/>
              <a:t>turn (</a:t>
            </a:r>
            <a:r>
              <a:rPr lang="el-GR" baseline="0" dirty="0" smtClean="0"/>
              <a:t>ακέραια) και </a:t>
            </a:r>
            <a:r>
              <a:rPr lang="en-US" baseline="0" dirty="0" smtClean="0"/>
              <a:t>Interested (</a:t>
            </a:r>
            <a:r>
              <a:rPr lang="el-GR" baseline="0" dirty="0" smtClean="0"/>
              <a:t>πίνακας ακεραίων) είναι </a:t>
            </a:r>
            <a:r>
              <a:rPr lang="en-US" baseline="0" dirty="0" smtClean="0"/>
              <a:t>GLOBAL.</a:t>
            </a:r>
          </a:p>
          <a:p>
            <a:r>
              <a:rPr lang="en-US" baseline="0" dirty="0" err="1" smtClean="0"/>
              <a:t>Enter_region</a:t>
            </a:r>
            <a:r>
              <a:rPr lang="en-US" baseline="0" dirty="0" smtClean="0"/>
              <a:t> (</a:t>
            </a:r>
            <a:r>
              <a:rPr lang="en-US" baseline="0" dirty="0" err="1" smtClean="0"/>
              <a:t>int</a:t>
            </a:r>
            <a:r>
              <a:rPr lang="en-US" baseline="0" dirty="0" smtClean="0"/>
              <a:t> </a:t>
            </a:r>
            <a:r>
              <a:rPr lang="en-US" baseline="0" dirty="0" err="1" smtClean="0"/>
              <a:t>process_ID</a:t>
            </a:r>
            <a:r>
              <a:rPr lang="en-US" baseline="0" dirty="0" smtClean="0"/>
              <a:t>)</a:t>
            </a:r>
          </a:p>
          <a:p>
            <a:endParaRPr lang="en-US" baseline="0" dirty="0" smtClean="0"/>
          </a:p>
          <a:p>
            <a:r>
              <a:rPr lang="el-GR" baseline="0" dirty="0" smtClean="0"/>
              <a:t>Μία διεργασία που θέλει να μπει σε ΚΤ καταρχήν υπολογίζει την ΤΟΠΙΚΗ μεταβλητή </a:t>
            </a:r>
            <a:r>
              <a:rPr lang="en-US" baseline="0" dirty="0" smtClean="0"/>
              <a:t>Other (</a:t>
            </a:r>
            <a:r>
              <a:rPr lang="el-GR" baseline="0" dirty="0" smtClean="0"/>
              <a:t>γραμμή 8), όπου </a:t>
            </a:r>
            <a:r>
              <a:rPr lang="en-US" baseline="0" dirty="0" smtClean="0"/>
              <a:t>other </a:t>
            </a:r>
            <a:r>
              <a:rPr lang="el-GR" baseline="0" dirty="0" smtClean="0"/>
              <a:t>είναι η άλλη διεργασία. </a:t>
            </a:r>
            <a:r>
              <a:rPr lang="el-GR" baseline="0" dirty="0" err="1" smtClean="0"/>
              <a:t>Π.χ</a:t>
            </a:r>
            <a:r>
              <a:rPr lang="el-GR" baseline="0" dirty="0" smtClean="0"/>
              <a:t>, από την γραμμή 9 φαίνεται ότι: Αν </a:t>
            </a:r>
            <a:r>
              <a:rPr lang="en-US" baseline="0" dirty="0" smtClean="0"/>
              <a:t>process=0 </a:t>
            </a:r>
            <a:r>
              <a:rPr lang="el-GR" baseline="0" dirty="0" smtClean="0"/>
              <a:t>τότε </a:t>
            </a:r>
            <a:r>
              <a:rPr lang="en-US" baseline="0" dirty="0" smtClean="0"/>
              <a:t>other = 1 </a:t>
            </a:r>
            <a:r>
              <a:rPr lang="el-GR" baseline="0" dirty="0" smtClean="0"/>
              <a:t>ενώ αν </a:t>
            </a:r>
            <a:r>
              <a:rPr lang="en-US" baseline="0" dirty="0" smtClean="0"/>
              <a:t>process=1, other=0.</a:t>
            </a:r>
          </a:p>
          <a:p>
            <a:r>
              <a:rPr lang="el-GR" baseline="0" dirty="0" smtClean="0"/>
              <a:t>Στη συνέχεια, η διεργασία που προσπαθεί να μπει σε ΚΤ θέτει το ενδιαφέρον της κάνοντας </a:t>
            </a:r>
            <a:r>
              <a:rPr lang="en-US" baseline="0" dirty="0" smtClean="0"/>
              <a:t>interested[process]=1. </a:t>
            </a:r>
            <a:r>
              <a:rPr lang="el-GR" baseline="0" dirty="0" smtClean="0"/>
              <a:t>Γράφει στον πίνακα </a:t>
            </a:r>
            <a:r>
              <a:rPr lang="en-US" baseline="0" dirty="0" smtClean="0"/>
              <a:t>interested </a:t>
            </a:r>
            <a:r>
              <a:rPr lang="el-GR" baseline="0" dirty="0" smtClean="0"/>
              <a:t>ότι ενδιαφέρεται να μπει σε ΚΤ</a:t>
            </a:r>
          </a:p>
          <a:p>
            <a:r>
              <a:rPr lang="el-GR" baseline="0" dirty="0" smtClean="0"/>
              <a:t>Αμέσως μετά, γραμμή 11, θέτει την </a:t>
            </a:r>
            <a:r>
              <a:rPr lang="en-US" baseline="0" dirty="0" smtClean="0"/>
              <a:t>global </a:t>
            </a:r>
            <a:r>
              <a:rPr lang="el-GR" baseline="0" dirty="0" smtClean="0"/>
              <a:t>μεταβλητή </a:t>
            </a:r>
            <a:r>
              <a:rPr lang="en-US" baseline="0" dirty="0" smtClean="0"/>
              <a:t>turn </a:t>
            </a:r>
            <a:r>
              <a:rPr lang="el-GR" baseline="0" dirty="0" smtClean="0"/>
              <a:t>= </a:t>
            </a:r>
            <a:r>
              <a:rPr lang="en-US" baseline="0" dirty="0" smtClean="0"/>
              <a:t>process, </a:t>
            </a:r>
            <a:r>
              <a:rPr lang="el-GR" baseline="0" dirty="0" smtClean="0"/>
              <a:t>δηλαδή αν </a:t>
            </a:r>
            <a:r>
              <a:rPr lang="en-US" baseline="0" dirty="0" smtClean="0"/>
              <a:t>process=0, </a:t>
            </a:r>
            <a:r>
              <a:rPr lang="el-GR" baseline="0" dirty="0" smtClean="0"/>
              <a:t>τότε </a:t>
            </a:r>
            <a:r>
              <a:rPr lang="en-US" baseline="0" dirty="0" smtClean="0"/>
              <a:t>turn=0, </a:t>
            </a:r>
            <a:r>
              <a:rPr lang="el-GR" baseline="0" dirty="0" smtClean="0"/>
              <a:t>αν </a:t>
            </a:r>
            <a:r>
              <a:rPr lang="en-US" baseline="0" dirty="0" smtClean="0"/>
              <a:t>process=1, </a:t>
            </a:r>
            <a:r>
              <a:rPr lang="el-GR" baseline="0" dirty="0" smtClean="0"/>
              <a:t>τότε </a:t>
            </a:r>
            <a:r>
              <a:rPr lang="en-US" baseline="0" dirty="0" smtClean="0"/>
              <a:t>turn=1. </a:t>
            </a:r>
          </a:p>
          <a:p>
            <a:endParaRPr lang="en-US" baseline="0" dirty="0" smtClean="0"/>
          </a:p>
          <a:p>
            <a:r>
              <a:rPr lang="el-GR" baseline="0" dirty="0" smtClean="0"/>
              <a:t>ΓΡΑΜΜΗ 12: όσο οι δύο συνθήκες είναι </a:t>
            </a:r>
            <a:r>
              <a:rPr lang="en-US" baseline="0" dirty="0" smtClean="0"/>
              <a:t>true </a:t>
            </a:r>
            <a:r>
              <a:rPr lang="el-GR" baseline="0" dirty="0" smtClean="0"/>
              <a:t>τότε ο βρόχος </a:t>
            </a:r>
            <a:r>
              <a:rPr lang="en-US" baseline="0" dirty="0" smtClean="0"/>
              <a:t>while </a:t>
            </a:r>
            <a:r>
              <a:rPr lang="el-GR" baseline="0" dirty="0" smtClean="0"/>
              <a:t>επαναλαμβάνεται. Πότε είναι </a:t>
            </a:r>
            <a:r>
              <a:rPr lang="en-US" baseline="0" dirty="0" smtClean="0"/>
              <a:t>true </a:t>
            </a:r>
            <a:r>
              <a:rPr lang="el-GR" baseline="0" dirty="0" smtClean="0"/>
              <a:t>η συνθήκη:</a:t>
            </a:r>
          </a:p>
          <a:p>
            <a:r>
              <a:rPr lang="el-GR" baseline="0" dirty="0" smtClean="0"/>
              <a:t>1) Όταν είναι η σειρά της διεργασίας που τρέχει να δοκιμάσει να μπει σε ΚΤ, δηλαδή </a:t>
            </a:r>
            <a:r>
              <a:rPr lang="en-US" baseline="0" dirty="0" smtClean="0"/>
              <a:t>turn=process</a:t>
            </a:r>
            <a:r>
              <a:rPr lang="el-GR" baseline="0" dirty="0" smtClean="0"/>
              <a:t> ΚΑΙ</a:t>
            </a:r>
          </a:p>
          <a:p>
            <a:r>
              <a:rPr lang="el-GR" baseline="0" dirty="0" smtClean="0"/>
              <a:t>2) όταν ενδιαφέρεται και η άλλη διεργασία</a:t>
            </a:r>
          </a:p>
          <a:p>
            <a:endParaRPr lang="el-GR" baseline="0" dirty="0" smtClean="0"/>
          </a:p>
          <a:p>
            <a:r>
              <a:rPr lang="el-GR" baseline="0" dirty="0" smtClean="0"/>
              <a:t>Αν μία διεργασία είναι η σειρά της να δοκιμάσει να μπει και ενδιαφέρεται και η άλλη, τότε η διεργασία που τρέχει κάνει ευγενική παραχώρηση. ΔΕΝ μπαίνει στο ΚΤ και επαναλαμβάνει τον βρόχο.</a:t>
            </a:r>
          </a:p>
          <a:p>
            <a:endParaRPr lang="el-GR" baseline="0" dirty="0" smtClean="0"/>
          </a:p>
          <a:p>
            <a:r>
              <a:rPr lang="el-GR" u="sng" baseline="0" dirty="0" smtClean="0"/>
              <a:t>ΠΟΤΕ μπαίνει;</a:t>
            </a:r>
          </a:p>
          <a:p>
            <a:r>
              <a:rPr lang="el-GR" baseline="0" dirty="0" smtClean="0"/>
              <a:t>Προφανώς αν η άλλη δεν ενδιαφέρεται ή αν </a:t>
            </a:r>
          </a:p>
          <a:p>
            <a:r>
              <a:rPr lang="el-GR" baseline="0" dirty="0" smtClean="0"/>
              <a:t>ΔΕΝ είναι η σειρά της να δοκιμάσει να μπει, δηλαδή είναι η σειρά της άλλης, η οποία άλλη παραχωρεί ευγενικά αυτή τη σειρά.</a:t>
            </a:r>
          </a:p>
          <a:p>
            <a:r>
              <a:rPr lang="el-GR" baseline="0" dirty="0" smtClean="0"/>
              <a:t>(για να μπει μία διεργασία πρέπει να της παραχωρήσει σειρά η άλλη ή η άλλη να μην ενδιαφέρεται να μπει)</a:t>
            </a:r>
          </a:p>
          <a:p>
            <a:endParaRPr lang="el-GR" baseline="0" dirty="0" smtClean="0"/>
          </a:p>
          <a:p>
            <a:endParaRPr lang="el-GR" baseline="0" dirty="0" smtClean="0"/>
          </a:p>
          <a:p>
            <a:r>
              <a:rPr lang="el-GR" baseline="0" dirty="0" smtClean="0"/>
              <a:t>Το </a:t>
            </a:r>
            <a:r>
              <a:rPr lang="en-US" baseline="0" dirty="0" smtClean="0"/>
              <a:t>while</a:t>
            </a:r>
            <a:r>
              <a:rPr lang="el-GR" baseline="0" dirty="0" smtClean="0"/>
              <a:t> εκτελείται επαναληπτικά όσο η διπλή συνθήκη είναι </a:t>
            </a:r>
            <a:r>
              <a:rPr lang="en-US" baseline="0" dirty="0" smtClean="0"/>
              <a:t>true. </a:t>
            </a:r>
            <a:r>
              <a:rPr lang="el-GR" baseline="0" dirty="0" smtClean="0"/>
              <a:t>Όταν πάψει να είναι </a:t>
            </a:r>
            <a:r>
              <a:rPr lang="en-US" baseline="0" dirty="0" smtClean="0"/>
              <a:t>true </a:t>
            </a:r>
            <a:r>
              <a:rPr lang="el-GR" baseline="0" dirty="0" smtClean="0"/>
              <a:t>το πρόγραμμα πάει στην επόμενη γραμμή και για εμάς στο ΚΤ</a:t>
            </a:r>
          </a:p>
          <a:p>
            <a:r>
              <a:rPr lang="el-GR" baseline="0" dirty="0" smtClean="0"/>
              <a:t>(στις 5 εντολές για το γράψιμο στο </a:t>
            </a:r>
            <a:r>
              <a:rPr lang="en-US" baseline="0" dirty="0" smtClean="0"/>
              <a:t>Spool Directory)</a:t>
            </a:r>
          </a:p>
          <a:p>
            <a:endParaRPr lang="en-US" baseline="0" dirty="0" smtClean="0"/>
          </a:p>
          <a:p>
            <a:r>
              <a:rPr lang="en-US" baseline="0" dirty="0" smtClean="0"/>
              <a:t>________________________________________________________________________________________________________________________</a:t>
            </a:r>
          </a:p>
          <a:p>
            <a:endParaRPr lang="en-US" baseline="0" dirty="0" smtClean="0"/>
          </a:p>
          <a:p>
            <a:r>
              <a:rPr lang="en-US" baseline="0" dirty="0" smtClean="0"/>
              <a:t> </a:t>
            </a:r>
            <a:r>
              <a:rPr lang="el-GR" baseline="0" dirty="0" smtClean="0"/>
              <a:t>1</a:t>
            </a:r>
            <a:r>
              <a:rPr lang="el-GR" baseline="30000" dirty="0" smtClean="0"/>
              <a:t>η</a:t>
            </a:r>
            <a:r>
              <a:rPr lang="el-GR" baseline="0" dirty="0" smtClean="0"/>
              <a:t> ανάλυση περίπτωσης: Έστω ότι μπαίνει η Α και κόβεται στο ΚΤ. Θα μπει η Β; Η Α έχει </a:t>
            </a:r>
            <a:r>
              <a:rPr lang="en-US" baseline="0" dirty="0" err="1" smtClean="0"/>
              <a:t>process_id</a:t>
            </a:r>
            <a:r>
              <a:rPr lang="en-US" baseline="0" dirty="0" smtClean="0"/>
              <a:t>=0 </a:t>
            </a:r>
            <a:r>
              <a:rPr lang="el-GR" baseline="0" dirty="0" smtClean="0"/>
              <a:t>και η Β=1</a:t>
            </a:r>
          </a:p>
          <a:p>
            <a:endParaRPr lang="el-GR" baseline="0" dirty="0" smtClean="0"/>
          </a:p>
          <a:p>
            <a:r>
              <a:rPr lang="el-GR" baseline="0" dirty="0" smtClean="0"/>
              <a:t>Α: Η Α έχει </a:t>
            </a:r>
            <a:r>
              <a:rPr lang="en-US" baseline="0" dirty="0" smtClean="0"/>
              <a:t>process =0. </a:t>
            </a:r>
          </a:p>
          <a:p>
            <a:r>
              <a:rPr lang="el-GR" baseline="0" dirty="0" smtClean="0"/>
              <a:t>Άρα γραμμή 9: </a:t>
            </a:r>
            <a:r>
              <a:rPr lang="en-US" baseline="0" dirty="0" smtClean="0"/>
              <a:t>other = 1</a:t>
            </a:r>
          </a:p>
          <a:p>
            <a:r>
              <a:rPr lang="el-GR" baseline="0" dirty="0" smtClean="0"/>
              <a:t>Γραμμή 10: </a:t>
            </a:r>
            <a:r>
              <a:rPr lang="en-US" baseline="0" dirty="0" smtClean="0"/>
              <a:t>interested[0]=1 </a:t>
            </a:r>
          </a:p>
          <a:p>
            <a:r>
              <a:rPr lang="el-GR" baseline="0" dirty="0" smtClean="0"/>
              <a:t>Γραμμή 11: </a:t>
            </a:r>
            <a:r>
              <a:rPr lang="en-US" baseline="0" dirty="0" smtClean="0"/>
              <a:t>turn = 0</a:t>
            </a:r>
          </a:p>
          <a:p>
            <a:endParaRPr lang="en-US" baseline="0" dirty="0" smtClean="0"/>
          </a:p>
          <a:p>
            <a:r>
              <a:rPr lang="el-GR" baseline="0" dirty="0" smtClean="0"/>
              <a:t>ΒΡΟΧΟΣ:  </a:t>
            </a:r>
            <a:r>
              <a:rPr lang="en-US" baseline="0" dirty="0" smtClean="0"/>
              <a:t>turn=process </a:t>
            </a:r>
            <a:r>
              <a:rPr lang="el-GR" baseline="0" dirty="0" smtClean="0"/>
              <a:t>Αληθές</a:t>
            </a:r>
          </a:p>
          <a:p>
            <a:r>
              <a:rPr lang="el-GR" baseline="0" dirty="0" smtClean="0"/>
              <a:t>               </a:t>
            </a:r>
            <a:r>
              <a:rPr lang="en-US" baseline="0" dirty="0" smtClean="0"/>
              <a:t>Interested[1]=FALSE</a:t>
            </a:r>
          </a:p>
          <a:p>
            <a:endParaRPr lang="en-US" baseline="0" dirty="0" smtClean="0"/>
          </a:p>
          <a:p>
            <a:r>
              <a:rPr lang="el-GR" baseline="0" dirty="0" smtClean="0"/>
              <a:t>Άρα ο βρόχος είναι </a:t>
            </a:r>
            <a:r>
              <a:rPr lang="en-US" baseline="0" dirty="0" smtClean="0"/>
              <a:t>FALSE </a:t>
            </a:r>
            <a:r>
              <a:rPr lang="el-GR" baseline="0" dirty="0" smtClean="0"/>
              <a:t>και η Α μπαίνει στο ΚΤ (5 εντολές αλλαγής του </a:t>
            </a:r>
            <a:r>
              <a:rPr lang="en-US" baseline="0" dirty="0" smtClean="0"/>
              <a:t>In </a:t>
            </a:r>
            <a:r>
              <a:rPr lang="el-GR" baseline="0" dirty="0" smtClean="0"/>
              <a:t>και γραψίματος στο </a:t>
            </a:r>
            <a:r>
              <a:rPr lang="en-US" baseline="0" dirty="0" smtClean="0"/>
              <a:t>SD). </a:t>
            </a:r>
            <a:r>
              <a:rPr lang="el-GR" baseline="0" dirty="0" smtClean="0"/>
              <a:t>Κάπου μέσα εκεί κόβεται.</a:t>
            </a:r>
          </a:p>
          <a:p>
            <a:endParaRPr lang="el-GR" baseline="0" dirty="0" smtClean="0"/>
          </a:p>
          <a:p>
            <a:r>
              <a:rPr lang="el-GR" baseline="0" dirty="0" smtClean="0"/>
              <a:t>Θέλει να μπει σε ΚΤ η Β: </a:t>
            </a:r>
          </a:p>
          <a:p>
            <a:endParaRPr lang="el-GR" baseline="0" dirty="0" smtClean="0"/>
          </a:p>
          <a:p>
            <a:r>
              <a:rPr lang="el-GR" baseline="0" dirty="0" smtClean="0"/>
              <a:t>Β: Η Β έχει </a:t>
            </a:r>
            <a:r>
              <a:rPr lang="en-US" baseline="0" dirty="0" smtClean="0"/>
              <a:t>process =</a:t>
            </a:r>
            <a:r>
              <a:rPr lang="el-GR" baseline="0" dirty="0" smtClean="0"/>
              <a:t>1</a:t>
            </a:r>
            <a:r>
              <a:rPr lang="en-US" baseline="0" dirty="0" smtClean="0"/>
              <a:t>. </a:t>
            </a:r>
          </a:p>
          <a:p>
            <a:r>
              <a:rPr lang="el-GR" baseline="0" dirty="0" smtClean="0"/>
              <a:t>Άρα γραμμή 9: </a:t>
            </a:r>
            <a:r>
              <a:rPr lang="en-US" baseline="0" dirty="0" smtClean="0"/>
              <a:t>other = </a:t>
            </a:r>
            <a:r>
              <a:rPr lang="el-GR" baseline="0" dirty="0" smtClean="0"/>
              <a:t>0</a:t>
            </a:r>
            <a:endParaRPr lang="en-US" baseline="0" dirty="0" smtClean="0"/>
          </a:p>
          <a:p>
            <a:r>
              <a:rPr lang="el-GR" baseline="0" dirty="0" smtClean="0"/>
              <a:t>Γραμμή 10: </a:t>
            </a:r>
            <a:r>
              <a:rPr lang="en-US" baseline="0" dirty="0" smtClean="0"/>
              <a:t>interested[</a:t>
            </a:r>
            <a:r>
              <a:rPr lang="el-GR" baseline="0" dirty="0" smtClean="0"/>
              <a:t>1</a:t>
            </a:r>
            <a:r>
              <a:rPr lang="en-US" baseline="0" dirty="0" smtClean="0"/>
              <a:t>]=1 </a:t>
            </a:r>
          </a:p>
          <a:p>
            <a:r>
              <a:rPr lang="el-GR" baseline="0" dirty="0" smtClean="0"/>
              <a:t>Γραμμή 11: </a:t>
            </a:r>
            <a:r>
              <a:rPr lang="en-US" baseline="0" dirty="0" smtClean="0"/>
              <a:t>turn = </a:t>
            </a:r>
            <a:r>
              <a:rPr lang="el-GR" baseline="0" dirty="0" smtClean="0"/>
              <a:t>1</a:t>
            </a:r>
            <a:endParaRPr lang="en-US" baseline="0" dirty="0" smtClean="0"/>
          </a:p>
          <a:p>
            <a:endParaRPr lang="en-US" baseline="0" dirty="0" smtClean="0"/>
          </a:p>
          <a:p>
            <a:r>
              <a:rPr lang="el-GR" baseline="0" dirty="0" smtClean="0"/>
              <a:t>ΒΡΟΧΟΣ:  </a:t>
            </a:r>
            <a:r>
              <a:rPr lang="en-US" baseline="0" dirty="0" smtClean="0"/>
              <a:t>turn=process </a:t>
            </a:r>
            <a:r>
              <a:rPr lang="el-GR" baseline="0" dirty="0" smtClean="0"/>
              <a:t>Αληθές</a:t>
            </a:r>
          </a:p>
          <a:p>
            <a:r>
              <a:rPr lang="el-GR" baseline="0" dirty="0" smtClean="0"/>
              <a:t>               </a:t>
            </a:r>
            <a:r>
              <a:rPr lang="en-US" baseline="0" dirty="0" smtClean="0"/>
              <a:t>Interested[</a:t>
            </a:r>
            <a:r>
              <a:rPr lang="el-GR" baseline="0" dirty="0" smtClean="0"/>
              <a:t>0</a:t>
            </a:r>
            <a:r>
              <a:rPr lang="en-US" baseline="0" dirty="0" smtClean="0"/>
              <a:t>]=TRUE</a:t>
            </a:r>
          </a:p>
          <a:p>
            <a:endParaRPr lang="en-US" baseline="0" dirty="0" smtClean="0"/>
          </a:p>
          <a:p>
            <a:r>
              <a:rPr lang="el-GR" baseline="0" dirty="0" smtClean="0"/>
              <a:t>Άρα η Β ΔΕΝ μπορεί να μπει σε ΚΤ, επειδή ο βρόχος είναι </a:t>
            </a:r>
            <a:r>
              <a:rPr lang="en-US" baseline="0" dirty="0" smtClean="0"/>
              <a:t>TRUE</a:t>
            </a:r>
          </a:p>
          <a:p>
            <a:endParaRPr lang="en-US" baseline="0" dirty="0" smtClean="0"/>
          </a:p>
          <a:p>
            <a:r>
              <a:rPr lang="el-GR" baseline="0" dirty="0" smtClean="0"/>
              <a:t>ΘΕΤΙΚΑ: Αμοιβαίος αποκλεισμός</a:t>
            </a:r>
          </a:p>
          <a:p>
            <a:r>
              <a:rPr lang="el-GR" baseline="0" dirty="0" smtClean="0"/>
              <a:t>ΑΡΝΗΤΙΚΑ: Σπατάλη χρόνου, η Β ξοδεύει χρόνο </a:t>
            </a:r>
            <a:r>
              <a:rPr lang="en-US" baseline="0" dirty="0" smtClean="0"/>
              <a:t>CPU </a:t>
            </a:r>
            <a:r>
              <a:rPr lang="el-GR" baseline="0" dirty="0" smtClean="0"/>
              <a:t>μέσα στον βρόχο όπως συμβαίνει με την </a:t>
            </a:r>
            <a:r>
              <a:rPr lang="en-US" baseline="0" dirty="0" smtClean="0"/>
              <a:t>TSL</a:t>
            </a:r>
          </a:p>
          <a:p>
            <a:endParaRPr lang="en-US" baseline="0" dirty="0" smtClean="0"/>
          </a:p>
          <a:p>
            <a:r>
              <a:rPr lang="en-US" baseline="0" dirty="0" smtClean="0"/>
              <a:t>_____________________________________________________________________________________________</a:t>
            </a:r>
          </a:p>
          <a:p>
            <a:r>
              <a:rPr lang="el-GR" baseline="0" dirty="0" smtClean="0"/>
              <a:t>Έστω ότι η Α κόβεται πριν την γραμμή 11, δηλαδή πριν αλλάξει την </a:t>
            </a:r>
            <a:r>
              <a:rPr lang="en-US" baseline="0" dirty="0" smtClean="0"/>
              <a:t>turn. </a:t>
            </a:r>
            <a:r>
              <a:rPr lang="el-GR" baseline="0" dirty="0" smtClean="0"/>
              <a:t>Μπαίνει η Β και κόβεται πριν το </a:t>
            </a:r>
            <a:r>
              <a:rPr lang="en-US" baseline="0" dirty="0" smtClean="0"/>
              <a:t>while. </a:t>
            </a:r>
            <a:r>
              <a:rPr lang="el-GR" baseline="0" dirty="0" smtClean="0"/>
              <a:t>Πότε θα μπει κάποια διεργασία στο ΚΤ;</a:t>
            </a:r>
          </a:p>
          <a:p>
            <a:endParaRPr lang="el-GR" baseline="0" dirty="0" smtClean="0"/>
          </a:p>
          <a:p>
            <a:r>
              <a:rPr lang="el-GR" baseline="0" dirty="0" smtClean="0"/>
              <a:t>Α: Θέτει </a:t>
            </a:r>
            <a:r>
              <a:rPr lang="en-US" baseline="0" dirty="0" smtClean="0"/>
              <a:t>other=1 (</a:t>
            </a:r>
            <a:r>
              <a:rPr lang="el-GR" baseline="0" dirty="0" smtClean="0"/>
              <a:t>γραμμή 9) </a:t>
            </a:r>
            <a:r>
              <a:rPr lang="en-US" baseline="0" dirty="0" smtClean="0"/>
              <a:t>interested[0]=1 (</a:t>
            </a:r>
            <a:r>
              <a:rPr lang="el-GR" baseline="0" dirty="0" smtClean="0"/>
              <a:t>γραμμή 10) και κόβεται</a:t>
            </a:r>
          </a:p>
          <a:p>
            <a:endParaRPr lang="el-GR" baseline="0" dirty="0" smtClean="0"/>
          </a:p>
          <a:p>
            <a:r>
              <a:rPr lang="el-GR" baseline="0" dirty="0" smtClean="0"/>
              <a:t>Β: Θέτει </a:t>
            </a:r>
            <a:r>
              <a:rPr lang="en-US" baseline="0" dirty="0" smtClean="0"/>
              <a:t>other=</a:t>
            </a:r>
            <a:r>
              <a:rPr lang="el-GR" baseline="0" dirty="0" smtClean="0"/>
              <a:t>0</a:t>
            </a:r>
            <a:r>
              <a:rPr lang="en-US" baseline="0" dirty="0" smtClean="0"/>
              <a:t> (</a:t>
            </a:r>
            <a:r>
              <a:rPr lang="el-GR" baseline="0" dirty="0" smtClean="0"/>
              <a:t>γραμμή 9) </a:t>
            </a:r>
            <a:r>
              <a:rPr lang="en-US" baseline="0" dirty="0" smtClean="0"/>
              <a:t>interested[</a:t>
            </a:r>
            <a:r>
              <a:rPr lang="el-GR" baseline="0" dirty="0" smtClean="0"/>
              <a:t>1</a:t>
            </a:r>
            <a:r>
              <a:rPr lang="en-US" baseline="0" dirty="0" smtClean="0"/>
              <a:t>]=1 (</a:t>
            </a:r>
            <a:r>
              <a:rPr lang="el-GR" baseline="0" dirty="0" smtClean="0"/>
              <a:t>γραμμή 10), </a:t>
            </a:r>
            <a:r>
              <a:rPr lang="en-US" baseline="0" dirty="0" smtClean="0"/>
              <a:t>turn= 1 (</a:t>
            </a:r>
            <a:r>
              <a:rPr lang="el-GR" baseline="0" dirty="0" smtClean="0"/>
              <a:t>γραμμή 11) και κόβεται</a:t>
            </a:r>
          </a:p>
          <a:p>
            <a:endParaRPr lang="el-GR" baseline="0" dirty="0" smtClean="0"/>
          </a:p>
          <a:p>
            <a:r>
              <a:rPr lang="el-GR" baseline="0" dirty="0" smtClean="0"/>
              <a:t>Έρχεται η Α: Η Α στο </a:t>
            </a:r>
            <a:r>
              <a:rPr lang="en-US" baseline="0" dirty="0" smtClean="0"/>
              <a:t>context switch </a:t>
            </a:r>
            <a:r>
              <a:rPr lang="el-GR" baseline="0" dirty="0" smtClean="0"/>
              <a:t>έχει πάρει την τιμή </a:t>
            </a:r>
            <a:r>
              <a:rPr lang="en-US" baseline="0" dirty="0" smtClean="0"/>
              <a:t>other = 1, process =0 </a:t>
            </a:r>
          </a:p>
          <a:p>
            <a:r>
              <a:rPr lang="el-GR" baseline="0" dirty="0" smtClean="0"/>
              <a:t>Κάνει την </a:t>
            </a:r>
            <a:r>
              <a:rPr lang="en-US" baseline="0" dirty="0" smtClean="0"/>
              <a:t>global </a:t>
            </a:r>
            <a:r>
              <a:rPr lang="el-GR" baseline="0" dirty="0" smtClean="0"/>
              <a:t>μεταβλητή </a:t>
            </a:r>
            <a:r>
              <a:rPr lang="en-US" baseline="0" dirty="0" smtClean="0"/>
              <a:t>turn=0</a:t>
            </a:r>
          </a:p>
          <a:p>
            <a:r>
              <a:rPr lang="el-GR" baseline="0" dirty="0" smtClean="0"/>
              <a:t>Εξετάζει την </a:t>
            </a:r>
            <a:r>
              <a:rPr lang="en-US" baseline="0" dirty="0" smtClean="0"/>
              <a:t>while turn=process (TRUE)</a:t>
            </a:r>
          </a:p>
          <a:p>
            <a:r>
              <a:rPr lang="en-US" baseline="0" dirty="0" smtClean="0"/>
              <a:t>         interested[1]= 1 </a:t>
            </a:r>
          </a:p>
          <a:p>
            <a:r>
              <a:rPr lang="el-GR" baseline="0" dirty="0" smtClean="0"/>
              <a:t>Άρα ο βρόχος είναι αληθής, και η Α τον επαναλαμβάνει μέχρι να τελειώσουν τα κβάντα της</a:t>
            </a:r>
          </a:p>
          <a:p>
            <a:r>
              <a:rPr lang="el-GR" baseline="0" dirty="0" smtClean="0"/>
              <a:t>ΔΕΝ ΜΠΑΙΝΕΙ ΣΕ ΚΤ</a:t>
            </a:r>
          </a:p>
          <a:p>
            <a:endParaRPr lang="el-GR" baseline="0" dirty="0" smtClean="0"/>
          </a:p>
          <a:p>
            <a:r>
              <a:rPr lang="el-GR" baseline="0" dirty="0" smtClean="0"/>
              <a:t>Β: Βλέπει </a:t>
            </a:r>
            <a:r>
              <a:rPr lang="en-US" baseline="0" dirty="0" smtClean="0"/>
              <a:t>turn=0 </a:t>
            </a:r>
            <a:r>
              <a:rPr lang="el-GR" baseline="0" dirty="0" smtClean="0"/>
              <a:t>και πάει να μπει στον βρόχο</a:t>
            </a:r>
          </a:p>
          <a:p>
            <a:r>
              <a:rPr lang="el-GR" u="sng" baseline="0" dirty="0" smtClean="0"/>
              <a:t>Είναι </a:t>
            </a:r>
            <a:r>
              <a:rPr lang="en-US" u="sng" baseline="0" dirty="0" smtClean="0"/>
              <a:t>turn =0 </a:t>
            </a:r>
            <a:r>
              <a:rPr lang="el-GR" u="sng" baseline="0" dirty="0" smtClean="0"/>
              <a:t>αλλά </a:t>
            </a:r>
            <a:r>
              <a:rPr lang="en-US" u="sng" baseline="0" dirty="0" smtClean="0"/>
              <a:t>process =1 </a:t>
            </a:r>
            <a:r>
              <a:rPr lang="el-GR" baseline="0" dirty="0" smtClean="0"/>
              <a:t>(</a:t>
            </a:r>
            <a:r>
              <a:rPr lang="en-US" baseline="0" dirty="0" smtClean="0"/>
              <a:t>process </a:t>
            </a:r>
            <a:r>
              <a:rPr lang="el-GR" baseline="0" dirty="0" smtClean="0"/>
              <a:t>έρχεται από το </a:t>
            </a:r>
            <a:r>
              <a:rPr lang="en-US" baseline="0" dirty="0" smtClean="0"/>
              <a:t>context </a:t>
            </a:r>
            <a:r>
              <a:rPr lang="el-GR" baseline="0" dirty="0" smtClean="0"/>
              <a:t>της Β). Άρα η Β μπαίνει στο ΚΤ</a:t>
            </a:r>
          </a:p>
          <a:p>
            <a:endParaRPr lang="el-GR" baseline="0" dirty="0" smtClean="0"/>
          </a:p>
          <a:p>
            <a:r>
              <a:rPr lang="el-GR" baseline="0" dirty="0" smtClean="0"/>
              <a:t>Το </a:t>
            </a:r>
            <a:r>
              <a:rPr lang="en-US" baseline="0" dirty="0" smtClean="0"/>
              <a:t>turn </a:t>
            </a:r>
            <a:r>
              <a:rPr lang="el-GR" baseline="0" dirty="0" smtClean="0"/>
              <a:t>ΔΕΝ είναι ΠΑΝΤΑ ίσο με το </a:t>
            </a:r>
            <a:r>
              <a:rPr lang="en-US" baseline="0" dirty="0" smtClean="0"/>
              <a:t>process.</a:t>
            </a:r>
          </a:p>
          <a:p>
            <a:endParaRPr lang="en-US" baseline="0" dirty="0" smtClean="0"/>
          </a:p>
          <a:p>
            <a:r>
              <a:rPr lang="en-US" baseline="0" dirty="0" smtClean="0"/>
              <a:t>CONTEXT SWITCH: </a:t>
            </a:r>
            <a:r>
              <a:rPr lang="el-GR" baseline="0" dirty="0" smtClean="0"/>
              <a:t>πχ. Λέμε ότι η Α κόβεται πριν αλλάξει το </a:t>
            </a:r>
            <a:r>
              <a:rPr lang="en-US" baseline="0" dirty="0" smtClean="0"/>
              <a:t>turn.</a:t>
            </a:r>
          </a:p>
          <a:p>
            <a:r>
              <a:rPr lang="en-US" baseline="0" dirty="0" smtClean="0"/>
              <a:t>H </a:t>
            </a:r>
            <a:r>
              <a:rPr lang="el-GR" baseline="0" dirty="0" smtClean="0"/>
              <a:t>μεταβλητή </a:t>
            </a:r>
            <a:r>
              <a:rPr lang="en-US" baseline="0" dirty="0" smtClean="0"/>
              <a:t>other </a:t>
            </a:r>
            <a:r>
              <a:rPr lang="el-GR" baseline="0" dirty="0" smtClean="0"/>
              <a:t>και η </a:t>
            </a:r>
            <a:r>
              <a:rPr lang="en-US" baseline="0" dirty="0" smtClean="0"/>
              <a:t>process </a:t>
            </a:r>
            <a:r>
              <a:rPr lang="el-GR" baseline="0" dirty="0" smtClean="0"/>
              <a:t>θα μεταφερθούν στο περιβάλλον της και θα φορτωθούν από εκεί. Δεν μπορούμε να γυρίσουμε στην αρχή στην γραμμή 6.</a:t>
            </a:r>
          </a:p>
          <a:p>
            <a:endParaRPr lang="el-GR" baseline="0" dirty="0" smtClean="0"/>
          </a:p>
          <a:p>
            <a:r>
              <a:rPr lang="el-GR" baseline="0" dirty="0" smtClean="0"/>
              <a:t>_________________________________________________________________________________</a:t>
            </a:r>
          </a:p>
          <a:p>
            <a:endParaRPr lang="el-GR" baseline="0" dirty="0" smtClean="0"/>
          </a:p>
          <a:p>
            <a:r>
              <a:rPr lang="el-GR" baseline="0" dirty="0" smtClean="0"/>
              <a:t>ΤΡΙΤΗ περίπτωση</a:t>
            </a:r>
          </a:p>
          <a:p>
            <a:r>
              <a:rPr lang="el-GR" baseline="0" dirty="0" smtClean="0"/>
              <a:t>Έστω ότι οι Α και Β κόβονται μετά τον πρώτο έλεγχο του </a:t>
            </a:r>
            <a:r>
              <a:rPr lang="en-US" baseline="0" dirty="0" smtClean="0"/>
              <a:t>while. </a:t>
            </a:r>
            <a:r>
              <a:rPr lang="el-GR" baseline="0" dirty="0" smtClean="0"/>
              <a:t>Τι θα συμβεί;</a:t>
            </a:r>
          </a:p>
          <a:p>
            <a:endParaRPr lang="el-GR" baseline="0" dirty="0" smtClean="0"/>
          </a:p>
          <a:p>
            <a:r>
              <a:rPr lang="el-GR" baseline="0" dirty="0" smtClean="0"/>
              <a:t>ΒΡΟΧΟΣ </a:t>
            </a:r>
            <a:r>
              <a:rPr lang="en-US" baseline="0" dirty="0" smtClean="0"/>
              <a:t>WHILE </a:t>
            </a:r>
            <a:r>
              <a:rPr lang="el-GR" baseline="0" dirty="0" smtClean="0"/>
              <a:t>της γραμμής 12:</a:t>
            </a:r>
          </a:p>
          <a:p>
            <a:endParaRPr lang="el-GR" baseline="0" dirty="0" smtClean="0"/>
          </a:p>
          <a:p>
            <a:r>
              <a:rPr lang="en-US" baseline="0" dirty="0" smtClean="0"/>
              <a:t>TOP:  CMP turn, process    </a:t>
            </a:r>
            <a:r>
              <a:rPr lang="en-US" b="1" baseline="0" dirty="0" smtClean="0"/>
              <a:t>(KOBETAI </a:t>
            </a:r>
            <a:r>
              <a:rPr lang="el-GR" b="1" baseline="0" dirty="0" smtClean="0"/>
              <a:t>ΕΔΏ)</a:t>
            </a:r>
            <a:endParaRPr lang="en-US" b="1" baseline="0" dirty="0" smtClean="0"/>
          </a:p>
          <a:p>
            <a:r>
              <a:rPr lang="en-US" baseline="0" dirty="0" smtClean="0"/>
              <a:t>    JMP else </a:t>
            </a:r>
          </a:p>
          <a:p>
            <a:r>
              <a:rPr lang="en-US" baseline="0" dirty="0" smtClean="0"/>
              <a:t>CMP interested(other), #1 </a:t>
            </a:r>
          </a:p>
          <a:p>
            <a:r>
              <a:rPr lang="en-US" baseline="0" dirty="0" smtClean="0"/>
              <a:t>JMP</a:t>
            </a:r>
          </a:p>
          <a:p>
            <a:r>
              <a:rPr lang="en-US" baseline="0" dirty="0" smtClean="0"/>
              <a:t>ELSE NOP</a:t>
            </a:r>
          </a:p>
          <a:p>
            <a:r>
              <a:rPr lang="en-US" baseline="0" dirty="0" smtClean="0"/>
              <a:t>JMP TOP</a:t>
            </a:r>
            <a:endParaRPr lang="el-GR" baseline="0" dirty="0" smtClean="0"/>
          </a:p>
          <a:p>
            <a:endParaRPr lang="en-US" baseline="0" dirty="0" smtClean="0"/>
          </a:p>
          <a:p>
            <a:r>
              <a:rPr lang="en-US" baseline="0" dirty="0" smtClean="0"/>
              <a:t>TOP </a:t>
            </a:r>
            <a:r>
              <a:rPr lang="el-GR" baseline="0" dirty="0" smtClean="0"/>
              <a:t>είναι η ετικέτα στην αρχή της εντολής </a:t>
            </a:r>
            <a:r>
              <a:rPr lang="en-US" baseline="0" dirty="0" smtClean="0"/>
              <a:t> CMP turn, process </a:t>
            </a:r>
            <a:r>
              <a:rPr lang="el-GR" baseline="0" dirty="0" smtClean="0"/>
              <a:t>η οποία ετικέτα χρησιμοποιείται για αναφορά</a:t>
            </a:r>
          </a:p>
          <a:p>
            <a:endParaRPr lang="el-GR" baseline="0" dirty="0" smtClean="0"/>
          </a:p>
          <a:p>
            <a:r>
              <a:rPr lang="el-GR" baseline="0" dirty="0" smtClean="0"/>
              <a:t>Συγκρίνει την </a:t>
            </a:r>
            <a:r>
              <a:rPr lang="en-US" baseline="0" dirty="0" smtClean="0"/>
              <a:t>turn </a:t>
            </a:r>
            <a:r>
              <a:rPr lang="el-GR" baseline="0" dirty="0" smtClean="0"/>
              <a:t>με την </a:t>
            </a:r>
            <a:r>
              <a:rPr lang="en-US" baseline="0" dirty="0" smtClean="0"/>
              <a:t>process</a:t>
            </a:r>
          </a:p>
          <a:p>
            <a:r>
              <a:rPr lang="el-GR" baseline="0" dirty="0" smtClean="0"/>
              <a:t>Αν η σύγκριση δεν είναι αληθής κάνει άλμα εκτός του βρόχου (</a:t>
            </a:r>
            <a:r>
              <a:rPr lang="en-US" baseline="0" dirty="0" smtClean="0"/>
              <a:t>JMP)</a:t>
            </a:r>
            <a:r>
              <a:rPr lang="el-GR" baseline="0" dirty="0" smtClean="0"/>
              <a:t> αλλιώς συγκρίνει την </a:t>
            </a:r>
            <a:r>
              <a:rPr lang="en-US" baseline="0" dirty="0" smtClean="0"/>
              <a:t>interested(other) </a:t>
            </a:r>
            <a:r>
              <a:rPr lang="el-GR" baseline="0" dirty="0" smtClean="0"/>
              <a:t>με την σταθερά 1.</a:t>
            </a:r>
          </a:p>
          <a:p>
            <a:r>
              <a:rPr lang="el-GR" baseline="0" dirty="0" smtClean="0"/>
              <a:t>Αν η δεύτερη σύγκριση δεν είναι αληθής κάνει άλμα εκτός του βρόχου αν όμως είναι και αυτή αληθής δεν κάνει άλλη ενέργεια (</a:t>
            </a:r>
            <a:r>
              <a:rPr lang="en-US" baseline="0" dirty="0" smtClean="0"/>
              <a:t>NOP -&gt; No operation) </a:t>
            </a:r>
            <a:r>
              <a:rPr lang="el-GR" baseline="0" dirty="0" smtClean="0"/>
              <a:t>και επιστρέφει στην γραμμή με ετικέτα </a:t>
            </a:r>
            <a:r>
              <a:rPr lang="en-US" baseline="0" dirty="0" smtClean="0"/>
              <a:t>TOP.</a:t>
            </a:r>
          </a:p>
          <a:p>
            <a:endParaRPr lang="en-US" baseline="0" dirty="0" smtClean="0"/>
          </a:p>
          <a:p>
            <a:r>
              <a:rPr lang="el-GR" baseline="0" dirty="0" smtClean="0"/>
              <a:t>Α: </a:t>
            </a:r>
            <a:r>
              <a:rPr lang="en-US" baseline="0" dirty="0" smtClean="0"/>
              <a:t>other = 1</a:t>
            </a:r>
          </a:p>
          <a:p>
            <a:r>
              <a:rPr lang="en-US" baseline="0" dirty="0" smtClean="0"/>
              <a:t>    interested[0]=1</a:t>
            </a:r>
          </a:p>
          <a:p>
            <a:r>
              <a:rPr lang="en-US" baseline="0" dirty="0" smtClean="0"/>
              <a:t>    turn =</a:t>
            </a:r>
            <a:r>
              <a:rPr lang="el-GR" baseline="0" dirty="0" smtClean="0"/>
              <a:t>0</a:t>
            </a:r>
            <a:r>
              <a:rPr lang="en-US" baseline="0" dirty="0" smtClean="0"/>
              <a:t> </a:t>
            </a:r>
          </a:p>
          <a:p>
            <a:r>
              <a:rPr lang="en-US" baseline="0" dirty="0" smtClean="0"/>
              <a:t>  turn= process= true (</a:t>
            </a:r>
            <a:r>
              <a:rPr lang="el-GR" baseline="0" dirty="0" smtClean="0"/>
              <a:t>ΚΟΒΕΤΑΙ)</a:t>
            </a:r>
          </a:p>
          <a:p>
            <a:endParaRPr lang="el-GR" baseline="0" dirty="0" smtClean="0"/>
          </a:p>
          <a:p>
            <a:r>
              <a:rPr lang="en-US" baseline="0" dirty="0" smtClean="0"/>
              <a:t>TO context </a:t>
            </a:r>
            <a:r>
              <a:rPr lang="el-GR" baseline="0" dirty="0" smtClean="0"/>
              <a:t>είναι </a:t>
            </a:r>
            <a:r>
              <a:rPr lang="en-US" baseline="0" dirty="0" smtClean="0"/>
              <a:t>other, interested[]</a:t>
            </a:r>
          </a:p>
          <a:p>
            <a:r>
              <a:rPr lang="el-GR" baseline="0" dirty="0" smtClean="0"/>
              <a:t>Όμως, η πρώτη σύγκριση έχει γίνει και είναι </a:t>
            </a:r>
            <a:r>
              <a:rPr lang="en-US" baseline="0" dirty="0" smtClean="0"/>
              <a:t>true. </a:t>
            </a:r>
            <a:r>
              <a:rPr lang="el-GR" baseline="0" dirty="0" smtClean="0"/>
              <a:t>Το αποτέλεσμα αυτό επίσης είναι τιμή που μεταφέρεται στο </a:t>
            </a:r>
            <a:r>
              <a:rPr lang="en-US" baseline="0" dirty="0" smtClean="0"/>
              <a:t>context.  </a:t>
            </a:r>
            <a:r>
              <a:rPr lang="el-GR" baseline="0" dirty="0" smtClean="0"/>
              <a:t>Ένα διάβασμα της </a:t>
            </a:r>
            <a:r>
              <a:rPr lang="en-US" baseline="0" dirty="0" smtClean="0"/>
              <a:t>turn </a:t>
            </a:r>
            <a:r>
              <a:rPr lang="el-GR" baseline="0" dirty="0" smtClean="0"/>
              <a:t>έχει γίνει.</a:t>
            </a:r>
          </a:p>
          <a:p>
            <a:endParaRPr lang="el-GR" baseline="0" dirty="0" smtClean="0"/>
          </a:p>
          <a:p>
            <a:endParaRPr lang="el-GR" baseline="0" dirty="0" smtClean="0"/>
          </a:p>
          <a:p>
            <a:r>
              <a:rPr lang="el-GR" baseline="0" dirty="0" smtClean="0"/>
              <a:t>Β: </a:t>
            </a:r>
            <a:r>
              <a:rPr lang="en-US" baseline="0" dirty="0" smtClean="0"/>
              <a:t>other = </a:t>
            </a:r>
            <a:r>
              <a:rPr lang="el-GR" baseline="0" dirty="0" smtClean="0"/>
              <a:t>0</a:t>
            </a:r>
            <a:endParaRPr lang="en-US" baseline="0" dirty="0" smtClean="0"/>
          </a:p>
          <a:p>
            <a:r>
              <a:rPr lang="en-US" baseline="0" dirty="0" smtClean="0"/>
              <a:t>    interested[</a:t>
            </a:r>
            <a:r>
              <a:rPr lang="el-GR" baseline="0" dirty="0" smtClean="0"/>
              <a:t>1</a:t>
            </a:r>
            <a:r>
              <a:rPr lang="en-US" baseline="0" dirty="0" smtClean="0"/>
              <a:t>]=1</a:t>
            </a:r>
          </a:p>
          <a:p>
            <a:r>
              <a:rPr lang="en-US" baseline="0" dirty="0" smtClean="0"/>
              <a:t>    turn =1 </a:t>
            </a:r>
          </a:p>
          <a:p>
            <a:r>
              <a:rPr lang="en-US" baseline="0" dirty="0" smtClean="0"/>
              <a:t>  turn= process= true (</a:t>
            </a:r>
            <a:r>
              <a:rPr lang="el-GR" baseline="0" dirty="0" smtClean="0"/>
              <a:t>ΚΟΒΕΤΑΙ)</a:t>
            </a:r>
          </a:p>
          <a:p>
            <a:endParaRPr lang="el-GR" baseline="0" dirty="0" smtClean="0"/>
          </a:p>
          <a:p>
            <a:r>
              <a:rPr lang="en-US" baseline="0" dirty="0" smtClean="0"/>
              <a:t>TO context </a:t>
            </a:r>
            <a:r>
              <a:rPr lang="el-GR" baseline="0" dirty="0" smtClean="0"/>
              <a:t>είναι </a:t>
            </a:r>
            <a:r>
              <a:rPr lang="en-US" baseline="0" dirty="0" smtClean="0"/>
              <a:t>other, interested[]</a:t>
            </a:r>
          </a:p>
          <a:p>
            <a:r>
              <a:rPr lang="el-GR" baseline="0" dirty="0" smtClean="0"/>
              <a:t>Όμως, η πρώτη σύγκριση έχει γίνει και είναι </a:t>
            </a:r>
            <a:r>
              <a:rPr lang="en-US" baseline="0" dirty="0" smtClean="0"/>
              <a:t>true. </a:t>
            </a:r>
            <a:r>
              <a:rPr lang="el-GR" baseline="0" dirty="0" smtClean="0"/>
              <a:t>Το αποτέλεσμα αυτό επίσης είναι τιμή που μεταφέρεται στο </a:t>
            </a:r>
            <a:r>
              <a:rPr lang="en-US" baseline="0" dirty="0" smtClean="0"/>
              <a:t>context.  </a:t>
            </a:r>
            <a:r>
              <a:rPr lang="el-GR" baseline="0" dirty="0" smtClean="0"/>
              <a:t>Ένα διάβασμα της </a:t>
            </a:r>
            <a:r>
              <a:rPr lang="en-US" baseline="0" dirty="0" smtClean="0"/>
              <a:t>turn </a:t>
            </a:r>
            <a:r>
              <a:rPr lang="el-GR" baseline="0" dirty="0" smtClean="0"/>
              <a:t>έχει γίνει.</a:t>
            </a:r>
          </a:p>
          <a:p>
            <a:endParaRPr lang="el-GR" baseline="0" dirty="0" smtClean="0"/>
          </a:p>
          <a:p>
            <a:r>
              <a:rPr lang="el-GR" baseline="0" dirty="0" smtClean="0"/>
              <a:t>Α: θα ξεκινήσει από τη δεύτερη σύγκριση. Έχει ως αποτέλεσμα της πρώτης </a:t>
            </a:r>
            <a:r>
              <a:rPr lang="en-US" baseline="0" dirty="0" smtClean="0"/>
              <a:t>TRUE </a:t>
            </a:r>
            <a:r>
              <a:rPr lang="el-GR" baseline="0" dirty="0" smtClean="0"/>
              <a:t>(από την πρώτη εκτέλεση) και συγκρίνει </a:t>
            </a:r>
          </a:p>
          <a:p>
            <a:r>
              <a:rPr lang="en-US" baseline="0" dirty="0" err="1" smtClean="0"/>
              <a:t>Intersted</a:t>
            </a:r>
            <a:r>
              <a:rPr lang="en-US" baseline="0" dirty="0" smtClean="0"/>
              <a:t> [1] =1 (TRUE) </a:t>
            </a:r>
            <a:r>
              <a:rPr lang="el-GR" baseline="0" dirty="0" smtClean="0"/>
              <a:t>άρα επαναλαμβάνει τον βρόχο. Όμως τώρα διαβάζει την </a:t>
            </a:r>
            <a:r>
              <a:rPr lang="en-US" baseline="0" dirty="0" smtClean="0"/>
              <a:t>turn </a:t>
            </a:r>
            <a:r>
              <a:rPr lang="el-GR" baseline="0" dirty="0" smtClean="0"/>
              <a:t>από τη μνήμη</a:t>
            </a:r>
          </a:p>
          <a:p>
            <a:endParaRPr lang="el-GR" baseline="0" dirty="0" smtClean="0"/>
          </a:p>
          <a:p>
            <a:r>
              <a:rPr lang="en-US" baseline="0" dirty="0" smtClean="0"/>
              <a:t>turn=1 , process=0 FALS E </a:t>
            </a:r>
            <a:r>
              <a:rPr lang="el-GR" baseline="0" dirty="0" smtClean="0"/>
              <a:t>μπαίνει.</a:t>
            </a:r>
          </a:p>
          <a:p>
            <a:endParaRPr lang="el-GR" baseline="0" dirty="0" smtClean="0"/>
          </a:p>
          <a:p>
            <a:r>
              <a:rPr lang="el-GR" baseline="0" dirty="0" smtClean="0"/>
              <a:t>Στο ίδιο αποτέλεσμα θα καταλήγαμε ακόμη και αν θεωρούσαμε ότι  η διεργασία Α όταν επιστρέφει διαβάζει την </a:t>
            </a:r>
            <a:r>
              <a:rPr lang="en-US" baseline="0" dirty="0" smtClean="0"/>
              <a:t>turn </a:t>
            </a:r>
            <a:r>
              <a:rPr lang="el-GR" baseline="0" dirty="0" smtClean="0"/>
              <a:t>από τη μνήμη και εκτελεί την πρώτη σύγκριση. </a:t>
            </a:r>
          </a:p>
          <a:p>
            <a:endParaRPr lang="el-GR" baseline="0" dirty="0" smtClean="0"/>
          </a:p>
          <a:p>
            <a:endParaRPr lang="el-GR" baseline="0" dirty="0" smtClean="0"/>
          </a:p>
          <a:p>
            <a:r>
              <a:rPr lang="el-GR" baseline="0" dirty="0" smtClean="0"/>
              <a:t>ΣΥΝΟΛΙΚΑ: Έχουμε μεγάλη ενεργό αναμονή.</a:t>
            </a:r>
          </a:p>
          <a:p>
            <a:r>
              <a:rPr lang="el-GR" baseline="0" dirty="0" smtClean="0"/>
              <a:t>Έχουμε αμοιβαίο αποκλεισμό.</a:t>
            </a:r>
          </a:p>
          <a:p>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13</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Πρόκειται για ρουτίνες</a:t>
            </a:r>
            <a:r>
              <a:rPr lang="el-GR" baseline="0" dirty="0" smtClean="0"/>
              <a:t>  του λειτουργικού.</a:t>
            </a:r>
          </a:p>
          <a:p>
            <a:r>
              <a:rPr lang="el-GR" baseline="0" dirty="0" smtClean="0"/>
              <a:t>Κάθε </a:t>
            </a:r>
            <a:r>
              <a:rPr lang="el-GR" baseline="0" dirty="0" err="1" smtClean="0"/>
              <a:t>σηματοφορέας</a:t>
            </a:r>
            <a:r>
              <a:rPr lang="el-GR" baseline="0" dirty="0" smtClean="0"/>
              <a:t>: </a:t>
            </a:r>
          </a:p>
          <a:p>
            <a:endParaRPr lang="el-GR" baseline="0" dirty="0" smtClean="0"/>
          </a:p>
          <a:p>
            <a:pPr marL="228600" indent="-228600">
              <a:buAutoNum type="arabicParenR"/>
            </a:pPr>
            <a:r>
              <a:rPr lang="el-GR" baseline="0" dirty="0" smtClean="0"/>
              <a:t>Περιέχει 2 ρουτίνες </a:t>
            </a:r>
            <a:r>
              <a:rPr lang="en-US" baseline="0" dirty="0" smtClean="0"/>
              <a:t>down, up</a:t>
            </a:r>
            <a:r>
              <a:rPr lang="el-GR" baseline="0" dirty="0" smtClean="0"/>
              <a:t> (Οι </a:t>
            </a:r>
            <a:r>
              <a:rPr lang="en-US" baseline="0" dirty="0" smtClean="0"/>
              <a:t>up/down </a:t>
            </a:r>
            <a:r>
              <a:rPr lang="el-GR" baseline="0" dirty="0" smtClean="0"/>
              <a:t>εκτελούνται </a:t>
            </a:r>
            <a:r>
              <a:rPr lang="el-GR" b="1" i="1" u="sng" baseline="0" dirty="0" smtClean="0"/>
              <a:t>ΑΔΙΑΙΡΕΤΑ</a:t>
            </a:r>
            <a:r>
              <a:rPr lang="el-GR" baseline="0" dirty="0" smtClean="0"/>
              <a:t>)</a:t>
            </a:r>
            <a:endParaRPr lang="en-US" baseline="0" dirty="0" smtClean="0"/>
          </a:p>
          <a:p>
            <a:pPr marL="228600" indent="-228600">
              <a:buAutoNum type="arabicParenR"/>
            </a:pPr>
            <a:r>
              <a:rPr lang="el-GR" baseline="0" dirty="0" smtClean="0"/>
              <a:t>Μία ουρά με τις διεργασίες που τον χρησιμοποιούν, δηλαδή συνδέονται με αυτόν.</a:t>
            </a:r>
          </a:p>
          <a:p>
            <a:pPr marL="228600" indent="-228600">
              <a:buAutoNum type="arabicParenR"/>
            </a:pPr>
            <a:endParaRPr lang="el-GR" baseline="0" dirty="0" smtClean="0"/>
          </a:p>
          <a:p>
            <a:pPr marL="228600" indent="-228600">
              <a:buNone/>
            </a:pPr>
            <a:r>
              <a:rPr lang="en-US" baseline="0" dirty="0" smtClean="0"/>
              <a:t>Down(s), </a:t>
            </a:r>
            <a:r>
              <a:rPr lang="el-GR" baseline="0" dirty="0" smtClean="0"/>
              <a:t>όπου </a:t>
            </a:r>
            <a:r>
              <a:rPr lang="en-US" baseline="0" dirty="0" smtClean="0"/>
              <a:t>s </a:t>
            </a:r>
            <a:r>
              <a:rPr lang="el-GR" baseline="0" dirty="0" smtClean="0"/>
              <a:t>από την λέξη </a:t>
            </a:r>
            <a:r>
              <a:rPr lang="en-US" baseline="0" dirty="0" err="1" smtClean="0"/>
              <a:t>semaphor</a:t>
            </a:r>
            <a:r>
              <a:rPr lang="en-US" baseline="0" dirty="0" smtClean="0"/>
              <a:t>.</a:t>
            </a:r>
            <a:endParaRPr lang="el-GR" baseline="0" dirty="0" smtClean="0"/>
          </a:p>
          <a:p>
            <a:pPr marL="228600" indent="-228600">
              <a:buNone/>
            </a:pPr>
            <a:r>
              <a:rPr lang="el-GR" baseline="0" dirty="0" smtClean="0"/>
              <a:t>Ελέγχει αν ο </a:t>
            </a:r>
            <a:r>
              <a:rPr lang="el-GR" baseline="0" dirty="0" err="1" smtClean="0"/>
              <a:t>σηματοφορέας</a:t>
            </a:r>
            <a:r>
              <a:rPr lang="el-GR" baseline="0" dirty="0" smtClean="0"/>
              <a:t> είναι μεγαλύτερος του 0 και αν αυτό ισχύει θέτει </a:t>
            </a:r>
            <a:r>
              <a:rPr lang="en-US" baseline="0" dirty="0" smtClean="0"/>
              <a:t>s=s-1</a:t>
            </a:r>
            <a:r>
              <a:rPr lang="el-GR" baseline="0" dirty="0" smtClean="0"/>
              <a:t>. Αν είναι 0, βάζει τη διεργασία για ύπνο. </a:t>
            </a:r>
          </a:p>
          <a:p>
            <a:pPr marL="228600" indent="-228600">
              <a:buNone/>
            </a:pPr>
            <a:r>
              <a:rPr lang="el-GR" baseline="0" dirty="0" smtClean="0"/>
              <a:t>Τι σημαίνει αυτό πρακτικά; </a:t>
            </a:r>
          </a:p>
          <a:p>
            <a:pPr marL="228600" indent="-228600">
              <a:buNone/>
            </a:pPr>
            <a:r>
              <a:rPr lang="el-GR" baseline="0" dirty="0" smtClean="0"/>
              <a:t>Έστω ότι μία διεργασία απασχόλησε την </a:t>
            </a:r>
            <a:r>
              <a:rPr lang="en-US" baseline="0" dirty="0" smtClean="0"/>
              <a:t>CPU </a:t>
            </a:r>
            <a:r>
              <a:rPr lang="el-GR" baseline="0" dirty="0" smtClean="0"/>
              <a:t>για 100 μονάδες και τα κβάντα ήταν 150. </a:t>
            </a:r>
          </a:p>
          <a:p>
            <a:pPr marL="228600" indent="-228600">
              <a:buNone/>
            </a:pPr>
            <a:r>
              <a:rPr lang="el-GR" baseline="0" dirty="0" smtClean="0"/>
              <a:t>Οι 50 μονάδες είναι </a:t>
            </a:r>
            <a:r>
              <a:rPr lang="en-US" baseline="0" dirty="0" smtClean="0"/>
              <a:t>sleep time, </a:t>
            </a:r>
            <a:r>
              <a:rPr lang="el-GR" baseline="0" dirty="0" smtClean="0"/>
              <a:t>ΔΕΝ χρησιμοποιούνται από τη διεργασία, δηλαδή </a:t>
            </a:r>
            <a:r>
              <a:rPr lang="el-GR" baseline="0" dirty="0" err="1" smtClean="0"/>
              <a:t>χρονοδρομολογείται</a:t>
            </a:r>
            <a:r>
              <a:rPr lang="el-GR" baseline="0" dirty="0" smtClean="0"/>
              <a:t> άλλη διεργασία, αλλά στο </a:t>
            </a:r>
            <a:r>
              <a:rPr lang="en-US" baseline="0" dirty="0" smtClean="0"/>
              <a:t>PCT (Process Control Table ) </a:t>
            </a:r>
            <a:r>
              <a:rPr lang="el-GR" baseline="0" dirty="0" smtClean="0"/>
              <a:t>γράφεται ότι ο χρόνος εκτέλεσης ήταν 150 μονάδες και το </a:t>
            </a:r>
            <a:r>
              <a:rPr lang="en-US" baseline="0" dirty="0" smtClean="0"/>
              <a:t>sleep time </a:t>
            </a:r>
            <a:r>
              <a:rPr lang="el-GR" baseline="0" dirty="0" smtClean="0"/>
              <a:t>ήταν 50.</a:t>
            </a:r>
          </a:p>
          <a:p>
            <a:pPr marL="228600" indent="-228600">
              <a:buNone/>
            </a:pPr>
            <a:r>
              <a:rPr lang="el-GR" u="sng" baseline="0" dirty="0" smtClean="0"/>
              <a:t>Επίσης, η διεργασία που θα πάει σε κατάσταση </a:t>
            </a:r>
            <a:r>
              <a:rPr lang="en-US" u="sng" baseline="0" dirty="0" smtClean="0"/>
              <a:t>sleep </a:t>
            </a:r>
            <a:r>
              <a:rPr lang="el-GR" u="sng" baseline="0" dirty="0" smtClean="0"/>
              <a:t>γράφεται στη λίστα διεργασιών του συγκεκριμένου </a:t>
            </a:r>
            <a:r>
              <a:rPr lang="el-GR" u="sng" baseline="0" dirty="0" err="1" smtClean="0"/>
              <a:t>σηματοφορέα</a:t>
            </a:r>
            <a:r>
              <a:rPr lang="el-GR" u="sng" baseline="0" dirty="0" smtClean="0"/>
              <a:t>.</a:t>
            </a:r>
          </a:p>
          <a:p>
            <a:pPr marL="228600" indent="-228600">
              <a:buNone/>
            </a:pPr>
            <a:endParaRPr lang="el-GR" u="sng" baseline="0" dirty="0" smtClean="0"/>
          </a:p>
          <a:p>
            <a:pPr marL="228600" indent="-228600">
              <a:buNone/>
            </a:pPr>
            <a:r>
              <a:rPr lang="en-US" u="none" baseline="0" dirty="0" smtClean="0"/>
              <a:t>UP(s)</a:t>
            </a:r>
            <a:endParaRPr lang="el-GR" u="none" baseline="0" dirty="0" smtClean="0"/>
          </a:p>
          <a:p>
            <a:pPr marL="228600" indent="-228600">
              <a:buNone/>
            </a:pPr>
            <a:r>
              <a:rPr lang="el-GR" baseline="0" dirty="0" smtClean="0"/>
              <a:t>Αυξάνει το </a:t>
            </a:r>
            <a:r>
              <a:rPr lang="en-US" baseline="0" dirty="0" smtClean="0"/>
              <a:t>s </a:t>
            </a:r>
            <a:r>
              <a:rPr lang="el-GR" baseline="0" dirty="0" smtClean="0"/>
              <a:t>κατά 1 και ξυπνάει μία διεργασία από τη λίστα διεργασιών του </a:t>
            </a:r>
            <a:r>
              <a:rPr lang="el-GR" baseline="0" dirty="0" err="1" smtClean="0"/>
              <a:t>σηματοφορέα</a:t>
            </a:r>
            <a:r>
              <a:rPr lang="el-GR" baseline="0" dirty="0" smtClean="0"/>
              <a:t> (δηλαδή μία από αυτές που κοιμήθηκαν)</a:t>
            </a:r>
          </a:p>
          <a:p>
            <a:pPr marL="228600" indent="-228600">
              <a:buNone/>
            </a:pPr>
            <a:r>
              <a:rPr lang="el-GR" baseline="0" dirty="0" smtClean="0"/>
              <a:t>ΠΡΟΣΟΧΗ: το ότι ξυπνάει μία διεργασία ΔΕΝ ΣΗΜΑΙΝΕΙ ότι θα τρέξει, απλά πάει από </a:t>
            </a:r>
            <a:r>
              <a:rPr lang="en-US" baseline="0" dirty="0" smtClean="0"/>
              <a:t>sleep </a:t>
            </a:r>
            <a:r>
              <a:rPr lang="el-GR" baseline="0" dirty="0" smtClean="0"/>
              <a:t>σε </a:t>
            </a:r>
            <a:r>
              <a:rPr lang="en-US" baseline="0" dirty="0" smtClean="0"/>
              <a:t>ready. To </a:t>
            </a:r>
            <a:r>
              <a:rPr lang="el-GR" baseline="0" dirty="0" smtClean="0"/>
              <a:t>πότε</a:t>
            </a:r>
          </a:p>
          <a:p>
            <a:pPr marL="228600" indent="-228600">
              <a:buNone/>
            </a:pPr>
            <a:r>
              <a:rPr lang="el-GR" baseline="0" dirty="0" smtClean="0"/>
              <a:t>Θα τρέξει θα το πει ο </a:t>
            </a:r>
            <a:r>
              <a:rPr lang="el-GR" baseline="0" dirty="0" err="1" smtClean="0"/>
              <a:t>χρονοδρομολογητής</a:t>
            </a:r>
            <a:r>
              <a:rPr lang="el-GR" baseline="0" dirty="0" smtClean="0"/>
              <a:t>.</a:t>
            </a:r>
          </a:p>
          <a:p>
            <a:pPr marL="228600" indent="-228600">
              <a:buNone/>
            </a:pPr>
            <a:endParaRPr lang="el-GR" baseline="0" dirty="0" smtClean="0"/>
          </a:p>
          <a:p>
            <a:pPr marL="228600" indent="-228600">
              <a:buNone/>
            </a:pPr>
            <a:r>
              <a:rPr lang="el-GR" baseline="0" dirty="0" smtClean="0"/>
              <a:t>ΌΤΑΝ μία διεργασία προσπαθήσει να μπει σε ΚΤ και δεν μπορεί, μπαίνει σε κατάσταση </a:t>
            </a:r>
            <a:r>
              <a:rPr lang="en-US" baseline="0" dirty="0" smtClean="0"/>
              <a:t>sleep </a:t>
            </a:r>
            <a:r>
              <a:rPr lang="el-GR" baseline="0" dirty="0" smtClean="0"/>
              <a:t>για να μην ξοδευτούν καθόλου κβάντα.</a:t>
            </a:r>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None/>
            </a:pPr>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14</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err="1" smtClean="0"/>
              <a:t>Mutex</a:t>
            </a:r>
            <a:r>
              <a:rPr lang="en-US" dirty="0" smtClean="0"/>
              <a:t>=mutual exclusion</a:t>
            </a:r>
            <a:r>
              <a:rPr lang="en-US" baseline="0" dirty="0" smtClean="0"/>
              <a:t> </a:t>
            </a:r>
            <a:r>
              <a:rPr lang="el-GR" baseline="0" dirty="0" smtClean="0"/>
              <a:t>αμοιβαίος αποκλεισμός</a:t>
            </a:r>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15</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err="1" smtClean="0"/>
              <a:t>Mutex</a:t>
            </a:r>
            <a:r>
              <a:rPr lang="en-US" dirty="0" smtClean="0"/>
              <a:t>=1</a:t>
            </a:r>
          </a:p>
          <a:p>
            <a:r>
              <a:rPr lang="en-US" dirty="0" smtClean="0"/>
              <a:t>Down (</a:t>
            </a:r>
            <a:r>
              <a:rPr lang="en-US" dirty="0" err="1" smtClean="0"/>
              <a:t>Mutex</a:t>
            </a:r>
            <a:r>
              <a:rPr lang="en-US" dirty="0" smtClean="0"/>
              <a:t>)</a:t>
            </a:r>
          </a:p>
          <a:p>
            <a:endParaRPr lang="en-US" dirty="0" smtClean="0"/>
          </a:p>
          <a:p>
            <a:r>
              <a:rPr lang="en-US" dirty="0" smtClean="0"/>
              <a:t>[</a:t>
            </a:r>
          </a:p>
          <a:p>
            <a:r>
              <a:rPr lang="en-US" dirty="0" smtClean="0"/>
              <a:t>	1.</a:t>
            </a:r>
          </a:p>
          <a:p>
            <a:r>
              <a:rPr lang="en-US" dirty="0" smtClean="0"/>
              <a:t>	2.</a:t>
            </a:r>
          </a:p>
          <a:p>
            <a:r>
              <a:rPr lang="en-US" dirty="0" smtClean="0"/>
              <a:t>	3.</a:t>
            </a:r>
          </a:p>
          <a:p>
            <a:r>
              <a:rPr lang="en-US" dirty="0" smtClean="0"/>
              <a:t>	4.</a:t>
            </a:r>
          </a:p>
          <a:p>
            <a:r>
              <a:rPr lang="en-US" dirty="0" smtClean="0"/>
              <a:t>	5.</a:t>
            </a:r>
          </a:p>
          <a:p>
            <a:r>
              <a:rPr lang="en-US" dirty="0" smtClean="0"/>
              <a:t>]</a:t>
            </a:r>
          </a:p>
          <a:p>
            <a:endParaRPr lang="en-US" dirty="0" smtClean="0"/>
          </a:p>
          <a:p>
            <a:r>
              <a:rPr lang="en-US" dirty="0" smtClean="0"/>
              <a:t>Up(</a:t>
            </a:r>
            <a:r>
              <a:rPr lang="en-US" dirty="0" err="1" smtClean="0"/>
              <a:t>mutex</a:t>
            </a:r>
            <a:r>
              <a:rPr lang="en-US" dirty="0" smtClean="0"/>
              <a:t>)</a:t>
            </a:r>
          </a:p>
          <a:p>
            <a:endParaRPr lang="en-US" dirty="0" smtClean="0"/>
          </a:p>
          <a:p>
            <a:r>
              <a:rPr lang="el-GR" dirty="0" smtClean="0"/>
              <a:t>ΑΡΧΙΚΑ πάντα ένας </a:t>
            </a:r>
            <a:r>
              <a:rPr lang="el-GR" dirty="0" err="1" smtClean="0"/>
              <a:t>σηματοφορέας</a:t>
            </a:r>
            <a:r>
              <a:rPr lang="el-GR" dirty="0" smtClean="0"/>
              <a:t> έχει τιμή μεγαλύτερη</a:t>
            </a:r>
            <a:r>
              <a:rPr lang="el-GR" baseline="0" dirty="0" smtClean="0"/>
              <a:t> του 0. Εδώ επειδή θέλουμε κάθε φορά ένα συμβάν τη φορά θέτουμε </a:t>
            </a:r>
            <a:r>
              <a:rPr lang="en-US" baseline="0" dirty="0" smtClean="0"/>
              <a:t>MUTEX=1</a:t>
            </a:r>
            <a:endParaRPr lang="en-US" dirty="0" smtClean="0"/>
          </a:p>
          <a:p>
            <a:endParaRPr lang="en-US" dirty="0" smtClean="0"/>
          </a:p>
          <a:p>
            <a:r>
              <a:rPr lang="el-GR" dirty="0" smtClean="0"/>
              <a:t>Έστω ότι ζητάει να γράψει στο </a:t>
            </a:r>
            <a:r>
              <a:rPr lang="en-US" dirty="0" smtClean="0"/>
              <a:t>SD </a:t>
            </a:r>
            <a:r>
              <a:rPr lang="el-GR" dirty="0" smtClean="0"/>
              <a:t>πρώτη η Α.</a:t>
            </a:r>
          </a:p>
          <a:p>
            <a:r>
              <a:rPr lang="el-GR" dirty="0" smtClean="0"/>
              <a:t>Εκτελεί την </a:t>
            </a:r>
            <a:r>
              <a:rPr lang="en-US" dirty="0" smtClean="0"/>
              <a:t>down (</a:t>
            </a:r>
            <a:r>
              <a:rPr lang="en-US" dirty="0" err="1" smtClean="0"/>
              <a:t>mutex</a:t>
            </a:r>
            <a:r>
              <a:rPr lang="en-US" dirty="0" smtClean="0"/>
              <a:t>)</a:t>
            </a:r>
            <a:endParaRPr lang="el-GR" dirty="0" smtClean="0"/>
          </a:p>
          <a:p>
            <a:r>
              <a:rPr lang="el-GR" dirty="0" smtClean="0"/>
              <a:t>Επειδή </a:t>
            </a:r>
            <a:r>
              <a:rPr lang="en-US" dirty="0" err="1" smtClean="0"/>
              <a:t>mutex</a:t>
            </a:r>
            <a:r>
              <a:rPr lang="en-US" dirty="0" smtClean="0"/>
              <a:t>=1</a:t>
            </a:r>
            <a:r>
              <a:rPr lang="en-US" baseline="0" dirty="0" smtClean="0"/>
              <a:t> &gt;0 </a:t>
            </a:r>
            <a:r>
              <a:rPr lang="el-GR" baseline="0" dirty="0" smtClean="0"/>
              <a:t>γίνεται </a:t>
            </a:r>
            <a:r>
              <a:rPr lang="en-US" baseline="0" dirty="0" err="1" smtClean="0"/>
              <a:t>mutex</a:t>
            </a:r>
            <a:r>
              <a:rPr lang="en-US" baseline="0" dirty="0" smtClean="0"/>
              <a:t> =0 </a:t>
            </a:r>
            <a:r>
              <a:rPr lang="el-GR" baseline="0" dirty="0" smtClean="0"/>
              <a:t>και η Α μπαίνει σε ΚΤ. </a:t>
            </a:r>
          </a:p>
          <a:p>
            <a:endParaRPr lang="el-GR" baseline="0" dirty="0" smtClean="0"/>
          </a:p>
          <a:p>
            <a:r>
              <a:rPr lang="el-GR" baseline="0" dirty="0" smtClean="0"/>
              <a:t>Έστω ότι σε αυτό το σημείο κόβονται τα κβάντα της Α και ζητά εκτύπωση η Β</a:t>
            </a:r>
          </a:p>
          <a:p>
            <a:endParaRPr lang="el-GR" baseline="0" dirty="0" smtClean="0"/>
          </a:p>
          <a:p>
            <a:r>
              <a:rPr lang="el-GR" baseline="0" dirty="0" smtClean="0"/>
              <a:t>Τρέχει την </a:t>
            </a:r>
            <a:r>
              <a:rPr lang="en-US" baseline="0" dirty="0" smtClean="0"/>
              <a:t>down </a:t>
            </a:r>
            <a:r>
              <a:rPr lang="el-GR" baseline="0" dirty="0" smtClean="0"/>
              <a:t>και ελέγχει το </a:t>
            </a:r>
            <a:r>
              <a:rPr lang="en-US" baseline="0" dirty="0" err="1" smtClean="0"/>
              <a:t>mutex</a:t>
            </a:r>
            <a:r>
              <a:rPr lang="en-US" baseline="0" dirty="0" smtClean="0"/>
              <a:t>. </a:t>
            </a:r>
            <a:r>
              <a:rPr lang="el-GR" baseline="0" dirty="0" smtClean="0"/>
              <a:t>Βρίσκει ότι </a:t>
            </a:r>
            <a:r>
              <a:rPr lang="en-US" baseline="0" dirty="0" err="1" smtClean="0"/>
              <a:t>mutex</a:t>
            </a:r>
            <a:r>
              <a:rPr lang="en-US" baseline="0" dirty="0" smtClean="0"/>
              <a:t>=0 </a:t>
            </a:r>
            <a:r>
              <a:rPr lang="el-GR" baseline="0" dirty="0" smtClean="0"/>
              <a:t>και πάει για ύπνο. Επίσης, γράφεται στη λίστα διεργασιών του  </a:t>
            </a:r>
            <a:r>
              <a:rPr lang="en-US" baseline="0" dirty="0" err="1" smtClean="0"/>
              <a:t>mutex</a:t>
            </a:r>
            <a:r>
              <a:rPr lang="en-US" baseline="0" dirty="0" smtClean="0"/>
              <a:t>.</a:t>
            </a:r>
          </a:p>
          <a:p>
            <a:r>
              <a:rPr lang="el-GR" baseline="0" dirty="0" smtClean="0"/>
              <a:t>Ομοίως και η Γ (και με όσες άλλες προσπαθήσουν να μπουν)</a:t>
            </a:r>
          </a:p>
          <a:p>
            <a:endParaRPr lang="el-GR" baseline="0" dirty="0" smtClean="0"/>
          </a:p>
          <a:p>
            <a:r>
              <a:rPr lang="el-GR" baseline="0" dirty="0" smtClean="0"/>
              <a:t>Έχουμε ενεργό αναμονή;</a:t>
            </a:r>
          </a:p>
          <a:p>
            <a:r>
              <a:rPr lang="el-GR" baseline="0" dirty="0" smtClean="0"/>
              <a:t>ΌΧΙ, οι Β, Γ πάνε για ύπνο και θα ξυπνήσουν ΜΟΝΟ όταν το </a:t>
            </a:r>
            <a:r>
              <a:rPr lang="en-US" baseline="0" dirty="0" err="1" smtClean="0"/>
              <a:t>mutex</a:t>
            </a:r>
            <a:r>
              <a:rPr lang="en-US" baseline="0" dirty="0" smtClean="0"/>
              <a:t> </a:t>
            </a:r>
            <a:r>
              <a:rPr lang="el-GR" baseline="0" dirty="0" smtClean="0"/>
              <a:t>γίνει 1 από την Α.</a:t>
            </a:r>
          </a:p>
          <a:p>
            <a:endParaRPr lang="el-GR" baseline="0" dirty="0" smtClean="0"/>
          </a:p>
          <a:p>
            <a:r>
              <a:rPr lang="el-GR" baseline="0" dirty="0" smtClean="0"/>
              <a:t>Έστω ότι ξαναμπαίνει η Α. Τελειώνει το κρίσιμο τμήμα, γράφει το </a:t>
            </a:r>
            <a:r>
              <a:rPr lang="en-US" baseline="0" dirty="0" smtClean="0"/>
              <a:t>a.doc </a:t>
            </a:r>
            <a:r>
              <a:rPr lang="el-GR" baseline="0" dirty="0" smtClean="0"/>
              <a:t>στη θέση 7, τρέχει την </a:t>
            </a:r>
            <a:r>
              <a:rPr lang="en-US" baseline="0" dirty="0" smtClean="0"/>
              <a:t>UP (</a:t>
            </a:r>
            <a:r>
              <a:rPr lang="en-US" baseline="0" dirty="0" err="1" smtClean="0"/>
              <a:t>mutex</a:t>
            </a:r>
            <a:r>
              <a:rPr lang="en-US" baseline="0" dirty="0" smtClean="0"/>
              <a:t>) </a:t>
            </a:r>
            <a:r>
              <a:rPr lang="el-GR" baseline="0" dirty="0" smtClean="0"/>
              <a:t>κάνει το </a:t>
            </a:r>
            <a:r>
              <a:rPr lang="en-US" baseline="0" dirty="0" smtClean="0"/>
              <a:t>s=1 </a:t>
            </a:r>
            <a:r>
              <a:rPr lang="el-GR" baseline="0" dirty="0" smtClean="0"/>
              <a:t>και ξυπνάει μία διεργασία. Αυτή θα είναι η Β, η οποία θα  φύγει από </a:t>
            </a:r>
            <a:r>
              <a:rPr lang="en-US" baseline="0" dirty="0" smtClean="0"/>
              <a:t>sleep mode </a:t>
            </a:r>
            <a:r>
              <a:rPr lang="el-GR" baseline="0" dirty="0" smtClean="0"/>
              <a:t>και θα πάει σε </a:t>
            </a:r>
            <a:r>
              <a:rPr lang="en-US" baseline="0" dirty="0" smtClean="0"/>
              <a:t>ready.</a:t>
            </a:r>
            <a:r>
              <a:rPr lang="el-GR" baseline="0" dirty="0" smtClean="0"/>
              <a:t> ΑΥΤΌ δεν σημαίνει ότι η Β θα τρέξει αμέσως. Μπορεί να τρέξει η Β αλλά αυτό εξαρτάται από τον </a:t>
            </a:r>
            <a:r>
              <a:rPr lang="en-US" baseline="0" dirty="0" smtClean="0"/>
              <a:t>scheduler.</a:t>
            </a:r>
          </a:p>
          <a:p>
            <a:endParaRPr lang="en-US" baseline="0" dirty="0" smtClean="0"/>
          </a:p>
          <a:p>
            <a:r>
              <a:rPr lang="el-GR" baseline="0" dirty="0" smtClean="0"/>
              <a:t>Έστω ότι ΔΕΝ τρέχει η Β αλλά η Δ, η οποία κόβεται μέσα στο ΚΤ και μετά εκτελείται η Β. Η Β θα ξαναγραφτεί στη λίστα; ΝΑΙ πίσω από την Γ. Δηλαδή ο </a:t>
            </a:r>
            <a:r>
              <a:rPr lang="en-US" baseline="0" dirty="0" err="1" smtClean="0"/>
              <a:t>mutex</a:t>
            </a:r>
            <a:r>
              <a:rPr lang="en-US" baseline="0" dirty="0" smtClean="0"/>
              <a:t> </a:t>
            </a:r>
            <a:r>
              <a:rPr lang="el-GR" baseline="0" dirty="0" smtClean="0"/>
              <a:t>θα περιέχει τις Γ. Β με αυτή την σειρά.</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D3F6C05A-BB49-45B9-9519-210C63B20FC9}" type="slidenum">
              <a:rPr lang="el-GR" smtClean="0"/>
              <a:pPr/>
              <a:t>16</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4FF87D0-39F1-49DB-86F7-87043F4DD912}" type="datetimeFigureOut">
              <a:rPr lang="el-GR" smtClean="0"/>
              <a:pPr/>
              <a:t>12/12/2020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9545EBA-CF7F-4F33-A8D0-A21A5C71B408}"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F87D0-39F1-49DB-86F7-87043F4DD912}" type="datetimeFigureOut">
              <a:rPr lang="el-GR" smtClean="0"/>
              <a:pPr/>
              <a:t>12/12/2020</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45EBA-CF7F-4F33-A8D0-A21A5C71B408}"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ΚΡΙΤΗΡΙΑ ΛΥΣΕΩΝ</a:t>
            </a:r>
            <a:endParaRPr lang="el-GR" dirty="0"/>
          </a:p>
        </p:txBody>
      </p:sp>
      <p:sp>
        <p:nvSpPr>
          <p:cNvPr id="3" name="2 - Θέση περιεχομένου"/>
          <p:cNvSpPr>
            <a:spLocks noGrp="1"/>
          </p:cNvSpPr>
          <p:nvPr>
            <p:ph idx="1"/>
          </p:nvPr>
        </p:nvSpPr>
        <p:spPr/>
        <p:txBody>
          <a:bodyPr>
            <a:normAutofit fontScale="92500" lnSpcReduction="20000"/>
          </a:bodyPr>
          <a:lstStyle/>
          <a:p>
            <a:r>
              <a:rPr lang="el-GR" dirty="0" smtClean="0"/>
              <a:t>Να βασιστούμε στα κβάντα; (ΑΔΥΝΑΤΟΝ)</a:t>
            </a:r>
          </a:p>
          <a:p>
            <a:r>
              <a:rPr lang="el-GR" dirty="0" smtClean="0"/>
              <a:t>Κριτήρια λύσης:</a:t>
            </a:r>
          </a:p>
          <a:p>
            <a:pPr lvl="1"/>
            <a:r>
              <a:rPr lang="el-GR" dirty="0" smtClean="0"/>
              <a:t>Αμοιβαίος αποκλεισμός (όχι 2 διεργασίες ταυτόχρονα στο κρίσιμο τμήμα)</a:t>
            </a:r>
            <a:endParaRPr lang="en-US" dirty="0" smtClean="0"/>
          </a:p>
          <a:p>
            <a:pPr lvl="1"/>
            <a:r>
              <a:rPr lang="el-GR" dirty="0" smtClean="0"/>
              <a:t>Δεν μας ενδιαφέρει η ταχύτητα της </a:t>
            </a:r>
            <a:r>
              <a:rPr lang="en-US" dirty="0" smtClean="0"/>
              <a:t>CPU</a:t>
            </a:r>
          </a:p>
          <a:p>
            <a:pPr lvl="1"/>
            <a:r>
              <a:rPr lang="el-GR" dirty="0" smtClean="0"/>
              <a:t>Αν μία διεργασία διακοπεί εκτός του κρίσιμου τμήματος, να μην εμποδίζει άλλες από το να εισέλθουν σε αυτό</a:t>
            </a:r>
          </a:p>
          <a:p>
            <a:pPr lvl="1"/>
            <a:r>
              <a:rPr lang="el-GR" dirty="0" smtClean="0"/>
              <a:t>Είσοδος σε κρίσιμο τμήμα σε πεπερασμένο χρόνο</a:t>
            </a:r>
          </a:p>
          <a:p>
            <a:r>
              <a:rPr lang="el-GR" dirty="0" smtClean="0"/>
              <a:t>Άρα, μία καλή λύση πρέπει να συγκεντρώνει και να ικανοποιεί όλα τα παραπάνω</a:t>
            </a:r>
          </a:p>
          <a:p>
            <a:pPr lvl="1">
              <a:buNone/>
            </a:pPr>
            <a:endParaRPr lang="el-GR" dirty="0" smtClean="0"/>
          </a:p>
          <a:p>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TSL</a:t>
            </a:r>
            <a:endParaRPr lang="el-GR" dirty="0"/>
          </a:p>
        </p:txBody>
      </p:sp>
      <p:pic>
        <p:nvPicPr>
          <p:cNvPr id="2050" name="Picture 2"/>
          <p:cNvPicPr>
            <a:picLocks noChangeAspect="1" noChangeArrowheads="1"/>
          </p:cNvPicPr>
          <p:nvPr/>
        </p:nvPicPr>
        <p:blipFill>
          <a:blip r:embed="rId3" cstate="print"/>
          <a:srcRect/>
          <a:stretch>
            <a:fillRect/>
          </a:stretch>
        </p:blipFill>
        <p:spPr bwMode="auto">
          <a:xfrm>
            <a:off x="539552" y="1484784"/>
            <a:ext cx="3996020" cy="3816424"/>
          </a:xfrm>
          <a:prstGeom prst="rect">
            <a:avLst/>
          </a:prstGeom>
          <a:noFill/>
          <a:ln w="9525">
            <a:noFill/>
            <a:miter lim="800000"/>
            <a:headEnd/>
            <a:tailEnd/>
          </a:ln>
        </p:spPr>
      </p:pic>
      <p:sp>
        <p:nvSpPr>
          <p:cNvPr id="5" name="4 - TextBox"/>
          <p:cNvSpPr txBox="1"/>
          <p:nvPr/>
        </p:nvSpPr>
        <p:spPr>
          <a:xfrm>
            <a:off x="5364088" y="1556792"/>
            <a:ext cx="2952328" cy="3970318"/>
          </a:xfrm>
          <a:prstGeom prst="rect">
            <a:avLst/>
          </a:prstGeom>
          <a:noFill/>
        </p:spPr>
        <p:txBody>
          <a:bodyPr wrap="square" rtlCol="0">
            <a:spAutoFit/>
          </a:bodyPr>
          <a:lstStyle/>
          <a:p>
            <a:r>
              <a:rPr lang="en-US" dirty="0" smtClean="0"/>
              <a:t>H </a:t>
            </a:r>
            <a:r>
              <a:rPr lang="el-GR" dirty="0" smtClean="0"/>
              <a:t>γραμμή 2 είναι η </a:t>
            </a:r>
            <a:r>
              <a:rPr lang="en-US" dirty="0" smtClean="0"/>
              <a:t>TSL </a:t>
            </a:r>
            <a:r>
              <a:rPr lang="el-GR" dirty="0" smtClean="0"/>
              <a:t>κάνει 2 δουλειές. Δίνει την τρέχουσα τιμή της </a:t>
            </a:r>
            <a:r>
              <a:rPr lang="en-US" dirty="0" smtClean="0"/>
              <a:t>lock </a:t>
            </a:r>
            <a:r>
              <a:rPr lang="el-GR" dirty="0" smtClean="0"/>
              <a:t>στον </a:t>
            </a:r>
            <a:r>
              <a:rPr lang="en-US" dirty="0" err="1" smtClean="0"/>
              <a:t>reg</a:t>
            </a:r>
            <a:r>
              <a:rPr lang="en-US" dirty="0" smtClean="0"/>
              <a:t> </a:t>
            </a:r>
            <a:r>
              <a:rPr lang="el-GR" dirty="0" smtClean="0"/>
              <a:t>και θέτει την </a:t>
            </a:r>
            <a:r>
              <a:rPr lang="en-US" dirty="0" smtClean="0"/>
              <a:t>Lock </a:t>
            </a:r>
            <a:r>
              <a:rPr lang="el-GR" dirty="0" smtClean="0"/>
              <a:t>σε τιμή 1. </a:t>
            </a:r>
          </a:p>
          <a:p>
            <a:r>
              <a:rPr lang="el-GR" dirty="0" smtClean="0"/>
              <a:t>Ο </a:t>
            </a:r>
            <a:r>
              <a:rPr lang="en-US" dirty="0" err="1" smtClean="0"/>
              <a:t>reg</a:t>
            </a:r>
            <a:r>
              <a:rPr lang="en-US" dirty="0" smtClean="0"/>
              <a:t> </a:t>
            </a:r>
            <a:r>
              <a:rPr lang="el-GR" dirty="0" smtClean="0"/>
              <a:t>συγκρίνεται με 0</a:t>
            </a:r>
          </a:p>
          <a:p>
            <a:r>
              <a:rPr lang="el-GR" dirty="0" smtClean="0"/>
              <a:t>Αν δεν είναι ίσος με 0 (</a:t>
            </a:r>
            <a:r>
              <a:rPr lang="en-US" dirty="0" smtClean="0"/>
              <a:t>JNE)</a:t>
            </a:r>
            <a:r>
              <a:rPr lang="el-GR" dirty="0" smtClean="0"/>
              <a:t>, επαναλαμβάνεται η </a:t>
            </a:r>
            <a:r>
              <a:rPr lang="en-US" dirty="0" smtClean="0"/>
              <a:t>TSL</a:t>
            </a:r>
          </a:p>
          <a:p>
            <a:r>
              <a:rPr lang="el-GR" dirty="0" smtClean="0"/>
              <a:t>Αλλιώς, αν είναι 0 μπαίνει στο ΚΤ </a:t>
            </a:r>
          </a:p>
          <a:p>
            <a:endParaRPr lang="el-GR" dirty="0"/>
          </a:p>
          <a:p>
            <a:r>
              <a:rPr lang="el-GR" dirty="0" smtClean="0"/>
              <a:t>Όταν βγει από το ΚΤ θέτει τη μεταβλητή κλειδώματος </a:t>
            </a:r>
            <a:r>
              <a:rPr lang="en-US" dirty="0" smtClean="0"/>
              <a:t>Lock </a:t>
            </a:r>
            <a:r>
              <a:rPr lang="el-GR" dirty="0" smtClean="0"/>
              <a:t>ίση με 0</a:t>
            </a:r>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ΑΝΑΛΥΣΗ </a:t>
            </a:r>
            <a:r>
              <a:rPr lang="en-US" dirty="0" smtClean="0"/>
              <a:t>TSL</a:t>
            </a:r>
            <a:endParaRPr lang="el-GR" dirty="0"/>
          </a:p>
        </p:txBody>
      </p:sp>
      <p:sp>
        <p:nvSpPr>
          <p:cNvPr id="3" name="2 - Θέση περιεχομένου"/>
          <p:cNvSpPr>
            <a:spLocks noGrp="1"/>
          </p:cNvSpPr>
          <p:nvPr>
            <p:ph idx="1"/>
          </p:nvPr>
        </p:nvSpPr>
        <p:spPr/>
        <p:txBody>
          <a:bodyPr/>
          <a:lstStyle/>
          <a:p>
            <a:r>
              <a:rPr lang="el-GR" dirty="0" smtClean="0"/>
              <a:t>Αν δύο διεργασίες θέλουν να μπουν σε ΚΤ, για να τυπώσουν. </a:t>
            </a:r>
          </a:p>
          <a:p>
            <a:r>
              <a:rPr lang="el-GR" dirty="0" smtClean="0"/>
              <a:t>Κοινή μεταβλητή είναι η </a:t>
            </a:r>
            <a:r>
              <a:rPr lang="en-US" dirty="0" smtClean="0"/>
              <a:t>Lock.</a:t>
            </a:r>
          </a:p>
          <a:p>
            <a:r>
              <a:rPr lang="el-GR" dirty="0" smtClean="0"/>
              <a:t>ΕΡΩΤΗΜΑΤΑ</a:t>
            </a:r>
          </a:p>
          <a:p>
            <a:pPr marL="514350" indent="-514350">
              <a:buAutoNum type="arabicParenR"/>
            </a:pPr>
            <a:r>
              <a:rPr lang="el-GR" dirty="0" smtClean="0"/>
              <a:t>Έστω μπαίνει πρώτη η Α, κόβεται μόλις μπει σε ΚΤ. Μπορεί να μπει η Β; </a:t>
            </a:r>
          </a:p>
          <a:p>
            <a:pPr marL="514350" indent="-514350">
              <a:buAutoNum type="arabicParenR"/>
            </a:pPr>
            <a:r>
              <a:rPr lang="el-GR" dirty="0" smtClean="0"/>
              <a:t>Τι μπορεί να συμβεί αν η Β έχει υψηλότερη προτεραιότητα από την Α; </a:t>
            </a:r>
            <a:endParaRPr lang="el-G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Ανάλυση </a:t>
            </a:r>
            <a:r>
              <a:rPr lang="en-US" dirty="0" smtClean="0"/>
              <a:t>TSL</a:t>
            </a:r>
            <a:endParaRPr lang="el-GR" dirty="0"/>
          </a:p>
        </p:txBody>
      </p:sp>
      <p:sp>
        <p:nvSpPr>
          <p:cNvPr id="3" name="2 - Θέση περιεχομένου"/>
          <p:cNvSpPr>
            <a:spLocks noGrp="1"/>
          </p:cNvSpPr>
          <p:nvPr>
            <p:ph idx="1"/>
          </p:nvPr>
        </p:nvSpPr>
        <p:spPr/>
        <p:txBody>
          <a:bodyPr>
            <a:normAutofit lnSpcReduction="10000"/>
          </a:bodyPr>
          <a:lstStyle/>
          <a:p>
            <a:r>
              <a:rPr lang="el-GR" dirty="0" smtClean="0"/>
              <a:t>Εξασφαλίζεται αμοιβαίος αποκλεισμός.</a:t>
            </a:r>
          </a:p>
          <a:p>
            <a:r>
              <a:rPr lang="el-GR" dirty="0" smtClean="0"/>
              <a:t>Αν η Δ0 κοπεί αμέσως μόλις τελειώσει η </a:t>
            </a:r>
            <a:r>
              <a:rPr lang="en-US" dirty="0" smtClean="0"/>
              <a:t>TSL </a:t>
            </a:r>
            <a:r>
              <a:rPr lang="el-GR" dirty="0" smtClean="0"/>
              <a:t>και θέσει το κλείδωμα ίσο με 1 τι θα συμβεί; Θα έχουμε πρόβλημα όταν επιστρέψει; Γιατί ναι ή γιατί όχι; Θα μπει σε ΚΤ;</a:t>
            </a:r>
          </a:p>
          <a:p>
            <a:r>
              <a:rPr lang="el-GR" dirty="0" smtClean="0"/>
              <a:t>Αν η Δ0 έχει μικρό </a:t>
            </a:r>
            <a:r>
              <a:rPr lang="en-US" dirty="0" smtClean="0"/>
              <a:t>priority </a:t>
            </a:r>
            <a:r>
              <a:rPr lang="el-GR" dirty="0" smtClean="0"/>
              <a:t>και θέσει το κλείδωμα ίσο με 1 και αμέσως μετά κοπεί, τι θα συμβεί με την Δ1 που έχει υψηλή προτεραιότητα;</a:t>
            </a:r>
          </a:p>
          <a:p>
            <a:endParaRPr lang="el-GR" dirty="0" smtClean="0"/>
          </a:p>
          <a:p>
            <a:endParaRPr lang="el-G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Λύση του </a:t>
            </a:r>
            <a:r>
              <a:rPr lang="en-US" dirty="0" smtClean="0"/>
              <a:t>Peterson</a:t>
            </a:r>
            <a:endParaRPr lang="el-GR" dirty="0"/>
          </a:p>
        </p:txBody>
      </p:sp>
      <p:sp>
        <p:nvSpPr>
          <p:cNvPr id="5" name="4 - TextBox"/>
          <p:cNvSpPr txBox="1"/>
          <p:nvPr/>
        </p:nvSpPr>
        <p:spPr>
          <a:xfrm>
            <a:off x="6228184" y="1196752"/>
            <a:ext cx="2520280" cy="5355312"/>
          </a:xfrm>
          <a:prstGeom prst="rect">
            <a:avLst/>
          </a:prstGeom>
          <a:noFill/>
        </p:spPr>
        <p:txBody>
          <a:bodyPr wrap="square" rtlCol="0">
            <a:spAutoFit/>
          </a:bodyPr>
          <a:lstStyle/>
          <a:p>
            <a:r>
              <a:rPr lang="el-GR" dirty="0" smtClean="0"/>
              <a:t>Κοινές μεταβλητές: </a:t>
            </a:r>
          </a:p>
          <a:p>
            <a:r>
              <a:rPr lang="el-GR" dirty="0" smtClean="0"/>
              <a:t>Η </a:t>
            </a:r>
            <a:r>
              <a:rPr lang="en-US" dirty="0" smtClean="0"/>
              <a:t>turn</a:t>
            </a:r>
          </a:p>
          <a:p>
            <a:r>
              <a:rPr lang="en-US" dirty="0" smtClean="0"/>
              <a:t>O </a:t>
            </a:r>
            <a:r>
              <a:rPr lang="el-GR" dirty="0" smtClean="0"/>
              <a:t>πίνακας </a:t>
            </a:r>
            <a:r>
              <a:rPr lang="en-US" dirty="0" smtClean="0"/>
              <a:t>Interested</a:t>
            </a:r>
          </a:p>
          <a:p>
            <a:endParaRPr lang="en-US" dirty="0"/>
          </a:p>
          <a:p>
            <a:endParaRPr lang="en-US" dirty="0" smtClean="0"/>
          </a:p>
          <a:p>
            <a:r>
              <a:rPr lang="el-GR" dirty="0" smtClean="0"/>
              <a:t>Είσοδος στο ΚΤ αν η συνθήκη της γραμμής 12 είναι </a:t>
            </a:r>
            <a:r>
              <a:rPr lang="en-US" dirty="0" smtClean="0"/>
              <a:t>FALS</a:t>
            </a:r>
            <a:r>
              <a:rPr lang="el-GR" dirty="0" smtClean="0"/>
              <a:t>Ε, δηλαδή μία διεργασία μπαίνει σε ΚΤ όταν:</a:t>
            </a:r>
          </a:p>
          <a:p>
            <a:r>
              <a:rPr lang="el-GR" dirty="0" smtClean="0"/>
              <a:t>1) Ο άλλος δεν ενδιαφέρεται </a:t>
            </a:r>
            <a:r>
              <a:rPr lang="el-GR" b="1" dirty="0" smtClean="0"/>
              <a:t>ή</a:t>
            </a:r>
          </a:p>
          <a:p>
            <a:r>
              <a:rPr lang="el-GR" dirty="0" smtClean="0"/>
              <a:t>2) Όταν δεν είναι η σειρά του</a:t>
            </a:r>
          </a:p>
          <a:p>
            <a:r>
              <a:rPr lang="el-GR" dirty="0"/>
              <a:t> </a:t>
            </a:r>
            <a:r>
              <a:rPr lang="el-GR" dirty="0" smtClean="0"/>
              <a:t>Ένα είδος παραχώρησης ευγενείας, αν είναι η σειρά μου και ο άλλος ενδιαφέρεται ΔΕΝ μπαίνω</a:t>
            </a:r>
            <a:endParaRPr lang="el-GR" dirty="0"/>
          </a:p>
        </p:txBody>
      </p:sp>
      <p:pic>
        <p:nvPicPr>
          <p:cNvPr id="3075" name="Picture 3"/>
          <p:cNvPicPr>
            <a:picLocks noChangeAspect="1" noChangeArrowheads="1"/>
          </p:cNvPicPr>
          <p:nvPr/>
        </p:nvPicPr>
        <p:blipFill>
          <a:blip r:embed="rId3" cstate="print"/>
          <a:srcRect/>
          <a:stretch>
            <a:fillRect/>
          </a:stretch>
        </p:blipFill>
        <p:spPr bwMode="auto">
          <a:xfrm>
            <a:off x="251520" y="1196752"/>
            <a:ext cx="5829219" cy="489654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ΣΗΜΑΤΟΦΟΡΕΙΣ (ΕΙΣΑΓΩΓΗ)</a:t>
            </a:r>
            <a:endParaRPr lang="el-GR" dirty="0"/>
          </a:p>
        </p:txBody>
      </p:sp>
      <p:sp>
        <p:nvSpPr>
          <p:cNvPr id="3" name="2 - Θέση περιεχομένου"/>
          <p:cNvSpPr>
            <a:spLocks noGrp="1"/>
          </p:cNvSpPr>
          <p:nvPr>
            <p:ph idx="1"/>
          </p:nvPr>
        </p:nvSpPr>
        <p:spPr/>
        <p:txBody>
          <a:bodyPr>
            <a:normAutofit fontScale="92500" lnSpcReduction="20000"/>
          </a:bodyPr>
          <a:lstStyle/>
          <a:p>
            <a:r>
              <a:rPr lang="el-GR" dirty="0" smtClean="0"/>
              <a:t>Κάθε </a:t>
            </a:r>
            <a:r>
              <a:rPr lang="el-GR" dirty="0" err="1" smtClean="0"/>
              <a:t>σηματοφορέας</a:t>
            </a:r>
            <a:r>
              <a:rPr lang="el-GR" dirty="0" smtClean="0"/>
              <a:t> εκτελεί 2 ρουτίνες:</a:t>
            </a:r>
          </a:p>
          <a:p>
            <a:pPr>
              <a:buNone/>
            </a:pPr>
            <a:r>
              <a:rPr lang="en-US" dirty="0" smtClean="0"/>
              <a:t>    Down (s)</a:t>
            </a:r>
          </a:p>
          <a:p>
            <a:pPr>
              <a:buNone/>
            </a:pPr>
            <a:r>
              <a:rPr lang="en-US" dirty="0" smtClean="0"/>
              <a:t>      if s&gt;0 then s=s-1 </a:t>
            </a:r>
          </a:p>
          <a:p>
            <a:pPr>
              <a:buNone/>
            </a:pPr>
            <a:r>
              <a:rPr lang="en-US" dirty="0" smtClean="0"/>
              <a:t>	  else sleep</a:t>
            </a:r>
          </a:p>
          <a:p>
            <a:pPr>
              <a:buNone/>
            </a:pPr>
            <a:r>
              <a:rPr lang="en-US" dirty="0" smtClean="0"/>
              <a:t>      end if;</a:t>
            </a:r>
          </a:p>
          <a:p>
            <a:pPr>
              <a:buNone/>
            </a:pPr>
            <a:endParaRPr lang="en-US" dirty="0" smtClean="0"/>
          </a:p>
          <a:p>
            <a:pPr>
              <a:buNone/>
            </a:pPr>
            <a:r>
              <a:rPr lang="en-US" dirty="0" smtClean="0"/>
              <a:t>	 Up (s)  </a:t>
            </a:r>
          </a:p>
          <a:p>
            <a:pPr>
              <a:buNone/>
            </a:pPr>
            <a:r>
              <a:rPr lang="en-US" dirty="0" smtClean="0"/>
              <a:t>	     s=s+1;</a:t>
            </a:r>
          </a:p>
          <a:p>
            <a:pPr>
              <a:buNone/>
            </a:pPr>
            <a:r>
              <a:rPr lang="en-US" dirty="0" smtClean="0"/>
              <a:t>	     </a:t>
            </a:r>
            <a:r>
              <a:rPr lang="en-US" dirty="0" err="1" smtClean="0"/>
              <a:t>wake_up_a_process</a:t>
            </a:r>
            <a:endParaRPr lang="en-US" dirty="0" smtClean="0"/>
          </a:p>
          <a:p>
            <a:pPr>
              <a:buNone/>
            </a:pPr>
            <a:endParaRPr lang="en-US" dirty="0" smtClean="0"/>
          </a:p>
          <a:p>
            <a:endParaRPr lang="el-G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Λύση με </a:t>
            </a:r>
            <a:r>
              <a:rPr lang="el-GR" dirty="0" err="1" smtClean="0"/>
              <a:t>σηματοφορείς</a:t>
            </a:r>
            <a:endParaRPr lang="el-GR" dirty="0"/>
          </a:p>
        </p:txBody>
      </p:sp>
      <p:sp>
        <p:nvSpPr>
          <p:cNvPr id="3" name="2 - Θέση περιεχομένου"/>
          <p:cNvSpPr>
            <a:spLocks noGrp="1"/>
          </p:cNvSpPr>
          <p:nvPr>
            <p:ph idx="1"/>
          </p:nvPr>
        </p:nvSpPr>
        <p:spPr/>
        <p:txBody>
          <a:bodyPr/>
          <a:lstStyle/>
          <a:p>
            <a:r>
              <a:rPr lang="el-GR" dirty="0" smtClean="0"/>
              <a:t>Περιβάλλουμε το κρίσιμο τμήμα με τις </a:t>
            </a:r>
            <a:r>
              <a:rPr lang="en-US" dirty="0" smtClean="0"/>
              <a:t>up, down </a:t>
            </a:r>
            <a:r>
              <a:rPr lang="el-GR" dirty="0" smtClean="0"/>
              <a:t>ενός </a:t>
            </a:r>
            <a:r>
              <a:rPr lang="el-GR" dirty="0" err="1" smtClean="0"/>
              <a:t>σηματοφορέα</a:t>
            </a:r>
            <a:r>
              <a:rPr lang="el-GR" dirty="0" smtClean="0"/>
              <a:t> </a:t>
            </a:r>
            <a:r>
              <a:rPr lang="en-US" dirty="0" err="1" smtClean="0"/>
              <a:t>mutex</a:t>
            </a:r>
            <a:endParaRPr lang="en-US" dirty="0" smtClean="0"/>
          </a:p>
          <a:p>
            <a:r>
              <a:rPr lang="el-GR" dirty="0" smtClean="0"/>
              <a:t>Οι διεργασίες που κοιμούνται τοποθετούνται στη λίστα του </a:t>
            </a:r>
            <a:r>
              <a:rPr lang="el-GR" dirty="0" err="1" smtClean="0"/>
              <a:t>σηματοφορέα</a:t>
            </a:r>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endParaRPr lang="el-GR" dirty="0"/>
          </a:p>
        </p:txBody>
      </p:sp>
      <p:sp>
        <p:nvSpPr>
          <p:cNvPr id="3" name="2 - Θέση περιεχομένου"/>
          <p:cNvSpPr>
            <a:spLocks noGrp="1"/>
          </p:cNvSpPr>
          <p:nvPr>
            <p:ph idx="1"/>
          </p:nvPr>
        </p:nvSpPr>
        <p:spPr/>
        <p:txBody>
          <a:bodyPr/>
          <a:lstStyle/>
          <a:p>
            <a:r>
              <a:rPr lang="el-GR" dirty="0" smtClean="0"/>
              <a:t>4 διεργασίες Α,Β,Γ, Δ θέλουν τον εκτυπωτή. Η τιμή </a:t>
            </a:r>
            <a:r>
              <a:rPr lang="en-US" dirty="0" smtClean="0"/>
              <a:t>In </a:t>
            </a:r>
            <a:r>
              <a:rPr lang="el-GR" dirty="0" smtClean="0"/>
              <a:t>είναι 7.</a:t>
            </a:r>
            <a:endParaRPr lang="en-US" dirty="0" smtClean="0"/>
          </a:p>
          <a:p>
            <a:r>
              <a:rPr lang="el-GR" dirty="0" smtClean="0"/>
              <a:t>Λίστα διεργασιών του </a:t>
            </a:r>
            <a:r>
              <a:rPr lang="el-GR" dirty="0" err="1" smtClean="0"/>
              <a:t>σηματοφορέα</a:t>
            </a:r>
            <a:r>
              <a:rPr lang="el-GR" dirty="0" smtClean="0"/>
              <a:t> </a:t>
            </a:r>
            <a:r>
              <a:rPr lang="en-US" dirty="0" smtClean="0"/>
              <a:t>MUTEX</a:t>
            </a:r>
            <a:endParaRPr lang="el-GR" dirty="0"/>
          </a:p>
        </p:txBody>
      </p:sp>
      <p:graphicFrame>
        <p:nvGraphicFramePr>
          <p:cNvPr id="4" name="3 - Πίνακας"/>
          <p:cNvGraphicFramePr>
            <a:graphicFrameLocks noGrp="1"/>
          </p:cNvGraphicFramePr>
          <p:nvPr/>
        </p:nvGraphicFramePr>
        <p:xfrm>
          <a:off x="395536" y="3861048"/>
          <a:ext cx="8340082" cy="792088"/>
        </p:xfrm>
        <a:graphic>
          <a:graphicData uri="http://schemas.openxmlformats.org/drawingml/2006/table">
            <a:tbl>
              <a:tblPr firstRow="1" bandRow="1">
                <a:tableStyleId>{5C22544A-7EE6-4342-B048-85BDC9FD1C3A}</a:tableStyleId>
              </a:tblPr>
              <a:tblGrid>
                <a:gridCol w="613858"/>
                <a:gridCol w="1287704"/>
                <a:gridCol w="1287704"/>
                <a:gridCol w="1287704"/>
                <a:gridCol w="1287704"/>
                <a:gridCol w="1287704"/>
                <a:gridCol w="1287704"/>
              </a:tblGrid>
              <a:tr h="792088">
                <a:tc>
                  <a:txBody>
                    <a:bodyPr/>
                    <a:lstStyle/>
                    <a:p>
                      <a:r>
                        <a:rPr lang="el-GR" sz="4000" dirty="0" smtClean="0"/>
                        <a:t>Β</a:t>
                      </a:r>
                      <a:endParaRPr lang="el-GR" sz="4000" dirty="0"/>
                    </a:p>
                  </a:txBody>
                  <a:tcPr/>
                </a:tc>
                <a:tc>
                  <a:txBody>
                    <a:bodyPr/>
                    <a:lstStyle/>
                    <a:p>
                      <a:r>
                        <a:rPr lang="el-GR" sz="4000" dirty="0" smtClean="0"/>
                        <a:t>Γ</a:t>
                      </a:r>
                      <a:endParaRPr lang="el-GR" sz="4000" dirty="0"/>
                    </a:p>
                  </a:txBody>
                  <a:tcPr/>
                </a:tc>
                <a:tc>
                  <a:txBody>
                    <a:bodyPr/>
                    <a:lstStyle/>
                    <a:p>
                      <a:endParaRPr lang="el-GR" dirty="0"/>
                    </a:p>
                  </a:txBody>
                  <a:tcPr/>
                </a:tc>
                <a:tc>
                  <a:txBody>
                    <a:bodyPr/>
                    <a:lstStyle/>
                    <a:p>
                      <a:endParaRPr lang="el-GR"/>
                    </a:p>
                  </a:txBody>
                  <a:tcPr/>
                </a:tc>
                <a:tc>
                  <a:txBody>
                    <a:bodyPr/>
                    <a:lstStyle/>
                    <a:p>
                      <a:endParaRPr lang="el-GR"/>
                    </a:p>
                  </a:txBody>
                  <a:tcPr/>
                </a:tc>
                <a:tc>
                  <a:txBody>
                    <a:bodyPr/>
                    <a:lstStyle/>
                    <a:p>
                      <a:endParaRPr lang="el-GR"/>
                    </a:p>
                  </a:txBody>
                  <a:tcPr/>
                </a:tc>
                <a:tc>
                  <a:txBody>
                    <a:bodyPr/>
                    <a:lstStyle/>
                    <a:p>
                      <a:endParaRPr lang="el-GR"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251520" y="0"/>
            <a:ext cx="8229600" cy="1143000"/>
          </a:xfrm>
        </p:spPr>
        <p:txBody>
          <a:bodyPr/>
          <a:lstStyle/>
          <a:p>
            <a:r>
              <a:rPr lang="el-GR" dirty="0" smtClean="0"/>
              <a:t>ΠΑΡΑΓΩΓΟΣ-ΚΑΤΑΝΑΛΩΤΗΣ</a:t>
            </a:r>
            <a:endParaRPr lang="el-GR" dirty="0"/>
          </a:p>
        </p:txBody>
      </p:sp>
      <p:pic>
        <p:nvPicPr>
          <p:cNvPr id="4" name="3 - Θέση περιεχομένου" descr="2 (1).jpg"/>
          <p:cNvPicPr>
            <a:picLocks noGrp="1" noChangeAspect="1"/>
          </p:cNvPicPr>
          <p:nvPr>
            <p:ph idx="1"/>
          </p:nvPr>
        </p:nvPicPr>
        <p:blipFill>
          <a:blip r:embed="rId3" cstate="print"/>
          <a:stretch>
            <a:fillRect/>
          </a:stretch>
        </p:blipFill>
        <p:spPr>
          <a:xfrm>
            <a:off x="1835696" y="980728"/>
            <a:ext cx="4608512" cy="551841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490066"/>
          </a:xfrm>
        </p:spPr>
        <p:txBody>
          <a:bodyPr>
            <a:normAutofit fontScale="90000"/>
          </a:bodyPr>
          <a:lstStyle/>
          <a:p>
            <a:r>
              <a:rPr lang="el-GR" dirty="0" smtClean="0"/>
              <a:t>ΠΑΡΑΓΩΓΟΣ ΚΑΤΑΝΑΛΩΤΗΣ</a:t>
            </a:r>
            <a:endParaRPr lang="el-GR" dirty="0"/>
          </a:p>
        </p:txBody>
      </p:sp>
      <p:pic>
        <p:nvPicPr>
          <p:cNvPr id="4" name="3 - Εικόνα" descr="1 (3).jpg"/>
          <p:cNvPicPr>
            <a:picLocks noChangeAspect="1"/>
          </p:cNvPicPr>
          <p:nvPr/>
        </p:nvPicPr>
        <p:blipFill>
          <a:blip r:embed="rId3" cstate="print"/>
          <a:stretch>
            <a:fillRect/>
          </a:stretch>
        </p:blipFill>
        <p:spPr>
          <a:xfrm>
            <a:off x="1403648" y="836712"/>
            <a:ext cx="4869196" cy="57627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Λύσεις</a:t>
            </a:r>
            <a:endParaRPr lang="el-GR" dirty="0"/>
          </a:p>
        </p:txBody>
      </p:sp>
      <p:sp>
        <p:nvSpPr>
          <p:cNvPr id="3" name="2 - Θέση περιεχομένου"/>
          <p:cNvSpPr>
            <a:spLocks noGrp="1"/>
          </p:cNvSpPr>
          <p:nvPr>
            <p:ph idx="1"/>
          </p:nvPr>
        </p:nvSpPr>
        <p:spPr/>
        <p:txBody>
          <a:bodyPr/>
          <a:lstStyle/>
          <a:p>
            <a:r>
              <a:rPr lang="el-GR" dirty="0" smtClean="0"/>
              <a:t>Προτάθηκαν αρκετές λύσεις, επικρατέστερη οι </a:t>
            </a:r>
            <a:r>
              <a:rPr lang="el-GR" dirty="0" err="1" smtClean="0"/>
              <a:t>σηματοφορείς</a:t>
            </a:r>
            <a:endParaRPr lang="el-GR" dirty="0" smtClean="0"/>
          </a:p>
          <a:p>
            <a:r>
              <a:rPr lang="el-GR" dirty="0" smtClean="0"/>
              <a:t>Σε αυτό το μάθημα θα δούμε και άλλες, επειδή περιέχουν στοιχεία που χρησιμοποιούν οι </a:t>
            </a:r>
            <a:r>
              <a:rPr lang="el-GR" dirty="0" err="1" smtClean="0"/>
              <a:t>σηματοφορείς</a:t>
            </a:r>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3568" y="476672"/>
            <a:ext cx="7772400" cy="1470025"/>
          </a:xfrm>
        </p:spPr>
        <p:txBody>
          <a:bodyPr/>
          <a:lstStyle/>
          <a:p>
            <a:r>
              <a:rPr lang="el-GR" dirty="0" smtClean="0"/>
              <a:t>Λύσεις</a:t>
            </a:r>
            <a:endParaRPr lang="el-GR" dirty="0"/>
          </a:p>
        </p:txBody>
      </p:sp>
      <p:sp>
        <p:nvSpPr>
          <p:cNvPr id="3" name="2 - Υπότιτλος"/>
          <p:cNvSpPr>
            <a:spLocks noGrp="1"/>
          </p:cNvSpPr>
          <p:nvPr>
            <p:ph type="subTitle" idx="1"/>
          </p:nvPr>
        </p:nvSpPr>
        <p:spPr>
          <a:xfrm>
            <a:off x="1403648" y="1988840"/>
            <a:ext cx="6400800" cy="2376264"/>
          </a:xfrm>
        </p:spPr>
        <p:txBody>
          <a:bodyPr>
            <a:normAutofit fontScale="32500" lnSpcReduction="20000"/>
          </a:bodyPr>
          <a:lstStyle/>
          <a:p>
            <a:pPr>
              <a:buFont typeface="Arial" pitchFamily="34" charset="0"/>
              <a:buChar char="•"/>
            </a:pPr>
            <a:r>
              <a:rPr lang="el-GR" sz="7000" dirty="0" smtClean="0"/>
              <a:t>Αυστηρή εναλλαγή</a:t>
            </a:r>
          </a:p>
          <a:p>
            <a:pPr>
              <a:buFont typeface="Arial" pitchFamily="34" charset="0"/>
              <a:buChar char="•"/>
            </a:pPr>
            <a:r>
              <a:rPr lang="en-US" sz="7000" dirty="0" smtClean="0"/>
              <a:t>TSL</a:t>
            </a:r>
          </a:p>
          <a:p>
            <a:pPr>
              <a:buFont typeface="Arial" pitchFamily="34" charset="0"/>
              <a:buChar char="•"/>
            </a:pPr>
            <a:r>
              <a:rPr lang="el-GR" sz="7000" dirty="0" smtClean="0"/>
              <a:t>Λύση του </a:t>
            </a:r>
            <a:r>
              <a:rPr lang="en-US" sz="7000" dirty="0" err="1" smtClean="0"/>
              <a:t>Peterspn</a:t>
            </a:r>
            <a:endParaRPr lang="en-US" sz="7000" dirty="0" smtClean="0"/>
          </a:p>
          <a:p>
            <a:pPr>
              <a:buFont typeface="Arial" pitchFamily="34" charset="0"/>
              <a:buChar char="•"/>
            </a:pPr>
            <a:r>
              <a:rPr lang="el-GR" sz="7000" dirty="0" smtClean="0"/>
              <a:t>Δεν χρησιμοποιούνται, αλλά καθεμία από αυτές περιέχει στοιχεία που βοηθούν στην κατανόηση της λύσης με </a:t>
            </a:r>
            <a:r>
              <a:rPr lang="el-GR" sz="7000" dirty="0" err="1" smtClean="0"/>
              <a:t>σηματοφορείς</a:t>
            </a:r>
            <a:endParaRPr lang="en-US" sz="7000" dirty="0" smtClean="0"/>
          </a:p>
          <a:p>
            <a:pPr>
              <a:buFont typeface="Arial" pitchFamily="34" charset="0"/>
              <a:buChar char="•"/>
            </a:pP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ΠΑΡΑΤΗΡΗΣΗ</a:t>
            </a:r>
            <a:endParaRPr lang="el-GR" dirty="0"/>
          </a:p>
        </p:txBody>
      </p:sp>
      <p:sp>
        <p:nvSpPr>
          <p:cNvPr id="3" name="2 - Θέση περιεχομένου"/>
          <p:cNvSpPr>
            <a:spLocks noGrp="1"/>
          </p:cNvSpPr>
          <p:nvPr>
            <p:ph idx="1"/>
          </p:nvPr>
        </p:nvSpPr>
        <p:spPr/>
        <p:txBody>
          <a:bodyPr/>
          <a:lstStyle/>
          <a:p>
            <a:r>
              <a:rPr lang="el-GR" dirty="0" smtClean="0"/>
              <a:t>Θα εφαρμόσουμε τις  λύσεις αυστηρής εναλλαγής, </a:t>
            </a:r>
            <a:r>
              <a:rPr lang="en-US" dirty="0" smtClean="0"/>
              <a:t>TSL</a:t>
            </a:r>
            <a:r>
              <a:rPr lang="el-GR" dirty="0" smtClean="0"/>
              <a:t> και </a:t>
            </a:r>
            <a:r>
              <a:rPr lang="en-US" dirty="0" smtClean="0"/>
              <a:t>Peterson </a:t>
            </a:r>
            <a:r>
              <a:rPr lang="el-GR" dirty="0" smtClean="0"/>
              <a:t> στο πρόβλημα με τους δύο εκτυπωτές</a:t>
            </a:r>
            <a:endParaRPr lang="en-US" dirty="0" smtClean="0"/>
          </a:p>
          <a:p>
            <a:r>
              <a:rPr lang="el-GR" dirty="0" smtClean="0"/>
              <a:t>Επομένως, το κρίσιμο τμήμα μας (</a:t>
            </a:r>
            <a:r>
              <a:rPr lang="en-US" dirty="0" smtClean="0"/>
              <a:t>CS-Critical Section)</a:t>
            </a:r>
            <a:r>
              <a:rPr lang="el-GR" dirty="0" smtClean="0"/>
              <a:t> θα είναι το </a:t>
            </a:r>
            <a:r>
              <a:rPr lang="el-GR" dirty="0" err="1" smtClean="0"/>
              <a:t>προγραμματάκι</a:t>
            </a:r>
            <a:r>
              <a:rPr lang="el-GR" dirty="0" smtClean="0"/>
              <a:t> που χρησιμοποιεί μία διεργασία για να εκτυπώσει (χωρίς την εκτύπωση καθαυτή)</a:t>
            </a:r>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ΚΡΙΣΙΜΟ ΤΜΗΜΑ</a:t>
            </a:r>
            <a:endParaRPr lang="el-GR" dirty="0"/>
          </a:p>
        </p:txBody>
      </p:sp>
      <p:sp>
        <p:nvSpPr>
          <p:cNvPr id="3" name="2 - Θέση περιεχομένου"/>
          <p:cNvSpPr>
            <a:spLocks noGrp="1"/>
          </p:cNvSpPr>
          <p:nvPr>
            <p:ph idx="1"/>
          </p:nvPr>
        </p:nvSpPr>
        <p:spPr/>
        <p:txBody>
          <a:bodyPr>
            <a:normAutofit fontScale="92500" lnSpcReduction="10000"/>
          </a:bodyPr>
          <a:lstStyle/>
          <a:p>
            <a:r>
              <a:rPr lang="el-GR" dirty="0" smtClean="0"/>
              <a:t>(1) </a:t>
            </a:r>
            <a:r>
              <a:rPr lang="en-US" dirty="0" smtClean="0"/>
              <a:t>Move &lt;In&gt; &lt;R1&gt;</a:t>
            </a:r>
          </a:p>
          <a:p>
            <a:r>
              <a:rPr lang="el-GR" dirty="0" smtClean="0"/>
              <a:t>(2) </a:t>
            </a:r>
            <a:r>
              <a:rPr lang="en-US" dirty="0" smtClean="0"/>
              <a:t>Move &lt;filename&gt;&lt;R2&gt;</a:t>
            </a:r>
          </a:p>
          <a:p>
            <a:r>
              <a:rPr lang="el-GR" dirty="0" smtClean="0"/>
              <a:t>(3)</a:t>
            </a:r>
            <a:r>
              <a:rPr lang="en-US" dirty="0" smtClean="0"/>
              <a:t>Move &lt;R2&gt;&lt;Spool [R1]&gt;</a:t>
            </a:r>
          </a:p>
          <a:p>
            <a:r>
              <a:rPr lang="el-GR" dirty="0" smtClean="0"/>
              <a:t>(4)</a:t>
            </a:r>
            <a:r>
              <a:rPr lang="en-US" dirty="0" smtClean="0"/>
              <a:t>Inc&lt;R1&gt;</a:t>
            </a:r>
          </a:p>
          <a:p>
            <a:r>
              <a:rPr lang="el-GR" dirty="0" smtClean="0"/>
              <a:t>(5) </a:t>
            </a:r>
            <a:r>
              <a:rPr lang="en-US" dirty="0" smtClean="0"/>
              <a:t>Move &lt;R1&gt;&lt;In</a:t>
            </a:r>
            <a:r>
              <a:rPr lang="el-GR" dirty="0" smtClean="0"/>
              <a:t>&gt;</a:t>
            </a:r>
            <a:endParaRPr lang="en-US" dirty="0" smtClean="0"/>
          </a:p>
          <a:p>
            <a:pPr>
              <a:buNone/>
            </a:pPr>
            <a:endParaRPr lang="el-GR" dirty="0" smtClean="0"/>
          </a:p>
          <a:p>
            <a:pPr>
              <a:buNone/>
            </a:pPr>
            <a:r>
              <a:rPr lang="el-GR" dirty="0" smtClean="0"/>
              <a:t>Άρα,  στα παραδείγματά μας, όταν λέμε ότι μία διεργασία μπαίνει σε </a:t>
            </a:r>
            <a:r>
              <a:rPr lang="en-US" dirty="0" smtClean="0"/>
              <a:t>CS, </a:t>
            </a:r>
            <a:r>
              <a:rPr lang="el-GR" dirty="0" smtClean="0"/>
              <a:t>σημαίνει εκτέλεση αυτού του προγράμματος.</a:t>
            </a:r>
            <a:endParaRPr lang="el-G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Αυστηρή Εναλλαγή</a:t>
            </a:r>
            <a:endParaRPr lang="el-GR" dirty="0"/>
          </a:p>
        </p:txBody>
      </p:sp>
      <p:sp>
        <p:nvSpPr>
          <p:cNvPr id="3" name="2 - Θέση περιεχομένου"/>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899592" y="1772816"/>
            <a:ext cx="7687913" cy="1728192"/>
          </a:xfrm>
          <a:prstGeom prst="rect">
            <a:avLst/>
          </a:prstGeom>
          <a:noFill/>
          <a:ln w="9525">
            <a:noFill/>
            <a:miter lim="800000"/>
            <a:headEnd/>
            <a:tailEnd/>
          </a:ln>
        </p:spPr>
      </p:pic>
      <p:sp>
        <p:nvSpPr>
          <p:cNvPr id="5" name="4 - TextBox"/>
          <p:cNvSpPr txBox="1"/>
          <p:nvPr/>
        </p:nvSpPr>
        <p:spPr>
          <a:xfrm>
            <a:off x="1043608" y="3861048"/>
            <a:ext cx="7200800" cy="2308324"/>
          </a:xfrm>
          <a:prstGeom prst="rect">
            <a:avLst/>
          </a:prstGeom>
          <a:noFill/>
        </p:spPr>
        <p:txBody>
          <a:bodyPr wrap="square" rtlCol="0">
            <a:spAutoFit/>
          </a:bodyPr>
          <a:lstStyle/>
          <a:p>
            <a:r>
              <a:rPr lang="en-US" dirty="0" smtClean="0"/>
              <a:t>H turn </a:t>
            </a:r>
            <a:r>
              <a:rPr lang="el-GR" dirty="0" smtClean="0"/>
              <a:t>είναι κοινή μεταβλητή με αρχική τιμή 0</a:t>
            </a:r>
          </a:p>
          <a:p>
            <a:r>
              <a:rPr lang="el-GR" dirty="0" smtClean="0"/>
              <a:t>Η </a:t>
            </a:r>
            <a:r>
              <a:rPr lang="en-US" dirty="0" smtClean="0"/>
              <a:t>turn </a:t>
            </a:r>
            <a:r>
              <a:rPr lang="el-GR" dirty="0" smtClean="0"/>
              <a:t>ελέγχει ποια διεργασία θα μπει σε </a:t>
            </a:r>
            <a:r>
              <a:rPr lang="en-US" dirty="0" smtClean="0"/>
              <a:t>CS</a:t>
            </a:r>
            <a:endParaRPr lang="el-GR" dirty="0" smtClean="0"/>
          </a:p>
          <a:p>
            <a:r>
              <a:rPr lang="el-GR" dirty="0" smtClean="0"/>
              <a:t>Η κλήση της </a:t>
            </a:r>
            <a:r>
              <a:rPr lang="en-US" dirty="0" smtClean="0"/>
              <a:t>CS() </a:t>
            </a:r>
            <a:r>
              <a:rPr lang="el-GR" dirty="0" smtClean="0"/>
              <a:t>σημαίνει έναρξη του προγράμματος της διαφάνειας 5</a:t>
            </a:r>
          </a:p>
          <a:p>
            <a:r>
              <a:rPr lang="el-GR" dirty="0" smtClean="0"/>
              <a:t>Όταν η διεργασία Α βρει την </a:t>
            </a:r>
            <a:r>
              <a:rPr lang="en-US" dirty="0" smtClean="0"/>
              <a:t>turn </a:t>
            </a:r>
            <a:r>
              <a:rPr lang="el-GR" dirty="0" smtClean="0"/>
              <a:t>!=0 επαναλαμβάνει τον βρόχο. </a:t>
            </a:r>
          </a:p>
          <a:p>
            <a:r>
              <a:rPr lang="el-GR" dirty="0" smtClean="0"/>
              <a:t>Όταν η διεργασία Β βρει την </a:t>
            </a:r>
            <a:r>
              <a:rPr lang="en-US" dirty="0" smtClean="0"/>
              <a:t>turn </a:t>
            </a:r>
            <a:r>
              <a:rPr lang="el-GR" dirty="0" smtClean="0"/>
              <a:t>!=1 επαναλαμβάνει τον βρόχο. </a:t>
            </a:r>
          </a:p>
          <a:p>
            <a:r>
              <a:rPr lang="el-GR" dirty="0" smtClean="0"/>
              <a:t>ΚΟΙΝΗ μεταβλητή είναι ΜΟΝΟ η </a:t>
            </a:r>
            <a:r>
              <a:rPr lang="en-US" dirty="0" smtClean="0"/>
              <a:t>turn</a:t>
            </a:r>
            <a:endParaRPr lang="el-GR" dirty="0" smtClean="0"/>
          </a:p>
          <a:p>
            <a:r>
              <a:rPr lang="el-GR" dirty="0" smtClean="0"/>
              <a:t>Το μη κρίσιμο τμήμα (γραμμή 5) των 2 διεργασιών φυσικά και είναι διαφορετικό (άλλοι υπολογισμοί κλπ)</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ΠΡΟΒΛΗΜΑΤΑ ΑΥΣΤΗΡΗΣ ΕΝΑΛΛΑΓΗΣ</a:t>
            </a:r>
            <a:endParaRPr lang="el-GR" dirty="0"/>
          </a:p>
        </p:txBody>
      </p:sp>
      <p:sp>
        <p:nvSpPr>
          <p:cNvPr id="3" name="2 - Θέση περιεχομένου"/>
          <p:cNvSpPr>
            <a:spLocks noGrp="1"/>
          </p:cNvSpPr>
          <p:nvPr>
            <p:ph idx="1"/>
          </p:nvPr>
        </p:nvSpPr>
        <p:spPr/>
        <p:txBody>
          <a:bodyPr/>
          <a:lstStyle/>
          <a:p>
            <a:r>
              <a:rPr lang="el-GR" dirty="0" smtClean="0"/>
              <a:t>Η Α μπαίνει πρώτη και κόβεται μόλις ολοκληρώσει το κρίσιμο τμήμα</a:t>
            </a:r>
          </a:p>
          <a:p>
            <a:r>
              <a:rPr lang="el-GR" dirty="0" smtClean="0"/>
              <a:t>Η Β έχει μεγάλο μη κρίσιμο τμήμα</a:t>
            </a:r>
          </a:p>
          <a:p>
            <a:r>
              <a:rPr lang="el-GR" dirty="0" smtClean="0"/>
              <a:t>Η Α εκτελείται μπαίνει στο ΚΤ, κάνει </a:t>
            </a:r>
            <a:r>
              <a:rPr lang="en-US" dirty="0" smtClean="0"/>
              <a:t>turn </a:t>
            </a:r>
            <a:r>
              <a:rPr lang="el-GR" dirty="0" smtClean="0"/>
              <a:t>1. </a:t>
            </a:r>
            <a:r>
              <a:rPr lang="en-US" dirty="0" smtClean="0"/>
              <a:t>H </a:t>
            </a:r>
            <a:r>
              <a:rPr lang="el-GR" dirty="0" smtClean="0"/>
              <a:t>Β εκτελείται και μπαίνει στο ΚΤ κάνει </a:t>
            </a:r>
            <a:r>
              <a:rPr lang="en-US" dirty="0" smtClean="0"/>
              <a:t>turn 0. </a:t>
            </a:r>
            <a:r>
              <a:rPr lang="el-GR" dirty="0" smtClean="0"/>
              <a:t>Έστω ξαναμπαίνει η Α σε ΚΤ και εκτελεί γρήγορα το ΚΤ της και κάνει </a:t>
            </a:r>
            <a:r>
              <a:rPr lang="en-US" dirty="0" smtClean="0"/>
              <a:t>turn =1. </a:t>
            </a:r>
            <a:r>
              <a:rPr lang="el-GR" dirty="0" smtClean="0"/>
              <a:t>Τι προκύπτει;</a:t>
            </a:r>
            <a:endParaRPr lang="el-G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ΠΡΟΒΛΗΜΑΤΑ ΑΥΣΤΗΡΗΣ ΕΝΑΛΛΑΓΗΣ</a:t>
            </a:r>
            <a:endParaRPr lang="el-GR" dirty="0"/>
          </a:p>
        </p:txBody>
      </p:sp>
      <p:sp>
        <p:nvSpPr>
          <p:cNvPr id="4" name="3 - TextBox"/>
          <p:cNvSpPr txBox="1"/>
          <p:nvPr/>
        </p:nvSpPr>
        <p:spPr>
          <a:xfrm>
            <a:off x="2411760" y="1556792"/>
            <a:ext cx="936104" cy="369332"/>
          </a:xfrm>
          <a:prstGeom prst="rect">
            <a:avLst/>
          </a:prstGeom>
          <a:noFill/>
          <a:ln>
            <a:solidFill>
              <a:schemeClr val="tx1"/>
            </a:solidFill>
          </a:ln>
        </p:spPr>
        <p:txBody>
          <a:bodyPr wrap="square" rtlCol="0">
            <a:spAutoFit/>
          </a:bodyPr>
          <a:lstStyle/>
          <a:p>
            <a:r>
              <a:rPr lang="en-US" dirty="0" smtClean="0"/>
              <a:t>0</a:t>
            </a:r>
            <a:endParaRPr lang="el-GR" dirty="0"/>
          </a:p>
        </p:txBody>
      </p:sp>
      <p:sp>
        <p:nvSpPr>
          <p:cNvPr id="5" name="4 - TextBox"/>
          <p:cNvSpPr txBox="1"/>
          <p:nvPr/>
        </p:nvSpPr>
        <p:spPr>
          <a:xfrm>
            <a:off x="1584176" y="1547500"/>
            <a:ext cx="683568" cy="369332"/>
          </a:xfrm>
          <a:prstGeom prst="rect">
            <a:avLst/>
          </a:prstGeom>
          <a:noFill/>
          <a:ln>
            <a:noFill/>
          </a:ln>
        </p:spPr>
        <p:txBody>
          <a:bodyPr wrap="square" rtlCol="0">
            <a:spAutoFit/>
          </a:bodyPr>
          <a:lstStyle/>
          <a:p>
            <a:r>
              <a:rPr lang="en-US" dirty="0"/>
              <a:t>t</a:t>
            </a:r>
            <a:r>
              <a:rPr lang="en-US" dirty="0" smtClean="0"/>
              <a:t>urn</a:t>
            </a:r>
            <a:endParaRPr lang="el-GR" dirty="0"/>
          </a:p>
        </p:txBody>
      </p:sp>
      <p:sp>
        <p:nvSpPr>
          <p:cNvPr id="6" name="5 - TextBox"/>
          <p:cNvSpPr txBox="1"/>
          <p:nvPr/>
        </p:nvSpPr>
        <p:spPr>
          <a:xfrm>
            <a:off x="3851920" y="1556792"/>
            <a:ext cx="2016224" cy="369332"/>
          </a:xfrm>
          <a:prstGeom prst="rect">
            <a:avLst/>
          </a:prstGeom>
          <a:noFill/>
        </p:spPr>
        <p:txBody>
          <a:bodyPr wrap="square" rtlCol="0">
            <a:spAutoFit/>
          </a:bodyPr>
          <a:lstStyle/>
          <a:p>
            <a:r>
              <a:rPr lang="el-GR" dirty="0"/>
              <a:t>Α</a:t>
            </a:r>
            <a:r>
              <a:rPr lang="el-GR" dirty="0" smtClean="0"/>
              <a:t>ρχικά</a:t>
            </a:r>
            <a:endParaRPr lang="el-GR" dirty="0"/>
          </a:p>
        </p:txBody>
      </p:sp>
      <p:sp>
        <p:nvSpPr>
          <p:cNvPr id="7" name="6 - TextBox"/>
          <p:cNvSpPr txBox="1"/>
          <p:nvPr/>
        </p:nvSpPr>
        <p:spPr>
          <a:xfrm>
            <a:off x="2411760" y="2195572"/>
            <a:ext cx="936104" cy="369332"/>
          </a:xfrm>
          <a:prstGeom prst="rect">
            <a:avLst/>
          </a:prstGeom>
          <a:noFill/>
          <a:ln>
            <a:solidFill>
              <a:schemeClr val="tx1"/>
            </a:solidFill>
          </a:ln>
        </p:spPr>
        <p:txBody>
          <a:bodyPr wrap="square" rtlCol="0">
            <a:spAutoFit/>
          </a:bodyPr>
          <a:lstStyle/>
          <a:p>
            <a:r>
              <a:rPr lang="el-GR" dirty="0"/>
              <a:t>1</a:t>
            </a:r>
          </a:p>
        </p:txBody>
      </p:sp>
      <p:sp>
        <p:nvSpPr>
          <p:cNvPr id="8" name="7 - TextBox"/>
          <p:cNvSpPr txBox="1"/>
          <p:nvPr/>
        </p:nvSpPr>
        <p:spPr>
          <a:xfrm>
            <a:off x="1584176" y="2186280"/>
            <a:ext cx="683568" cy="369332"/>
          </a:xfrm>
          <a:prstGeom prst="rect">
            <a:avLst/>
          </a:prstGeom>
          <a:noFill/>
          <a:ln>
            <a:noFill/>
          </a:ln>
        </p:spPr>
        <p:txBody>
          <a:bodyPr wrap="square" rtlCol="0">
            <a:spAutoFit/>
          </a:bodyPr>
          <a:lstStyle/>
          <a:p>
            <a:r>
              <a:rPr lang="en-US" dirty="0"/>
              <a:t>t</a:t>
            </a:r>
            <a:r>
              <a:rPr lang="en-US" dirty="0" smtClean="0"/>
              <a:t>urn</a:t>
            </a:r>
            <a:endParaRPr lang="el-GR" dirty="0"/>
          </a:p>
        </p:txBody>
      </p:sp>
      <p:sp>
        <p:nvSpPr>
          <p:cNvPr id="9" name="8 - TextBox"/>
          <p:cNvSpPr txBox="1"/>
          <p:nvPr/>
        </p:nvSpPr>
        <p:spPr>
          <a:xfrm>
            <a:off x="3851920" y="2195572"/>
            <a:ext cx="3744416" cy="646331"/>
          </a:xfrm>
          <a:prstGeom prst="rect">
            <a:avLst/>
          </a:prstGeom>
          <a:noFill/>
        </p:spPr>
        <p:txBody>
          <a:bodyPr wrap="square" rtlCol="0">
            <a:spAutoFit/>
          </a:bodyPr>
          <a:lstStyle/>
          <a:p>
            <a:r>
              <a:rPr lang="el-GR" dirty="0" smtClean="0"/>
              <a:t>Πρώτη έξοδος της Α από </a:t>
            </a:r>
            <a:r>
              <a:rPr lang="en-US" dirty="0" smtClean="0"/>
              <a:t>CS</a:t>
            </a:r>
            <a:r>
              <a:rPr lang="el-GR" dirty="0" smtClean="0"/>
              <a:t>, μπορεί να μπει η Β</a:t>
            </a:r>
            <a:endParaRPr lang="el-GR" dirty="0"/>
          </a:p>
        </p:txBody>
      </p:sp>
      <p:sp>
        <p:nvSpPr>
          <p:cNvPr id="10" name="9 - TextBox"/>
          <p:cNvSpPr txBox="1"/>
          <p:nvPr/>
        </p:nvSpPr>
        <p:spPr>
          <a:xfrm>
            <a:off x="2411760" y="2843644"/>
            <a:ext cx="936104" cy="369332"/>
          </a:xfrm>
          <a:prstGeom prst="rect">
            <a:avLst/>
          </a:prstGeom>
          <a:noFill/>
          <a:ln>
            <a:solidFill>
              <a:schemeClr val="tx1"/>
            </a:solidFill>
          </a:ln>
        </p:spPr>
        <p:txBody>
          <a:bodyPr wrap="square" rtlCol="0">
            <a:spAutoFit/>
          </a:bodyPr>
          <a:lstStyle/>
          <a:p>
            <a:r>
              <a:rPr lang="en-US" dirty="0" smtClean="0"/>
              <a:t>0</a:t>
            </a:r>
            <a:endParaRPr lang="el-GR" dirty="0"/>
          </a:p>
        </p:txBody>
      </p:sp>
      <p:sp>
        <p:nvSpPr>
          <p:cNvPr id="11" name="10 - TextBox"/>
          <p:cNvSpPr txBox="1"/>
          <p:nvPr/>
        </p:nvSpPr>
        <p:spPr>
          <a:xfrm>
            <a:off x="1584176" y="2834352"/>
            <a:ext cx="683568" cy="369332"/>
          </a:xfrm>
          <a:prstGeom prst="rect">
            <a:avLst/>
          </a:prstGeom>
          <a:noFill/>
          <a:ln>
            <a:noFill/>
          </a:ln>
        </p:spPr>
        <p:txBody>
          <a:bodyPr wrap="square" rtlCol="0">
            <a:spAutoFit/>
          </a:bodyPr>
          <a:lstStyle/>
          <a:p>
            <a:r>
              <a:rPr lang="en-US" dirty="0"/>
              <a:t>t</a:t>
            </a:r>
            <a:r>
              <a:rPr lang="en-US" dirty="0" smtClean="0"/>
              <a:t>urn</a:t>
            </a:r>
            <a:endParaRPr lang="el-GR" dirty="0"/>
          </a:p>
        </p:txBody>
      </p:sp>
      <p:sp>
        <p:nvSpPr>
          <p:cNvPr id="12" name="11 - TextBox"/>
          <p:cNvSpPr txBox="1"/>
          <p:nvPr/>
        </p:nvSpPr>
        <p:spPr>
          <a:xfrm>
            <a:off x="3815408" y="2843644"/>
            <a:ext cx="3744416" cy="646331"/>
          </a:xfrm>
          <a:prstGeom prst="rect">
            <a:avLst/>
          </a:prstGeom>
          <a:noFill/>
        </p:spPr>
        <p:txBody>
          <a:bodyPr wrap="square" rtlCol="0">
            <a:spAutoFit/>
          </a:bodyPr>
          <a:lstStyle/>
          <a:p>
            <a:r>
              <a:rPr lang="el-GR" dirty="0" smtClean="0"/>
              <a:t>Πρώτη έξοδος της Β από </a:t>
            </a:r>
            <a:r>
              <a:rPr lang="en-US" dirty="0" smtClean="0"/>
              <a:t>CS, </a:t>
            </a:r>
            <a:r>
              <a:rPr lang="el-GR" dirty="0" smtClean="0"/>
              <a:t>μπορεί να μπει η Α</a:t>
            </a:r>
            <a:endParaRPr lang="el-GR" dirty="0"/>
          </a:p>
        </p:txBody>
      </p:sp>
      <p:sp>
        <p:nvSpPr>
          <p:cNvPr id="13" name="12 - TextBox"/>
          <p:cNvSpPr txBox="1"/>
          <p:nvPr/>
        </p:nvSpPr>
        <p:spPr>
          <a:xfrm>
            <a:off x="2411760" y="3582308"/>
            <a:ext cx="936104" cy="369332"/>
          </a:xfrm>
          <a:prstGeom prst="rect">
            <a:avLst/>
          </a:prstGeom>
          <a:noFill/>
          <a:ln>
            <a:solidFill>
              <a:schemeClr val="tx1"/>
            </a:solidFill>
          </a:ln>
        </p:spPr>
        <p:txBody>
          <a:bodyPr wrap="square" rtlCol="0">
            <a:spAutoFit/>
          </a:bodyPr>
          <a:lstStyle/>
          <a:p>
            <a:r>
              <a:rPr lang="el-GR" dirty="0"/>
              <a:t>1</a:t>
            </a:r>
          </a:p>
        </p:txBody>
      </p:sp>
      <p:sp>
        <p:nvSpPr>
          <p:cNvPr id="14" name="13 - TextBox"/>
          <p:cNvSpPr txBox="1"/>
          <p:nvPr/>
        </p:nvSpPr>
        <p:spPr>
          <a:xfrm>
            <a:off x="1584176" y="3573016"/>
            <a:ext cx="683568" cy="369332"/>
          </a:xfrm>
          <a:prstGeom prst="rect">
            <a:avLst/>
          </a:prstGeom>
          <a:noFill/>
          <a:ln>
            <a:noFill/>
          </a:ln>
        </p:spPr>
        <p:txBody>
          <a:bodyPr wrap="square" rtlCol="0">
            <a:spAutoFit/>
          </a:bodyPr>
          <a:lstStyle/>
          <a:p>
            <a:r>
              <a:rPr lang="en-US" dirty="0"/>
              <a:t>t</a:t>
            </a:r>
            <a:r>
              <a:rPr lang="en-US" dirty="0" smtClean="0"/>
              <a:t>urn</a:t>
            </a:r>
            <a:endParaRPr lang="el-GR" dirty="0"/>
          </a:p>
        </p:txBody>
      </p:sp>
      <p:sp>
        <p:nvSpPr>
          <p:cNvPr id="15" name="14 - TextBox"/>
          <p:cNvSpPr txBox="1"/>
          <p:nvPr/>
        </p:nvSpPr>
        <p:spPr>
          <a:xfrm>
            <a:off x="3851920" y="3582308"/>
            <a:ext cx="3744416" cy="923330"/>
          </a:xfrm>
          <a:prstGeom prst="rect">
            <a:avLst/>
          </a:prstGeom>
          <a:noFill/>
        </p:spPr>
        <p:txBody>
          <a:bodyPr wrap="square" rtlCol="0">
            <a:spAutoFit/>
          </a:bodyPr>
          <a:lstStyle/>
          <a:p>
            <a:r>
              <a:rPr lang="el-GR" dirty="0" smtClean="0"/>
              <a:t>Δεύτερη έξοδος της Α από </a:t>
            </a:r>
            <a:r>
              <a:rPr lang="en-US" dirty="0" smtClean="0"/>
              <a:t>CS</a:t>
            </a:r>
            <a:r>
              <a:rPr lang="el-GR" dirty="0" smtClean="0"/>
              <a:t>, μπορεί να μπει η Β αλλά αργεί λόγω μεγάλου μη ΚΤ</a:t>
            </a:r>
            <a:endParaRPr lang="el-GR" dirty="0"/>
          </a:p>
        </p:txBody>
      </p:sp>
      <p:sp>
        <p:nvSpPr>
          <p:cNvPr id="16" name="15 - TextBox"/>
          <p:cNvSpPr txBox="1"/>
          <p:nvPr/>
        </p:nvSpPr>
        <p:spPr>
          <a:xfrm>
            <a:off x="2411760" y="4593902"/>
            <a:ext cx="936104" cy="369332"/>
          </a:xfrm>
          <a:prstGeom prst="rect">
            <a:avLst/>
          </a:prstGeom>
          <a:noFill/>
          <a:ln>
            <a:solidFill>
              <a:schemeClr val="tx1"/>
            </a:solidFill>
          </a:ln>
        </p:spPr>
        <p:txBody>
          <a:bodyPr wrap="square" rtlCol="0">
            <a:spAutoFit/>
          </a:bodyPr>
          <a:lstStyle/>
          <a:p>
            <a:r>
              <a:rPr lang="el-GR" dirty="0"/>
              <a:t>1</a:t>
            </a:r>
          </a:p>
        </p:txBody>
      </p:sp>
      <p:sp>
        <p:nvSpPr>
          <p:cNvPr id="17" name="16 - TextBox"/>
          <p:cNvSpPr txBox="1"/>
          <p:nvPr/>
        </p:nvSpPr>
        <p:spPr>
          <a:xfrm>
            <a:off x="1584176" y="4584610"/>
            <a:ext cx="683568" cy="369332"/>
          </a:xfrm>
          <a:prstGeom prst="rect">
            <a:avLst/>
          </a:prstGeom>
          <a:noFill/>
          <a:ln>
            <a:noFill/>
          </a:ln>
        </p:spPr>
        <p:txBody>
          <a:bodyPr wrap="square" rtlCol="0">
            <a:spAutoFit/>
          </a:bodyPr>
          <a:lstStyle/>
          <a:p>
            <a:r>
              <a:rPr lang="en-US" dirty="0"/>
              <a:t>t</a:t>
            </a:r>
            <a:r>
              <a:rPr lang="en-US" dirty="0" smtClean="0"/>
              <a:t>urn</a:t>
            </a:r>
            <a:endParaRPr lang="el-GR" dirty="0"/>
          </a:p>
        </p:txBody>
      </p:sp>
      <p:sp>
        <p:nvSpPr>
          <p:cNvPr id="22" name="21 - TextBox"/>
          <p:cNvSpPr txBox="1"/>
          <p:nvPr/>
        </p:nvSpPr>
        <p:spPr>
          <a:xfrm>
            <a:off x="3851920" y="4581128"/>
            <a:ext cx="3744416" cy="646331"/>
          </a:xfrm>
          <a:prstGeom prst="rect">
            <a:avLst/>
          </a:prstGeom>
          <a:noFill/>
        </p:spPr>
        <p:txBody>
          <a:bodyPr wrap="square" rtlCol="0">
            <a:spAutoFit/>
          </a:bodyPr>
          <a:lstStyle/>
          <a:p>
            <a:r>
              <a:rPr lang="el-GR" dirty="0" smtClean="0"/>
              <a:t>Η Α περιμένει ακόμη……… </a:t>
            </a:r>
            <a:r>
              <a:rPr lang="el-GR" b="1" dirty="0" smtClean="0"/>
              <a:t>ενεργός αναμονή</a:t>
            </a:r>
            <a:endParaRPr lang="el-GR" b="1" dirty="0"/>
          </a:p>
        </p:txBody>
      </p:sp>
      <p:sp>
        <p:nvSpPr>
          <p:cNvPr id="23" name="22 - TextBox"/>
          <p:cNvSpPr txBox="1"/>
          <p:nvPr/>
        </p:nvSpPr>
        <p:spPr>
          <a:xfrm>
            <a:off x="395536" y="2051556"/>
            <a:ext cx="683568" cy="369332"/>
          </a:xfrm>
          <a:prstGeom prst="rect">
            <a:avLst/>
          </a:prstGeom>
          <a:noFill/>
          <a:ln>
            <a:noFill/>
          </a:ln>
        </p:spPr>
        <p:txBody>
          <a:bodyPr wrap="square" rtlCol="0">
            <a:spAutoFit/>
          </a:bodyPr>
          <a:lstStyle/>
          <a:p>
            <a:r>
              <a:rPr lang="el-GR" dirty="0" smtClean="0"/>
              <a:t>Α</a:t>
            </a:r>
            <a:endParaRPr lang="el-GR" dirty="0"/>
          </a:p>
        </p:txBody>
      </p:sp>
      <p:sp>
        <p:nvSpPr>
          <p:cNvPr id="24" name="23 - TextBox"/>
          <p:cNvSpPr txBox="1"/>
          <p:nvPr/>
        </p:nvSpPr>
        <p:spPr>
          <a:xfrm>
            <a:off x="395536" y="3275692"/>
            <a:ext cx="683568" cy="369332"/>
          </a:xfrm>
          <a:prstGeom prst="rect">
            <a:avLst/>
          </a:prstGeom>
          <a:noFill/>
          <a:ln>
            <a:noFill/>
          </a:ln>
        </p:spPr>
        <p:txBody>
          <a:bodyPr wrap="square" rtlCol="0">
            <a:spAutoFit/>
          </a:bodyPr>
          <a:lstStyle/>
          <a:p>
            <a:r>
              <a:rPr lang="el-GR" dirty="0" smtClean="0"/>
              <a:t>Β</a:t>
            </a:r>
            <a:endParaRPr lang="el-GR" dirty="0"/>
          </a:p>
        </p:txBody>
      </p:sp>
      <p:cxnSp>
        <p:nvCxnSpPr>
          <p:cNvPr id="26" name="25 - Ευθύγραμμο βέλος σύνδεσης"/>
          <p:cNvCxnSpPr/>
          <p:nvPr/>
        </p:nvCxnSpPr>
        <p:spPr>
          <a:xfrm>
            <a:off x="899592" y="2348880"/>
            <a:ext cx="64807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 Ευθύγραμμο βέλος σύνδεσης"/>
          <p:cNvCxnSpPr/>
          <p:nvPr/>
        </p:nvCxnSpPr>
        <p:spPr>
          <a:xfrm flipV="1">
            <a:off x="755576" y="2924944"/>
            <a:ext cx="72008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 TextBox"/>
          <p:cNvSpPr txBox="1"/>
          <p:nvPr/>
        </p:nvSpPr>
        <p:spPr>
          <a:xfrm>
            <a:off x="179512" y="3645024"/>
            <a:ext cx="1440160" cy="1754326"/>
          </a:xfrm>
          <a:prstGeom prst="rect">
            <a:avLst/>
          </a:prstGeom>
          <a:noFill/>
        </p:spPr>
        <p:txBody>
          <a:bodyPr wrap="square" rtlCol="0">
            <a:spAutoFit/>
          </a:bodyPr>
          <a:lstStyle/>
          <a:p>
            <a:r>
              <a:rPr lang="en-US" dirty="0" smtClean="0"/>
              <a:t>(</a:t>
            </a:r>
            <a:r>
              <a:rPr lang="el-GR" dirty="0" smtClean="0"/>
              <a:t>Οι Α, Β έχουν πρόσβαση στην κοινή μεταβλητή </a:t>
            </a:r>
            <a:r>
              <a:rPr lang="en-US" dirty="0" smtClean="0"/>
              <a:t>turn)</a:t>
            </a:r>
            <a:endParaRPr lang="el-GR" dirty="0"/>
          </a:p>
        </p:txBody>
      </p:sp>
      <p:sp>
        <p:nvSpPr>
          <p:cNvPr id="31" name="30 - TextBox"/>
          <p:cNvSpPr txBox="1"/>
          <p:nvPr/>
        </p:nvSpPr>
        <p:spPr>
          <a:xfrm>
            <a:off x="1043608" y="5805264"/>
            <a:ext cx="7416824" cy="923330"/>
          </a:xfrm>
          <a:prstGeom prst="rect">
            <a:avLst/>
          </a:prstGeom>
          <a:noFill/>
        </p:spPr>
        <p:txBody>
          <a:bodyPr wrap="square" rtlCol="0">
            <a:spAutoFit/>
          </a:bodyPr>
          <a:lstStyle/>
          <a:p>
            <a:r>
              <a:rPr lang="el-GR" dirty="0" smtClean="0"/>
              <a:t>Ωστόσο, η λύση πετυχαίνει </a:t>
            </a:r>
            <a:r>
              <a:rPr lang="el-GR" u="sng" dirty="0" smtClean="0"/>
              <a:t>αμοιβαίο αποκλεισμό, </a:t>
            </a:r>
            <a:r>
              <a:rPr lang="el-GR" dirty="0" smtClean="0"/>
              <a:t> δίνει πρόσβαση σε πεπερασμένο χρόνο και δεν ενδιαφέρεται για την ταχύτητα της </a:t>
            </a:r>
            <a:r>
              <a:rPr lang="en-US" dirty="0" smtClean="0"/>
              <a:t>CPU, </a:t>
            </a:r>
            <a:r>
              <a:rPr lang="el-GR" dirty="0" smtClean="0"/>
              <a:t>δηλαδή έχει θετικά στοιχεία</a:t>
            </a:r>
            <a:endParaRPr lang="el-GR"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Test and Set Lock (TSL)</a:t>
            </a:r>
            <a:endParaRPr lang="el-GR" dirty="0"/>
          </a:p>
        </p:txBody>
      </p:sp>
      <p:sp>
        <p:nvSpPr>
          <p:cNvPr id="3" name="2 - Θέση περιεχομένου"/>
          <p:cNvSpPr>
            <a:spLocks noGrp="1"/>
          </p:cNvSpPr>
          <p:nvPr>
            <p:ph idx="1"/>
          </p:nvPr>
        </p:nvSpPr>
        <p:spPr/>
        <p:txBody>
          <a:bodyPr/>
          <a:lstStyle/>
          <a:p>
            <a:r>
              <a:rPr lang="el-GR" dirty="0" smtClean="0"/>
              <a:t>Έλεγξε και θέσε 1 στο κλείδωμα</a:t>
            </a:r>
          </a:p>
          <a:p>
            <a:r>
              <a:rPr lang="el-GR" dirty="0" smtClean="0"/>
              <a:t>Λύση με υλικό</a:t>
            </a:r>
          </a:p>
          <a:p>
            <a:r>
              <a:rPr lang="el-GR" dirty="0" smtClean="0"/>
              <a:t>Εισαγωγή στην έννοια του αδιαίρετου, η εντολή </a:t>
            </a:r>
            <a:r>
              <a:rPr lang="en-US" dirty="0" smtClean="0"/>
              <a:t>TSL </a:t>
            </a:r>
            <a:r>
              <a:rPr lang="el-GR" dirty="0" smtClean="0"/>
              <a:t>δεν </a:t>
            </a:r>
            <a:r>
              <a:rPr lang="el-GR" u="sng" dirty="0" smtClean="0"/>
              <a:t>διακόπτεται από κβάντα για κανέναν λόγο.</a:t>
            </a:r>
          </a:p>
          <a:p>
            <a:pPr>
              <a:buNone/>
            </a:pPr>
            <a:r>
              <a:rPr lang="el-GR" dirty="0"/>
              <a:t> </a:t>
            </a:r>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698</TotalTime>
  <Words>5284</Words>
  <Application>Microsoft Office PowerPoint</Application>
  <PresentationFormat>Προβολή στην οθόνη (4:3)</PresentationFormat>
  <Paragraphs>656</Paragraphs>
  <Slides>18</Slides>
  <Notes>11</Notes>
  <HiddenSlides>0</HiddenSlides>
  <MMClips>0</MMClips>
  <ScaleCrop>false</ScaleCrop>
  <HeadingPairs>
    <vt:vector size="4" baseType="variant">
      <vt:variant>
        <vt:lpstr>Θέμα</vt:lpstr>
      </vt:variant>
      <vt:variant>
        <vt:i4>1</vt:i4>
      </vt:variant>
      <vt:variant>
        <vt:lpstr>Τίτλοι διαφανειών</vt:lpstr>
      </vt:variant>
      <vt:variant>
        <vt:i4>18</vt:i4>
      </vt:variant>
    </vt:vector>
  </HeadingPairs>
  <TitlesOfParts>
    <vt:vector size="19" baseType="lpstr">
      <vt:lpstr>Θέμα του Office</vt:lpstr>
      <vt:lpstr>ΚΡΙΤΗΡΙΑ ΛΥΣΕΩΝ</vt:lpstr>
      <vt:lpstr>Λύσεις</vt:lpstr>
      <vt:lpstr>Λύσεις</vt:lpstr>
      <vt:lpstr>ΠΑΡΑΤΗΡΗΣΗ</vt:lpstr>
      <vt:lpstr>ΚΡΙΣΙΜΟ ΤΜΗΜΑ</vt:lpstr>
      <vt:lpstr>Αυστηρή Εναλλαγή</vt:lpstr>
      <vt:lpstr>ΠΡΟΒΛΗΜΑΤΑ ΑΥΣΤΗΡΗΣ ΕΝΑΛΛΑΓΗΣ</vt:lpstr>
      <vt:lpstr>ΠΡΟΒΛΗΜΑΤΑ ΑΥΣΤΗΡΗΣ ΕΝΑΛΛΑΓΗΣ</vt:lpstr>
      <vt:lpstr>Test and Set Lock (TSL)</vt:lpstr>
      <vt:lpstr>TSL</vt:lpstr>
      <vt:lpstr>ΑΝΑΛΥΣΗ TSL</vt:lpstr>
      <vt:lpstr>Ανάλυση TSL</vt:lpstr>
      <vt:lpstr>Λύση του Peterson</vt:lpstr>
      <vt:lpstr>ΣΗΜΑΤΟΦΟΡΕΙΣ (ΕΙΣΑΓΩΓΗ)</vt:lpstr>
      <vt:lpstr>Λύση με σηματοφορείς</vt:lpstr>
      <vt:lpstr>ΠΑΡΑΔΕΙΓΜΑ</vt:lpstr>
      <vt:lpstr>ΠΑΡΑΓΩΓΟΣ-ΚΑΤΑΝΑΛΩΤΗΣ</vt:lpstr>
      <vt:lpstr>ΠΑΡΑΓΩΓΟΣ ΚΑΤΑΝΑΛΩΤΗΣ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ΚΡΙΤΗΡΙΑ ΛΥΣΕΩΝ</dc:title>
  <dc:creator>Σταύρος</dc:creator>
  <cp:lastModifiedBy>Σταύρος</cp:lastModifiedBy>
  <cp:revision>12</cp:revision>
  <dcterms:created xsi:type="dcterms:W3CDTF">2020-12-05T06:43:17Z</dcterms:created>
  <dcterms:modified xsi:type="dcterms:W3CDTF">2020-12-12T11:55:18Z</dcterms:modified>
</cp:coreProperties>
</file>