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Μεσαίο στυλ 2 - Έμφαση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33333" autoAdjust="0"/>
  </p:normalViewPr>
  <p:slideViewPr>
    <p:cSldViewPr>
      <p:cViewPr varScale="1">
        <p:scale>
          <a:sx n="21" d="100"/>
          <a:sy n="21" d="100"/>
        </p:scale>
        <p:origin x="-2796" y="-108"/>
      </p:cViewPr>
      <p:guideLst>
        <p:guide orient="horz" pos="2160"/>
        <p:guide pos="2880"/>
      </p:guideLst>
    </p:cSldViewPr>
  </p:slideViewPr>
  <p:notesTextViewPr>
    <p:cViewPr>
      <p:scale>
        <a:sx n="100" d="100"/>
        <a:sy n="100" d="100"/>
      </p:scale>
      <p:origin x="0" y="3936"/>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 Θέση κεφαλίδας"/>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l-GR"/>
          </a:p>
        </p:txBody>
      </p:sp>
      <p:sp>
        <p:nvSpPr>
          <p:cNvPr id="3" name="2 - Θέση ημερομηνίας"/>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B066D4-E2AE-4741-A657-31D592B1F6E1}" type="datetimeFigureOut">
              <a:rPr lang="el-GR" smtClean="0"/>
              <a:pPr/>
              <a:t>22/12/2020</a:t>
            </a:fld>
            <a:endParaRPr lang="el-GR"/>
          </a:p>
        </p:txBody>
      </p:sp>
      <p:sp>
        <p:nvSpPr>
          <p:cNvPr id="4" name="3 - Θέση εικόνας διαφάνειας"/>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l-GR"/>
          </a:p>
        </p:txBody>
      </p:sp>
      <p:sp>
        <p:nvSpPr>
          <p:cNvPr id="5" name="4 - Θέση σημειώσεων"/>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6" name="5 - Θέση υποσέλιδου"/>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l-GR"/>
          </a:p>
        </p:txBody>
      </p:sp>
      <p:sp>
        <p:nvSpPr>
          <p:cNvPr id="7" name="6 - Θέση αριθμού διαφάνειας"/>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679980-2163-4893-92F0-0F8AB28FED7C}" type="slidenum">
              <a:rPr lang="el-GR" smtClean="0"/>
              <a:pPr/>
              <a:t>‹#›</a:t>
            </a:fld>
            <a:endParaRPr lang="el-G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Μικρά</a:t>
            </a:r>
            <a:r>
              <a:rPr lang="el-GR" baseline="0" dirty="0" smtClean="0"/>
              <a:t> κομμάτια μνήμης ονομάζονται σελίδες. Κάθε πρόγραμμα κάνει αναφορές σε σελίδες οι οποίες είτε υπάρχουν στη φυσική μνήμη είτε δεν υπάρχουν και πρέπει να προσκομιστούν από τον δίσκο.</a:t>
            </a:r>
            <a:endParaRPr lang="el-GR" dirty="0"/>
          </a:p>
        </p:txBody>
      </p:sp>
      <p:sp>
        <p:nvSpPr>
          <p:cNvPr id="4" name="3 - Θέση αριθμού διαφάνειας"/>
          <p:cNvSpPr>
            <a:spLocks noGrp="1"/>
          </p:cNvSpPr>
          <p:nvPr>
            <p:ph type="sldNum" sz="quarter" idx="10"/>
          </p:nvPr>
        </p:nvSpPr>
        <p:spPr/>
        <p:txBody>
          <a:bodyPr/>
          <a:lstStyle/>
          <a:p>
            <a:fld id="{13679980-2163-4893-92F0-0F8AB28FED7C}" type="slidenum">
              <a:rPr lang="el-GR" smtClean="0"/>
              <a:pPr/>
              <a:t>1</a:t>
            </a:fld>
            <a:endParaRPr lang="el-G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lnSpcReduction="10000"/>
          </a:bodyPr>
          <a:lstStyle/>
          <a:p>
            <a:r>
              <a:rPr lang="el-GR" dirty="0" smtClean="0"/>
              <a:t>Η ιδεατή</a:t>
            </a:r>
            <a:r>
              <a:rPr lang="el-GR" baseline="0" dirty="0" smtClean="0"/>
              <a:t> μνήμη είναι μία μέθοδος που χρησιμοποιεί την ΣΕΛΙΔΟΠΟΙΗΣΗ για να δώσει εικονικά περισσότερη μνήμη στα προγράμματα του χρήστη. Η μνήμη που λαμβάνει μία διεργασία του χρήστη ουσιαστικά επεκτείνεται (μεγαλώνει). </a:t>
            </a:r>
          </a:p>
          <a:p>
            <a:endParaRPr lang="el-GR" baseline="0" dirty="0" smtClean="0"/>
          </a:p>
          <a:p>
            <a:r>
              <a:rPr lang="el-GR" baseline="0" dirty="0" smtClean="0"/>
              <a:t>ΠΩΣ ΤΟ ΛΣ ΚΑΤΑΝΕΜΕΙ την ΠΡΑΓΜΑΤΙΚΗ μνήμη στις διεργασίες;</a:t>
            </a:r>
          </a:p>
          <a:p>
            <a:endParaRPr lang="el-GR" baseline="0" dirty="0" smtClean="0"/>
          </a:p>
          <a:p>
            <a:pPr marL="228600" indent="-228600">
              <a:buAutoNum type="arabicParenR"/>
            </a:pPr>
            <a:r>
              <a:rPr lang="el-GR" baseline="0" dirty="0" smtClean="0"/>
              <a:t>Με συνδεδεμένες λίστες </a:t>
            </a:r>
          </a:p>
          <a:p>
            <a:pPr marL="228600" indent="-228600">
              <a:buAutoNum type="arabicParenR"/>
            </a:pPr>
            <a:r>
              <a:rPr lang="el-GR" baseline="0" dirty="0" smtClean="0"/>
              <a:t>Σελιδοποίηση (χωρίζει τη ΠΡΑΓΜΑΤΙΚΗ μνήμη σε μικρά σταθερά κομμάτια, που λέγονται ΣΕΛΙΔΕΣ και τα αποδίδει στις διεργασίες).</a:t>
            </a:r>
          </a:p>
          <a:p>
            <a:pPr marL="228600" indent="-228600">
              <a:buAutoNum type="arabicParenR"/>
            </a:pPr>
            <a:r>
              <a:rPr lang="el-GR" baseline="0" dirty="0" smtClean="0"/>
              <a:t>Μέθοδος των φίλων (</a:t>
            </a:r>
            <a:r>
              <a:rPr lang="en-US" baseline="0" dirty="0" smtClean="0"/>
              <a:t>buddy system)</a:t>
            </a:r>
          </a:p>
          <a:p>
            <a:pPr marL="228600" indent="-228600">
              <a:buAutoNum type="arabicParenR"/>
            </a:pPr>
            <a:endParaRPr lang="en-US" baseline="0" dirty="0" smtClean="0"/>
          </a:p>
          <a:p>
            <a:pPr marL="228600" indent="-228600">
              <a:buNone/>
            </a:pPr>
            <a:r>
              <a:rPr lang="el-GR" baseline="0" dirty="0" smtClean="0"/>
              <a:t>ΠΑΡΑΔΕΙΓΜΑ Υπάρχει μία μνήμη 1ΜΒ = 1024 </a:t>
            </a:r>
            <a:r>
              <a:rPr lang="en-US" baseline="0" dirty="0" smtClean="0"/>
              <a:t>KB</a:t>
            </a:r>
          </a:p>
          <a:p>
            <a:pPr marL="228600" indent="-228600">
              <a:buNone/>
            </a:pPr>
            <a:r>
              <a:rPr lang="el-GR" baseline="0" dirty="0" smtClean="0"/>
              <a:t>Έστω ότι αρχικά αυτό το κομμάτι μνήμης δεν έχει αποδοθεί σε καμία διεργασία. Διαδοχικά συμβαίνουν τα εξής:</a:t>
            </a:r>
          </a:p>
          <a:p>
            <a:pPr marL="228600" indent="-228600">
              <a:buNone/>
            </a:pPr>
            <a:r>
              <a:rPr lang="el-GR" baseline="0" dirty="0" smtClean="0"/>
              <a:t>Έρχεται μία διεργασία Α=70 Κ</a:t>
            </a:r>
          </a:p>
          <a:p>
            <a:pPr marL="228600" marR="0" indent="-228600" algn="l" defTabSz="914400" rtl="0" eaLnBrk="1" fontAlgn="auto" latinLnBrk="0" hangingPunct="1">
              <a:lnSpc>
                <a:spcPct val="100000"/>
              </a:lnSpc>
              <a:spcBef>
                <a:spcPts val="0"/>
              </a:spcBef>
              <a:spcAft>
                <a:spcPts val="0"/>
              </a:spcAft>
              <a:buClrTx/>
              <a:buSzTx/>
              <a:buFontTx/>
              <a:buNone/>
              <a:tabLst/>
              <a:defRPr/>
            </a:pPr>
            <a:r>
              <a:rPr lang="el-GR" baseline="0" dirty="0" smtClean="0"/>
              <a:t>Έρχεται μία διεργασία Β=35 Κ</a:t>
            </a:r>
          </a:p>
          <a:p>
            <a:pPr marL="228600" marR="0" indent="-228600" algn="l" defTabSz="914400" rtl="0" eaLnBrk="1" fontAlgn="auto" latinLnBrk="0" hangingPunct="1">
              <a:lnSpc>
                <a:spcPct val="100000"/>
              </a:lnSpc>
              <a:spcBef>
                <a:spcPts val="0"/>
              </a:spcBef>
              <a:spcAft>
                <a:spcPts val="0"/>
              </a:spcAft>
              <a:buClrTx/>
              <a:buSzTx/>
              <a:buFontTx/>
              <a:buNone/>
              <a:tabLst/>
              <a:defRPr/>
            </a:pPr>
            <a:r>
              <a:rPr lang="el-GR" baseline="0" dirty="0" smtClean="0"/>
              <a:t>Έρχεται μία διεργασία </a:t>
            </a:r>
            <a:r>
              <a:rPr lang="en-US" baseline="0" dirty="0" smtClean="0"/>
              <a:t>C=8</a:t>
            </a:r>
            <a:r>
              <a:rPr lang="el-GR" baseline="0" dirty="0" smtClean="0"/>
              <a:t>0 Κ</a:t>
            </a:r>
            <a:endParaRPr lang="en-US"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r>
              <a:rPr lang="el-GR" baseline="0" dirty="0" smtClean="0"/>
              <a:t>Τελειώνει η Α άρα πρέπει να ελευθερωθεί ο χώρος της</a:t>
            </a:r>
            <a:endParaRPr lang="en-US"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r>
              <a:rPr lang="el-GR" baseline="0" dirty="0" smtClean="0"/>
              <a:t>Έρχεται μία διεργασία </a:t>
            </a:r>
            <a:r>
              <a:rPr lang="en-US" baseline="0" dirty="0" smtClean="0"/>
              <a:t>D=6</a:t>
            </a:r>
            <a:r>
              <a:rPr lang="el-GR" baseline="0" dirty="0" smtClean="0"/>
              <a:t>0 Κ</a:t>
            </a:r>
            <a:endParaRPr lang="en-US"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r>
              <a:rPr lang="el-GR" baseline="0" dirty="0" smtClean="0"/>
              <a:t>Τελειώνει η </a:t>
            </a:r>
            <a:r>
              <a:rPr lang="en-US" baseline="0" dirty="0" smtClean="0"/>
              <a:t>B</a:t>
            </a:r>
            <a:r>
              <a:rPr lang="el-GR" baseline="0" dirty="0" smtClean="0"/>
              <a:t> άρα πρέπει να ελευθερωθεί ο χώρος της</a:t>
            </a:r>
            <a:endParaRPr lang="en-US"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r>
              <a:rPr lang="el-GR" baseline="0" dirty="0" smtClean="0"/>
              <a:t>Τελειώνει η </a:t>
            </a:r>
            <a:r>
              <a:rPr lang="en-US" baseline="0" dirty="0" smtClean="0"/>
              <a:t>D </a:t>
            </a:r>
            <a:r>
              <a:rPr lang="el-GR" baseline="0" dirty="0" smtClean="0"/>
              <a:t>άρα πρέπει να ελευθερωθεί ο χώρος της</a:t>
            </a:r>
            <a:endParaRPr lang="en-US"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r>
              <a:rPr lang="el-GR" baseline="0" dirty="0" smtClean="0"/>
              <a:t>Τελειώνει η </a:t>
            </a:r>
            <a:r>
              <a:rPr lang="en-US" baseline="0" dirty="0" smtClean="0"/>
              <a:t>C</a:t>
            </a:r>
            <a:r>
              <a:rPr lang="el-GR" baseline="0" dirty="0" smtClean="0"/>
              <a:t> άρα πρέπει να ελευθερωθεί ο χώρος της</a:t>
            </a:r>
            <a:endParaRPr lang="en-US"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r>
              <a:rPr lang="el-GR" baseline="0" dirty="0" smtClean="0"/>
              <a:t>Να δείξετε την κατάσταση της μνήμης αν χρησιμοποιείται ο μηχανισμός των φίλων (</a:t>
            </a:r>
            <a:r>
              <a:rPr lang="en-US" baseline="0" dirty="0" smtClean="0"/>
              <a:t>buddy system)</a:t>
            </a:r>
          </a:p>
          <a:p>
            <a:pPr marL="228600" marR="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r>
              <a:rPr lang="el-GR" baseline="0" dirty="0" smtClean="0"/>
              <a:t>Άφιξη της Α: Τα 1024 χωρίζονται στα 2 σε 2 κομμάτια των 512. Υπάρχει υποδιαίρεση του 512 τέτοια ώστε να χωρέσει η Α; ΝΑΙ </a:t>
            </a:r>
          </a:p>
          <a:p>
            <a:pPr marL="228600" marR="0" indent="-228600" algn="l" defTabSz="914400" rtl="0" eaLnBrk="1" fontAlgn="auto" latinLnBrk="0" hangingPunct="1">
              <a:lnSpc>
                <a:spcPct val="100000"/>
              </a:lnSpc>
              <a:spcBef>
                <a:spcPts val="0"/>
              </a:spcBef>
              <a:spcAft>
                <a:spcPts val="0"/>
              </a:spcAft>
              <a:buClrTx/>
              <a:buSzTx/>
              <a:buFontTx/>
              <a:buNone/>
              <a:tabLst/>
              <a:defRPr/>
            </a:pPr>
            <a:r>
              <a:rPr lang="el-GR" baseline="0" dirty="0" smtClean="0"/>
              <a:t>                   Άρα το ένα κομμάτι 512 μένει ως έχει, το άλλο σπάει στα 2, δηλαδή 2 κομμάτια των 256.  Μπορούν αυτά τα κομμάτια να υποδιαιρεθούν για να χωρέσει η Α; ΝΑΙ άρα το ένα κομμάτι 256 μένει ως έχει το άλλο σπάει σε 2 των 128. </a:t>
            </a:r>
          </a:p>
          <a:p>
            <a:pPr marL="228600" marR="0" indent="-228600" algn="l" defTabSz="914400" rtl="0" eaLnBrk="1" fontAlgn="auto" latinLnBrk="0" hangingPunct="1">
              <a:lnSpc>
                <a:spcPct val="100000"/>
              </a:lnSpc>
              <a:spcBef>
                <a:spcPts val="0"/>
              </a:spcBef>
              <a:spcAft>
                <a:spcPts val="0"/>
              </a:spcAft>
              <a:buClrTx/>
              <a:buSzTx/>
              <a:buFontTx/>
              <a:buNone/>
              <a:tabLst/>
              <a:defRPr/>
            </a:pPr>
            <a:r>
              <a:rPr lang="el-GR" baseline="0" dirty="0" smtClean="0"/>
              <a:t>Μπορούν τα 2 νέα κομμάτια να υποδιαιρεθούν για να χωρέσει η Α; ΌΧΙ γιατί η επόμενη υποδιαίρεση είναι στα 64Κ&lt;70. Άρα η Α τοποθετείται σε ένα κομμάτι των 128Κ (ΔΕΣΜΕΥΕΙ 58Κ παραπάνω). Τα 2 κομμάτια των 128 είναι φίλοι (ΙΣΟΤΙΜΑ ΚΟΜΜΑΤΙΑ). Όταν ξαναγίνουν ένα κομμάτι των 256, θα γίνουν φίλοι με το άλλο κομμάτι 256. Τα  2 κομμάτια 256 όταν θα γίνουν ένα, θα γίνουν φίλοι με το 512. Τα 2 512 θα γίνουν 1 Μ. Τα κομμάτια ενώνονται όταν τελειώσουν οι διεργασίες. </a:t>
            </a:r>
          </a:p>
          <a:p>
            <a:pPr marL="228600" marR="0" indent="-22860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r>
              <a:rPr lang="el-GR" baseline="0" dirty="0" smtClean="0"/>
              <a:t>Άφιξη της Β: Θα χρησιμοποιήσει ένα κομμάτι 128; ΌΧΙ γιατί χωράει σε 64. Άρα το ένα από τα κομμάτια 128 που δημιούργησε η Α θα σπάσει σε 2 των 64 και ένα από αυτά θα το πάρει η Β (μπήκε στο κομμάτι από 128-192).</a:t>
            </a:r>
          </a:p>
          <a:p>
            <a:pPr marL="228600" marR="0" indent="-22860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r>
              <a:rPr lang="el-GR" baseline="0" dirty="0" smtClean="0"/>
              <a:t>Άφιξη </a:t>
            </a:r>
            <a:r>
              <a:rPr lang="en-US" baseline="0" dirty="0" smtClean="0"/>
              <a:t>C= </a:t>
            </a:r>
            <a:r>
              <a:rPr lang="el-GR" baseline="0" dirty="0" smtClean="0"/>
              <a:t>80Κ</a:t>
            </a:r>
            <a:r>
              <a:rPr lang="en-US" baseline="0" dirty="0" smtClean="0"/>
              <a:t>, H C </a:t>
            </a:r>
            <a:r>
              <a:rPr lang="el-GR" baseline="0" dirty="0" smtClean="0"/>
              <a:t>δεν μπορεί να χωρέσει σε κομμάτι των 64Κ που δημιουργήθηκε από την Β. Θα πάει στο κομμάτι των 256, το οποίο δεν θα πάρει όλο αλλά το μισό, δηλαδή 256 μέχρι 256+128=384.</a:t>
            </a:r>
          </a:p>
          <a:p>
            <a:pPr marL="228600" marR="0" indent="-22860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r>
              <a:rPr lang="el-GR" baseline="0" dirty="0" smtClean="0"/>
              <a:t>Τέλος Α: Η Α βρισκόταν στο κομμάτι 0-128. Αυτό κομμάτι ελευθερώνεται αλλά ΔΕΝ έχει διαθέσιμο ελεύθερο ΦΙΛΟ για να ενωθεί. Γιατί το κομμάτι από 128-256 καταλαμβάνεται κατά το ήμισυ από το Β (</a:t>
            </a:r>
            <a:r>
              <a:rPr lang="el-GR" u="sng" baseline="0" dirty="0" smtClean="0"/>
              <a:t>64Κ από 128-192</a:t>
            </a:r>
            <a:r>
              <a:rPr lang="el-GR" baseline="0" dirty="0" smtClean="0"/>
              <a:t>) ενώ τα άλλα 64 είναι κενά. </a:t>
            </a:r>
            <a:r>
              <a:rPr lang="el-GR" b="1" u="sng" baseline="0" dirty="0" smtClean="0"/>
              <a:t>Ακόμη και αν το Β ήταν στο δεξί μέρος δηλαδή από 192 ως 256, δεν μπορώ να ενώσω ένα κομμάτι 64 με ένα κομμάτι 128</a:t>
            </a:r>
          </a:p>
          <a:p>
            <a:pPr marL="228600" marR="0" indent="-228600" algn="l" defTabSz="914400" rtl="0" eaLnBrk="1" fontAlgn="auto" latinLnBrk="0" hangingPunct="1">
              <a:lnSpc>
                <a:spcPct val="100000"/>
              </a:lnSpc>
              <a:spcBef>
                <a:spcPts val="0"/>
              </a:spcBef>
              <a:spcAft>
                <a:spcPts val="0"/>
              </a:spcAft>
              <a:buClrTx/>
              <a:buSzTx/>
              <a:buFontTx/>
              <a:buNone/>
              <a:tabLst/>
              <a:defRPr/>
            </a:pPr>
            <a:endParaRPr lang="el-GR" b="1" u="sng"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r>
              <a:rPr lang="el-GR" b="0" u="none" baseline="0" dirty="0" smtClean="0"/>
              <a:t>Άφιξη </a:t>
            </a:r>
            <a:r>
              <a:rPr lang="en-US" b="0" u="none" baseline="0" dirty="0" smtClean="0"/>
              <a:t>D</a:t>
            </a:r>
            <a:r>
              <a:rPr lang="el-GR" b="0" u="none" baseline="0" dirty="0" smtClean="0"/>
              <a:t>: Βρίσκει το πρώτο κενό 64 και το καταλαμβάνει (Για κάθε διεργασία αναζητείται αν υπάρχει ελεύθερο κομμάτι που ταιριάζει αν όχι αρχίζουν διασπάσεις)</a:t>
            </a:r>
          </a:p>
          <a:p>
            <a:pPr marL="228600" marR="0" indent="-228600" algn="l" defTabSz="914400" rtl="0" eaLnBrk="1" fontAlgn="auto" latinLnBrk="0" hangingPunct="1">
              <a:lnSpc>
                <a:spcPct val="100000"/>
              </a:lnSpc>
              <a:spcBef>
                <a:spcPts val="0"/>
              </a:spcBef>
              <a:spcAft>
                <a:spcPts val="0"/>
              </a:spcAft>
              <a:buClrTx/>
              <a:buSzTx/>
              <a:buFontTx/>
              <a:buNone/>
              <a:tabLst/>
              <a:defRPr/>
            </a:pPr>
            <a:endParaRPr lang="el-GR" b="0" u="none"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r>
              <a:rPr lang="el-GR" b="0" u="none" baseline="0" dirty="0" smtClean="0"/>
              <a:t>Τέλος Β: Ελευθερώνει το κομμάτι από 128-192 αλλά δεν μπορεί να γίνει ένωση.</a:t>
            </a:r>
          </a:p>
          <a:p>
            <a:pPr marL="228600" marR="0" indent="-228600" algn="l" defTabSz="914400" rtl="0" eaLnBrk="1" fontAlgn="auto" latinLnBrk="0" hangingPunct="1">
              <a:lnSpc>
                <a:spcPct val="100000"/>
              </a:lnSpc>
              <a:spcBef>
                <a:spcPts val="0"/>
              </a:spcBef>
              <a:spcAft>
                <a:spcPts val="0"/>
              </a:spcAft>
              <a:buClrTx/>
              <a:buSzTx/>
              <a:buFontTx/>
              <a:buNone/>
              <a:tabLst/>
              <a:defRPr/>
            </a:pPr>
            <a:r>
              <a:rPr lang="el-GR" b="0" u="none" baseline="0" dirty="0" smtClean="0"/>
              <a:t>Τέλος </a:t>
            </a:r>
            <a:r>
              <a:rPr lang="en-US" b="0" u="none" baseline="0" dirty="0" smtClean="0"/>
              <a:t>D: H D </a:t>
            </a:r>
            <a:r>
              <a:rPr lang="el-GR" b="0" u="none" baseline="0" dirty="0" smtClean="0"/>
              <a:t>κατείχε το κομμάτι από 192-256 Αυτό ελευθερώνεται. Το μέγεθος είναι 64. ΜΠΟΡΕΙ ΝΑ ΕΝΩΘΕΙ με το κομμάτι από 128-192;;; ΝΑΙ αφού είναι ίσα (ΦΙΛΟΙ). Γίνεται η ένωση και προκύπτει το κομμάτι 128-256.  Αυτό το κομμάτι μπορεί να ενωθεί με τον φίλο 0-128; ΝΑΙ</a:t>
            </a:r>
          </a:p>
          <a:p>
            <a:pPr marL="228600" marR="0" indent="-228600" algn="l" defTabSz="914400" rtl="0" eaLnBrk="1" fontAlgn="auto" latinLnBrk="0" hangingPunct="1">
              <a:lnSpc>
                <a:spcPct val="100000"/>
              </a:lnSpc>
              <a:spcBef>
                <a:spcPts val="0"/>
              </a:spcBef>
              <a:spcAft>
                <a:spcPts val="0"/>
              </a:spcAft>
              <a:buClrTx/>
              <a:buSzTx/>
              <a:buFontTx/>
              <a:buNone/>
              <a:tabLst/>
              <a:defRPr/>
            </a:pPr>
            <a:r>
              <a:rPr lang="el-GR" b="0" u="none" baseline="0" dirty="0" smtClean="0"/>
              <a:t>Τελικά προκύπτει στο σχήμα το κομμάτι 0-256 (ΠΡΟΚΥΠΤΕΙ ΑΠΌ 2 ΔΙΑΔΟΧΙΚΕΣ ΕΝΩΣΕΙΣ φίλων κομματιών). </a:t>
            </a:r>
          </a:p>
          <a:p>
            <a:pPr marL="228600" marR="0" indent="-228600" algn="l" defTabSz="914400" rtl="0" eaLnBrk="1" fontAlgn="auto" latinLnBrk="0" hangingPunct="1">
              <a:lnSpc>
                <a:spcPct val="100000"/>
              </a:lnSpc>
              <a:spcBef>
                <a:spcPts val="0"/>
              </a:spcBef>
              <a:spcAft>
                <a:spcPts val="0"/>
              </a:spcAft>
              <a:buClrTx/>
              <a:buSzTx/>
              <a:buFontTx/>
              <a:buNone/>
              <a:tabLst/>
              <a:defRPr/>
            </a:pPr>
            <a:endParaRPr lang="el-GR" b="0" u="none"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r>
              <a:rPr lang="el-GR" b="0" u="none" baseline="0" dirty="0" smtClean="0"/>
              <a:t>Τέλος της </a:t>
            </a:r>
            <a:r>
              <a:rPr lang="en-US" b="0" u="none" baseline="0" dirty="0" smtClean="0"/>
              <a:t>C </a:t>
            </a:r>
            <a:r>
              <a:rPr lang="el-GR" b="0" u="none" baseline="0" dirty="0" smtClean="0"/>
              <a:t>γίνεται απελευθέρωση από 256- 384, ενώνεται με το κομμάτι 384-512. Μετά ενώνονται τα 2 κομμάτια 0-256 και 256-512</a:t>
            </a:r>
          </a:p>
          <a:p>
            <a:pPr marL="228600" marR="0" indent="-228600" algn="l" defTabSz="914400" rtl="0" eaLnBrk="1" fontAlgn="auto" latinLnBrk="0" hangingPunct="1">
              <a:lnSpc>
                <a:spcPct val="100000"/>
              </a:lnSpc>
              <a:spcBef>
                <a:spcPts val="0"/>
              </a:spcBef>
              <a:spcAft>
                <a:spcPts val="0"/>
              </a:spcAft>
              <a:buClrTx/>
              <a:buSzTx/>
              <a:buFontTx/>
              <a:buNone/>
              <a:tabLst/>
              <a:defRPr/>
            </a:pPr>
            <a:r>
              <a:rPr lang="el-GR" b="0" u="none" baseline="0" dirty="0" smtClean="0"/>
              <a:t>Και τέλος ενώνεται όλη </a:t>
            </a:r>
            <a:r>
              <a:rPr lang="el-GR" b="0" u="none" baseline="0" smtClean="0"/>
              <a:t>η μνήμη</a:t>
            </a:r>
            <a:endParaRPr lang="el-GR" b="0" u="none"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endParaRPr lang="el-GR" b="0" u="none"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228600" indent="-228600">
              <a:buNone/>
            </a:pPr>
            <a:endParaRPr lang="el-GR" baseline="0" dirty="0" smtClean="0"/>
          </a:p>
          <a:p>
            <a:pPr marL="228600" indent="-228600">
              <a:buNone/>
            </a:pPr>
            <a:endParaRPr lang="en-US" baseline="0" dirty="0" smtClean="0"/>
          </a:p>
          <a:p>
            <a:pPr marL="228600" indent="-228600">
              <a:buNone/>
            </a:pPr>
            <a:endParaRPr lang="en-US" baseline="0" dirty="0" smtClean="0"/>
          </a:p>
          <a:p>
            <a:pPr marL="228600" indent="-228600">
              <a:buNone/>
            </a:pPr>
            <a:endParaRPr lang="en-US" baseline="0" dirty="0" smtClean="0"/>
          </a:p>
        </p:txBody>
      </p:sp>
      <p:sp>
        <p:nvSpPr>
          <p:cNvPr id="4" name="3 - Θέση αριθμού διαφάνειας"/>
          <p:cNvSpPr>
            <a:spLocks noGrp="1"/>
          </p:cNvSpPr>
          <p:nvPr>
            <p:ph type="sldNum" sz="quarter" idx="10"/>
          </p:nvPr>
        </p:nvSpPr>
        <p:spPr/>
        <p:txBody>
          <a:bodyPr/>
          <a:lstStyle/>
          <a:p>
            <a:fld id="{13679980-2163-4893-92F0-0F8AB28FED7C}" type="slidenum">
              <a:rPr lang="el-GR" smtClean="0"/>
              <a:pPr/>
              <a:t>11</a:t>
            </a:fld>
            <a:endParaRPr lang="el-G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Ο κατακερματισμός που μπορεί να</a:t>
            </a:r>
            <a:r>
              <a:rPr lang="el-GR" baseline="0" dirty="0" smtClean="0"/>
              <a:t> εμφανιστεί στην ιδεατή μνήμη είναι κατά μέσο όρο μισή σελίδα (Θα επεξηγηθεί στο επόμενο μάθημα). </a:t>
            </a:r>
          </a:p>
          <a:p>
            <a:endParaRPr lang="el-GR" dirty="0"/>
          </a:p>
        </p:txBody>
      </p:sp>
      <p:sp>
        <p:nvSpPr>
          <p:cNvPr id="4" name="3 - Θέση αριθμού διαφάνειας"/>
          <p:cNvSpPr>
            <a:spLocks noGrp="1"/>
          </p:cNvSpPr>
          <p:nvPr>
            <p:ph type="sldNum" sz="quarter" idx="10"/>
          </p:nvPr>
        </p:nvSpPr>
        <p:spPr/>
        <p:txBody>
          <a:bodyPr/>
          <a:lstStyle/>
          <a:p>
            <a:fld id="{13679980-2163-4893-92F0-0F8AB28FED7C}" type="slidenum">
              <a:rPr lang="el-GR" smtClean="0"/>
              <a:pPr/>
              <a:t>2</a:t>
            </a:fld>
            <a:endParaRPr lang="el-G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Διευθύνσεις</a:t>
            </a:r>
            <a:r>
              <a:rPr lang="el-GR" baseline="0" dirty="0" smtClean="0"/>
              <a:t> των προγραμμάτων είναι εικονικές (διευθύνσεις στον δίσκο). Ο χώρος διευθύνσεων λέγεται ιδεατός. </a:t>
            </a:r>
          </a:p>
          <a:p>
            <a:r>
              <a:rPr lang="el-GR" baseline="0" dirty="0" smtClean="0"/>
              <a:t>Η μονάδα διαχείρισης μνήμης (</a:t>
            </a:r>
            <a:r>
              <a:rPr lang="en-US" baseline="0" dirty="0" smtClean="0"/>
              <a:t>Memory Management Unit -MMU) </a:t>
            </a:r>
            <a:r>
              <a:rPr lang="el-GR" baseline="0" dirty="0" smtClean="0"/>
              <a:t> είναι ένα κομμάτι το οποίο βρίσκεται στη </a:t>
            </a:r>
            <a:r>
              <a:rPr lang="en-US" baseline="0" dirty="0" smtClean="0"/>
              <a:t>CPU </a:t>
            </a:r>
            <a:r>
              <a:rPr lang="el-GR" baseline="0" dirty="0" smtClean="0"/>
              <a:t>και έχει ως στόχο να κάνει την εξής εργασία</a:t>
            </a:r>
          </a:p>
          <a:p>
            <a:endParaRPr lang="el-GR" baseline="0" dirty="0" smtClean="0"/>
          </a:p>
          <a:p>
            <a:r>
              <a:rPr lang="el-GR" baseline="0" dirty="0" smtClean="0"/>
              <a:t>Λαμβάνει εικονικές διευθύνσεις και τις αντιστοιχίζει με τις φυσικές διευθύνσεις (ΑΥΤΉ ΕΊΝΑΙ ΚΑΙ Η ΒΑΣΗ ΛΕΙΤΟΥΡΓΙΑΣ ΤΗΣ ΙΔΕΑΤΗΣ ΜΝΗΜΗΣ)</a:t>
            </a:r>
            <a:endParaRPr lang="el-GR" dirty="0"/>
          </a:p>
        </p:txBody>
      </p:sp>
      <p:sp>
        <p:nvSpPr>
          <p:cNvPr id="4" name="3 - Θέση αριθμού διαφάνειας"/>
          <p:cNvSpPr>
            <a:spLocks noGrp="1"/>
          </p:cNvSpPr>
          <p:nvPr>
            <p:ph type="sldNum" sz="quarter" idx="10"/>
          </p:nvPr>
        </p:nvSpPr>
        <p:spPr/>
        <p:txBody>
          <a:bodyPr/>
          <a:lstStyle/>
          <a:p>
            <a:fld id="{13679980-2163-4893-92F0-0F8AB28FED7C}" type="slidenum">
              <a:rPr lang="el-GR" smtClean="0"/>
              <a:pPr/>
              <a:t>3</a:t>
            </a:fld>
            <a:endParaRPr lang="el-G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Η </a:t>
            </a:r>
            <a:r>
              <a:rPr lang="en-US" dirty="0" smtClean="0"/>
              <a:t>CPU</a:t>
            </a:r>
            <a:r>
              <a:rPr lang="en-US" baseline="0" dirty="0" smtClean="0"/>
              <a:t> </a:t>
            </a:r>
            <a:r>
              <a:rPr lang="el-GR" baseline="0" dirty="0" smtClean="0"/>
              <a:t>δίνει στην ΜΜ</a:t>
            </a:r>
            <a:r>
              <a:rPr lang="en-US" baseline="0" dirty="0" smtClean="0"/>
              <a:t>U </a:t>
            </a:r>
            <a:r>
              <a:rPr lang="el-GR" baseline="0" dirty="0" smtClean="0"/>
              <a:t>Εικονικές διευθύνσεις. Αυτές οι εικονικές διευθύνσεις πρέπει να σταλούν στη </a:t>
            </a:r>
            <a:r>
              <a:rPr lang="en-US" baseline="0" dirty="0" smtClean="0"/>
              <a:t>CPU </a:t>
            </a:r>
            <a:r>
              <a:rPr lang="el-GR" baseline="0" dirty="0" smtClean="0"/>
              <a:t>σε μορφή φυσικών διευθύνσεων. Για τον λόγο αυτό η μνήμη διαθέτει έναν πίνακα </a:t>
            </a:r>
            <a:r>
              <a:rPr lang="en-US" baseline="0" dirty="0" smtClean="0"/>
              <a:t>PMT (Process Map Table)</a:t>
            </a:r>
            <a:r>
              <a:rPr lang="el-GR" baseline="0" dirty="0" smtClean="0"/>
              <a:t>, ο οποίος περιέχει αυτές τις αντιστοιχίσεις. Όταν ληφθούν από την </a:t>
            </a:r>
            <a:r>
              <a:rPr lang="en-US" baseline="0" dirty="0" smtClean="0"/>
              <a:t>MMU </a:t>
            </a:r>
            <a:r>
              <a:rPr lang="el-GR" baseline="0" dirty="0" smtClean="0"/>
              <a:t>οι φυσικές διευθύνσεις αυτές δίνονται στη </a:t>
            </a:r>
            <a:r>
              <a:rPr lang="en-US" baseline="0" dirty="0" smtClean="0"/>
              <a:t>CPU </a:t>
            </a:r>
            <a:r>
              <a:rPr lang="el-GR" baseline="0" dirty="0" smtClean="0"/>
              <a:t>για να προχωρήσει η επεξεργασία. </a:t>
            </a:r>
          </a:p>
          <a:p>
            <a:endParaRPr lang="el-GR" baseline="0" dirty="0" smtClean="0"/>
          </a:p>
          <a:p>
            <a:r>
              <a:rPr lang="el-GR" baseline="0" dirty="0" smtClean="0"/>
              <a:t>Δηλαδή, η όλη διαδικασία απαιτεί 2 προσπελάσεις μνήμης: Μία για να βρεθεί η αντιστοίχιση (</a:t>
            </a:r>
            <a:r>
              <a:rPr lang="en-US" baseline="0" dirty="0" smtClean="0"/>
              <a:t>PMT) </a:t>
            </a:r>
            <a:r>
              <a:rPr lang="el-GR" baseline="0" dirty="0" smtClean="0"/>
              <a:t>και μία για να προσκομιστούν τα δεδομένα (ΜΗΠΩΣ μπορούμε να πετύχουμε κάτι καλύτερο;;;;;;). </a:t>
            </a:r>
            <a:endParaRPr lang="el-GR" dirty="0"/>
          </a:p>
        </p:txBody>
      </p:sp>
      <p:sp>
        <p:nvSpPr>
          <p:cNvPr id="4" name="3 - Θέση αριθμού διαφάνειας"/>
          <p:cNvSpPr>
            <a:spLocks noGrp="1"/>
          </p:cNvSpPr>
          <p:nvPr>
            <p:ph type="sldNum" sz="quarter" idx="10"/>
          </p:nvPr>
        </p:nvSpPr>
        <p:spPr/>
        <p:txBody>
          <a:bodyPr/>
          <a:lstStyle/>
          <a:p>
            <a:fld id="{13679980-2163-4893-92F0-0F8AB28FED7C}" type="slidenum">
              <a:rPr lang="el-GR" smtClean="0"/>
              <a:pPr/>
              <a:t>4</a:t>
            </a:fld>
            <a:endParaRPr lang="el-G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lnSpcReduction="10000"/>
          </a:bodyPr>
          <a:lstStyle/>
          <a:p>
            <a:r>
              <a:rPr lang="el-GR" dirty="0" smtClean="0"/>
              <a:t>Εικονικές (ιδεατές)</a:t>
            </a:r>
            <a:r>
              <a:rPr lang="el-GR" baseline="0" dirty="0" smtClean="0"/>
              <a:t> σελίδες: Είναι οι σελίδες της ιδεατής μνήμης. Στο παράδειγμα έχουμε 16 τέτοιες σελίδες με μέγεθος 4Κ</a:t>
            </a:r>
            <a:r>
              <a:rPr lang="el-GR" u="sng" baseline="0" dirty="0" smtClean="0"/>
              <a:t>. Η  ιδεατή σελίδα 0 είναι η σελίδα από 0Κ-4Κ. </a:t>
            </a:r>
          </a:p>
          <a:p>
            <a:endParaRPr lang="el-GR" baseline="0" dirty="0" smtClean="0"/>
          </a:p>
          <a:p>
            <a:r>
              <a:rPr lang="el-GR" baseline="0" dirty="0" smtClean="0"/>
              <a:t>Αντίστοιχα έχουμε τις εξής ιδεατές σελίδες:</a:t>
            </a:r>
          </a:p>
          <a:p>
            <a:r>
              <a:rPr lang="el-GR" baseline="0" dirty="0" smtClean="0"/>
              <a:t>0: 0Κ-4Κ</a:t>
            </a:r>
          </a:p>
          <a:p>
            <a:r>
              <a:rPr lang="el-GR" baseline="0" dirty="0" smtClean="0"/>
              <a:t>1: 4Κ-8Κ</a:t>
            </a:r>
          </a:p>
          <a:p>
            <a:r>
              <a:rPr lang="el-GR" baseline="0" dirty="0" smtClean="0"/>
              <a:t>2: 8Κ-12Κ</a:t>
            </a:r>
          </a:p>
          <a:p>
            <a:r>
              <a:rPr lang="el-GR" baseline="0" dirty="0" smtClean="0"/>
              <a:t>3:12Κ-16Κ</a:t>
            </a:r>
          </a:p>
          <a:p>
            <a:r>
              <a:rPr lang="el-GR" baseline="0" dirty="0" smtClean="0"/>
              <a:t>…….</a:t>
            </a:r>
          </a:p>
          <a:p>
            <a:r>
              <a:rPr lang="el-GR" baseline="0" dirty="0" smtClean="0"/>
              <a:t>15: 60Κ-64Κ</a:t>
            </a:r>
          </a:p>
          <a:p>
            <a:endParaRPr lang="el-GR" baseline="0" dirty="0" smtClean="0"/>
          </a:p>
          <a:p>
            <a:r>
              <a:rPr lang="el-GR" baseline="0" dirty="0" smtClean="0"/>
              <a:t>Επειδή κάθε ιδεατή σελίδα είναι 4Κ, έχουμε συνολικά 4Κ</a:t>
            </a:r>
            <a:r>
              <a:rPr lang="en-US" baseline="0" dirty="0" smtClean="0"/>
              <a:t>x16 = 64K </a:t>
            </a:r>
            <a:r>
              <a:rPr lang="el-GR" baseline="0" dirty="0" smtClean="0"/>
              <a:t>ιδεατές διευθύνσεις.</a:t>
            </a:r>
          </a:p>
          <a:p>
            <a:endParaRPr lang="el-GR" baseline="0" dirty="0" smtClean="0"/>
          </a:p>
          <a:p>
            <a:r>
              <a:rPr lang="el-GR" u="sng" baseline="0" dirty="0" smtClean="0"/>
              <a:t>ΑΝΑΛΥΣΗ της ιδεατής διεύθυνσης</a:t>
            </a:r>
          </a:p>
          <a:p>
            <a:endParaRPr lang="el-GR" u="sng" baseline="0" dirty="0" smtClean="0"/>
          </a:p>
          <a:p>
            <a:r>
              <a:rPr lang="el-GR" u="none" baseline="0" dirty="0" smtClean="0"/>
              <a:t>Επειδή υπάρχουν 64Κ ιδεατές διευθύνσεις, για να </a:t>
            </a:r>
            <a:r>
              <a:rPr lang="el-GR" u="none" baseline="0" dirty="0" err="1" smtClean="0"/>
              <a:t>διευθυνσιοδοτήσουμε</a:t>
            </a:r>
            <a:r>
              <a:rPr lang="el-GR" u="none" baseline="0" dirty="0" smtClean="0"/>
              <a:t> μία ιδεατή διεύθυνση θέλουμε 16 </a:t>
            </a:r>
            <a:r>
              <a:rPr lang="en-US" u="none" baseline="0" dirty="0" smtClean="0"/>
              <a:t>bit </a:t>
            </a:r>
            <a:r>
              <a:rPr lang="el-GR" u="none" baseline="0" dirty="0" smtClean="0"/>
              <a:t>επειδή 2</a:t>
            </a:r>
            <a:r>
              <a:rPr lang="el-GR" u="none" baseline="30000" dirty="0" smtClean="0"/>
              <a:t>16</a:t>
            </a:r>
            <a:r>
              <a:rPr lang="el-GR" u="none" baseline="0" dirty="0" smtClean="0"/>
              <a:t>=64Κ</a:t>
            </a:r>
          </a:p>
          <a:p>
            <a:endParaRPr lang="el-GR" u="none" baseline="0" dirty="0" smtClean="0"/>
          </a:p>
          <a:p>
            <a:r>
              <a:rPr lang="el-GR" u="none" baseline="0" dirty="0" smtClean="0"/>
              <a:t>ΠΑΝΤΑ η ιδεατή διεύθυνση χωρίζεται σε 2 μέρη : </a:t>
            </a:r>
            <a:r>
              <a:rPr lang="en-US" u="none" baseline="0" dirty="0" smtClean="0"/>
              <a:t>PN (Page Number) </a:t>
            </a:r>
            <a:r>
              <a:rPr lang="el-GR" u="none" baseline="0" dirty="0" smtClean="0"/>
              <a:t>και το </a:t>
            </a:r>
            <a:r>
              <a:rPr lang="en-US" u="none" baseline="0" dirty="0" smtClean="0"/>
              <a:t>Offset</a:t>
            </a:r>
          </a:p>
          <a:p>
            <a:endParaRPr lang="en-US" u="none" baseline="0" dirty="0" smtClean="0"/>
          </a:p>
          <a:p>
            <a:r>
              <a:rPr lang="en-US" u="none" baseline="0" dirty="0" smtClean="0"/>
              <a:t>Page Number</a:t>
            </a:r>
            <a:r>
              <a:rPr lang="el-GR" u="none" baseline="0" dirty="0" smtClean="0"/>
              <a:t>: Δείχνει τον αριθμό ιδεατής σελίδας. Στο παράδειγμα έχουμε 16 σελίδες, μας χρειάζονται 4 </a:t>
            </a:r>
            <a:r>
              <a:rPr lang="en-US" u="none" baseline="0" dirty="0" smtClean="0"/>
              <a:t>bit </a:t>
            </a:r>
            <a:r>
              <a:rPr lang="el-GR" u="none" baseline="0" dirty="0" smtClean="0"/>
              <a:t>για το </a:t>
            </a:r>
            <a:r>
              <a:rPr lang="en-US" u="none" baseline="0" dirty="0" smtClean="0"/>
              <a:t>PN</a:t>
            </a:r>
          </a:p>
          <a:p>
            <a:r>
              <a:rPr lang="en-US" u="none" baseline="0" dirty="0" smtClean="0"/>
              <a:t>Offset</a:t>
            </a:r>
            <a:r>
              <a:rPr lang="el-GR" u="none" baseline="0" dirty="0" smtClean="0"/>
              <a:t>: Δείχνει τη διεύθυνση </a:t>
            </a:r>
            <a:r>
              <a:rPr lang="en-US" u="none" baseline="0" dirty="0" smtClean="0"/>
              <a:t>byte </a:t>
            </a:r>
            <a:r>
              <a:rPr lang="el-GR" u="none" baseline="0" dirty="0" smtClean="0"/>
              <a:t>εντός της σελίδας.</a:t>
            </a:r>
            <a:r>
              <a:rPr lang="en-US" u="none" baseline="0" dirty="0" smtClean="0"/>
              <a:t> </a:t>
            </a:r>
            <a:r>
              <a:rPr lang="el-GR" u="none" baseline="0" dirty="0" smtClean="0"/>
              <a:t>Στο παράδειγμά μας έχουμε 4Κ ανά σελίδα (άρα 2</a:t>
            </a:r>
            <a:r>
              <a:rPr lang="el-GR" u="none" baseline="30000" dirty="0" smtClean="0"/>
              <a:t>12</a:t>
            </a:r>
            <a:r>
              <a:rPr lang="el-GR" u="none" baseline="0" dirty="0" smtClean="0"/>
              <a:t>, άρα θέλουμε 12 </a:t>
            </a:r>
            <a:r>
              <a:rPr lang="en-US" u="none" baseline="0" dirty="0" smtClean="0"/>
              <a:t>bit </a:t>
            </a:r>
            <a:r>
              <a:rPr lang="el-GR" u="none" baseline="0" dirty="0" smtClean="0"/>
              <a:t>για να δώσουμε διεύθυνση σε κάθε </a:t>
            </a:r>
            <a:r>
              <a:rPr lang="en-US" u="none" baseline="0" dirty="0" smtClean="0"/>
              <a:t>byte). </a:t>
            </a:r>
            <a:r>
              <a:rPr lang="el-GR" u="none" baseline="0" dirty="0" smtClean="0"/>
              <a:t>Εναλλακτικά, από τα 16 </a:t>
            </a:r>
            <a:r>
              <a:rPr lang="en-US" u="none" baseline="0" dirty="0" smtClean="0"/>
              <a:t>bit </a:t>
            </a:r>
            <a:r>
              <a:rPr lang="el-GR" u="none" baseline="0" dirty="0" smtClean="0"/>
              <a:t>διεύθυνσης αφαιρώ τα 4 του </a:t>
            </a:r>
            <a:r>
              <a:rPr lang="en-US" u="none" baseline="0" dirty="0" smtClean="0"/>
              <a:t>PN.</a:t>
            </a:r>
            <a:endParaRPr lang="el-GR" u="none" baseline="0" dirty="0" smtClean="0"/>
          </a:p>
          <a:p>
            <a:endParaRPr lang="el-GR" u="none" baseline="0" dirty="0" smtClean="0"/>
          </a:p>
          <a:p>
            <a:r>
              <a:rPr lang="el-GR" u="none" baseline="0" dirty="0" smtClean="0"/>
              <a:t>Π.χ. αν η </a:t>
            </a:r>
            <a:r>
              <a:rPr lang="en-US" u="none" baseline="0" dirty="0" smtClean="0"/>
              <a:t>CPU </a:t>
            </a:r>
            <a:r>
              <a:rPr lang="el-GR" u="none" baseline="0" dirty="0" smtClean="0"/>
              <a:t>ζητήσει την ιδεατή διεύθυνση (1)</a:t>
            </a:r>
            <a:r>
              <a:rPr lang="el-GR" u="none" baseline="-25000" dirty="0" smtClean="0"/>
              <a:t>10</a:t>
            </a:r>
            <a:r>
              <a:rPr lang="el-GR" u="none" baseline="0" dirty="0" smtClean="0"/>
              <a:t>,  αυτή βρίσκεται στη σελίδα 0 και είναι το </a:t>
            </a:r>
            <a:r>
              <a:rPr lang="en-US" u="none" baseline="0" dirty="0" smtClean="0"/>
              <a:t>byte 1. </a:t>
            </a:r>
            <a:r>
              <a:rPr lang="el-GR" u="none" baseline="0" dirty="0" smtClean="0"/>
              <a:t>Άρα θα ήταν </a:t>
            </a:r>
          </a:p>
          <a:p>
            <a:endParaRPr lang="en-US" u="none" baseline="0" dirty="0" smtClean="0"/>
          </a:p>
          <a:p>
            <a:r>
              <a:rPr lang="el-GR" u="none" baseline="0" dirty="0" smtClean="0"/>
              <a:t>  </a:t>
            </a:r>
            <a:r>
              <a:rPr lang="en-US" u="none" baseline="0" dirty="0" smtClean="0"/>
              <a:t>PN      Offset</a:t>
            </a:r>
            <a:endParaRPr lang="el-GR" u="none" baseline="0" dirty="0" smtClean="0"/>
          </a:p>
          <a:p>
            <a:r>
              <a:rPr lang="el-GR" u="none" baseline="0" dirty="0" smtClean="0"/>
              <a:t>0000</a:t>
            </a:r>
            <a:r>
              <a:rPr lang="en-US" u="none" baseline="0" dirty="0" smtClean="0"/>
              <a:t>    000000000001</a:t>
            </a:r>
          </a:p>
          <a:p>
            <a:endParaRPr lang="en-US" u="none" baseline="0" dirty="0" smtClean="0"/>
          </a:p>
          <a:p>
            <a:r>
              <a:rPr lang="el-GR" u="none" baseline="0" dirty="0" smtClean="0"/>
              <a:t>Έστω ότι ζητείται το </a:t>
            </a:r>
            <a:r>
              <a:rPr lang="en-US" u="none" baseline="0" dirty="0" smtClean="0"/>
              <a:t>byte </a:t>
            </a:r>
            <a:r>
              <a:rPr lang="el-GR" u="none" baseline="0" dirty="0" smtClean="0"/>
              <a:t>8194. Άρα </a:t>
            </a:r>
            <a:r>
              <a:rPr lang="en-US" u="none" baseline="0" dirty="0" smtClean="0"/>
              <a:t>PN=2 </a:t>
            </a:r>
            <a:r>
              <a:rPr lang="el-GR" u="none" baseline="0" dirty="0" smtClean="0"/>
              <a:t>και είναι το </a:t>
            </a:r>
            <a:r>
              <a:rPr lang="en-US" u="none" baseline="0" dirty="0" smtClean="0"/>
              <a:t>byte </a:t>
            </a:r>
            <a:r>
              <a:rPr lang="el-GR" u="none" baseline="0" dirty="0" smtClean="0"/>
              <a:t>με διεύθυνση 2. Γιατί 8194=8Κ +2</a:t>
            </a:r>
          </a:p>
          <a:p>
            <a:endParaRPr lang="el-GR" u="none" baseline="0" dirty="0" smtClean="0"/>
          </a:p>
          <a:p>
            <a:r>
              <a:rPr lang="en-US" u="none" baseline="0" dirty="0" smtClean="0"/>
              <a:t>PN            Offset</a:t>
            </a:r>
          </a:p>
          <a:p>
            <a:r>
              <a:rPr lang="en-US" u="none" baseline="0" dirty="0" smtClean="0"/>
              <a:t>0010      000000000010   (</a:t>
            </a:r>
            <a:r>
              <a:rPr lang="el-GR" u="none" baseline="0" dirty="0" smtClean="0"/>
              <a:t>2</a:t>
            </a:r>
            <a:r>
              <a:rPr lang="el-GR" u="none" baseline="30000" dirty="0" smtClean="0"/>
              <a:t>ο</a:t>
            </a:r>
            <a:r>
              <a:rPr lang="el-GR" u="none" baseline="0" dirty="0" smtClean="0"/>
              <a:t> </a:t>
            </a:r>
            <a:r>
              <a:rPr lang="en-US" u="none" baseline="0" dirty="0" smtClean="0"/>
              <a:t>byte, </a:t>
            </a:r>
            <a:r>
              <a:rPr lang="el-GR" u="none" baseline="0" dirty="0" smtClean="0"/>
              <a:t>2</a:t>
            </a:r>
            <a:r>
              <a:rPr lang="el-GR" u="none" baseline="30000" dirty="0" smtClean="0"/>
              <a:t>ης</a:t>
            </a:r>
            <a:r>
              <a:rPr lang="el-GR" u="none" baseline="0" dirty="0" smtClean="0"/>
              <a:t> σελίδας)</a:t>
            </a:r>
            <a:endParaRPr lang="en-US" u="none" baseline="0" dirty="0" smtClean="0"/>
          </a:p>
          <a:p>
            <a:endParaRPr lang="el-GR" u="none" baseline="0" dirty="0" smtClean="0"/>
          </a:p>
          <a:p>
            <a:endParaRPr lang="el-GR" u="none" baseline="0" dirty="0" smtClean="0"/>
          </a:p>
          <a:p>
            <a:r>
              <a:rPr lang="el-GR" u="none" baseline="0" dirty="0" smtClean="0"/>
              <a:t>Διαφορετικά, αν έχουμε κάνει σωστά τον χωρισμό του </a:t>
            </a:r>
            <a:r>
              <a:rPr lang="en-US" u="none" baseline="0" dirty="0" smtClean="0"/>
              <a:t>PN </a:t>
            </a:r>
            <a:r>
              <a:rPr lang="el-GR" u="none" baseline="0" dirty="0" smtClean="0"/>
              <a:t>με το </a:t>
            </a:r>
            <a:r>
              <a:rPr lang="en-US" u="none" baseline="0" dirty="0" smtClean="0"/>
              <a:t>Offset, </a:t>
            </a:r>
            <a:r>
              <a:rPr lang="el-GR" u="none" baseline="0" dirty="0" smtClean="0"/>
              <a:t>γράφουμε τη διεύθυνση στο δυαδικό σύστημα</a:t>
            </a:r>
          </a:p>
          <a:p>
            <a:endParaRPr lang="el-GR" u="none" baseline="0" dirty="0" smtClean="0"/>
          </a:p>
          <a:p>
            <a:r>
              <a:rPr lang="el-GR" u="none" baseline="0" dirty="0" smtClean="0"/>
              <a:t>8194  = 0010        000000000010</a:t>
            </a:r>
          </a:p>
          <a:p>
            <a:endParaRPr lang="el-GR" u="none" baseline="0" dirty="0" smtClean="0"/>
          </a:p>
          <a:p>
            <a:r>
              <a:rPr lang="el-GR" u="none" baseline="0" dirty="0" smtClean="0"/>
              <a:t>__________________________ ΑΝΑΛΥΣΗ ΦΥΣΙΚΩΝ ΔΙΕΥΘΥΝΣΕΩΝ (κύρια μνήμη) ____________________</a:t>
            </a:r>
          </a:p>
          <a:p>
            <a:endParaRPr lang="el-GR" u="none" baseline="0" dirty="0" smtClean="0"/>
          </a:p>
          <a:p>
            <a:r>
              <a:rPr lang="el-GR" u="none" baseline="0" dirty="0" smtClean="0"/>
              <a:t>Οι σελίδες της φυσικής μνήμης έχουν ίδιο μέγεθος και ονομάζονται πλαίσια. Δηλαδή στο παράδειγμα έχουμε πλαίσια 4Κ, τα οποία όμως είναι 8 σε αριθμό</a:t>
            </a:r>
          </a:p>
          <a:p>
            <a:endParaRPr lang="el-GR" u="none" baseline="0" dirty="0" smtClean="0"/>
          </a:p>
          <a:p>
            <a:r>
              <a:rPr lang="el-GR" u="none" baseline="0" dirty="0" smtClean="0"/>
              <a:t>Πλαίσιο 0: από 0-4Κ</a:t>
            </a:r>
          </a:p>
          <a:p>
            <a:r>
              <a:rPr lang="el-GR" u="none" baseline="0" dirty="0" smtClean="0"/>
              <a:t>Πλαίσιο 1: από 4Κ-8Κ</a:t>
            </a:r>
          </a:p>
          <a:p>
            <a:r>
              <a:rPr lang="el-GR" u="none" baseline="0" dirty="0" smtClean="0"/>
              <a:t>………………….</a:t>
            </a:r>
          </a:p>
          <a:p>
            <a:r>
              <a:rPr lang="el-GR" u="none" baseline="0" dirty="0" smtClean="0"/>
              <a:t>Πλαίσιο 7: από 28Κ-32Κ</a:t>
            </a:r>
          </a:p>
          <a:p>
            <a:endParaRPr lang="el-GR" u="none" baseline="0" dirty="0" smtClean="0"/>
          </a:p>
          <a:p>
            <a:endParaRPr lang="el-GR" u="none" baseline="0" dirty="0" smtClean="0"/>
          </a:p>
          <a:p>
            <a:r>
              <a:rPr lang="el-GR" u="none" baseline="0" dirty="0" smtClean="0"/>
              <a:t>Έχουμε 8 πλαίσια άρα απαιτούνται 3 </a:t>
            </a:r>
            <a:r>
              <a:rPr lang="en-US" u="none" baseline="0" dirty="0" smtClean="0"/>
              <a:t>bit </a:t>
            </a:r>
            <a:r>
              <a:rPr lang="el-GR" u="none" baseline="0" dirty="0" smtClean="0"/>
              <a:t>για </a:t>
            </a:r>
            <a:r>
              <a:rPr lang="el-GR" u="none" baseline="0" dirty="0" err="1" smtClean="0"/>
              <a:t>διευθυνσιοδότηση</a:t>
            </a:r>
            <a:r>
              <a:rPr lang="el-GR" u="none" baseline="0" dirty="0" smtClean="0"/>
              <a:t> πλαισίου και φυσικά 12 </a:t>
            </a:r>
            <a:r>
              <a:rPr lang="en-US" u="none" baseline="0" dirty="0" smtClean="0"/>
              <a:t>bit </a:t>
            </a:r>
            <a:r>
              <a:rPr lang="el-GR" u="none" baseline="0" dirty="0" smtClean="0"/>
              <a:t>για το </a:t>
            </a:r>
            <a:r>
              <a:rPr lang="en-US" u="none" baseline="0" dirty="0" smtClean="0"/>
              <a:t>offset (</a:t>
            </a:r>
            <a:r>
              <a:rPr lang="el-GR" u="none" baseline="0" dirty="0" smtClean="0"/>
              <a:t>παραμένει 4Κ το μέγεθος κάθε πλαισίου). </a:t>
            </a:r>
          </a:p>
          <a:p>
            <a:r>
              <a:rPr lang="el-GR" u="none" baseline="0" dirty="0" smtClean="0"/>
              <a:t>Άρα μιλάμε για φυσική διεύθυνση 15 </a:t>
            </a:r>
            <a:r>
              <a:rPr lang="en-US" u="none" baseline="0" dirty="0" smtClean="0"/>
              <a:t>bit </a:t>
            </a:r>
            <a:r>
              <a:rPr lang="el-GR" u="none" baseline="0" dirty="0" smtClean="0"/>
              <a:t>της μορφής</a:t>
            </a:r>
          </a:p>
          <a:p>
            <a:endParaRPr lang="el-GR" u="none" baseline="0" dirty="0" smtClean="0"/>
          </a:p>
          <a:p>
            <a:r>
              <a:rPr lang="en-US" u="none" baseline="0" dirty="0" smtClean="0"/>
              <a:t> PN (3 bit)</a:t>
            </a:r>
          </a:p>
          <a:p>
            <a:r>
              <a:rPr lang="en-US" u="none" baseline="0" dirty="0" smtClean="0"/>
              <a:t>Offset (12 bit).</a:t>
            </a:r>
          </a:p>
          <a:p>
            <a:endParaRPr lang="en-US" u="none" baseline="0" dirty="0" smtClean="0"/>
          </a:p>
          <a:p>
            <a:r>
              <a:rPr lang="el-GR" u="none" baseline="0" dirty="0" smtClean="0"/>
              <a:t>ΠΩΣ ΓΙΝΕΤΑΙ Η ΑΝΤΙΣΤΟΙΧΙΣΗ φυσικής και ιδεατής διεύθυνσης;;</a:t>
            </a:r>
          </a:p>
          <a:p>
            <a:endParaRPr lang="el-GR" u="none" baseline="0" dirty="0" smtClean="0"/>
          </a:p>
          <a:p>
            <a:r>
              <a:rPr lang="el-GR" u="none" baseline="0" dirty="0" smtClean="0"/>
              <a:t>Έστω ότι μία εντολή απαιτεί πρόσβαση στην ιδεατή διεύθυνση </a:t>
            </a:r>
            <a:r>
              <a:rPr lang="en-US" u="none" baseline="0" dirty="0" smtClean="0"/>
              <a:t>byte 4180.</a:t>
            </a:r>
            <a:r>
              <a:rPr lang="el-GR" u="none" baseline="0" dirty="0" smtClean="0"/>
              <a:t>  Ποια είναι η αντίστοιχη φυσική διεύθυνση. </a:t>
            </a:r>
          </a:p>
          <a:p>
            <a:r>
              <a:rPr lang="el-GR" u="none" baseline="0" dirty="0" smtClean="0"/>
              <a:t>Αρχικά , η εντολή περιέχει την ιδεατή διεύθυνση. </a:t>
            </a:r>
          </a:p>
          <a:p>
            <a:endParaRPr lang="el-GR" u="none" baseline="0" dirty="0" smtClean="0"/>
          </a:p>
          <a:p>
            <a:r>
              <a:rPr lang="el-GR" u="none" baseline="0" dirty="0" smtClean="0"/>
              <a:t>Η ιδεατή διεύθυνση στο δυαδικό γράφεται σε 16 </a:t>
            </a:r>
            <a:r>
              <a:rPr lang="en-US" u="none" baseline="0" dirty="0" smtClean="0"/>
              <a:t>bit:      4180= 4096 + 64 + 16+ 4 </a:t>
            </a:r>
          </a:p>
          <a:p>
            <a:endParaRPr lang="en-US" u="none" baseline="0" dirty="0" smtClean="0"/>
          </a:p>
          <a:p>
            <a:r>
              <a:rPr lang="en-US" u="none" baseline="0" dirty="0" smtClean="0"/>
              <a:t>000</a:t>
            </a:r>
            <a:r>
              <a:rPr lang="en-US" b="1" u="none" baseline="0" dirty="0" smtClean="0"/>
              <a:t>1</a:t>
            </a:r>
            <a:r>
              <a:rPr lang="en-US" u="none" baseline="0" dirty="0" smtClean="0"/>
              <a:t>00000</a:t>
            </a:r>
            <a:r>
              <a:rPr lang="en-US" b="1" u="none" baseline="0" dirty="0" smtClean="0"/>
              <a:t>1</a:t>
            </a:r>
            <a:r>
              <a:rPr lang="en-US" u="none" baseline="0" dirty="0" smtClean="0"/>
              <a:t>0</a:t>
            </a:r>
            <a:r>
              <a:rPr lang="en-US" b="1" u="none" baseline="0" dirty="0" smtClean="0"/>
              <a:t>1</a:t>
            </a:r>
            <a:r>
              <a:rPr lang="en-US" u="none" baseline="0" dirty="0" smtClean="0"/>
              <a:t>0</a:t>
            </a:r>
            <a:r>
              <a:rPr lang="en-US" b="1" u="none" baseline="0" dirty="0" smtClean="0"/>
              <a:t>1</a:t>
            </a:r>
            <a:r>
              <a:rPr lang="en-US" u="none" baseline="0" dirty="0" smtClean="0"/>
              <a:t>00. </a:t>
            </a:r>
            <a:r>
              <a:rPr lang="el-GR" u="none" baseline="0" dirty="0" smtClean="0"/>
              <a:t> Από τη διεύθυνση προκύπτει ότι </a:t>
            </a:r>
            <a:r>
              <a:rPr lang="en-US" u="none" baseline="0" dirty="0" smtClean="0"/>
              <a:t>PN=1.  </a:t>
            </a:r>
            <a:r>
              <a:rPr lang="el-GR" u="none" baseline="0" dirty="0" smtClean="0"/>
              <a:t>Το αντίστοιχο πλαίσιο της φυσικής μνήμης είναι 1 (Αυτή η πληροφορία βρίσκεται σε έναν πίνακα της μνήμης που λέγεται </a:t>
            </a:r>
            <a:r>
              <a:rPr lang="en-US" u="none" baseline="0" dirty="0" smtClean="0"/>
              <a:t>PMT). </a:t>
            </a:r>
            <a:r>
              <a:rPr lang="el-GR" u="none" baseline="0" dirty="0" smtClean="0"/>
              <a:t>Με άλλα λόγια, το </a:t>
            </a:r>
            <a:r>
              <a:rPr lang="en-US" u="none" baseline="0" dirty="0" smtClean="0"/>
              <a:t>PMT </a:t>
            </a:r>
            <a:r>
              <a:rPr lang="el-GR" u="none" baseline="0" dirty="0" smtClean="0"/>
              <a:t>στο συγκεκριμένο παράδειγμα λέει ότι: η σελίδα 0 απεικονίζεται στο πλαίσιο 2, η σελίδα 1 στο πλαίσιο 1,  η σελίδα 2 στο πλαίσιο 6, σελίδα 3 στο πλαίσιο 0, η σελίδα 4 στο πλαίσιο 4, η σελ.5 στο πλαίσιο 3….. </a:t>
            </a:r>
            <a:r>
              <a:rPr lang="el-GR" u="none" baseline="0" dirty="0" err="1" smtClean="0"/>
              <a:t>κ.ο.κ</a:t>
            </a:r>
            <a:r>
              <a:rPr lang="el-GR" u="none" baseline="0" dirty="0" smtClean="0"/>
              <a:t>. </a:t>
            </a:r>
          </a:p>
          <a:p>
            <a:endParaRPr lang="el-GR" u="none" baseline="0" dirty="0" smtClean="0"/>
          </a:p>
          <a:p>
            <a:r>
              <a:rPr lang="el-GR" u="none" baseline="0" dirty="0" smtClean="0"/>
              <a:t>Εφόσον το αντίστοιχο φυσικό πλαίσιο της σελίδας 1 είναι το 1, για να παράγουμε την φυσική διεύθυνση κρατάμε ίδιο το </a:t>
            </a:r>
            <a:r>
              <a:rPr lang="en-US" u="none" baseline="0" dirty="0" smtClean="0"/>
              <a:t>offset </a:t>
            </a:r>
            <a:r>
              <a:rPr lang="el-GR" u="none" baseline="0" dirty="0" smtClean="0"/>
              <a:t>και γράφουμε τον αριθμό 1 με τρία </a:t>
            </a:r>
            <a:r>
              <a:rPr lang="en-US" u="none" baseline="0" dirty="0" smtClean="0"/>
              <a:t>Bit </a:t>
            </a:r>
            <a:r>
              <a:rPr lang="el-GR" u="none" baseline="0" dirty="0" smtClean="0"/>
              <a:t>(γιατί το </a:t>
            </a:r>
            <a:r>
              <a:rPr lang="en-US" u="none" baseline="0" dirty="0" smtClean="0"/>
              <a:t>PN </a:t>
            </a:r>
            <a:r>
              <a:rPr lang="el-GR" u="none" baseline="0" dirty="0" smtClean="0"/>
              <a:t>της φυσικής διεύθυνσης είναι 3 </a:t>
            </a:r>
            <a:r>
              <a:rPr lang="en-US" u="none" baseline="0" dirty="0" smtClean="0"/>
              <a:t>bit)</a:t>
            </a:r>
          </a:p>
          <a:p>
            <a:endParaRPr lang="en-US" u="none" baseline="0" dirty="0" smtClean="0"/>
          </a:p>
          <a:p>
            <a:r>
              <a:rPr lang="el-GR" u="none" baseline="0" dirty="0" smtClean="0"/>
              <a:t>Τελικά, η φυσική διεύθυνση είναι 001     </a:t>
            </a:r>
            <a:r>
              <a:rPr lang="en-US" u="none" baseline="0" dirty="0" smtClean="0"/>
              <a:t>00000</a:t>
            </a:r>
            <a:r>
              <a:rPr lang="en-US" b="1" u="none" baseline="0" dirty="0" smtClean="0"/>
              <a:t>1</a:t>
            </a:r>
            <a:r>
              <a:rPr lang="en-US" u="none" baseline="0" dirty="0" smtClean="0"/>
              <a:t>0</a:t>
            </a:r>
            <a:r>
              <a:rPr lang="en-US" b="1" u="none" baseline="0" dirty="0" smtClean="0"/>
              <a:t>1</a:t>
            </a:r>
            <a:r>
              <a:rPr lang="en-US" u="none" baseline="0" dirty="0" smtClean="0"/>
              <a:t>0</a:t>
            </a:r>
            <a:r>
              <a:rPr lang="en-US" b="1" u="none" baseline="0" dirty="0" smtClean="0"/>
              <a:t>1</a:t>
            </a:r>
            <a:r>
              <a:rPr lang="en-US" u="none" baseline="0" dirty="0" smtClean="0"/>
              <a:t>00</a:t>
            </a:r>
            <a:r>
              <a:rPr lang="el-GR" u="none" baseline="0" dirty="0" smtClean="0"/>
              <a:t> = 4180</a:t>
            </a:r>
          </a:p>
          <a:p>
            <a:endParaRPr lang="el-GR" u="none" baseline="0" dirty="0" smtClean="0"/>
          </a:p>
          <a:p>
            <a:endParaRPr lang="en-US" u="none" baseline="0" dirty="0" smtClean="0"/>
          </a:p>
          <a:p>
            <a:r>
              <a:rPr lang="el-GR" u="none" baseline="0" dirty="0" smtClean="0"/>
              <a:t>2</a:t>
            </a:r>
            <a:r>
              <a:rPr lang="el-GR" u="none" baseline="30000" dirty="0" smtClean="0"/>
              <a:t>ο</a:t>
            </a:r>
            <a:r>
              <a:rPr lang="el-GR" u="none" baseline="0" dirty="0" smtClean="0"/>
              <a:t> Παράδειγμα: </a:t>
            </a:r>
          </a:p>
          <a:p>
            <a:r>
              <a:rPr lang="el-GR" u="none" baseline="0" dirty="0" smtClean="0"/>
              <a:t>Έστω ότι η </a:t>
            </a:r>
            <a:r>
              <a:rPr lang="en-US" u="none" baseline="0" dirty="0" smtClean="0"/>
              <a:t>CPU </a:t>
            </a:r>
            <a:r>
              <a:rPr lang="el-GR" u="none" baseline="0" dirty="0" smtClean="0"/>
              <a:t>ζητάει τη διεύθυνση 128. Άρα γράφουμε το 128  =     0000   000010000000 </a:t>
            </a:r>
          </a:p>
          <a:p>
            <a:r>
              <a:rPr lang="el-GR" u="none" baseline="0" dirty="0" smtClean="0"/>
              <a:t>Η </a:t>
            </a:r>
            <a:r>
              <a:rPr lang="en-US" u="none" baseline="0" dirty="0" smtClean="0"/>
              <a:t>CPU </a:t>
            </a:r>
            <a:r>
              <a:rPr lang="el-GR" u="none" baseline="0" dirty="0" smtClean="0"/>
              <a:t>ρωτάει σε ποια φυσική διεύθυνση βρίσκεται το </a:t>
            </a:r>
            <a:r>
              <a:rPr lang="en-US" u="none" baseline="0" dirty="0" smtClean="0"/>
              <a:t>Byte 128 (</a:t>
            </a:r>
            <a:r>
              <a:rPr lang="el-GR" u="none" baseline="0" dirty="0" smtClean="0"/>
              <a:t>αν βρίσκεται στη μνήμη). Η απάντηση που θα λάβει είναι ότι υπάρχει (ΤΟ ΠΏΣ θα το δούμε) και βρίσκεται στο πλαίσιο 2 (αυτή την πληροφορία την δίνει το </a:t>
            </a:r>
            <a:r>
              <a:rPr lang="en-US" u="none" baseline="0" dirty="0" smtClean="0"/>
              <a:t>PMT).</a:t>
            </a:r>
          </a:p>
          <a:p>
            <a:r>
              <a:rPr lang="el-GR" u="none" baseline="0" dirty="0" smtClean="0"/>
              <a:t>Άρα, το κομμάτι </a:t>
            </a:r>
            <a:r>
              <a:rPr lang="en-US" u="none" baseline="0" dirty="0" smtClean="0"/>
              <a:t>PN </a:t>
            </a:r>
            <a:r>
              <a:rPr lang="el-GR" u="none" baseline="0" dirty="0" smtClean="0"/>
              <a:t>της ιδεατής διεύθυνσης 0000, θα γραφτεί 010 =2 (με ΤΡΙΑ </a:t>
            </a:r>
            <a:r>
              <a:rPr lang="en-US" u="none" baseline="0" dirty="0" smtClean="0"/>
              <a:t>bit, </a:t>
            </a:r>
            <a:r>
              <a:rPr lang="el-GR" u="none" baseline="0" dirty="0" smtClean="0"/>
              <a:t>γιατί το </a:t>
            </a:r>
            <a:r>
              <a:rPr lang="en-US" u="none" baseline="0" dirty="0" smtClean="0"/>
              <a:t>PN </a:t>
            </a:r>
            <a:r>
              <a:rPr lang="el-GR" u="none" baseline="0" dirty="0" smtClean="0"/>
              <a:t>της φυσικής διεύθυνσης είναι 3 </a:t>
            </a:r>
            <a:r>
              <a:rPr lang="en-US" u="none" baseline="0" dirty="0" smtClean="0"/>
              <a:t>bit)</a:t>
            </a:r>
            <a:r>
              <a:rPr lang="el-GR" u="none" baseline="0" dirty="0" smtClean="0"/>
              <a:t>. Το </a:t>
            </a:r>
            <a:r>
              <a:rPr lang="en-US" u="none" baseline="0" dirty="0" smtClean="0"/>
              <a:t>offset </a:t>
            </a:r>
            <a:r>
              <a:rPr lang="el-GR" u="none" baseline="0" dirty="0" smtClean="0"/>
              <a:t>θα μείνει ίδιο:</a:t>
            </a:r>
          </a:p>
          <a:p>
            <a:endParaRPr lang="el-GR" u="none" baseline="0" dirty="0" smtClean="0"/>
          </a:p>
          <a:p>
            <a:r>
              <a:rPr lang="el-GR" u="none" baseline="0" dirty="0" smtClean="0"/>
              <a:t>Άρα η φυσική διεύθυνση είναι 010  000010000000 = 8192+128 = 8320. Δηλαδή η ιδεατή διεύθυνση 128 είναι η φυσική 8320. Αυτή τη φυσική διεύθυνση θα βάλει η </a:t>
            </a:r>
            <a:r>
              <a:rPr lang="en-US" u="none" baseline="0" dirty="0" smtClean="0"/>
              <a:t>CPU </a:t>
            </a:r>
            <a:r>
              <a:rPr lang="el-GR" u="none" baseline="0" dirty="0" smtClean="0"/>
              <a:t>Στον </a:t>
            </a:r>
            <a:r>
              <a:rPr lang="en-US" u="none" baseline="0" dirty="0" smtClean="0"/>
              <a:t>MAR </a:t>
            </a:r>
            <a:r>
              <a:rPr lang="el-GR" u="none" baseline="0" dirty="0" smtClean="0"/>
              <a:t>και θα τη ζητήσει από τη μνήμη.</a:t>
            </a:r>
          </a:p>
          <a:p>
            <a:endParaRPr lang="el-GR" u="none" baseline="0" dirty="0" smtClean="0"/>
          </a:p>
          <a:p>
            <a:r>
              <a:rPr lang="en-US" u="none" baseline="0" dirty="0" smtClean="0"/>
              <a:t>MOV REG, 8192</a:t>
            </a:r>
          </a:p>
          <a:p>
            <a:endParaRPr lang="el-GR" u="none" baseline="0" dirty="0" smtClean="0"/>
          </a:p>
          <a:p>
            <a:endParaRPr lang="el-GR" u="none" baseline="0" dirty="0" smtClean="0"/>
          </a:p>
          <a:p>
            <a:endParaRPr lang="el-GR" u="none" baseline="0" dirty="0" smtClean="0"/>
          </a:p>
          <a:p>
            <a:endParaRPr lang="el-GR" u="none" baseline="0" dirty="0" smtClean="0"/>
          </a:p>
          <a:p>
            <a:endParaRPr lang="en-US" u="none" baseline="0" dirty="0" smtClean="0"/>
          </a:p>
          <a:p>
            <a:endParaRPr lang="el-GR" u="none" baseline="0" dirty="0" smtClean="0"/>
          </a:p>
          <a:p>
            <a:endParaRPr lang="el-GR" baseline="0" dirty="0" smtClean="0"/>
          </a:p>
          <a:p>
            <a:endParaRPr lang="el-GR" baseline="0" dirty="0" smtClean="0"/>
          </a:p>
          <a:p>
            <a:endParaRPr lang="el-GR" dirty="0"/>
          </a:p>
        </p:txBody>
      </p:sp>
      <p:sp>
        <p:nvSpPr>
          <p:cNvPr id="4" name="3 - Θέση αριθμού διαφάνειας"/>
          <p:cNvSpPr>
            <a:spLocks noGrp="1"/>
          </p:cNvSpPr>
          <p:nvPr>
            <p:ph type="sldNum" sz="quarter" idx="10"/>
          </p:nvPr>
        </p:nvSpPr>
        <p:spPr/>
        <p:txBody>
          <a:bodyPr/>
          <a:lstStyle/>
          <a:p>
            <a:fld id="{13679980-2163-4893-92F0-0F8AB28FED7C}" type="slidenum">
              <a:rPr lang="el-GR" smtClean="0"/>
              <a:pPr/>
              <a:t>5</a:t>
            </a:fld>
            <a:endParaRPr lang="el-G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lnSpcReduction="10000"/>
          </a:bodyPr>
          <a:lstStyle/>
          <a:p>
            <a:r>
              <a:rPr lang="el-GR" dirty="0" smtClean="0"/>
              <a:t>Αρχικά,</a:t>
            </a:r>
            <a:r>
              <a:rPr lang="el-GR" baseline="0" dirty="0" smtClean="0"/>
              <a:t> η </a:t>
            </a:r>
            <a:r>
              <a:rPr lang="en-US" baseline="0" dirty="0" smtClean="0"/>
              <a:t>CPU </a:t>
            </a:r>
            <a:r>
              <a:rPr lang="el-GR" baseline="0" dirty="0" smtClean="0"/>
              <a:t>ζητάει την ιδεατή διεύθυνση 8196 = </a:t>
            </a:r>
            <a:r>
              <a:rPr lang="el-GR" b="1" baseline="0" dirty="0" smtClean="0"/>
              <a:t>0010 </a:t>
            </a:r>
            <a:r>
              <a:rPr lang="el-GR" baseline="0" dirty="0" smtClean="0"/>
              <a:t>    000000000100 . </a:t>
            </a:r>
            <a:r>
              <a:rPr lang="en-US" baseline="0" dirty="0" smtClean="0"/>
              <a:t>H CPU </a:t>
            </a:r>
            <a:r>
              <a:rPr lang="el-GR" baseline="0" dirty="0" smtClean="0"/>
              <a:t>δίνει αυτή τη διεύθυνση στη μονάδα </a:t>
            </a:r>
            <a:r>
              <a:rPr lang="en-US" baseline="0" dirty="0" smtClean="0"/>
              <a:t>MMU </a:t>
            </a:r>
            <a:r>
              <a:rPr lang="el-GR" baseline="0" dirty="0" smtClean="0"/>
              <a:t>η οποία βρίσκεται στην </a:t>
            </a:r>
            <a:r>
              <a:rPr lang="en-US" baseline="0" dirty="0" smtClean="0"/>
              <a:t>CPU. H MMU </a:t>
            </a:r>
            <a:r>
              <a:rPr lang="el-GR" baseline="0" dirty="0" smtClean="0"/>
              <a:t>είναι η μονάδα της </a:t>
            </a:r>
            <a:r>
              <a:rPr lang="en-US" baseline="0" dirty="0" smtClean="0"/>
              <a:t>CPU </a:t>
            </a:r>
            <a:r>
              <a:rPr lang="el-GR" baseline="0" dirty="0" smtClean="0"/>
              <a:t>που «κοιτάει» στον </a:t>
            </a:r>
            <a:r>
              <a:rPr lang="en-US" baseline="0" dirty="0" smtClean="0"/>
              <a:t>PMT (Process Map Table) </a:t>
            </a:r>
            <a:r>
              <a:rPr lang="el-GR" baseline="0" dirty="0" smtClean="0"/>
              <a:t>δηλαδή πίνακας αντιστοίχισης σελίδων. Η </a:t>
            </a:r>
            <a:r>
              <a:rPr lang="en-US" baseline="0" dirty="0" smtClean="0"/>
              <a:t>MMU </a:t>
            </a:r>
            <a:r>
              <a:rPr lang="el-GR" baseline="0" dirty="0" smtClean="0"/>
              <a:t>διαβάζει τον αριθμό σελίδας, ο οποίος στο παράδειγμά μας είναι 0010 =2 και εξετάζει τη θέση 2 του </a:t>
            </a:r>
            <a:r>
              <a:rPr lang="en-US" baseline="0" dirty="0" smtClean="0"/>
              <a:t>PMT (</a:t>
            </a:r>
            <a:r>
              <a:rPr lang="el-GR" baseline="0" dirty="0" smtClean="0"/>
              <a:t>ζητάει από τον </a:t>
            </a:r>
            <a:r>
              <a:rPr lang="en-US" baseline="0" dirty="0" smtClean="0"/>
              <a:t>PMT </a:t>
            </a:r>
            <a:r>
              <a:rPr lang="el-GR" baseline="0" dirty="0" smtClean="0"/>
              <a:t>τα περιεχόμενα της θέσης 2)</a:t>
            </a:r>
            <a:r>
              <a:rPr lang="en-US" baseline="0" dirty="0" smtClean="0"/>
              <a:t>.</a:t>
            </a:r>
            <a:r>
              <a:rPr lang="el-GR" baseline="0" dirty="0" smtClean="0"/>
              <a:t> ΔΕΝ στέλνει στον </a:t>
            </a:r>
            <a:r>
              <a:rPr lang="en-US" baseline="0" dirty="0" smtClean="0"/>
              <a:t>PMT </a:t>
            </a:r>
            <a:r>
              <a:rPr lang="el-GR" baseline="0" dirty="0" smtClean="0"/>
              <a:t>όλη την ιδεατή διεύθυνση !!!! Ακριβώς γιατί είναι ίδιο το </a:t>
            </a:r>
            <a:r>
              <a:rPr lang="en-US" baseline="0" dirty="0" smtClean="0"/>
              <a:t>offset!!! O PMT </a:t>
            </a:r>
            <a:r>
              <a:rPr lang="el-GR" baseline="0" dirty="0" smtClean="0"/>
              <a:t>απαντάει στην </a:t>
            </a:r>
            <a:r>
              <a:rPr lang="en-US" baseline="0" dirty="0" smtClean="0"/>
              <a:t>MMU </a:t>
            </a:r>
            <a:r>
              <a:rPr lang="el-GR" baseline="0" dirty="0" smtClean="0"/>
              <a:t>στέλνοντας την τιμή που έχει στη θέση 2, δηλαδή στέλνει στην </a:t>
            </a:r>
            <a:r>
              <a:rPr lang="en-US" baseline="0" dirty="0" smtClean="0"/>
              <a:t>MMU </a:t>
            </a:r>
            <a:r>
              <a:rPr lang="el-GR" baseline="0" dirty="0" smtClean="0"/>
              <a:t>την τιμή 110=6. </a:t>
            </a:r>
            <a:r>
              <a:rPr lang="en-US" baseline="0" dirty="0" smtClean="0"/>
              <a:t>H </a:t>
            </a:r>
            <a:r>
              <a:rPr lang="el-GR" baseline="0" dirty="0" smtClean="0"/>
              <a:t>ΜΜ</a:t>
            </a:r>
            <a:r>
              <a:rPr lang="en-US" baseline="0" dirty="0" smtClean="0"/>
              <a:t>U </a:t>
            </a:r>
            <a:r>
              <a:rPr lang="el-GR" baseline="0" dirty="0" smtClean="0"/>
              <a:t>Παράγει τη φυσική διεύθυνση παίρνοντας τα 3 </a:t>
            </a:r>
            <a:r>
              <a:rPr lang="en-US" baseline="0" dirty="0" smtClean="0"/>
              <a:t>bit </a:t>
            </a:r>
            <a:r>
              <a:rPr lang="el-GR" baseline="0" dirty="0" smtClean="0"/>
              <a:t>(Στο συγκεκριμένο παράδειγμα) και </a:t>
            </a:r>
            <a:r>
              <a:rPr lang="el-GR" baseline="0" dirty="0" err="1" smtClean="0"/>
              <a:t>επικολλεί</a:t>
            </a:r>
            <a:r>
              <a:rPr lang="el-GR" baseline="0" dirty="0" smtClean="0"/>
              <a:t> σε αυτά το </a:t>
            </a:r>
            <a:r>
              <a:rPr lang="en-US" baseline="0" dirty="0" smtClean="0"/>
              <a:t>offset</a:t>
            </a:r>
          </a:p>
          <a:p>
            <a:endParaRPr lang="en-US" baseline="0" dirty="0" smtClean="0"/>
          </a:p>
          <a:p>
            <a:endParaRPr lang="en-US" baseline="0" dirty="0" smtClean="0"/>
          </a:p>
          <a:p>
            <a:r>
              <a:rPr lang="el-GR" baseline="0" dirty="0" smtClean="0"/>
              <a:t>Δηλαδή δίνει στη </a:t>
            </a:r>
            <a:r>
              <a:rPr lang="en-US" baseline="0" dirty="0" smtClean="0"/>
              <a:t>CPU </a:t>
            </a:r>
            <a:r>
              <a:rPr lang="el-GR" baseline="0" dirty="0" smtClean="0"/>
              <a:t> (στον </a:t>
            </a:r>
            <a:r>
              <a:rPr lang="en-US" baseline="0" dirty="0" smtClean="0"/>
              <a:t>MAR) </a:t>
            </a:r>
            <a:r>
              <a:rPr lang="el-GR" baseline="0" dirty="0" smtClean="0"/>
              <a:t>τη διεύθυνση 110  000000000100  = 2</a:t>
            </a:r>
            <a:r>
              <a:rPr lang="el-GR" baseline="30000" dirty="0" smtClean="0"/>
              <a:t>14</a:t>
            </a:r>
            <a:r>
              <a:rPr lang="el-GR" baseline="0" dirty="0" smtClean="0"/>
              <a:t>+2</a:t>
            </a:r>
            <a:r>
              <a:rPr lang="el-GR" baseline="30000" dirty="0" smtClean="0"/>
              <a:t>13</a:t>
            </a:r>
            <a:r>
              <a:rPr lang="el-GR" baseline="0" dirty="0" smtClean="0"/>
              <a:t>+2</a:t>
            </a:r>
            <a:r>
              <a:rPr lang="el-GR" baseline="30000" dirty="0" smtClean="0"/>
              <a:t>2</a:t>
            </a:r>
            <a:r>
              <a:rPr lang="el-GR" baseline="0" dirty="0" smtClean="0"/>
              <a:t>=24580.</a:t>
            </a:r>
          </a:p>
          <a:p>
            <a:r>
              <a:rPr lang="el-GR" baseline="0" dirty="0" smtClean="0"/>
              <a:t>Η </a:t>
            </a:r>
            <a:r>
              <a:rPr lang="en-US" baseline="0" dirty="0" smtClean="0"/>
              <a:t>CPU </a:t>
            </a:r>
            <a:r>
              <a:rPr lang="el-GR" baseline="0" dirty="0" smtClean="0"/>
              <a:t>δίνει αυτή τη διεύθυνση στον </a:t>
            </a:r>
            <a:r>
              <a:rPr lang="en-US" baseline="0" dirty="0" smtClean="0"/>
              <a:t>MAR </a:t>
            </a:r>
            <a:r>
              <a:rPr lang="el-GR" baseline="0" dirty="0" smtClean="0"/>
              <a:t> για αποκωδικοποίηση και προσκόμιση των δεδομένων.</a:t>
            </a:r>
          </a:p>
          <a:p>
            <a:endParaRPr lang="el-GR" baseline="0" dirty="0" smtClean="0"/>
          </a:p>
          <a:p>
            <a:r>
              <a:rPr lang="el-GR" dirty="0" smtClean="0"/>
              <a:t>Έστω</a:t>
            </a:r>
            <a:r>
              <a:rPr lang="el-GR" baseline="0" dirty="0" smtClean="0"/>
              <a:t> ότι η </a:t>
            </a:r>
            <a:r>
              <a:rPr lang="en-US" baseline="0" dirty="0" smtClean="0"/>
              <a:t>CPU </a:t>
            </a:r>
            <a:r>
              <a:rPr lang="el-GR" baseline="0" dirty="0" smtClean="0"/>
              <a:t>ζητά τη διεύθυνση 36Κ+6. Να βρείτε ποια φυσική διεύθυνση θα δώσει η </a:t>
            </a:r>
            <a:r>
              <a:rPr lang="en-US" baseline="0" dirty="0" smtClean="0"/>
              <a:t>MMU </a:t>
            </a:r>
            <a:r>
              <a:rPr lang="el-GR" baseline="0" dirty="0" smtClean="0"/>
              <a:t>στον </a:t>
            </a:r>
            <a:r>
              <a:rPr lang="en-US" baseline="0" dirty="0" smtClean="0"/>
              <a:t>MAR</a:t>
            </a:r>
            <a:endParaRPr lang="el-GR" baseline="0" dirty="0" smtClean="0"/>
          </a:p>
          <a:p>
            <a:r>
              <a:rPr lang="el-GR" baseline="0" dirty="0" smtClean="0"/>
              <a:t>32Κ=2</a:t>
            </a:r>
            <a:r>
              <a:rPr lang="el-GR" baseline="30000" dirty="0" smtClean="0"/>
              <a:t>15</a:t>
            </a:r>
            <a:r>
              <a:rPr lang="el-GR" baseline="0" dirty="0" smtClean="0"/>
              <a:t> άρα μπαίνει άσσος στο 1</a:t>
            </a:r>
            <a:r>
              <a:rPr lang="el-GR" baseline="30000" dirty="0" smtClean="0"/>
              <a:t>ο</a:t>
            </a:r>
            <a:r>
              <a:rPr lang="el-GR" baseline="0" dirty="0" smtClean="0"/>
              <a:t> </a:t>
            </a:r>
            <a:r>
              <a:rPr lang="en-US" baseline="0" dirty="0" smtClean="0"/>
              <a:t>bit</a:t>
            </a:r>
            <a:r>
              <a:rPr lang="el-GR" baseline="0" dirty="0" smtClean="0"/>
              <a:t> από αριστερά</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4Κ=2</a:t>
            </a:r>
            <a:r>
              <a:rPr lang="el-GR" baseline="30000" dirty="0" smtClean="0"/>
              <a:t>12</a:t>
            </a:r>
            <a:r>
              <a:rPr lang="el-GR" baseline="0" dirty="0" smtClean="0"/>
              <a:t> άρα μπαίνει άσσος στο 4</a:t>
            </a:r>
            <a:r>
              <a:rPr lang="el-GR" baseline="30000" dirty="0" smtClean="0"/>
              <a:t>ο</a:t>
            </a:r>
            <a:r>
              <a:rPr lang="el-GR" baseline="0" dirty="0" smtClean="0"/>
              <a:t> </a:t>
            </a:r>
            <a:r>
              <a:rPr lang="en-US" baseline="0" dirty="0" smtClean="0"/>
              <a:t>bit</a:t>
            </a:r>
            <a:r>
              <a:rPr lang="el-GR" baseline="0" dirty="0" smtClean="0"/>
              <a:t> από αριστερά</a:t>
            </a:r>
          </a:p>
          <a:p>
            <a:endParaRPr lang="el-GR" baseline="0" dirty="0" smtClean="0"/>
          </a:p>
          <a:p>
            <a:r>
              <a:rPr lang="el-GR" baseline="0" dirty="0" smtClean="0"/>
              <a:t>             2</a:t>
            </a:r>
            <a:r>
              <a:rPr lang="el-GR" baseline="30000" dirty="0" smtClean="0"/>
              <a:t>15</a:t>
            </a:r>
            <a:r>
              <a:rPr lang="el-GR" baseline="0" dirty="0" smtClean="0"/>
              <a:t>   2</a:t>
            </a:r>
            <a:r>
              <a:rPr lang="el-GR" baseline="30000" dirty="0" smtClean="0"/>
              <a:t>12</a:t>
            </a:r>
            <a:r>
              <a:rPr lang="el-GR" baseline="0" dirty="0" smtClean="0"/>
              <a:t> </a:t>
            </a:r>
          </a:p>
          <a:p>
            <a:r>
              <a:rPr lang="el-GR" baseline="0" dirty="0" smtClean="0"/>
              <a:t>36Κ+6 :   </a:t>
            </a:r>
            <a:r>
              <a:rPr lang="el-GR" b="1" baseline="0" dirty="0" smtClean="0"/>
              <a:t>1</a:t>
            </a:r>
            <a:r>
              <a:rPr lang="el-GR" baseline="0" dirty="0" smtClean="0"/>
              <a:t>001    000000000110</a:t>
            </a:r>
          </a:p>
          <a:p>
            <a:endParaRPr lang="el-GR" baseline="0" dirty="0" smtClean="0"/>
          </a:p>
          <a:p>
            <a:r>
              <a:rPr lang="el-GR" baseline="0" dirty="0" smtClean="0"/>
              <a:t>Άρα η </a:t>
            </a:r>
            <a:r>
              <a:rPr lang="en-US" baseline="0" dirty="0" smtClean="0"/>
              <a:t>MMU </a:t>
            </a:r>
            <a:r>
              <a:rPr lang="el-GR" baseline="0" dirty="0" smtClean="0"/>
              <a:t>θα στείλει</a:t>
            </a:r>
            <a:r>
              <a:rPr lang="en-US" baseline="0" dirty="0" smtClean="0"/>
              <a:t> </a:t>
            </a:r>
            <a:r>
              <a:rPr lang="el-GR" baseline="0" dirty="0" smtClean="0"/>
              <a:t>στον </a:t>
            </a:r>
            <a:r>
              <a:rPr lang="en-US" baseline="0" dirty="0" smtClean="0"/>
              <a:t>PMT </a:t>
            </a:r>
            <a:r>
              <a:rPr lang="el-GR" baseline="0" dirty="0" smtClean="0"/>
              <a:t>τον αριθμό 9.  Ο </a:t>
            </a:r>
            <a:r>
              <a:rPr lang="en-US" baseline="0" dirty="0" smtClean="0"/>
              <a:t>PMT </a:t>
            </a:r>
            <a:r>
              <a:rPr lang="el-GR" baseline="0" dirty="0" smtClean="0"/>
              <a:t>Στην καταχώρηση 9 έχει την τιμή 101=5. Η φυσική διεύθυνση που δίνεται στη </a:t>
            </a:r>
            <a:r>
              <a:rPr lang="en-US" baseline="0" dirty="0" smtClean="0"/>
              <a:t>CPU</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Είναι 101  000000000110  = 2</a:t>
            </a:r>
            <a:r>
              <a:rPr lang="el-GR" baseline="30000" dirty="0" smtClean="0"/>
              <a:t>14</a:t>
            </a:r>
            <a:r>
              <a:rPr lang="el-GR" baseline="0" dirty="0" smtClean="0"/>
              <a:t>+2</a:t>
            </a:r>
            <a:r>
              <a:rPr lang="el-GR" baseline="30000" dirty="0" smtClean="0"/>
              <a:t>12</a:t>
            </a:r>
            <a:r>
              <a:rPr lang="el-GR" baseline="0" dirty="0" smtClean="0"/>
              <a:t> + 6 = 20486</a:t>
            </a:r>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Ουσιαστικά γίνεται αντικατάσταση της τιμής </a:t>
            </a:r>
            <a:r>
              <a:rPr lang="en-US" baseline="0" dirty="0" smtClean="0"/>
              <a:t>PN </a:t>
            </a:r>
            <a:r>
              <a:rPr lang="el-GR" baseline="0" dirty="0" smtClean="0"/>
              <a:t>της ιδεατής διεύθυνσης με την τιμή </a:t>
            </a:r>
            <a:r>
              <a:rPr lang="en-US" baseline="0" dirty="0" smtClean="0"/>
              <a:t>PN </a:t>
            </a:r>
            <a:r>
              <a:rPr lang="el-GR" baseline="0" dirty="0" smtClean="0"/>
              <a:t>του φυσικού πλαισίου .</a:t>
            </a:r>
          </a:p>
          <a:p>
            <a:endParaRPr lang="el-GR" baseline="0" dirty="0" smtClean="0"/>
          </a:p>
          <a:p>
            <a:endParaRPr lang="el-GR" baseline="0" dirty="0" smtClean="0"/>
          </a:p>
          <a:p>
            <a:r>
              <a:rPr lang="el-GR" baseline="0" dirty="0" smtClean="0"/>
              <a:t>________________________________ ΣΦΑΛΜΑ ΣΕΛΙΔΑΣ________________________________________</a:t>
            </a:r>
          </a:p>
          <a:p>
            <a:endParaRPr lang="el-GR" baseline="0" dirty="0" smtClean="0"/>
          </a:p>
          <a:p>
            <a:endParaRPr lang="el-GR" baseline="0" dirty="0" smtClean="0"/>
          </a:p>
          <a:p>
            <a:r>
              <a:rPr lang="el-GR" baseline="0" dirty="0" smtClean="0"/>
              <a:t>Έστω ότι ζητείται η ιδεατή διεύθυνση 28Κ +2  = 16Κ + 8Κ + 4Κ  + 2</a:t>
            </a:r>
          </a:p>
          <a:p>
            <a:endParaRPr lang="el-GR" baseline="0" dirty="0" smtClean="0"/>
          </a:p>
          <a:p>
            <a:r>
              <a:rPr lang="el-GR" baseline="0" dirty="0" smtClean="0"/>
              <a:t>Ιδεατή διεύθυνση: 0111  000000000010</a:t>
            </a:r>
          </a:p>
          <a:p>
            <a:endParaRPr lang="el-GR" baseline="0" dirty="0" smtClean="0"/>
          </a:p>
          <a:p>
            <a:r>
              <a:rPr lang="el-GR" baseline="0" dirty="0" smtClean="0"/>
              <a:t>Η </a:t>
            </a:r>
            <a:r>
              <a:rPr lang="en-US" baseline="0" dirty="0" smtClean="0"/>
              <a:t>MMU </a:t>
            </a:r>
            <a:r>
              <a:rPr lang="el-GR" baseline="0" dirty="0" smtClean="0"/>
              <a:t>δίνει τον αριθμό σελίδας 7 και λαμβάνει ότι το </a:t>
            </a:r>
            <a:r>
              <a:rPr lang="en-US" baseline="0" dirty="0" smtClean="0"/>
              <a:t>bit </a:t>
            </a:r>
            <a:r>
              <a:rPr lang="el-GR" baseline="0" dirty="0" smtClean="0"/>
              <a:t>παρουσίας είναι 0 δηλαδή η ιδεατή σελίδα 7 ΔΕΝ ΥΠΑΡΧΕΙ στη μνήμη. Τα Χ του προηγούμενου σχήματος αντιστοιχούν σε τιμές 0 του </a:t>
            </a:r>
            <a:r>
              <a:rPr lang="en-US" baseline="0" dirty="0" smtClean="0"/>
              <a:t>bit </a:t>
            </a:r>
            <a:r>
              <a:rPr lang="el-GR" baseline="0" dirty="0" smtClean="0"/>
              <a:t>παρουσίας. Τότε</a:t>
            </a:r>
            <a:r>
              <a:rPr lang="en-US" baseline="0" dirty="0" smtClean="0"/>
              <a:t> </a:t>
            </a:r>
            <a:r>
              <a:rPr lang="el-GR" baseline="0" dirty="0" smtClean="0"/>
              <a:t>θα έπρεπε:</a:t>
            </a:r>
          </a:p>
          <a:p>
            <a:endParaRPr lang="el-GR" baseline="0" dirty="0" smtClean="0"/>
          </a:p>
          <a:p>
            <a:r>
              <a:rPr lang="el-GR" baseline="0" dirty="0" smtClean="0"/>
              <a:t>Να εφαρμοστεί ένας αλγόριθμος αντικατάστασης, έτσι ώστε να φύγει μία σελίδα από κάποιο πλαίσιο της φυσικής μνήμης για να μπει η 7. </a:t>
            </a:r>
            <a:r>
              <a:rPr lang="el-GR" baseline="0" dirty="0" err="1" smtClean="0"/>
              <a:t>Π.χ</a:t>
            </a:r>
            <a:r>
              <a:rPr lang="el-GR" baseline="0" dirty="0" smtClean="0"/>
              <a:t> αν ήταν αλγόριθμος </a:t>
            </a:r>
            <a:r>
              <a:rPr lang="en-US" baseline="0" dirty="0" smtClean="0"/>
              <a:t>FIFO </a:t>
            </a:r>
            <a:r>
              <a:rPr lang="el-GR" baseline="0" dirty="0" smtClean="0"/>
              <a:t>και θεωρήσουμε ότι οι σελίδες μπήκαν στη φυσική μνήμη με τη σειρά (ξεκινώντας από το πλαίσιο 0), θα βγάζαμε την σελίδα 3 από το πλαίσιο 0, θα βάζαμε την 7 και θα ενημερώναμε τον </a:t>
            </a:r>
            <a:r>
              <a:rPr lang="en-US" baseline="0" dirty="0" smtClean="0"/>
              <a:t>PMT</a:t>
            </a:r>
            <a:endParaRPr lang="el-GR" baseline="0" dirty="0" smtClean="0"/>
          </a:p>
          <a:p>
            <a:endParaRPr lang="el-GR" baseline="0" dirty="0" smtClean="0"/>
          </a:p>
          <a:p>
            <a:endParaRPr lang="el-GR" baseline="0" dirty="0" smtClean="0"/>
          </a:p>
          <a:p>
            <a:endParaRPr lang="el-GR" baseline="0" dirty="0" smtClean="0"/>
          </a:p>
          <a:p>
            <a:endParaRPr lang="el-GR" baseline="0" dirty="0" smtClean="0"/>
          </a:p>
          <a:p>
            <a:endParaRPr lang="el-GR" baseline="0" dirty="0" smtClean="0"/>
          </a:p>
          <a:p>
            <a:endParaRPr lang="el-GR" baseline="0" dirty="0" smtClean="0"/>
          </a:p>
          <a:p>
            <a:endParaRPr lang="el-GR" baseline="0" dirty="0" smtClean="0"/>
          </a:p>
          <a:p>
            <a:endParaRPr lang="el-GR" baseline="0" dirty="0" smtClean="0"/>
          </a:p>
          <a:p>
            <a:endParaRPr lang="el-GR" baseline="0" dirty="0" smtClean="0"/>
          </a:p>
          <a:p>
            <a:endParaRPr lang="el-GR" baseline="0" dirty="0" smtClean="0"/>
          </a:p>
          <a:p>
            <a:endParaRPr lang="el-GR" baseline="0" dirty="0" smtClean="0"/>
          </a:p>
          <a:p>
            <a:endParaRPr lang="el-GR" baseline="0" dirty="0" smtClean="0"/>
          </a:p>
          <a:p>
            <a:endParaRPr lang="el-GR" baseline="0" dirty="0" smtClean="0"/>
          </a:p>
          <a:p>
            <a:endParaRPr lang="el-GR" dirty="0"/>
          </a:p>
        </p:txBody>
      </p:sp>
      <p:sp>
        <p:nvSpPr>
          <p:cNvPr id="4" name="3 - Θέση αριθμού διαφάνειας"/>
          <p:cNvSpPr>
            <a:spLocks noGrp="1"/>
          </p:cNvSpPr>
          <p:nvPr>
            <p:ph type="sldNum" sz="quarter" idx="10"/>
          </p:nvPr>
        </p:nvSpPr>
        <p:spPr/>
        <p:txBody>
          <a:bodyPr/>
          <a:lstStyle/>
          <a:p>
            <a:fld id="{13679980-2163-4893-92F0-0F8AB28FED7C}" type="slidenum">
              <a:rPr lang="el-GR" smtClean="0"/>
              <a:pPr/>
              <a:t>6</a:t>
            </a:fld>
            <a:endParaRPr lang="el-G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Αριθμός σελίδας: 0 βρίσκεται</a:t>
            </a:r>
            <a:r>
              <a:rPr lang="el-GR" baseline="0" dirty="0" smtClean="0"/>
              <a:t> στο πλαίσιο 2 άρα έχει </a:t>
            </a:r>
            <a:r>
              <a:rPr lang="en-US" baseline="0" dirty="0" smtClean="0"/>
              <a:t>bit </a:t>
            </a:r>
            <a:r>
              <a:rPr lang="el-GR" baseline="0" dirty="0" smtClean="0"/>
              <a:t>παρουσίας ίσο με 1</a:t>
            </a:r>
          </a:p>
          <a:p>
            <a:pPr marL="0" marR="0" indent="0" algn="l" defTabSz="914400" rtl="0" eaLnBrk="1" fontAlgn="auto" latinLnBrk="0" hangingPunct="1">
              <a:lnSpc>
                <a:spcPct val="100000"/>
              </a:lnSpc>
              <a:spcBef>
                <a:spcPts val="0"/>
              </a:spcBef>
              <a:spcAft>
                <a:spcPts val="0"/>
              </a:spcAft>
              <a:buClrTx/>
              <a:buSzTx/>
              <a:buFontTx/>
              <a:buNone/>
              <a:tabLst/>
              <a:defRPr/>
            </a:pPr>
            <a:r>
              <a:rPr lang="el-GR" dirty="0" smtClean="0"/>
              <a:t>Αριθμός σελίδας: 1 βρίσκεται</a:t>
            </a:r>
            <a:r>
              <a:rPr lang="el-GR" baseline="0" dirty="0" smtClean="0"/>
              <a:t> στο πλαίσιο 1 άρα έχει </a:t>
            </a:r>
            <a:r>
              <a:rPr lang="en-US" baseline="0" dirty="0" smtClean="0"/>
              <a:t>bit </a:t>
            </a:r>
            <a:r>
              <a:rPr lang="el-GR" baseline="0" dirty="0" smtClean="0"/>
              <a:t>παρουσίας ίσο με 1</a:t>
            </a:r>
          </a:p>
          <a:p>
            <a:pPr marL="0" marR="0" indent="0" algn="l" defTabSz="914400" rtl="0" eaLnBrk="1" fontAlgn="auto" latinLnBrk="0" hangingPunct="1">
              <a:lnSpc>
                <a:spcPct val="100000"/>
              </a:lnSpc>
              <a:spcBef>
                <a:spcPts val="0"/>
              </a:spcBef>
              <a:spcAft>
                <a:spcPts val="0"/>
              </a:spcAft>
              <a:buClrTx/>
              <a:buSzTx/>
              <a:buFontTx/>
              <a:buNone/>
              <a:tabLst/>
              <a:defRPr/>
            </a:pPr>
            <a:r>
              <a:rPr lang="el-GR" dirty="0" smtClean="0"/>
              <a:t>Αριθμός σελίδας: 8 δεν βρίσκεται</a:t>
            </a:r>
            <a:r>
              <a:rPr lang="el-GR" baseline="0" dirty="0" smtClean="0"/>
              <a:t> πουθενά άρα έχει </a:t>
            </a:r>
            <a:r>
              <a:rPr lang="en-US" baseline="0" dirty="0" smtClean="0"/>
              <a:t>bit </a:t>
            </a:r>
            <a:r>
              <a:rPr lang="el-GR" baseline="0" dirty="0" smtClean="0"/>
              <a:t>παρουσίας ίσο με 0</a:t>
            </a:r>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Τι είναι το </a:t>
            </a:r>
            <a:r>
              <a:rPr lang="en-US" baseline="0" dirty="0" smtClean="0"/>
              <a:t>bit </a:t>
            </a:r>
            <a:r>
              <a:rPr lang="el-GR" baseline="0" dirty="0" smtClean="0"/>
              <a:t>τροποποίησης; Όταν γραφτούν δεδομένα λόγω της επεξεργασίας, τότε τα δεδομένα στη μνήμη θα είναι διαφορετικά από εκείνα του δίσκου.</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Τα δεδομένα από τον δίσκο έρχονται σε μία Α μορφή και μπορεί να τροποποιηθούν. Αυτές οι αλλαγές για κάθε σελίδα υπάρχουν στη μνήμη. Όταν τα </a:t>
            </a:r>
            <a:r>
              <a:rPr lang="en-US" baseline="0" dirty="0" smtClean="0"/>
              <a:t>bit </a:t>
            </a:r>
            <a:r>
              <a:rPr lang="el-GR" baseline="0" dirty="0" smtClean="0"/>
              <a:t>τροποποίησης τεθεί ίσο με 1, αυτό σημαίνει ότι η σελίδα είναι βρώμικη (άλλαξε). Άρα θα πρέπει να μεταφερθεί αυτή η σελίδα ΚΑΙ στον δίσκο όταν τελειώσει η επεξεργασία που αφορά </a:t>
            </a:r>
            <a:r>
              <a:rPr lang="el-GR" baseline="0" smtClean="0"/>
              <a:t>τα δεδομένα της.</a:t>
            </a: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endParaRPr lang="el-GR" dirty="0"/>
          </a:p>
        </p:txBody>
      </p:sp>
      <p:sp>
        <p:nvSpPr>
          <p:cNvPr id="4" name="3 - Θέση αριθμού διαφάνειας"/>
          <p:cNvSpPr>
            <a:spLocks noGrp="1"/>
          </p:cNvSpPr>
          <p:nvPr>
            <p:ph type="sldNum" sz="quarter" idx="10"/>
          </p:nvPr>
        </p:nvSpPr>
        <p:spPr/>
        <p:txBody>
          <a:bodyPr/>
          <a:lstStyle/>
          <a:p>
            <a:fld id="{13679980-2163-4893-92F0-0F8AB28FED7C}" type="slidenum">
              <a:rPr lang="el-GR" smtClean="0"/>
              <a:pPr/>
              <a:t>8</a:t>
            </a:fld>
            <a:endParaRPr lang="el-G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fontScale="92500"/>
          </a:bodyPr>
          <a:lstStyle/>
          <a:p>
            <a:r>
              <a:rPr lang="el-GR" dirty="0" smtClean="0"/>
              <a:t>Το </a:t>
            </a:r>
            <a:r>
              <a:rPr lang="en-US" dirty="0" smtClean="0"/>
              <a:t>TLB</a:t>
            </a:r>
            <a:r>
              <a:rPr lang="en-US" baseline="0" dirty="0" smtClean="0"/>
              <a:t> </a:t>
            </a:r>
            <a:r>
              <a:rPr lang="el-GR" baseline="0" dirty="0" smtClean="0"/>
              <a:t>είναι ένας πίνακας που βρίσκεται εντός  της </a:t>
            </a:r>
            <a:r>
              <a:rPr lang="en-US" baseline="0" dirty="0" smtClean="0"/>
              <a:t>CPU. </a:t>
            </a:r>
            <a:r>
              <a:rPr lang="el-GR" baseline="0" dirty="0" smtClean="0"/>
              <a:t>Είναι ένα κομμάτι του </a:t>
            </a:r>
            <a:r>
              <a:rPr lang="en-US" baseline="0" dirty="0" smtClean="0"/>
              <a:t>PMT. </a:t>
            </a:r>
            <a:r>
              <a:rPr lang="el-GR" baseline="0" dirty="0" smtClean="0"/>
              <a:t>Όπως η </a:t>
            </a:r>
            <a:r>
              <a:rPr lang="en-US" baseline="0" dirty="0" smtClean="0"/>
              <a:t>cache </a:t>
            </a:r>
            <a:r>
              <a:rPr lang="el-GR" baseline="0" dirty="0" smtClean="0"/>
              <a:t>είναι μικρότερη της </a:t>
            </a:r>
            <a:r>
              <a:rPr lang="en-US" baseline="0" dirty="0" smtClean="0"/>
              <a:t>RAM </a:t>
            </a:r>
            <a:r>
              <a:rPr lang="el-GR" baseline="0" dirty="0" smtClean="0"/>
              <a:t>έτσι και το </a:t>
            </a:r>
            <a:r>
              <a:rPr lang="en-US" baseline="0" dirty="0" smtClean="0"/>
              <a:t>TLB </a:t>
            </a:r>
            <a:r>
              <a:rPr lang="el-GR" baseline="0" dirty="0" smtClean="0"/>
              <a:t>είναι ένα μικρό μέρος του </a:t>
            </a:r>
            <a:r>
              <a:rPr lang="en-US" baseline="0" dirty="0" smtClean="0"/>
              <a:t>PMT. </a:t>
            </a:r>
          </a:p>
          <a:p>
            <a:endParaRPr lang="en-US" baseline="0" dirty="0" smtClean="0"/>
          </a:p>
          <a:p>
            <a:r>
              <a:rPr lang="en-US" baseline="0" dirty="0" smtClean="0"/>
              <a:t>TI </a:t>
            </a:r>
            <a:r>
              <a:rPr lang="el-GR" baseline="0" dirty="0" smtClean="0"/>
              <a:t>ΣΥΜΒΑΙΝΕΙ με τις προσπελάσεις της κύριας μνήμης όταν χρησιμοποιείται </a:t>
            </a:r>
            <a:r>
              <a:rPr lang="en-US" baseline="0" dirty="0" smtClean="0"/>
              <a:t>VM (virtual memory).</a:t>
            </a:r>
            <a:endParaRPr lang="el-GR" baseline="0" dirty="0" smtClean="0"/>
          </a:p>
          <a:p>
            <a:endParaRPr lang="el-GR" baseline="0" dirty="0" smtClean="0"/>
          </a:p>
          <a:p>
            <a:r>
              <a:rPr lang="el-GR" baseline="0" dirty="0" smtClean="0"/>
              <a:t>Ο πίνακας </a:t>
            </a:r>
            <a:r>
              <a:rPr lang="en-US" baseline="0" dirty="0" smtClean="0"/>
              <a:t>PMT </a:t>
            </a:r>
            <a:r>
              <a:rPr lang="el-GR" baseline="0" dirty="0" smtClean="0"/>
              <a:t>είναι στη μνήμη. Όταν η </a:t>
            </a:r>
            <a:r>
              <a:rPr lang="en-US" baseline="0" dirty="0" smtClean="0"/>
              <a:t>CPU </a:t>
            </a:r>
            <a:r>
              <a:rPr lang="el-GR" baseline="0" dirty="0" smtClean="0"/>
              <a:t>παράγει ιδεατές διευθύνσεις απευθύνεται στην </a:t>
            </a:r>
            <a:r>
              <a:rPr lang="en-US" baseline="0" dirty="0" smtClean="0"/>
              <a:t>MMU </a:t>
            </a:r>
            <a:r>
              <a:rPr lang="el-GR" baseline="0" dirty="0" smtClean="0"/>
              <a:t>η οποία με τη σειρά της ζητάει τις πληροφορίες σχετικά με το πλαίσιο μνήμης που βρίσκεται (ή δεν βρίσκεται) μία ιδεατή σελίδα. Άρα απαιτείται ΜΙΑ ΠΡΟΣΠΕΛΑΣΗ μνήμης για να διαβαστεί η πληροφορία αυτή (δεδομένου ότι το </a:t>
            </a:r>
            <a:r>
              <a:rPr lang="en-US" baseline="0" dirty="0" smtClean="0"/>
              <a:t>PMT </a:t>
            </a:r>
            <a:r>
              <a:rPr lang="el-GR" baseline="0" dirty="0" smtClean="0"/>
              <a:t>είναι στη μνήμη).</a:t>
            </a:r>
          </a:p>
          <a:p>
            <a:r>
              <a:rPr lang="el-GR" baseline="0" dirty="0" smtClean="0"/>
              <a:t>Όταν δοθεί η διεύθυνση του πλαισίου μνήμης, τότε ακολουθεί ΔΕΥΤΕΡΗ ανάγνωση για να φέρουμε τα δεδομένα. </a:t>
            </a:r>
          </a:p>
          <a:p>
            <a:r>
              <a:rPr lang="el-GR" baseline="0" dirty="0" smtClean="0"/>
              <a:t>Δηλαδή απαιτούνται ΔΥΟ προσπελάσεις της κύριας μνήμης για να φέρουμε τα δεδομένα μίας ιδεατής σελίδας.</a:t>
            </a:r>
          </a:p>
          <a:p>
            <a:r>
              <a:rPr lang="el-GR" baseline="0" dirty="0" smtClean="0"/>
              <a:t>ΑΥΤΌ συμβαίνει ΑΝ η σελίδα υπάρχει στην κύρια μνήμη. Αν ΌΧΙ, απαιτείται και μία διαδικασία ανάγνωσης από τον δίσκο.</a:t>
            </a:r>
          </a:p>
          <a:p>
            <a:endParaRPr lang="el-GR" baseline="0" dirty="0" smtClean="0"/>
          </a:p>
          <a:p>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u="sng" dirty="0" smtClean="0"/>
              <a:t>Το μισό περίπου</a:t>
            </a:r>
            <a:r>
              <a:rPr lang="en-US" u="sng" dirty="0" smtClean="0"/>
              <a:t> (</a:t>
            </a:r>
            <a:r>
              <a:rPr lang="el-GR" u="sng" dirty="0" smtClean="0"/>
              <a:t>λιγότερο) </a:t>
            </a:r>
            <a:r>
              <a:rPr lang="en-US" u="sng" dirty="0" smtClean="0"/>
              <a:t>PMT </a:t>
            </a:r>
            <a:r>
              <a:rPr lang="el-GR" u="sng" dirty="0" smtClean="0"/>
              <a:t>να τοποθετηθεί στο </a:t>
            </a:r>
            <a:r>
              <a:rPr lang="en-US" u="sng" dirty="0" smtClean="0"/>
              <a:t>TLB </a:t>
            </a:r>
            <a:r>
              <a:rPr lang="el-GR" u="sng" dirty="0" smtClean="0"/>
              <a:t>δίνει πιθανότητα περίπου 95% να έχουμε </a:t>
            </a:r>
            <a:r>
              <a:rPr lang="en-US" u="sng" dirty="0" smtClean="0"/>
              <a:t>hit</a:t>
            </a:r>
            <a:endParaRPr lang="el-GR" u="sng" dirty="0" smtClean="0"/>
          </a:p>
          <a:p>
            <a:endParaRPr lang="el-GR" baseline="0" dirty="0" smtClean="0"/>
          </a:p>
          <a:p>
            <a:endParaRPr lang="el-GR" baseline="0" dirty="0" smtClean="0"/>
          </a:p>
          <a:p>
            <a:r>
              <a:rPr lang="el-GR" baseline="0" dirty="0" smtClean="0"/>
              <a:t>Το </a:t>
            </a:r>
            <a:r>
              <a:rPr lang="en-US" baseline="0" dirty="0" smtClean="0"/>
              <a:t>TLB </a:t>
            </a:r>
            <a:r>
              <a:rPr lang="el-GR" baseline="0" dirty="0" smtClean="0"/>
              <a:t>είναι ένα μικρό αντίγραφο του </a:t>
            </a:r>
            <a:r>
              <a:rPr lang="en-US" baseline="0" dirty="0" smtClean="0"/>
              <a:t>PMT </a:t>
            </a:r>
            <a:r>
              <a:rPr lang="el-GR" baseline="0" dirty="0" smtClean="0"/>
              <a:t>εντός της </a:t>
            </a:r>
            <a:r>
              <a:rPr lang="en-US" baseline="0" dirty="0" smtClean="0"/>
              <a:t>CPU </a:t>
            </a:r>
            <a:r>
              <a:rPr lang="el-GR" baseline="0" dirty="0" smtClean="0"/>
              <a:t>το οποίο ενημερώνεται κατά τη λογική που ενημερώνεται η </a:t>
            </a:r>
            <a:r>
              <a:rPr lang="en-US" baseline="0" dirty="0" smtClean="0"/>
              <a:t>cache.</a:t>
            </a:r>
          </a:p>
          <a:p>
            <a:r>
              <a:rPr lang="el-GR" baseline="0" dirty="0" smtClean="0"/>
              <a:t>Όταν  ζητηθεί μία σελίδα, αυτή εκτός του </a:t>
            </a:r>
            <a:r>
              <a:rPr lang="en-US" baseline="0" dirty="0" smtClean="0"/>
              <a:t>PMT </a:t>
            </a:r>
            <a:r>
              <a:rPr lang="el-GR" baseline="0" dirty="0" smtClean="0"/>
              <a:t>γράφεται και στο </a:t>
            </a:r>
            <a:r>
              <a:rPr lang="en-US" baseline="0" dirty="0" smtClean="0"/>
              <a:t>TLB.</a:t>
            </a:r>
          </a:p>
          <a:p>
            <a:r>
              <a:rPr lang="el-GR" baseline="0" dirty="0" smtClean="0"/>
              <a:t>Όταν ζητούνται διευθύνσεις των οποίων οι θέσεις (στην κύρια μνήμη) ή τα πλαίσια μνήμης βρίσκονται καταχωρημένα στο </a:t>
            </a:r>
            <a:r>
              <a:rPr lang="en-US" baseline="0" dirty="0" smtClean="0"/>
              <a:t>TLB, </a:t>
            </a:r>
            <a:r>
              <a:rPr lang="el-GR" u="sng" baseline="0" dirty="0" smtClean="0"/>
              <a:t>αποφεύγεται η πρώτη προσπέλαση μνήμης. Δηλαδή η </a:t>
            </a:r>
            <a:r>
              <a:rPr lang="en-US" u="sng" baseline="0" dirty="0" smtClean="0"/>
              <a:t>CPU </a:t>
            </a:r>
            <a:r>
              <a:rPr lang="el-GR" u="sng" baseline="0" dirty="0" smtClean="0"/>
              <a:t>γνωρίζει  χωρίς να χρειαστεί </a:t>
            </a:r>
            <a:r>
              <a:rPr lang="el-GR" u="sng" baseline="0" dirty="0" err="1" smtClean="0"/>
              <a:t>προπέλαση</a:t>
            </a:r>
            <a:r>
              <a:rPr lang="el-GR" u="sng" baseline="0" dirty="0" smtClean="0"/>
              <a:t> στη μνήμη σε ποιο πλαίσιο της μνήμης βρίσκεται η ζητούμενη ιδεατή διεύθυνση, την οποία περνά στο ΜΑ</a:t>
            </a:r>
            <a:r>
              <a:rPr lang="en-US" u="sng" baseline="0" dirty="0" smtClean="0"/>
              <a:t>R </a:t>
            </a:r>
            <a:r>
              <a:rPr lang="el-GR" u="sng" baseline="0" dirty="0" smtClean="0"/>
              <a:t>και τη ζητάει από την μνήμη, ΔΗΛΑΔΗ έχουμε αυτομάτως ΜΙΣΕΣ προσπελάσεις μνήμης (ΑΝ βρεθούν καταχωρήσεις στο </a:t>
            </a:r>
            <a:r>
              <a:rPr lang="en-US" u="sng" baseline="0" dirty="0" smtClean="0"/>
              <a:t>TLB)</a:t>
            </a:r>
            <a:r>
              <a:rPr lang="el-GR" u="sng" baseline="0" dirty="0" smtClean="0"/>
              <a:t>.</a:t>
            </a:r>
            <a:endParaRPr lang="en-US" baseline="0" dirty="0" smtClean="0"/>
          </a:p>
          <a:p>
            <a:endParaRPr lang="el-GR" baseline="0" dirty="0" smtClean="0"/>
          </a:p>
          <a:p>
            <a:endParaRPr lang="el-GR" baseline="0" dirty="0" smtClean="0"/>
          </a:p>
          <a:p>
            <a:endParaRPr lang="el-GR" baseline="0" dirty="0" smtClean="0"/>
          </a:p>
          <a:p>
            <a:endParaRPr lang="el-GR" baseline="0" dirty="0" smtClean="0"/>
          </a:p>
          <a:p>
            <a:endParaRPr lang="el-GR" dirty="0"/>
          </a:p>
        </p:txBody>
      </p:sp>
      <p:sp>
        <p:nvSpPr>
          <p:cNvPr id="4" name="3 - Θέση αριθμού διαφάνειας"/>
          <p:cNvSpPr>
            <a:spLocks noGrp="1"/>
          </p:cNvSpPr>
          <p:nvPr>
            <p:ph type="sldNum" sz="quarter" idx="10"/>
          </p:nvPr>
        </p:nvSpPr>
        <p:spPr/>
        <p:txBody>
          <a:bodyPr/>
          <a:lstStyle/>
          <a:p>
            <a:fld id="{13679980-2163-4893-92F0-0F8AB28FED7C}" type="slidenum">
              <a:rPr lang="el-GR" smtClean="0"/>
              <a:pPr/>
              <a:t>9</a:t>
            </a:fld>
            <a:endParaRPr lang="el-G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lnSpcReduction="10000"/>
          </a:bodyPr>
          <a:lstStyle/>
          <a:p>
            <a:r>
              <a:rPr lang="en-US" dirty="0" smtClean="0"/>
              <a:t>O</a:t>
            </a:r>
            <a:r>
              <a:rPr lang="en-US" baseline="0" dirty="0" smtClean="0"/>
              <a:t> </a:t>
            </a:r>
            <a:r>
              <a:rPr lang="el-GR" baseline="0" dirty="0" smtClean="0"/>
              <a:t>πίνακας είναι το </a:t>
            </a:r>
            <a:r>
              <a:rPr lang="en-US" baseline="0" dirty="0" smtClean="0"/>
              <a:t>PMT. </a:t>
            </a:r>
            <a:r>
              <a:rPr lang="el-GR" baseline="0" dirty="0" smtClean="0"/>
              <a:t>Έχει 32 καταχωρήσεις. Οι σελίδες άρα και τα πλαίσια είναι 1Κ. Αυτό αυτομάτως σημαίνει ότι το τμήμα </a:t>
            </a:r>
            <a:r>
              <a:rPr lang="en-US" baseline="0" dirty="0" smtClean="0"/>
              <a:t>offset </a:t>
            </a:r>
            <a:r>
              <a:rPr lang="el-GR" baseline="0" dirty="0" smtClean="0"/>
              <a:t>και της ιδεατής και της φυσικής διεύθυνσης είναι 10 </a:t>
            </a:r>
            <a:r>
              <a:rPr lang="en-US" baseline="0" dirty="0" smtClean="0"/>
              <a:t>bit (1024=2</a:t>
            </a:r>
            <a:r>
              <a:rPr lang="en-US" baseline="30000" dirty="0" smtClean="0"/>
              <a:t>10</a:t>
            </a:r>
            <a:r>
              <a:rPr lang="en-US" baseline="0" dirty="0" smtClean="0"/>
              <a:t>).</a:t>
            </a:r>
          </a:p>
          <a:p>
            <a:r>
              <a:rPr lang="el-GR" baseline="0" dirty="0" smtClean="0"/>
              <a:t>Στην τρέχουσα κατάσταση, στη φυσική μνήμη βρίσκονται ,από τις 128 ιδεατές σελίδες, οι 6: Συγκεκριμένα, </a:t>
            </a:r>
          </a:p>
          <a:p>
            <a:r>
              <a:rPr lang="el-GR" baseline="0" dirty="0" smtClean="0"/>
              <a:t>Σελίδα 1 στο πλαίσιο 0</a:t>
            </a:r>
          </a:p>
          <a:p>
            <a:r>
              <a:rPr lang="el-GR" baseline="0" dirty="0" smtClean="0"/>
              <a:t>Σελίδα 3 στο πλαίσιο 1</a:t>
            </a:r>
          </a:p>
          <a:p>
            <a:r>
              <a:rPr lang="el-GR" baseline="0" dirty="0" smtClean="0"/>
              <a:t>Σελίδα 5 στο πλαίσιο 3</a:t>
            </a:r>
          </a:p>
          <a:p>
            <a:r>
              <a:rPr lang="el-GR" baseline="0" dirty="0" smtClean="0"/>
              <a:t>Σελίδα 0 στο πλαίσιο 5</a:t>
            </a:r>
          </a:p>
          <a:p>
            <a:r>
              <a:rPr lang="el-GR" baseline="0" dirty="0" smtClean="0"/>
              <a:t>Σελίδα 4 στο πλαίσιο 7</a:t>
            </a:r>
          </a:p>
          <a:p>
            <a:r>
              <a:rPr lang="el-GR" baseline="0" dirty="0" smtClean="0"/>
              <a:t>Σελίδα 2 στο πλαίσιο 9</a:t>
            </a:r>
          </a:p>
          <a:p>
            <a:r>
              <a:rPr lang="el-GR" baseline="0" dirty="0" smtClean="0"/>
              <a:t>_________________________________________________________________________________________________</a:t>
            </a:r>
          </a:p>
          <a:p>
            <a:endParaRPr lang="el-GR" baseline="0" dirty="0" smtClean="0"/>
          </a:p>
          <a:p>
            <a:r>
              <a:rPr lang="el-GR" baseline="0" dirty="0" smtClean="0"/>
              <a:t>ΙΔ. Σελίδα           Περιέχει τις διευθύνσεις</a:t>
            </a:r>
          </a:p>
          <a:p>
            <a:r>
              <a:rPr lang="el-GR" baseline="0" dirty="0" smtClean="0"/>
              <a:t>Ιδεατή Σελίδα 0 : 0Κ-1Κ</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Ιδεατή Σελίδα 1 : 1Κ-2Κ</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Ιδεατή Σελίδα 2 : 2Κ-3Κ</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Ιδεατή Σελίδα 3 : 3Κ-4Κ</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Ιδεατή Σελίδα 4 : 4Κ-5Κ</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Ιδεατή Σελίδα 5 : 5Κ-6Κ</a:t>
            </a:r>
          </a:p>
          <a:p>
            <a:endParaRPr lang="el-GR" baseline="0" dirty="0" smtClean="0"/>
          </a:p>
          <a:p>
            <a:r>
              <a:rPr lang="el-GR" baseline="0" dirty="0" smtClean="0"/>
              <a:t>Έχω 128 ιδεατές σελίδες (128Κ</a:t>
            </a:r>
            <a:r>
              <a:rPr lang="en-US" baseline="0" dirty="0" smtClean="0"/>
              <a:t>b </a:t>
            </a:r>
            <a:r>
              <a:rPr lang="el-GR" baseline="0" dirty="0" smtClean="0"/>
              <a:t>ιδεατή μνήμη) και 32 φυσικά πλαίσια (μνήμη 32ΚΒ).  Κάθε χρονική στιγμή στη φυσική μνήμη μπορούν να βρεθούν 32 σελίδες. </a:t>
            </a:r>
          </a:p>
          <a:p>
            <a:endParaRPr lang="el-GR" baseline="0" dirty="0" smtClean="0"/>
          </a:p>
          <a:p>
            <a:pPr marL="342900" indent="-342900">
              <a:buAutoNum type="alphaUcParenR"/>
            </a:pPr>
            <a:r>
              <a:rPr lang="el-GR" dirty="0" smtClean="0"/>
              <a:t>Ποιο το μέγεθος του </a:t>
            </a:r>
            <a:r>
              <a:rPr lang="en-US" dirty="0" smtClean="0"/>
              <a:t>PN </a:t>
            </a:r>
            <a:r>
              <a:rPr lang="el-GR" dirty="0" smtClean="0"/>
              <a:t>και του </a:t>
            </a:r>
            <a:r>
              <a:rPr lang="en-US" dirty="0" err="1" smtClean="0"/>
              <a:t>OFFset</a:t>
            </a:r>
            <a:r>
              <a:rPr lang="el-GR" dirty="0" smtClean="0"/>
              <a:t> για τις 2 μορφές διεύθυνσης;</a:t>
            </a:r>
          </a:p>
          <a:p>
            <a:pPr marL="342900" indent="-342900">
              <a:buAutoNum type="alphaUcParenR"/>
            </a:pPr>
            <a:endParaRPr lang="el-GR" dirty="0" smtClean="0"/>
          </a:p>
          <a:p>
            <a:pPr marL="342900" indent="-342900">
              <a:buNone/>
            </a:pPr>
            <a:r>
              <a:rPr lang="el-GR" dirty="0" smtClean="0"/>
              <a:t>Απάντηση: Επειδή το μέγεθος σελίδων-πλαισίων</a:t>
            </a:r>
            <a:r>
              <a:rPr lang="el-GR" baseline="0" dirty="0" smtClean="0"/>
              <a:t>  είναι 1Κ έχουμε </a:t>
            </a:r>
            <a:r>
              <a:rPr lang="en-US" baseline="0" dirty="0" smtClean="0"/>
              <a:t>offset 10 bit</a:t>
            </a:r>
            <a:endParaRPr lang="el-GR" baseline="0" dirty="0" smtClean="0"/>
          </a:p>
          <a:p>
            <a:pPr marL="342900" indent="-342900">
              <a:buNone/>
            </a:pPr>
            <a:r>
              <a:rPr lang="el-GR" baseline="0" dirty="0" smtClean="0"/>
              <a:t>Ιδεατές διευθύνσεις: Έχουμε 128 σελίδες άρα απαιτούνται 7 </a:t>
            </a:r>
            <a:r>
              <a:rPr lang="en-US" baseline="0" dirty="0" smtClean="0"/>
              <a:t>bit </a:t>
            </a:r>
            <a:r>
              <a:rPr lang="el-GR" baseline="0" dirty="0" smtClean="0"/>
              <a:t>για να δοθεί διεύθυνση σε καθεμία από αυτές. </a:t>
            </a:r>
          </a:p>
          <a:p>
            <a:pPr marL="342900" indent="-342900">
              <a:buNone/>
            </a:pPr>
            <a:r>
              <a:rPr lang="el-GR" baseline="0" dirty="0" smtClean="0"/>
              <a:t>Άρα η ιδεατή διεύθυνση είναι συνολικά 17 </a:t>
            </a:r>
            <a:r>
              <a:rPr lang="en-US" baseline="0" dirty="0" smtClean="0"/>
              <a:t>bit</a:t>
            </a:r>
          </a:p>
          <a:p>
            <a:pPr marL="342900" indent="-342900">
              <a:buNone/>
            </a:pPr>
            <a:r>
              <a:rPr lang="el-GR" baseline="0" dirty="0" smtClean="0"/>
              <a:t>Αντίστοιχα, έχουμε 32 πλαίσια, άρα απαιτούνται 5 </a:t>
            </a:r>
            <a:r>
              <a:rPr lang="en-US" baseline="0" dirty="0" smtClean="0"/>
              <a:t>bit </a:t>
            </a:r>
            <a:r>
              <a:rPr lang="el-GR" baseline="0" dirty="0" smtClean="0"/>
              <a:t>για να δοθεί διεύθυνση σε καθένα από αυτά. Άρα η  φυσική διεύθυνση είναι </a:t>
            </a:r>
            <a:r>
              <a:rPr lang="en-US" baseline="0" dirty="0" smtClean="0"/>
              <a:t>1</a:t>
            </a:r>
            <a:r>
              <a:rPr lang="el-GR" baseline="0" dirty="0" smtClean="0"/>
              <a:t>5 </a:t>
            </a:r>
            <a:r>
              <a:rPr lang="en-US" baseline="0" dirty="0" smtClean="0"/>
              <a:t>bit</a:t>
            </a:r>
          </a:p>
          <a:p>
            <a:pPr marL="342900" indent="-342900">
              <a:buNone/>
            </a:pPr>
            <a:endParaRPr lang="el-GR" dirty="0" smtClean="0"/>
          </a:p>
          <a:p>
            <a:pPr marL="342900" indent="-342900">
              <a:buNone/>
            </a:pPr>
            <a:r>
              <a:rPr lang="en-US" dirty="0" smtClean="0"/>
              <a:t>B)</a:t>
            </a:r>
            <a:r>
              <a:rPr lang="en-US" baseline="0" dirty="0" smtClean="0"/>
              <a:t> </a:t>
            </a:r>
            <a:r>
              <a:rPr lang="el-GR" dirty="0" smtClean="0"/>
              <a:t>Να δείξετε τη διαδικασία εύρεσης </a:t>
            </a:r>
            <a:r>
              <a:rPr lang="el-GR" u="sng" dirty="0" smtClean="0"/>
              <a:t>του </a:t>
            </a:r>
            <a:r>
              <a:rPr lang="en-US" u="sng" dirty="0" smtClean="0"/>
              <a:t>byte 7 </a:t>
            </a:r>
            <a:r>
              <a:rPr lang="el-GR" u="sng" dirty="0" smtClean="0"/>
              <a:t>της σελίδας </a:t>
            </a:r>
            <a:r>
              <a:rPr lang="el-GR" dirty="0" smtClean="0"/>
              <a:t>5 αν δεν υπάρχει </a:t>
            </a:r>
            <a:r>
              <a:rPr lang="en-US" dirty="0" smtClean="0"/>
              <a:t>TLB</a:t>
            </a:r>
            <a:endParaRPr lang="el-GR" dirty="0" smtClean="0"/>
          </a:p>
          <a:p>
            <a:endParaRPr lang="en-US" baseline="0" dirty="0" smtClean="0"/>
          </a:p>
          <a:p>
            <a:r>
              <a:rPr lang="en-US" baseline="0" dirty="0" smtClean="0"/>
              <a:t>H MMU </a:t>
            </a:r>
            <a:r>
              <a:rPr lang="el-GR" baseline="0" dirty="0" smtClean="0"/>
              <a:t>θα στείλει τη διεύθυνση της σελίδας 5, η οποία είναι 0000101 (ο αριθμός 5 γραμμένος σε 7 </a:t>
            </a:r>
            <a:r>
              <a:rPr lang="en-US" baseline="0" dirty="0" smtClean="0"/>
              <a:t>bit).</a:t>
            </a:r>
          </a:p>
          <a:p>
            <a:r>
              <a:rPr lang="en-US" baseline="0" dirty="0" smtClean="0"/>
              <a:t>H </a:t>
            </a:r>
            <a:r>
              <a:rPr lang="el-GR" baseline="0" dirty="0" smtClean="0"/>
              <a:t>πληροφορία που θα επιστραφεί μέσω του </a:t>
            </a:r>
            <a:r>
              <a:rPr lang="en-US" baseline="0" dirty="0" smtClean="0"/>
              <a:t>PMT </a:t>
            </a:r>
            <a:r>
              <a:rPr lang="el-GR" baseline="0" dirty="0" smtClean="0"/>
              <a:t>λέει ότι η σελίδα 5 βρίσκεται στο πλαίσιο 3. Άρα η φυσική διεύθυνση προκύπτει αν γράψουμε τον αριθμό </a:t>
            </a:r>
          </a:p>
          <a:p>
            <a:r>
              <a:rPr lang="el-GR" baseline="0" dirty="0" smtClean="0"/>
              <a:t>3 με </a:t>
            </a:r>
            <a:r>
              <a:rPr lang="en-US" baseline="0" dirty="0" smtClean="0"/>
              <a:t>5 bit (</a:t>
            </a:r>
            <a:r>
              <a:rPr lang="el-GR" baseline="0" dirty="0" smtClean="0"/>
              <a:t>όσα είναι τα </a:t>
            </a:r>
            <a:r>
              <a:rPr lang="en-US" baseline="0" dirty="0" smtClean="0"/>
              <a:t>bit </a:t>
            </a:r>
            <a:r>
              <a:rPr lang="el-GR" baseline="0" dirty="0" smtClean="0"/>
              <a:t>του πεδίου </a:t>
            </a:r>
            <a:r>
              <a:rPr lang="en-US" baseline="0" dirty="0" smtClean="0"/>
              <a:t>PN </a:t>
            </a:r>
            <a:r>
              <a:rPr lang="el-GR" baseline="0" dirty="0" smtClean="0"/>
              <a:t>της φυσικής διεύθυνσης)</a:t>
            </a:r>
          </a:p>
          <a:p>
            <a:endParaRPr lang="el-GR" baseline="0" dirty="0" smtClean="0"/>
          </a:p>
          <a:p>
            <a:r>
              <a:rPr lang="el-GR" baseline="0" dirty="0" smtClean="0"/>
              <a:t>                                </a:t>
            </a:r>
            <a:r>
              <a:rPr lang="en-US" baseline="0" dirty="0" smtClean="0"/>
              <a:t>PN             </a:t>
            </a:r>
            <a:r>
              <a:rPr lang="en-US" baseline="0" dirty="0" err="1" smtClean="0"/>
              <a:t>Offeset</a:t>
            </a:r>
            <a:endParaRPr lang="el-GR" baseline="0" dirty="0" smtClean="0"/>
          </a:p>
          <a:p>
            <a:r>
              <a:rPr lang="el-GR" baseline="0" dirty="0" smtClean="0"/>
              <a:t>ΦΥΣΙΚΗ ΔΙΕΥΘΥΝΣΗ 00011      0000000111  </a:t>
            </a:r>
          </a:p>
          <a:p>
            <a:endParaRPr lang="en-US" baseline="0" dirty="0" smtClean="0"/>
          </a:p>
          <a:p>
            <a:r>
              <a:rPr lang="el-GR" baseline="0" dirty="0" smtClean="0"/>
              <a:t>Γίνονται 2 προσπελάσεις μνήμης.</a:t>
            </a:r>
          </a:p>
          <a:p>
            <a:endParaRPr lang="el-GR" baseline="0" dirty="0" smtClean="0"/>
          </a:p>
          <a:p>
            <a:endParaRPr lang="el-GR" baseline="0" dirty="0" smtClean="0"/>
          </a:p>
          <a:p>
            <a:r>
              <a:rPr lang="el-GR" dirty="0" smtClean="0"/>
              <a:t>Γ) Έστω ότι το </a:t>
            </a:r>
            <a:r>
              <a:rPr lang="en-US" dirty="0" smtClean="0"/>
              <a:t>TLB </a:t>
            </a:r>
            <a:r>
              <a:rPr lang="el-GR" dirty="0" smtClean="0"/>
              <a:t>περιέχει ¼ των  γραμμών του </a:t>
            </a:r>
            <a:r>
              <a:rPr lang="en-US" dirty="0" smtClean="0"/>
              <a:t>PMT</a:t>
            </a:r>
            <a:r>
              <a:rPr lang="el-GR" dirty="0" smtClean="0"/>
              <a:t> και την τρέχουσα στιγμή περιέχει τις πρώτες 8 γραμμές (0-7). Να επαναλάβετε το ερώτημα Β</a:t>
            </a:r>
          </a:p>
          <a:p>
            <a:endParaRPr lang="el-GR" baseline="0" dirty="0" smtClean="0"/>
          </a:p>
          <a:p>
            <a:r>
              <a:rPr lang="el-GR" baseline="0" dirty="0" smtClean="0"/>
              <a:t>Εξετάζεται η καταχώρηση 0000101 (σελ. 5) μέσα στο </a:t>
            </a:r>
            <a:r>
              <a:rPr lang="en-US" baseline="0" dirty="0" smtClean="0"/>
              <a:t>TLB. </a:t>
            </a:r>
            <a:r>
              <a:rPr lang="el-GR" baseline="0" dirty="0" smtClean="0"/>
              <a:t>Επειδή υπάρχει, η </a:t>
            </a:r>
            <a:r>
              <a:rPr lang="en-US" baseline="0" dirty="0" smtClean="0"/>
              <a:t>CPU </a:t>
            </a:r>
            <a:r>
              <a:rPr lang="el-GR" baseline="0" dirty="0" smtClean="0"/>
              <a:t>βλέπει ότι η αντίστοιχη φυσική διεύθυνση 00011 (3). Επομένως, η </a:t>
            </a:r>
            <a:r>
              <a:rPr lang="en-US" baseline="0" dirty="0" smtClean="0"/>
              <a:t>CPU </a:t>
            </a:r>
            <a:r>
              <a:rPr lang="el-GR" baseline="0" dirty="0" smtClean="0"/>
              <a:t>δίνει στον </a:t>
            </a:r>
            <a:r>
              <a:rPr lang="en-US" baseline="0" dirty="0" smtClean="0"/>
              <a:t>MAR </a:t>
            </a:r>
            <a:r>
              <a:rPr lang="el-GR" baseline="0" dirty="0" smtClean="0"/>
              <a:t>ΑΠΕΥΘΕΙΑΣ τη διεύθυνση 000110000000111  στον </a:t>
            </a:r>
            <a:r>
              <a:rPr lang="en-US" baseline="0" dirty="0" smtClean="0"/>
              <a:t>MAR </a:t>
            </a:r>
            <a:r>
              <a:rPr lang="el-GR" baseline="0" dirty="0" smtClean="0"/>
              <a:t>ο οποίος ζητά αποκωδικοποίηση από τη μνήμη……… ΜΙΑ προσπέλαση.</a:t>
            </a:r>
          </a:p>
          <a:p>
            <a:endParaRPr lang="el-GR" baseline="0" dirty="0" smtClean="0"/>
          </a:p>
          <a:p>
            <a:r>
              <a:rPr lang="el-GR" baseline="0" dirty="0" smtClean="0"/>
              <a:t>Δ) Στην πρώτη περίπτωση χρειαστήκαμε 20 </a:t>
            </a:r>
            <a:r>
              <a:rPr lang="en-US" baseline="0" dirty="0" smtClean="0"/>
              <a:t>ns </a:t>
            </a:r>
            <a:r>
              <a:rPr lang="el-GR" baseline="0" dirty="0" smtClean="0"/>
              <a:t>στη δεύτερη 10.</a:t>
            </a:r>
          </a:p>
          <a:p>
            <a:endParaRPr lang="el-GR" baseline="0" dirty="0" smtClean="0"/>
          </a:p>
          <a:p>
            <a:r>
              <a:rPr lang="el-GR" baseline="0" dirty="0" smtClean="0"/>
              <a:t>    Αν υποθέσουμε ότι θεωρούμε </a:t>
            </a:r>
            <a:r>
              <a:rPr lang="en-US" baseline="0" dirty="0" smtClean="0"/>
              <a:t>hit </a:t>
            </a:r>
            <a:r>
              <a:rPr lang="el-GR" baseline="0" dirty="0" smtClean="0"/>
              <a:t>την εύρεση μίας καταχώρησης στο </a:t>
            </a:r>
            <a:r>
              <a:rPr lang="en-US" baseline="0" dirty="0" smtClean="0"/>
              <a:t>TLB </a:t>
            </a:r>
            <a:r>
              <a:rPr lang="el-GR" baseline="0" dirty="0" smtClean="0"/>
              <a:t>άρα 1-</a:t>
            </a:r>
            <a:r>
              <a:rPr lang="en-US" baseline="0" dirty="0" smtClean="0"/>
              <a:t>h </a:t>
            </a:r>
            <a:r>
              <a:rPr lang="el-GR" baseline="0" dirty="0" smtClean="0"/>
              <a:t>είναι το ποσοστό των </a:t>
            </a:r>
            <a:r>
              <a:rPr lang="en-US" baseline="0" dirty="0" smtClean="0"/>
              <a:t>MISS. </a:t>
            </a:r>
            <a:r>
              <a:rPr lang="el-GR" baseline="0" dirty="0" smtClean="0"/>
              <a:t>Τότε:</a:t>
            </a:r>
          </a:p>
          <a:p>
            <a:endParaRPr lang="el-GR" baseline="0" dirty="0" smtClean="0"/>
          </a:p>
          <a:p>
            <a:r>
              <a:rPr lang="el-GR" baseline="0" dirty="0" smtClean="0"/>
              <a:t>     Συνολικός χρόνος που δαπανάται για προσπελάσεις Τ</a:t>
            </a:r>
            <a:r>
              <a:rPr lang="en-US" baseline="-25000" dirty="0" smtClean="0"/>
              <a:t>m</a:t>
            </a:r>
            <a:r>
              <a:rPr lang="en-US" baseline="0" dirty="0" smtClean="0"/>
              <a:t> =  h </a:t>
            </a:r>
            <a:r>
              <a:rPr lang="el-GR" baseline="0" dirty="0" smtClean="0"/>
              <a:t>*</a:t>
            </a:r>
            <a:r>
              <a:rPr lang="en-US" baseline="0" dirty="0" smtClean="0"/>
              <a:t> t</a:t>
            </a:r>
            <a:r>
              <a:rPr lang="en-US" baseline="-25000" dirty="0" smtClean="0"/>
              <a:t>m</a:t>
            </a:r>
            <a:r>
              <a:rPr lang="en-US" baseline="0" dirty="0" smtClean="0"/>
              <a:t> +(1-h)*2t</a:t>
            </a:r>
            <a:r>
              <a:rPr lang="en-US" baseline="-25000" dirty="0" smtClean="0"/>
              <a:t>m</a:t>
            </a:r>
          </a:p>
          <a:p>
            <a:endParaRPr lang="en-US" baseline="0" dirty="0" smtClean="0"/>
          </a:p>
          <a:p>
            <a:r>
              <a:rPr lang="el-GR" baseline="0" dirty="0" smtClean="0"/>
              <a:t>Όπου </a:t>
            </a:r>
            <a:r>
              <a:rPr lang="en-US" baseline="0" dirty="0" smtClean="0"/>
              <a:t>t</a:t>
            </a:r>
            <a:r>
              <a:rPr lang="en-US" baseline="-25000" dirty="0" smtClean="0"/>
              <a:t>m</a:t>
            </a:r>
            <a:r>
              <a:rPr lang="en-US" baseline="0" dirty="0" smtClean="0"/>
              <a:t> </a:t>
            </a:r>
            <a:r>
              <a:rPr lang="el-GR" baseline="0" dirty="0" smtClean="0"/>
              <a:t>είναι ο χρόνος προσπέλασης της μνήμης. Επειδή πειραματικά έχει αποδειχτεί ότι το </a:t>
            </a:r>
            <a:r>
              <a:rPr lang="en-US" baseline="0" dirty="0" smtClean="0"/>
              <a:t>h=95%</a:t>
            </a:r>
            <a:r>
              <a:rPr lang="el-GR" baseline="0" dirty="0" smtClean="0"/>
              <a:t> (ΛΟΓΩ της ΤΟΠΙΚΟΤΗΤΑΣ ΑΝΑΦΟΡΩΝ) ο συνολικός χρόνος προσπελάσεων στη μνήμη τείνει να συγκλίνει</a:t>
            </a:r>
            <a:r>
              <a:rPr lang="en-US" baseline="0" dirty="0" smtClean="0"/>
              <a:t>  </a:t>
            </a:r>
            <a:r>
              <a:rPr lang="el-GR" baseline="0" dirty="0" smtClean="0"/>
              <a:t>στην τιμή </a:t>
            </a:r>
            <a:r>
              <a:rPr lang="en-US" baseline="0" dirty="0" smtClean="0"/>
              <a:t>h </a:t>
            </a:r>
            <a:r>
              <a:rPr lang="el-GR" baseline="0" dirty="0" smtClean="0"/>
              <a:t>*</a:t>
            </a:r>
            <a:r>
              <a:rPr lang="en-US" baseline="0" dirty="0" smtClean="0"/>
              <a:t> t</a:t>
            </a:r>
            <a:r>
              <a:rPr lang="en-US" baseline="-25000" dirty="0" smtClean="0"/>
              <a:t>m</a:t>
            </a:r>
          </a:p>
          <a:p>
            <a:endParaRPr lang="el-GR" baseline="0" dirty="0" smtClean="0"/>
          </a:p>
          <a:p>
            <a:endParaRPr lang="el-GR" baseline="0" dirty="0" smtClean="0"/>
          </a:p>
          <a:p>
            <a:r>
              <a:rPr lang="en-US" dirty="0" smtClean="0"/>
              <a:t>WEAR</a:t>
            </a:r>
            <a:r>
              <a:rPr lang="en-US" baseline="0" dirty="0" smtClean="0"/>
              <a:t> LEVELING </a:t>
            </a:r>
            <a:r>
              <a:rPr lang="el-GR" baseline="0" dirty="0" err="1" smtClean="0"/>
              <a:t>εξισορρόπιση</a:t>
            </a:r>
            <a:r>
              <a:rPr lang="el-GR" baseline="0" dirty="0" smtClean="0"/>
              <a:t> φθοράς</a:t>
            </a:r>
            <a:endParaRPr lang="el-GR" dirty="0"/>
          </a:p>
        </p:txBody>
      </p:sp>
      <p:sp>
        <p:nvSpPr>
          <p:cNvPr id="4" name="3 - Θέση αριθμού διαφάνειας"/>
          <p:cNvSpPr>
            <a:spLocks noGrp="1"/>
          </p:cNvSpPr>
          <p:nvPr>
            <p:ph type="sldNum" sz="quarter" idx="10"/>
          </p:nvPr>
        </p:nvSpPr>
        <p:spPr/>
        <p:txBody>
          <a:bodyPr/>
          <a:lstStyle/>
          <a:p>
            <a:fld id="{13679980-2163-4893-92F0-0F8AB28FED7C}" type="slidenum">
              <a:rPr lang="el-GR" smtClean="0"/>
              <a:pPr/>
              <a:t>10</a:t>
            </a:fld>
            <a:endParaRPr lang="el-G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1 - Τίτλος"/>
          <p:cNvSpPr>
            <a:spLocks noGrp="1"/>
          </p:cNvSpPr>
          <p:nvPr>
            <p:ph type="ctrTitle"/>
          </p:nvPr>
        </p:nvSpPr>
        <p:spPr>
          <a:xfrm>
            <a:off x="685800" y="2130425"/>
            <a:ext cx="7772400" cy="1470025"/>
          </a:xfrm>
        </p:spPr>
        <p:txBody>
          <a:bodyPr/>
          <a:lstStyle/>
          <a:p>
            <a:r>
              <a:rPr lang="el-GR" smtClean="0"/>
              <a:t>Kλικ για επεξεργασία του τίτλου</a:t>
            </a:r>
            <a:endParaRPr lang="el-GR"/>
          </a:p>
        </p:txBody>
      </p:sp>
      <p:sp>
        <p:nvSpPr>
          <p:cNvPr id="3" name="2 - Υπότιτλος"/>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l-GR" smtClean="0"/>
              <a:t>Κάντε κλικ για να επεξεργαστείτε τον υπότιτλο του υποδείγματος</a:t>
            </a:r>
            <a:endParaRPr lang="el-GR"/>
          </a:p>
        </p:txBody>
      </p:sp>
      <p:sp>
        <p:nvSpPr>
          <p:cNvPr id="4" name="3 - Θέση ημερομηνίας"/>
          <p:cNvSpPr>
            <a:spLocks noGrp="1"/>
          </p:cNvSpPr>
          <p:nvPr>
            <p:ph type="dt" sz="half" idx="10"/>
          </p:nvPr>
        </p:nvSpPr>
        <p:spPr/>
        <p:txBody>
          <a:bodyPr/>
          <a:lstStyle/>
          <a:p>
            <a:fld id="{B1874F92-68AC-43F9-8E82-68FB207E782E}" type="datetimeFigureOut">
              <a:rPr lang="el-GR" smtClean="0"/>
              <a:pPr/>
              <a:t>22/12/2020</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714CF3A0-C027-4342-ABE7-3F4B6629D0EE}" type="slidenum">
              <a:rPr lang="el-GR" smtClean="0"/>
              <a:pPr/>
              <a:t>‹#›</a:t>
            </a:fld>
            <a:endParaRPr lang="el-G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l-GR"/>
          </a:p>
        </p:txBody>
      </p:sp>
      <p:sp>
        <p:nvSpPr>
          <p:cNvPr id="3" name="2 - Θέση κατακόρυφου κειμένου"/>
          <p:cNvSpPr>
            <a:spLocks noGrp="1"/>
          </p:cNvSpPr>
          <p:nvPr>
            <p:ph type="body" orient="vert" idx="1"/>
          </p:nvPr>
        </p:nvSpPr>
        <p:spPr/>
        <p:txBody>
          <a:bodyPr vert="eaVert"/>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ημερομηνίας"/>
          <p:cNvSpPr>
            <a:spLocks noGrp="1"/>
          </p:cNvSpPr>
          <p:nvPr>
            <p:ph type="dt" sz="half" idx="10"/>
          </p:nvPr>
        </p:nvSpPr>
        <p:spPr/>
        <p:txBody>
          <a:bodyPr/>
          <a:lstStyle/>
          <a:p>
            <a:fld id="{B1874F92-68AC-43F9-8E82-68FB207E782E}" type="datetimeFigureOut">
              <a:rPr lang="el-GR" smtClean="0"/>
              <a:pPr/>
              <a:t>22/12/2020</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714CF3A0-C027-4342-ABE7-3F4B6629D0EE}" type="slidenum">
              <a:rPr lang="el-GR" smtClean="0"/>
              <a:pPr/>
              <a:t>‹#›</a:t>
            </a:fld>
            <a:endParaRPr lang="el-G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1 - Κατακόρυφος τίτλος"/>
          <p:cNvSpPr>
            <a:spLocks noGrp="1"/>
          </p:cNvSpPr>
          <p:nvPr>
            <p:ph type="title" orient="vert"/>
          </p:nvPr>
        </p:nvSpPr>
        <p:spPr>
          <a:xfrm>
            <a:off x="6629400" y="274638"/>
            <a:ext cx="2057400" cy="5851525"/>
          </a:xfrm>
        </p:spPr>
        <p:txBody>
          <a:bodyPr vert="eaVert"/>
          <a:lstStyle/>
          <a:p>
            <a:r>
              <a:rPr lang="el-GR" smtClean="0"/>
              <a:t>Kλικ για επεξεργασία του τίτλου</a:t>
            </a:r>
            <a:endParaRPr lang="el-GR"/>
          </a:p>
        </p:txBody>
      </p:sp>
      <p:sp>
        <p:nvSpPr>
          <p:cNvPr id="3" name="2 - Θέση κατακόρυφου κειμένου"/>
          <p:cNvSpPr>
            <a:spLocks noGrp="1"/>
          </p:cNvSpPr>
          <p:nvPr>
            <p:ph type="body" orient="vert" idx="1"/>
          </p:nvPr>
        </p:nvSpPr>
        <p:spPr>
          <a:xfrm>
            <a:off x="457200" y="274638"/>
            <a:ext cx="6019800" cy="5851525"/>
          </a:xfrm>
        </p:spPr>
        <p:txBody>
          <a:bodyPr vert="eaVert"/>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ημερομηνίας"/>
          <p:cNvSpPr>
            <a:spLocks noGrp="1"/>
          </p:cNvSpPr>
          <p:nvPr>
            <p:ph type="dt" sz="half" idx="10"/>
          </p:nvPr>
        </p:nvSpPr>
        <p:spPr/>
        <p:txBody>
          <a:bodyPr/>
          <a:lstStyle/>
          <a:p>
            <a:fld id="{B1874F92-68AC-43F9-8E82-68FB207E782E}" type="datetimeFigureOut">
              <a:rPr lang="el-GR" smtClean="0"/>
              <a:pPr/>
              <a:t>22/12/2020</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714CF3A0-C027-4342-ABE7-3F4B6629D0EE}" type="slidenum">
              <a:rPr lang="el-GR" smtClean="0"/>
              <a:pPr/>
              <a:t>‹#›</a:t>
            </a:fld>
            <a:endParaRPr lang="el-G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Αντι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l-GR"/>
          </a:p>
        </p:txBody>
      </p:sp>
      <p:sp>
        <p:nvSpPr>
          <p:cNvPr id="3" name="2 - Θέση περιεχομένου"/>
          <p:cNvSpPr>
            <a:spLocks noGrp="1"/>
          </p:cNvSpPr>
          <p:nvPr>
            <p:ph idx="1"/>
          </p:nvPr>
        </p:nvSpPr>
        <p:spPr/>
        <p:txBody>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ημερομηνίας"/>
          <p:cNvSpPr>
            <a:spLocks noGrp="1"/>
          </p:cNvSpPr>
          <p:nvPr>
            <p:ph type="dt" sz="half" idx="10"/>
          </p:nvPr>
        </p:nvSpPr>
        <p:spPr/>
        <p:txBody>
          <a:bodyPr/>
          <a:lstStyle/>
          <a:p>
            <a:fld id="{B1874F92-68AC-43F9-8E82-68FB207E782E}" type="datetimeFigureOut">
              <a:rPr lang="el-GR" smtClean="0"/>
              <a:pPr/>
              <a:t>22/12/2020</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714CF3A0-C027-4342-ABE7-3F4B6629D0EE}" type="slidenum">
              <a:rPr lang="el-GR" smtClean="0"/>
              <a:pPr/>
              <a:t>‹#›</a:t>
            </a:fld>
            <a:endParaRPr lang="el-G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1 - Τίτλος"/>
          <p:cNvSpPr>
            <a:spLocks noGrp="1"/>
          </p:cNvSpPr>
          <p:nvPr>
            <p:ph type="title"/>
          </p:nvPr>
        </p:nvSpPr>
        <p:spPr>
          <a:xfrm>
            <a:off x="722313" y="4406900"/>
            <a:ext cx="7772400" cy="1362075"/>
          </a:xfrm>
        </p:spPr>
        <p:txBody>
          <a:bodyPr anchor="t"/>
          <a:lstStyle>
            <a:lvl1pPr algn="l">
              <a:defRPr sz="4000" b="1" cap="all"/>
            </a:lvl1pPr>
          </a:lstStyle>
          <a:p>
            <a:r>
              <a:rPr lang="el-GR" smtClean="0"/>
              <a:t>Kλικ για επεξεργασία του τίτλου</a:t>
            </a:r>
            <a:endParaRPr lang="el-GR"/>
          </a:p>
        </p:txBody>
      </p:sp>
      <p:sp>
        <p:nvSpPr>
          <p:cNvPr id="3" name="2 - Θέση κειμένου"/>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smtClean="0"/>
              <a:t>Kλικ για επεξεργασία των στυλ του υποδείγματος</a:t>
            </a:r>
          </a:p>
        </p:txBody>
      </p:sp>
      <p:sp>
        <p:nvSpPr>
          <p:cNvPr id="4" name="3 - Θέση ημερομηνίας"/>
          <p:cNvSpPr>
            <a:spLocks noGrp="1"/>
          </p:cNvSpPr>
          <p:nvPr>
            <p:ph type="dt" sz="half" idx="10"/>
          </p:nvPr>
        </p:nvSpPr>
        <p:spPr/>
        <p:txBody>
          <a:bodyPr/>
          <a:lstStyle/>
          <a:p>
            <a:fld id="{B1874F92-68AC-43F9-8E82-68FB207E782E}" type="datetimeFigureOut">
              <a:rPr lang="el-GR" smtClean="0"/>
              <a:pPr/>
              <a:t>22/12/2020</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714CF3A0-C027-4342-ABE7-3F4B6629D0EE}" type="slidenum">
              <a:rPr lang="el-GR" smtClean="0"/>
              <a:pPr/>
              <a:t>‹#›</a:t>
            </a:fld>
            <a:endParaRPr lang="el-G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l-GR"/>
          </a:p>
        </p:txBody>
      </p:sp>
      <p:sp>
        <p:nvSpPr>
          <p:cNvPr id="3" name="2 - Θέση περιεχομένου"/>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περιεχομένου"/>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5" name="4 - Θέση ημερομηνίας"/>
          <p:cNvSpPr>
            <a:spLocks noGrp="1"/>
          </p:cNvSpPr>
          <p:nvPr>
            <p:ph type="dt" sz="half" idx="10"/>
          </p:nvPr>
        </p:nvSpPr>
        <p:spPr/>
        <p:txBody>
          <a:bodyPr/>
          <a:lstStyle/>
          <a:p>
            <a:fld id="{B1874F92-68AC-43F9-8E82-68FB207E782E}" type="datetimeFigureOut">
              <a:rPr lang="el-GR" smtClean="0"/>
              <a:pPr/>
              <a:t>22/12/2020</a:t>
            </a:fld>
            <a:endParaRPr lang="el-GR"/>
          </a:p>
        </p:txBody>
      </p:sp>
      <p:sp>
        <p:nvSpPr>
          <p:cNvPr id="6" name="5 - Θέση υποσέλιδου"/>
          <p:cNvSpPr>
            <a:spLocks noGrp="1"/>
          </p:cNvSpPr>
          <p:nvPr>
            <p:ph type="ftr" sz="quarter" idx="11"/>
          </p:nvPr>
        </p:nvSpPr>
        <p:spPr/>
        <p:txBody>
          <a:bodyPr/>
          <a:lstStyle/>
          <a:p>
            <a:endParaRPr lang="el-GR"/>
          </a:p>
        </p:txBody>
      </p:sp>
      <p:sp>
        <p:nvSpPr>
          <p:cNvPr id="7" name="6 - Θέση αριθμού διαφάνειας"/>
          <p:cNvSpPr>
            <a:spLocks noGrp="1"/>
          </p:cNvSpPr>
          <p:nvPr>
            <p:ph type="sldNum" sz="quarter" idx="12"/>
          </p:nvPr>
        </p:nvSpPr>
        <p:spPr/>
        <p:txBody>
          <a:bodyPr/>
          <a:lstStyle/>
          <a:p>
            <a:fld id="{714CF3A0-C027-4342-ABE7-3F4B6629D0EE}" type="slidenum">
              <a:rPr lang="el-GR" smtClean="0"/>
              <a:pPr/>
              <a:t>‹#›</a:t>
            </a:fld>
            <a:endParaRPr lang="el-G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lvl1pPr>
              <a:defRPr/>
            </a:lvl1pPr>
          </a:lstStyle>
          <a:p>
            <a:r>
              <a:rPr lang="el-GR" smtClean="0"/>
              <a:t>Kλικ για επεξεργασία του τίτλου</a:t>
            </a:r>
            <a:endParaRPr lang="el-GR"/>
          </a:p>
        </p:txBody>
      </p:sp>
      <p:sp>
        <p:nvSpPr>
          <p:cNvPr id="3" name="2 - Θέση κειμένου"/>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Kλικ για επεξεργασία των στυλ του υποδείγματος</a:t>
            </a:r>
          </a:p>
        </p:txBody>
      </p:sp>
      <p:sp>
        <p:nvSpPr>
          <p:cNvPr id="4" name="3 - Θέση περιεχομένου"/>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5" name="4 - Θέση κειμένου"/>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Kλικ για επεξεργασία των στυλ του υποδείγματος</a:t>
            </a:r>
          </a:p>
        </p:txBody>
      </p:sp>
      <p:sp>
        <p:nvSpPr>
          <p:cNvPr id="6" name="5 - Θέση περιεχομένου"/>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7" name="6 - Θέση ημερομηνίας"/>
          <p:cNvSpPr>
            <a:spLocks noGrp="1"/>
          </p:cNvSpPr>
          <p:nvPr>
            <p:ph type="dt" sz="half" idx="10"/>
          </p:nvPr>
        </p:nvSpPr>
        <p:spPr/>
        <p:txBody>
          <a:bodyPr/>
          <a:lstStyle/>
          <a:p>
            <a:fld id="{B1874F92-68AC-43F9-8E82-68FB207E782E}" type="datetimeFigureOut">
              <a:rPr lang="el-GR" smtClean="0"/>
              <a:pPr/>
              <a:t>22/12/2020</a:t>
            </a:fld>
            <a:endParaRPr lang="el-GR"/>
          </a:p>
        </p:txBody>
      </p:sp>
      <p:sp>
        <p:nvSpPr>
          <p:cNvPr id="8" name="7 - Θέση υποσέλιδου"/>
          <p:cNvSpPr>
            <a:spLocks noGrp="1"/>
          </p:cNvSpPr>
          <p:nvPr>
            <p:ph type="ftr" sz="quarter" idx="11"/>
          </p:nvPr>
        </p:nvSpPr>
        <p:spPr/>
        <p:txBody>
          <a:bodyPr/>
          <a:lstStyle/>
          <a:p>
            <a:endParaRPr lang="el-GR"/>
          </a:p>
        </p:txBody>
      </p:sp>
      <p:sp>
        <p:nvSpPr>
          <p:cNvPr id="9" name="8 - Θέση αριθμού διαφάνειας"/>
          <p:cNvSpPr>
            <a:spLocks noGrp="1"/>
          </p:cNvSpPr>
          <p:nvPr>
            <p:ph type="sldNum" sz="quarter" idx="12"/>
          </p:nvPr>
        </p:nvSpPr>
        <p:spPr/>
        <p:txBody>
          <a:bodyPr/>
          <a:lstStyle/>
          <a:p>
            <a:fld id="{714CF3A0-C027-4342-ABE7-3F4B6629D0EE}" type="slidenum">
              <a:rPr lang="el-GR" smtClean="0"/>
              <a:pPr/>
              <a:t>‹#›</a:t>
            </a:fld>
            <a:endParaRPr lang="el-G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l-GR"/>
          </a:p>
        </p:txBody>
      </p:sp>
      <p:sp>
        <p:nvSpPr>
          <p:cNvPr id="3" name="2 - Θέση ημερομηνίας"/>
          <p:cNvSpPr>
            <a:spLocks noGrp="1"/>
          </p:cNvSpPr>
          <p:nvPr>
            <p:ph type="dt" sz="half" idx="10"/>
          </p:nvPr>
        </p:nvSpPr>
        <p:spPr/>
        <p:txBody>
          <a:bodyPr/>
          <a:lstStyle/>
          <a:p>
            <a:fld id="{B1874F92-68AC-43F9-8E82-68FB207E782E}" type="datetimeFigureOut">
              <a:rPr lang="el-GR" smtClean="0"/>
              <a:pPr/>
              <a:t>22/12/2020</a:t>
            </a:fld>
            <a:endParaRPr lang="el-GR"/>
          </a:p>
        </p:txBody>
      </p:sp>
      <p:sp>
        <p:nvSpPr>
          <p:cNvPr id="4" name="3 - Θέση υποσέλιδου"/>
          <p:cNvSpPr>
            <a:spLocks noGrp="1"/>
          </p:cNvSpPr>
          <p:nvPr>
            <p:ph type="ftr" sz="quarter" idx="11"/>
          </p:nvPr>
        </p:nvSpPr>
        <p:spPr/>
        <p:txBody>
          <a:bodyPr/>
          <a:lstStyle/>
          <a:p>
            <a:endParaRPr lang="el-GR"/>
          </a:p>
        </p:txBody>
      </p:sp>
      <p:sp>
        <p:nvSpPr>
          <p:cNvPr id="5" name="4 - Θέση αριθμού διαφάνειας"/>
          <p:cNvSpPr>
            <a:spLocks noGrp="1"/>
          </p:cNvSpPr>
          <p:nvPr>
            <p:ph type="sldNum" sz="quarter" idx="12"/>
          </p:nvPr>
        </p:nvSpPr>
        <p:spPr/>
        <p:txBody>
          <a:bodyPr/>
          <a:lstStyle/>
          <a:p>
            <a:fld id="{714CF3A0-C027-4342-ABE7-3F4B6629D0EE}" type="slidenum">
              <a:rPr lang="el-GR" smtClean="0"/>
              <a:pPr/>
              <a:t>‹#›</a:t>
            </a:fld>
            <a:endParaRPr lang="el-G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ή">
    <p:spTree>
      <p:nvGrpSpPr>
        <p:cNvPr id="1" name=""/>
        <p:cNvGrpSpPr/>
        <p:nvPr/>
      </p:nvGrpSpPr>
      <p:grpSpPr>
        <a:xfrm>
          <a:off x="0" y="0"/>
          <a:ext cx="0" cy="0"/>
          <a:chOff x="0" y="0"/>
          <a:chExt cx="0" cy="0"/>
        </a:xfrm>
      </p:grpSpPr>
      <p:sp>
        <p:nvSpPr>
          <p:cNvPr id="2" name="1 - Θέση ημερομηνίας"/>
          <p:cNvSpPr>
            <a:spLocks noGrp="1"/>
          </p:cNvSpPr>
          <p:nvPr>
            <p:ph type="dt" sz="half" idx="10"/>
          </p:nvPr>
        </p:nvSpPr>
        <p:spPr/>
        <p:txBody>
          <a:bodyPr/>
          <a:lstStyle/>
          <a:p>
            <a:fld id="{B1874F92-68AC-43F9-8E82-68FB207E782E}" type="datetimeFigureOut">
              <a:rPr lang="el-GR" smtClean="0"/>
              <a:pPr/>
              <a:t>22/12/2020</a:t>
            </a:fld>
            <a:endParaRPr lang="el-GR"/>
          </a:p>
        </p:txBody>
      </p:sp>
      <p:sp>
        <p:nvSpPr>
          <p:cNvPr id="3" name="2 - Θέση υποσέλιδου"/>
          <p:cNvSpPr>
            <a:spLocks noGrp="1"/>
          </p:cNvSpPr>
          <p:nvPr>
            <p:ph type="ftr" sz="quarter" idx="11"/>
          </p:nvPr>
        </p:nvSpPr>
        <p:spPr/>
        <p:txBody>
          <a:bodyPr/>
          <a:lstStyle/>
          <a:p>
            <a:endParaRPr lang="el-GR"/>
          </a:p>
        </p:txBody>
      </p:sp>
      <p:sp>
        <p:nvSpPr>
          <p:cNvPr id="4" name="3 - Θέση αριθμού διαφάνειας"/>
          <p:cNvSpPr>
            <a:spLocks noGrp="1"/>
          </p:cNvSpPr>
          <p:nvPr>
            <p:ph type="sldNum" sz="quarter" idx="12"/>
          </p:nvPr>
        </p:nvSpPr>
        <p:spPr/>
        <p:txBody>
          <a:bodyPr/>
          <a:lstStyle/>
          <a:p>
            <a:fld id="{714CF3A0-C027-4342-ABE7-3F4B6629D0EE}" type="slidenum">
              <a:rPr lang="el-GR" smtClean="0"/>
              <a:pPr/>
              <a:t>‹#›</a:t>
            </a:fld>
            <a:endParaRPr lang="el-G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73050"/>
            <a:ext cx="3008313" cy="1162050"/>
          </a:xfrm>
        </p:spPr>
        <p:txBody>
          <a:bodyPr anchor="b"/>
          <a:lstStyle>
            <a:lvl1pPr algn="l">
              <a:defRPr sz="2000" b="1"/>
            </a:lvl1pPr>
          </a:lstStyle>
          <a:p>
            <a:r>
              <a:rPr lang="el-GR" smtClean="0"/>
              <a:t>Kλικ για επεξεργασία του τίτλου</a:t>
            </a:r>
            <a:endParaRPr lang="el-GR"/>
          </a:p>
        </p:txBody>
      </p:sp>
      <p:sp>
        <p:nvSpPr>
          <p:cNvPr id="3" name="2 - Θέση περιεχομένου"/>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κειμένου"/>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p>
            <a:fld id="{B1874F92-68AC-43F9-8E82-68FB207E782E}" type="datetimeFigureOut">
              <a:rPr lang="el-GR" smtClean="0"/>
              <a:pPr/>
              <a:t>22/12/2020</a:t>
            </a:fld>
            <a:endParaRPr lang="el-GR"/>
          </a:p>
        </p:txBody>
      </p:sp>
      <p:sp>
        <p:nvSpPr>
          <p:cNvPr id="6" name="5 - Θέση υποσέλιδου"/>
          <p:cNvSpPr>
            <a:spLocks noGrp="1"/>
          </p:cNvSpPr>
          <p:nvPr>
            <p:ph type="ftr" sz="quarter" idx="11"/>
          </p:nvPr>
        </p:nvSpPr>
        <p:spPr/>
        <p:txBody>
          <a:bodyPr/>
          <a:lstStyle/>
          <a:p>
            <a:endParaRPr lang="el-GR"/>
          </a:p>
        </p:txBody>
      </p:sp>
      <p:sp>
        <p:nvSpPr>
          <p:cNvPr id="7" name="6 - Θέση αριθμού διαφάνειας"/>
          <p:cNvSpPr>
            <a:spLocks noGrp="1"/>
          </p:cNvSpPr>
          <p:nvPr>
            <p:ph type="sldNum" sz="quarter" idx="12"/>
          </p:nvPr>
        </p:nvSpPr>
        <p:spPr/>
        <p:txBody>
          <a:bodyPr/>
          <a:lstStyle/>
          <a:p>
            <a:fld id="{714CF3A0-C027-4342-ABE7-3F4B6629D0EE}" type="slidenum">
              <a:rPr lang="el-GR" smtClean="0"/>
              <a:pPr/>
              <a:t>‹#›</a:t>
            </a:fld>
            <a:endParaRPr lang="el-G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1792288" y="4800600"/>
            <a:ext cx="5486400" cy="566738"/>
          </a:xfrm>
        </p:spPr>
        <p:txBody>
          <a:bodyPr anchor="b"/>
          <a:lstStyle>
            <a:lvl1pPr algn="l">
              <a:defRPr sz="2000" b="1"/>
            </a:lvl1pPr>
          </a:lstStyle>
          <a:p>
            <a:r>
              <a:rPr lang="el-GR" smtClean="0"/>
              <a:t>Kλικ για επεξεργασία του τίτλου</a:t>
            </a:r>
            <a:endParaRPr lang="el-GR"/>
          </a:p>
        </p:txBody>
      </p:sp>
      <p:sp>
        <p:nvSpPr>
          <p:cNvPr id="3" name="2 - Θέση εικόνας"/>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3 - Θέση κειμένου"/>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p>
            <a:fld id="{B1874F92-68AC-43F9-8E82-68FB207E782E}" type="datetimeFigureOut">
              <a:rPr lang="el-GR" smtClean="0"/>
              <a:pPr/>
              <a:t>22/12/2020</a:t>
            </a:fld>
            <a:endParaRPr lang="el-GR"/>
          </a:p>
        </p:txBody>
      </p:sp>
      <p:sp>
        <p:nvSpPr>
          <p:cNvPr id="6" name="5 - Θέση υποσέλιδου"/>
          <p:cNvSpPr>
            <a:spLocks noGrp="1"/>
          </p:cNvSpPr>
          <p:nvPr>
            <p:ph type="ftr" sz="quarter" idx="11"/>
          </p:nvPr>
        </p:nvSpPr>
        <p:spPr/>
        <p:txBody>
          <a:bodyPr/>
          <a:lstStyle/>
          <a:p>
            <a:endParaRPr lang="el-GR"/>
          </a:p>
        </p:txBody>
      </p:sp>
      <p:sp>
        <p:nvSpPr>
          <p:cNvPr id="7" name="6 - Θέση αριθμού διαφάνειας"/>
          <p:cNvSpPr>
            <a:spLocks noGrp="1"/>
          </p:cNvSpPr>
          <p:nvPr>
            <p:ph type="sldNum" sz="quarter" idx="12"/>
          </p:nvPr>
        </p:nvSpPr>
        <p:spPr/>
        <p:txBody>
          <a:bodyPr/>
          <a:lstStyle/>
          <a:p>
            <a:fld id="{714CF3A0-C027-4342-ABE7-3F4B6629D0EE}" type="slidenum">
              <a:rPr lang="el-GR" smtClean="0"/>
              <a:pPr/>
              <a:t>‹#›</a:t>
            </a:fld>
            <a:endParaRPr lang="el-G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 Θέση τίτλου"/>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l-GR" smtClean="0"/>
              <a:t>Kλικ για επεξεργασία του τίτλου</a:t>
            </a:r>
            <a:endParaRPr lang="el-GR"/>
          </a:p>
        </p:txBody>
      </p:sp>
      <p:sp>
        <p:nvSpPr>
          <p:cNvPr id="3" name="2 - Θέση κειμένου"/>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ημερομηνίας"/>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874F92-68AC-43F9-8E82-68FB207E782E}" type="datetimeFigureOut">
              <a:rPr lang="el-GR" smtClean="0"/>
              <a:pPr/>
              <a:t>22/12/2020</a:t>
            </a:fld>
            <a:endParaRPr lang="el-GR"/>
          </a:p>
        </p:txBody>
      </p:sp>
      <p:sp>
        <p:nvSpPr>
          <p:cNvPr id="5" name="4 - Θέση υποσέλιδου"/>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l-GR"/>
          </a:p>
        </p:txBody>
      </p:sp>
      <p:sp>
        <p:nvSpPr>
          <p:cNvPr id="6" name="5 - Θέση αριθμού διαφάνειας"/>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4CF3A0-C027-4342-ABE7-3F4B6629D0EE}" type="slidenum">
              <a:rPr lang="el-GR" smtClean="0"/>
              <a:pPr/>
              <a:t>‹#›</a:t>
            </a:fld>
            <a:endParaRPr lang="el-G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ctrTitle"/>
          </p:nvPr>
        </p:nvSpPr>
        <p:spPr>
          <a:xfrm>
            <a:off x="755576" y="620688"/>
            <a:ext cx="7772400" cy="1470025"/>
          </a:xfrm>
        </p:spPr>
        <p:txBody>
          <a:bodyPr/>
          <a:lstStyle/>
          <a:p>
            <a:r>
              <a:rPr lang="el-GR" dirty="0" smtClean="0"/>
              <a:t>Διαχείριση Μνήμης</a:t>
            </a:r>
            <a:endParaRPr lang="el-GR" dirty="0"/>
          </a:p>
        </p:txBody>
      </p:sp>
      <p:sp>
        <p:nvSpPr>
          <p:cNvPr id="3" name="2 - Υπότιτλος"/>
          <p:cNvSpPr>
            <a:spLocks noGrp="1"/>
          </p:cNvSpPr>
          <p:nvPr>
            <p:ph type="subTitle" idx="1"/>
          </p:nvPr>
        </p:nvSpPr>
        <p:spPr>
          <a:xfrm>
            <a:off x="1403648" y="2132856"/>
            <a:ext cx="6400800" cy="3024336"/>
          </a:xfrm>
        </p:spPr>
        <p:txBody>
          <a:bodyPr>
            <a:normAutofit fontScale="92500" lnSpcReduction="20000"/>
          </a:bodyPr>
          <a:lstStyle/>
          <a:p>
            <a:pPr>
              <a:buFont typeface="Arial" pitchFamily="34" charset="0"/>
              <a:buChar char="•"/>
            </a:pPr>
            <a:r>
              <a:rPr lang="el-GR" dirty="0" smtClean="0"/>
              <a:t>Βασική Μέθοδος διαχείρισης της μνήμης είναι η εικονική μνήμη (Θα παρουσιαστούν και κάποιες άλλες)</a:t>
            </a:r>
          </a:p>
          <a:p>
            <a:pPr>
              <a:buFont typeface="Arial" pitchFamily="34" charset="0"/>
              <a:buChar char="•"/>
            </a:pPr>
            <a:r>
              <a:rPr lang="el-GR" dirty="0" smtClean="0"/>
              <a:t>Κάθε διεργασία έχει τον δικό της χώρο διευθύνσεων</a:t>
            </a:r>
          </a:p>
          <a:p>
            <a:pPr>
              <a:buFont typeface="Arial" pitchFamily="34" charset="0"/>
              <a:buChar char="•"/>
            </a:pPr>
            <a:r>
              <a:rPr lang="el-GR" dirty="0" smtClean="0"/>
              <a:t>Ο χώρος αυτός διαιρείται σε μικρά τμήματα, τις σελίδες</a:t>
            </a:r>
          </a:p>
          <a:p>
            <a:pPr>
              <a:buFont typeface="Arial" pitchFamily="34" charset="0"/>
              <a:buChar char="•"/>
            </a:pPr>
            <a:endParaRPr lang="el-GR" dirty="0" smtClean="0"/>
          </a:p>
          <a:p>
            <a:endParaRPr lang="el-G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14808" y="44624"/>
            <a:ext cx="5349280" cy="576064"/>
          </a:xfrm>
        </p:spPr>
        <p:txBody>
          <a:bodyPr>
            <a:normAutofit fontScale="90000"/>
          </a:bodyPr>
          <a:lstStyle/>
          <a:p>
            <a:r>
              <a:rPr lang="el-GR" dirty="0" smtClean="0"/>
              <a:t>ΠΑΡΑΔΕΙΓΜΑ</a:t>
            </a:r>
            <a:endParaRPr lang="el-GR" dirty="0"/>
          </a:p>
        </p:txBody>
      </p:sp>
      <p:graphicFrame>
        <p:nvGraphicFramePr>
          <p:cNvPr id="4" name="3 - Θέση περιεχομένου"/>
          <p:cNvGraphicFramePr>
            <a:graphicFrameLocks noGrp="1"/>
          </p:cNvGraphicFramePr>
          <p:nvPr>
            <p:ph idx="1"/>
          </p:nvPr>
        </p:nvGraphicFramePr>
        <p:xfrm>
          <a:off x="467544" y="908720"/>
          <a:ext cx="4824536" cy="5831840"/>
        </p:xfrm>
        <a:graphic>
          <a:graphicData uri="http://schemas.openxmlformats.org/drawingml/2006/table">
            <a:tbl>
              <a:tblPr firstRow="1" bandRow="1">
                <a:tableStyleId>{5C22544A-7EE6-4342-B048-85BDC9FD1C3A}</a:tableStyleId>
              </a:tblPr>
              <a:tblGrid>
                <a:gridCol w="976988"/>
                <a:gridCol w="3847548"/>
              </a:tblGrid>
              <a:tr h="370840">
                <a:tc>
                  <a:txBody>
                    <a:bodyPr/>
                    <a:lstStyle/>
                    <a:p>
                      <a:r>
                        <a:rPr lang="el-GR" dirty="0" smtClean="0"/>
                        <a:t>Πλαίσιο</a:t>
                      </a:r>
                      <a:r>
                        <a:rPr lang="el-GR" baseline="0" dirty="0" smtClean="0"/>
                        <a:t> μνήμης</a:t>
                      </a:r>
                      <a:endParaRPr lang="el-GR" dirty="0"/>
                    </a:p>
                  </a:txBody>
                  <a:tcPr/>
                </a:tc>
                <a:tc>
                  <a:txBody>
                    <a:bodyPr/>
                    <a:lstStyle/>
                    <a:p>
                      <a:r>
                        <a:rPr lang="el-GR" dirty="0" smtClean="0"/>
                        <a:t>Σελίδα</a:t>
                      </a:r>
                      <a:endParaRPr lang="el-GR" dirty="0"/>
                    </a:p>
                  </a:txBody>
                  <a:tcPr/>
                </a:tc>
              </a:tr>
              <a:tr h="370840">
                <a:tc>
                  <a:txBody>
                    <a:bodyPr/>
                    <a:lstStyle/>
                    <a:p>
                      <a:r>
                        <a:rPr lang="el-GR" dirty="0" smtClean="0"/>
                        <a:t>0</a:t>
                      </a:r>
                      <a:endParaRPr lang="el-GR" dirty="0"/>
                    </a:p>
                  </a:txBody>
                  <a:tcPr/>
                </a:tc>
                <a:tc>
                  <a:txBody>
                    <a:bodyPr/>
                    <a:lstStyle/>
                    <a:p>
                      <a:r>
                        <a:rPr lang="el-GR" dirty="0" smtClean="0"/>
                        <a:t>Σ1</a:t>
                      </a:r>
                      <a:endParaRPr lang="el-GR" dirty="0"/>
                    </a:p>
                  </a:txBody>
                  <a:tcPr/>
                </a:tc>
              </a:tr>
              <a:tr h="370840">
                <a:tc>
                  <a:txBody>
                    <a:bodyPr/>
                    <a:lstStyle/>
                    <a:p>
                      <a:r>
                        <a:rPr lang="el-GR" dirty="0" smtClean="0"/>
                        <a:t>1</a:t>
                      </a:r>
                      <a:endParaRPr lang="el-GR" dirty="0"/>
                    </a:p>
                  </a:txBody>
                  <a:tcPr/>
                </a:tc>
                <a:tc>
                  <a:txBody>
                    <a:bodyPr/>
                    <a:lstStyle/>
                    <a:p>
                      <a:r>
                        <a:rPr lang="el-GR" dirty="0" smtClean="0"/>
                        <a:t>Σ3</a:t>
                      </a:r>
                      <a:endParaRPr lang="el-GR" dirty="0"/>
                    </a:p>
                  </a:txBody>
                  <a:tcPr/>
                </a:tc>
              </a:tr>
              <a:tr h="370840">
                <a:tc>
                  <a:txBody>
                    <a:bodyPr/>
                    <a:lstStyle/>
                    <a:p>
                      <a:r>
                        <a:rPr lang="el-GR" dirty="0" smtClean="0"/>
                        <a:t>2</a:t>
                      </a:r>
                      <a:endParaRPr lang="el-GR" dirty="0"/>
                    </a:p>
                  </a:txBody>
                  <a:tcPr/>
                </a:tc>
                <a:tc>
                  <a:txBody>
                    <a:bodyPr/>
                    <a:lstStyle/>
                    <a:p>
                      <a:endParaRPr lang="el-GR" dirty="0"/>
                    </a:p>
                  </a:txBody>
                  <a:tcPr/>
                </a:tc>
              </a:tr>
              <a:tr h="370840">
                <a:tc>
                  <a:txBody>
                    <a:bodyPr/>
                    <a:lstStyle/>
                    <a:p>
                      <a:r>
                        <a:rPr lang="el-GR" b="1" dirty="0" smtClean="0"/>
                        <a:t>3</a:t>
                      </a:r>
                      <a:endParaRPr lang="el-GR" b="1" dirty="0"/>
                    </a:p>
                  </a:txBody>
                  <a:tcPr/>
                </a:tc>
                <a:tc>
                  <a:txBody>
                    <a:bodyPr/>
                    <a:lstStyle/>
                    <a:p>
                      <a:r>
                        <a:rPr lang="el-GR" b="1" dirty="0" smtClean="0"/>
                        <a:t>Σ5</a:t>
                      </a:r>
                      <a:endParaRPr lang="el-GR" b="1" dirty="0"/>
                    </a:p>
                  </a:txBody>
                  <a:tcPr/>
                </a:tc>
              </a:tr>
              <a:tr h="370840">
                <a:tc>
                  <a:txBody>
                    <a:bodyPr/>
                    <a:lstStyle/>
                    <a:p>
                      <a:r>
                        <a:rPr lang="el-GR" dirty="0" smtClean="0"/>
                        <a:t>4</a:t>
                      </a:r>
                      <a:endParaRPr lang="el-GR" dirty="0"/>
                    </a:p>
                  </a:txBody>
                  <a:tcPr/>
                </a:tc>
                <a:tc>
                  <a:txBody>
                    <a:bodyPr/>
                    <a:lstStyle/>
                    <a:p>
                      <a:endParaRPr lang="el-GR" dirty="0"/>
                    </a:p>
                  </a:txBody>
                  <a:tcPr/>
                </a:tc>
              </a:tr>
              <a:tr h="370840">
                <a:tc>
                  <a:txBody>
                    <a:bodyPr/>
                    <a:lstStyle/>
                    <a:p>
                      <a:r>
                        <a:rPr lang="el-GR" dirty="0" smtClean="0"/>
                        <a:t>5</a:t>
                      </a:r>
                      <a:endParaRPr lang="el-GR" dirty="0"/>
                    </a:p>
                  </a:txBody>
                  <a:tcPr/>
                </a:tc>
                <a:tc>
                  <a:txBody>
                    <a:bodyPr/>
                    <a:lstStyle/>
                    <a:p>
                      <a:r>
                        <a:rPr lang="el-GR" dirty="0" smtClean="0"/>
                        <a:t>Σ0</a:t>
                      </a:r>
                      <a:endParaRPr lang="el-GR" dirty="0"/>
                    </a:p>
                  </a:txBody>
                  <a:tcPr/>
                </a:tc>
              </a:tr>
              <a:tr h="370840">
                <a:tc>
                  <a:txBody>
                    <a:bodyPr/>
                    <a:lstStyle/>
                    <a:p>
                      <a:r>
                        <a:rPr lang="el-GR" dirty="0" smtClean="0"/>
                        <a:t>6</a:t>
                      </a:r>
                      <a:endParaRPr lang="el-GR" dirty="0"/>
                    </a:p>
                  </a:txBody>
                  <a:tcPr/>
                </a:tc>
                <a:tc>
                  <a:txBody>
                    <a:bodyPr/>
                    <a:lstStyle/>
                    <a:p>
                      <a:endParaRPr lang="el-GR" dirty="0"/>
                    </a:p>
                  </a:txBody>
                  <a:tcPr/>
                </a:tc>
              </a:tr>
              <a:tr h="370840">
                <a:tc>
                  <a:txBody>
                    <a:bodyPr/>
                    <a:lstStyle/>
                    <a:p>
                      <a:r>
                        <a:rPr lang="el-GR" dirty="0" smtClean="0"/>
                        <a:t>7</a:t>
                      </a:r>
                      <a:endParaRPr lang="el-GR" dirty="0"/>
                    </a:p>
                  </a:txBody>
                  <a:tcPr/>
                </a:tc>
                <a:tc>
                  <a:txBody>
                    <a:bodyPr/>
                    <a:lstStyle/>
                    <a:p>
                      <a:r>
                        <a:rPr lang="el-GR" dirty="0" smtClean="0"/>
                        <a:t>Σ4</a:t>
                      </a:r>
                      <a:endParaRPr lang="el-GR" dirty="0"/>
                    </a:p>
                  </a:txBody>
                  <a:tcPr/>
                </a:tc>
              </a:tr>
              <a:tr h="370840">
                <a:tc>
                  <a:txBody>
                    <a:bodyPr/>
                    <a:lstStyle/>
                    <a:p>
                      <a:r>
                        <a:rPr lang="el-GR" dirty="0" smtClean="0"/>
                        <a:t>8</a:t>
                      </a:r>
                      <a:endParaRPr lang="el-GR" dirty="0"/>
                    </a:p>
                  </a:txBody>
                  <a:tcPr/>
                </a:tc>
                <a:tc>
                  <a:txBody>
                    <a:bodyPr/>
                    <a:lstStyle/>
                    <a:p>
                      <a:endParaRPr lang="el-GR" dirty="0"/>
                    </a:p>
                  </a:txBody>
                  <a:tcPr/>
                </a:tc>
              </a:tr>
              <a:tr h="370840">
                <a:tc>
                  <a:txBody>
                    <a:bodyPr/>
                    <a:lstStyle/>
                    <a:p>
                      <a:r>
                        <a:rPr lang="el-GR" dirty="0" smtClean="0"/>
                        <a:t>9</a:t>
                      </a:r>
                      <a:endParaRPr lang="el-GR" dirty="0"/>
                    </a:p>
                  </a:txBody>
                  <a:tcPr/>
                </a:tc>
                <a:tc>
                  <a:txBody>
                    <a:bodyPr/>
                    <a:lstStyle/>
                    <a:p>
                      <a:r>
                        <a:rPr lang="el-GR" dirty="0" smtClean="0"/>
                        <a:t>Σ2</a:t>
                      </a:r>
                      <a:endParaRPr lang="el-GR" dirty="0"/>
                    </a:p>
                  </a:txBody>
                  <a:tcPr/>
                </a:tc>
              </a:tr>
              <a:tr h="370840">
                <a:tc>
                  <a:txBody>
                    <a:bodyPr/>
                    <a:lstStyle/>
                    <a:p>
                      <a:r>
                        <a:rPr lang="el-GR" dirty="0" smtClean="0"/>
                        <a:t>10</a:t>
                      </a:r>
                      <a:endParaRPr lang="el-GR" dirty="0"/>
                    </a:p>
                  </a:txBody>
                  <a:tcPr/>
                </a:tc>
                <a:tc>
                  <a:txBody>
                    <a:bodyPr/>
                    <a:lstStyle/>
                    <a:p>
                      <a:endParaRPr lang="el-GR" dirty="0"/>
                    </a:p>
                  </a:txBody>
                  <a:tcPr/>
                </a:tc>
              </a:tr>
              <a:tr h="370840">
                <a:tc>
                  <a:txBody>
                    <a:bodyPr/>
                    <a:lstStyle/>
                    <a:p>
                      <a:r>
                        <a:rPr lang="el-GR" dirty="0" smtClean="0"/>
                        <a:t>11</a:t>
                      </a:r>
                      <a:endParaRPr lang="el-GR" dirty="0"/>
                    </a:p>
                  </a:txBody>
                  <a:tcPr/>
                </a:tc>
                <a:tc>
                  <a:txBody>
                    <a:bodyPr/>
                    <a:lstStyle/>
                    <a:p>
                      <a:endParaRPr lang="el-GR" dirty="0"/>
                    </a:p>
                  </a:txBody>
                  <a:tcPr/>
                </a:tc>
              </a:tr>
              <a:tr h="370840">
                <a:tc>
                  <a:txBody>
                    <a:bodyPr/>
                    <a:lstStyle/>
                    <a:p>
                      <a:r>
                        <a:rPr lang="el-GR" dirty="0" smtClean="0"/>
                        <a:t>……….</a:t>
                      </a:r>
                      <a:endParaRPr lang="el-GR" dirty="0"/>
                    </a:p>
                  </a:txBody>
                  <a:tcPr/>
                </a:tc>
                <a:tc>
                  <a:txBody>
                    <a:bodyPr/>
                    <a:lstStyle/>
                    <a:p>
                      <a:r>
                        <a:rPr lang="el-GR" dirty="0" smtClean="0"/>
                        <a:t>  …………………………….</a:t>
                      </a:r>
                      <a:endParaRPr lang="el-GR" dirty="0"/>
                    </a:p>
                  </a:txBody>
                  <a:tcPr/>
                </a:tc>
              </a:tr>
              <a:tr h="370840">
                <a:tc>
                  <a:txBody>
                    <a:bodyPr/>
                    <a:lstStyle/>
                    <a:p>
                      <a:r>
                        <a:rPr lang="el-GR" dirty="0" smtClean="0"/>
                        <a:t>31</a:t>
                      </a:r>
                      <a:endParaRPr lang="el-GR" dirty="0"/>
                    </a:p>
                  </a:txBody>
                  <a:tcPr/>
                </a:tc>
                <a:tc>
                  <a:txBody>
                    <a:bodyPr/>
                    <a:lstStyle/>
                    <a:p>
                      <a:r>
                        <a:rPr lang="el-GR" dirty="0" smtClean="0"/>
                        <a:t> …………………………………</a:t>
                      </a:r>
                      <a:endParaRPr lang="el-GR" dirty="0"/>
                    </a:p>
                  </a:txBody>
                  <a:tcPr/>
                </a:tc>
              </a:tr>
            </a:tbl>
          </a:graphicData>
        </a:graphic>
      </p:graphicFrame>
      <p:sp>
        <p:nvSpPr>
          <p:cNvPr id="5" name="4 - TextBox"/>
          <p:cNvSpPr txBox="1"/>
          <p:nvPr/>
        </p:nvSpPr>
        <p:spPr>
          <a:xfrm>
            <a:off x="5508104" y="260648"/>
            <a:ext cx="3384376" cy="7017306"/>
          </a:xfrm>
          <a:prstGeom prst="rect">
            <a:avLst/>
          </a:prstGeom>
          <a:noFill/>
        </p:spPr>
        <p:txBody>
          <a:bodyPr wrap="square" rtlCol="0">
            <a:spAutoFit/>
          </a:bodyPr>
          <a:lstStyle/>
          <a:p>
            <a:r>
              <a:rPr lang="el-GR" dirty="0" smtClean="0"/>
              <a:t>Ένα σύστημα διαθέτει 32 πλαίσια φυσικής μνήμης και </a:t>
            </a:r>
            <a:r>
              <a:rPr lang="el-GR" u="sng" dirty="0" smtClean="0"/>
              <a:t>128 σελίδες</a:t>
            </a:r>
            <a:r>
              <a:rPr lang="el-GR" dirty="0" smtClean="0"/>
              <a:t>. Δίνεται ένα τμήμα του </a:t>
            </a:r>
            <a:r>
              <a:rPr lang="en-US" dirty="0" smtClean="0"/>
              <a:t>PMT</a:t>
            </a:r>
            <a:r>
              <a:rPr lang="el-GR" dirty="0" smtClean="0"/>
              <a:t> όπου φαίνονται οι 6 σελίδες μίας διεργασίας </a:t>
            </a:r>
            <a:r>
              <a:rPr lang="el-GR" u="sng" dirty="0" smtClean="0"/>
              <a:t>. Κάθε σελίδα είναι 1Κ.</a:t>
            </a:r>
            <a:endParaRPr lang="en-US" u="sng" dirty="0" smtClean="0"/>
          </a:p>
          <a:p>
            <a:endParaRPr lang="en-US" dirty="0" smtClean="0"/>
          </a:p>
          <a:p>
            <a:pPr marL="342900" indent="-342900">
              <a:buAutoNum type="alphaUcParenR"/>
            </a:pPr>
            <a:r>
              <a:rPr lang="el-GR" dirty="0" smtClean="0"/>
              <a:t>Ποιο το μέγεθος του </a:t>
            </a:r>
            <a:r>
              <a:rPr lang="en-US" dirty="0" smtClean="0"/>
              <a:t>PN </a:t>
            </a:r>
            <a:r>
              <a:rPr lang="el-GR" dirty="0" smtClean="0"/>
              <a:t>και του </a:t>
            </a:r>
            <a:r>
              <a:rPr lang="en-US" dirty="0" err="1" smtClean="0"/>
              <a:t>OFFset</a:t>
            </a:r>
            <a:r>
              <a:rPr lang="el-GR" dirty="0" smtClean="0"/>
              <a:t> για τις 2 μορφές διεύθυνσης;</a:t>
            </a:r>
          </a:p>
          <a:p>
            <a:pPr marL="342900" indent="-342900">
              <a:buAutoNum type="alphaUcParenR"/>
            </a:pPr>
            <a:r>
              <a:rPr lang="el-GR" dirty="0" smtClean="0"/>
              <a:t>Να δείξετε τη διαδικασία εύρεσης του </a:t>
            </a:r>
            <a:r>
              <a:rPr lang="en-US" dirty="0" smtClean="0"/>
              <a:t>byte 7 </a:t>
            </a:r>
            <a:r>
              <a:rPr lang="el-GR" dirty="0" smtClean="0"/>
              <a:t>της σελίδας 5 αν δεν υπάρχει </a:t>
            </a:r>
            <a:r>
              <a:rPr lang="en-US" dirty="0" smtClean="0"/>
              <a:t>TLB</a:t>
            </a:r>
            <a:endParaRPr lang="el-GR" dirty="0" smtClean="0"/>
          </a:p>
          <a:p>
            <a:pPr marL="342900" indent="-342900"/>
            <a:r>
              <a:rPr lang="el-GR" dirty="0" smtClean="0"/>
              <a:t>Γ)</a:t>
            </a:r>
            <a:r>
              <a:rPr lang="el-GR" dirty="0" smtClean="0"/>
              <a:t> </a:t>
            </a:r>
            <a:r>
              <a:rPr lang="el-GR" dirty="0" smtClean="0"/>
              <a:t>   Έστω ότι το </a:t>
            </a:r>
            <a:r>
              <a:rPr lang="en-US" dirty="0" smtClean="0"/>
              <a:t>TLB </a:t>
            </a:r>
            <a:r>
              <a:rPr lang="el-GR" dirty="0" smtClean="0"/>
              <a:t>περιέχει ¼ των </a:t>
            </a:r>
            <a:r>
              <a:rPr lang="el-GR" dirty="0" smtClean="0"/>
              <a:t> </a:t>
            </a:r>
            <a:r>
              <a:rPr lang="el-GR" dirty="0" smtClean="0"/>
              <a:t>γραμμών του </a:t>
            </a:r>
            <a:r>
              <a:rPr lang="en-US" dirty="0" smtClean="0"/>
              <a:t>PMT</a:t>
            </a:r>
            <a:r>
              <a:rPr lang="el-GR" dirty="0" smtClean="0"/>
              <a:t> και την τρέχουσα στιγμή περιέχει τις πρώτες 8 γραμμές (0-7)</a:t>
            </a:r>
          </a:p>
          <a:p>
            <a:pPr marL="342900" indent="-342900"/>
            <a:r>
              <a:rPr lang="el-GR" dirty="0" smtClean="0"/>
              <a:t> </a:t>
            </a:r>
            <a:r>
              <a:rPr lang="el-GR" dirty="0" smtClean="0"/>
              <a:t>      Να επαναλάβετε το ερώτημα Β</a:t>
            </a:r>
          </a:p>
          <a:p>
            <a:pPr marL="342900" indent="-342900"/>
            <a:r>
              <a:rPr lang="el-GR" dirty="0" smtClean="0"/>
              <a:t>Δ</a:t>
            </a:r>
            <a:r>
              <a:rPr lang="el-GR" dirty="0" smtClean="0"/>
              <a:t>) Αν ο χρόνος προσπέλασης της μνήμης είναι </a:t>
            </a:r>
            <a:r>
              <a:rPr lang="en-US" dirty="0" smtClean="0"/>
              <a:t>10ns. </a:t>
            </a:r>
            <a:r>
              <a:rPr lang="el-GR" dirty="0" smtClean="0"/>
              <a:t>Πόσος χρόνος καταναλώνεται σε προσπελάσεις μνήμης για τα ερωτήματα Β και Γ.</a:t>
            </a:r>
          </a:p>
          <a:p>
            <a:pPr marL="342900" indent="-342900">
              <a:buAutoNum type="alphaUcParenR"/>
            </a:pPr>
            <a:endParaRPr lang="el-G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KATANOMH </a:t>
            </a:r>
            <a:r>
              <a:rPr lang="el-GR" dirty="0" smtClean="0"/>
              <a:t>ΜΝΗΜΗΣ</a:t>
            </a:r>
            <a:endParaRPr lang="el-GR" dirty="0"/>
          </a:p>
        </p:txBody>
      </p:sp>
      <p:sp>
        <p:nvSpPr>
          <p:cNvPr id="3" name="2 - Θέση περιεχομένου"/>
          <p:cNvSpPr>
            <a:spLocks noGrp="1"/>
          </p:cNvSpPr>
          <p:nvPr>
            <p:ph idx="1"/>
          </p:nvPr>
        </p:nvSpPr>
        <p:spPr/>
        <p:txBody>
          <a:bodyPr/>
          <a:lstStyle/>
          <a:p>
            <a:r>
              <a:rPr lang="el-GR" dirty="0" smtClean="0"/>
              <a:t>Μέθοδος των φίλων</a:t>
            </a:r>
          </a:p>
          <a:p>
            <a:pPr>
              <a:buNone/>
            </a:pPr>
            <a:endParaRPr lang="el-GR" dirty="0"/>
          </a:p>
        </p:txBody>
      </p:sp>
      <p:pic>
        <p:nvPicPr>
          <p:cNvPr id="1026" name="Picture 2"/>
          <p:cNvPicPr>
            <a:picLocks noChangeAspect="1" noChangeArrowheads="1"/>
          </p:cNvPicPr>
          <p:nvPr/>
        </p:nvPicPr>
        <p:blipFill>
          <a:blip r:embed="rId3" cstate="print"/>
          <a:srcRect/>
          <a:stretch>
            <a:fillRect/>
          </a:stretch>
        </p:blipFill>
        <p:spPr bwMode="auto">
          <a:xfrm>
            <a:off x="899592" y="1484784"/>
            <a:ext cx="7344816" cy="4727903"/>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smtClean="0"/>
              <a:t>Πλεονεκτήματα</a:t>
            </a:r>
            <a:endParaRPr lang="el-GR" dirty="0"/>
          </a:p>
        </p:txBody>
      </p:sp>
      <p:sp>
        <p:nvSpPr>
          <p:cNvPr id="3" name="2 - Θέση περιεχομένου"/>
          <p:cNvSpPr>
            <a:spLocks noGrp="1"/>
          </p:cNvSpPr>
          <p:nvPr>
            <p:ph idx="1"/>
          </p:nvPr>
        </p:nvSpPr>
        <p:spPr/>
        <p:txBody>
          <a:bodyPr/>
          <a:lstStyle/>
          <a:p>
            <a:r>
              <a:rPr lang="el-GR" dirty="0" smtClean="0"/>
              <a:t>Όχι μεγάλος κατακερματισμός (κενά τμήματα μνήμης, λόγω μικρών σελίδων)</a:t>
            </a:r>
          </a:p>
          <a:p>
            <a:r>
              <a:rPr lang="el-GR" dirty="0" smtClean="0"/>
              <a:t>Επιτρέπει την παρουσία διάφορων προγραμμάτων στη μνήμη</a:t>
            </a:r>
          </a:p>
          <a:p>
            <a:r>
              <a:rPr lang="el-GR" dirty="0" smtClean="0"/>
              <a:t>Βασίζεται στην τεχνική της σελιδοποίησης</a:t>
            </a:r>
            <a:endParaRPr lang="el-G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smtClean="0"/>
              <a:t>Σελιδοποίηση</a:t>
            </a:r>
            <a:endParaRPr lang="el-GR" dirty="0"/>
          </a:p>
        </p:txBody>
      </p:sp>
      <p:sp>
        <p:nvSpPr>
          <p:cNvPr id="3" name="2 - Θέση περιεχομένου"/>
          <p:cNvSpPr>
            <a:spLocks noGrp="1"/>
          </p:cNvSpPr>
          <p:nvPr>
            <p:ph idx="1"/>
          </p:nvPr>
        </p:nvSpPr>
        <p:spPr/>
        <p:txBody>
          <a:bodyPr/>
          <a:lstStyle/>
          <a:p>
            <a:r>
              <a:rPr lang="el-GR" dirty="0" smtClean="0"/>
              <a:t>Οι διευθύνσεις που δημιουργούν τα προγράμματα λέγονται εικονικές.</a:t>
            </a:r>
          </a:p>
          <a:p>
            <a:r>
              <a:rPr lang="el-GR" dirty="0" smtClean="0"/>
              <a:t>Χώρος εικονικών διευθύνσεων προγράμματος</a:t>
            </a:r>
          </a:p>
          <a:p>
            <a:r>
              <a:rPr lang="el-GR" dirty="0" smtClean="0"/>
              <a:t>Οι εικονικές διευθύνσεις μετατρέπονται σε φυσικές μέσω της ΜΜ</a:t>
            </a:r>
            <a:r>
              <a:rPr lang="en-US" dirty="0" smtClean="0"/>
              <a:t>U (Memory Management Unit)</a:t>
            </a:r>
            <a:endParaRPr lang="el-GR" dirty="0" smtClean="0"/>
          </a:p>
          <a:p>
            <a:r>
              <a:rPr lang="el-GR" dirty="0" smtClean="0"/>
              <a:t>Συνήθως η </a:t>
            </a:r>
            <a:r>
              <a:rPr lang="en-US" dirty="0" smtClean="0"/>
              <a:t>MMU </a:t>
            </a:r>
            <a:r>
              <a:rPr lang="el-GR" dirty="0" smtClean="0"/>
              <a:t>βρίσκεται εντός της </a:t>
            </a:r>
            <a:r>
              <a:rPr lang="en-US" dirty="0" smtClean="0"/>
              <a:t>CPU</a:t>
            </a:r>
            <a:endParaRPr lang="el-G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smtClean="0"/>
              <a:t>Σελιδοποίηση (συν.)</a:t>
            </a:r>
            <a:endParaRPr lang="el-GR" dirty="0"/>
          </a:p>
        </p:txBody>
      </p:sp>
      <p:pic>
        <p:nvPicPr>
          <p:cNvPr id="1026" name="Picture 2"/>
          <p:cNvPicPr>
            <a:picLocks noGrp="1" noChangeAspect="1" noChangeArrowheads="1"/>
          </p:cNvPicPr>
          <p:nvPr>
            <p:ph idx="1"/>
          </p:nvPr>
        </p:nvPicPr>
        <p:blipFill>
          <a:blip r:embed="rId3" cstate="print"/>
          <a:srcRect/>
          <a:stretch>
            <a:fillRect/>
          </a:stretch>
        </p:blipFill>
        <p:spPr bwMode="auto">
          <a:xfrm>
            <a:off x="971600" y="1556792"/>
            <a:ext cx="7040146" cy="3816424"/>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fontScale="90000"/>
          </a:bodyPr>
          <a:lstStyle/>
          <a:p>
            <a:r>
              <a:rPr lang="el-GR" dirty="0" smtClean="0"/>
              <a:t>Παράδειγμα μετατροπής διεύθυνσης από ιδεατή σε φυσική</a:t>
            </a:r>
            <a:endParaRPr lang="el-GR" dirty="0"/>
          </a:p>
        </p:txBody>
      </p:sp>
      <p:sp>
        <p:nvSpPr>
          <p:cNvPr id="3" name="2 - Θέση περιεχομένου"/>
          <p:cNvSpPr>
            <a:spLocks noGrp="1"/>
          </p:cNvSpPr>
          <p:nvPr>
            <p:ph idx="1"/>
          </p:nvPr>
        </p:nvSpPr>
        <p:spPr/>
        <p:txBody>
          <a:bodyPr/>
          <a:lstStyle/>
          <a:p>
            <a:pPr>
              <a:buNone/>
            </a:pPr>
            <a:r>
              <a:rPr lang="el-GR" dirty="0"/>
              <a:t> </a:t>
            </a:r>
            <a:endParaRPr lang="el-GR" dirty="0" smtClean="0"/>
          </a:p>
        </p:txBody>
      </p:sp>
      <p:pic>
        <p:nvPicPr>
          <p:cNvPr id="2051" name="Picture 3"/>
          <p:cNvPicPr>
            <a:picLocks noChangeAspect="1" noChangeArrowheads="1"/>
          </p:cNvPicPr>
          <p:nvPr/>
        </p:nvPicPr>
        <p:blipFill>
          <a:blip r:embed="rId3" cstate="print"/>
          <a:srcRect/>
          <a:stretch>
            <a:fillRect/>
          </a:stretch>
        </p:blipFill>
        <p:spPr bwMode="auto">
          <a:xfrm>
            <a:off x="1979712" y="1628800"/>
            <a:ext cx="5256584" cy="4837494"/>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323528" y="-27384"/>
            <a:ext cx="8229600" cy="1143000"/>
          </a:xfrm>
        </p:spPr>
        <p:txBody>
          <a:bodyPr/>
          <a:lstStyle/>
          <a:p>
            <a:r>
              <a:rPr lang="el-GR" dirty="0" smtClean="0"/>
              <a:t>Πως λειτουργεί η </a:t>
            </a:r>
            <a:r>
              <a:rPr lang="en-US" dirty="0" smtClean="0"/>
              <a:t>MMU;</a:t>
            </a:r>
            <a:endParaRPr lang="el-GR" dirty="0"/>
          </a:p>
        </p:txBody>
      </p:sp>
      <p:pic>
        <p:nvPicPr>
          <p:cNvPr id="3074" name="Picture 2"/>
          <p:cNvPicPr>
            <a:picLocks noGrp="1" noChangeAspect="1" noChangeArrowheads="1"/>
          </p:cNvPicPr>
          <p:nvPr>
            <p:ph idx="1"/>
          </p:nvPr>
        </p:nvPicPr>
        <p:blipFill>
          <a:blip r:embed="rId3" cstate="print"/>
          <a:srcRect/>
          <a:stretch>
            <a:fillRect/>
          </a:stretch>
        </p:blipFill>
        <p:spPr bwMode="auto">
          <a:xfrm>
            <a:off x="1475656" y="1052736"/>
            <a:ext cx="5832648" cy="5538457"/>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smtClean="0"/>
              <a:t>Σφάλμα σελίδας</a:t>
            </a:r>
            <a:endParaRPr lang="el-GR" dirty="0"/>
          </a:p>
        </p:txBody>
      </p:sp>
      <p:sp>
        <p:nvSpPr>
          <p:cNvPr id="3" name="2 - Θέση περιεχομένου"/>
          <p:cNvSpPr>
            <a:spLocks noGrp="1"/>
          </p:cNvSpPr>
          <p:nvPr>
            <p:ph idx="1"/>
          </p:nvPr>
        </p:nvSpPr>
        <p:spPr/>
        <p:txBody>
          <a:bodyPr/>
          <a:lstStyle/>
          <a:p>
            <a:r>
              <a:rPr lang="el-GR" dirty="0" smtClean="0"/>
              <a:t>Έστω ότι ζητείται (βάσει του Σχήματος της διαφάνειας 5) η διεύθυνση 37770.</a:t>
            </a:r>
          </a:p>
          <a:p>
            <a:r>
              <a:rPr lang="el-GR" dirty="0" smtClean="0"/>
              <a:t>ΔΕΝ υπάρχει </a:t>
            </a:r>
          </a:p>
          <a:p>
            <a:r>
              <a:rPr lang="el-GR" dirty="0" smtClean="0"/>
              <a:t>Στο σχήμα δίνεται με Χ</a:t>
            </a:r>
          </a:p>
          <a:p>
            <a:r>
              <a:rPr lang="el-GR" dirty="0" smtClean="0"/>
              <a:t>Η σελίδα 8 δεν αντιστοιχεί σε κανένα πλαίσιο</a:t>
            </a:r>
          </a:p>
          <a:p>
            <a:r>
              <a:rPr lang="el-GR" dirty="0" smtClean="0"/>
              <a:t>Σφάλμα σελίδας</a:t>
            </a:r>
          </a:p>
          <a:p>
            <a:r>
              <a:rPr lang="el-GR" dirty="0" smtClean="0"/>
              <a:t>Απαιτείται αντικατάσταση</a:t>
            </a:r>
            <a:endParaRPr lang="el-G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fontScale="90000"/>
          </a:bodyPr>
          <a:lstStyle/>
          <a:p>
            <a:r>
              <a:rPr lang="el-GR" dirty="0" smtClean="0"/>
              <a:t>Πίνακας Χαρτογράφησης Σελίδων</a:t>
            </a:r>
            <a:r>
              <a:rPr lang="en-US" smtClean="0"/>
              <a:t> (PMT)</a:t>
            </a:r>
            <a:endParaRPr lang="el-GR" dirty="0"/>
          </a:p>
        </p:txBody>
      </p:sp>
      <p:graphicFrame>
        <p:nvGraphicFramePr>
          <p:cNvPr id="4" name="3 - Θέση περιεχομένου"/>
          <p:cNvGraphicFramePr>
            <a:graphicFrameLocks noGrp="1"/>
          </p:cNvGraphicFramePr>
          <p:nvPr>
            <p:ph idx="1"/>
          </p:nvPr>
        </p:nvGraphicFramePr>
        <p:xfrm>
          <a:off x="1403648" y="1628800"/>
          <a:ext cx="6419056" cy="1752600"/>
        </p:xfrm>
        <a:graphic>
          <a:graphicData uri="http://schemas.openxmlformats.org/drawingml/2006/table">
            <a:tbl>
              <a:tblPr firstRow="1" bandRow="1">
                <a:tableStyleId>{5C22544A-7EE6-4342-B048-85BDC9FD1C3A}</a:tableStyleId>
              </a:tblPr>
              <a:tblGrid>
                <a:gridCol w="1520714"/>
                <a:gridCol w="2072375"/>
                <a:gridCol w="1695580"/>
                <a:gridCol w="1130387"/>
              </a:tblGrid>
              <a:tr h="370840">
                <a:tc>
                  <a:txBody>
                    <a:bodyPr/>
                    <a:lstStyle/>
                    <a:p>
                      <a:r>
                        <a:rPr lang="el-GR" dirty="0" smtClean="0"/>
                        <a:t>Αριθμός Σελίδας</a:t>
                      </a:r>
                      <a:endParaRPr lang="el-GR" dirty="0"/>
                    </a:p>
                  </a:txBody>
                  <a:tcPr/>
                </a:tc>
                <a:tc>
                  <a:txBody>
                    <a:bodyPr/>
                    <a:lstStyle/>
                    <a:p>
                      <a:r>
                        <a:rPr lang="en-US" dirty="0" smtClean="0"/>
                        <a:t>Bit </a:t>
                      </a:r>
                      <a:r>
                        <a:rPr lang="el-GR" dirty="0" smtClean="0"/>
                        <a:t>Τροποποίηση</a:t>
                      </a:r>
                      <a:r>
                        <a:rPr lang="en-US" dirty="0" smtClean="0"/>
                        <a:t>s</a:t>
                      </a:r>
                    </a:p>
                    <a:p>
                      <a:r>
                        <a:rPr lang="en-US" dirty="0" smtClean="0"/>
                        <a:t>(dirty</a:t>
                      </a:r>
                      <a:r>
                        <a:rPr lang="en-US" baseline="0" dirty="0" smtClean="0"/>
                        <a:t> bit)</a:t>
                      </a:r>
                      <a:endParaRPr lang="el-GR" dirty="0"/>
                    </a:p>
                  </a:txBody>
                  <a:tcPr/>
                </a:tc>
                <a:tc>
                  <a:txBody>
                    <a:bodyPr/>
                    <a:lstStyle/>
                    <a:p>
                      <a:r>
                        <a:rPr lang="en-US" dirty="0" smtClean="0"/>
                        <a:t>Bit </a:t>
                      </a:r>
                      <a:r>
                        <a:rPr lang="el-GR" dirty="0" smtClean="0"/>
                        <a:t>παρουσίας</a:t>
                      </a:r>
                      <a:endParaRPr lang="el-GR" dirty="0"/>
                    </a:p>
                  </a:txBody>
                  <a:tcPr/>
                </a:tc>
                <a:tc>
                  <a:txBody>
                    <a:bodyPr/>
                    <a:lstStyle/>
                    <a:p>
                      <a:r>
                        <a:rPr lang="el-GR" dirty="0" smtClean="0"/>
                        <a:t>Αριθμός πλαισίου</a:t>
                      </a:r>
                      <a:endParaRPr lang="el-GR" dirty="0"/>
                    </a:p>
                  </a:txBody>
                  <a:tcPr/>
                </a:tc>
              </a:tr>
              <a:tr h="370840">
                <a:tc>
                  <a:txBody>
                    <a:bodyPr/>
                    <a:lstStyle/>
                    <a:p>
                      <a:r>
                        <a:rPr lang="el-GR" dirty="0" smtClean="0"/>
                        <a:t>0</a:t>
                      </a:r>
                      <a:endParaRPr lang="el-GR" dirty="0"/>
                    </a:p>
                  </a:txBody>
                  <a:tcPr/>
                </a:tc>
                <a:tc>
                  <a:txBody>
                    <a:bodyPr/>
                    <a:lstStyle/>
                    <a:p>
                      <a:r>
                        <a:rPr lang="el-GR" dirty="0" smtClean="0"/>
                        <a:t>1</a:t>
                      </a:r>
                      <a:endParaRPr lang="el-GR" dirty="0"/>
                    </a:p>
                  </a:txBody>
                  <a:tcPr/>
                </a:tc>
                <a:tc>
                  <a:txBody>
                    <a:bodyPr/>
                    <a:lstStyle/>
                    <a:p>
                      <a:r>
                        <a:rPr lang="el-GR" dirty="0" smtClean="0"/>
                        <a:t>1</a:t>
                      </a:r>
                      <a:endParaRPr lang="el-GR" dirty="0"/>
                    </a:p>
                  </a:txBody>
                  <a:tcPr/>
                </a:tc>
                <a:tc>
                  <a:txBody>
                    <a:bodyPr/>
                    <a:lstStyle/>
                    <a:p>
                      <a:r>
                        <a:rPr lang="el-GR" dirty="0" smtClean="0"/>
                        <a:t>2</a:t>
                      </a:r>
                      <a:endParaRPr lang="el-GR" dirty="0"/>
                    </a:p>
                  </a:txBody>
                  <a:tcPr/>
                </a:tc>
              </a:tr>
              <a:tr h="370840">
                <a:tc>
                  <a:txBody>
                    <a:bodyPr/>
                    <a:lstStyle/>
                    <a:p>
                      <a:r>
                        <a:rPr lang="el-GR" dirty="0" smtClean="0"/>
                        <a:t>1</a:t>
                      </a:r>
                      <a:endParaRPr lang="el-GR" dirty="0"/>
                    </a:p>
                  </a:txBody>
                  <a:tcPr/>
                </a:tc>
                <a:tc>
                  <a:txBody>
                    <a:bodyPr/>
                    <a:lstStyle/>
                    <a:p>
                      <a:r>
                        <a:rPr lang="el-GR" dirty="0" smtClean="0"/>
                        <a:t>0</a:t>
                      </a:r>
                      <a:endParaRPr lang="el-GR" dirty="0"/>
                    </a:p>
                  </a:txBody>
                  <a:tcPr/>
                </a:tc>
                <a:tc>
                  <a:txBody>
                    <a:bodyPr/>
                    <a:lstStyle/>
                    <a:p>
                      <a:r>
                        <a:rPr lang="el-GR" dirty="0" smtClean="0"/>
                        <a:t>1</a:t>
                      </a:r>
                      <a:endParaRPr lang="el-GR" dirty="0"/>
                    </a:p>
                  </a:txBody>
                  <a:tcPr/>
                </a:tc>
                <a:tc>
                  <a:txBody>
                    <a:bodyPr/>
                    <a:lstStyle/>
                    <a:p>
                      <a:r>
                        <a:rPr lang="el-GR" dirty="0" smtClean="0"/>
                        <a:t>1</a:t>
                      </a:r>
                      <a:endParaRPr lang="el-GR" dirty="0"/>
                    </a:p>
                  </a:txBody>
                  <a:tcPr/>
                </a:tc>
              </a:tr>
              <a:tr h="370840">
                <a:tc>
                  <a:txBody>
                    <a:bodyPr/>
                    <a:lstStyle/>
                    <a:p>
                      <a:r>
                        <a:rPr lang="el-GR" dirty="0" smtClean="0"/>
                        <a:t>8</a:t>
                      </a:r>
                      <a:endParaRPr lang="el-GR" dirty="0"/>
                    </a:p>
                  </a:txBody>
                  <a:tcPr/>
                </a:tc>
                <a:tc>
                  <a:txBody>
                    <a:bodyPr/>
                    <a:lstStyle/>
                    <a:p>
                      <a:r>
                        <a:rPr lang="el-GR" dirty="0" smtClean="0"/>
                        <a:t>0</a:t>
                      </a:r>
                      <a:endParaRPr lang="el-GR" dirty="0"/>
                    </a:p>
                  </a:txBody>
                  <a:tcPr/>
                </a:tc>
                <a:tc>
                  <a:txBody>
                    <a:bodyPr/>
                    <a:lstStyle/>
                    <a:p>
                      <a:r>
                        <a:rPr lang="el-GR" dirty="0" smtClean="0"/>
                        <a:t>0</a:t>
                      </a:r>
                      <a:endParaRPr lang="el-GR" dirty="0"/>
                    </a:p>
                  </a:txBody>
                  <a:tcPr/>
                </a:tc>
                <a:tc>
                  <a:txBody>
                    <a:bodyPr/>
                    <a:lstStyle/>
                    <a:p>
                      <a:r>
                        <a:rPr lang="el-GR" dirty="0" smtClean="0"/>
                        <a:t>0</a:t>
                      </a:r>
                      <a:endParaRPr lang="el-GR" dirty="0"/>
                    </a:p>
                  </a:txBody>
                  <a:tcPr/>
                </a:tc>
              </a:tr>
            </a:tbl>
          </a:graphicData>
        </a:graphic>
      </p:graphicFrame>
      <p:sp>
        <p:nvSpPr>
          <p:cNvPr id="5" name="4 - TextBox"/>
          <p:cNvSpPr txBox="1"/>
          <p:nvPr/>
        </p:nvSpPr>
        <p:spPr>
          <a:xfrm>
            <a:off x="1331640" y="4365104"/>
            <a:ext cx="6120680" cy="369332"/>
          </a:xfrm>
          <a:prstGeom prst="rect">
            <a:avLst/>
          </a:prstGeom>
          <a:noFill/>
        </p:spPr>
        <p:txBody>
          <a:bodyPr wrap="square" rtlCol="0">
            <a:spAutoFit/>
          </a:bodyPr>
          <a:lstStyle/>
          <a:p>
            <a:r>
              <a:rPr lang="el-GR" dirty="0" smtClean="0"/>
              <a:t>Τροποποίηση: Χρήση σελίδας, ο άσσος δείχνει τροποποίηση</a:t>
            </a:r>
            <a:endParaRPr lang="el-G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fontScale="90000"/>
          </a:bodyPr>
          <a:lstStyle/>
          <a:p>
            <a:r>
              <a:rPr lang="el-GR" dirty="0" smtClean="0"/>
              <a:t>Πίνακας Μετάφρασης</a:t>
            </a:r>
            <a:r>
              <a:rPr lang="en-US" dirty="0" smtClean="0"/>
              <a:t> (Translation </a:t>
            </a:r>
            <a:r>
              <a:rPr lang="en-US" dirty="0" err="1" smtClean="0"/>
              <a:t>Lookaside</a:t>
            </a:r>
            <a:r>
              <a:rPr lang="en-US" dirty="0" smtClean="0"/>
              <a:t> Buffer)</a:t>
            </a:r>
            <a:endParaRPr lang="el-GR" dirty="0"/>
          </a:p>
        </p:txBody>
      </p:sp>
      <p:sp>
        <p:nvSpPr>
          <p:cNvPr id="3" name="2 - Θέση περιεχομένου"/>
          <p:cNvSpPr>
            <a:spLocks noGrp="1"/>
          </p:cNvSpPr>
          <p:nvPr>
            <p:ph idx="1"/>
          </p:nvPr>
        </p:nvSpPr>
        <p:spPr/>
        <p:txBody>
          <a:bodyPr>
            <a:normAutofit lnSpcReduction="10000"/>
          </a:bodyPr>
          <a:lstStyle/>
          <a:p>
            <a:r>
              <a:rPr lang="el-GR" dirty="0" smtClean="0"/>
              <a:t>Τμήμα του </a:t>
            </a:r>
            <a:r>
              <a:rPr lang="en-US" dirty="0" smtClean="0"/>
              <a:t>PMT </a:t>
            </a:r>
            <a:r>
              <a:rPr lang="el-GR" dirty="0" smtClean="0"/>
              <a:t>στη </a:t>
            </a:r>
            <a:r>
              <a:rPr lang="en-US" dirty="0" smtClean="0"/>
              <a:t>CPU </a:t>
            </a:r>
            <a:r>
              <a:rPr lang="el-GR" dirty="0" smtClean="0"/>
              <a:t>για γρήγορη προσπέλαση.</a:t>
            </a:r>
          </a:p>
          <a:p>
            <a:r>
              <a:rPr lang="el-GR" dirty="0" smtClean="0"/>
              <a:t>Το μισό </a:t>
            </a:r>
            <a:r>
              <a:rPr lang="el-GR" dirty="0" smtClean="0"/>
              <a:t>περίπου</a:t>
            </a:r>
            <a:r>
              <a:rPr lang="en-US" dirty="0" smtClean="0"/>
              <a:t> (</a:t>
            </a:r>
            <a:r>
              <a:rPr lang="el-GR" dirty="0" smtClean="0"/>
              <a:t>λιγότερο) </a:t>
            </a:r>
            <a:r>
              <a:rPr lang="en-US" dirty="0" smtClean="0"/>
              <a:t>PMT </a:t>
            </a:r>
            <a:r>
              <a:rPr lang="el-GR" dirty="0" smtClean="0"/>
              <a:t>να τοποθετηθεί στο </a:t>
            </a:r>
            <a:r>
              <a:rPr lang="en-US" dirty="0" smtClean="0"/>
              <a:t>TLB </a:t>
            </a:r>
            <a:r>
              <a:rPr lang="el-GR" dirty="0" smtClean="0"/>
              <a:t>δίνει πιθανότητα περίπου 95</a:t>
            </a:r>
            <a:r>
              <a:rPr lang="el-GR" dirty="0" smtClean="0"/>
              <a:t>% να έχουμε </a:t>
            </a:r>
            <a:r>
              <a:rPr lang="en-US" dirty="0" smtClean="0"/>
              <a:t>hit</a:t>
            </a:r>
            <a:endParaRPr lang="el-GR" dirty="0" smtClean="0"/>
          </a:p>
          <a:p>
            <a:r>
              <a:rPr lang="el-GR" dirty="0" smtClean="0"/>
              <a:t>Αποφεύγουμε τη διπλή αναζήτηση:</a:t>
            </a:r>
          </a:p>
          <a:p>
            <a:pPr lvl="1"/>
            <a:r>
              <a:rPr lang="el-GR" dirty="0" smtClean="0"/>
              <a:t>Μία στον πίνακα σελίδων για αντιστοίχιση σελίδας και πλαισίου</a:t>
            </a:r>
          </a:p>
          <a:p>
            <a:pPr lvl="1"/>
            <a:r>
              <a:rPr lang="el-GR" dirty="0" smtClean="0"/>
              <a:t>Μία για προσκόμιση της σελίδας</a:t>
            </a:r>
          </a:p>
          <a:p>
            <a:endParaRPr lang="el-GR" dirty="0"/>
          </a:p>
        </p:txBody>
      </p:sp>
    </p:spTree>
  </p:cSld>
  <p:clrMapOvr>
    <a:masterClrMapping/>
  </p:clrMapOvr>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1893</TotalTime>
  <Words>3318</Words>
  <Application>Microsoft Office PowerPoint</Application>
  <PresentationFormat>Προβολή στην οθόνη (4:3)</PresentationFormat>
  <Paragraphs>358</Paragraphs>
  <Slides>11</Slides>
  <Notes>10</Notes>
  <HiddenSlides>0</HiddenSlides>
  <MMClips>0</MMClips>
  <ScaleCrop>false</ScaleCrop>
  <HeadingPairs>
    <vt:vector size="4" baseType="variant">
      <vt:variant>
        <vt:lpstr>Θέμα</vt:lpstr>
      </vt:variant>
      <vt:variant>
        <vt:i4>1</vt:i4>
      </vt:variant>
      <vt:variant>
        <vt:lpstr>Τίτλοι διαφανειών</vt:lpstr>
      </vt:variant>
      <vt:variant>
        <vt:i4>11</vt:i4>
      </vt:variant>
    </vt:vector>
  </HeadingPairs>
  <TitlesOfParts>
    <vt:vector size="12" baseType="lpstr">
      <vt:lpstr>Θέμα του Office</vt:lpstr>
      <vt:lpstr>Διαχείριση Μνήμης</vt:lpstr>
      <vt:lpstr>Πλεονεκτήματα</vt:lpstr>
      <vt:lpstr>Σελιδοποίηση</vt:lpstr>
      <vt:lpstr>Σελιδοποίηση (συν.)</vt:lpstr>
      <vt:lpstr>Παράδειγμα μετατροπής διεύθυνσης από ιδεατή σε φυσική</vt:lpstr>
      <vt:lpstr>Πως λειτουργεί η MMU;</vt:lpstr>
      <vt:lpstr>Σφάλμα σελίδας</vt:lpstr>
      <vt:lpstr>Πίνακας Χαρτογράφησης Σελίδων (PMT)</vt:lpstr>
      <vt:lpstr>Πίνακας Μετάφρασης (Translation Lookaside Buffer)</vt:lpstr>
      <vt:lpstr>ΠΑΡΑΔΕΙΓΜΑ</vt:lpstr>
      <vt:lpstr>KATANOMH ΜΝΗΜΗΣ</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Διαχείριση Μνήμης</dc:title>
  <dc:creator>Σταύρος</dc:creator>
  <cp:lastModifiedBy>Σταύρος</cp:lastModifiedBy>
  <cp:revision>14</cp:revision>
  <dcterms:created xsi:type="dcterms:W3CDTF">2020-12-18T11:49:21Z</dcterms:created>
  <dcterms:modified xsi:type="dcterms:W3CDTF">2020-12-22T12:26:34Z</dcterms:modified>
</cp:coreProperties>
</file>