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9" r:id="rId10"/>
    <p:sldId id="270" r:id="rId11"/>
    <p:sldId id="268" r:id="rId12"/>
    <p:sldId id="264" r:id="rId13"/>
    <p:sldId id="265" r:id="rId14"/>
    <p:sldId id="266" r:id="rId15"/>
    <p:sldId id="267" r:id="rId16"/>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inimized">
    <p:restoredLeft sz="15620"/>
    <p:restoredTop sz="62007" autoAdjust="0"/>
  </p:normalViewPr>
  <p:slideViewPr>
    <p:cSldViewPr>
      <p:cViewPr varScale="1">
        <p:scale>
          <a:sx n="19" d="100"/>
          <a:sy n="19" d="100"/>
        </p:scale>
        <p:origin x="-2856" y="-10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B59D2A-5834-489C-83E0-72996CC4674C}" type="datetimeFigureOut">
              <a:rPr lang="el-GR" smtClean="0"/>
              <a:pPr/>
              <a:t>12/1/2021</a:t>
            </a:fld>
            <a:endParaRPr lang="el-GR"/>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DDC4A7-FA88-4E14-B956-C44F241C1DBE}"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Στατική κατανομή= Η διεργασία</a:t>
            </a:r>
            <a:r>
              <a:rPr lang="el-GR" baseline="0" dirty="0" smtClean="0"/>
              <a:t> παίρνει εκ των προτέρων τη μνήμη, χωρίς να λαμβάνεται υπόψη το μέγεθος της διεργασίας.</a:t>
            </a:r>
          </a:p>
          <a:p>
            <a:r>
              <a:rPr lang="en-US" baseline="0" dirty="0" smtClean="0"/>
              <a:t>MS DOS. </a:t>
            </a:r>
          </a:p>
          <a:p>
            <a:r>
              <a:rPr lang="el-GR" baseline="0" dirty="0" smtClean="0"/>
              <a:t>Κατακερματισμός: Απώλεια χώρου μνήμης. </a:t>
            </a:r>
          </a:p>
          <a:p>
            <a:r>
              <a:rPr lang="el-GR" baseline="0" dirty="0" smtClean="0"/>
              <a:t>Αν έχω μία διεργασία 1Μ και η μνήμη είναι 100ΜΒ τότε τα 99ΜΒ πάνε χαμένα (εσωτερικός κατακερματισμός, η μνήμη ανήκει στο ΛΣ αλλά δεν χρησιμοποιείται). </a:t>
            </a:r>
          </a:p>
          <a:p>
            <a:r>
              <a:rPr lang="el-GR" baseline="0" dirty="0" smtClean="0"/>
              <a:t>Εξωτερικός κατακερματισμός: Δυναμικά συστήματα κατανομής και αναφέρεται σε κομμάτια μνήμης που έχουν αποδοθεί στη διεργασία (δεν ανήκουν στο ΛΣ) αλλά δεν χρησιμοποιούνται από αυτή. </a:t>
            </a:r>
          </a:p>
          <a:p>
            <a:r>
              <a:rPr lang="el-GR" baseline="0" dirty="0" smtClean="0"/>
              <a:t>Μία διεργασία που απαιτεί 30Κ και παίρνει 32Κ με τη μέθοδο των φίλων που είδαμε. Συνεπάγεται εξωτερικό κατακερματισμό 2Κ</a:t>
            </a:r>
            <a:endParaRPr lang="el-GR" dirty="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1</a:t>
            </a:fld>
            <a:endParaRPr 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Σελίδες σταθερού</a:t>
            </a:r>
            <a:r>
              <a:rPr lang="el-GR" baseline="0" dirty="0" smtClean="0"/>
              <a:t> μεγέθους. Έστω στο παράδειγμα ότι το μέγεθος σελίδας είναι 4Κ. Η διεργασία που φαίνεται εδώ έχει καταλάβει 24Κ μνήμης (6 σελίδες διάσπαρτες). Η προσπέλασή τους γίνεται μέσω του </a:t>
            </a:r>
            <a:r>
              <a:rPr lang="en-US" baseline="0" dirty="0" smtClean="0"/>
              <a:t>PMT. H </a:t>
            </a:r>
            <a:r>
              <a:rPr lang="el-GR" baseline="0" dirty="0" smtClean="0"/>
              <a:t>εκχώρηση μνήμης είναι πιο εύκολη διότι η μνήμη χωρίζεται εκ των προτέρων σε πλαίσια 4Κ. Άρα η ανάθεση μνήμης είναι γρήγορη αποφεύγονται συγκρίσεις για να δούμε σε ποιο κενό χωράει η διεργασία. </a:t>
            </a:r>
          </a:p>
          <a:p>
            <a:r>
              <a:rPr lang="el-GR" baseline="0" dirty="0" smtClean="0"/>
              <a:t>Έχει κατακερματισμό; </a:t>
            </a:r>
          </a:p>
          <a:p>
            <a:r>
              <a:rPr lang="el-GR" dirty="0" smtClean="0"/>
              <a:t>ΥΠΑΡΧΕΙ αλλά,</a:t>
            </a:r>
            <a:r>
              <a:rPr lang="el-GR" baseline="0" dirty="0" smtClean="0"/>
              <a:t> είναι μικρός. Δηλαδή αν μία διεργασία είναι 22Κ θα καταλάβει 5 σελίδες και μισή. Θα χαθεί μισή σελίδα</a:t>
            </a:r>
          </a:p>
          <a:p>
            <a:endParaRPr lang="el-GR" baseline="0" dirty="0" smtClean="0"/>
          </a:p>
          <a:p>
            <a:r>
              <a:rPr lang="el-GR" baseline="0" dirty="0" smtClean="0"/>
              <a:t>Αυτή είναι η μέση περίπτωση. Δηλαδή Ν-1 σελίδες μιας διεργασίας θα μπουν ακριβώς και η τελευταία ενδέχεται να δημιουργήσει κατακερματισμό (κατά μέση περίπτωση μισή σελίδα). </a:t>
            </a:r>
          </a:p>
          <a:p>
            <a:endParaRPr lang="el-GR" baseline="0" dirty="0" smtClean="0"/>
          </a:p>
          <a:p>
            <a:r>
              <a:rPr lang="el-GR" baseline="0" dirty="0" smtClean="0"/>
              <a:t>ΤΟΤΕ γιατί δεν μικραίνουμε το μέγεθος σελίδας; </a:t>
            </a:r>
          </a:p>
          <a:p>
            <a:r>
              <a:rPr lang="el-GR" baseline="0" dirty="0" smtClean="0"/>
              <a:t>ΘΑ ΜΕΓΑΛΩΣΟΥΜΕ ΤΟ </a:t>
            </a:r>
            <a:r>
              <a:rPr lang="en-US" baseline="0" dirty="0" smtClean="0"/>
              <a:t>PMT (</a:t>
            </a:r>
            <a:r>
              <a:rPr lang="el-GR" baseline="0" dirty="0" smtClean="0"/>
              <a:t>μεγαλύτερο ψάξιμο στο </a:t>
            </a:r>
            <a:r>
              <a:rPr lang="en-US" baseline="0" dirty="0" smtClean="0"/>
              <a:t>PMT, </a:t>
            </a:r>
            <a:r>
              <a:rPr lang="el-GR" baseline="0" dirty="0" smtClean="0"/>
              <a:t>περισσότερη καθυστέρηση)</a:t>
            </a:r>
            <a:r>
              <a:rPr lang="en-US" baseline="0" dirty="0" smtClean="0"/>
              <a:t>……</a:t>
            </a:r>
            <a:r>
              <a:rPr lang="el-GR" baseline="0" dirty="0" smtClean="0"/>
              <a:t> </a:t>
            </a:r>
          </a:p>
          <a:p>
            <a:endParaRPr lang="el-GR" baseline="0" dirty="0" smtClean="0"/>
          </a:p>
          <a:p>
            <a:r>
              <a:rPr lang="el-GR" baseline="0" smtClean="0"/>
              <a:t>ΜΕΘΟΔΟΣ ΦΙΛΩΝ ΜΕ ΣΕΛΙΔΟΠΟΙΗΣΗ</a:t>
            </a:r>
            <a:endParaRPr lang="el-GR" baseline="0" dirty="0" smtClean="0"/>
          </a:p>
          <a:p>
            <a:r>
              <a:rPr lang="el-GR" baseline="0" dirty="0" smtClean="0"/>
              <a:t>Αρχείο 70Κ με τη μέθοδο των φίλων. Αν υπάρχει σελιδοποίηση, 64Κ μπαίνουν σε ένα τμήμα και τα άλλα 6Κ σε τμήμα των 8Κ. Αντί τα 70Κ να κάνουν κατακερματισμό 58Κ (θα έμπαιναν σε τμήμα 128Κ)</a:t>
            </a:r>
          </a:p>
          <a:p>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14</a:t>
            </a:fld>
            <a:endParaRPr lang="el-G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15</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Όταν</a:t>
            </a:r>
            <a:r>
              <a:rPr lang="el-GR" baseline="0" dirty="0" smtClean="0"/>
              <a:t> αποδίδεται μνήμη σε μία διεργασία μας ενδιαφέρει: 1)Ταχύτητα απόδοσης της  μνήμης, ταχύτητα επανένωσης τμημάτων, και φυσικά να μειώσουμε τον εξ. Κατακερματισμό.</a:t>
            </a:r>
            <a:endParaRPr lang="el-GR" dirty="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2</a:t>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Δυναμική κατανομή: Αναφερόμαστε σε πολλές</a:t>
            </a:r>
            <a:r>
              <a:rPr lang="el-GR" baseline="0" dirty="0" smtClean="0"/>
              <a:t> διεργασίες που τρέχουν. Η κατανομή προσδιορίζεται από την κατάσταση του συστήματος.</a:t>
            </a:r>
          </a:p>
          <a:p>
            <a:r>
              <a:rPr lang="el-GR" baseline="0" dirty="0" smtClean="0"/>
              <a:t>Ενώ μοιάζει καλή ιδέα να προβούμε σε κατανομή μνήμης με βάση τις απαιτήσεις κάθε διεργασίας, οι μικρές διεργασίες ενδέχεται να αφήσουν «τρύπες»</a:t>
            </a:r>
          </a:p>
          <a:p>
            <a:r>
              <a:rPr lang="el-GR" baseline="0" dirty="0" smtClean="0"/>
              <a:t>Κάθε εισερχόμενη διεργασία, που θα βρει το κατάλληλο κενό; ΧΑΡΤΟΓΡΑΦΗΣΗ ΜΝΗΜΗΣ; ΧΑΡΤΟΓΡΑΦΗΣΗ ΤΩΝ ΚΕΝΩΝ; Μήπως και τα δύο; </a:t>
            </a:r>
          </a:p>
          <a:p>
            <a:r>
              <a:rPr lang="el-GR" baseline="0" dirty="0" smtClean="0"/>
              <a:t>Πόσος χρόνος απαιτείται για τον εντοπισμό των κενών;</a:t>
            </a:r>
            <a:endParaRPr lang="el-GR" dirty="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5</a:t>
            </a:fld>
            <a:endParaRPr 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Οι αλγόριθμοι αυτοί βασίζονται στη λογική ότι το</a:t>
            </a:r>
            <a:r>
              <a:rPr lang="el-GR" baseline="0" dirty="0" smtClean="0"/>
              <a:t> σύστημα</a:t>
            </a:r>
            <a:r>
              <a:rPr lang="el-GR" dirty="0" smtClean="0"/>
              <a:t> προσπαθεί δυναμικά να βρει μία κατάλληλη θέση</a:t>
            </a:r>
            <a:r>
              <a:rPr lang="el-GR" baseline="0" dirty="0" smtClean="0"/>
              <a:t> για κάθε διεργασία. </a:t>
            </a:r>
            <a:endParaRPr lang="en-US" baseline="0" dirty="0" smtClean="0"/>
          </a:p>
          <a:p>
            <a:r>
              <a:rPr lang="el-GR" baseline="0" dirty="0" smtClean="0"/>
              <a:t>Δεν αναφερόμαστε ούτε στη μέθοδο των φίλων ούτε στη σελιδοποίηση.</a:t>
            </a:r>
            <a:endParaRPr lang="el-GR" dirty="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6</a:t>
            </a:fld>
            <a:endParaRPr 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lvl="1"/>
            <a:r>
              <a:rPr lang="en-US" dirty="0" smtClean="0"/>
              <a:t>P</a:t>
            </a:r>
            <a:r>
              <a:rPr lang="el-GR" dirty="0" smtClean="0"/>
              <a:t>5</a:t>
            </a:r>
            <a:r>
              <a:rPr lang="en-US" dirty="0" smtClean="0"/>
              <a:t>: 250K</a:t>
            </a:r>
          </a:p>
          <a:p>
            <a:pPr lvl="1"/>
            <a:r>
              <a:rPr lang="en-US" dirty="0" smtClean="0"/>
              <a:t>P6: 300K</a:t>
            </a:r>
          </a:p>
          <a:p>
            <a:pPr lvl="1"/>
            <a:r>
              <a:rPr lang="en-US" dirty="0" smtClean="0"/>
              <a:t>P7: 400K </a:t>
            </a:r>
            <a:r>
              <a:rPr lang="el-GR" dirty="0" smtClean="0"/>
              <a:t>αν από την παρακάτω μνήμη αφαιρεθούν αρχικά οι </a:t>
            </a:r>
            <a:r>
              <a:rPr lang="en-US" dirty="0" smtClean="0"/>
              <a:t>P2</a:t>
            </a:r>
            <a:r>
              <a:rPr lang="el-GR" dirty="0" smtClean="0"/>
              <a:t> και </a:t>
            </a:r>
            <a:r>
              <a:rPr lang="en-US" dirty="0" smtClean="0"/>
              <a:t>P3</a:t>
            </a:r>
            <a:r>
              <a:rPr lang="el-GR" dirty="0" smtClean="0"/>
              <a:t>;</a:t>
            </a:r>
          </a:p>
          <a:p>
            <a:endParaRPr lang="el-GR" dirty="0" smtClean="0"/>
          </a:p>
          <a:p>
            <a:r>
              <a:rPr lang="el-GR" dirty="0" smtClean="0"/>
              <a:t>ΠΡΩΤΗ ΕΦΑΡΜΟΓΗ:</a:t>
            </a:r>
            <a:r>
              <a:rPr lang="el-GR" baseline="0" dirty="0" smtClean="0"/>
              <a:t> Βρίσκει το πρώτο διαθέσιμο κενό το οποίο είναι κατάλληλο για το μέγεθος της διεργασίας και την τοποθετεί εκεί.</a:t>
            </a:r>
          </a:p>
          <a:p>
            <a:r>
              <a:rPr lang="el-GR" baseline="0" dirty="0" smtClean="0"/>
              <a:t>ΕΡΩΤΗΜΑΤΑ: ΠΩΣ «</a:t>
            </a:r>
            <a:r>
              <a:rPr lang="el-GR" baseline="0" dirty="0" err="1" smtClean="0"/>
              <a:t>καταλογογραφούνται</a:t>
            </a:r>
            <a:r>
              <a:rPr lang="el-GR" baseline="0" dirty="0" smtClean="0"/>
              <a:t> τα κενά;» ΠΩΣ εντοπίζονται από το ΛΣ;</a:t>
            </a:r>
            <a:r>
              <a:rPr lang="en-US" baseline="0" dirty="0" smtClean="0"/>
              <a:t> </a:t>
            </a:r>
            <a:r>
              <a:rPr lang="el-GR" baseline="0" dirty="0" smtClean="0"/>
              <a:t>ΠΩΣ ενώνονται τα κομμάτια;</a:t>
            </a:r>
          </a:p>
          <a:p>
            <a:endParaRPr lang="el-GR" baseline="0" dirty="0" smtClean="0"/>
          </a:p>
          <a:p>
            <a:r>
              <a:rPr lang="en-US" baseline="0" dirty="0" smtClean="0"/>
              <a:t>P5</a:t>
            </a:r>
            <a:r>
              <a:rPr lang="el-GR" baseline="0" dirty="0" smtClean="0"/>
              <a:t>: Επειδή δεν χωράει στο κενό 0-100Κ, θα πάει στο κενό από 400-900Κ (αυτό που δημιουργήθηκε από το τέλος των </a:t>
            </a:r>
            <a:r>
              <a:rPr lang="en-US" baseline="0" dirty="0" smtClean="0"/>
              <a:t>P2, P3). </a:t>
            </a:r>
            <a:endParaRPr lang="el-GR" baseline="0" dirty="0" smtClean="0"/>
          </a:p>
          <a:p>
            <a:r>
              <a:rPr lang="el-GR" baseline="0" dirty="0" smtClean="0"/>
              <a:t>Άρα </a:t>
            </a:r>
            <a:r>
              <a:rPr lang="en-US" baseline="0" dirty="0" smtClean="0"/>
              <a:t>P5: 400-650 (KENO </a:t>
            </a:r>
            <a:r>
              <a:rPr lang="el-GR" baseline="0" dirty="0" smtClean="0"/>
              <a:t>από 650-900)</a:t>
            </a:r>
          </a:p>
          <a:p>
            <a:r>
              <a:rPr lang="en-US" baseline="0" dirty="0" smtClean="0"/>
              <a:t>P6: </a:t>
            </a:r>
            <a:r>
              <a:rPr lang="el-GR" baseline="0" dirty="0" smtClean="0"/>
              <a:t>Δεν χωράει στο πρώτο κενό, αλλά δεν χωράει και μετά την </a:t>
            </a:r>
            <a:r>
              <a:rPr lang="en-US" baseline="0" dirty="0" smtClean="0"/>
              <a:t>P5</a:t>
            </a:r>
            <a:r>
              <a:rPr lang="el-GR" baseline="0" dirty="0" smtClean="0"/>
              <a:t>. Άρα θα πάει στο κομμάτι 1Μ-1.3Μ</a:t>
            </a:r>
          </a:p>
          <a:p>
            <a:r>
              <a:rPr lang="en-US" baseline="0" dirty="0" smtClean="0"/>
              <a:t>P7</a:t>
            </a:r>
            <a:r>
              <a:rPr lang="el-GR" baseline="0" dirty="0" smtClean="0"/>
              <a:t>: Θα πάει πέρα από τα 1.3Μ (Υποθέτοντας ότι η μνήμη είναι μεγαλύτερη από 1.5 και κενή από εκεί και κάτω)</a:t>
            </a:r>
          </a:p>
          <a:p>
            <a:endParaRPr lang="el-GR" dirty="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8</a:t>
            </a:fld>
            <a:endParaRPr 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lvl="1"/>
            <a:r>
              <a:rPr lang="en-US" dirty="0" smtClean="0"/>
              <a:t>P</a:t>
            </a:r>
            <a:r>
              <a:rPr lang="el-GR" dirty="0" smtClean="0"/>
              <a:t>5</a:t>
            </a:r>
            <a:r>
              <a:rPr lang="en-US" dirty="0" smtClean="0"/>
              <a:t>: </a:t>
            </a:r>
            <a:r>
              <a:rPr lang="el-GR" dirty="0" smtClean="0"/>
              <a:t>420Κ</a:t>
            </a:r>
            <a:r>
              <a:rPr lang="en-US" dirty="0" smtClean="0"/>
              <a:t>, P6: </a:t>
            </a:r>
            <a:r>
              <a:rPr lang="el-GR" dirty="0" smtClean="0"/>
              <a:t>70Κ</a:t>
            </a:r>
            <a:r>
              <a:rPr lang="en-US" dirty="0" smtClean="0"/>
              <a:t>, P7: 400K </a:t>
            </a:r>
            <a:r>
              <a:rPr lang="el-GR" dirty="0" smtClean="0"/>
              <a:t>αν από την παρακάτω μνήμη αφαιρεθούν αρχικά οι </a:t>
            </a:r>
            <a:r>
              <a:rPr lang="en-US" dirty="0" smtClean="0"/>
              <a:t>P2</a:t>
            </a:r>
            <a:r>
              <a:rPr lang="el-GR" dirty="0" smtClean="0"/>
              <a:t> και </a:t>
            </a:r>
            <a:r>
              <a:rPr lang="en-US" dirty="0" smtClean="0"/>
              <a:t>P3</a:t>
            </a:r>
            <a:r>
              <a:rPr lang="el-GR" dirty="0" smtClean="0"/>
              <a:t>;</a:t>
            </a:r>
          </a:p>
          <a:p>
            <a:endParaRPr lang="en-US" dirty="0" smtClean="0"/>
          </a:p>
          <a:p>
            <a:r>
              <a:rPr lang="en-US" dirty="0" smtClean="0"/>
              <a:t>BEST-fit:</a:t>
            </a:r>
            <a:r>
              <a:rPr lang="en-US" baseline="0" dirty="0" smtClean="0"/>
              <a:t> </a:t>
            </a:r>
            <a:r>
              <a:rPr lang="el-GR" baseline="0" dirty="0" smtClean="0"/>
              <a:t>Ψάχνει το πιο ταιριαστό κομμάτι βάσει μεγέθους. Αν για μία διεργασία 100 Κ το ΛΣ βρει κενή θέση 120Κ, δεν θα την τοποθετήσει εκεί αλλά θα αναζητήσει μικρότερο κατάλληλο κενό. Αν βρει ακριβώς το μέγεθος σταματά και την τοποθετεί.</a:t>
            </a:r>
          </a:p>
          <a:p>
            <a:endParaRPr lang="el-GR" baseline="0" dirty="0" smtClean="0"/>
          </a:p>
          <a:p>
            <a:r>
              <a:rPr lang="en-US" baseline="0" dirty="0" smtClean="0"/>
              <a:t>P5:  </a:t>
            </a:r>
            <a:r>
              <a:rPr lang="el-GR" baseline="0" dirty="0" smtClean="0"/>
              <a:t>Δεν μπορεί να πάει στο κενό 0-100Κ. Μπορεί να χωρέσει από 400Κ-900Κ και από 1Μ-2Μ. Μεταξύ των 2 λύσεων, προτείνεται από 400-900Κ. Αφήνει ένα κενό 80Κ. </a:t>
            </a:r>
          </a:p>
          <a:p>
            <a:r>
              <a:rPr lang="en-US" baseline="0" dirty="0" smtClean="0"/>
              <a:t>P6</a:t>
            </a:r>
            <a:r>
              <a:rPr lang="el-GR" baseline="0" dirty="0" smtClean="0"/>
              <a:t>: Μπορεί να πάει στο κενό 0-100Κ. Θα πάει; ΌΧΙ γιατί υπάρχει πιο ταιριαστό κενό από 820Κ-900Κ (το κενό που άφησε η </a:t>
            </a:r>
            <a:r>
              <a:rPr lang="en-US" baseline="0" dirty="0" smtClean="0"/>
              <a:t>P5). </a:t>
            </a:r>
            <a:r>
              <a:rPr lang="el-GR" baseline="0" dirty="0" smtClean="0"/>
              <a:t>Το ψάξιμο συνεχίζεται, αλλά το βέλτιστο κενό είναι από 820-900Κ</a:t>
            </a:r>
          </a:p>
          <a:p>
            <a:r>
              <a:rPr lang="el-GR" baseline="0" dirty="0" smtClean="0"/>
              <a:t>Προφανώς η </a:t>
            </a:r>
            <a:r>
              <a:rPr lang="en-US" baseline="0" dirty="0" smtClean="0"/>
              <a:t>P7 </a:t>
            </a:r>
            <a:r>
              <a:rPr lang="el-GR" baseline="0" dirty="0" smtClean="0"/>
              <a:t>θα πάει από 1Μ-1.4Μ</a:t>
            </a:r>
          </a:p>
          <a:p>
            <a:endParaRPr lang="el-GR" dirty="0" smtClean="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9</a:t>
            </a:fld>
            <a:endParaRPr 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lvl="1"/>
            <a:r>
              <a:rPr lang="en-US" dirty="0" smtClean="0"/>
              <a:t>P</a:t>
            </a:r>
            <a:r>
              <a:rPr lang="el-GR" dirty="0" smtClean="0"/>
              <a:t>5</a:t>
            </a:r>
            <a:r>
              <a:rPr lang="en-US" dirty="0" smtClean="0"/>
              <a:t>: 450K, P6: 300K, P7: 400K </a:t>
            </a:r>
            <a:r>
              <a:rPr lang="el-GR" dirty="0" smtClean="0"/>
              <a:t>αν από την παρακάτω μνήμη αφαιρεθούν αρχικά οι </a:t>
            </a:r>
            <a:r>
              <a:rPr lang="en-US" dirty="0" smtClean="0"/>
              <a:t>P2</a:t>
            </a:r>
            <a:r>
              <a:rPr lang="el-GR" dirty="0" smtClean="0"/>
              <a:t> και </a:t>
            </a:r>
            <a:r>
              <a:rPr lang="en-US" dirty="0" smtClean="0"/>
              <a:t>P3</a:t>
            </a:r>
            <a:r>
              <a:rPr lang="el-GR" dirty="0" smtClean="0"/>
              <a:t>;</a:t>
            </a:r>
          </a:p>
          <a:p>
            <a:endParaRPr lang="en-US" dirty="0" smtClean="0"/>
          </a:p>
          <a:p>
            <a:r>
              <a:rPr lang="en-US" dirty="0" smtClean="0"/>
              <a:t>WORST-fit</a:t>
            </a:r>
            <a:r>
              <a:rPr lang="en-US" baseline="0" dirty="0" smtClean="0"/>
              <a:t>: </a:t>
            </a:r>
            <a:r>
              <a:rPr lang="el-GR" baseline="0" dirty="0" smtClean="0"/>
              <a:t>Ψάχνει τον κενό χώρο μνήμης στον οποίο η διεργασία δημιουργεί το μεγαλύτερο κενό!!!!! Γιατί;;;;</a:t>
            </a:r>
          </a:p>
          <a:p>
            <a:r>
              <a:rPr lang="el-GR" baseline="0" dirty="0" smtClean="0"/>
              <a:t>Προσπαθεί να γλιτώσει ΠΡΟΣΩΡΙΝΑ τον κατακερματισμό.  Όταν σταδιακά γεμίσει ο μεγάλος χώρος, ο κατακερματισμός είναι  αναπόφευκτος.</a:t>
            </a:r>
          </a:p>
          <a:p>
            <a:endParaRPr lang="el-GR" baseline="0" dirty="0" smtClean="0"/>
          </a:p>
          <a:p>
            <a:r>
              <a:rPr lang="en-US" baseline="0" dirty="0" smtClean="0"/>
              <a:t>P5: </a:t>
            </a:r>
            <a:r>
              <a:rPr lang="el-GR" baseline="0" dirty="0" smtClean="0"/>
              <a:t>Υπάρχουν δύο επιλογές: το κενό από 400 ως 900Κ και από 1Μ-2Μ και προτιμάται το δεύτερο. Στην πρώτη περίπτωση το κενό που θα αφήσει θα είναι 50Κ (500-450), ενώ στη δεύτερη είναι 550Κ (1Μ-450). Πάει από 1Μ-1.45Μ.</a:t>
            </a:r>
          </a:p>
          <a:p>
            <a:r>
              <a:rPr lang="en-US" baseline="0" dirty="0" smtClean="0"/>
              <a:t>P6: </a:t>
            </a:r>
            <a:r>
              <a:rPr lang="el-GR" baseline="0" dirty="0" smtClean="0"/>
              <a:t>Έχει δυνατότητα να μπει στο κενό των 550Κ και στο κενό των 500Κ. Άρα θα πάει από 1.45Μ-1.75Μ</a:t>
            </a:r>
          </a:p>
          <a:p>
            <a:r>
              <a:rPr lang="en-US" baseline="0" dirty="0" smtClean="0"/>
              <a:t>P7: </a:t>
            </a:r>
            <a:r>
              <a:rPr lang="el-GR" baseline="0" dirty="0" smtClean="0"/>
              <a:t>Αναγκαστικά από </a:t>
            </a:r>
            <a:r>
              <a:rPr lang="en-US" baseline="0" dirty="0" smtClean="0"/>
              <a:t>400-800K</a:t>
            </a:r>
            <a:endParaRPr lang="el-GR" baseline="0" dirty="0" smtClean="0"/>
          </a:p>
          <a:p>
            <a:endParaRPr lang="el-GR" dirty="0" smtClean="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10</a:t>
            </a:fld>
            <a:endParaRPr 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lvl="1"/>
            <a:r>
              <a:rPr lang="en-US" dirty="0" smtClean="0"/>
              <a:t>P</a:t>
            </a:r>
            <a:r>
              <a:rPr lang="el-GR" dirty="0" smtClean="0"/>
              <a:t>5</a:t>
            </a:r>
            <a:r>
              <a:rPr lang="en-US" dirty="0" smtClean="0"/>
              <a:t>: </a:t>
            </a:r>
            <a:r>
              <a:rPr lang="el-GR" dirty="0" smtClean="0"/>
              <a:t>50</a:t>
            </a:r>
            <a:r>
              <a:rPr lang="en-US" dirty="0" smtClean="0"/>
              <a:t>0K, P6: </a:t>
            </a:r>
            <a:r>
              <a:rPr lang="el-GR" dirty="0" smtClean="0"/>
              <a:t>300</a:t>
            </a:r>
            <a:r>
              <a:rPr lang="en-US" dirty="0" smtClean="0"/>
              <a:t>K, P7: 20</a:t>
            </a:r>
            <a:r>
              <a:rPr lang="el-GR" dirty="0" smtClean="0"/>
              <a:t>0</a:t>
            </a:r>
            <a:r>
              <a:rPr lang="en-US" dirty="0" smtClean="0"/>
              <a:t>K, </a:t>
            </a:r>
            <a:r>
              <a:rPr lang="el-GR" dirty="0" smtClean="0"/>
              <a:t>αν από την παρακάτω μνήμη αφαιρεθούν αρχικά οι </a:t>
            </a:r>
            <a:r>
              <a:rPr lang="en-US" dirty="0" smtClean="0"/>
              <a:t>P2</a:t>
            </a:r>
            <a:r>
              <a:rPr lang="el-GR" dirty="0" smtClean="0"/>
              <a:t> και </a:t>
            </a:r>
            <a:r>
              <a:rPr lang="en-US" dirty="0" smtClean="0"/>
              <a:t>P3</a:t>
            </a:r>
            <a:r>
              <a:rPr lang="el-GR" dirty="0" smtClean="0"/>
              <a:t>; Θεωρήστε ότι χρησιμοποιούμε </a:t>
            </a:r>
            <a:r>
              <a:rPr lang="en-US" dirty="0" smtClean="0"/>
              <a:t>Next-fit </a:t>
            </a:r>
            <a:r>
              <a:rPr lang="el-GR" dirty="0" smtClean="0"/>
              <a:t>με </a:t>
            </a:r>
            <a:r>
              <a:rPr lang="en-US" dirty="0" smtClean="0"/>
              <a:t>best-fit</a:t>
            </a:r>
            <a:endParaRPr lang="el-GR" dirty="0" smtClean="0"/>
          </a:p>
          <a:p>
            <a:endParaRPr lang="el-GR" dirty="0" smtClean="0"/>
          </a:p>
          <a:p>
            <a:r>
              <a:rPr lang="en-US" dirty="0" smtClean="0"/>
              <a:t>Next-Fit</a:t>
            </a:r>
            <a:r>
              <a:rPr lang="el-GR" baseline="0" dirty="0" smtClean="0"/>
              <a:t>: Συνδυάζεται με</a:t>
            </a:r>
            <a:r>
              <a:rPr lang="en-US" baseline="0" dirty="0" smtClean="0"/>
              <a:t> </a:t>
            </a:r>
            <a:r>
              <a:rPr lang="el-GR" baseline="0" dirty="0" smtClean="0"/>
              <a:t>όλους τους άλλους αλγόριθμους. Η ιδέα είναι ότι χρησιμοποιεί έναν δείκτη και όταν τοποθετήσει μία διεργασία, συνεχίζει την αναζήτηση (για την επόμενη) από εκείνο το σημείο και κάτω. </a:t>
            </a:r>
          </a:p>
          <a:p>
            <a:endParaRPr lang="en-US" dirty="0" smtClean="0"/>
          </a:p>
          <a:p>
            <a:r>
              <a:rPr lang="en-US" dirty="0" smtClean="0"/>
              <a:t>P5:</a:t>
            </a:r>
            <a:r>
              <a:rPr lang="en-US" baseline="0" dirty="0" smtClean="0"/>
              <a:t> </a:t>
            </a:r>
            <a:r>
              <a:rPr lang="el-GR" baseline="0" dirty="0" smtClean="0"/>
              <a:t>Η αναζήτηση ξεκινάει από το κενό 0-100Κ. Εκεί δεν χωράει. Πάει στο επόμενο κενό όπου χωράει (400-900Κ). Τοποθετείται. Στη συνέχεια, τοποθετείται εκεί ένας δείκτης, που λέει ότι το ψάξιμο για κενά για τις επόμενες διεργασίες θα συνεχιστεί από εκεί και κάτω. Αν οι επόμενες διεργασίες είναι μεγάλες, αποφεύγουμε αναζήτηση από την αρχή όπου είχαμε μικρά κενά (ΤΟ ΠΛΕΟΝΕΚΤΗΜΑ ΕΙΝΑΙ ΛΙΓΟ ΣΧΕΤΙΚΟ). </a:t>
            </a:r>
          </a:p>
          <a:p>
            <a:r>
              <a:rPr lang="en-US" baseline="0" dirty="0" smtClean="0"/>
              <a:t>P6: </a:t>
            </a:r>
            <a:r>
              <a:rPr lang="el-GR" baseline="0" dirty="0" smtClean="0"/>
              <a:t>Η αναζήτηση θα συνεχιστεί στο επόμενο κενό, άρα από 1Μ-2Μ. Εκεί θα μπει, από 1Μ-1.3Μ η </a:t>
            </a:r>
            <a:r>
              <a:rPr lang="en-US" baseline="0" dirty="0" smtClean="0"/>
              <a:t>P6 </a:t>
            </a:r>
            <a:r>
              <a:rPr lang="el-GR" baseline="0" dirty="0" smtClean="0"/>
              <a:t>και από 1.3Μ-1.5Μ η </a:t>
            </a:r>
            <a:r>
              <a:rPr lang="en-US" baseline="0" dirty="0" smtClean="0"/>
              <a:t>P7. </a:t>
            </a:r>
          </a:p>
          <a:p>
            <a:endParaRPr lang="en-US" baseline="0" dirty="0" smtClean="0"/>
          </a:p>
          <a:p>
            <a:r>
              <a:rPr lang="el-GR" baseline="0" dirty="0" smtClean="0"/>
              <a:t>Αν η </a:t>
            </a:r>
            <a:r>
              <a:rPr lang="en-US" baseline="0" dirty="0" smtClean="0"/>
              <a:t>P7 </a:t>
            </a:r>
            <a:r>
              <a:rPr lang="el-GR" baseline="0" dirty="0" smtClean="0"/>
              <a:t>ήταν 100Κ, θα αναγκαζόμασταν να γυρίσουμε στην αρχή και να την βάλουμε στο πρώτο κενό.</a:t>
            </a:r>
            <a:endParaRPr lang="en-US" baseline="0" dirty="0" smtClean="0"/>
          </a:p>
          <a:p>
            <a:endParaRPr lang="el-GR" dirty="0" smtClean="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11</a:t>
            </a:fld>
            <a:endParaRPr lang="el-G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Δομή</a:t>
            </a:r>
            <a:r>
              <a:rPr lang="el-GR" baseline="0" dirty="0" smtClean="0"/>
              <a:t> κάθε στοιχείου της λίστας: ΑΡΧΗ κενού και το ΜΕΓΕΘΟΣ</a:t>
            </a:r>
          </a:p>
          <a:p>
            <a:endParaRPr lang="el-GR" baseline="0" dirty="0" smtClean="0"/>
          </a:p>
          <a:p>
            <a:r>
              <a:rPr lang="el-GR" baseline="0" dirty="0" smtClean="0"/>
              <a:t>Π.χ.                                           0                         100Κ  </a:t>
            </a:r>
          </a:p>
          <a:p>
            <a:r>
              <a:rPr lang="el-GR" baseline="0" dirty="0" smtClean="0"/>
              <a:t>                                                1Μ                       </a:t>
            </a:r>
            <a:r>
              <a:rPr lang="el-GR" baseline="0" dirty="0" err="1" smtClean="0"/>
              <a:t>1Μ</a:t>
            </a:r>
            <a:endParaRPr lang="el-GR" baseline="0" dirty="0" smtClean="0"/>
          </a:p>
          <a:p>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Όταν έφυγε η </a:t>
            </a:r>
            <a:r>
              <a:rPr lang="en-US" dirty="0" smtClean="0"/>
              <a:t>P2, </a:t>
            </a:r>
            <a:r>
              <a:rPr lang="el-GR" dirty="0" smtClean="0"/>
              <a:t>δημιουργήθηκε</a:t>
            </a:r>
            <a:r>
              <a:rPr lang="el-GR" baseline="0" dirty="0" smtClean="0"/>
              <a:t> ένα κενό από 400-600Κ</a:t>
            </a:r>
          </a:p>
          <a:p>
            <a:pPr marL="0" marR="0" indent="0" algn="l" defTabSz="914400" rtl="0" eaLnBrk="1" fontAlgn="auto" latinLnBrk="0" hangingPunct="1">
              <a:lnSpc>
                <a:spcPct val="100000"/>
              </a:lnSpc>
              <a:spcBef>
                <a:spcPts val="0"/>
              </a:spcBef>
              <a:spcAft>
                <a:spcPts val="0"/>
              </a:spcAft>
              <a:buClrTx/>
              <a:buSzTx/>
              <a:buFontTx/>
              <a:buNone/>
              <a:tabLst/>
              <a:defRPr/>
            </a:pPr>
            <a:r>
              <a:rPr lang="el-GR" dirty="0" smtClean="0"/>
              <a:t>Όταν έφυγε η </a:t>
            </a:r>
            <a:r>
              <a:rPr lang="en-US" dirty="0" smtClean="0"/>
              <a:t>P</a:t>
            </a:r>
            <a:r>
              <a:rPr lang="el-GR" dirty="0" smtClean="0"/>
              <a:t>3</a:t>
            </a:r>
            <a:r>
              <a:rPr lang="en-US" dirty="0" smtClean="0"/>
              <a:t>, </a:t>
            </a:r>
            <a:r>
              <a:rPr lang="el-GR" dirty="0" smtClean="0"/>
              <a:t>δημιουργήθηκε</a:t>
            </a:r>
            <a:r>
              <a:rPr lang="el-GR" baseline="0" dirty="0" smtClean="0"/>
              <a:t> ένα κενό από 600-900Κ</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ΜΠΟΡΟΥΝ Τα 2 κενά να ενωθούν; ΠΩΣ;</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Αν προσθέσουμε  την ΑΡΧΗ ενός κενού με το μέγεθος και λάβουμε ως αποτέλεσμα την αρχή ΤΟΥ ΕΠΟΜΕΝΟΥ ΚΕΝΟΥ, τότε προκύπτει ένωση.</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Π.χ. 400Κ+200Κ (2</a:t>
            </a:r>
            <a:r>
              <a:rPr lang="el-GR" baseline="30000" dirty="0" smtClean="0"/>
              <a:t>ο</a:t>
            </a:r>
            <a:r>
              <a:rPr lang="el-GR" baseline="0" dirty="0" smtClean="0"/>
              <a:t> στοιχείο της λίστας) δίνει 600Κ (έναρξη τρίτου στοιχείου λίστας). Άρα γίνεται ένωση σε ένα στοιχείο με αρχή 400Κ και μέγεθος το άθροισμα των μεγεθών των 2 στοιχείων που ενώθηκαν (200+300Κ=500Κ)</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ΝΈΟ ΣΤΟΙΧΕΙΟ μετά την ένωση 400Κ      500Κ</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Χαρτογράφηση της μνήμης από την αρχή ως το τέλος βάσει των ελεύθερων θέσεων.</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Έρχεται μία διεργασία. Πρέπει να διατρέξουμε τη συνδεδεμένη λίστα.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Έστω Ν διεργασίες, οι οποίες θέλουν να μπουν και η λίστα είναι αρχικά κενή. Η πρώτη διεργασία θα μπει κάνοντας 0 συγκρίσεις. Η δεύτερη διεργασία, κατά μέσο όρο θα κάνει 1 σύγκριση. Η τρίτη θα κάνει μία κατά μέσο όρο, η νιοστή θα κάνει  Ν/2. </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Γενικά, κάθε διεργασία που λαμβάνει μνήμη τοποθετεί και μία εγγραφή στη συνδεδεμένη λίστα με τα κενά. Αν έχουμε δώσει μνήμη σε Ν διεργασίες, τότε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η Ν διεργασία θα απαιτεί Ν/2 κατά μέσο όρο συγκρίσεις (η πρώτη ½. Η δεύτερη 1. η τρίτη 3/2, η τέταρτη 2, η πέμπτη 5/2).</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Να προσθέσουμε λίγο αυτές τις συγκρίσεις;</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½ +2/2+ 3/2 +4/2 + 5/2 + ……..΄+ (Ν-2)/2 + (Ν-1)/2 + Ν/2.  Προσθέτω κατά ζεύγη (αφού προσθέτω Ν στοιχεία κατά ζεύγη, έχω Ν/2 ζεύγη):</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Είναι  (½ + Ν/2) + (2/2+ Ν-1/2) + (3/2 + Ν-2/2) + …….</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Δηλαδή (Ν+1) / 2 + (Ν+1/2) +  (Ν+1/2) + ……. (Ν+1/2.</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Άρα, αυτό το άθροισμα είναι (Ν+1)/2 * Ν/2 = Ο(Ν</a:t>
            </a:r>
            <a:r>
              <a:rPr lang="el-GR" baseline="30000" dirty="0" smtClean="0"/>
              <a:t>2</a:t>
            </a:r>
            <a:r>
              <a:rPr lang="el-GR" baseline="0" dirty="0" smtClean="0"/>
              <a:t>). Γενικά, απαιτούνται </a:t>
            </a:r>
            <a:r>
              <a:rPr lang="en-US" baseline="0" dirty="0" smtClean="0"/>
              <a:t>N</a:t>
            </a:r>
            <a:r>
              <a:rPr lang="en-US" baseline="30000" dirty="0" smtClean="0"/>
              <a:t>2</a:t>
            </a:r>
            <a:r>
              <a:rPr lang="en-US" baseline="0" dirty="0" smtClean="0"/>
              <a:t> </a:t>
            </a:r>
            <a:r>
              <a:rPr lang="el-GR" baseline="0" dirty="0" smtClean="0"/>
              <a:t>συγκρίσεις.</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Η μέθοδος των φίλων απαιτεί Ν </a:t>
            </a:r>
            <a:r>
              <a:rPr lang="en-US" baseline="0" dirty="0" smtClean="0"/>
              <a:t>log N </a:t>
            </a:r>
            <a:r>
              <a:rPr lang="el-GR" baseline="0" dirty="0" smtClean="0"/>
              <a:t>για Ν διεργασίες, σαφώς προτιμότερο του Ν</a:t>
            </a:r>
            <a:r>
              <a:rPr lang="el-GR" baseline="30000" dirty="0" smtClean="0"/>
              <a:t>2</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Η λογική του να χρησιμοποιήσουμε έναν αλγόριθμο από τους 4 που αναφέρθηκαν και να αποδώσουμε βάσει μεγέθους της διεργασίας τον ανάλογο χώρο μνήμης έχει θέματα πολυπλοκότητας. Επιπλέον, μπορεί να προκαλεί και κατακερματισμό, μικρών διάσπαρτων σημείων μέσα στη μνήμη.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Η μέθοδος των φίλων έχει καλύτερη πολυπλοκότητα, αλλά επίσης αφήνει μεγάλα κενά. Δηλαδή μία διεργασία 70Κ μπορεί να καταλάβει χώρο 128Κ.</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dirty="0" smtClean="0"/>
          </a:p>
          <a:p>
            <a:endParaRPr lang="el-GR" dirty="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12</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l-GR"/>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l-GR"/>
          </a:p>
        </p:txBody>
      </p:sp>
      <p:sp>
        <p:nvSpPr>
          <p:cNvPr id="4" name="3 - Θέση ημερομηνίας"/>
          <p:cNvSpPr>
            <a:spLocks noGrp="1"/>
          </p:cNvSpPr>
          <p:nvPr>
            <p:ph type="dt" sz="half" idx="10"/>
          </p:nvPr>
        </p:nvSpPr>
        <p:spPr/>
        <p:txBody>
          <a:bodyPr/>
          <a:lstStyle/>
          <a:p>
            <a:fld id="{FC88C31F-EDE8-49A3-AA87-A4287FF1E66E}" type="datetimeFigureOut">
              <a:rPr lang="el-GR" smtClean="0"/>
              <a:pPr/>
              <a:t>12/1/2021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3C389D51-2511-454E-80CC-1BA7AD6C9E44}"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FC88C31F-EDE8-49A3-AA87-A4287FF1E66E}" type="datetimeFigureOut">
              <a:rPr lang="el-GR" smtClean="0"/>
              <a:pPr/>
              <a:t>12/1/2021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3C389D51-2511-454E-80CC-1BA7AD6C9E44}"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FC88C31F-EDE8-49A3-AA87-A4287FF1E66E}" type="datetimeFigureOut">
              <a:rPr lang="el-GR" smtClean="0"/>
              <a:pPr/>
              <a:t>12/1/2021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3C389D51-2511-454E-80CC-1BA7AD6C9E44}"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FC88C31F-EDE8-49A3-AA87-A4287FF1E66E}" type="datetimeFigureOut">
              <a:rPr lang="el-GR" smtClean="0"/>
              <a:pPr/>
              <a:t>12/1/2021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3C389D51-2511-454E-80CC-1BA7AD6C9E44}"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FC88C31F-EDE8-49A3-AA87-A4287FF1E66E}" type="datetimeFigureOut">
              <a:rPr lang="el-GR" smtClean="0"/>
              <a:pPr/>
              <a:t>12/1/2021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3C389D51-2511-454E-80CC-1BA7AD6C9E44}"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ημερομηνίας"/>
          <p:cNvSpPr>
            <a:spLocks noGrp="1"/>
          </p:cNvSpPr>
          <p:nvPr>
            <p:ph type="dt" sz="half" idx="10"/>
          </p:nvPr>
        </p:nvSpPr>
        <p:spPr/>
        <p:txBody>
          <a:bodyPr/>
          <a:lstStyle/>
          <a:p>
            <a:fld id="{FC88C31F-EDE8-49A3-AA87-A4287FF1E66E}" type="datetimeFigureOut">
              <a:rPr lang="el-GR" smtClean="0"/>
              <a:pPr/>
              <a:t>12/1/2021</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3C389D51-2511-454E-80CC-1BA7AD6C9E44}"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6 - Θέση ημερομηνίας"/>
          <p:cNvSpPr>
            <a:spLocks noGrp="1"/>
          </p:cNvSpPr>
          <p:nvPr>
            <p:ph type="dt" sz="half" idx="10"/>
          </p:nvPr>
        </p:nvSpPr>
        <p:spPr/>
        <p:txBody>
          <a:bodyPr/>
          <a:lstStyle/>
          <a:p>
            <a:fld id="{FC88C31F-EDE8-49A3-AA87-A4287FF1E66E}" type="datetimeFigureOut">
              <a:rPr lang="el-GR" smtClean="0"/>
              <a:pPr/>
              <a:t>12/1/2021</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3C389D51-2511-454E-80CC-1BA7AD6C9E44}"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ημερομηνίας"/>
          <p:cNvSpPr>
            <a:spLocks noGrp="1"/>
          </p:cNvSpPr>
          <p:nvPr>
            <p:ph type="dt" sz="half" idx="10"/>
          </p:nvPr>
        </p:nvSpPr>
        <p:spPr/>
        <p:txBody>
          <a:bodyPr/>
          <a:lstStyle/>
          <a:p>
            <a:fld id="{FC88C31F-EDE8-49A3-AA87-A4287FF1E66E}" type="datetimeFigureOut">
              <a:rPr lang="el-GR" smtClean="0"/>
              <a:pPr/>
              <a:t>12/1/2021</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3C389D51-2511-454E-80CC-1BA7AD6C9E44}"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FC88C31F-EDE8-49A3-AA87-A4287FF1E66E}" type="datetimeFigureOut">
              <a:rPr lang="el-GR" smtClean="0"/>
              <a:pPr/>
              <a:t>12/1/2021</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3C389D51-2511-454E-80CC-1BA7AD6C9E44}"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l-GR"/>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FC88C31F-EDE8-49A3-AA87-A4287FF1E66E}" type="datetimeFigureOut">
              <a:rPr lang="el-GR" smtClean="0"/>
              <a:pPr/>
              <a:t>12/1/2021</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3C389D51-2511-454E-80CC-1BA7AD6C9E44}"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l-GR"/>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FC88C31F-EDE8-49A3-AA87-A4287FF1E66E}" type="datetimeFigureOut">
              <a:rPr lang="el-GR" smtClean="0"/>
              <a:pPr/>
              <a:t>12/1/2021</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3C389D51-2511-454E-80CC-1BA7AD6C9E44}"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88C31F-EDE8-49A3-AA87-A4287FF1E66E}" type="datetimeFigureOut">
              <a:rPr lang="el-GR" smtClean="0"/>
              <a:pPr/>
              <a:t>12/1/2021</a:t>
            </a:fld>
            <a:endParaRPr lang="el-GR"/>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89D51-2511-454E-80CC-1BA7AD6C9E44}"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p:txBody>
          <a:bodyPr/>
          <a:lstStyle/>
          <a:p>
            <a:r>
              <a:rPr lang="en-US" dirty="0" smtClean="0"/>
              <a:t>KATANOMH MNHMH</a:t>
            </a:r>
            <a:r>
              <a:rPr lang="el-GR" dirty="0" smtClean="0"/>
              <a:t>Σ</a:t>
            </a:r>
            <a:endParaRPr lang="el-GR" dirty="0"/>
          </a:p>
        </p:txBody>
      </p:sp>
      <p:sp>
        <p:nvSpPr>
          <p:cNvPr id="3" name="2 - Υπότιτλος"/>
          <p:cNvSpPr>
            <a:spLocks noGrp="1"/>
          </p:cNvSpPr>
          <p:nvPr>
            <p:ph type="subTitle" idx="1"/>
          </p:nvPr>
        </p:nvSpPr>
        <p:spPr/>
        <p:txBody>
          <a:bodyPr/>
          <a:lstStyle/>
          <a:p>
            <a:r>
              <a:rPr lang="el-GR" dirty="0" smtClean="0"/>
              <a:t>Στατική </a:t>
            </a:r>
          </a:p>
          <a:p>
            <a:r>
              <a:rPr lang="el-GR" dirty="0" smtClean="0"/>
              <a:t>Δυναμική</a:t>
            </a:r>
            <a:endParaRPr lang="el-G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ΠΑΡΑΔΕΙΓΜΑ</a:t>
            </a:r>
            <a:r>
              <a:rPr lang="en-US" dirty="0" smtClean="0"/>
              <a:t> (Worst-fit)</a:t>
            </a:r>
            <a:endParaRPr lang="el-GR" dirty="0"/>
          </a:p>
        </p:txBody>
      </p:sp>
      <p:graphicFrame>
        <p:nvGraphicFramePr>
          <p:cNvPr id="4" name="3 - Θέση περιεχομένου"/>
          <p:cNvGraphicFramePr>
            <a:graphicFrameLocks noGrp="1"/>
          </p:cNvGraphicFramePr>
          <p:nvPr>
            <p:ph idx="1"/>
          </p:nvPr>
        </p:nvGraphicFramePr>
        <p:xfrm>
          <a:off x="467544" y="1628800"/>
          <a:ext cx="3816424" cy="2865120"/>
        </p:xfrm>
        <a:graphic>
          <a:graphicData uri="http://schemas.openxmlformats.org/drawingml/2006/table">
            <a:tbl>
              <a:tblPr firstRow="1" bandRow="1">
                <a:tableStyleId>{5C22544A-7EE6-4342-B048-85BDC9FD1C3A}</a:tableStyleId>
              </a:tblPr>
              <a:tblGrid>
                <a:gridCol w="1908212"/>
                <a:gridCol w="1908212"/>
              </a:tblGrid>
              <a:tr h="370840">
                <a:tc>
                  <a:txBody>
                    <a:bodyPr/>
                    <a:lstStyle/>
                    <a:p>
                      <a:r>
                        <a:rPr lang="el-GR" dirty="0" smtClean="0"/>
                        <a:t>Διευθύνσεις</a:t>
                      </a:r>
                      <a:r>
                        <a:rPr lang="el-GR" baseline="0" dirty="0" smtClean="0"/>
                        <a:t> μνήμης</a:t>
                      </a:r>
                      <a:endParaRPr lang="el-GR" dirty="0"/>
                    </a:p>
                  </a:txBody>
                  <a:tcPr/>
                </a:tc>
                <a:tc>
                  <a:txBody>
                    <a:bodyPr/>
                    <a:lstStyle/>
                    <a:p>
                      <a:r>
                        <a:rPr lang="el-GR" dirty="0" smtClean="0"/>
                        <a:t>Διεργασίες</a:t>
                      </a:r>
                      <a:endParaRPr lang="el-GR" dirty="0"/>
                    </a:p>
                  </a:txBody>
                  <a:tcPr/>
                </a:tc>
              </a:tr>
              <a:tr h="370840">
                <a:tc>
                  <a:txBody>
                    <a:bodyPr/>
                    <a:lstStyle/>
                    <a:p>
                      <a:r>
                        <a:rPr lang="el-GR" dirty="0" smtClean="0"/>
                        <a:t>0-100Κ</a:t>
                      </a:r>
                      <a:endParaRPr lang="el-GR" dirty="0"/>
                    </a:p>
                  </a:txBody>
                  <a:tcPr/>
                </a:tc>
                <a:tc>
                  <a:txBody>
                    <a:bodyPr/>
                    <a:lstStyle/>
                    <a:p>
                      <a:endParaRPr lang="el-GR" dirty="0"/>
                    </a:p>
                  </a:txBody>
                  <a:tcPr/>
                </a:tc>
              </a:tr>
              <a:tr h="370840">
                <a:tc>
                  <a:txBody>
                    <a:bodyPr/>
                    <a:lstStyle/>
                    <a:p>
                      <a:r>
                        <a:rPr lang="en-US" dirty="0" smtClean="0"/>
                        <a:t>100K</a:t>
                      </a:r>
                      <a:r>
                        <a:rPr lang="el-GR" dirty="0" smtClean="0"/>
                        <a:t>-400Κ</a:t>
                      </a:r>
                      <a:endParaRPr lang="el-GR" dirty="0"/>
                    </a:p>
                  </a:txBody>
                  <a:tcPr/>
                </a:tc>
                <a:tc>
                  <a:txBody>
                    <a:bodyPr/>
                    <a:lstStyle/>
                    <a:p>
                      <a:r>
                        <a:rPr lang="en-US" dirty="0" smtClean="0"/>
                        <a:t>P1</a:t>
                      </a:r>
                      <a:endParaRPr lang="el-GR" dirty="0"/>
                    </a:p>
                  </a:txBody>
                  <a:tcPr/>
                </a:tc>
              </a:tr>
              <a:tr h="370840">
                <a:tc>
                  <a:txBody>
                    <a:bodyPr/>
                    <a:lstStyle/>
                    <a:p>
                      <a:r>
                        <a:rPr lang="el-GR" dirty="0" smtClean="0"/>
                        <a:t>400Κ-600Κ</a:t>
                      </a:r>
                      <a:endParaRPr lang="el-GR" dirty="0"/>
                    </a:p>
                  </a:txBody>
                  <a:tcPr/>
                </a:tc>
                <a:tc>
                  <a:txBody>
                    <a:bodyPr/>
                    <a:lstStyle/>
                    <a:p>
                      <a:r>
                        <a:rPr lang="en-US" dirty="0" smtClean="0"/>
                        <a:t>P2</a:t>
                      </a:r>
                      <a:endParaRPr lang="el-GR" dirty="0"/>
                    </a:p>
                  </a:txBody>
                  <a:tcPr/>
                </a:tc>
              </a:tr>
              <a:tr h="370840">
                <a:tc>
                  <a:txBody>
                    <a:bodyPr/>
                    <a:lstStyle/>
                    <a:p>
                      <a:r>
                        <a:rPr lang="el-GR" dirty="0" smtClean="0"/>
                        <a:t>600Κ-</a:t>
                      </a:r>
                      <a:r>
                        <a:rPr lang="en-US" dirty="0" smtClean="0"/>
                        <a:t>9</a:t>
                      </a:r>
                      <a:r>
                        <a:rPr lang="el-GR" dirty="0" smtClean="0"/>
                        <a:t>00Κ</a:t>
                      </a:r>
                      <a:endParaRPr lang="el-GR" dirty="0"/>
                    </a:p>
                  </a:txBody>
                  <a:tcPr/>
                </a:tc>
                <a:tc>
                  <a:txBody>
                    <a:bodyPr/>
                    <a:lstStyle/>
                    <a:p>
                      <a:r>
                        <a:rPr lang="en-US" dirty="0" smtClean="0"/>
                        <a:t>P3</a:t>
                      </a:r>
                      <a:endParaRPr lang="el-GR" dirty="0"/>
                    </a:p>
                  </a:txBody>
                  <a:tcPr/>
                </a:tc>
              </a:tr>
              <a:tr h="370840">
                <a:tc>
                  <a:txBody>
                    <a:bodyPr/>
                    <a:lstStyle/>
                    <a:p>
                      <a:r>
                        <a:rPr lang="en-US" dirty="0" smtClean="0"/>
                        <a:t>900-1M</a:t>
                      </a:r>
                      <a:endParaRPr lang="el-GR" dirty="0"/>
                    </a:p>
                  </a:txBody>
                  <a:tcPr/>
                </a:tc>
                <a:tc>
                  <a:txBody>
                    <a:bodyPr/>
                    <a:lstStyle/>
                    <a:p>
                      <a:r>
                        <a:rPr lang="en-US" dirty="0" smtClean="0"/>
                        <a:t>P4</a:t>
                      </a:r>
                      <a:endParaRPr lang="el-GR" dirty="0"/>
                    </a:p>
                  </a:txBody>
                  <a:tcPr/>
                </a:tc>
              </a:tr>
              <a:tr h="370840">
                <a:tc>
                  <a:txBody>
                    <a:bodyPr/>
                    <a:lstStyle/>
                    <a:p>
                      <a:r>
                        <a:rPr lang="en-US" dirty="0" smtClean="0"/>
                        <a:t>1M-</a:t>
                      </a:r>
                      <a:r>
                        <a:rPr lang="el-GR" dirty="0" smtClean="0"/>
                        <a:t>2</a:t>
                      </a:r>
                      <a:r>
                        <a:rPr lang="en-US" dirty="0" smtClean="0"/>
                        <a:t>M</a:t>
                      </a:r>
                      <a:endParaRPr lang="el-GR" dirty="0"/>
                    </a:p>
                  </a:txBody>
                  <a:tcPr/>
                </a:tc>
                <a:tc>
                  <a:txBody>
                    <a:bodyPr/>
                    <a:lstStyle/>
                    <a:p>
                      <a:endParaRPr lang="el-GR" dirty="0"/>
                    </a:p>
                  </a:txBody>
                  <a:tcPr/>
                </a:tc>
              </a:tr>
            </a:tbl>
          </a:graphicData>
        </a:graphic>
      </p:graphicFrame>
      <p:graphicFrame>
        <p:nvGraphicFramePr>
          <p:cNvPr id="5" name="3 - Θέση περιεχομένου"/>
          <p:cNvGraphicFramePr>
            <a:graphicFrameLocks/>
          </p:cNvGraphicFramePr>
          <p:nvPr/>
        </p:nvGraphicFramePr>
        <p:xfrm>
          <a:off x="4716016" y="1628800"/>
          <a:ext cx="3816424" cy="3606800"/>
        </p:xfrm>
        <a:graphic>
          <a:graphicData uri="http://schemas.openxmlformats.org/drawingml/2006/table">
            <a:tbl>
              <a:tblPr firstRow="1" bandRow="1">
                <a:tableStyleId>{5C22544A-7EE6-4342-B048-85BDC9FD1C3A}</a:tableStyleId>
              </a:tblPr>
              <a:tblGrid>
                <a:gridCol w="1908212"/>
                <a:gridCol w="1908212"/>
              </a:tblGrid>
              <a:tr h="370840">
                <a:tc>
                  <a:txBody>
                    <a:bodyPr/>
                    <a:lstStyle/>
                    <a:p>
                      <a:r>
                        <a:rPr lang="el-GR" dirty="0" smtClean="0"/>
                        <a:t>Διευθύνσεις</a:t>
                      </a:r>
                      <a:r>
                        <a:rPr lang="el-GR" baseline="0" dirty="0" smtClean="0"/>
                        <a:t> μνήμης</a:t>
                      </a:r>
                      <a:endParaRPr lang="el-GR" dirty="0"/>
                    </a:p>
                  </a:txBody>
                  <a:tcPr/>
                </a:tc>
                <a:tc>
                  <a:txBody>
                    <a:bodyPr/>
                    <a:lstStyle/>
                    <a:p>
                      <a:r>
                        <a:rPr lang="el-GR" dirty="0" smtClean="0"/>
                        <a:t>Διεργασίες</a:t>
                      </a:r>
                      <a:endParaRPr lang="el-GR" dirty="0"/>
                    </a:p>
                  </a:txBody>
                  <a:tcPr/>
                </a:tc>
              </a:tr>
              <a:tr h="370840">
                <a:tc>
                  <a:txBody>
                    <a:bodyPr/>
                    <a:lstStyle/>
                    <a:p>
                      <a:r>
                        <a:rPr lang="el-GR" dirty="0" smtClean="0"/>
                        <a:t>0-100Κ</a:t>
                      </a:r>
                      <a:endParaRPr lang="el-GR" dirty="0"/>
                    </a:p>
                  </a:txBody>
                  <a:tcPr/>
                </a:tc>
                <a:tc>
                  <a:txBody>
                    <a:bodyPr/>
                    <a:lstStyle/>
                    <a:p>
                      <a:endParaRPr lang="el-GR" dirty="0"/>
                    </a:p>
                  </a:txBody>
                  <a:tcPr/>
                </a:tc>
              </a:tr>
              <a:tr h="370840">
                <a:tc>
                  <a:txBody>
                    <a:bodyPr/>
                    <a:lstStyle/>
                    <a:p>
                      <a:r>
                        <a:rPr lang="en-US" dirty="0" smtClean="0"/>
                        <a:t>100K</a:t>
                      </a:r>
                      <a:r>
                        <a:rPr lang="el-GR" dirty="0" smtClean="0"/>
                        <a:t>-400Κ</a:t>
                      </a:r>
                      <a:endParaRPr lang="el-GR" dirty="0"/>
                    </a:p>
                  </a:txBody>
                  <a:tcPr/>
                </a:tc>
                <a:tc>
                  <a:txBody>
                    <a:bodyPr/>
                    <a:lstStyle/>
                    <a:p>
                      <a:r>
                        <a:rPr lang="en-US" dirty="0" smtClean="0"/>
                        <a:t>P1</a:t>
                      </a:r>
                      <a:endParaRPr lang="el-GR" dirty="0"/>
                    </a:p>
                  </a:txBody>
                  <a:tcPr/>
                </a:tc>
              </a:tr>
              <a:tr h="370840">
                <a:tc>
                  <a:txBody>
                    <a:bodyPr/>
                    <a:lstStyle/>
                    <a:p>
                      <a:r>
                        <a:rPr lang="el-GR" dirty="0" smtClean="0"/>
                        <a:t>400Κ-</a:t>
                      </a:r>
                      <a:r>
                        <a:rPr lang="en-US" dirty="0" smtClean="0"/>
                        <a:t>80</a:t>
                      </a:r>
                      <a:r>
                        <a:rPr lang="el-GR" dirty="0" smtClean="0"/>
                        <a:t>0Κ</a:t>
                      </a:r>
                      <a:endParaRPr lang="el-GR" dirty="0"/>
                    </a:p>
                  </a:txBody>
                  <a:tcPr/>
                </a:tc>
                <a:tc>
                  <a:txBody>
                    <a:bodyPr/>
                    <a:lstStyle/>
                    <a:p>
                      <a:r>
                        <a:rPr lang="en-US" dirty="0" smtClean="0"/>
                        <a:t>P7</a:t>
                      </a:r>
                      <a:endParaRPr lang="el-GR" dirty="0"/>
                    </a:p>
                  </a:txBody>
                  <a:tcPr/>
                </a:tc>
              </a:tr>
              <a:tr h="370840">
                <a:tc>
                  <a:txBody>
                    <a:bodyPr/>
                    <a:lstStyle/>
                    <a:p>
                      <a:r>
                        <a:rPr lang="en-US" dirty="0" smtClean="0"/>
                        <a:t>800</a:t>
                      </a:r>
                      <a:r>
                        <a:rPr lang="el-GR" dirty="0" smtClean="0"/>
                        <a:t>Κ-</a:t>
                      </a:r>
                      <a:r>
                        <a:rPr lang="en-US" dirty="0" smtClean="0"/>
                        <a:t>9</a:t>
                      </a:r>
                      <a:r>
                        <a:rPr lang="el-GR" dirty="0" smtClean="0"/>
                        <a:t>00Κ</a:t>
                      </a:r>
                      <a:endParaRPr lang="el-GR" dirty="0"/>
                    </a:p>
                  </a:txBody>
                  <a:tcPr/>
                </a:tc>
                <a:tc>
                  <a:txBody>
                    <a:bodyPr/>
                    <a:lstStyle/>
                    <a:p>
                      <a:endParaRPr lang="el-GR" dirty="0"/>
                    </a:p>
                  </a:txBody>
                  <a:tcPr/>
                </a:tc>
              </a:tr>
              <a:tr h="370840">
                <a:tc>
                  <a:txBody>
                    <a:bodyPr/>
                    <a:lstStyle/>
                    <a:p>
                      <a:r>
                        <a:rPr lang="en-US" dirty="0" smtClean="0"/>
                        <a:t>900-1M</a:t>
                      </a:r>
                      <a:endParaRPr lang="el-GR" dirty="0"/>
                    </a:p>
                  </a:txBody>
                  <a:tcPr/>
                </a:tc>
                <a:tc>
                  <a:txBody>
                    <a:bodyPr/>
                    <a:lstStyle/>
                    <a:p>
                      <a:r>
                        <a:rPr lang="en-US" dirty="0" smtClean="0"/>
                        <a:t>P4</a:t>
                      </a:r>
                      <a:endParaRPr lang="el-GR" dirty="0"/>
                    </a:p>
                  </a:txBody>
                  <a:tcPr/>
                </a:tc>
              </a:tr>
              <a:tr h="370840">
                <a:tc>
                  <a:txBody>
                    <a:bodyPr/>
                    <a:lstStyle/>
                    <a:p>
                      <a:r>
                        <a:rPr lang="en-US" dirty="0" smtClean="0"/>
                        <a:t>1M-</a:t>
                      </a:r>
                      <a:r>
                        <a:rPr lang="el-GR" dirty="0" smtClean="0"/>
                        <a:t>1.</a:t>
                      </a:r>
                      <a:r>
                        <a:rPr lang="en-US" dirty="0" smtClean="0"/>
                        <a:t>45</a:t>
                      </a:r>
                      <a:r>
                        <a:rPr lang="el-GR" dirty="0" smtClean="0"/>
                        <a:t>Μ</a:t>
                      </a:r>
                      <a:endParaRPr lang="el-GR" dirty="0"/>
                    </a:p>
                  </a:txBody>
                  <a:tcPr/>
                </a:tc>
                <a:tc>
                  <a:txBody>
                    <a:bodyPr/>
                    <a:lstStyle/>
                    <a:p>
                      <a:r>
                        <a:rPr lang="en-US" dirty="0" smtClean="0"/>
                        <a:t>P5</a:t>
                      </a:r>
                      <a:endParaRPr lang="el-GR" dirty="0"/>
                    </a:p>
                  </a:txBody>
                  <a:tcPr/>
                </a:tc>
              </a:tr>
              <a:tr h="370840">
                <a:tc>
                  <a:txBody>
                    <a:bodyPr/>
                    <a:lstStyle/>
                    <a:p>
                      <a:r>
                        <a:rPr lang="en-US" dirty="0" smtClean="0"/>
                        <a:t>1.45M-1.75M</a:t>
                      </a:r>
                      <a:endParaRPr lang="el-GR" dirty="0"/>
                    </a:p>
                  </a:txBody>
                  <a:tcPr/>
                </a:tc>
                <a:tc>
                  <a:txBody>
                    <a:bodyPr/>
                    <a:lstStyle/>
                    <a:p>
                      <a:r>
                        <a:rPr lang="en-US" dirty="0" smtClean="0"/>
                        <a:t>P6</a:t>
                      </a:r>
                      <a:endParaRPr lang="el-GR" dirty="0"/>
                    </a:p>
                  </a:txBody>
                  <a:tcPr/>
                </a:tc>
              </a:tr>
              <a:tr h="370840">
                <a:tc>
                  <a:txBody>
                    <a:bodyPr/>
                    <a:lstStyle/>
                    <a:p>
                      <a:r>
                        <a:rPr lang="en-US" dirty="0" smtClean="0"/>
                        <a:t>1.75-2M</a:t>
                      </a:r>
                      <a:endParaRPr lang="el-GR" dirty="0"/>
                    </a:p>
                  </a:txBody>
                  <a:tcPr/>
                </a:tc>
                <a:tc>
                  <a:txBody>
                    <a:bodyPr/>
                    <a:lstStyle/>
                    <a:p>
                      <a:endParaRPr lang="el-GR"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ΠΑΡΑΔΕΙΓΜΑ</a:t>
            </a:r>
            <a:r>
              <a:rPr lang="en-US" dirty="0" smtClean="0"/>
              <a:t> (Next-fit)</a:t>
            </a:r>
            <a:endParaRPr lang="el-GR" dirty="0"/>
          </a:p>
        </p:txBody>
      </p:sp>
      <p:graphicFrame>
        <p:nvGraphicFramePr>
          <p:cNvPr id="4" name="3 - Θέση περιεχομένου"/>
          <p:cNvGraphicFramePr>
            <a:graphicFrameLocks noGrp="1"/>
          </p:cNvGraphicFramePr>
          <p:nvPr>
            <p:ph idx="1"/>
          </p:nvPr>
        </p:nvGraphicFramePr>
        <p:xfrm>
          <a:off x="467544" y="1628800"/>
          <a:ext cx="3816424" cy="2865120"/>
        </p:xfrm>
        <a:graphic>
          <a:graphicData uri="http://schemas.openxmlformats.org/drawingml/2006/table">
            <a:tbl>
              <a:tblPr firstRow="1" bandRow="1">
                <a:tableStyleId>{5C22544A-7EE6-4342-B048-85BDC9FD1C3A}</a:tableStyleId>
              </a:tblPr>
              <a:tblGrid>
                <a:gridCol w="1908212"/>
                <a:gridCol w="1908212"/>
              </a:tblGrid>
              <a:tr h="370840">
                <a:tc>
                  <a:txBody>
                    <a:bodyPr/>
                    <a:lstStyle/>
                    <a:p>
                      <a:r>
                        <a:rPr lang="el-GR" dirty="0" smtClean="0"/>
                        <a:t>Διευθύνσεις</a:t>
                      </a:r>
                      <a:r>
                        <a:rPr lang="el-GR" baseline="0" dirty="0" smtClean="0"/>
                        <a:t> μνήμης</a:t>
                      </a:r>
                      <a:endParaRPr lang="el-GR" dirty="0"/>
                    </a:p>
                  </a:txBody>
                  <a:tcPr/>
                </a:tc>
                <a:tc>
                  <a:txBody>
                    <a:bodyPr/>
                    <a:lstStyle/>
                    <a:p>
                      <a:r>
                        <a:rPr lang="el-GR" dirty="0" smtClean="0"/>
                        <a:t>Διεργασίες</a:t>
                      </a:r>
                      <a:endParaRPr lang="el-GR" dirty="0"/>
                    </a:p>
                  </a:txBody>
                  <a:tcPr/>
                </a:tc>
              </a:tr>
              <a:tr h="370840">
                <a:tc>
                  <a:txBody>
                    <a:bodyPr/>
                    <a:lstStyle/>
                    <a:p>
                      <a:r>
                        <a:rPr lang="el-GR" dirty="0" smtClean="0"/>
                        <a:t>0-100Κ</a:t>
                      </a:r>
                      <a:endParaRPr lang="el-GR" dirty="0"/>
                    </a:p>
                  </a:txBody>
                  <a:tcPr/>
                </a:tc>
                <a:tc>
                  <a:txBody>
                    <a:bodyPr/>
                    <a:lstStyle/>
                    <a:p>
                      <a:endParaRPr lang="el-GR" dirty="0"/>
                    </a:p>
                  </a:txBody>
                  <a:tcPr/>
                </a:tc>
              </a:tr>
              <a:tr h="370840">
                <a:tc>
                  <a:txBody>
                    <a:bodyPr/>
                    <a:lstStyle/>
                    <a:p>
                      <a:r>
                        <a:rPr lang="en-US" dirty="0" smtClean="0"/>
                        <a:t>100K</a:t>
                      </a:r>
                      <a:r>
                        <a:rPr lang="el-GR" dirty="0" smtClean="0"/>
                        <a:t>-400Κ</a:t>
                      </a:r>
                      <a:endParaRPr lang="el-GR" dirty="0"/>
                    </a:p>
                  </a:txBody>
                  <a:tcPr/>
                </a:tc>
                <a:tc>
                  <a:txBody>
                    <a:bodyPr/>
                    <a:lstStyle/>
                    <a:p>
                      <a:r>
                        <a:rPr lang="en-US" dirty="0" smtClean="0"/>
                        <a:t>P1</a:t>
                      </a:r>
                      <a:endParaRPr lang="el-GR" dirty="0"/>
                    </a:p>
                  </a:txBody>
                  <a:tcPr/>
                </a:tc>
              </a:tr>
              <a:tr h="370840">
                <a:tc>
                  <a:txBody>
                    <a:bodyPr/>
                    <a:lstStyle/>
                    <a:p>
                      <a:r>
                        <a:rPr lang="el-GR" dirty="0" smtClean="0"/>
                        <a:t>400Κ-600Κ</a:t>
                      </a:r>
                      <a:endParaRPr lang="el-GR" dirty="0"/>
                    </a:p>
                  </a:txBody>
                  <a:tcPr/>
                </a:tc>
                <a:tc>
                  <a:txBody>
                    <a:bodyPr/>
                    <a:lstStyle/>
                    <a:p>
                      <a:r>
                        <a:rPr lang="en-US" dirty="0" smtClean="0"/>
                        <a:t>P2</a:t>
                      </a:r>
                      <a:endParaRPr lang="el-GR" dirty="0"/>
                    </a:p>
                  </a:txBody>
                  <a:tcPr/>
                </a:tc>
              </a:tr>
              <a:tr h="370840">
                <a:tc>
                  <a:txBody>
                    <a:bodyPr/>
                    <a:lstStyle/>
                    <a:p>
                      <a:r>
                        <a:rPr lang="el-GR" dirty="0" smtClean="0"/>
                        <a:t>600Κ-</a:t>
                      </a:r>
                      <a:r>
                        <a:rPr lang="en-US" dirty="0" smtClean="0"/>
                        <a:t>9</a:t>
                      </a:r>
                      <a:r>
                        <a:rPr lang="el-GR" dirty="0" smtClean="0"/>
                        <a:t>00Κ</a:t>
                      </a:r>
                      <a:endParaRPr lang="el-GR" dirty="0"/>
                    </a:p>
                  </a:txBody>
                  <a:tcPr/>
                </a:tc>
                <a:tc>
                  <a:txBody>
                    <a:bodyPr/>
                    <a:lstStyle/>
                    <a:p>
                      <a:r>
                        <a:rPr lang="en-US" dirty="0" smtClean="0"/>
                        <a:t>P3</a:t>
                      </a:r>
                      <a:endParaRPr lang="el-GR" dirty="0"/>
                    </a:p>
                  </a:txBody>
                  <a:tcPr/>
                </a:tc>
              </a:tr>
              <a:tr h="370840">
                <a:tc>
                  <a:txBody>
                    <a:bodyPr/>
                    <a:lstStyle/>
                    <a:p>
                      <a:r>
                        <a:rPr lang="en-US" dirty="0" smtClean="0"/>
                        <a:t>900-1M</a:t>
                      </a:r>
                      <a:endParaRPr lang="el-GR" dirty="0"/>
                    </a:p>
                  </a:txBody>
                  <a:tcPr/>
                </a:tc>
                <a:tc>
                  <a:txBody>
                    <a:bodyPr/>
                    <a:lstStyle/>
                    <a:p>
                      <a:r>
                        <a:rPr lang="en-US" dirty="0" smtClean="0"/>
                        <a:t>P4</a:t>
                      </a:r>
                      <a:endParaRPr lang="el-GR" dirty="0"/>
                    </a:p>
                  </a:txBody>
                  <a:tcPr/>
                </a:tc>
              </a:tr>
              <a:tr h="370840">
                <a:tc>
                  <a:txBody>
                    <a:bodyPr/>
                    <a:lstStyle/>
                    <a:p>
                      <a:r>
                        <a:rPr lang="en-US" dirty="0" smtClean="0"/>
                        <a:t>1M-</a:t>
                      </a:r>
                      <a:r>
                        <a:rPr lang="el-GR" dirty="0" smtClean="0"/>
                        <a:t>2</a:t>
                      </a:r>
                      <a:r>
                        <a:rPr lang="en-US" dirty="0" smtClean="0"/>
                        <a:t>M</a:t>
                      </a:r>
                      <a:endParaRPr lang="el-GR" dirty="0"/>
                    </a:p>
                  </a:txBody>
                  <a:tcPr/>
                </a:tc>
                <a:tc>
                  <a:txBody>
                    <a:bodyPr/>
                    <a:lstStyle/>
                    <a:p>
                      <a:endParaRPr lang="el-GR" dirty="0"/>
                    </a:p>
                  </a:txBody>
                  <a:tcPr/>
                </a:tc>
              </a:tr>
            </a:tbl>
          </a:graphicData>
        </a:graphic>
      </p:graphicFrame>
      <p:graphicFrame>
        <p:nvGraphicFramePr>
          <p:cNvPr id="5" name="3 - Θέση περιεχομένου"/>
          <p:cNvGraphicFramePr>
            <a:graphicFrameLocks/>
          </p:cNvGraphicFramePr>
          <p:nvPr/>
        </p:nvGraphicFramePr>
        <p:xfrm>
          <a:off x="4716016" y="1628800"/>
          <a:ext cx="3816424" cy="3235960"/>
        </p:xfrm>
        <a:graphic>
          <a:graphicData uri="http://schemas.openxmlformats.org/drawingml/2006/table">
            <a:tbl>
              <a:tblPr firstRow="1" bandRow="1">
                <a:tableStyleId>{5C22544A-7EE6-4342-B048-85BDC9FD1C3A}</a:tableStyleId>
              </a:tblPr>
              <a:tblGrid>
                <a:gridCol w="1908212"/>
                <a:gridCol w="1908212"/>
              </a:tblGrid>
              <a:tr h="370840">
                <a:tc>
                  <a:txBody>
                    <a:bodyPr/>
                    <a:lstStyle/>
                    <a:p>
                      <a:r>
                        <a:rPr lang="el-GR" dirty="0" smtClean="0"/>
                        <a:t>Διευθύνσεις</a:t>
                      </a:r>
                      <a:r>
                        <a:rPr lang="el-GR" baseline="0" dirty="0" smtClean="0"/>
                        <a:t> μνήμης</a:t>
                      </a:r>
                      <a:endParaRPr lang="el-GR" dirty="0"/>
                    </a:p>
                  </a:txBody>
                  <a:tcPr/>
                </a:tc>
                <a:tc>
                  <a:txBody>
                    <a:bodyPr/>
                    <a:lstStyle/>
                    <a:p>
                      <a:r>
                        <a:rPr lang="el-GR" dirty="0" smtClean="0"/>
                        <a:t>Διεργασίες</a:t>
                      </a:r>
                      <a:endParaRPr lang="el-GR" dirty="0"/>
                    </a:p>
                  </a:txBody>
                  <a:tcPr/>
                </a:tc>
              </a:tr>
              <a:tr h="370840">
                <a:tc>
                  <a:txBody>
                    <a:bodyPr/>
                    <a:lstStyle/>
                    <a:p>
                      <a:r>
                        <a:rPr lang="el-GR" dirty="0" smtClean="0"/>
                        <a:t>0-100Κ</a:t>
                      </a:r>
                      <a:endParaRPr lang="el-GR" dirty="0"/>
                    </a:p>
                  </a:txBody>
                  <a:tcPr/>
                </a:tc>
                <a:tc>
                  <a:txBody>
                    <a:bodyPr/>
                    <a:lstStyle/>
                    <a:p>
                      <a:endParaRPr lang="el-GR" dirty="0"/>
                    </a:p>
                  </a:txBody>
                  <a:tcPr/>
                </a:tc>
              </a:tr>
              <a:tr h="370840">
                <a:tc>
                  <a:txBody>
                    <a:bodyPr/>
                    <a:lstStyle/>
                    <a:p>
                      <a:r>
                        <a:rPr lang="en-US" dirty="0" smtClean="0"/>
                        <a:t>100K</a:t>
                      </a:r>
                      <a:r>
                        <a:rPr lang="el-GR" dirty="0" smtClean="0"/>
                        <a:t>-400Κ</a:t>
                      </a:r>
                      <a:endParaRPr lang="el-GR" dirty="0"/>
                    </a:p>
                  </a:txBody>
                  <a:tcPr/>
                </a:tc>
                <a:tc>
                  <a:txBody>
                    <a:bodyPr/>
                    <a:lstStyle/>
                    <a:p>
                      <a:r>
                        <a:rPr lang="en-US" dirty="0" smtClean="0"/>
                        <a:t>P1</a:t>
                      </a:r>
                      <a:endParaRPr lang="el-GR" dirty="0"/>
                    </a:p>
                  </a:txBody>
                  <a:tcPr/>
                </a:tc>
              </a:tr>
              <a:tr h="370840">
                <a:tc>
                  <a:txBody>
                    <a:bodyPr/>
                    <a:lstStyle/>
                    <a:p>
                      <a:r>
                        <a:rPr lang="el-GR" dirty="0" smtClean="0"/>
                        <a:t>400Κ-900Κ</a:t>
                      </a:r>
                      <a:endParaRPr lang="el-GR" dirty="0"/>
                    </a:p>
                  </a:txBody>
                  <a:tcPr/>
                </a:tc>
                <a:tc>
                  <a:txBody>
                    <a:bodyPr/>
                    <a:lstStyle/>
                    <a:p>
                      <a:r>
                        <a:rPr lang="en-US" dirty="0" smtClean="0"/>
                        <a:t>P</a:t>
                      </a:r>
                      <a:r>
                        <a:rPr lang="el-GR" dirty="0" smtClean="0"/>
                        <a:t>5</a:t>
                      </a:r>
                      <a:endParaRPr lang="el-GR" dirty="0"/>
                    </a:p>
                  </a:txBody>
                  <a:tcPr/>
                </a:tc>
              </a:tr>
              <a:tr h="370840">
                <a:tc>
                  <a:txBody>
                    <a:bodyPr/>
                    <a:lstStyle/>
                    <a:p>
                      <a:r>
                        <a:rPr lang="en-US" dirty="0" smtClean="0"/>
                        <a:t>900-1M</a:t>
                      </a:r>
                      <a:endParaRPr lang="el-GR" dirty="0"/>
                    </a:p>
                  </a:txBody>
                  <a:tcPr/>
                </a:tc>
                <a:tc>
                  <a:txBody>
                    <a:bodyPr/>
                    <a:lstStyle/>
                    <a:p>
                      <a:r>
                        <a:rPr lang="en-US" dirty="0" smtClean="0"/>
                        <a:t>P4</a:t>
                      </a:r>
                      <a:endParaRPr lang="el-GR" dirty="0"/>
                    </a:p>
                  </a:txBody>
                  <a:tcPr/>
                </a:tc>
              </a:tr>
              <a:tr h="370840">
                <a:tc>
                  <a:txBody>
                    <a:bodyPr/>
                    <a:lstStyle/>
                    <a:p>
                      <a:r>
                        <a:rPr lang="en-US" dirty="0" smtClean="0"/>
                        <a:t>1M-</a:t>
                      </a:r>
                      <a:r>
                        <a:rPr lang="el-GR" dirty="0" smtClean="0"/>
                        <a:t>1.3Μ</a:t>
                      </a:r>
                      <a:endParaRPr lang="el-GR" dirty="0"/>
                    </a:p>
                  </a:txBody>
                  <a:tcPr/>
                </a:tc>
                <a:tc>
                  <a:txBody>
                    <a:bodyPr/>
                    <a:lstStyle/>
                    <a:p>
                      <a:r>
                        <a:rPr lang="en-US" dirty="0" smtClean="0"/>
                        <a:t>P6</a:t>
                      </a:r>
                      <a:endParaRPr lang="el-GR" dirty="0"/>
                    </a:p>
                  </a:txBody>
                  <a:tcPr/>
                </a:tc>
              </a:tr>
              <a:tr h="370840">
                <a:tc>
                  <a:txBody>
                    <a:bodyPr/>
                    <a:lstStyle/>
                    <a:p>
                      <a:r>
                        <a:rPr lang="en-US" dirty="0" smtClean="0"/>
                        <a:t>1.3M-1.</a:t>
                      </a:r>
                      <a:r>
                        <a:rPr lang="el-GR" dirty="0" smtClean="0"/>
                        <a:t>5</a:t>
                      </a:r>
                      <a:r>
                        <a:rPr lang="en-US" dirty="0" smtClean="0"/>
                        <a:t>M</a:t>
                      </a:r>
                      <a:endParaRPr lang="el-GR" dirty="0"/>
                    </a:p>
                  </a:txBody>
                  <a:tcPr/>
                </a:tc>
                <a:tc>
                  <a:txBody>
                    <a:bodyPr/>
                    <a:lstStyle/>
                    <a:p>
                      <a:r>
                        <a:rPr lang="en-US" dirty="0" smtClean="0"/>
                        <a:t>P7</a:t>
                      </a:r>
                      <a:endParaRPr lang="el-GR" dirty="0"/>
                    </a:p>
                  </a:txBody>
                  <a:tcPr/>
                </a:tc>
              </a:tr>
              <a:tr h="370840">
                <a:tc>
                  <a:txBody>
                    <a:bodyPr/>
                    <a:lstStyle/>
                    <a:p>
                      <a:r>
                        <a:rPr lang="en-US" dirty="0" smtClean="0"/>
                        <a:t>1.</a:t>
                      </a:r>
                      <a:r>
                        <a:rPr lang="el-GR" dirty="0" smtClean="0"/>
                        <a:t>5</a:t>
                      </a:r>
                      <a:r>
                        <a:rPr lang="en-US" dirty="0" smtClean="0"/>
                        <a:t>-2M</a:t>
                      </a:r>
                      <a:endParaRPr lang="el-GR" dirty="0"/>
                    </a:p>
                  </a:txBody>
                  <a:tcPr/>
                </a:tc>
                <a:tc>
                  <a:txBody>
                    <a:bodyPr/>
                    <a:lstStyle/>
                    <a:p>
                      <a:endParaRPr lang="el-GR" dirty="0"/>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ΠΩΣ ΚΡΑΤΑΜΕ ΤΑ ΚΕΝΑ;	</a:t>
            </a:r>
            <a:endParaRPr lang="el-GR" dirty="0"/>
          </a:p>
        </p:txBody>
      </p:sp>
      <p:sp>
        <p:nvSpPr>
          <p:cNvPr id="3" name="2 - Θέση περιεχομένου"/>
          <p:cNvSpPr>
            <a:spLocks noGrp="1"/>
          </p:cNvSpPr>
          <p:nvPr>
            <p:ph idx="1"/>
          </p:nvPr>
        </p:nvSpPr>
        <p:spPr/>
        <p:txBody>
          <a:bodyPr>
            <a:normAutofit/>
          </a:bodyPr>
          <a:lstStyle/>
          <a:p>
            <a:r>
              <a:rPr lang="el-GR" dirty="0" smtClean="0"/>
              <a:t>Συνδεδεμένη λίστα</a:t>
            </a:r>
          </a:p>
          <a:p>
            <a:endParaRPr lang="el-GR" dirty="0"/>
          </a:p>
          <a:p>
            <a:r>
              <a:rPr lang="el-GR" dirty="0" smtClean="0"/>
              <a:t>Κάθε φορά που δημιουργείται κενό, απαιτείται παρεμβολή στη λίστα και πιθανή ανάγκη ένωσης κενών</a:t>
            </a:r>
          </a:p>
          <a:p>
            <a:endParaRPr lang="el-GR" dirty="0"/>
          </a:p>
          <a:p>
            <a:endParaRPr lang="el-GR" dirty="0" smtClean="0"/>
          </a:p>
          <a:p>
            <a:r>
              <a:rPr lang="el-GR" dirty="0" smtClean="0"/>
              <a:t>Ένωση των 2 κενών από 400 ως 700</a:t>
            </a:r>
          </a:p>
          <a:p>
            <a:pPr>
              <a:buNone/>
            </a:pPr>
            <a:endParaRPr lang="el-GR" dirty="0"/>
          </a:p>
          <a:p>
            <a:endParaRPr lang="el-GR" dirty="0" smtClean="0"/>
          </a:p>
          <a:p>
            <a:endParaRPr lang="el-GR" dirty="0"/>
          </a:p>
        </p:txBody>
      </p:sp>
      <p:graphicFrame>
        <p:nvGraphicFramePr>
          <p:cNvPr id="4" name="3 - Πίνακας"/>
          <p:cNvGraphicFramePr>
            <a:graphicFrameLocks noGrp="1"/>
          </p:cNvGraphicFramePr>
          <p:nvPr/>
        </p:nvGraphicFramePr>
        <p:xfrm>
          <a:off x="395536" y="2420888"/>
          <a:ext cx="2664296" cy="370840"/>
        </p:xfrm>
        <a:graphic>
          <a:graphicData uri="http://schemas.openxmlformats.org/drawingml/2006/table">
            <a:tbl>
              <a:tblPr firstRow="1" bandRow="1">
                <a:tableStyleId>{5C22544A-7EE6-4342-B048-85BDC9FD1C3A}</a:tableStyleId>
              </a:tblPr>
              <a:tblGrid>
                <a:gridCol w="1332148"/>
                <a:gridCol w="1332148"/>
              </a:tblGrid>
              <a:tr h="370840">
                <a:tc>
                  <a:txBody>
                    <a:bodyPr/>
                    <a:lstStyle/>
                    <a:p>
                      <a:r>
                        <a:rPr lang="el-GR" baseline="0" dirty="0" smtClean="0"/>
                        <a:t> 0</a:t>
                      </a:r>
                      <a:endParaRPr lang="el-GR" dirty="0"/>
                    </a:p>
                  </a:txBody>
                  <a:tcPr/>
                </a:tc>
                <a:tc>
                  <a:txBody>
                    <a:bodyPr/>
                    <a:lstStyle/>
                    <a:p>
                      <a:r>
                        <a:rPr lang="el-GR" dirty="0" smtClean="0"/>
                        <a:t>100Κ</a:t>
                      </a:r>
                      <a:endParaRPr lang="el-GR" dirty="0"/>
                    </a:p>
                  </a:txBody>
                  <a:tcPr/>
                </a:tc>
              </a:tr>
            </a:tbl>
          </a:graphicData>
        </a:graphic>
      </p:graphicFrame>
      <p:cxnSp>
        <p:nvCxnSpPr>
          <p:cNvPr id="6" name="5 - Ευθύγραμμο βέλος σύνδεσης"/>
          <p:cNvCxnSpPr/>
          <p:nvPr/>
        </p:nvCxnSpPr>
        <p:spPr>
          <a:xfrm>
            <a:off x="2987824" y="2636912"/>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8" name="7 - Πίνακας"/>
          <p:cNvGraphicFramePr>
            <a:graphicFrameLocks noGrp="1"/>
          </p:cNvGraphicFramePr>
          <p:nvPr/>
        </p:nvGraphicFramePr>
        <p:xfrm>
          <a:off x="3923928" y="2420888"/>
          <a:ext cx="2664296" cy="365760"/>
        </p:xfrm>
        <a:graphic>
          <a:graphicData uri="http://schemas.openxmlformats.org/drawingml/2006/table">
            <a:tbl>
              <a:tblPr firstRow="1" bandRow="1">
                <a:tableStyleId>{5C22544A-7EE6-4342-B048-85BDC9FD1C3A}</a:tableStyleId>
              </a:tblPr>
              <a:tblGrid>
                <a:gridCol w="1332148"/>
                <a:gridCol w="1332148"/>
              </a:tblGrid>
              <a:tr h="235208">
                <a:tc>
                  <a:txBody>
                    <a:bodyPr/>
                    <a:lstStyle/>
                    <a:p>
                      <a:r>
                        <a:rPr lang="el-GR" baseline="0" dirty="0" smtClean="0"/>
                        <a:t> 1Μ</a:t>
                      </a:r>
                      <a:endParaRPr lang="el-GR" dirty="0"/>
                    </a:p>
                  </a:txBody>
                  <a:tcPr/>
                </a:tc>
                <a:tc>
                  <a:txBody>
                    <a:bodyPr/>
                    <a:lstStyle/>
                    <a:p>
                      <a:r>
                        <a:rPr lang="el-GR" dirty="0" smtClean="0"/>
                        <a:t>1Μ</a:t>
                      </a:r>
                      <a:endParaRPr lang="el-GR" dirty="0"/>
                    </a:p>
                  </a:txBody>
                  <a:tcPr/>
                </a:tc>
              </a:tr>
            </a:tbl>
          </a:graphicData>
        </a:graphic>
      </p:graphicFrame>
      <p:graphicFrame>
        <p:nvGraphicFramePr>
          <p:cNvPr id="11" name="10 - Πίνακας"/>
          <p:cNvGraphicFramePr>
            <a:graphicFrameLocks noGrp="1"/>
          </p:cNvGraphicFramePr>
          <p:nvPr/>
        </p:nvGraphicFramePr>
        <p:xfrm>
          <a:off x="547936" y="4591928"/>
          <a:ext cx="1359768" cy="370840"/>
        </p:xfrm>
        <a:graphic>
          <a:graphicData uri="http://schemas.openxmlformats.org/drawingml/2006/table">
            <a:tbl>
              <a:tblPr firstRow="1" bandRow="1">
                <a:tableStyleId>{5C22544A-7EE6-4342-B048-85BDC9FD1C3A}</a:tableStyleId>
              </a:tblPr>
              <a:tblGrid>
                <a:gridCol w="679884"/>
                <a:gridCol w="679884"/>
              </a:tblGrid>
              <a:tr h="370840">
                <a:tc>
                  <a:txBody>
                    <a:bodyPr/>
                    <a:lstStyle/>
                    <a:p>
                      <a:r>
                        <a:rPr lang="el-GR" baseline="0" dirty="0" smtClean="0"/>
                        <a:t> 0</a:t>
                      </a:r>
                      <a:endParaRPr lang="el-GR" dirty="0"/>
                    </a:p>
                  </a:txBody>
                  <a:tcPr/>
                </a:tc>
                <a:tc>
                  <a:txBody>
                    <a:bodyPr/>
                    <a:lstStyle/>
                    <a:p>
                      <a:r>
                        <a:rPr lang="el-GR" dirty="0" smtClean="0"/>
                        <a:t>100Κ</a:t>
                      </a:r>
                      <a:endParaRPr lang="el-GR" dirty="0"/>
                    </a:p>
                  </a:txBody>
                  <a:tcPr/>
                </a:tc>
              </a:tr>
            </a:tbl>
          </a:graphicData>
        </a:graphic>
      </p:graphicFrame>
      <p:cxnSp>
        <p:nvCxnSpPr>
          <p:cNvPr id="12" name="11 - Ευθύγραμμο βέλος σύνδεσης"/>
          <p:cNvCxnSpPr/>
          <p:nvPr/>
        </p:nvCxnSpPr>
        <p:spPr>
          <a:xfrm>
            <a:off x="1907704" y="4807952"/>
            <a:ext cx="6396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3" name="12 - Πίνακας"/>
          <p:cNvGraphicFramePr>
            <a:graphicFrameLocks noGrp="1"/>
          </p:cNvGraphicFramePr>
          <p:nvPr/>
        </p:nvGraphicFramePr>
        <p:xfrm>
          <a:off x="7380312" y="4591928"/>
          <a:ext cx="1359768" cy="365760"/>
        </p:xfrm>
        <a:graphic>
          <a:graphicData uri="http://schemas.openxmlformats.org/drawingml/2006/table">
            <a:tbl>
              <a:tblPr firstRow="1" bandRow="1">
                <a:tableStyleId>{5C22544A-7EE6-4342-B048-85BDC9FD1C3A}</a:tableStyleId>
              </a:tblPr>
              <a:tblGrid>
                <a:gridCol w="679884"/>
                <a:gridCol w="679884"/>
              </a:tblGrid>
              <a:tr h="235208">
                <a:tc>
                  <a:txBody>
                    <a:bodyPr/>
                    <a:lstStyle/>
                    <a:p>
                      <a:r>
                        <a:rPr lang="el-GR" baseline="0" dirty="0" smtClean="0"/>
                        <a:t> 1Μ</a:t>
                      </a:r>
                      <a:endParaRPr lang="el-GR" dirty="0"/>
                    </a:p>
                  </a:txBody>
                  <a:tcPr/>
                </a:tc>
                <a:tc>
                  <a:txBody>
                    <a:bodyPr/>
                    <a:lstStyle/>
                    <a:p>
                      <a:r>
                        <a:rPr lang="el-GR" dirty="0" smtClean="0"/>
                        <a:t>1Μ</a:t>
                      </a:r>
                      <a:endParaRPr lang="el-GR" dirty="0"/>
                    </a:p>
                  </a:txBody>
                  <a:tcPr/>
                </a:tc>
              </a:tr>
            </a:tbl>
          </a:graphicData>
        </a:graphic>
      </p:graphicFrame>
      <p:graphicFrame>
        <p:nvGraphicFramePr>
          <p:cNvPr id="15" name="14 - Πίνακας"/>
          <p:cNvGraphicFramePr>
            <a:graphicFrameLocks noGrp="1"/>
          </p:cNvGraphicFramePr>
          <p:nvPr/>
        </p:nvGraphicFramePr>
        <p:xfrm>
          <a:off x="2627784" y="4591928"/>
          <a:ext cx="1584176" cy="370840"/>
        </p:xfrm>
        <a:graphic>
          <a:graphicData uri="http://schemas.openxmlformats.org/drawingml/2006/table">
            <a:tbl>
              <a:tblPr firstRow="1" bandRow="1">
                <a:tableStyleId>{5C22544A-7EE6-4342-B048-85BDC9FD1C3A}</a:tableStyleId>
              </a:tblPr>
              <a:tblGrid>
                <a:gridCol w="792088"/>
                <a:gridCol w="792088"/>
              </a:tblGrid>
              <a:tr h="370840">
                <a:tc>
                  <a:txBody>
                    <a:bodyPr/>
                    <a:lstStyle/>
                    <a:p>
                      <a:r>
                        <a:rPr lang="el-GR" baseline="0" dirty="0" smtClean="0"/>
                        <a:t> 400Κ</a:t>
                      </a:r>
                      <a:endParaRPr lang="el-GR" dirty="0"/>
                    </a:p>
                  </a:txBody>
                  <a:tcPr/>
                </a:tc>
                <a:tc>
                  <a:txBody>
                    <a:bodyPr/>
                    <a:lstStyle/>
                    <a:p>
                      <a:r>
                        <a:rPr lang="el-GR" dirty="0" smtClean="0"/>
                        <a:t>200Κ</a:t>
                      </a:r>
                      <a:endParaRPr lang="el-GR" dirty="0"/>
                    </a:p>
                  </a:txBody>
                  <a:tcPr/>
                </a:tc>
              </a:tr>
            </a:tbl>
          </a:graphicData>
        </a:graphic>
      </p:graphicFrame>
      <p:graphicFrame>
        <p:nvGraphicFramePr>
          <p:cNvPr id="16" name="15 - Πίνακας"/>
          <p:cNvGraphicFramePr>
            <a:graphicFrameLocks noGrp="1"/>
          </p:cNvGraphicFramePr>
          <p:nvPr/>
        </p:nvGraphicFramePr>
        <p:xfrm>
          <a:off x="5004048" y="4581128"/>
          <a:ext cx="1584176" cy="370840"/>
        </p:xfrm>
        <a:graphic>
          <a:graphicData uri="http://schemas.openxmlformats.org/drawingml/2006/table">
            <a:tbl>
              <a:tblPr firstRow="1" bandRow="1">
                <a:tableStyleId>{5C22544A-7EE6-4342-B048-85BDC9FD1C3A}</a:tableStyleId>
              </a:tblPr>
              <a:tblGrid>
                <a:gridCol w="792088"/>
                <a:gridCol w="792088"/>
              </a:tblGrid>
              <a:tr h="370840">
                <a:tc>
                  <a:txBody>
                    <a:bodyPr/>
                    <a:lstStyle/>
                    <a:p>
                      <a:r>
                        <a:rPr lang="el-GR" baseline="0" dirty="0" smtClean="0"/>
                        <a:t>600Κ</a:t>
                      </a:r>
                      <a:endParaRPr lang="el-GR" dirty="0"/>
                    </a:p>
                  </a:txBody>
                  <a:tcPr/>
                </a:tc>
                <a:tc>
                  <a:txBody>
                    <a:bodyPr/>
                    <a:lstStyle/>
                    <a:p>
                      <a:r>
                        <a:rPr lang="el-GR" dirty="0" smtClean="0"/>
                        <a:t>300Κ</a:t>
                      </a:r>
                      <a:endParaRPr lang="el-GR" dirty="0"/>
                    </a:p>
                  </a:txBody>
                  <a:tcPr/>
                </a:tc>
              </a:tr>
            </a:tbl>
          </a:graphicData>
        </a:graphic>
      </p:graphicFrame>
      <p:cxnSp>
        <p:nvCxnSpPr>
          <p:cNvPr id="17" name="16 - Ευθύγραμμο βέλος σύνδεσης"/>
          <p:cNvCxnSpPr/>
          <p:nvPr/>
        </p:nvCxnSpPr>
        <p:spPr>
          <a:xfrm>
            <a:off x="4292352" y="4807952"/>
            <a:ext cx="6396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17 - Ευθύγραμμο βέλος σύνδεσης"/>
          <p:cNvCxnSpPr/>
          <p:nvPr/>
        </p:nvCxnSpPr>
        <p:spPr>
          <a:xfrm>
            <a:off x="6660232" y="4807952"/>
            <a:ext cx="6396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ΠΩΣ ΚΡΑΤΑΜΕ ΚΕΝΑ;</a:t>
            </a:r>
            <a:endParaRPr lang="el-GR" dirty="0"/>
          </a:p>
        </p:txBody>
      </p:sp>
      <p:sp>
        <p:nvSpPr>
          <p:cNvPr id="3" name="2 - Θέση περιεχομένου"/>
          <p:cNvSpPr>
            <a:spLocks noGrp="1"/>
          </p:cNvSpPr>
          <p:nvPr>
            <p:ph idx="1"/>
          </p:nvPr>
        </p:nvSpPr>
        <p:spPr/>
        <p:txBody>
          <a:bodyPr/>
          <a:lstStyle/>
          <a:p>
            <a:endParaRPr lang="el-GR" dirty="0" smtClean="0"/>
          </a:p>
          <a:p>
            <a:endParaRPr lang="el-GR" dirty="0"/>
          </a:p>
          <a:p>
            <a:endParaRPr lang="el-GR" dirty="0" smtClean="0"/>
          </a:p>
          <a:p>
            <a:r>
              <a:rPr lang="el-GR" dirty="0" smtClean="0"/>
              <a:t>Είναι αποδοτικό; </a:t>
            </a:r>
          </a:p>
          <a:p>
            <a:r>
              <a:rPr lang="el-GR" dirty="0" smtClean="0"/>
              <a:t>Πως μπορεί να χρησιμοποιηθεί αυτή η λίστα για να βρεθεί η θέση μνήμης μίας </a:t>
            </a:r>
            <a:r>
              <a:rPr lang="el-GR" dirty="0" err="1" smtClean="0"/>
              <a:t>μίας</a:t>
            </a:r>
            <a:r>
              <a:rPr lang="el-GR" dirty="0" smtClean="0"/>
              <a:t> διεργασίας;</a:t>
            </a:r>
          </a:p>
          <a:p>
            <a:r>
              <a:rPr lang="el-GR" dirty="0" smtClean="0"/>
              <a:t>Ζητήματα πολυπλοκότητας</a:t>
            </a:r>
          </a:p>
          <a:p>
            <a:pPr>
              <a:buNone/>
            </a:pPr>
            <a:endParaRPr lang="el-GR" dirty="0" smtClean="0"/>
          </a:p>
          <a:p>
            <a:endParaRPr lang="el-GR" dirty="0"/>
          </a:p>
        </p:txBody>
      </p:sp>
      <p:graphicFrame>
        <p:nvGraphicFramePr>
          <p:cNvPr id="5" name="4 - Πίνακας"/>
          <p:cNvGraphicFramePr>
            <a:graphicFrameLocks noGrp="1"/>
          </p:cNvGraphicFramePr>
          <p:nvPr/>
        </p:nvGraphicFramePr>
        <p:xfrm>
          <a:off x="852736" y="2420888"/>
          <a:ext cx="1359768" cy="370840"/>
        </p:xfrm>
        <a:graphic>
          <a:graphicData uri="http://schemas.openxmlformats.org/drawingml/2006/table">
            <a:tbl>
              <a:tblPr firstRow="1" bandRow="1">
                <a:tableStyleId>{5C22544A-7EE6-4342-B048-85BDC9FD1C3A}</a:tableStyleId>
              </a:tblPr>
              <a:tblGrid>
                <a:gridCol w="679884"/>
                <a:gridCol w="679884"/>
              </a:tblGrid>
              <a:tr h="370840">
                <a:tc>
                  <a:txBody>
                    <a:bodyPr/>
                    <a:lstStyle/>
                    <a:p>
                      <a:r>
                        <a:rPr lang="el-GR" baseline="0" dirty="0" smtClean="0"/>
                        <a:t> 0</a:t>
                      </a:r>
                      <a:endParaRPr lang="el-GR" dirty="0"/>
                    </a:p>
                  </a:txBody>
                  <a:tcPr/>
                </a:tc>
                <a:tc>
                  <a:txBody>
                    <a:bodyPr/>
                    <a:lstStyle/>
                    <a:p>
                      <a:r>
                        <a:rPr lang="el-GR" dirty="0" smtClean="0"/>
                        <a:t>100Κ</a:t>
                      </a:r>
                      <a:endParaRPr lang="el-GR" dirty="0"/>
                    </a:p>
                  </a:txBody>
                  <a:tcPr/>
                </a:tc>
              </a:tr>
            </a:tbl>
          </a:graphicData>
        </a:graphic>
      </p:graphicFrame>
      <p:cxnSp>
        <p:nvCxnSpPr>
          <p:cNvPr id="6" name="5 - Ευθύγραμμο βέλος σύνδεσης"/>
          <p:cNvCxnSpPr/>
          <p:nvPr/>
        </p:nvCxnSpPr>
        <p:spPr>
          <a:xfrm>
            <a:off x="2212504" y="2636912"/>
            <a:ext cx="6396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7" name="6 - Πίνακας"/>
          <p:cNvGraphicFramePr>
            <a:graphicFrameLocks noGrp="1"/>
          </p:cNvGraphicFramePr>
          <p:nvPr/>
        </p:nvGraphicFramePr>
        <p:xfrm>
          <a:off x="5300464" y="2420888"/>
          <a:ext cx="1359768" cy="365760"/>
        </p:xfrm>
        <a:graphic>
          <a:graphicData uri="http://schemas.openxmlformats.org/drawingml/2006/table">
            <a:tbl>
              <a:tblPr firstRow="1" bandRow="1">
                <a:tableStyleId>{5C22544A-7EE6-4342-B048-85BDC9FD1C3A}</a:tableStyleId>
              </a:tblPr>
              <a:tblGrid>
                <a:gridCol w="679884"/>
                <a:gridCol w="679884"/>
              </a:tblGrid>
              <a:tr h="235208">
                <a:tc>
                  <a:txBody>
                    <a:bodyPr/>
                    <a:lstStyle/>
                    <a:p>
                      <a:r>
                        <a:rPr lang="el-GR" baseline="0" dirty="0" smtClean="0"/>
                        <a:t> 1Μ</a:t>
                      </a:r>
                      <a:endParaRPr lang="el-GR" dirty="0"/>
                    </a:p>
                  </a:txBody>
                  <a:tcPr/>
                </a:tc>
                <a:tc>
                  <a:txBody>
                    <a:bodyPr/>
                    <a:lstStyle/>
                    <a:p>
                      <a:r>
                        <a:rPr lang="el-GR" dirty="0" smtClean="0"/>
                        <a:t>500Κ</a:t>
                      </a:r>
                      <a:endParaRPr lang="el-GR" dirty="0"/>
                    </a:p>
                  </a:txBody>
                  <a:tcPr/>
                </a:tc>
              </a:tr>
            </a:tbl>
          </a:graphicData>
        </a:graphic>
      </p:graphicFrame>
      <p:graphicFrame>
        <p:nvGraphicFramePr>
          <p:cNvPr id="8" name="7 - Πίνακας"/>
          <p:cNvGraphicFramePr>
            <a:graphicFrameLocks noGrp="1"/>
          </p:cNvGraphicFramePr>
          <p:nvPr/>
        </p:nvGraphicFramePr>
        <p:xfrm>
          <a:off x="2932584" y="2420888"/>
          <a:ext cx="1584176" cy="370840"/>
        </p:xfrm>
        <a:graphic>
          <a:graphicData uri="http://schemas.openxmlformats.org/drawingml/2006/table">
            <a:tbl>
              <a:tblPr firstRow="1" bandRow="1">
                <a:tableStyleId>{5C22544A-7EE6-4342-B048-85BDC9FD1C3A}</a:tableStyleId>
              </a:tblPr>
              <a:tblGrid>
                <a:gridCol w="792088"/>
                <a:gridCol w="792088"/>
              </a:tblGrid>
              <a:tr h="370840">
                <a:tc>
                  <a:txBody>
                    <a:bodyPr/>
                    <a:lstStyle/>
                    <a:p>
                      <a:r>
                        <a:rPr lang="el-GR" baseline="0" dirty="0" smtClean="0"/>
                        <a:t> 400Κ</a:t>
                      </a:r>
                      <a:endParaRPr lang="el-GR" dirty="0"/>
                    </a:p>
                  </a:txBody>
                  <a:tcPr/>
                </a:tc>
                <a:tc>
                  <a:txBody>
                    <a:bodyPr/>
                    <a:lstStyle/>
                    <a:p>
                      <a:r>
                        <a:rPr lang="el-GR" dirty="0" smtClean="0"/>
                        <a:t>300Κ</a:t>
                      </a:r>
                      <a:endParaRPr lang="el-GR" dirty="0"/>
                    </a:p>
                  </a:txBody>
                  <a:tcPr/>
                </a:tc>
              </a:tr>
            </a:tbl>
          </a:graphicData>
        </a:graphic>
      </p:graphicFrame>
      <p:cxnSp>
        <p:nvCxnSpPr>
          <p:cNvPr id="9" name="8 - Ευθύγραμμο βέλος σύνδεσης"/>
          <p:cNvCxnSpPr/>
          <p:nvPr/>
        </p:nvCxnSpPr>
        <p:spPr>
          <a:xfrm>
            <a:off x="4580384" y="2636912"/>
            <a:ext cx="6396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ΣΕΛΙΔΟΠΟΙΗΣΗ</a:t>
            </a:r>
            <a:endParaRPr lang="el-GR" dirty="0"/>
          </a:p>
        </p:txBody>
      </p:sp>
      <p:graphicFrame>
        <p:nvGraphicFramePr>
          <p:cNvPr id="4" name="3 - Θέση περιεχομένου"/>
          <p:cNvGraphicFramePr>
            <a:graphicFrameLocks noGrp="1"/>
          </p:cNvGraphicFramePr>
          <p:nvPr>
            <p:ph idx="1"/>
          </p:nvPr>
        </p:nvGraphicFramePr>
        <p:xfrm>
          <a:off x="683568" y="1412776"/>
          <a:ext cx="3682752" cy="4622800"/>
        </p:xfrm>
        <a:graphic>
          <a:graphicData uri="http://schemas.openxmlformats.org/drawingml/2006/table">
            <a:tbl>
              <a:tblPr firstRow="1" bandRow="1">
                <a:tableStyleId>{5C22544A-7EE6-4342-B048-85BDC9FD1C3A}</a:tableStyleId>
              </a:tblPr>
              <a:tblGrid>
                <a:gridCol w="1841376"/>
                <a:gridCol w="1841376"/>
              </a:tblGrid>
              <a:tr h="370840">
                <a:tc>
                  <a:txBody>
                    <a:bodyPr/>
                    <a:lstStyle/>
                    <a:p>
                      <a:r>
                        <a:rPr lang="el-GR" dirty="0" smtClean="0"/>
                        <a:t>Αριθμός </a:t>
                      </a:r>
                      <a:r>
                        <a:rPr lang="el-GR" dirty="0" smtClean="0"/>
                        <a:t>πλαισίου ΜΝΗΜΗΣ</a:t>
                      </a:r>
                      <a:endParaRPr lang="el-GR" dirty="0"/>
                    </a:p>
                  </a:txBody>
                  <a:tcPr/>
                </a:tc>
                <a:tc>
                  <a:txBody>
                    <a:bodyPr/>
                    <a:lstStyle/>
                    <a:p>
                      <a:r>
                        <a:rPr lang="el-GR" dirty="0" smtClean="0"/>
                        <a:t>Αριθμός Σελίδας</a:t>
                      </a:r>
                      <a:endParaRPr lang="el-GR" dirty="0"/>
                    </a:p>
                  </a:txBody>
                  <a:tcPr/>
                </a:tc>
              </a:tr>
              <a:tr h="370840">
                <a:tc>
                  <a:txBody>
                    <a:bodyPr/>
                    <a:lstStyle/>
                    <a:p>
                      <a:r>
                        <a:rPr lang="el-GR" dirty="0" smtClean="0"/>
                        <a:t>0</a:t>
                      </a:r>
                      <a:endParaRPr lang="el-GR" dirty="0"/>
                    </a:p>
                  </a:txBody>
                  <a:tcPr/>
                </a:tc>
                <a:tc>
                  <a:txBody>
                    <a:bodyPr/>
                    <a:lstStyle/>
                    <a:p>
                      <a:r>
                        <a:rPr lang="el-GR" dirty="0" smtClean="0"/>
                        <a:t>1</a:t>
                      </a:r>
                      <a:endParaRPr lang="el-GR" dirty="0"/>
                    </a:p>
                  </a:txBody>
                  <a:tcPr/>
                </a:tc>
              </a:tr>
              <a:tr h="370840">
                <a:tc>
                  <a:txBody>
                    <a:bodyPr/>
                    <a:lstStyle/>
                    <a:p>
                      <a:r>
                        <a:rPr lang="el-GR" dirty="0" smtClean="0"/>
                        <a:t>1</a:t>
                      </a:r>
                      <a:endParaRPr lang="el-GR" dirty="0"/>
                    </a:p>
                  </a:txBody>
                  <a:tcPr/>
                </a:tc>
                <a:tc>
                  <a:txBody>
                    <a:bodyPr/>
                    <a:lstStyle/>
                    <a:p>
                      <a:r>
                        <a:rPr lang="el-GR" dirty="0" smtClean="0"/>
                        <a:t>3</a:t>
                      </a:r>
                      <a:endParaRPr lang="el-GR" dirty="0"/>
                    </a:p>
                  </a:txBody>
                  <a:tcPr/>
                </a:tc>
              </a:tr>
              <a:tr h="370840">
                <a:tc>
                  <a:txBody>
                    <a:bodyPr/>
                    <a:lstStyle/>
                    <a:p>
                      <a:r>
                        <a:rPr lang="el-GR" dirty="0" smtClean="0"/>
                        <a:t>2</a:t>
                      </a:r>
                      <a:endParaRPr lang="el-GR" dirty="0"/>
                    </a:p>
                  </a:txBody>
                  <a:tcPr/>
                </a:tc>
                <a:tc>
                  <a:txBody>
                    <a:bodyPr/>
                    <a:lstStyle/>
                    <a:p>
                      <a:endParaRPr lang="el-GR" dirty="0"/>
                    </a:p>
                  </a:txBody>
                  <a:tcPr/>
                </a:tc>
              </a:tr>
              <a:tr h="370840">
                <a:tc>
                  <a:txBody>
                    <a:bodyPr/>
                    <a:lstStyle/>
                    <a:p>
                      <a:r>
                        <a:rPr lang="el-GR" dirty="0" smtClean="0"/>
                        <a:t>3</a:t>
                      </a:r>
                      <a:endParaRPr lang="el-GR" dirty="0"/>
                    </a:p>
                  </a:txBody>
                  <a:tcPr/>
                </a:tc>
                <a:tc>
                  <a:txBody>
                    <a:bodyPr/>
                    <a:lstStyle/>
                    <a:p>
                      <a:r>
                        <a:rPr lang="el-GR" dirty="0" smtClean="0"/>
                        <a:t>5</a:t>
                      </a:r>
                      <a:endParaRPr lang="el-GR" dirty="0"/>
                    </a:p>
                  </a:txBody>
                  <a:tcPr/>
                </a:tc>
              </a:tr>
              <a:tr h="370840">
                <a:tc>
                  <a:txBody>
                    <a:bodyPr/>
                    <a:lstStyle/>
                    <a:p>
                      <a:r>
                        <a:rPr lang="el-GR" dirty="0" smtClean="0"/>
                        <a:t>4</a:t>
                      </a:r>
                      <a:endParaRPr lang="el-GR" dirty="0"/>
                    </a:p>
                  </a:txBody>
                  <a:tcPr/>
                </a:tc>
                <a:tc>
                  <a:txBody>
                    <a:bodyPr/>
                    <a:lstStyle/>
                    <a:p>
                      <a:endParaRPr lang="el-GR" dirty="0"/>
                    </a:p>
                  </a:txBody>
                  <a:tcPr/>
                </a:tc>
              </a:tr>
              <a:tr h="370840">
                <a:tc>
                  <a:txBody>
                    <a:bodyPr/>
                    <a:lstStyle/>
                    <a:p>
                      <a:r>
                        <a:rPr lang="el-GR" dirty="0" smtClean="0"/>
                        <a:t>5</a:t>
                      </a:r>
                      <a:endParaRPr lang="el-GR" dirty="0"/>
                    </a:p>
                  </a:txBody>
                  <a:tcPr/>
                </a:tc>
                <a:tc>
                  <a:txBody>
                    <a:bodyPr/>
                    <a:lstStyle/>
                    <a:p>
                      <a:r>
                        <a:rPr lang="el-GR" dirty="0" smtClean="0"/>
                        <a:t>0</a:t>
                      </a:r>
                      <a:endParaRPr lang="el-GR" dirty="0"/>
                    </a:p>
                  </a:txBody>
                  <a:tcPr/>
                </a:tc>
              </a:tr>
              <a:tr h="370840">
                <a:tc>
                  <a:txBody>
                    <a:bodyPr/>
                    <a:lstStyle/>
                    <a:p>
                      <a:r>
                        <a:rPr lang="el-GR" dirty="0" smtClean="0"/>
                        <a:t>6</a:t>
                      </a:r>
                      <a:endParaRPr lang="el-GR" dirty="0"/>
                    </a:p>
                  </a:txBody>
                  <a:tcPr/>
                </a:tc>
                <a:tc>
                  <a:txBody>
                    <a:bodyPr/>
                    <a:lstStyle/>
                    <a:p>
                      <a:endParaRPr lang="el-GR" dirty="0"/>
                    </a:p>
                  </a:txBody>
                  <a:tcPr/>
                </a:tc>
              </a:tr>
              <a:tr h="370840">
                <a:tc>
                  <a:txBody>
                    <a:bodyPr/>
                    <a:lstStyle/>
                    <a:p>
                      <a:r>
                        <a:rPr lang="el-GR" dirty="0" smtClean="0"/>
                        <a:t>7</a:t>
                      </a:r>
                      <a:endParaRPr lang="el-GR" dirty="0"/>
                    </a:p>
                  </a:txBody>
                  <a:tcPr/>
                </a:tc>
                <a:tc>
                  <a:txBody>
                    <a:bodyPr/>
                    <a:lstStyle/>
                    <a:p>
                      <a:r>
                        <a:rPr lang="el-GR" dirty="0" smtClean="0"/>
                        <a:t>4</a:t>
                      </a:r>
                      <a:endParaRPr lang="el-GR" dirty="0"/>
                    </a:p>
                  </a:txBody>
                  <a:tcPr/>
                </a:tc>
              </a:tr>
              <a:tr h="370840">
                <a:tc>
                  <a:txBody>
                    <a:bodyPr/>
                    <a:lstStyle/>
                    <a:p>
                      <a:r>
                        <a:rPr lang="el-GR" dirty="0" smtClean="0"/>
                        <a:t>8</a:t>
                      </a:r>
                      <a:endParaRPr lang="el-GR" dirty="0"/>
                    </a:p>
                  </a:txBody>
                  <a:tcPr/>
                </a:tc>
                <a:tc>
                  <a:txBody>
                    <a:bodyPr/>
                    <a:lstStyle/>
                    <a:p>
                      <a:endParaRPr lang="el-GR" dirty="0"/>
                    </a:p>
                  </a:txBody>
                  <a:tcPr/>
                </a:tc>
              </a:tr>
              <a:tr h="370840">
                <a:tc>
                  <a:txBody>
                    <a:bodyPr/>
                    <a:lstStyle/>
                    <a:p>
                      <a:r>
                        <a:rPr lang="el-GR" dirty="0" smtClean="0"/>
                        <a:t>9</a:t>
                      </a:r>
                      <a:endParaRPr lang="el-GR" dirty="0"/>
                    </a:p>
                  </a:txBody>
                  <a:tcPr/>
                </a:tc>
                <a:tc>
                  <a:txBody>
                    <a:bodyPr/>
                    <a:lstStyle/>
                    <a:p>
                      <a:r>
                        <a:rPr lang="el-GR" dirty="0" smtClean="0"/>
                        <a:t>2</a:t>
                      </a:r>
                      <a:endParaRPr lang="el-GR" dirty="0"/>
                    </a:p>
                  </a:txBody>
                  <a:tcPr/>
                </a:tc>
              </a:tr>
            </a:tbl>
          </a:graphicData>
        </a:graphic>
      </p:graphicFrame>
      <p:sp>
        <p:nvSpPr>
          <p:cNvPr id="5" name="4 - TextBox"/>
          <p:cNvSpPr txBox="1"/>
          <p:nvPr/>
        </p:nvSpPr>
        <p:spPr>
          <a:xfrm>
            <a:off x="5220072" y="1484784"/>
            <a:ext cx="3096344" cy="2308324"/>
          </a:xfrm>
          <a:prstGeom prst="rect">
            <a:avLst/>
          </a:prstGeom>
          <a:noFill/>
        </p:spPr>
        <p:txBody>
          <a:bodyPr wrap="square" rtlCol="0">
            <a:spAutoFit/>
          </a:bodyPr>
          <a:lstStyle/>
          <a:p>
            <a:r>
              <a:rPr lang="el-GR" dirty="0" smtClean="0"/>
              <a:t>Η διεργασία χωρίζεται σε σελίδες σταθερού μεγέθους. </a:t>
            </a:r>
          </a:p>
          <a:p>
            <a:r>
              <a:rPr lang="el-GR" dirty="0" smtClean="0"/>
              <a:t>Αυτές τοποθετούνται τυχαία σε πλαίσια.</a:t>
            </a:r>
          </a:p>
          <a:p>
            <a:r>
              <a:rPr lang="el-GR" dirty="0" smtClean="0"/>
              <a:t>Η εκχώρηση είναι τυχαία</a:t>
            </a:r>
          </a:p>
          <a:p>
            <a:r>
              <a:rPr lang="el-GR" dirty="0" smtClean="0"/>
              <a:t>Η αναζήτηση γίνεται με τη βοήθεια του </a:t>
            </a:r>
            <a:r>
              <a:rPr lang="en-US" dirty="0" smtClean="0"/>
              <a:t>PMT</a:t>
            </a:r>
          </a:p>
          <a:p>
            <a:r>
              <a:rPr lang="el-GR" dirty="0" smtClean="0"/>
              <a:t>Κατακερματισμός</a:t>
            </a:r>
            <a:r>
              <a:rPr lang="el-GR" dirty="0" smtClean="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ΜΕΘΟΔΟΣ ΦΙΛΩΝ</a:t>
            </a:r>
            <a:endParaRPr lang="el-GR" dirty="0"/>
          </a:p>
        </p:txBody>
      </p:sp>
      <p:sp>
        <p:nvSpPr>
          <p:cNvPr id="3" name="2 - Θέση περιεχομένου"/>
          <p:cNvSpPr>
            <a:spLocks noGrp="1"/>
          </p:cNvSpPr>
          <p:nvPr>
            <p:ph idx="1"/>
          </p:nvPr>
        </p:nvSpPr>
        <p:spPr/>
        <p:txBody>
          <a:bodyPr/>
          <a:lstStyle/>
          <a:p>
            <a:r>
              <a:rPr lang="el-GR" dirty="0" smtClean="0"/>
              <a:t>Χρόνος απόδοσης μνήμης;</a:t>
            </a:r>
          </a:p>
          <a:p>
            <a:r>
              <a:rPr lang="el-GR" dirty="0" smtClean="0"/>
              <a:t>Είναι αποδοτικός;</a:t>
            </a:r>
          </a:p>
          <a:p>
            <a:r>
              <a:rPr lang="el-GR" dirty="0" smtClean="0"/>
              <a:t>Συμπεράσματα</a:t>
            </a:r>
          </a:p>
          <a:p>
            <a:endParaRPr lang="el-G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ΚΑΤΑΝΟΜΗ</a:t>
            </a:r>
            <a:endParaRPr lang="el-GR" dirty="0"/>
          </a:p>
        </p:txBody>
      </p:sp>
      <p:sp>
        <p:nvSpPr>
          <p:cNvPr id="3" name="2 - Θέση περιεχομένου"/>
          <p:cNvSpPr>
            <a:spLocks noGrp="1"/>
          </p:cNvSpPr>
          <p:nvPr>
            <p:ph idx="1"/>
          </p:nvPr>
        </p:nvSpPr>
        <p:spPr/>
        <p:txBody>
          <a:bodyPr/>
          <a:lstStyle/>
          <a:p>
            <a:r>
              <a:rPr lang="el-GR" dirty="0" smtClean="0"/>
              <a:t>Πόση μνήμη θα πάρει μία διεργασία;</a:t>
            </a:r>
          </a:p>
          <a:p>
            <a:r>
              <a:rPr lang="el-GR" dirty="0" smtClean="0"/>
              <a:t>Πόσο θα την κρατήσει;</a:t>
            </a:r>
          </a:p>
          <a:p>
            <a:r>
              <a:rPr lang="el-GR" u="sng" dirty="0" smtClean="0"/>
              <a:t>Ευκολία διαχείρισης και ένωσης </a:t>
            </a:r>
            <a:r>
              <a:rPr lang="el-GR" u="sng" dirty="0" smtClean="0"/>
              <a:t>τμημάτων</a:t>
            </a:r>
          </a:p>
          <a:p>
            <a:r>
              <a:rPr lang="el-GR" u="sng" dirty="0" smtClean="0"/>
              <a:t>Κατακερματισμός</a:t>
            </a:r>
            <a:endParaRPr lang="el-GR" u="sng" dirty="0" smtClean="0"/>
          </a:p>
          <a:p>
            <a:endParaRPr lang="el-G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ΚΑΤΑΚΕΡΜΑΤΙΣΜΟΣ</a:t>
            </a:r>
            <a:endParaRPr lang="el-GR" dirty="0"/>
          </a:p>
        </p:txBody>
      </p:sp>
      <p:sp>
        <p:nvSpPr>
          <p:cNvPr id="3" name="2 - Θέση περιεχομένου"/>
          <p:cNvSpPr>
            <a:spLocks noGrp="1"/>
          </p:cNvSpPr>
          <p:nvPr>
            <p:ph idx="1"/>
          </p:nvPr>
        </p:nvSpPr>
        <p:spPr/>
        <p:txBody>
          <a:bodyPr/>
          <a:lstStyle/>
          <a:p>
            <a:r>
              <a:rPr lang="el-GR" dirty="0" smtClean="0"/>
              <a:t>Εσωτερικός (εμφανίζεται στη στατική)</a:t>
            </a:r>
          </a:p>
          <a:p>
            <a:r>
              <a:rPr lang="el-GR" dirty="0" smtClean="0"/>
              <a:t>Εξωτερικός (εμφανίζεται στη δυναμική)</a:t>
            </a:r>
          </a:p>
          <a:p>
            <a:endParaRPr lang="el-G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ΚΡΙΤΗΡΙΑ ΚΑΤΑΝΟΜΗΣ</a:t>
            </a:r>
            <a:endParaRPr lang="el-GR" dirty="0"/>
          </a:p>
        </p:txBody>
      </p:sp>
      <p:sp>
        <p:nvSpPr>
          <p:cNvPr id="3" name="2 - Θέση περιεχομένου"/>
          <p:cNvSpPr>
            <a:spLocks noGrp="1"/>
          </p:cNvSpPr>
          <p:nvPr>
            <p:ph idx="1"/>
          </p:nvPr>
        </p:nvSpPr>
        <p:spPr/>
        <p:txBody>
          <a:bodyPr/>
          <a:lstStyle/>
          <a:p>
            <a:r>
              <a:rPr lang="el-GR" dirty="0" smtClean="0"/>
              <a:t>Σπατάλη</a:t>
            </a:r>
          </a:p>
          <a:p>
            <a:r>
              <a:rPr lang="el-GR" dirty="0" smtClean="0"/>
              <a:t>Πολυπλοκότητα χρόνου (γρήγορη απόδοση αλλά και επανένωση κομματιών)</a:t>
            </a:r>
          </a:p>
          <a:p>
            <a:endParaRPr lang="el-G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ΔΥΝΑΜΙΚΗ ΚΑΤΑΝΟΜΗ ΜΝΗΜΗΣ</a:t>
            </a:r>
            <a:endParaRPr lang="el-GR" dirty="0"/>
          </a:p>
        </p:txBody>
      </p:sp>
      <p:sp>
        <p:nvSpPr>
          <p:cNvPr id="3" name="2 - Θέση περιεχομένου"/>
          <p:cNvSpPr>
            <a:spLocks noGrp="1"/>
          </p:cNvSpPr>
          <p:nvPr>
            <p:ph idx="1"/>
          </p:nvPr>
        </p:nvSpPr>
        <p:spPr/>
        <p:txBody>
          <a:bodyPr>
            <a:normAutofit fontScale="92500" lnSpcReduction="10000"/>
          </a:bodyPr>
          <a:lstStyle/>
          <a:p>
            <a:r>
              <a:rPr lang="el-GR" dirty="0" smtClean="0"/>
              <a:t>Κάθε διεργασία να παίρνει όσο </a:t>
            </a:r>
            <a:r>
              <a:rPr lang="el-GR" dirty="0" smtClean="0"/>
              <a:t>χώρο </a:t>
            </a:r>
            <a:r>
              <a:rPr lang="el-GR" dirty="0" smtClean="0"/>
              <a:t>χρειάζεται.</a:t>
            </a:r>
          </a:p>
          <a:p>
            <a:r>
              <a:rPr lang="el-GR" dirty="0" smtClean="0"/>
              <a:t>Αυτό θα ήταν (ή είναι) ιδανικό, αλλά:</a:t>
            </a:r>
          </a:p>
          <a:p>
            <a:pPr>
              <a:buNone/>
            </a:pPr>
            <a:endParaRPr lang="el-GR" dirty="0"/>
          </a:p>
          <a:p>
            <a:endParaRPr lang="en-US" dirty="0" smtClean="0"/>
          </a:p>
          <a:p>
            <a:endParaRPr lang="en-US" dirty="0"/>
          </a:p>
          <a:p>
            <a:endParaRPr lang="el-GR" dirty="0" smtClean="0"/>
          </a:p>
          <a:p>
            <a:endParaRPr lang="en-US" dirty="0" smtClean="0"/>
          </a:p>
          <a:p>
            <a:r>
              <a:rPr lang="el-GR" dirty="0" smtClean="0"/>
              <a:t>Αν φύγει η </a:t>
            </a:r>
            <a:r>
              <a:rPr lang="en-US" dirty="0" smtClean="0"/>
              <a:t>P1 </a:t>
            </a:r>
            <a:r>
              <a:rPr lang="el-GR" dirty="0" smtClean="0"/>
              <a:t>και δεν βρεθεί άλλη τόσο μικρή διεργασία, έχουμε κατακερματισμό</a:t>
            </a:r>
            <a:endParaRPr lang="el-GR" dirty="0"/>
          </a:p>
        </p:txBody>
      </p:sp>
      <p:graphicFrame>
        <p:nvGraphicFramePr>
          <p:cNvPr id="4" name="3 - Πίνακας"/>
          <p:cNvGraphicFramePr>
            <a:graphicFrameLocks noGrp="1"/>
          </p:cNvGraphicFramePr>
          <p:nvPr/>
        </p:nvGraphicFramePr>
        <p:xfrm>
          <a:off x="1043608" y="2996952"/>
          <a:ext cx="6096000" cy="185420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l-GR" dirty="0" smtClean="0"/>
                        <a:t>Διευθύνσεις</a:t>
                      </a:r>
                      <a:r>
                        <a:rPr lang="el-GR" baseline="0" dirty="0" smtClean="0"/>
                        <a:t> μνήμης</a:t>
                      </a:r>
                      <a:endParaRPr lang="el-GR" dirty="0"/>
                    </a:p>
                  </a:txBody>
                  <a:tcPr/>
                </a:tc>
                <a:tc>
                  <a:txBody>
                    <a:bodyPr/>
                    <a:lstStyle/>
                    <a:p>
                      <a:r>
                        <a:rPr lang="el-GR" dirty="0" smtClean="0"/>
                        <a:t>Διεργασίες</a:t>
                      </a:r>
                      <a:endParaRPr lang="el-GR" dirty="0"/>
                    </a:p>
                  </a:txBody>
                  <a:tcPr/>
                </a:tc>
              </a:tr>
              <a:tr h="370840">
                <a:tc>
                  <a:txBody>
                    <a:bodyPr/>
                    <a:lstStyle/>
                    <a:p>
                      <a:r>
                        <a:rPr lang="el-GR" dirty="0" smtClean="0"/>
                        <a:t>0-100Κ</a:t>
                      </a:r>
                      <a:endParaRPr lang="el-GR" dirty="0"/>
                    </a:p>
                  </a:txBody>
                  <a:tcPr/>
                </a:tc>
                <a:tc>
                  <a:txBody>
                    <a:bodyPr/>
                    <a:lstStyle/>
                    <a:p>
                      <a:r>
                        <a:rPr lang="en-US" dirty="0" smtClean="0"/>
                        <a:t>P0</a:t>
                      </a:r>
                      <a:endParaRPr lang="el-GR" dirty="0"/>
                    </a:p>
                  </a:txBody>
                  <a:tcPr/>
                </a:tc>
              </a:tr>
              <a:tr h="370840">
                <a:tc>
                  <a:txBody>
                    <a:bodyPr/>
                    <a:lstStyle/>
                    <a:p>
                      <a:r>
                        <a:rPr lang="en-US" dirty="0" smtClean="0"/>
                        <a:t>100K-115K</a:t>
                      </a:r>
                      <a:endParaRPr lang="el-GR" dirty="0"/>
                    </a:p>
                  </a:txBody>
                  <a:tcPr/>
                </a:tc>
                <a:tc>
                  <a:txBody>
                    <a:bodyPr/>
                    <a:lstStyle/>
                    <a:p>
                      <a:r>
                        <a:rPr lang="en-US" dirty="0" smtClean="0"/>
                        <a:t>P1</a:t>
                      </a:r>
                      <a:endParaRPr lang="el-GR" dirty="0"/>
                    </a:p>
                  </a:txBody>
                  <a:tcPr/>
                </a:tc>
              </a:tr>
              <a:tr h="370840">
                <a:tc>
                  <a:txBody>
                    <a:bodyPr/>
                    <a:lstStyle/>
                    <a:p>
                      <a:r>
                        <a:rPr lang="en-US" dirty="0" smtClean="0"/>
                        <a:t>115K-200K</a:t>
                      </a:r>
                      <a:endParaRPr lang="el-GR" dirty="0"/>
                    </a:p>
                  </a:txBody>
                  <a:tcPr/>
                </a:tc>
                <a:tc>
                  <a:txBody>
                    <a:bodyPr/>
                    <a:lstStyle/>
                    <a:p>
                      <a:r>
                        <a:rPr lang="en-US" dirty="0" smtClean="0"/>
                        <a:t>P2</a:t>
                      </a:r>
                      <a:endParaRPr lang="el-GR" dirty="0"/>
                    </a:p>
                  </a:txBody>
                  <a:tcPr/>
                </a:tc>
              </a:tr>
              <a:tr h="370840">
                <a:tc>
                  <a:txBody>
                    <a:bodyPr/>
                    <a:lstStyle/>
                    <a:p>
                      <a:endParaRPr lang="el-GR"/>
                    </a:p>
                  </a:txBody>
                  <a:tcPr/>
                </a:tc>
                <a:tc>
                  <a:txBody>
                    <a:bodyPr/>
                    <a:lstStyle/>
                    <a:p>
                      <a:endParaRPr lang="el-GR"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ΑΛΓΟΡΙΘΜΟΙ ΤΟΠΟΘΕΤΗΣΗΣ</a:t>
            </a:r>
            <a:endParaRPr lang="el-GR" dirty="0"/>
          </a:p>
        </p:txBody>
      </p:sp>
      <p:sp>
        <p:nvSpPr>
          <p:cNvPr id="3" name="2 - Θέση περιεχομένου"/>
          <p:cNvSpPr>
            <a:spLocks noGrp="1"/>
          </p:cNvSpPr>
          <p:nvPr>
            <p:ph idx="1"/>
          </p:nvPr>
        </p:nvSpPr>
        <p:spPr/>
        <p:txBody>
          <a:bodyPr/>
          <a:lstStyle/>
          <a:p>
            <a:r>
              <a:rPr lang="el-GR" dirty="0" smtClean="0"/>
              <a:t>Πρώτη </a:t>
            </a:r>
            <a:r>
              <a:rPr lang="el-GR" dirty="0" smtClean="0"/>
              <a:t>εφαρμογή (</a:t>
            </a:r>
            <a:r>
              <a:rPr lang="en-US" dirty="0" smtClean="0"/>
              <a:t>First-fit</a:t>
            </a:r>
            <a:r>
              <a:rPr lang="el-GR" dirty="0" smtClean="0"/>
              <a:t>)</a:t>
            </a:r>
            <a:endParaRPr lang="el-GR" dirty="0" smtClean="0"/>
          </a:p>
          <a:p>
            <a:r>
              <a:rPr lang="el-GR" dirty="0" smtClean="0"/>
              <a:t>Βέλτιστη </a:t>
            </a:r>
            <a:r>
              <a:rPr lang="el-GR" dirty="0" smtClean="0"/>
              <a:t>εφαρμογή</a:t>
            </a:r>
            <a:r>
              <a:rPr lang="en-US" dirty="0" smtClean="0"/>
              <a:t> </a:t>
            </a:r>
            <a:r>
              <a:rPr lang="el-GR" dirty="0" smtClean="0"/>
              <a:t>(</a:t>
            </a:r>
            <a:r>
              <a:rPr lang="en-US" dirty="0" smtClean="0"/>
              <a:t>Best-fit</a:t>
            </a:r>
            <a:r>
              <a:rPr lang="el-GR" dirty="0" smtClean="0"/>
              <a:t>)</a:t>
            </a:r>
            <a:endParaRPr lang="el-GR" dirty="0" smtClean="0"/>
          </a:p>
          <a:p>
            <a:r>
              <a:rPr lang="el-GR" dirty="0" smtClean="0"/>
              <a:t>Επόμενη </a:t>
            </a:r>
            <a:r>
              <a:rPr lang="el-GR" dirty="0" smtClean="0"/>
              <a:t>εφαρμογή</a:t>
            </a:r>
            <a:r>
              <a:rPr lang="en-US" dirty="0" smtClean="0"/>
              <a:t> </a:t>
            </a:r>
            <a:r>
              <a:rPr lang="el-GR" dirty="0" smtClean="0"/>
              <a:t>(</a:t>
            </a:r>
            <a:r>
              <a:rPr lang="en-US" dirty="0" smtClean="0"/>
              <a:t>Next-fit</a:t>
            </a:r>
            <a:r>
              <a:rPr lang="el-GR" dirty="0" smtClean="0"/>
              <a:t>)</a:t>
            </a:r>
            <a:endParaRPr lang="el-GR" dirty="0" smtClean="0"/>
          </a:p>
          <a:p>
            <a:r>
              <a:rPr lang="el-GR" dirty="0" smtClean="0"/>
              <a:t>Χειρότερη </a:t>
            </a:r>
            <a:r>
              <a:rPr lang="el-GR" dirty="0" smtClean="0"/>
              <a:t>εφαρμογή</a:t>
            </a:r>
            <a:r>
              <a:rPr lang="en-US" dirty="0" smtClean="0"/>
              <a:t> </a:t>
            </a:r>
            <a:r>
              <a:rPr lang="el-GR" dirty="0" smtClean="0"/>
              <a:t>(</a:t>
            </a:r>
            <a:r>
              <a:rPr lang="en-US" dirty="0" smtClean="0"/>
              <a:t>Worst-fit</a:t>
            </a:r>
            <a:r>
              <a:rPr lang="el-GR" dirty="0" smtClean="0"/>
              <a:t>)</a:t>
            </a:r>
            <a:endParaRPr lang="el-G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ΠΑΡΑΔΕΙΓΜΑ</a:t>
            </a:r>
            <a:endParaRPr lang="el-GR" dirty="0"/>
          </a:p>
        </p:txBody>
      </p:sp>
      <p:sp>
        <p:nvSpPr>
          <p:cNvPr id="3" name="2 - Θέση περιεχομένου"/>
          <p:cNvSpPr>
            <a:spLocks noGrp="1"/>
          </p:cNvSpPr>
          <p:nvPr>
            <p:ph idx="1"/>
          </p:nvPr>
        </p:nvSpPr>
        <p:spPr/>
        <p:txBody>
          <a:bodyPr/>
          <a:lstStyle/>
          <a:p>
            <a:r>
              <a:rPr lang="el-GR" dirty="0" smtClean="0"/>
              <a:t>Πως θα τοποθετηθούν οι διεργασίες </a:t>
            </a:r>
            <a:endParaRPr lang="en-US" dirty="0"/>
          </a:p>
          <a:p>
            <a:pPr lvl="1"/>
            <a:r>
              <a:rPr lang="en-US" dirty="0" smtClean="0"/>
              <a:t>P</a:t>
            </a:r>
            <a:r>
              <a:rPr lang="el-GR" dirty="0" smtClean="0"/>
              <a:t>5</a:t>
            </a:r>
            <a:r>
              <a:rPr lang="en-US" dirty="0" smtClean="0"/>
              <a:t>: </a:t>
            </a:r>
            <a:r>
              <a:rPr lang="en-US" dirty="0" smtClean="0"/>
              <a:t>250K</a:t>
            </a:r>
          </a:p>
          <a:p>
            <a:pPr lvl="1"/>
            <a:r>
              <a:rPr lang="en-US" dirty="0" smtClean="0"/>
              <a:t>P6: 300K</a:t>
            </a:r>
          </a:p>
          <a:p>
            <a:pPr lvl="1"/>
            <a:r>
              <a:rPr lang="en-US" dirty="0" smtClean="0"/>
              <a:t>P7: 400K </a:t>
            </a:r>
            <a:r>
              <a:rPr lang="el-GR" dirty="0" smtClean="0"/>
              <a:t>αν από την παρακάτω μνήμη αφαιρεθούν αρχικά οι </a:t>
            </a:r>
            <a:r>
              <a:rPr lang="en-US" dirty="0" smtClean="0"/>
              <a:t>P2</a:t>
            </a:r>
            <a:r>
              <a:rPr lang="el-GR" dirty="0" smtClean="0"/>
              <a:t> και </a:t>
            </a:r>
            <a:r>
              <a:rPr lang="en-US" dirty="0" smtClean="0"/>
              <a:t>P3</a:t>
            </a:r>
            <a:r>
              <a:rPr lang="el-GR" dirty="0" smtClean="0"/>
              <a:t>;</a:t>
            </a:r>
          </a:p>
          <a:p>
            <a:pPr lvl="1">
              <a:buNone/>
            </a:pPr>
            <a:endParaRPr lang="el-GR" dirty="0"/>
          </a:p>
          <a:p>
            <a:pPr lvl="1">
              <a:buNone/>
            </a:pPr>
            <a:r>
              <a:rPr lang="el-GR" dirty="0" smtClean="0"/>
              <a:t>Να εφαρμόσετε καθέναν από τους αλγορίθμους κατανομής</a:t>
            </a:r>
            <a:endParaRPr lang="el-G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ΠΑΡΑΔΕΙΓΜΑ</a:t>
            </a:r>
            <a:r>
              <a:rPr lang="en-US" dirty="0" smtClean="0"/>
              <a:t> (First-fit)</a:t>
            </a:r>
            <a:endParaRPr lang="el-GR" dirty="0"/>
          </a:p>
        </p:txBody>
      </p:sp>
      <p:graphicFrame>
        <p:nvGraphicFramePr>
          <p:cNvPr id="4" name="3 - Θέση περιεχομένου"/>
          <p:cNvGraphicFramePr>
            <a:graphicFrameLocks noGrp="1"/>
          </p:cNvGraphicFramePr>
          <p:nvPr>
            <p:ph idx="1"/>
          </p:nvPr>
        </p:nvGraphicFramePr>
        <p:xfrm>
          <a:off x="467544" y="1628800"/>
          <a:ext cx="3816424" cy="2865120"/>
        </p:xfrm>
        <a:graphic>
          <a:graphicData uri="http://schemas.openxmlformats.org/drawingml/2006/table">
            <a:tbl>
              <a:tblPr firstRow="1" bandRow="1">
                <a:tableStyleId>{5C22544A-7EE6-4342-B048-85BDC9FD1C3A}</a:tableStyleId>
              </a:tblPr>
              <a:tblGrid>
                <a:gridCol w="1908212"/>
                <a:gridCol w="1908212"/>
              </a:tblGrid>
              <a:tr h="370840">
                <a:tc>
                  <a:txBody>
                    <a:bodyPr/>
                    <a:lstStyle/>
                    <a:p>
                      <a:r>
                        <a:rPr lang="el-GR" dirty="0" smtClean="0"/>
                        <a:t>Διευθύνσεις</a:t>
                      </a:r>
                      <a:r>
                        <a:rPr lang="el-GR" baseline="0" dirty="0" smtClean="0"/>
                        <a:t> μνήμης</a:t>
                      </a:r>
                      <a:endParaRPr lang="el-GR" dirty="0"/>
                    </a:p>
                  </a:txBody>
                  <a:tcPr/>
                </a:tc>
                <a:tc>
                  <a:txBody>
                    <a:bodyPr/>
                    <a:lstStyle/>
                    <a:p>
                      <a:r>
                        <a:rPr lang="el-GR" dirty="0" smtClean="0"/>
                        <a:t>Διεργασίες</a:t>
                      </a:r>
                      <a:endParaRPr lang="el-GR" dirty="0"/>
                    </a:p>
                  </a:txBody>
                  <a:tcPr/>
                </a:tc>
              </a:tr>
              <a:tr h="370840">
                <a:tc>
                  <a:txBody>
                    <a:bodyPr/>
                    <a:lstStyle/>
                    <a:p>
                      <a:r>
                        <a:rPr lang="el-GR" dirty="0" smtClean="0"/>
                        <a:t>0-100Κ</a:t>
                      </a:r>
                      <a:endParaRPr lang="el-GR" dirty="0"/>
                    </a:p>
                  </a:txBody>
                  <a:tcPr/>
                </a:tc>
                <a:tc>
                  <a:txBody>
                    <a:bodyPr/>
                    <a:lstStyle/>
                    <a:p>
                      <a:endParaRPr lang="el-GR" dirty="0"/>
                    </a:p>
                  </a:txBody>
                  <a:tcPr/>
                </a:tc>
              </a:tr>
              <a:tr h="370840">
                <a:tc>
                  <a:txBody>
                    <a:bodyPr/>
                    <a:lstStyle/>
                    <a:p>
                      <a:r>
                        <a:rPr lang="en-US" dirty="0" smtClean="0"/>
                        <a:t>100K</a:t>
                      </a:r>
                      <a:r>
                        <a:rPr lang="el-GR" dirty="0" smtClean="0"/>
                        <a:t>-400Κ</a:t>
                      </a:r>
                      <a:endParaRPr lang="el-GR" dirty="0"/>
                    </a:p>
                  </a:txBody>
                  <a:tcPr/>
                </a:tc>
                <a:tc>
                  <a:txBody>
                    <a:bodyPr/>
                    <a:lstStyle/>
                    <a:p>
                      <a:r>
                        <a:rPr lang="en-US" dirty="0" smtClean="0"/>
                        <a:t>P1</a:t>
                      </a:r>
                      <a:endParaRPr lang="el-GR" dirty="0"/>
                    </a:p>
                  </a:txBody>
                  <a:tcPr/>
                </a:tc>
              </a:tr>
              <a:tr h="370840">
                <a:tc>
                  <a:txBody>
                    <a:bodyPr/>
                    <a:lstStyle/>
                    <a:p>
                      <a:r>
                        <a:rPr lang="el-GR" dirty="0" smtClean="0"/>
                        <a:t>400Κ-600Κ</a:t>
                      </a:r>
                      <a:endParaRPr lang="el-GR" dirty="0"/>
                    </a:p>
                  </a:txBody>
                  <a:tcPr/>
                </a:tc>
                <a:tc>
                  <a:txBody>
                    <a:bodyPr/>
                    <a:lstStyle/>
                    <a:p>
                      <a:r>
                        <a:rPr lang="en-US" dirty="0" smtClean="0"/>
                        <a:t>P2</a:t>
                      </a:r>
                      <a:endParaRPr lang="el-GR" dirty="0"/>
                    </a:p>
                  </a:txBody>
                  <a:tcPr/>
                </a:tc>
              </a:tr>
              <a:tr h="370840">
                <a:tc>
                  <a:txBody>
                    <a:bodyPr/>
                    <a:lstStyle/>
                    <a:p>
                      <a:r>
                        <a:rPr lang="el-GR" dirty="0" smtClean="0"/>
                        <a:t>600Κ-</a:t>
                      </a:r>
                      <a:r>
                        <a:rPr lang="en-US" dirty="0" smtClean="0"/>
                        <a:t>9</a:t>
                      </a:r>
                      <a:r>
                        <a:rPr lang="el-GR" dirty="0" smtClean="0"/>
                        <a:t>00Κ</a:t>
                      </a:r>
                      <a:endParaRPr lang="el-GR" dirty="0"/>
                    </a:p>
                  </a:txBody>
                  <a:tcPr/>
                </a:tc>
                <a:tc>
                  <a:txBody>
                    <a:bodyPr/>
                    <a:lstStyle/>
                    <a:p>
                      <a:r>
                        <a:rPr lang="en-US" dirty="0" smtClean="0"/>
                        <a:t>P3</a:t>
                      </a:r>
                      <a:endParaRPr lang="el-GR" dirty="0"/>
                    </a:p>
                  </a:txBody>
                  <a:tcPr/>
                </a:tc>
              </a:tr>
              <a:tr h="370840">
                <a:tc>
                  <a:txBody>
                    <a:bodyPr/>
                    <a:lstStyle/>
                    <a:p>
                      <a:r>
                        <a:rPr lang="en-US" dirty="0" smtClean="0"/>
                        <a:t>900-1M</a:t>
                      </a:r>
                      <a:endParaRPr lang="el-GR" dirty="0"/>
                    </a:p>
                  </a:txBody>
                  <a:tcPr/>
                </a:tc>
                <a:tc>
                  <a:txBody>
                    <a:bodyPr/>
                    <a:lstStyle/>
                    <a:p>
                      <a:r>
                        <a:rPr lang="en-US" dirty="0" smtClean="0"/>
                        <a:t>P4</a:t>
                      </a:r>
                      <a:endParaRPr lang="el-GR" dirty="0"/>
                    </a:p>
                  </a:txBody>
                  <a:tcPr/>
                </a:tc>
              </a:tr>
              <a:tr h="370840">
                <a:tc>
                  <a:txBody>
                    <a:bodyPr/>
                    <a:lstStyle/>
                    <a:p>
                      <a:r>
                        <a:rPr lang="en-US" dirty="0" smtClean="0"/>
                        <a:t>1M-</a:t>
                      </a:r>
                      <a:r>
                        <a:rPr lang="el-GR" dirty="0" smtClean="0"/>
                        <a:t>2</a:t>
                      </a:r>
                      <a:r>
                        <a:rPr lang="en-US" dirty="0" smtClean="0"/>
                        <a:t>M</a:t>
                      </a:r>
                      <a:endParaRPr lang="el-GR" dirty="0"/>
                    </a:p>
                  </a:txBody>
                  <a:tcPr/>
                </a:tc>
                <a:tc>
                  <a:txBody>
                    <a:bodyPr/>
                    <a:lstStyle/>
                    <a:p>
                      <a:endParaRPr lang="el-GR" dirty="0"/>
                    </a:p>
                  </a:txBody>
                  <a:tcPr/>
                </a:tc>
              </a:tr>
            </a:tbl>
          </a:graphicData>
        </a:graphic>
      </p:graphicFrame>
      <p:graphicFrame>
        <p:nvGraphicFramePr>
          <p:cNvPr id="5" name="3 - Θέση περιεχομένου"/>
          <p:cNvGraphicFramePr>
            <a:graphicFrameLocks/>
          </p:cNvGraphicFramePr>
          <p:nvPr/>
        </p:nvGraphicFramePr>
        <p:xfrm>
          <a:off x="4716016" y="1628800"/>
          <a:ext cx="3816424" cy="3606800"/>
        </p:xfrm>
        <a:graphic>
          <a:graphicData uri="http://schemas.openxmlformats.org/drawingml/2006/table">
            <a:tbl>
              <a:tblPr firstRow="1" bandRow="1">
                <a:tableStyleId>{5C22544A-7EE6-4342-B048-85BDC9FD1C3A}</a:tableStyleId>
              </a:tblPr>
              <a:tblGrid>
                <a:gridCol w="1908212"/>
                <a:gridCol w="1908212"/>
              </a:tblGrid>
              <a:tr h="370840">
                <a:tc>
                  <a:txBody>
                    <a:bodyPr/>
                    <a:lstStyle/>
                    <a:p>
                      <a:r>
                        <a:rPr lang="el-GR" dirty="0" smtClean="0"/>
                        <a:t>Διευθύνσεις</a:t>
                      </a:r>
                      <a:r>
                        <a:rPr lang="el-GR" baseline="0" dirty="0" smtClean="0"/>
                        <a:t> μνήμης</a:t>
                      </a:r>
                      <a:endParaRPr lang="el-GR" dirty="0"/>
                    </a:p>
                  </a:txBody>
                  <a:tcPr/>
                </a:tc>
                <a:tc>
                  <a:txBody>
                    <a:bodyPr/>
                    <a:lstStyle/>
                    <a:p>
                      <a:r>
                        <a:rPr lang="el-GR" dirty="0" smtClean="0"/>
                        <a:t>Διεργασίες</a:t>
                      </a:r>
                      <a:endParaRPr lang="el-GR" dirty="0"/>
                    </a:p>
                  </a:txBody>
                  <a:tcPr/>
                </a:tc>
              </a:tr>
              <a:tr h="370840">
                <a:tc>
                  <a:txBody>
                    <a:bodyPr/>
                    <a:lstStyle/>
                    <a:p>
                      <a:r>
                        <a:rPr lang="el-GR" dirty="0" smtClean="0"/>
                        <a:t>0-100Κ</a:t>
                      </a:r>
                      <a:endParaRPr lang="el-GR" dirty="0"/>
                    </a:p>
                  </a:txBody>
                  <a:tcPr/>
                </a:tc>
                <a:tc>
                  <a:txBody>
                    <a:bodyPr/>
                    <a:lstStyle/>
                    <a:p>
                      <a:endParaRPr lang="el-GR" dirty="0"/>
                    </a:p>
                  </a:txBody>
                  <a:tcPr/>
                </a:tc>
              </a:tr>
              <a:tr h="370840">
                <a:tc>
                  <a:txBody>
                    <a:bodyPr/>
                    <a:lstStyle/>
                    <a:p>
                      <a:r>
                        <a:rPr lang="en-US" dirty="0" smtClean="0"/>
                        <a:t>100K</a:t>
                      </a:r>
                      <a:r>
                        <a:rPr lang="el-GR" dirty="0" smtClean="0"/>
                        <a:t>-400Κ</a:t>
                      </a:r>
                      <a:endParaRPr lang="el-GR" dirty="0"/>
                    </a:p>
                  </a:txBody>
                  <a:tcPr/>
                </a:tc>
                <a:tc>
                  <a:txBody>
                    <a:bodyPr/>
                    <a:lstStyle/>
                    <a:p>
                      <a:r>
                        <a:rPr lang="en-US" dirty="0" smtClean="0"/>
                        <a:t>P1</a:t>
                      </a:r>
                      <a:endParaRPr lang="el-GR" dirty="0"/>
                    </a:p>
                  </a:txBody>
                  <a:tcPr/>
                </a:tc>
              </a:tr>
              <a:tr h="370840">
                <a:tc>
                  <a:txBody>
                    <a:bodyPr/>
                    <a:lstStyle/>
                    <a:p>
                      <a:r>
                        <a:rPr lang="el-GR" dirty="0" smtClean="0"/>
                        <a:t>400Κ-650Κ</a:t>
                      </a:r>
                      <a:endParaRPr lang="el-GR" dirty="0"/>
                    </a:p>
                  </a:txBody>
                  <a:tcPr/>
                </a:tc>
                <a:tc>
                  <a:txBody>
                    <a:bodyPr/>
                    <a:lstStyle/>
                    <a:p>
                      <a:r>
                        <a:rPr lang="en-US" dirty="0" smtClean="0"/>
                        <a:t>P</a:t>
                      </a:r>
                      <a:r>
                        <a:rPr lang="el-GR" dirty="0" smtClean="0"/>
                        <a:t>5</a:t>
                      </a:r>
                      <a:endParaRPr lang="el-GR" dirty="0"/>
                    </a:p>
                  </a:txBody>
                  <a:tcPr/>
                </a:tc>
              </a:tr>
              <a:tr h="370840">
                <a:tc>
                  <a:txBody>
                    <a:bodyPr/>
                    <a:lstStyle/>
                    <a:p>
                      <a:r>
                        <a:rPr lang="el-GR" dirty="0" smtClean="0"/>
                        <a:t>650Κ-</a:t>
                      </a:r>
                      <a:r>
                        <a:rPr lang="en-US" dirty="0" smtClean="0"/>
                        <a:t>9</a:t>
                      </a:r>
                      <a:r>
                        <a:rPr lang="el-GR" dirty="0" smtClean="0"/>
                        <a:t>00Κ</a:t>
                      </a:r>
                      <a:endParaRPr lang="el-GR" dirty="0"/>
                    </a:p>
                  </a:txBody>
                  <a:tcPr/>
                </a:tc>
                <a:tc>
                  <a:txBody>
                    <a:bodyPr/>
                    <a:lstStyle/>
                    <a:p>
                      <a:endParaRPr lang="el-GR" dirty="0"/>
                    </a:p>
                  </a:txBody>
                  <a:tcPr/>
                </a:tc>
              </a:tr>
              <a:tr h="370840">
                <a:tc>
                  <a:txBody>
                    <a:bodyPr/>
                    <a:lstStyle/>
                    <a:p>
                      <a:r>
                        <a:rPr lang="en-US" dirty="0" smtClean="0"/>
                        <a:t>900-1M</a:t>
                      </a:r>
                      <a:endParaRPr lang="el-GR" dirty="0"/>
                    </a:p>
                  </a:txBody>
                  <a:tcPr/>
                </a:tc>
                <a:tc>
                  <a:txBody>
                    <a:bodyPr/>
                    <a:lstStyle/>
                    <a:p>
                      <a:r>
                        <a:rPr lang="en-US" dirty="0" smtClean="0"/>
                        <a:t>P4</a:t>
                      </a:r>
                      <a:endParaRPr lang="el-GR" dirty="0"/>
                    </a:p>
                  </a:txBody>
                  <a:tcPr/>
                </a:tc>
              </a:tr>
              <a:tr h="370840">
                <a:tc>
                  <a:txBody>
                    <a:bodyPr/>
                    <a:lstStyle/>
                    <a:p>
                      <a:r>
                        <a:rPr lang="en-US" dirty="0" smtClean="0"/>
                        <a:t>1M-</a:t>
                      </a:r>
                      <a:r>
                        <a:rPr lang="el-GR" dirty="0" smtClean="0"/>
                        <a:t>1.3Μ</a:t>
                      </a:r>
                      <a:endParaRPr lang="el-GR" dirty="0"/>
                    </a:p>
                  </a:txBody>
                  <a:tcPr/>
                </a:tc>
                <a:tc>
                  <a:txBody>
                    <a:bodyPr/>
                    <a:lstStyle/>
                    <a:p>
                      <a:r>
                        <a:rPr lang="en-US" dirty="0" smtClean="0"/>
                        <a:t>P6</a:t>
                      </a:r>
                      <a:endParaRPr lang="el-GR" dirty="0"/>
                    </a:p>
                  </a:txBody>
                  <a:tcPr/>
                </a:tc>
              </a:tr>
              <a:tr h="370840">
                <a:tc>
                  <a:txBody>
                    <a:bodyPr/>
                    <a:lstStyle/>
                    <a:p>
                      <a:r>
                        <a:rPr lang="en-US" dirty="0" smtClean="0"/>
                        <a:t>1.3M-1.7M</a:t>
                      </a:r>
                      <a:endParaRPr lang="el-GR" dirty="0"/>
                    </a:p>
                  </a:txBody>
                  <a:tcPr/>
                </a:tc>
                <a:tc>
                  <a:txBody>
                    <a:bodyPr/>
                    <a:lstStyle/>
                    <a:p>
                      <a:r>
                        <a:rPr lang="en-US" dirty="0" smtClean="0"/>
                        <a:t>P7</a:t>
                      </a:r>
                      <a:endParaRPr lang="el-GR" dirty="0"/>
                    </a:p>
                  </a:txBody>
                  <a:tcPr/>
                </a:tc>
              </a:tr>
              <a:tr h="370840">
                <a:tc>
                  <a:txBody>
                    <a:bodyPr/>
                    <a:lstStyle/>
                    <a:p>
                      <a:r>
                        <a:rPr lang="en-US" dirty="0" smtClean="0"/>
                        <a:t>1.7-2M</a:t>
                      </a:r>
                      <a:endParaRPr lang="el-GR" dirty="0"/>
                    </a:p>
                  </a:txBody>
                  <a:tcPr/>
                </a:tc>
                <a:tc>
                  <a:txBody>
                    <a:bodyPr/>
                    <a:lstStyle/>
                    <a:p>
                      <a:endParaRPr lang="el-GR"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ΠΑΡΑΔΕΙΓΜΑ</a:t>
            </a:r>
            <a:r>
              <a:rPr lang="en-US" dirty="0" smtClean="0"/>
              <a:t> (Best-fit)</a:t>
            </a:r>
            <a:endParaRPr lang="el-GR" dirty="0"/>
          </a:p>
        </p:txBody>
      </p:sp>
      <p:graphicFrame>
        <p:nvGraphicFramePr>
          <p:cNvPr id="4" name="3 - Θέση περιεχομένου"/>
          <p:cNvGraphicFramePr>
            <a:graphicFrameLocks noGrp="1"/>
          </p:cNvGraphicFramePr>
          <p:nvPr>
            <p:ph idx="1"/>
          </p:nvPr>
        </p:nvGraphicFramePr>
        <p:xfrm>
          <a:off x="467544" y="1628800"/>
          <a:ext cx="3816424" cy="2865120"/>
        </p:xfrm>
        <a:graphic>
          <a:graphicData uri="http://schemas.openxmlformats.org/drawingml/2006/table">
            <a:tbl>
              <a:tblPr firstRow="1" bandRow="1">
                <a:tableStyleId>{5C22544A-7EE6-4342-B048-85BDC9FD1C3A}</a:tableStyleId>
              </a:tblPr>
              <a:tblGrid>
                <a:gridCol w="1908212"/>
                <a:gridCol w="1908212"/>
              </a:tblGrid>
              <a:tr h="370840">
                <a:tc>
                  <a:txBody>
                    <a:bodyPr/>
                    <a:lstStyle/>
                    <a:p>
                      <a:r>
                        <a:rPr lang="el-GR" dirty="0" smtClean="0"/>
                        <a:t>Διευθύνσεις</a:t>
                      </a:r>
                      <a:r>
                        <a:rPr lang="el-GR" baseline="0" dirty="0" smtClean="0"/>
                        <a:t> μνήμης</a:t>
                      </a:r>
                      <a:endParaRPr lang="el-GR" dirty="0"/>
                    </a:p>
                  </a:txBody>
                  <a:tcPr/>
                </a:tc>
                <a:tc>
                  <a:txBody>
                    <a:bodyPr/>
                    <a:lstStyle/>
                    <a:p>
                      <a:r>
                        <a:rPr lang="el-GR" dirty="0" smtClean="0"/>
                        <a:t>Διεργασίες</a:t>
                      </a:r>
                      <a:endParaRPr lang="el-GR" dirty="0"/>
                    </a:p>
                  </a:txBody>
                  <a:tcPr/>
                </a:tc>
              </a:tr>
              <a:tr h="370840">
                <a:tc>
                  <a:txBody>
                    <a:bodyPr/>
                    <a:lstStyle/>
                    <a:p>
                      <a:r>
                        <a:rPr lang="el-GR" dirty="0" smtClean="0"/>
                        <a:t>0-100Κ</a:t>
                      </a:r>
                      <a:endParaRPr lang="el-GR" dirty="0"/>
                    </a:p>
                  </a:txBody>
                  <a:tcPr/>
                </a:tc>
                <a:tc>
                  <a:txBody>
                    <a:bodyPr/>
                    <a:lstStyle/>
                    <a:p>
                      <a:endParaRPr lang="el-GR" dirty="0"/>
                    </a:p>
                  </a:txBody>
                  <a:tcPr/>
                </a:tc>
              </a:tr>
              <a:tr h="370840">
                <a:tc>
                  <a:txBody>
                    <a:bodyPr/>
                    <a:lstStyle/>
                    <a:p>
                      <a:r>
                        <a:rPr lang="en-US" dirty="0" smtClean="0"/>
                        <a:t>100K</a:t>
                      </a:r>
                      <a:r>
                        <a:rPr lang="el-GR" dirty="0" smtClean="0"/>
                        <a:t>-400Κ</a:t>
                      </a:r>
                      <a:endParaRPr lang="el-GR" dirty="0"/>
                    </a:p>
                  </a:txBody>
                  <a:tcPr/>
                </a:tc>
                <a:tc>
                  <a:txBody>
                    <a:bodyPr/>
                    <a:lstStyle/>
                    <a:p>
                      <a:r>
                        <a:rPr lang="en-US" dirty="0" smtClean="0"/>
                        <a:t>P1</a:t>
                      </a:r>
                      <a:endParaRPr lang="el-GR" dirty="0"/>
                    </a:p>
                  </a:txBody>
                  <a:tcPr/>
                </a:tc>
              </a:tr>
              <a:tr h="370840">
                <a:tc>
                  <a:txBody>
                    <a:bodyPr/>
                    <a:lstStyle/>
                    <a:p>
                      <a:r>
                        <a:rPr lang="el-GR" dirty="0" smtClean="0"/>
                        <a:t>400Κ-600Κ</a:t>
                      </a:r>
                      <a:endParaRPr lang="el-GR" dirty="0"/>
                    </a:p>
                  </a:txBody>
                  <a:tcPr/>
                </a:tc>
                <a:tc>
                  <a:txBody>
                    <a:bodyPr/>
                    <a:lstStyle/>
                    <a:p>
                      <a:r>
                        <a:rPr lang="en-US" dirty="0" smtClean="0"/>
                        <a:t>P2</a:t>
                      </a:r>
                      <a:endParaRPr lang="el-GR" dirty="0"/>
                    </a:p>
                  </a:txBody>
                  <a:tcPr/>
                </a:tc>
              </a:tr>
              <a:tr h="370840">
                <a:tc>
                  <a:txBody>
                    <a:bodyPr/>
                    <a:lstStyle/>
                    <a:p>
                      <a:r>
                        <a:rPr lang="el-GR" dirty="0" smtClean="0"/>
                        <a:t>600Κ-</a:t>
                      </a:r>
                      <a:r>
                        <a:rPr lang="en-US" dirty="0" smtClean="0"/>
                        <a:t>9</a:t>
                      </a:r>
                      <a:r>
                        <a:rPr lang="el-GR" dirty="0" smtClean="0"/>
                        <a:t>00Κ</a:t>
                      </a:r>
                      <a:endParaRPr lang="el-GR" dirty="0"/>
                    </a:p>
                  </a:txBody>
                  <a:tcPr/>
                </a:tc>
                <a:tc>
                  <a:txBody>
                    <a:bodyPr/>
                    <a:lstStyle/>
                    <a:p>
                      <a:r>
                        <a:rPr lang="en-US" dirty="0" smtClean="0"/>
                        <a:t>P3</a:t>
                      </a:r>
                      <a:endParaRPr lang="el-GR" dirty="0"/>
                    </a:p>
                  </a:txBody>
                  <a:tcPr/>
                </a:tc>
              </a:tr>
              <a:tr h="370840">
                <a:tc>
                  <a:txBody>
                    <a:bodyPr/>
                    <a:lstStyle/>
                    <a:p>
                      <a:r>
                        <a:rPr lang="en-US" dirty="0" smtClean="0"/>
                        <a:t>900-1M</a:t>
                      </a:r>
                      <a:endParaRPr lang="el-GR" dirty="0"/>
                    </a:p>
                  </a:txBody>
                  <a:tcPr/>
                </a:tc>
                <a:tc>
                  <a:txBody>
                    <a:bodyPr/>
                    <a:lstStyle/>
                    <a:p>
                      <a:r>
                        <a:rPr lang="en-US" dirty="0" smtClean="0"/>
                        <a:t>P4</a:t>
                      </a:r>
                      <a:endParaRPr lang="el-GR" dirty="0"/>
                    </a:p>
                  </a:txBody>
                  <a:tcPr/>
                </a:tc>
              </a:tr>
              <a:tr h="370840">
                <a:tc>
                  <a:txBody>
                    <a:bodyPr/>
                    <a:lstStyle/>
                    <a:p>
                      <a:r>
                        <a:rPr lang="en-US" dirty="0" smtClean="0"/>
                        <a:t>1M-</a:t>
                      </a:r>
                      <a:r>
                        <a:rPr lang="el-GR" dirty="0" smtClean="0"/>
                        <a:t>2</a:t>
                      </a:r>
                      <a:r>
                        <a:rPr lang="en-US" dirty="0" smtClean="0"/>
                        <a:t>M</a:t>
                      </a:r>
                      <a:endParaRPr lang="el-GR" dirty="0"/>
                    </a:p>
                  </a:txBody>
                  <a:tcPr/>
                </a:tc>
                <a:tc>
                  <a:txBody>
                    <a:bodyPr/>
                    <a:lstStyle/>
                    <a:p>
                      <a:endParaRPr lang="el-GR" dirty="0"/>
                    </a:p>
                  </a:txBody>
                  <a:tcPr/>
                </a:tc>
              </a:tr>
            </a:tbl>
          </a:graphicData>
        </a:graphic>
      </p:graphicFrame>
      <p:graphicFrame>
        <p:nvGraphicFramePr>
          <p:cNvPr id="5" name="3 - Θέση περιεχομένου"/>
          <p:cNvGraphicFramePr>
            <a:graphicFrameLocks/>
          </p:cNvGraphicFramePr>
          <p:nvPr/>
        </p:nvGraphicFramePr>
        <p:xfrm>
          <a:off x="4716016" y="1628800"/>
          <a:ext cx="3816424" cy="3726408"/>
        </p:xfrm>
        <a:graphic>
          <a:graphicData uri="http://schemas.openxmlformats.org/drawingml/2006/table">
            <a:tbl>
              <a:tblPr firstRow="1" bandRow="1">
                <a:tableStyleId>{5C22544A-7EE6-4342-B048-85BDC9FD1C3A}</a:tableStyleId>
              </a:tblPr>
              <a:tblGrid>
                <a:gridCol w="1908212"/>
                <a:gridCol w="1908212"/>
              </a:tblGrid>
              <a:tr h="370840">
                <a:tc>
                  <a:txBody>
                    <a:bodyPr/>
                    <a:lstStyle/>
                    <a:p>
                      <a:r>
                        <a:rPr lang="el-GR" dirty="0" smtClean="0"/>
                        <a:t>Διευθύνσεις</a:t>
                      </a:r>
                      <a:r>
                        <a:rPr lang="el-GR" baseline="0" dirty="0" smtClean="0"/>
                        <a:t> μνήμης</a:t>
                      </a:r>
                      <a:endParaRPr lang="el-GR" dirty="0"/>
                    </a:p>
                  </a:txBody>
                  <a:tcPr/>
                </a:tc>
                <a:tc>
                  <a:txBody>
                    <a:bodyPr/>
                    <a:lstStyle/>
                    <a:p>
                      <a:r>
                        <a:rPr lang="el-GR" dirty="0" smtClean="0"/>
                        <a:t>Διεργασίες</a:t>
                      </a:r>
                      <a:endParaRPr lang="el-GR" dirty="0"/>
                    </a:p>
                  </a:txBody>
                  <a:tcPr/>
                </a:tc>
              </a:tr>
              <a:tr h="370840">
                <a:tc>
                  <a:txBody>
                    <a:bodyPr/>
                    <a:lstStyle/>
                    <a:p>
                      <a:r>
                        <a:rPr lang="el-GR" dirty="0" smtClean="0"/>
                        <a:t>0-100Κ</a:t>
                      </a:r>
                      <a:endParaRPr lang="el-GR" dirty="0"/>
                    </a:p>
                  </a:txBody>
                  <a:tcPr/>
                </a:tc>
                <a:tc>
                  <a:txBody>
                    <a:bodyPr/>
                    <a:lstStyle/>
                    <a:p>
                      <a:endParaRPr lang="el-GR" dirty="0"/>
                    </a:p>
                  </a:txBody>
                  <a:tcPr/>
                </a:tc>
              </a:tr>
              <a:tr h="370840">
                <a:tc>
                  <a:txBody>
                    <a:bodyPr/>
                    <a:lstStyle/>
                    <a:p>
                      <a:r>
                        <a:rPr lang="en-US" dirty="0" smtClean="0"/>
                        <a:t>100K</a:t>
                      </a:r>
                      <a:r>
                        <a:rPr lang="el-GR" dirty="0" smtClean="0"/>
                        <a:t>-400Κ</a:t>
                      </a:r>
                      <a:endParaRPr lang="el-GR" dirty="0"/>
                    </a:p>
                  </a:txBody>
                  <a:tcPr/>
                </a:tc>
                <a:tc>
                  <a:txBody>
                    <a:bodyPr/>
                    <a:lstStyle/>
                    <a:p>
                      <a:r>
                        <a:rPr lang="en-US" dirty="0" smtClean="0"/>
                        <a:t>P1</a:t>
                      </a:r>
                      <a:endParaRPr lang="el-GR" dirty="0"/>
                    </a:p>
                  </a:txBody>
                  <a:tcPr/>
                </a:tc>
              </a:tr>
              <a:tr h="490448">
                <a:tc>
                  <a:txBody>
                    <a:bodyPr/>
                    <a:lstStyle/>
                    <a:p>
                      <a:r>
                        <a:rPr lang="el-GR" dirty="0" smtClean="0"/>
                        <a:t>400Κ-820Κ</a:t>
                      </a:r>
                      <a:endParaRPr lang="el-GR" dirty="0"/>
                    </a:p>
                  </a:txBody>
                  <a:tcPr/>
                </a:tc>
                <a:tc>
                  <a:txBody>
                    <a:bodyPr/>
                    <a:lstStyle/>
                    <a:p>
                      <a:r>
                        <a:rPr lang="en-US" dirty="0" smtClean="0"/>
                        <a:t>P</a:t>
                      </a:r>
                      <a:r>
                        <a:rPr lang="el-GR" dirty="0" smtClean="0"/>
                        <a:t>5</a:t>
                      </a:r>
                      <a:endParaRPr lang="el-GR" dirty="0"/>
                    </a:p>
                  </a:txBody>
                  <a:tcPr/>
                </a:tc>
              </a:tr>
              <a:tr h="370840">
                <a:tc>
                  <a:txBody>
                    <a:bodyPr/>
                    <a:lstStyle/>
                    <a:p>
                      <a:r>
                        <a:rPr lang="el-GR" dirty="0" smtClean="0"/>
                        <a:t>820Κ-8</a:t>
                      </a:r>
                      <a:r>
                        <a:rPr lang="en-US" dirty="0" smtClean="0"/>
                        <a:t>9</a:t>
                      </a:r>
                      <a:r>
                        <a:rPr lang="el-GR" dirty="0" smtClean="0"/>
                        <a:t>0Κ</a:t>
                      </a:r>
                      <a:endParaRPr lang="el-GR" dirty="0"/>
                    </a:p>
                  </a:txBody>
                  <a:tcPr/>
                </a:tc>
                <a:tc>
                  <a:txBody>
                    <a:bodyPr/>
                    <a:lstStyle/>
                    <a:p>
                      <a:r>
                        <a:rPr lang="en-US" dirty="0" smtClean="0"/>
                        <a:t>P6</a:t>
                      </a:r>
                      <a:endParaRPr lang="el-GR" dirty="0"/>
                    </a:p>
                  </a:txBody>
                  <a:tcPr/>
                </a:tc>
              </a:tr>
              <a:tr h="370840">
                <a:tc>
                  <a:txBody>
                    <a:bodyPr/>
                    <a:lstStyle/>
                    <a:p>
                      <a:r>
                        <a:rPr lang="en-US" dirty="0" smtClean="0"/>
                        <a:t>890K-900K</a:t>
                      </a:r>
                      <a:endParaRPr lang="el-GR" dirty="0"/>
                    </a:p>
                  </a:txBody>
                  <a:tcPr/>
                </a:tc>
                <a:tc>
                  <a:txBody>
                    <a:bodyPr/>
                    <a:lstStyle/>
                    <a:p>
                      <a:endParaRPr lang="el-GR" dirty="0"/>
                    </a:p>
                  </a:txBody>
                  <a:tcPr/>
                </a:tc>
              </a:tr>
              <a:tr h="370840">
                <a:tc>
                  <a:txBody>
                    <a:bodyPr/>
                    <a:lstStyle/>
                    <a:p>
                      <a:r>
                        <a:rPr lang="en-US" dirty="0" smtClean="0"/>
                        <a:t>900-1M</a:t>
                      </a:r>
                      <a:endParaRPr lang="el-GR" dirty="0"/>
                    </a:p>
                  </a:txBody>
                  <a:tcPr/>
                </a:tc>
                <a:tc>
                  <a:txBody>
                    <a:bodyPr/>
                    <a:lstStyle/>
                    <a:p>
                      <a:r>
                        <a:rPr lang="en-US" dirty="0" smtClean="0"/>
                        <a:t>P4</a:t>
                      </a:r>
                      <a:endParaRPr lang="el-GR" dirty="0"/>
                    </a:p>
                  </a:txBody>
                  <a:tcPr/>
                </a:tc>
              </a:tr>
              <a:tr h="370840">
                <a:tc>
                  <a:txBody>
                    <a:bodyPr/>
                    <a:lstStyle/>
                    <a:p>
                      <a:r>
                        <a:rPr lang="en-US" dirty="0" smtClean="0"/>
                        <a:t>1M-</a:t>
                      </a:r>
                      <a:r>
                        <a:rPr lang="el-GR" dirty="0" smtClean="0"/>
                        <a:t>1.</a:t>
                      </a:r>
                      <a:r>
                        <a:rPr lang="en-US" dirty="0" smtClean="0"/>
                        <a:t>4</a:t>
                      </a:r>
                      <a:r>
                        <a:rPr lang="el-GR" dirty="0" smtClean="0"/>
                        <a:t>Μ</a:t>
                      </a:r>
                      <a:endParaRPr lang="el-GR" dirty="0"/>
                    </a:p>
                  </a:txBody>
                  <a:tcPr/>
                </a:tc>
                <a:tc>
                  <a:txBody>
                    <a:bodyPr/>
                    <a:lstStyle/>
                    <a:p>
                      <a:r>
                        <a:rPr lang="en-US" dirty="0" smtClean="0"/>
                        <a:t>P7</a:t>
                      </a:r>
                      <a:endParaRPr lang="el-GR" dirty="0"/>
                    </a:p>
                  </a:txBody>
                  <a:tcPr/>
                </a:tc>
              </a:tr>
              <a:tr h="370840">
                <a:tc>
                  <a:txBody>
                    <a:bodyPr/>
                    <a:lstStyle/>
                    <a:p>
                      <a:r>
                        <a:rPr lang="en-US" dirty="0" smtClean="0"/>
                        <a:t>1.4-2M</a:t>
                      </a:r>
                      <a:endParaRPr lang="el-GR" dirty="0"/>
                    </a:p>
                  </a:txBody>
                  <a:tcPr/>
                </a:tc>
                <a:tc>
                  <a:txBody>
                    <a:bodyPr/>
                    <a:lstStyle/>
                    <a:p>
                      <a:endParaRPr lang="el-GR" dirty="0"/>
                    </a:p>
                  </a:txBody>
                  <a:tcPr/>
                </a:tc>
              </a:tr>
            </a:tbl>
          </a:graphicData>
        </a:graphic>
      </p:graphicFrame>
    </p:spTree>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1975</Words>
  <Application>Microsoft Office PowerPoint</Application>
  <PresentationFormat>Προβολή στην οθόνη (4:3)</PresentationFormat>
  <Paragraphs>329</Paragraphs>
  <Slides>15</Slides>
  <Notes>11</Notes>
  <HiddenSlides>0</HiddenSlides>
  <MMClips>0</MMClips>
  <ScaleCrop>false</ScaleCrop>
  <HeadingPairs>
    <vt:vector size="4" baseType="variant">
      <vt:variant>
        <vt:lpstr>Θέμα</vt:lpstr>
      </vt:variant>
      <vt:variant>
        <vt:i4>1</vt:i4>
      </vt:variant>
      <vt:variant>
        <vt:lpstr>Τίτλοι διαφανειών</vt:lpstr>
      </vt:variant>
      <vt:variant>
        <vt:i4>15</vt:i4>
      </vt:variant>
    </vt:vector>
  </HeadingPairs>
  <TitlesOfParts>
    <vt:vector size="16" baseType="lpstr">
      <vt:lpstr>Θέμα του Office</vt:lpstr>
      <vt:lpstr>KATANOMH MNHMHΣ</vt:lpstr>
      <vt:lpstr>ΚΑΤΑΝΟΜΗ</vt:lpstr>
      <vt:lpstr>ΚΑΤΑΚΕΡΜΑΤΙΣΜΟΣ</vt:lpstr>
      <vt:lpstr>ΚΡΙΤΗΡΙΑ ΚΑΤΑΝΟΜΗΣ</vt:lpstr>
      <vt:lpstr>ΔΥΝΑΜΙΚΗ ΚΑΤΑΝΟΜΗ ΜΝΗΜΗΣ</vt:lpstr>
      <vt:lpstr>ΑΛΓΟΡΙΘΜΟΙ ΤΟΠΟΘΕΤΗΣΗΣ</vt:lpstr>
      <vt:lpstr>ΠΑΡΑΔΕΙΓΜΑ</vt:lpstr>
      <vt:lpstr>ΠΑΡΑΔΕΙΓΜΑ (First-fit)</vt:lpstr>
      <vt:lpstr>ΠΑΡΑΔΕΙΓΜΑ (Best-fit)</vt:lpstr>
      <vt:lpstr>ΠΑΡΑΔΕΙΓΜΑ (Worst-fit)</vt:lpstr>
      <vt:lpstr>ΠΑΡΑΔΕΙΓΜΑ (Next-fit)</vt:lpstr>
      <vt:lpstr>ΠΩΣ ΚΡΑΤΑΜΕ ΤΑ ΚΕΝΑ; </vt:lpstr>
      <vt:lpstr>ΠΩΣ ΚΡΑΤΑΜΕ ΚΕΝΑ;</vt:lpstr>
      <vt:lpstr>ΣΕΛΙΔΟΠΟΙΗΣΗ</vt:lpstr>
      <vt:lpstr>ΜΕΘΟΔΟΣ ΦΙΛΩΝ</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KATANOMH MNHMHΣ</dc:title>
  <dc:creator>Σταύρος</dc:creator>
  <cp:lastModifiedBy>Σταύρος</cp:lastModifiedBy>
  <cp:revision>9</cp:revision>
  <dcterms:created xsi:type="dcterms:W3CDTF">2021-01-12T07:31:27Z</dcterms:created>
  <dcterms:modified xsi:type="dcterms:W3CDTF">2021-01-12T13:12:46Z</dcterms:modified>
</cp:coreProperties>
</file>