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62" r:id="rId4"/>
    <p:sldId id="258" r:id="rId5"/>
    <p:sldId id="259" r:id="rId6"/>
    <p:sldId id="260" r:id="rId7"/>
    <p:sldId id="263" r:id="rId8"/>
    <p:sldId id="264" r:id="rId9"/>
    <p:sldId id="265" r:id="rId10"/>
    <p:sldId id="266" r:id="rId11"/>
    <p:sldId id="267"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60D38-40A4-41B4-AA31-E14862686321}" v="420" dt="2024-06-03T13:29:45.086"/>
    <p1510:client id="{83821311-94DD-42F5-BEEF-554486C29B99}" v="149" dt="2024-06-03T13:55:50.700"/>
    <p1510:client id="{9026C952-E83F-4590-9207-25417F3DF6FB}" v="2" dt="2024-06-03T14:42:13.267"/>
    <p1510:client id="{C61186FD-19F1-4664-A5DC-AEE335AF117E}" v="784" dt="2024-06-03T12:42:09.216"/>
    <p1510:client id="{F558B3BB-F80F-4672-822E-BDBB9B8FF7B6}" v="160" dt="2024-06-03T13:47:23.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tableStyles" Target="tableStyles.xml" Id="rId17" /><Relationship Type="http://schemas.openxmlformats.org/officeDocument/2006/relationships/slide" Target="slides/slide1.xml" Id="rId2" /><Relationship Type="http://schemas.openxmlformats.org/officeDocument/2006/relationships/theme" Target="theme/theme1.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viewProps" Target="viewProps.xml" Id="rId15" /><Relationship Type="http://schemas.openxmlformats.org/officeDocument/2006/relationships/slide" Target="slides/slide9.xml" Id="rId10" /><Relationship Type="http://schemas.microsoft.com/office/2015/10/relationships/revisionInfo" Target="revisionInfo.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presProps" Target="presProp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4561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677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1822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1911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4539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1392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2615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5082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3921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2027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6/3/2024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8366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6/3/2024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66615659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9" name="Background Fill">
            <a:extLst>
              <a:ext uri="{FF2B5EF4-FFF2-40B4-BE49-F238E27FC236}">
                <a16:creationId xmlns:a16="http://schemas.microsoft.com/office/drawing/2014/main" id="{BE131372-D9E8-4ABB-91DE-7E21E3FFB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0" name="Color Fill">
            <a:extLst>
              <a:ext uri="{FF2B5EF4-FFF2-40B4-BE49-F238E27FC236}">
                <a16:creationId xmlns:a16="http://schemas.microsoft.com/office/drawing/2014/main" id="{C80246C7-15B2-4B1C-A50F-8CA5FFB64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1" name="Group 40">
            <a:extLst>
              <a:ext uri="{FF2B5EF4-FFF2-40B4-BE49-F238E27FC236}">
                <a16:creationId xmlns:a16="http://schemas.microsoft.com/office/drawing/2014/main" id="{FCC9ACE2-9E30-4252-B1E6-43035ABB5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F9A30DE4-D169-4137-B79D-72D226BE3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Graphic 9">
              <a:extLst>
                <a:ext uri="{FF2B5EF4-FFF2-40B4-BE49-F238E27FC236}">
                  <a16:creationId xmlns:a16="http://schemas.microsoft.com/office/drawing/2014/main" id="{A83B3C91-59FD-4841-A3B6-0AEC6FF7C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694B24A1-6323-41C4-ABCB-71DD71A3D6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43" name="Graphic 9">
              <a:extLst>
                <a:ext uri="{FF2B5EF4-FFF2-40B4-BE49-F238E27FC236}">
                  <a16:creationId xmlns:a16="http://schemas.microsoft.com/office/drawing/2014/main" id="{2358C2FC-3C49-4AE7-BF1E-3A34A9F9A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A378C347-A7A9-4827-A4EC-EFAD14266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DF4B39-3457-4E9E-85D3-5041F4131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45" name="Texture">
            <a:extLst>
              <a:ext uri="{FF2B5EF4-FFF2-40B4-BE49-F238E27FC236}">
                <a16:creationId xmlns:a16="http://schemas.microsoft.com/office/drawing/2014/main" id="{05FCB4FA-A461-4C52-802B-EBF497907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ctrTitle"/>
          </p:nvPr>
        </p:nvSpPr>
        <p:spPr>
          <a:xfrm>
            <a:off x="457199" y="671824"/>
            <a:ext cx="9002949" cy="2757176"/>
          </a:xfrm>
        </p:spPr>
        <p:txBody>
          <a:bodyPr>
            <a:normAutofit/>
          </a:bodyPr>
          <a:lstStyle/>
          <a:p>
            <a:r>
              <a:rPr lang="en-US" b="1"/>
              <a:t>Multiple Sclerosis Disease </a:t>
            </a:r>
            <a:br>
              <a:rPr lang="en-US" b="1"/>
            </a:br>
            <a:r>
              <a:rPr lang="en-US" b="1"/>
              <a:t>Prediction model</a:t>
            </a:r>
            <a:endParaRPr lang="en-US"/>
          </a:p>
          <a:p>
            <a:endParaRPr lang="en-US" dirty="0"/>
          </a:p>
        </p:txBody>
      </p:sp>
      <p:sp>
        <p:nvSpPr>
          <p:cNvPr id="3" name="Subtitle 2"/>
          <p:cNvSpPr>
            <a:spLocks noGrp="1"/>
          </p:cNvSpPr>
          <p:nvPr>
            <p:ph type="subTitle" idx="1"/>
          </p:nvPr>
        </p:nvSpPr>
        <p:spPr>
          <a:xfrm>
            <a:off x="457199" y="3602038"/>
            <a:ext cx="9002949" cy="2569942"/>
          </a:xfrm>
        </p:spPr>
        <p:txBody>
          <a:bodyPr vert="horz" lIns="91440" tIns="45720" rIns="91440" bIns="45720" rtlCol="0">
            <a:normAutofit/>
          </a:bodyPr>
          <a:lstStyle/>
          <a:p>
            <a:r>
              <a:rPr lang="en-US" dirty="0"/>
              <a:t>Use of Machine Learning to predict patients having </a:t>
            </a:r>
          </a:p>
          <a:p>
            <a:r>
              <a:rPr lang="en-US" b="1"/>
              <a:t>Multiple Sclerosis Disease</a:t>
            </a:r>
            <a:endParaRPr lang="en-US" dirty="0"/>
          </a:p>
          <a:p>
            <a:endParaRPr lang="en-US" dirty="0"/>
          </a:p>
        </p:txBody>
      </p:sp>
      <p:sp>
        <p:nvSpPr>
          <p:cNvPr id="4" name="TextBox 3">
            <a:extLst>
              <a:ext uri="{FF2B5EF4-FFF2-40B4-BE49-F238E27FC236}">
                <a16:creationId xmlns:a16="http://schemas.microsoft.com/office/drawing/2014/main" id="{800EE0F5-8C3B-3168-FB0F-3EB61C745DF5}"/>
              </a:ext>
            </a:extLst>
          </p:cNvPr>
          <p:cNvSpPr txBox="1"/>
          <p:nvPr/>
        </p:nvSpPr>
        <p:spPr>
          <a:xfrm>
            <a:off x="9284804" y="5601804"/>
            <a:ext cx="29127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Team members:</a:t>
            </a:r>
          </a:p>
          <a:p>
            <a:r>
              <a:rPr lang="en-US" dirty="0"/>
              <a:t>Michalis </a:t>
            </a:r>
            <a:r>
              <a:rPr lang="en-US" dirty="0" err="1"/>
              <a:t>Kontis</a:t>
            </a:r>
          </a:p>
          <a:p>
            <a:r>
              <a:rPr lang="en-US" dirty="0"/>
              <a:t>Panagiotis Apostolou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D987-ACA9-E786-F4D1-E212D3C30FAA}"/>
              </a:ext>
            </a:extLst>
          </p:cNvPr>
          <p:cNvSpPr>
            <a:spLocks noGrp="1"/>
          </p:cNvSpPr>
          <p:nvPr>
            <p:ph type="title"/>
          </p:nvPr>
        </p:nvSpPr>
        <p:spPr>
          <a:xfrm>
            <a:off x="1539462" y="5440"/>
            <a:ext cx="8745210" cy="839650"/>
          </a:xfrm>
        </p:spPr>
        <p:txBody>
          <a:bodyPr/>
          <a:lstStyle/>
          <a:p>
            <a:r>
              <a:rPr lang="en-US" dirty="0"/>
              <a:t>Most important factors for diagnosis</a:t>
            </a:r>
          </a:p>
        </p:txBody>
      </p:sp>
      <p:pic>
        <p:nvPicPr>
          <p:cNvPr id="8" name="Picture 7">
            <a:extLst>
              <a:ext uri="{FF2B5EF4-FFF2-40B4-BE49-F238E27FC236}">
                <a16:creationId xmlns:a16="http://schemas.microsoft.com/office/drawing/2014/main" id="{4BC75A98-A45A-019B-98AA-480127A491E2}"/>
              </a:ext>
            </a:extLst>
          </p:cNvPr>
          <p:cNvPicPr>
            <a:picLocks noChangeAspect="1"/>
          </p:cNvPicPr>
          <p:nvPr/>
        </p:nvPicPr>
        <p:blipFill>
          <a:blip r:embed="rId2"/>
          <a:stretch>
            <a:fillRect/>
          </a:stretch>
        </p:blipFill>
        <p:spPr>
          <a:xfrm>
            <a:off x="69" y="996123"/>
            <a:ext cx="4124603" cy="5859668"/>
          </a:xfrm>
          <a:prstGeom prst="rect">
            <a:avLst/>
          </a:prstGeom>
        </p:spPr>
      </p:pic>
      <p:pic>
        <p:nvPicPr>
          <p:cNvPr id="9" name="Content Placeholder 8" descr="A graph with blue and orange bars&#10;&#10;Description automatically generated">
            <a:extLst>
              <a:ext uri="{FF2B5EF4-FFF2-40B4-BE49-F238E27FC236}">
                <a16:creationId xmlns:a16="http://schemas.microsoft.com/office/drawing/2014/main" id="{EC85C653-F8BC-1D5D-21E0-9B9918DE7231}"/>
              </a:ext>
            </a:extLst>
          </p:cNvPr>
          <p:cNvPicPr>
            <a:picLocks noGrp="1" noChangeAspect="1"/>
          </p:cNvPicPr>
          <p:nvPr>
            <p:ph idx="1"/>
          </p:nvPr>
        </p:nvPicPr>
        <p:blipFill>
          <a:blip r:embed="rId3"/>
          <a:stretch>
            <a:fillRect/>
          </a:stretch>
        </p:blipFill>
        <p:spPr>
          <a:xfrm>
            <a:off x="4120331" y="997177"/>
            <a:ext cx="4212949" cy="5859669"/>
          </a:xfrm>
        </p:spPr>
      </p:pic>
      <p:pic>
        <p:nvPicPr>
          <p:cNvPr id="11" name="Picture 10">
            <a:extLst>
              <a:ext uri="{FF2B5EF4-FFF2-40B4-BE49-F238E27FC236}">
                <a16:creationId xmlns:a16="http://schemas.microsoft.com/office/drawing/2014/main" id="{C60F8322-355C-73A7-1B44-F5B89A713FD1}"/>
              </a:ext>
            </a:extLst>
          </p:cNvPr>
          <p:cNvPicPr>
            <a:picLocks noChangeAspect="1"/>
          </p:cNvPicPr>
          <p:nvPr/>
        </p:nvPicPr>
        <p:blipFill>
          <a:blip r:embed="rId4"/>
          <a:stretch>
            <a:fillRect/>
          </a:stretch>
        </p:blipFill>
        <p:spPr>
          <a:xfrm>
            <a:off x="8340656" y="993362"/>
            <a:ext cx="3859558" cy="5859668"/>
          </a:xfrm>
          <a:prstGeom prst="rect">
            <a:avLst/>
          </a:prstGeom>
        </p:spPr>
      </p:pic>
    </p:spTree>
    <p:extLst>
      <p:ext uri="{BB962C8B-B14F-4D97-AF65-F5344CB8AC3E}">
        <p14:creationId xmlns:p14="http://schemas.microsoft.com/office/powerpoint/2010/main" val="376687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6838-FF69-FFAB-468C-E3E32BD2E253}"/>
              </a:ext>
            </a:extLst>
          </p:cNvPr>
          <p:cNvSpPr>
            <a:spLocks noGrp="1"/>
          </p:cNvSpPr>
          <p:nvPr>
            <p:ph type="title"/>
          </p:nvPr>
        </p:nvSpPr>
        <p:spPr>
          <a:xfrm>
            <a:off x="457200" y="115875"/>
            <a:ext cx="7685037" cy="541477"/>
          </a:xfrm>
        </p:spPr>
        <p:txBody>
          <a:bodyPr>
            <a:normAutofit fontScale="90000"/>
          </a:bodyPr>
          <a:lstStyle/>
          <a:p>
            <a:r>
              <a:rPr lang="en-US" dirty="0"/>
              <a:t>    Prediction model goals</a:t>
            </a:r>
          </a:p>
        </p:txBody>
      </p:sp>
      <p:sp>
        <p:nvSpPr>
          <p:cNvPr id="3" name="Content Placeholder 2">
            <a:extLst>
              <a:ext uri="{FF2B5EF4-FFF2-40B4-BE49-F238E27FC236}">
                <a16:creationId xmlns:a16="http://schemas.microsoft.com/office/drawing/2014/main" id="{8DEB54E9-579B-3FB0-E53A-7EB7AD7488A4}"/>
              </a:ext>
            </a:extLst>
          </p:cNvPr>
          <p:cNvSpPr>
            <a:spLocks noGrp="1"/>
          </p:cNvSpPr>
          <p:nvPr>
            <p:ph idx="1"/>
          </p:nvPr>
        </p:nvSpPr>
        <p:spPr>
          <a:xfrm>
            <a:off x="457200" y="672105"/>
            <a:ext cx="7685037" cy="1054337"/>
          </a:xfrm>
        </p:spPr>
        <p:txBody>
          <a:bodyPr vert="horz" lIns="91440" tIns="45720" rIns="91440" bIns="45720" rtlCol="0" anchor="t">
            <a:normAutofit/>
          </a:bodyPr>
          <a:lstStyle/>
          <a:p>
            <a:r>
              <a:rPr lang="en-US" dirty="0"/>
              <a:t>The objective of the model is to minimize the wrong </a:t>
            </a:r>
            <a:r>
              <a:rPr lang="en-US" dirty="0" err="1"/>
              <a:t>missclassification</a:t>
            </a:r>
            <a:r>
              <a:rPr lang="en-US" dirty="0"/>
              <a:t> for the patients who indeed have MSD.</a:t>
            </a:r>
          </a:p>
          <a:p>
            <a:r>
              <a:rPr lang="en-US" dirty="0"/>
              <a:t>Below are the 3 best classifiers results:</a:t>
            </a:r>
          </a:p>
        </p:txBody>
      </p:sp>
      <p:pic>
        <p:nvPicPr>
          <p:cNvPr id="4" name="Picture 3" descr="A diagram of a logistic regression&#10;&#10;Description automatically generated">
            <a:extLst>
              <a:ext uri="{FF2B5EF4-FFF2-40B4-BE49-F238E27FC236}">
                <a16:creationId xmlns:a16="http://schemas.microsoft.com/office/drawing/2014/main" id="{4839DD47-B350-348B-80E0-A2B541274795}"/>
              </a:ext>
            </a:extLst>
          </p:cNvPr>
          <p:cNvPicPr>
            <a:picLocks noChangeAspect="1"/>
          </p:cNvPicPr>
          <p:nvPr/>
        </p:nvPicPr>
        <p:blipFill>
          <a:blip r:embed="rId2"/>
          <a:stretch>
            <a:fillRect/>
          </a:stretch>
        </p:blipFill>
        <p:spPr>
          <a:xfrm>
            <a:off x="4518" y="2277166"/>
            <a:ext cx="4154357" cy="4578625"/>
          </a:xfrm>
          <a:prstGeom prst="rect">
            <a:avLst/>
          </a:prstGeom>
        </p:spPr>
      </p:pic>
      <p:pic>
        <p:nvPicPr>
          <p:cNvPr id="5" name="Picture 4" descr="A screenshot of a graph&#10;&#10;Description automatically generated">
            <a:extLst>
              <a:ext uri="{FF2B5EF4-FFF2-40B4-BE49-F238E27FC236}">
                <a16:creationId xmlns:a16="http://schemas.microsoft.com/office/drawing/2014/main" id="{AD33B2F8-C819-810C-9A0D-004FB7F91868}"/>
              </a:ext>
            </a:extLst>
          </p:cNvPr>
          <p:cNvPicPr>
            <a:picLocks noChangeAspect="1"/>
          </p:cNvPicPr>
          <p:nvPr/>
        </p:nvPicPr>
        <p:blipFill>
          <a:blip r:embed="rId3"/>
          <a:stretch>
            <a:fillRect/>
          </a:stretch>
        </p:blipFill>
        <p:spPr>
          <a:xfrm>
            <a:off x="4173432" y="2274404"/>
            <a:ext cx="4165399" cy="4578626"/>
          </a:xfrm>
          <a:prstGeom prst="rect">
            <a:avLst/>
          </a:prstGeom>
        </p:spPr>
      </p:pic>
      <p:pic>
        <p:nvPicPr>
          <p:cNvPr id="6" name="Picture 5" descr="A screenshot of a graph&#10;&#10;Description automatically generated">
            <a:extLst>
              <a:ext uri="{FF2B5EF4-FFF2-40B4-BE49-F238E27FC236}">
                <a16:creationId xmlns:a16="http://schemas.microsoft.com/office/drawing/2014/main" id="{415D22A0-3AA0-1047-FB47-12649A1C67B4}"/>
              </a:ext>
            </a:extLst>
          </p:cNvPr>
          <p:cNvPicPr>
            <a:picLocks noChangeAspect="1"/>
          </p:cNvPicPr>
          <p:nvPr/>
        </p:nvPicPr>
        <p:blipFill>
          <a:blip r:embed="rId4"/>
          <a:stretch>
            <a:fillRect/>
          </a:stretch>
        </p:blipFill>
        <p:spPr>
          <a:xfrm>
            <a:off x="8336823" y="2279926"/>
            <a:ext cx="3856181" cy="4578626"/>
          </a:xfrm>
          <a:prstGeom prst="rect">
            <a:avLst/>
          </a:prstGeom>
        </p:spPr>
      </p:pic>
    </p:spTree>
    <p:extLst>
      <p:ext uri="{BB962C8B-B14F-4D97-AF65-F5344CB8AC3E}">
        <p14:creationId xmlns:p14="http://schemas.microsoft.com/office/powerpoint/2010/main" val="192867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F5868-14FD-F6D3-B460-EF3B804208E7}"/>
              </a:ext>
            </a:extLst>
          </p:cNvPr>
          <p:cNvSpPr>
            <a:spLocks noGrp="1"/>
          </p:cNvSpPr>
          <p:nvPr>
            <p:ph type="title"/>
          </p:nvPr>
        </p:nvSpPr>
        <p:spPr/>
        <p:txBody>
          <a:bodyPr/>
          <a:lstStyle/>
          <a:p>
            <a:r>
              <a:rPr lang="en-US" dirty="0"/>
              <a:t>               Summary</a:t>
            </a:r>
          </a:p>
        </p:txBody>
      </p:sp>
      <p:sp>
        <p:nvSpPr>
          <p:cNvPr id="3" name="Content Placeholder 2">
            <a:extLst>
              <a:ext uri="{FF2B5EF4-FFF2-40B4-BE49-F238E27FC236}">
                <a16:creationId xmlns:a16="http://schemas.microsoft.com/office/drawing/2014/main" id="{51631693-A200-7176-252E-6FBF8D0BD5CB}"/>
              </a:ext>
            </a:extLst>
          </p:cNvPr>
          <p:cNvSpPr>
            <a:spLocks noGrp="1"/>
          </p:cNvSpPr>
          <p:nvPr>
            <p:ph idx="1"/>
          </p:nvPr>
        </p:nvSpPr>
        <p:spPr>
          <a:xfrm>
            <a:off x="457200" y="2096713"/>
            <a:ext cx="7861732" cy="4080250"/>
          </a:xfrm>
        </p:spPr>
        <p:txBody>
          <a:bodyPr vert="horz" lIns="91440" tIns="45720" rIns="91440" bIns="45720" rtlCol="0" anchor="t">
            <a:normAutofit/>
          </a:bodyPr>
          <a:lstStyle/>
          <a:p>
            <a:r>
              <a:rPr lang="en-US" sz="2600" dirty="0">
                <a:ea typeface="+mn-lt"/>
                <a:cs typeface="+mn-lt"/>
              </a:rPr>
              <a:t>MSD first symptoms occur between mid 20s until 40's</a:t>
            </a:r>
          </a:p>
          <a:p>
            <a:r>
              <a:rPr lang="en-US" sz="2600" dirty="0">
                <a:ea typeface="+mn-lt"/>
                <a:cs typeface="+mn-lt"/>
              </a:rPr>
              <a:t>Model score has 92% </a:t>
            </a:r>
            <a:r>
              <a:rPr lang="en-US" sz="2600" err="1">
                <a:ea typeface="+mn-lt"/>
                <a:cs typeface="+mn-lt"/>
              </a:rPr>
              <a:t>propability</a:t>
            </a:r>
            <a:r>
              <a:rPr lang="en-US" sz="2600" dirty="0">
                <a:ea typeface="+mn-lt"/>
                <a:cs typeface="+mn-lt"/>
              </a:rPr>
              <a:t> to pinpoint patients</a:t>
            </a:r>
          </a:p>
          <a:p>
            <a:r>
              <a:rPr lang="en-US" sz="2600" dirty="0">
                <a:ea typeface="+mn-lt"/>
                <a:cs typeface="+mn-lt"/>
              </a:rPr>
              <a:t>More data would lead to better model prediction/tuning</a:t>
            </a:r>
          </a:p>
          <a:p>
            <a:endParaRPr lang="en-US" dirty="0">
              <a:ea typeface="+mn-lt"/>
              <a:cs typeface="+mn-lt"/>
            </a:endParaRPr>
          </a:p>
        </p:txBody>
      </p:sp>
    </p:spTree>
    <p:extLst>
      <p:ext uri="{BB962C8B-B14F-4D97-AF65-F5344CB8AC3E}">
        <p14:creationId xmlns:p14="http://schemas.microsoft.com/office/powerpoint/2010/main" val="30206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7DA6-C96F-AA5E-9441-2C36895FEF93}"/>
              </a:ext>
            </a:extLst>
          </p:cNvPr>
          <p:cNvSpPr>
            <a:spLocks noGrp="1"/>
          </p:cNvSpPr>
          <p:nvPr>
            <p:ph type="title"/>
          </p:nvPr>
        </p:nvSpPr>
        <p:spPr/>
        <p:txBody>
          <a:bodyPr/>
          <a:lstStyle/>
          <a:p>
            <a:r>
              <a:rPr lang="en-US" dirty="0"/>
              <a:t>Purpose of presentation</a:t>
            </a:r>
          </a:p>
        </p:txBody>
      </p:sp>
      <p:sp>
        <p:nvSpPr>
          <p:cNvPr id="3" name="Content Placeholder 2">
            <a:extLst>
              <a:ext uri="{FF2B5EF4-FFF2-40B4-BE49-F238E27FC236}">
                <a16:creationId xmlns:a16="http://schemas.microsoft.com/office/drawing/2014/main" id="{BF350AA4-2B5B-C237-61C4-0A5FCDC1462E}"/>
              </a:ext>
            </a:extLst>
          </p:cNvPr>
          <p:cNvSpPr>
            <a:spLocks noGrp="1"/>
          </p:cNvSpPr>
          <p:nvPr>
            <p:ph idx="1"/>
          </p:nvPr>
        </p:nvSpPr>
        <p:spPr/>
        <p:txBody>
          <a:bodyPr vert="horz" lIns="91440" tIns="45720" rIns="91440" bIns="45720" rtlCol="0" anchor="t">
            <a:normAutofit/>
          </a:bodyPr>
          <a:lstStyle/>
          <a:p>
            <a:pPr marL="0" indent="0">
              <a:buNone/>
            </a:pPr>
            <a:r>
              <a:rPr lang="en-US" dirty="0"/>
              <a:t>In this presentation we will analyze:</a:t>
            </a:r>
          </a:p>
          <a:p>
            <a:endParaRPr lang="en-US" dirty="0"/>
          </a:p>
          <a:p>
            <a:r>
              <a:rPr lang="en-US" dirty="0"/>
              <a:t>What is  "Multiple Sclerosis Disease"</a:t>
            </a:r>
            <a:endParaRPr lang="en-US" sz="2700" b="1" dirty="0">
              <a:solidFill>
                <a:srgbClr val="202124"/>
              </a:solidFill>
            </a:endParaRPr>
          </a:p>
          <a:p>
            <a:r>
              <a:rPr lang="en-US" dirty="0"/>
              <a:t>Provide prediction model based on machine learning algorithms</a:t>
            </a:r>
          </a:p>
          <a:p>
            <a:r>
              <a:rPr lang="en-US" dirty="0"/>
              <a:t>Show most important factors that contribute to the disease</a:t>
            </a:r>
          </a:p>
          <a:p>
            <a:endParaRPr lang="en-US" dirty="0"/>
          </a:p>
        </p:txBody>
      </p:sp>
    </p:spTree>
    <p:extLst>
      <p:ext uri="{BB962C8B-B14F-4D97-AF65-F5344CB8AC3E}">
        <p14:creationId xmlns:p14="http://schemas.microsoft.com/office/powerpoint/2010/main" val="421090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F472-9AD0-094B-F0F2-0FE270DE77D4}"/>
              </a:ext>
            </a:extLst>
          </p:cNvPr>
          <p:cNvSpPr>
            <a:spLocks noGrp="1"/>
          </p:cNvSpPr>
          <p:nvPr>
            <p:ph type="title"/>
          </p:nvPr>
        </p:nvSpPr>
        <p:spPr>
          <a:xfrm>
            <a:off x="457200" y="668049"/>
            <a:ext cx="7685037" cy="872781"/>
          </a:xfrm>
        </p:spPr>
        <p:txBody>
          <a:bodyPr>
            <a:normAutofit/>
          </a:bodyPr>
          <a:lstStyle/>
          <a:p>
            <a:r>
              <a:rPr lang="en-US" dirty="0"/>
              <a:t>                 Glossary</a:t>
            </a:r>
          </a:p>
        </p:txBody>
      </p:sp>
      <p:sp>
        <p:nvSpPr>
          <p:cNvPr id="3" name="Content Placeholder 2">
            <a:extLst>
              <a:ext uri="{FF2B5EF4-FFF2-40B4-BE49-F238E27FC236}">
                <a16:creationId xmlns:a16="http://schemas.microsoft.com/office/drawing/2014/main" id="{0AD72F82-E3CC-E256-6DE3-26DF04EF960B}"/>
              </a:ext>
            </a:extLst>
          </p:cNvPr>
          <p:cNvSpPr>
            <a:spLocks noGrp="1"/>
          </p:cNvSpPr>
          <p:nvPr>
            <p:ph idx="1"/>
          </p:nvPr>
        </p:nvSpPr>
        <p:spPr>
          <a:xfrm>
            <a:off x="457200" y="1710192"/>
            <a:ext cx="7685037" cy="4488858"/>
          </a:xfrm>
        </p:spPr>
        <p:txBody>
          <a:bodyPr vert="horz" lIns="91440" tIns="45720" rIns="91440" bIns="45720" rtlCol="0" anchor="t">
            <a:normAutofit lnSpcReduction="10000"/>
          </a:bodyPr>
          <a:lstStyle/>
          <a:p>
            <a:r>
              <a:rPr lang="en-US" sz="1800" b="1" dirty="0"/>
              <a:t>Schooling</a:t>
            </a:r>
            <a:r>
              <a:rPr lang="en-US" sz="1800" dirty="0"/>
              <a:t>: </a:t>
            </a:r>
            <a:r>
              <a:rPr lang="en-US" sz="1800" dirty="0">
                <a:ea typeface="+mn-lt"/>
                <a:cs typeface="+mn-lt"/>
              </a:rPr>
              <a:t>Number of years the patient spent in schooling</a:t>
            </a:r>
          </a:p>
          <a:p>
            <a:r>
              <a:rPr lang="en-US" sz="1800" b="1" dirty="0">
                <a:ea typeface="+mn-lt"/>
                <a:cs typeface="+mn-lt"/>
              </a:rPr>
              <a:t>Varicella</a:t>
            </a:r>
            <a:r>
              <a:rPr lang="en-US" sz="1800" dirty="0">
                <a:ea typeface="+mn-lt"/>
                <a:cs typeface="+mn-lt"/>
              </a:rPr>
              <a:t>: Another name for Chickenpox</a:t>
            </a:r>
          </a:p>
          <a:p>
            <a:r>
              <a:rPr lang="en-US" sz="1800" b="1" dirty="0" err="1">
                <a:ea typeface="+mn-lt"/>
                <a:cs typeface="+mn-lt"/>
              </a:rPr>
              <a:t>Oligoclonal_Bands</a:t>
            </a:r>
            <a:r>
              <a:rPr lang="en-US" sz="1800" dirty="0">
                <a:ea typeface="+mn-lt"/>
                <a:cs typeface="+mn-lt"/>
              </a:rPr>
              <a:t>: Proteins, whose presence indicates inflammation of the central nervous system</a:t>
            </a:r>
            <a:endParaRPr lang="en-US" sz="1800" dirty="0"/>
          </a:p>
          <a:p>
            <a:r>
              <a:rPr lang="en-US" sz="1800" dirty="0">
                <a:ea typeface="+mn-lt"/>
                <a:cs typeface="+mn-lt"/>
              </a:rPr>
              <a:t>Somatosensory evoked potentials (SSEPs) are a viable way to measure processing of somatosensory information</a:t>
            </a:r>
          </a:p>
          <a:p>
            <a:r>
              <a:rPr lang="en-US" sz="1800" b="1" dirty="0">
                <a:ea typeface="+mn-lt"/>
                <a:cs typeface="+mn-lt"/>
              </a:rPr>
              <a:t>LLSSEP</a:t>
            </a:r>
            <a:r>
              <a:rPr lang="en-US" sz="1800" dirty="0">
                <a:ea typeface="+mn-lt"/>
                <a:cs typeface="+mn-lt"/>
              </a:rPr>
              <a:t>: Long-Latency Somatosensory Evoked Potentials of the Subthalamic Nucleus in Patients with Parkinson’s Disease</a:t>
            </a:r>
            <a:endParaRPr lang="en-US" sz="1800" dirty="0"/>
          </a:p>
          <a:p>
            <a:r>
              <a:rPr lang="en-US" sz="1800" b="1" dirty="0">
                <a:ea typeface="+mn-lt"/>
                <a:cs typeface="+mn-lt"/>
              </a:rPr>
              <a:t>VEP</a:t>
            </a:r>
            <a:r>
              <a:rPr lang="en-US" sz="1800" dirty="0">
                <a:ea typeface="+mn-lt"/>
                <a:cs typeface="+mn-lt"/>
              </a:rPr>
              <a:t>: Variant Effect Predictor, determines the effect of your variants (SNPs, insertions, deletions, CNVs or structural variants) on genes, transcripts, and protein sequence, as well as regulatory regions</a:t>
            </a:r>
          </a:p>
          <a:p>
            <a:r>
              <a:rPr lang="en-US" sz="1800" b="1" dirty="0"/>
              <a:t>BAEP</a:t>
            </a:r>
            <a:r>
              <a:rPr lang="en-US" sz="1800" dirty="0"/>
              <a:t>: </a:t>
            </a:r>
            <a:r>
              <a:rPr lang="en-US" sz="1800" dirty="0">
                <a:ea typeface="+mn-lt"/>
                <a:cs typeface="+mn-lt"/>
              </a:rPr>
              <a:t>Brainstem Auditory Evoked Potentials is an evoked potential caused by an aural stimulus (a sound), usually a series of 'clicks'.</a:t>
            </a:r>
            <a:endParaRPr lang="en-US" sz="1800" dirty="0"/>
          </a:p>
          <a:p>
            <a:r>
              <a:rPr lang="en-US" sz="1800" b="1" dirty="0">
                <a:ea typeface="+mn-lt"/>
                <a:cs typeface="+mn-lt"/>
              </a:rPr>
              <a:t>Periventricular MRI</a:t>
            </a:r>
            <a:r>
              <a:rPr lang="en-US" sz="1800" dirty="0">
                <a:ea typeface="+mn-lt"/>
                <a:cs typeface="+mn-lt"/>
              </a:rPr>
              <a:t>: The periventricular nucleus is a thin sheet of small neurons located in the wall of the third ventricle</a:t>
            </a:r>
            <a:endParaRPr lang="en-US" sz="1800" dirty="0"/>
          </a:p>
          <a:p>
            <a:endParaRPr lang="en-US" sz="1700" dirty="0"/>
          </a:p>
          <a:p>
            <a:endParaRPr lang="en-US" dirty="0"/>
          </a:p>
          <a:p>
            <a:endParaRPr lang="en-US" dirty="0"/>
          </a:p>
        </p:txBody>
      </p:sp>
    </p:spTree>
    <p:extLst>
      <p:ext uri="{BB962C8B-B14F-4D97-AF65-F5344CB8AC3E}">
        <p14:creationId xmlns:p14="http://schemas.microsoft.com/office/powerpoint/2010/main" val="390761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6095-0526-6C1C-9E01-728F88115980}"/>
              </a:ext>
            </a:extLst>
          </p:cNvPr>
          <p:cNvSpPr>
            <a:spLocks noGrp="1"/>
          </p:cNvSpPr>
          <p:nvPr>
            <p:ph type="title"/>
          </p:nvPr>
        </p:nvSpPr>
        <p:spPr/>
        <p:txBody>
          <a:bodyPr>
            <a:normAutofit/>
          </a:bodyPr>
          <a:lstStyle/>
          <a:p>
            <a:r>
              <a:rPr lang="en-US" sz="4000" dirty="0"/>
              <a:t>What is </a:t>
            </a:r>
            <a:r>
              <a:rPr lang="en-US" sz="4000" dirty="0">
                <a:ea typeface="+mj-lt"/>
                <a:cs typeface="+mj-lt"/>
              </a:rPr>
              <a:t>Multiple Sclerosis Disease</a:t>
            </a:r>
            <a:endParaRPr lang="en-US" sz="4000" dirty="0"/>
          </a:p>
        </p:txBody>
      </p:sp>
      <p:sp>
        <p:nvSpPr>
          <p:cNvPr id="3" name="Content Placeholder 2">
            <a:extLst>
              <a:ext uri="{FF2B5EF4-FFF2-40B4-BE49-F238E27FC236}">
                <a16:creationId xmlns:a16="http://schemas.microsoft.com/office/drawing/2014/main" id="{FB7EC656-CADD-223A-4618-44C1034B4132}"/>
              </a:ext>
            </a:extLst>
          </p:cNvPr>
          <p:cNvSpPr>
            <a:spLocks noGrp="1"/>
          </p:cNvSpPr>
          <p:nvPr>
            <p:ph idx="1"/>
          </p:nvPr>
        </p:nvSpPr>
        <p:spPr/>
        <p:txBody>
          <a:bodyPr vert="horz" lIns="91440" tIns="45720" rIns="91440" bIns="45720" rtlCol="0" anchor="t">
            <a:normAutofit/>
          </a:bodyPr>
          <a:lstStyle/>
          <a:p>
            <a:r>
              <a:rPr lang="en-US" sz="2400" dirty="0"/>
              <a:t>It is an autoimmune condition that can affect the brain and spinal cord</a:t>
            </a:r>
          </a:p>
          <a:p>
            <a:r>
              <a:rPr lang="en-US" sz="2400" dirty="0"/>
              <a:t>Causes a wide range of potential symptoms</a:t>
            </a:r>
          </a:p>
          <a:p>
            <a:r>
              <a:rPr lang="en-US" sz="2400" dirty="0"/>
              <a:t>Lifelong condition </a:t>
            </a:r>
            <a:r>
              <a:rPr lang="en-US" sz="2400" dirty="0">
                <a:ea typeface="+mn-lt"/>
                <a:cs typeface="+mn-lt"/>
              </a:rPr>
              <a:t>that can sometimes cause serious disability</a:t>
            </a:r>
          </a:p>
          <a:p>
            <a:r>
              <a:rPr lang="en-US" sz="2400" dirty="0">
                <a:ea typeface="+mn-lt"/>
                <a:cs typeface="+mn-lt"/>
              </a:rPr>
              <a:t>It's about 2 to 3 times more common in women than men.</a:t>
            </a:r>
          </a:p>
          <a:p>
            <a:r>
              <a:rPr lang="en-US" sz="2400" dirty="0">
                <a:ea typeface="+mn-lt"/>
                <a:cs typeface="+mn-lt"/>
              </a:rPr>
              <a:t>It's most commonly diagnosed in people in their 20s, 30s and 40s</a:t>
            </a:r>
            <a:endParaRPr lang="en-US" sz="2400" dirty="0"/>
          </a:p>
          <a:p>
            <a:endParaRPr lang="en-US" dirty="0"/>
          </a:p>
        </p:txBody>
      </p:sp>
    </p:spTree>
    <p:extLst>
      <p:ext uri="{BB962C8B-B14F-4D97-AF65-F5344CB8AC3E}">
        <p14:creationId xmlns:p14="http://schemas.microsoft.com/office/powerpoint/2010/main" val="8313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88D0-48ED-1E65-5F62-522A7B0CD998}"/>
              </a:ext>
            </a:extLst>
          </p:cNvPr>
          <p:cNvSpPr>
            <a:spLocks noGrp="1"/>
          </p:cNvSpPr>
          <p:nvPr>
            <p:ph type="title"/>
          </p:nvPr>
        </p:nvSpPr>
        <p:spPr/>
        <p:txBody>
          <a:bodyPr/>
          <a:lstStyle/>
          <a:p>
            <a:r>
              <a:rPr lang="en-US" dirty="0">
                <a:ea typeface="+mj-lt"/>
                <a:cs typeface="+mj-lt"/>
              </a:rPr>
              <a:t>Symptoms</a:t>
            </a:r>
            <a:endParaRPr lang="en-US" dirty="0"/>
          </a:p>
        </p:txBody>
      </p:sp>
      <p:sp>
        <p:nvSpPr>
          <p:cNvPr id="3" name="Content Placeholder 2">
            <a:extLst>
              <a:ext uri="{FF2B5EF4-FFF2-40B4-BE49-F238E27FC236}">
                <a16:creationId xmlns:a16="http://schemas.microsoft.com/office/drawing/2014/main" id="{5A2B7640-D0E8-0E98-09C1-782AC4352164}"/>
              </a:ext>
            </a:extLst>
          </p:cNvPr>
          <p:cNvSpPr>
            <a:spLocks noGrp="1"/>
          </p:cNvSpPr>
          <p:nvPr>
            <p:ph idx="1"/>
          </p:nvPr>
        </p:nvSpPr>
        <p:spPr/>
        <p:txBody>
          <a:bodyPr vert="horz" lIns="91440" tIns="45720" rIns="91440" bIns="45720" rtlCol="0" anchor="t">
            <a:normAutofit/>
          </a:bodyPr>
          <a:lstStyle/>
          <a:p>
            <a:r>
              <a:rPr lang="en-US" sz="2400" dirty="0"/>
              <a:t>Fatigue</a:t>
            </a:r>
          </a:p>
          <a:p>
            <a:r>
              <a:rPr lang="en-US" sz="2400" dirty="0"/>
              <a:t>Difficulty walking</a:t>
            </a:r>
          </a:p>
          <a:p>
            <a:r>
              <a:rPr lang="en-US" sz="2400" dirty="0"/>
              <a:t>Vision problems</a:t>
            </a:r>
          </a:p>
          <a:p>
            <a:r>
              <a:rPr lang="en-US" sz="2400" dirty="0">
                <a:ea typeface="+mn-lt"/>
                <a:cs typeface="+mn-lt"/>
              </a:rPr>
              <a:t>Problems controlling the bladder</a:t>
            </a:r>
          </a:p>
          <a:p>
            <a:r>
              <a:rPr lang="en-US" sz="2400" dirty="0">
                <a:ea typeface="+mn-lt"/>
                <a:cs typeface="+mn-lt"/>
              </a:rPr>
              <a:t>Numbness or tingling in different parts of the body</a:t>
            </a:r>
          </a:p>
          <a:p>
            <a:r>
              <a:rPr lang="en-US" sz="2400" dirty="0">
                <a:ea typeface="+mn-lt"/>
                <a:cs typeface="+mn-lt"/>
              </a:rPr>
              <a:t>Muscle stiffness and spasms</a:t>
            </a:r>
          </a:p>
          <a:p>
            <a:r>
              <a:rPr lang="en-US" sz="2400" dirty="0">
                <a:ea typeface="+mn-lt"/>
                <a:cs typeface="+mn-lt"/>
              </a:rPr>
              <a:t>Problems with balance and co-ordination</a:t>
            </a:r>
          </a:p>
          <a:p>
            <a:r>
              <a:rPr lang="en-US" sz="2400" dirty="0">
                <a:ea typeface="+mn-lt"/>
                <a:cs typeface="+mn-lt"/>
              </a:rPr>
              <a:t>Problems with thinking, learning and planning</a:t>
            </a:r>
            <a:endParaRPr lang="en-US" sz="2400" dirty="0"/>
          </a:p>
        </p:txBody>
      </p:sp>
    </p:spTree>
    <p:extLst>
      <p:ext uri="{BB962C8B-B14F-4D97-AF65-F5344CB8AC3E}">
        <p14:creationId xmlns:p14="http://schemas.microsoft.com/office/powerpoint/2010/main" val="320084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F978-365E-C35E-6615-24EC5377BD1A}"/>
              </a:ext>
            </a:extLst>
          </p:cNvPr>
          <p:cNvSpPr>
            <a:spLocks noGrp="1"/>
          </p:cNvSpPr>
          <p:nvPr>
            <p:ph type="title"/>
          </p:nvPr>
        </p:nvSpPr>
        <p:spPr/>
        <p:txBody>
          <a:bodyPr/>
          <a:lstStyle/>
          <a:p>
            <a:r>
              <a:rPr lang="en-US" dirty="0">
                <a:ea typeface="+mj-lt"/>
                <a:cs typeface="+mj-lt"/>
              </a:rPr>
              <a:t>        Types of multiple sclerosis</a:t>
            </a:r>
            <a:endParaRPr lang="en-US" dirty="0"/>
          </a:p>
        </p:txBody>
      </p:sp>
      <p:sp>
        <p:nvSpPr>
          <p:cNvPr id="3" name="Text Placeholder 2">
            <a:extLst>
              <a:ext uri="{FF2B5EF4-FFF2-40B4-BE49-F238E27FC236}">
                <a16:creationId xmlns:a16="http://schemas.microsoft.com/office/drawing/2014/main" id="{DBB2A7E9-0FCF-31D7-3749-664BC27C3497}"/>
              </a:ext>
            </a:extLst>
          </p:cNvPr>
          <p:cNvSpPr>
            <a:spLocks noGrp="1"/>
          </p:cNvSpPr>
          <p:nvPr>
            <p:ph type="body" idx="1"/>
          </p:nvPr>
        </p:nvSpPr>
        <p:spPr/>
        <p:txBody>
          <a:bodyPr/>
          <a:lstStyle/>
          <a:p>
            <a:r>
              <a:rPr lang="en-US" dirty="0"/>
              <a:t>        Relapsing remitting MS</a:t>
            </a:r>
          </a:p>
        </p:txBody>
      </p:sp>
      <p:sp>
        <p:nvSpPr>
          <p:cNvPr id="4" name="Content Placeholder 3">
            <a:extLst>
              <a:ext uri="{FF2B5EF4-FFF2-40B4-BE49-F238E27FC236}">
                <a16:creationId xmlns:a16="http://schemas.microsoft.com/office/drawing/2014/main" id="{53DAC1B9-A39A-C779-370D-2F2BF678688E}"/>
              </a:ext>
            </a:extLst>
          </p:cNvPr>
          <p:cNvSpPr>
            <a:spLocks noGrp="1"/>
          </p:cNvSpPr>
          <p:nvPr>
            <p:ph sz="half" idx="2"/>
          </p:nvPr>
        </p:nvSpPr>
        <p:spPr/>
        <p:txBody>
          <a:bodyPr vert="horz" lIns="91440" tIns="45720" rIns="91440" bIns="45720" rtlCol="0" anchor="t">
            <a:normAutofit/>
          </a:bodyPr>
          <a:lstStyle/>
          <a:p>
            <a:r>
              <a:rPr lang="en-US" dirty="0"/>
              <a:t>Between 8 and 9 of every 10 people with MS are diagnosed with the relapsing remitting type.</a:t>
            </a:r>
          </a:p>
          <a:p>
            <a:r>
              <a:rPr lang="en-US" dirty="0">
                <a:ea typeface="+mn-lt"/>
                <a:cs typeface="+mn-lt"/>
              </a:rPr>
              <a:t>Will have episodes of new or worsening symptoms, known as relapses.</a:t>
            </a:r>
          </a:p>
          <a:p>
            <a:r>
              <a:rPr lang="en-US" dirty="0">
                <a:ea typeface="+mn-lt"/>
                <a:cs typeface="+mn-lt"/>
              </a:rPr>
              <a:t>The symptoms of a relapse may disappear altogether, with or without treatment</a:t>
            </a:r>
          </a:p>
          <a:p>
            <a:r>
              <a:rPr lang="en-US" dirty="0">
                <a:ea typeface="+mn-lt"/>
                <a:cs typeface="+mn-lt"/>
              </a:rPr>
              <a:t>Symptoms gradually worsen over time without obvious attacks.</a:t>
            </a:r>
            <a:endParaRPr lang="en-US" dirty="0"/>
          </a:p>
        </p:txBody>
      </p:sp>
      <p:sp>
        <p:nvSpPr>
          <p:cNvPr id="5" name="Text Placeholder 4">
            <a:extLst>
              <a:ext uri="{FF2B5EF4-FFF2-40B4-BE49-F238E27FC236}">
                <a16:creationId xmlns:a16="http://schemas.microsoft.com/office/drawing/2014/main" id="{E1E2416C-83A8-960B-B09B-35E66E3040E9}"/>
              </a:ext>
            </a:extLst>
          </p:cNvPr>
          <p:cNvSpPr>
            <a:spLocks noGrp="1"/>
          </p:cNvSpPr>
          <p:nvPr>
            <p:ph type="body" sz="quarter" idx="3"/>
          </p:nvPr>
        </p:nvSpPr>
        <p:spPr/>
        <p:txBody>
          <a:bodyPr/>
          <a:lstStyle/>
          <a:p>
            <a:r>
              <a:rPr lang="en-US" dirty="0"/>
              <a:t>       Primary progressive MS</a:t>
            </a:r>
          </a:p>
        </p:txBody>
      </p:sp>
      <p:sp>
        <p:nvSpPr>
          <p:cNvPr id="6" name="Content Placeholder 5">
            <a:extLst>
              <a:ext uri="{FF2B5EF4-FFF2-40B4-BE49-F238E27FC236}">
                <a16:creationId xmlns:a16="http://schemas.microsoft.com/office/drawing/2014/main" id="{2105B726-66D9-758B-6599-40305BE37965}"/>
              </a:ext>
            </a:extLst>
          </p:cNvPr>
          <p:cNvSpPr>
            <a:spLocks noGrp="1"/>
          </p:cNvSpPr>
          <p:nvPr>
            <p:ph sz="quarter" idx="4"/>
          </p:nvPr>
        </p:nvSpPr>
        <p:spPr/>
        <p:txBody>
          <a:bodyPr vert="horz" lIns="91440" tIns="45720" rIns="91440" bIns="45720" rtlCol="0" anchor="t">
            <a:normAutofit/>
          </a:bodyPr>
          <a:lstStyle/>
          <a:p>
            <a:r>
              <a:rPr lang="en-US" dirty="0"/>
              <a:t>Between 1 and 2 in every 10 people with the condition start their MS with a gradual worsening of symptoms.</a:t>
            </a:r>
          </a:p>
          <a:p>
            <a:r>
              <a:rPr lang="en-US" dirty="0">
                <a:ea typeface="+mn-lt"/>
                <a:cs typeface="+mn-lt"/>
              </a:rPr>
              <a:t>Symptoms gradually worsen and accumulate over several years</a:t>
            </a:r>
          </a:p>
          <a:p>
            <a:r>
              <a:rPr lang="en-US" dirty="0">
                <a:ea typeface="+mn-lt"/>
                <a:cs typeface="+mn-lt"/>
              </a:rPr>
              <a:t>There are no periods of remission</a:t>
            </a:r>
          </a:p>
          <a:p>
            <a:r>
              <a:rPr lang="en-US" dirty="0">
                <a:ea typeface="+mn-lt"/>
                <a:cs typeface="+mn-lt"/>
              </a:rPr>
              <a:t>There are often periods where their condition appears to </a:t>
            </a:r>
            <a:r>
              <a:rPr lang="en-US" dirty="0" err="1">
                <a:ea typeface="+mn-lt"/>
                <a:cs typeface="+mn-lt"/>
              </a:rPr>
              <a:t>stabilise</a:t>
            </a:r>
            <a:endParaRPr lang="en-US" dirty="0">
              <a:ea typeface="+mn-lt"/>
              <a:cs typeface="+mn-lt"/>
            </a:endParaRPr>
          </a:p>
        </p:txBody>
      </p:sp>
    </p:spTree>
    <p:extLst>
      <p:ext uri="{BB962C8B-B14F-4D97-AF65-F5344CB8AC3E}">
        <p14:creationId xmlns:p14="http://schemas.microsoft.com/office/powerpoint/2010/main" val="164846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BF24-8C7F-B4C6-C14D-F5FFF24D8B64}"/>
              </a:ext>
            </a:extLst>
          </p:cNvPr>
          <p:cNvSpPr>
            <a:spLocks noGrp="1"/>
          </p:cNvSpPr>
          <p:nvPr>
            <p:ph type="title"/>
          </p:nvPr>
        </p:nvSpPr>
        <p:spPr>
          <a:xfrm>
            <a:off x="457200" y="5441"/>
            <a:ext cx="7685037" cy="729214"/>
          </a:xfrm>
        </p:spPr>
        <p:txBody>
          <a:bodyPr>
            <a:normAutofit/>
          </a:bodyPr>
          <a:lstStyle/>
          <a:p>
            <a:r>
              <a:rPr lang="en-US" dirty="0"/>
              <a:t>                  Dataset</a:t>
            </a:r>
          </a:p>
        </p:txBody>
      </p:sp>
      <p:sp>
        <p:nvSpPr>
          <p:cNvPr id="3" name="Content Placeholder 2">
            <a:extLst>
              <a:ext uri="{FF2B5EF4-FFF2-40B4-BE49-F238E27FC236}">
                <a16:creationId xmlns:a16="http://schemas.microsoft.com/office/drawing/2014/main" id="{7F5DB151-AC89-86D7-B752-3B06630A0381}"/>
              </a:ext>
            </a:extLst>
          </p:cNvPr>
          <p:cNvSpPr>
            <a:spLocks noGrp="1"/>
          </p:cNvSpPr>
          <p:nvPr>
            <p:ph idx="1"/>
          </p:nvPr>
        </p:nvSpPr>
        <p:spPr>
          <a:xfrm>
            <a:off x="457200" y="738366"/>
            <a:ext cx="7685037" cy="5438597"/>
          </a:xfrm>
        </p:spPr>
        <p:txBody>
          <a:bodyPr vert="horz" lIns="91440" tIns="45720" rIns="91440" bIns="45720" rtlCol="0" anchor="t">
            <a:normAutofit/>
          </a:bodyPr>
          <a:lstStyle/>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This data was collected in a study conducted in Mexican mestizo patients newly diagnosed with CIS (Clinically isolated syndrome) who presented at the National Institute of Neurology and Neurosurgery (NINN) in Mexico City, Mexico, between 2006 and 2010.</a:t>
            </a:r>
            <a:endParaRPr lang="en-US"/>
          </a:p>
          <a:p>
            <a:endParaRPr lang="en-US" dirty="0">
              <a:ea typeface="+mn-lt"/>
              <a:cs typeface="+mn-lt"/>
            </a:endParaRPr>
          </a:p>
          <a:p>
            <a:endParaRPr lang="en-US" dirty="0">
              <a:ea typeface="+mn-lt"/>
              <a:cs typeface="+mn-lt"/>
            </a:endParaRPr>
          </a:p>
          <a:p>
            <a:endParaRPr lang="en-US" dirty="0">
              <a:ea typeface="+mn-lt"/>
              <a:cs typeface="+mn-lt"/>
            </a:endParaRPr>
          </a:p>
          <a:p>
            <a:r>
              <a:rPr lang="en-US" dirty="0">
                <a:ea typeface="+mn-lt"/>
                <a:cs typeface="+mn-lt"/>
              </a:rPr>
              <a:t>The sample size was 273 patients of whom 125 were diagnosed with the disease.</a:t>
            </a:r>
          </a:p>
          <a:p>
            <a:endParaRPr lang="en-US" dirty="0">
              <a:ea typeface="+mn-lt"/>
              <a:cs typeface="+mn-lt"/>
            </a:endParaRPr>
          </a:p>
        </p:txBody>
      </p:sp>
    </p:spTree>
    <p:extLst>
      <p:ext uri="{BB962C8B-B14F-4D97-AF65-F5344CB8AC3E}">
        <p14:creationId xmlns:p14="http://schemas.microsoft.com/office/powerpoint/2010/main" val="379467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8A68745-355E-4D81-AA5F-942C71082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5" name="Graphic 9">
            <a:extLst>
              <a:ext uri="{FF2B5EF4-FFF2-40B4-BE49-F238E27FC236}">
                <a16:creationId xmlns:a16="http://schemas.microsoft.com/office/drawing/2014/main" id="{9A450B93-9615-4854-BEA5-4A85DF5CD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7"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9ADD7E0-2E7C-5235-E7EA-CDC18868126F}"/>
              </a:ext>
            </a:extLst>
          </p:cNvPr>
          <p:cNvSpPr>
            <a:spLocks noGrp="1"/>
          </p:cNvSpPr>
          <p:nvPr>
            <p:ph type="title"/>
          </p:nvPr>
        </p:nvSpPr>
        <p:spPr>
          <a:xfrm>
            <a:off x="457200" y="758952"/>
            <a:ext cx="4640729" cy="1325563"/>
          </a:xfrm>
        </p:spPr>
        <p:txBody>
          <a:bodyPr anchor="b">
            <a:normAutofit/>
          </a:bodyPr>
          <a:lstStyle/>
          <a:p>
            <a:r>
              <a:rPr lang="en-US" dirty="0"/>
              <a:t>Age range</a:t>
            </a:r>
          </a:p>
        </p:txBody>
      </p:sp>
      <p:sp>
        <p:nvSpPr>
          <p:cNvPr id="8" name="Content Placeholder 7">
            <a:extLst>
              <a:ext uri="{FF2B5EF4-FFF2-40B4-BE49-F238E27FC236}">
                <a16:creationId xmlns:a16="http://schemas.microsoft.com/office/drawing/2014/main" id="{C8A20E5F-814A-998A-0C2E-8B9F84705B2C}"/>
              </a:ext>
            </a:extLst>
          </p:cNvPr>
          <p:cNvSpPr>
            <a:spLocks noGrp="1"/>
          </p:cNvSpPr>
          <p:nvPr>
            <p:ph idx="1"/>
          </p:nvPr>
        </p:nvSpPr>
        <p:spPr>
          <a:xfrm>
            <a:off x="457200" y="2286000"/>
            <a:ext cx="4640729" cy="3887585"/>
          </a:xfrm>
        </p:spPr>
        <p:txBody>
          <a:bodyPr vert="horz" lIns="91440" tIns="45720" rIns="91440" bIns="45720" rtlCol="0" anchor="t">
            <a:normAutofit/>
          </a:bodyPr>
          <a:lstStyle/>
          <a:p>
            <a:r>
              <a:rPr lang="en-US" dirty="0"/>
              <a:t>We observe that the mean of age of patients is around 35.</a:t>
            </a:r>
          </a:p>
          <a:p>
            <a:r>
              <a:rPr lang="en-US" dirty="0"/>
              <a:t>The age range for the majority is between 27 and 40.</a:t>
            </a:r>
          </a:p>
          <a:p>
            <a:endParaRPr lang="en-US" dirty="0"/>
          </a:p>
        </p:txBody>
      </p:sp>
      <p:pic>
        <p:nvPicPr>
          <p:cNvPr id="4" name="Content Placeholder 3">
            <a:extLst>
              <a:ext uri="{FF2B5EF4-FFF2-40B4-BE49-F238E27FC236}">
                <a16:creationId xmlns:a16="http://schemas.microsoft.com/office/drawing/2014/main" id="{853C98E8-E650-BBA8-7FE6-85796E57145C}"/>
              </a:ext>
            </a:extLst>
          </p:cNvPr>
          <p:cNvPicPr>
            <a:picLocks noChangeAspect="1"/>
          </p:cNvPicPr>
          <p:nvPr/>
        </p:nvPicPr>
        <p:blipFill>
          <a:blip r:embed="rId3"/>
          <a:stretch>
            <a:fillRect/>
          </a:stretch>
        </p:blipFill>
        <p:spPr>
          <a:xfrm>
            <a:off x="7428245" y="1197430"/>
            <a:ext cx="2871106" cy="4593771"/>
          </a:xfrm>
          <a:prstGeom prst="rect">
            <a:avLst/>
          </a:prstGeom>
        </p:spPr>
      </p:pic>
    </p:spTree>
    <p:extLst>
      <p:ext uri="{BB962C8B-B14F-4D97-AF65-F5344CB8AC3E}">
        <p14:creationId xmlns:p14="http://schemas.microsoft.com/office/powerpoint/2010/main" val="147575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D987-ACA9-E786-F4D1-E212D3C30FAA}"/>
              </a:ext>
            </a:extLst>
          </p:cNvPr>
          <p:cNvSpPr>
            <a:spLocks noGrp="1"/>
          </p:cNvSpPr>
          <p:nvPr>
            <p:ph type="title"/>
          </p:nvPr>
        </p:nvSpPr>
        <p:spPr>
          <a:xfrm>
            <a:off x="1539462" y="5440"/>
            <a:ext cx="8745210" cy="839650"/>
          </a:xfrm>
        </p:spPr>
        <p:txBody>
          <a:bodyPr/>
          <a:lstStyle/>
          <a:p>
            <a:r>
              <a:rPr lang="en-US" dirty="0"/>
              <a:t>Most important factors for diagnosis</a:t>
            </a:r>
          </a:p>
        </p:txBody>
      </p:sp>
      <p:pic>
        <p:nvPicPr>
          <p:cNvPr id="5" name="Content Placeholder 4">
            <a:extLst>
              <a:ext uri="{FF2B5EF4-FFF2-40B4-BE49-F238E27FC236}">
                <a16:creationId xmlns:a16="http://schemas.microsoft.com/office/drawing/2014/main" id="{BD29D123-6080-244C-EE2B-36A9DD627670}"/>
              </a:ext>
            </a:extLst>
          </p:cNvPr>
          <p:cNvPicPr>
            <a:picLocks noGrp="1" noChangeAspect="1"/>
          </p:cNvPicPr>
          <p:nvPr>
            <p:ph idx="1"/>
          </p:nvPr>
        </p:nvPicPr>
        <p:blipFill>
          <a:blip r:embed="rId2"/>
          <a:stretch>
            <a:fillRect/>
          </a:stretch>
        </p:blipFill>
        <p:spPr>
          <a:xfrm>
            <a:off x="2228" y="842570"/>
            <a:ext cx="12195154" cy="6014276"/>
          </a:xfrm>
        </p:spPr>
      </p:pic>
    </p:spTree>
    <p:extLst>
      <p:ext uri="{BB962C8B-B14F-4D97-AF65-F5344CB8AC3E}">
        <p14:creationId xmlns:p14="http://schemas.microsoft.com/office/powerpoint/2010/main" val="2578079581"/>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TropicVTI</vt:lpstr>
      <vt:lpstr>Multiple Sclerosis Disease  Prediction model </vt:lpstr>
      <vt:lpstr>Purpose of presentation</vt:lpstr>
      <vt:lpstr>                 Glossary</vt:lpstr>
      <vt:lpstr>What is Multiple Sclerosis Disease</vt:lpstr>
      <vt:lpstr>Symptoms</vt:lpstr>
      <vt:lpstr>        Types of multiple sclerosis</vt:lpstr>
      <vt:lpstr>                  Dataset</vt:lpstr>
      <vt:lpstr>Age range</vt:lpstr>
      <vt:lpstr>Most important factors for diagnosis</vt:lpstr>
      <vt:lpstr>Most important factors for diagnosis</vt:lpstr>
      <vt:lpstr>    Prediction model goals</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444</cp:revision>
  <dcterms:created xsi:type="dcterms:W3CDTF">2024-06-03T11:44:15Z</dcterms:created>
  <dcterms:modified xsi:type="dcterms:W3CDTF">2024-06-03T14:42:13Z</dcterms:modified>
</cp:coreProperties>
</file>