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0" r:id="rId5"/>
    <p:sldId id="258" r:id="rId6"/>
    <p:sldId id="260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82" r:id="rId20"/>
    <p:sldId id="266" r:id="rId21"/>
    <p:sldId id="283" r:id="rId22"/>
    <p:sldId id="269" r:id="rId23"/>
    <p:sldId id="268" r:id="rId24"/>
    <p:sldId id="281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47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routz.gr/robots.txt" TargetMode="External"/><Relationship Id="rId2" Type="http://schemas.openxmlformats.org/officeDocument/2006/relationships/hyperlink" Target="http://www.skroutz.g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routz.g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" TargetMode="External"/><Relationship Id="rId2" Type="http://schemas.openxmlformats.org/officeDocument/2006/relationships/hyperlink" Target="http://static.googleusercontent.com/media/www.google.gr/el/gr/intl/el/webmasters/docs/search-engine-optimization-starter-guide-e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exa.com/siteinfo/skroutz.gr" TargetMode="External"/><Relationship Id="rId5" Type="http://schemas.openxmlformats.org/officeDocument/2006/relationships/hyperlink" Target="http://www.skroutz.gr/blog/news" TargetMode="External"/><Relationship Id="rId4" Type="http://schemas.openxmlformats.org/officeDocument/2006/relationships/hyperlink" Target="http://nefeli.lib.teicrete.gr/browse/sdo/mk/2012/KatsiadakisManousos,TsamisPanagiotis/attached-document-1327391565-136691-32667/KatsiadakisManousos_TsamisPanagiotis2012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268760"/>
            <a:ext cx="7315200" cy="2595025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Case Study skroutz.gr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l-GR" dirty="0" smtClean="0">
                <a:latin typeface="Adobe Garamond Pro" pitchFamily="18" charset="0"/>
              </a:rPr>
              <a:t>Ομάδα 14</a:t>
            </a:r>
          </a:p>
          <a:p>
            <a:r>
              <a:rPr lang="el-GR" dirty="0" smtClean="0">
                <a:latin typeface="Adobe Garamond Pro" pitchFamily="18" charset="0"/>
              </a:rPr>
              <a:t>Γαζιώτης Αναστάσιος, Γιαγκούδης Ιωάννης, Γιαννουτάκης Παναγιώτης, Κουρούνης Χρήστος</a:t>
            </a:r>
            <a:endParaRPr lang="el-GR" dirty="0">
              <a:latin typeface="Adobe Garamond Pro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2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Τίτλος Ιστοσελίδας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Ο τίτλος υποδηλώνει το θέμα της σελίδας στους χρήστες </a:t>
            </a:r>
            <a:r>
              <a:rPr lang="el-GR" dirty="0" smtClean="0">
                <a:latin typeface="Adobe Caslon Pro" pitchFamily="18" charset="0"/>
              </a:rPr>
              <a:t> </a:t>
            </a:r>
            <a:r>
              <a:rPr lang="el-GR" dirty="0">
                <a:latin typeface="Adobe Caslon Pro" pitchFamily="18" charset="0"/>
              </a:rPr>
              <a:t>και  στις  μηχανές </a:t>
            </a:r>
            <a:r>
              <a:rPr lang="el-GR" dirty="0" smtClean="0">
                <a:latin typeface="Adobe Caslon Pro" pitchFamily="18" charset="0"/>
              </a:rPr>
              <a:t>αναζήτησης</a:t>
            </a:r>
          </a:p>
          <a:p>
            <a:r>
              <a:rPr lang="el-GR" dirty="0" smtClean="0">
                <a:latin typeface="Adobe Caslon Pro" pitchFamily="18" charset="0"/>
              </a:rPr>
              <a:t>Τοποθετείται </a:t>
            </a:r>
            <a:r>
              <a:rPr lang="el-GR" dirty="0">
                <a:latin typeface="Adobe Caslon Pro" pitchFamily="18" charset="0"/>
              </a:rPr>
              <a:t>ανάµεσα στην ετικέτα &lt;head&gt; του εγγράφου HTML</a:t>
            </a:r>
            <a:r>
              <a:rPr lang="el-GR" dirty="0" smtClean="0">
                <a:latin typeface="Adobe Caslon Pro" pitchFamily="18" charset="0"/>
              </a:rPr>
              <a:t>.</a:t>
            </a:r>
          </a:p>
          <a:p>
            <a:r>
              <a:rPr lang="el-GR" dirty="0" smtClean="0">
                <a:latin typeface="Adobe Caslon Pro" pitchFamily="18" charset="0"/>
              </a:rPr>
              <a:t>Πρέπει </a:t>
            </a:r>
            <a:r>
              <a:rPr lang="el-GR" dirty="0">
                <a:latin typeface="Adobe Caslon Pro" pitchFamily="18" charset="0"/>
              </a:rPr>
              <a:t>να είναι σύντομος, σαφείς και να χρησιμοποιούνται μόνο οι κυριότερες λέξεις κλειδιά</a:t>
            </a:r>
            <a:r>
              <a:rPr lang="el-GR" dirty="0" smtClean="0">
                <a:latin typeface="Adobe Caslon Pro" pitchFamily="18" charset="0"/>
              </a:rPr>
              <a:t>.</a:t>
            </a:r>
          </a:p>
          <a:p>
            <a:r>
              <a:rPr lang="el-GR" dirty="0">
                <a:latin typeface="Adobe Caslon Pro" pitchFamily="18" charset="0"/>
              </a:rPr>
              <a:t>Για βέλτιστα αποτελέσματα συνιστάται η χρήση  μοναδικού τίτλου για κάθε σελίδα του </a:t>
            </a:r>
            <a:r>
              <a:rPr lang="el-GR" dirty="0" err="1">
                <a:latin typeface="Adobe Caslon Pro" pitchFamily="18" charset="0"/>
              </a:rPr>
              <a:t>ιστοτόπου</a:t>
            </a:r>
            <a:r>
              <a:rPr lang="el-GR" dirty="0">
                <a:latin typeface="Adobe Caslon Pro" pitchFamily="18" charset="0"/>
              </a:rPr>
              <a:t> ώστε οι μηχανές αναζήτησης να μπορούν να ξεχωρίζουν κάθε σελίδα ενός </a:t>
            </a:r>
            <a:r>
              <a:rPr lang="el-GR" dirty="0" err="1">
                <a:latin typeface="Adobe Caslon Pro" pitchFamily="18" charset="0"/>
              </a:rPr>
              <a:t>ιστοτόπου</a:t>
            </a:r>
            <a:r>
              <a:rPr lang="el-GR" dirty="0">
                <a:latin typeface="Adobe Caslon Pro" pitchFamily="18" charset="0"/>
              </a:rPr>
              <a:t> από τις υπόλοιπες.</a:t>
            </a:r>
            <a:endParaRPr lang="el-GR" dirty="0" smtClean="0">
              <a:latin typeface="Adobe Caslon Pro" pitchFamily="18" charset="0"/>
            </a:endParaRPr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2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Τίτλος Ιστοσελίδας</a:t>
            </a:r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7766584" cy="72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Εικόνα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4437111"/>
            <a:ext cx="4755012" cy="767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5445224"/>
            <a:ext cx="4755012" cy="72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9358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>
                <a:latin typeface="Adobe Caslon Pro" pitchFamily="18" charset="0"/>
              </a:rPr>
              <a:t>Μετα</a:t>
            </a:r>
            <a:r>
              <a:rPr lang="el-GR" dirty="0" smtClean="0">
                <a:latin typeface="Adobe Caslon Pro" pitchFamily="18" charset="0"/>
              </a:rPr>
              <a:t>-ετικέτα Περιγραφής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Η µ</a:t>
            </a:r>
            <a:r>
              <a:rPr lang="el-GR" dirty="0" err="1">
                <a:latin typeface="Adobe Caslon Pro" pitchFamily="18" charset="0"/>
              </a:rPr>
              <a:t>ετα</a:t>
            </a:r>
            <a:r>
              <a:rPr lang="el-GR" dirty="0">
                <a:latin typeface="Adobe Caslon Pro" pitchFamily="18" charset="0"/>
              </a:rPr>
              <a:t>-ετικέτα περιγραφής της σελίδας παρέχει στο </a:t>
            </a:r>
            <a:r>
              <a:rPr lang="el-GR" dirty="0" err="1">
                <a:latin typeface="Adobe Caslon Pro" pitchFamily="18" charset="0"/>
              </a:rPr>
              <a:t>Google</a:t>
            </a:r>
            <a:r>
              <a:rPr lang="el-GR" dirty="0">
                <a:latin typeface="Adobe Caslon Pro" pitchFamily="18" charset="0"/>
              </a:rPr>
              <a:t> </a:t>
            </a:r>
            <a:r>
              <a:rPr lang="el-GR" dirty="0" smtClean="0">
                <a:latin typeface="Adobe Caslon Pro" pitchFamily="18" charset="0"/>
              </a:rPr>
              <a:t>µια </a:t>
            </a:r>
            <a:r>
              <a:rPr lang="el-GR" dirty="0">
                <a:latin typeface="Adobe Caslon Pro" pitchFamily="18" charset="0"/>
              </a:rPr>
              <a:t>σύνοψη των </a:t>
            </a:r>
            <a:r>
              <a:rPr lang="el-GR" dirty="0" smtClean="0">
                <a:latin typeface="Adobe Caslon Pro" pitchFamily="18" charset="0"/>
              </a:rPr>
              <a:t>περιεχομένων </a:t>
            </a:r>
            <a:r>
              <a:rPr lang="el-GR" dirty="0">
                <a:latin typeface="Adobe Caslon Pro" pitchFamily="18" charset="0"/>
              </a:rPr>
              <a:t>της σελίδας</a:t>
            </a:r>
            <a:r>
              <a:rPr lang="el-GR" dirty="0" smtClean="0">
                <a:latin typeface="Adobe Caslon Pro" pitchFamily="18" charset="0"/>
              </a:rPr>
              <a:t>.</a:t>
            </a:r>
          </a:p>
          <a:p>
            <a:r>
              <a:rPr lang="el-GR" dirty="0" smtClean="0">
                <a:latin typeface="Adobe Caslon Pro" pitchFamily="18" charset="0"/>
              </a:rPr>
              <a:t>Τοποθετείται </a:t>
            </a:r>
            <a:r>
              <a:rPr lang="el-GR" dirty="0">
                <a:latin typeface="Adobe Caslon Pro" pitchFamily="18" charset="0"/>
              </a:rPr>
              <a:t>ανάµεσα στην ετικέτα &lt;head&gt; του εγγράφου HTML, όπως </a:t>
            </a:r>
            <a:r>
              <a:rPr lang="el-GR" dirty="0" smtClean="0">
                <a:latin typeface="Adobe Caslon Pro" pitchFamily="18" charset="0"/>
              </a:rPr>
              <a:t>συμβαίνει </a:t>
            </a:r>
            <a:r>
              <a:rPr lang="el-GR" dirty="0">
                <a:latin typeface="Adobe Caslon Pro" pitchFamily="18" charset="0"/>
              </a:rPr>
              <a:t>και µε την ετικέτα &lt;</a:t>
            </a:r>
            <a:r>
              <a:rPr lang="el-GR" dirty="0" err="1">
                <a:latin typeface="Adobe Caslon Pro" pitchFamily="18" charset="0"/>
              </a:rPr>
              <a:t>title</a:t>
            </a:r>
            <a:r>
              <a:rPr lang="el-GR" dirty="0">
                <a:latin typeface="Adobe Caslon Pro" pitchFamily="18" charset="0"/>
              </a:rPr>
              <a:t>&gt;. </a:t>
            </a:r>
            <a:endParaRPr lang="el-GR" dirty="0" smtClean="0">
              <a:latin typeface="Adobe Caslon Pro" pitchFamily="18" charset="0"/>
            </a:endParaRPr>
          </a:p>
          <a:p>
            <a:r>
              <a:rPr lang="el-GR" dirty="0">
                <a:latin typeface="Adobe Caslon Pro" pitchFamily="18" charset="0"/>
              </a:rPr>
              <a:t>Σε αντίθεση με τον τίτλο που θα πρέπει να είναι όσο  το δυνατόν πιο σύντομος και περιγραφικός </a:t>
            </a:r>
            <a:r>
              <a:rPr lang="el-GR" dirty="0" smtClean="0">
                <a:latin typeface="Adobe Caslon Pro" pitchFamily="18" charset="0"/>
              </a:rPr>
              <a:t>μπορεί </a:t>
            </a:r>
            <a:r>
              <a:rPr lang="el-GR" dirty="0">
                <a:latin typeface="Adobe Caslon Pro" pitchFamily="18" charset="0"/>
              </a:rPr>
              <a:t>να είναι  μία ή δύο φράσεις  ή  ακόμα  και μία </a:t>
            </a:r>
            <a:r>
              <a:rPr lang="el-GR" dirty="0" smtClean="0">
                <a:latin typeface="Adobe Caslon Pro" pitchFamily="18" charset="0"/>
              </a:rPr>
              <a:t>παράγραφος. 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6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>
                <a:latin typeface="Adobe Caslon Pro" pitchFamily="18" charset="0"/>
              </a:rPr>
              <a:t>Μετα</a:t>
            </a:r>
            <a:r>
              <a:rPr lang="el-GR" dirty="0">
                <a:latin typeface="Adobe Caslon Pro" pitchFamily="18" charset="0"/>
              </a:rPr>
              <a:t>-ετικέτα Περιγραφής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Θέση περιεχομένου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7752114" cy="72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05064"/>
            <a:ext cx="7519412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5085184"/>
            <a:ext cx="7444525" cy="720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3217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Caslon Pro" pitchFamily="18" charset="0"/>
              </a:rPr>
              <a:t>r</a:t>
            </a:r>
            <a:r>
              <a:rPr lang="en-US" dirty="0" smtClean="0">
                <a:latin typeface="Adobe Caslon Pro" pitchFamily="18" charset="0"/>
              </a:rPr>
              <a:t>obots.txt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Το αρχείο </a:t>
            </a:r>
            <a:r>
              <a:rPr lang="en-US" dirty="0">
                <a:latin typeface="Adobe Caslon Pro" pitchFamily="18" charset="0"/>
              </a:rPr>
              <a:t>robots</a:t>
            </a:r>
            <a:r>
              <a:rPr lang="el-GR" dirty="0">
                <a:latin typeface="Adobe Caslon Pro" pitchFamily="18" charset="0"/>
              </a:rPr>
              <a:t>.</a:t>
            </a:r>
            <a:r>
              <a:rPr lang="en-US" dirty="0">
                <a:latin typeface="Adobe Caslon Pro" pitchFamily="18" charset="0"/>
              </a:rPr>
              <a:t>txt </a:t>
            </a:r>
            <a:r>
              <a:rPr lang="el-GR" dirty="0">
                <a:latin typeface="Adobe Caslon Pro" pitchFamily="18" charset="0"/>
              </a:rPr>
              <a:t>υποδεικνύει στις μηχανές αναζήτησης ποια τμήματα της ιστοσελίδας μπορούν να  έχουν πρόσβαση</a:t>
            </a:r>
            <a:r>
              <a:rPr lang="el-GR" dirty="0" smtClean="0">
                <a:latin typeface="Adobe Caslon Pro" pitchFamily="18" charset="0"/>
              </a:rPr>
              <a:t>.</a:t>
            </a:r>
          </a:p>
          <a:p>
            <a:r>
              <a:rPr lang="el-GR" dirty="0">
                <a:latin typeface="Adobe Caslon Pro" pitchFamily="18" charset="0"/>
              </a:rPr>
              <a:t>Χ</a:t>
            </a:r>
            <a:r>
              <a:rPr lang="el-GR" dirty="0" smtClean="0">
                <a:latin typeface="Adobe Caslon Pro" pitchFamily="18" charset="0"/>
              </a:rPr>
              <a:t>ρησιμοποιείται  </a:t>
            </a:r>
            <a:r>
              <a:rPr lang="el-GR" dirty="0">
                <a:latin typeface="Adobe Caslon Pro" pitchFamily="18" charset="0"/>
              </a:rPr>
              <a:t>στην περίπτωση που ανίχνευση ορισμένων </a:t>
            </a:r>
            <a:r>
              <a:rPr lang="el-GR" dirty="0" smtClean="0">
                <a:latin typeface="Adobe Caslon Pro" pitchFamily="18" charset="0"/>
              </a:rPr>
              <a:t>σελίδων </a:t>
            </a:r>
            <a:r>
              <a:rPr lang="el-GR" dirty="0">
                <a:latin typeface="Adobe Caslon Pro" pitchFamily="18" charset="0"/>
              </a:rPr>
              <a:t>του </a:t>
            </a:r>
            <a:r>
              <a:rPr lang="el-GR" dirty="0" err="1">
                <a:latin typeface="Adobe Caslon Pro" pitchFamily="18" charset="0"/>
              </a:rPr>
              <a:t>ιστοτόπου</a:t>
            </a:r>
            <a:r>
              <a:rPr lang="el-GR" dirty="0">
                <a:latin typeface="Adobe Caslon Pro" pitchFamily="18" charset="0"/>
              </a:rPr>
              <a:t> </a:t>
            </a:r>
            <a:r>
              <a:rPr lang="el-GR" dirty="0" smtClean="0">
                <a:latin typeface="Adobe Caslon Pro" pitchFamily="18" charset="0"/>
              </a:rPr>
              <a:t> </a:t>
            </a:r>
            <a:r>
              <a:rPr lang="el-GR" dirty="0">
                <a:latin typeface="Adobe Caslon Pro" pitchFamily="18" charset="0"/>
              </a:rPr>
              <a:t>δεν είναι </a:t>
            </a:r>
            <a:r>
              <a:rPr lang="el-GR" dirty="0" smtClean="0">
                <a:latin typeface="Adobe Caslon Pro" pitchFamily="18" charset="0"/>
              </a:rPr>
              <a:t>επιθυμητή.</a:t>
            </a:r>
          </a:p>
          <a:p>
            <a:r>
              <a:rPr lang="el-GR" dirty="0" smtClean="0">
                <a:latin typeface="Adobe Caslon Pro" pitchFamily="18" charset="0"/>
              </a:rPr>
              <a:t>Λειτουργεί </a:t>
            </a:r>
            <a:r>
              <a:rPr lang="el-GR" dirty="0">
                <a:latin typeface="Adobe Caslon Pro" pitchFamily="18" charset="0"/>
              </a:rPr>
              <a:t>ως εξής</a:t>
            </a:r>
            <a:r>
              <a:rPr lang="el-GR" dirty="0" smtClean="0">
                <a:latin typeface="Adobe Caslon Pro" pitchFamily="18" charset="0"/>
              </a:rPr>
              <a:t>:</a:t>
            </a:r>
          </a:p>
          <a:p>
            <a:pPr lvl="1"/>
            <a:r>
              <a:rPr lang="el-GR" dirty="0" smtClean="0">
                <a:latin typeface="Adobe Caslon Pro" pitchFamily="18" charset="0"/>
              </a:rPr>
              <a:t>ένας </a:t>
            </a:r>
            <a:r>
              <a:rPr lang="el-GR" dirty="0">
                <a:latin typeface="Adobe Caslon Pro" pitchFamily="18" charset="0"/>
              </a:rPr>
              <a:t>ανιχνευτής (</a:t>
            </a:r>
            <a:r>
              <a:rPr lang="en-US" dirty="0">
                <a:latin typeface="Adobe Caslon Pro" pitchFamily="18" charset="0"/>
              </a:rPr>
              <a:t>crawler</a:t>
            </a:r>
            <a:r>
              <a:rPr lang="el-GR" dirty="0">
                <a:latin typeface="Adobe Caslon Pro" pitchFamily="18" charset="0"/>
              </a:rPr>
              <a:t>) πριν επισκεφτεί μια ιστοσελίδα ,π.χ. </a:t>
            </a:r>
            <a:r>
              <a:rPr lang="en-US" u="sng" dirty="0">
                <a:latin typeface="Adobe Caslon Pro" pitchFamily="18" charset="0"/>
                <a:hlinkClick r:id="rId2"/>
              </a:rPr>
              <a:t>www</a:t>
            </a:r>
            <a:r>
              <a:rPr lang="el-GR" u="sng" dirty="0">
                <a:latin typeface="Adobe Caslon Pro" pitchFamily="18" charset="0"/>
                <a:hlinkClick r:id="rId2"/>
              </a:rPr>
              <a:t>.</a:t>
            </a:r>
            <a:r>
              <a:rPr lang="en-US" u="sng" dirty="0" err="1">
                <a:latin typeface="Adobe Caslon Pro" pitchFamily="18" charset="0"/>
                <a:hlinkClick r:id="rId2"/>
              </a:rPr>
              <a:t>skroutz</a:t>
            </a:r>
            <a:r>
              <a:rPr lang="el-GR" u="sng" dirty="0">
                <a:latin typeface="Adobe Caslon Pro" pitchFamily="18" charset="0"/>
                <a:hlinkClick r:id="rId2"/>
              </a:rPr>
              <a:t>.</a:t>
            </a:r>
            <a:r>
              <a:rPr lang="en-US" u="sng" dirty="0">
                <a:latin typeface="Adobe Caslon Pro" pitchFamily="18" charset="0"/>
                <a:hlinkClick r:id="rId2"/>
              </a:rPr>
              <a:t>gr</a:t>
            </a:r>
            <a:r>
              <a:rPr lang="el-GR" dirty="0">
                <a:latin typeface="Adobe Caslon Pro" pitchFamily="18" charset="0"/>
              </a:rPr>
              <a:t>, θα επισκεφτεί πρώτα  επισκέπτεται το  </a:t>
            </a:r>
            <a:r>
              <a:rPr lang="en-US" dirty="0" err="1">
                <a:latin typeface="Adobe Caslon Pro" pitchFamily="18" charset="0"/>
              </a:rPr>
              <a:t>url</a:t>
            </a:r>
            <a:r>
              <a:rPr lang="en-US" dirty="0">
                <a:latin typeface="Adobe Caslon Pro" pitchFamily="18" charset="0"/>
              </a:rPr>
              <a:t> </a:t>
            </a:r>
            <a:r>
              <a:rPr lang="en-US" u="sng" dirty="0">
                <a:latin typeface="Adobe Caslon Pro" pitchFamily="18" charset="0"/>
                <a:hlinkClick r:id="rId3"/>
              </a:rPr>
              <a:t>www</a:t>
            </a:r>
            <a:r>
              <a:rPr lang="el-GR" u="sng" dirty="0">
                <a:latin typeface="Adobe Caslon Pro" pitchFamily="18" charset="0"/>
                <a:hlinkClick r:id="rId3"/>
              </a:rPr>
              <a:t>.</a:t>
            </a:r>
            <a:r>
              <a:rPr lang="en-US" u="sng" dirty="0" err="1">
                <a:latin typeface="Adobe Caslon Pro" pitchFamily="18" charset="0"/>
                <a:hlinkClick r:id="rId3"/>
              </a:rPr>
              <a:t>skroutz</a:t>
            </a:r>
            <a:r>
              <a:rPr lang="el-GR" u="sng" dirty="0">
                <a:latin typeface="Adobe Caslon Pro" pitchFamily="18" charset="0"/>
                <a:hlinkClick r:id="rId3"/>
              </a:rPr>
              <a:t>.</a:t>
            </a:r>
            <a:r>
              <a:rPr lang="en-US" u="sng" dirty="0">
                <a:latin typeface="Adobe Caslon Pro" pitchFamily="18" charset="0"/>
                <a:hlinkClick r:id="rId3"/>
              </a:rPr>
              <a:t>gr</a:t>
            </a:r>
            <a:r>
              <a:rPr lang="el-GR" u="sng" dirty="0">
                <a:latin typeface="Adobe Caslon Pro" pitchFamily="18" charset="0"/>
                <a:hlinkClick r:id="rId3"/>
              </a:rPr>
              <a:t>/</a:t>
            </a:r>
            <a:r>
              <a:rPr lang="en-US" u="sng" dirty="0">
                <a:latin typeface="Adobe Caslon Pro" pitchFamily="18" charset="0"/>
                <a:hlinkClick r:id="rId3"/>
              </a:rPr>
              <a:t>robots</a:t>
            </a:r>
            <a:r>
              <a:rPr lang="el-GR" u="sng" dirty="0">
                <a:latin typeface="Adobe Caslon Pro" pitchFamily="18" charset="0"/>
                <a:hlinkClick r:id="rId3"/>
              </a:rPr>
              <a:t>.</a:t>
            </a:r>
            <a:r>
              <a:rPr lang="en-US" u="sng" dirty="0">
                <a:latin typeface="Adobe Caslon Pro" pitchFamily="18" charset="0"/>
                <a:hlinkClick r:id="rId3"/>
              </a:rPr>
              <a:t>txt</a:t>
            </a:r>
            <a:r>
              <a:rPr lang="en-US" dirty="0">
                <a:latin typeface="Adobe Caslon Pro" pitchFamily="18" charset="0"/>
              </a:rPr>
              <a:t> </a:t>
            </a:r>
            <a:r>
              <a:rPr lang="el-GR" dirty="0">
                <a:latin typeface="Adobe Caslon Pro" pitchFamily="18" charset="0"/>
              </a:rPr>
              <a:t>για να ελέγξει ποιές </a:t>
            </a:r>
            <a:r>
              <a:rPr lang="el-GR" dirty="0" smtClean="0">
                <a:latin typeface="Adobe Caslon Pro" pitchFamily="18" charset="0"/>
              </a:rPr>
              <a:t>σελίδες πρέπει </a:t>
            </a:r>
            <a:r>
              <a:rPr lang="el-GR" dirty="0">
                <a:latin typeface="Adobe Caslon Pro" pitchFamily="18" charset="0"/>
              </a:rPr>
              <a:t>να ανιχνεύσει και ποιες να αγνοήσει.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/>
          <a:lstStyle/>
          <a:p>
            <a:r>
              <a:rPr lang="en-US" dirty="0" smtClean="0">
                <a:latin typeface="Adobe Caslon Pro" pitchFamily="18" charset="0"/>
              </a:rPr>
              <a:t>robots.txt </a:t>
            </a:r>
            <a:endParaRPr lang="el-GR" dirty="0">
              <a:latin typeface="Adobe Caslon Pro" pitchFamily="18" charset="0"/>
            </a:endParaRPr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6"/>
            <a:ext cx="7147318" cy="3538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7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Βελτιστοποίηση εικόνων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Οι εικόνες έχουν ένα όνομα αρχείου και μια παράμετρο </a:t>
            </a:r>
            <a:r>
              <a:rPr lang="en-US" dirty="0">
                <a:latin typeface="Adobe Caslon Pro" pitchFamily="18" charset="0"/>
              </a:rPr>
              <a:t>alt</a:t>
            </a:r>
            <a:r>
              <a:rPr lang="el-GR" dirty="0" smtClean="0">
                <a:latin typeface="Adobe Caslon Pro" pitchFamily="18" charset="0"/>
              </a:rPr>
              <a:t>.</a:t>
            </a:r>
          </a:p>
          <a:p>
            <a:r>
              <a:rPr lang="el-GR" dirty="0">
                <a:latin typeface="Adobe Caslon Pro" pitchFamily="18" charset="0"/>
              </a:rPr>
              <a:t>Η παράμετρος </a:t>
            </a:r>
            <a:r>
              <a:rPr lang="en-US" dirty="0">
                <a:latin typeface="Adobe Caslon Pro" pitchFamily="18" charset="0"/>
              </a:rPr>
              <a:t>alt</a:t>
            </a:r>
            <a:r>
              <a:rPr lang="el-GR" dirty="0">
                <a:latin typeface="Adobe Caslon Pro" pitchFamily="18" charset="0"/>
              </a:rPr>
              <a:t> είναι χρήσιμη σε περιπτώσεις που δεν είναι δυνατή η εμφάνιση της </a:t>
            </a:r>
            <a:r>
              <a:rPr lang="el-GR" dirty="0" smtClean="0">
                <a:latin typeface="Adobe Caslon Pro" pitchFamily="18" charset="0"/>
              </a:rPr>
              <a:t>εικόνας.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803736"/>
            <a:ext cx="8301437" cy="41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1238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/>
          <a:lstStyle/>
          <a:p>
            <a:r>
              <a:rPr lang="el-GR" dirty="0">
                <a:latin typeface="Adobe Caslon Pro" pitchFamily="18" charset="0"/>
              </a:rPr>
              <a:t>Βελτιστοποίηση εικόνων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Επίσης είναι ιδιαίτερα χρήσιμη στην περίπτωση που  µια εικόνα εισάγεται ως σύνδεσμος. Το </a:t>
            </a:r>
            <a:r>
              <a:rPr lang="el-GR" dirty="0" err="1">
                <a:latin typeface="Adobe Caslon Pro" pitchFamily="18" charset="0"/>
              </a:rPr>
              <a:t>κείµενο</a:t>
            </a:r>
            <a:r>
              <a:rPr lang="el-GR" dirty="0">
                <a:latin typeface="Adobe Caslon Pro" pitchFamily="18" charset="0"/>
              </a:rPr>
              <a:t> </a:t>
            </a:r>
            <a:r>
              <a:rPr lang="en-US" dirty="0">
                <a:latin typeface="Adobe Caslon Pro" pitchFamily="18" charset="0"/>
              </a:rPr>
              <a:t>alt</a:t>
            </a:r>
            <a:r>
              <a:rPr lang="el-GR" dirty="0">
                <a:latin typeface="Adobe Caslon Pro" pitchFamily="18" charset="0"/>
              </a:rPr>
              <a:t> της εικόνας λειτουργεί όπως το λεκτικό µ</a:t>
            </a:r>
            <a:r>
              <a:rPr lang="el-GR" dirty="0" err="1">
                <a:latin typeface="Adobe Caslon Pro" pitchFamily="18" charset="0"/>
              </a:rPr>
              <a:t>έρος</a:t>
            </a:r>
            <a:r>
              <a:rPr lang="el-GR" dirty="0">
                <a:latin typeface="Adobe Caslon Pro" pitchFamily="18" charset="0"/>
              </a:rPr>
              <a:t> στο </a:t>
            </a:r>
            <a:r>
              <a:rPr lang="el-GR" dirty="0" err="1">
                <a:latin typeface="Adobe Caslon Pro" pitchFamily="18" charset="0"/>
              </a:rPr>
              <a:t>σύνδεσµο</a:t>
            </a:r>
            <a:r>
              <a:rPr lang="el-GR" dirty="0">
                <a:latin typeface="Adobe Caslon Pro" pitchFamily="18" charset="0"/>
              </a:rPr>
              <a:t> </a:t>
            </a:r>
            <a:r>
              <a:rPr lang="el-GR" dirty="0" err="1">
                <a:latin typeface="Adobe Caslon Pro" pitchFamily="18" charset="0"/>
              </a:rPr>
              <a:t>κειµένου</a:t>
            </a:r>
            <a:r>
              <a:rPr lang="el-GR" dirty="0">
                <a:latin typeface="Adobe Caslon Pro" pitchFamily="18" charset="0"/>
              </a:rPr>
              <a:t>.</a:t>
            </a:r>
          </a:p>
          <a:p>
            <a:endParaRPr lang="en-US" dirty="0" smtClean="0">
              <a:latin typeface="Adobe Caslon Pro" pitchFamily="18" charset="0"/>
            </a:endParaRPr>
          </a:p>
          <a:p>
            <a:endParaRPr lang="en-US" dirty="0">
              <a:latin typeface="Adobe Caslon Pro" pitchFamily="18" charset="0"/>
            </a:endParaRPr>
          </a:p>
          <a:p>
            <a:endParaRPr lang="en-US" dirty="0" smtClean="0">
              <a:latin typeface="Adobe Caslon Pro" pitchFamily="18" charset="0"/>
            </a:endParaRPr>
          </a:p>
          <a:p>
            <a:r>
              <a:rPr lang="el-GR" dirty="0">
                <a:latin typeface="Adobe Caslon Pro" pitchFamily="18" charset="0"/>
              </a:rPr>
              <a:t>Βελτιστοποιώντας τα </a:t>
            </a:r>
            <a:r>
              <a:rPr lang="el-GR" dirty="0" err="1">
                <a:latin typeface="Adobe Caslon Pro" pitchFamily="18" charset="0"/>
              </a:rPr>
              <a:t>ονόµατα</a:t>
            </a:r>
            <a:r>
              <a:rPr lang="el-GR" dirty="0">
                <a:latin typeface="Adobe Caslon Pro" pitchFamily="18" charset="0"/>
              </a:rPr>
              <a:t> αρχείων και το </a:t>
            </a:r>
            <a:r>
              <a:rPr lang="el-GR" dirty="0" err="1">
                <a:latin typeface="Adobe Caslon Pro" pitchFamily="18" charset="0"/>
              </a:rPr>
              <a:t>κείµενο</a:t>
            </a:r>
            <a:r>
              <a:rPr lang="el-GR" dirty="0">
                <a:latin typeface="Adobe Caslon Pro" pitchFamily="18" charset="0"/>
              </a:rPr>
              <a:t> </a:t>
            </a:r>
            <a:r>
              <a:rPr lang="en-US" dirty="0">
                <a:latin typeface="Adobe Caslon Pro" pitchFamily="18" charset="0"/>
              </a:rPr>
              <a:t>alt</a:t>
            </a:r>
            <a:r>
              <a:rPr lang="el-GR" dirty="0">
                <a:latin typeface="Adobe Caslon Pro" pitchFamily="18" charset="0"/>
              </a:rPr>
              <a:t> των εικόνων διευκολύνεται η αναγνώρισή τους από </a:t>
            </a:r>
            <a:r>
              <a:rPr lang="el-GR" dirty="0" err="1">
                <a:latin typeface="Adobe Caslon Pro" pitchFamily="18" charset="0"/>
              </a:rPr>
              <a:t>προγράµµατα</a:t>
            </a:r>
            <a:r>
              <a:rPr lang="el-GR" dirty="0">
                <a:latin typeface="Adobe Caslon Pro" pitchFamily="18" charset="0"/>
              </a:rPr>
              <a:t> αναζήτησης εικόνων, όπως είναι η αναζήτηση Εικόνες του </a:t>
            </a:r>
            <a:r>
              <a:rPr lang="en-US" dirty="0">
                <a:latin typeface="Adobe Caslon Pro" pitchFamily="18" charset="0"/>
              </a:rPr>
              <a:t>Google</a:t>
            </a:r>
            <a:r>
              <a:rPr lang="el-GR" dirty="0">
                <a:latin typeface="Adobe Caslon Pro" pitchFamily="18" charset="0"/>
              </a:rPr>
              <a:t>.</a:t>
            </a:r>
          </a:p>
          <a:p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05064"/>
            <a:ext cx="7522064" cy="504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5531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Παρουσία σε κοινωνικά δίκτυα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924944"/>
            <a:ext cx="7315200" cy="3539527"/>
          </a:xfrm>
        </p:spPr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Μια ιστοσελίδα πρέπει να έχει έντονη παρουσία στα μέσα κοινωνικής δικτύωσης. Με αυτόν τον τρόπο εξασφαλίζει άμεση, γρήγορη και αποτελεσματική επαφή με τους χρήστες-πελάτες της σελίδας, με αποτέλεσμα να αυξηθεί η </a:t>
            </a:r>
            <a:r>
              <a:rPr lang="el-GR" dirty="0" err="1" smtClean="0">
                <a:latin typeface="Adobe Caslon Pro" pitchFamily="18" charset="0"/>
              </a:rPr>
              <a:t>επισκεψιμότητα</a:t>
            </a:r>
            <a:r>
              <a:rPr lang="el-GR" dirty="0" smtClean="0">
                <a:latin typeface="Adobe Caslon Pro" pitchFamily="18" charset="0"/>
              </a:rPr>
              <a:t> της ιστοσελίδας και η φήμη της.</a:t>
            </a:r>
            <a:endParaRPr lang="en-US" dirty="0" smtClean="0">
              <a:latin typeface="Adobe Caslon Pro" pitchFamily="18" charset="0"/>
            </a:endParaRPr>
          </a:p>
          <a:p>
            <a:r>
              <a:rPr lang="el-GR" dirty="0" smtClean="0">
                <a:latin typeface="Adobe Caslon Pro" pitchFamily="18" charset="0"/>
              </a:rPr>
              <a:t>Το </a:t>
            </a:r>
            <a:r>
              <a:rPr lang="en-US" dirty="0" smtClean="0">
                <a:latin typeface="Adobe Caslon Pro" pitchFamily="18" charset="0"/>
              </a:rPr>
              <a:t>skroutz.gr </a:t>
            </a:r>
            <a:r>
              <a:rPr lang="el-GR" dirty="0" smtClean="0">
                <a:latin typeface="Adobe Caslon Pro" pitchFamily="18" charset="0"/>
              </a:rPr>
              <a:t>είναι μέλος σε όλα τα μεγάλα </a:t>
            </a:r>
            <a:r>
              <a:rPr lang="en-US" dirty="0" smtClean="0">
                <a:latin typeface="Adobe Caslon Pro" pitchFamily="18" charset="0"/>
              </a:rPr>
              <a:t>site </a:t>
            </a:r>
            <a:r>
              <a:rPr lang="el-GR" dirty="0" smtClean="0">
                <a:latin typeface="Adobe Caslon Pro" pitchFamily="18" charset="0"/>
              </a:rPr>
              <a:t>κοινωνικής δικτύωσης όπως το </a:t>
            </a:r>
            <a:r>
              <a:rPr lang="en-US" dirty="0" smtClean="0">
                <a:latin typeface="Adobe Caslon Pro" pitchFamily="18" charset="0"/>
              </a:rPr>
              <a:t>Facebook,</a:t>
            </a:r>
            <a:r>
              <a:rPr lang="el-GR" dirty="0" smtClean="0">
                <a:latin typeface="Adobe Caslon Pro" pitchFamily="18" charset="0"/>
              </a:rPr>
              <a:t> το </a:t>
            </a:r>
            <a:r>
              <a:rPr lang="en-US" dirty="0" smtClean="0">
                <a:latin typeface="Adobe Caslon Pro" pitchFamily="18" charset="0"/>
              </a:rPr>
              <a:t>twitter</a:t>
            </a:r>
            <a:r>
              <a:rPr lang="el-GR" dirty="0">
                <a:latin typeface="Adobe Caslon Pro" pitchFamily="18" charset="0"/>
              </a:rPr>
              <a:t> </a:t>
            </a:r>
            <a:r>
              <a:rPr lang="el-GR" dirty="0" smtClean="0">
                <a:latin typeface="Adobe Caslon Pro" pitchFamily="18" charset="0"/>
              </a:rPr>
              <a:t>και το </a:t>
            </a:r>
            <a:r>
              <a:rPr lang="en-US" dirty="0" smtClean="0">
                <a:latin typeface="Adobe Caslon Pro" pitchFamily="18" charset="0"/>
              </a:rPr>
              <a:t>YouTube.</a:t>
            </a:r>
          </a:p>
          <a:p>
            <a:endParaRPr lang="el-GR" dirty="0">
              <a:latin typeface="Adobe Caslon Pro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8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C:\Users\Giannoutas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546">
            <a:off x="3831126" y="1190008"/>
            <a:ext cx="4693602" cy="25109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iannoutas\Desktop\Untitle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0278">
            <a:off x="472025" y="3574117"/>
            <a:ext cx="4104456" cy="25316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iannoutas\Desktop\Untitle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08" y="3853966"/>
            <a:ext cx="4647646" cy="2807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3529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Τι είναι το </a:t>
            </a:r>
            <a:r>
              <a:rPr lang="en-US" dirty="0" smtClean="0">
                <a:latin typeface="Adobe Caslon Pro" pitchFamily="18" charset="0"/>
              </a:rPr>
              <a:t>skroutz.gr;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852936"/>
            <a:ext cx="7315200" cy="3539527"/>
          </a:xfrm>
        </p:spPr>
        <p:txBody>
          <a:bodyPr>
            <a:normAutofit/>
          </a:bodyPr>
          <a:lstStyle/>
          <a:p>
            <a:pPr algn="just"/>
            <a:r>
              <a:rPr lang="el-GR" sz="1800" dirty="0" smtClean="0">
                <a:latin typeface="Adobe Caslon Pro" pitchFamily="18" charset="0"/>
              </a:rPr>
              <a:t>Η </a:t>
            </a:r>
            <a:r>
              <a:rPr lang="en-US" sz="1800" dirty="0" err="1" smtClean="0">
                <a:latin typeface="Adobe Caslon Pro" pitchFamily="18" charset="0"/>
              </a:rPr>
              <a:t>skroutz</a:t>
            </a:r>
            <a:r>
              <a:rPr lang="en-US" sz="1800" dirty="0" smtClean="0">
                <a:latin typeface="Adobe Caslon Pro" pitchFamily="18" charset="0"/>
              </a:rPr>
              <a:t> A. E.</a:t>
            </a:r>
            <a:r>
              <a:rPr lang="el-GR" sz="1800" dirty="0" smtClean="0">
                <a:latin typeface="Adobe Caslon Pro" pitchFamily="18" charset="0"/>
              </a:rPr>
              <a:t> </a:t>
            </a:r>
            <a:r>
              <a:rPr lang="el-GR" sz="1800" dirty="0">
                <a:latin typeface="Adobe Caslon Pro" pitchFamily="18" charset="0"/>
              </a:rPr>
              <a:t>αποτελεί </a:t>
            </a:r>
            <a:r>
              <a:rPr lang="el-GR" sz="1800" dirty="0" smtClean="0">
                <a:latin typeface="Adobe Caslon Pro" pitchFamily="18" charset="0"/>
              </a:rPr>
              <a:t>μια από τις πιο δημοφιλείς διαδικτυακές εταιρίες </a:t>
            </a:r>
            <a:r>
              <a:rPr lang="el-GR" sz="1800" dirty="0">
                <a:latin typeface="Adobe Caslon Pro" pitchFamily="18" charset="0"/>
              </a:rPr>
              <a:t>στην Ελλάδα. Η αρχή έγινε το 2005 με </a:t>
            </a:r>
            <a:r>
              <a:rPr lang="el-GR" sz="1800" dirty="0" smtClean="0">
                <a:latin typeface="Adobe Caslon Pro" pitchFamily="18" charset="0"/>
              </a:rPr>
              <a:t>την δημιουργία </a:t>
            </a:r>
            <a:r>
              <a:rPr lang="el-GR" sz="1800" dirty="0">
                <a:latin typeface="Adobe Caslon Pro" pitchFamily="18" charset="0"/>
              </a:rPr>
              <a:t>της ιστοσελίδας </a:t>
            </a:r>
            <a:r>
              <a:rPr lang="en-US" sz="1800" u="sng" dirty="0">
                <a:latin typeface="Adobe Caslon Pro" pitchFamily="18" charset="0"/>
                <a:hlinkClick r:id="rId2"/>
              </a:rPr>
              <a:t>www</a:t>
            </a:r>
            <a:r>
              <a:rPr lang="el-GR" sz="1800" u="sng" dirty="0">
                <a:latin typeface="Adobe Caslon Pro" pitchFamily="18" charset="0"/>
                <a:hlinkClick r:id="rId2"/>
              </a:rPr>
              <a:t>.</a:t>
            </a:r>
            <a:r>
              <a:rPr lang="en-US" sz="1800" u="sng" dirty="0" err="1">
                <a:latin typeface="Adobe Caslon Pro" pitchFamily="18" charset="0"/>
                <a:hlinkClick r:id="rId2"/>
              </a:rPr>
              <a:t>skroutz</a:t>
            </a:r>
            <a:r>
              <a:rPr lang="el-GR" sz="1800" u="sng" dirty="0">
                <a:latin typeface="Adobe Caslon Pro" pitchFamily="18" charset="0"/>
                <a:hlinkClick r:id="rId2"/>
              </a:rPr>
              <a:t>.</a:t>
            </a:r>
            <a:r>
              <a:rPr lang="en-US" sz="1800" u="sng" dirty="0">
                <a:latin typeface="Adobe Caslon Pro" pitchFamily="18" charset="0"/>
                <a:hlinkClick r:id="rId2"/>
              </a:rPr>
              <a:t>gr</a:t>
            </a:r>
            <a:r>
              <a:rPr lang="el-GR" sz="1800" dirty="0">
                <a:latin typeface="Adobe Caslon Pro" pitchFamily="18" charset="0"/>
              </a:rPr>
              <a:t> και ένα χρόνο μετά μετεξελίχτηκε </a:t>
            </a:r>
            <a:r>
              <a:rPr lang="el-GR" sz="1800" dirty="0" smtClean="0">
                <a:latin typeface="Adobe Caslon Pro" pitchFamily="18" charset="0"/>
              </a:rPr>
              <a:t>σε </a:t>
            </a:r>
            <a:r>
              <a:rPr lang="el-GR" sz="1800" dirty="0">
                <a:latin typeface="Adobe Caslon Pro" pitchFamily="18" charset="0"/>
              </a:rPr>
              <a:t>ανώνυμη εταιρία</a:t>
            </a:r>
            <a:r>
              <a:rPr lang="el-GR" sz="1800" dirty="0" smtClean="0">
                <a:latin typeface="Adobe Caslon Pro" pitchFamily="18" charset="0"/>
              </a:rPr>
              <a:t>. </a:t>
            </a:r>
            <a:endParaRPr lang="el-GR" sz="1800" dirty="0">
              <a:latin typeface="Adobe Caslon Pro" pitchFamily="18" charset="0"/>
            </a:endParaRPr>
          </a:p>
          <a:p>
            <a:r>
              <a:rPr lang="el-GR" sz="1800" dirty="0" smtClean="0">
                <a:latin typeface="Adobe Caslon Pro" pitchFamily="18" charset="0"/>
              </a:rPr>
              <a:t>Το </a:t>
            </a:r>
            <a:r>
              <a:rPr lang="en-US" sz="1800" dirty="0" smtClean="0">
                <a:latin typeface="Adobe Caslon Pro" pitchFamily="18" charset="0"/>
              </a:rPr>
              <a:t>skroutz.gr</a:t>
            </a:r>
            <a:r>
              <a:rPr lang="el-GR" sz="1800" dirty="0" smtClean="0">
                <a:latin typeface="Adobe Caslon Pro" pitchFamily="18" charset="0"/>
              </a:rPr>
              <a:t> είναι μια μηχανή </a:t>
            </a:r>
            <a:r>
              <a:rPr lang="el-GR" sz="1800" dirty="0">
                <a:latin typeface="Adobe Caslon Pro" pitchFamily="18" charset="0"/>
              </a:rPr>
              <a:t>αναζήτησης και σύγκρισης τιμών </a:t>
            </a:r>
            <a:r>
              <a:rPr lang="el-GR" sz="1800" dirty="0" smtClean="0">
                <a:latin typeface="Adobe Caslon Pro" pitchFamily="18" charset="0"/>
              </a:rPr>
              <a:t>και</a:t>
            </a:r>
            <a:r>
              <a:rPr lang="en-US" sz="1800" dirty="0" smtClean="0">
                <a:latin typeface="Adobe Caslon Pro" pitchFamily="18" charset="0"/>
              </a:rPr>
              <a:t> </a:t>
            </a:r>
            <a:r>
              <a:rPr lang="el-GR" sz="1800" dirty="0" smtClean="0">
                <a:latin typeface="Adobe Caslon Pro" pitchFamily="18" charset="0"/>
              </a:rPr>
              <a:t>προϊόντων. </a:t>
            </a:r>
            <a:endParaRPr lang="en-US" sz="1800" dirty="0" smtClean="0">
              <a:latin typeface="Adobe Caslon Pro" pitchFamily="18" charset="0"/>
            </a:endParaRPr>
          </a:p>
          <a:p>
            <a:r>
              <a:rPr lang="el-GR" sz="1800" dirty="0" smtClean="0">
                <a:latin typeface="Adobe Caslon Pro" pitchFamily="18" charset="0"/>
              </a:rPr>
              <a:t>Επιπλέον  δραστηριοποιείται στο χώρο κατασκευής </a:t>
            </a:r>
            <a:r>
              <a:rPr lang="el-GR" sz="1800" dirty="0">
                <a:latin typeface="Adobe Caslon Pro" pitchFamily="18" charset="0"/>
              </a:rPr>
              <a:t>ιστοσελίδων πάσης </a:t>
            </a:r>
            <a:r>
              <a:rPr lang="el-GR" sz="1800" dirty="0" smtClean="0">
                <a:latin typeface="Adobe Caslon Pro" pitchFamily="18" charset="0"/>
              </a:rPr>
              <a:t>φύσεως</a:t>
            </a:r>
            <a:r>
              <a:rPr lang="en-US" sz="1800" dirty="0" smtClean="0">
                <a:latin typeface="Adobe Caslon Pro" pitchFamily="18" charset="0"/>
              </a:rPr>
              <a:t> (</a:t>
            </a:r>
            <a:r>
              <a:rPr lang="en-US" sz="1800" dirty="0" err="1" smtClean="0">
                <a:latin typeface="Adobe Caslon Pro" pitchFamily="18" charset="0"/>
              </a:rPr>
              <a:t>Skroutz</a:t>
            </a:r>
            <a:r>
              <a:rPr lang="en-US" sz="1800" dirty="0" smtClean="0">
                <a:latin typeface="Adobe Caslon Pro" pitchFamily="18" charset="0"/>
              </a:rPr>
              <a:t> Store, </a:t>
            </a:r>
            <a:r>
              <a:rPr lang="en-US" sz="1800" dirty="0" err="1" smtClean="0">
                <a:latin typeface="Adobe Caslon Pro" pitchFamily="18" charset="0"/>
              </a:rPr>
              <a:t>Soby</a:t>
            </a:r>
            <a:r>
              <a:rPr lang="en-US" sz="1800" dirty="0" smtClean="0">
                <a:latin typeface="Adobe Caslon Pro" pitchFamily="18" charset="0"/>
              </a:rPr>
              <a:t> </a:t>
            </a:r>
            <a:r>
              <a:rPr lang="el-GR" sz="1800" dirty="0" smtClean="0">
                <a:latin typeface="Adobe Caslon Pro" pitchFamily="18" charset="0"/>
              </a:rPr>
              <a:t>κλπ)</a:t>
            </a:r>
            <a:endParaRPr lang="el-GR" sz="1800" dirty="0">
              <a:latin typeface="Adobe Caslon Pro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3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628800"/>
            <a:ext cx="7315200" cy="1154097"/>
          </a:xfrm>
        </p:spPr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Αποτελέσματα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924944"/>
            <a:ext cx="7315200" cy="3600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l-GR" dirty="0" smtClean="0">
                <a:latin typeface="Adobe Caslon Pro" pitchFamily="18" charset="0"/>
              </a:rPr>
              <a:t>Σχετικά με την ιστοσελίδα </a:t>
            </a:r>
            <a:r>
              <a:rPr lang="en-US" dirty="0" smtClean="0">
                <a:latin typeface="Adobe Caslon Pro" pitchFamily="18" charset="0"/>
              </a:rPr>
              <a:t>skroutz.gr:</a:t>
            </a:r>
            <a:endParaRPr lang="el-GR" dirty="0" smtClean="0">
              <a:latin typeface="Adobe Caslon Pro" pitchFamily="18" charset="0"/>
            </a:endParaRPr>
          </a:p>
          <a:p>
            <a:r>
              <a:rPr lang="el-GR" dirty="0" smtClean="0">
                <a:latin typeface="Adobe Caslon Pro" pitchFamily="18" charset="0"/>
              </a:rPr>
              <a:t>Βρίσκεται στην </a:t>
            </a:r>
            <a:r>
              <a:rPr lang="en-US" dirty="0" smtClean="0">
                <a:latin typeface="Adobe Caslon Pro" pitchFamily="18" charset="0"/>
              </a:rPr>
              <a:t>2</a:t>
            </a:r>
            <a:r>
              <a:rPr lang="el-GR" dirty="0" smtClean="0">
                <a:latin typeface="Adobe Caslon Pro" pitchFamily="18" charset="0"/>
              </a:rPr>
              <a:t>.</a:t>
            </a:r>
            <a:r>
              <a:rPr lang="en-US" dirty="0" smtClean="0">
                <a:latin typeface="Adobe Caslon Pro" pitchFamily="18" charset="0"/>
              </a:rPr>
              <a:t>833</a:t>
            </a:r>
            <a:r>
              <a:rPr lang="el-GR" dirty="0" smtClean="0">
                <a:latin typeface="Adobe Caslon Pro" pitchFamily="18" charset="0"/>
              </a:rPr>
              <a:t>ή θέση παγκοσμίως και 9ή στην Ελλάδα.</a:t>
            </a:r>
            <a:endParaRPr lang="en-US" dirty="0" smtClean="0">
              <a:latin typeface="Adobe Caslon Pro" pitchFamily="18" charset="0"/>
            </a:endParaRPr>
          </a:p>
          <a:p>
            <a:r>
              <a:rPr lang="el-GR" dirty="0" smtClean="0">
                <a:latin typeface="Adobe Caslon Pro" pitchFamily="18" charset="0"/>
              </a:rPr>
              <a:t>Σε κάθε επίσκεψη, ο χρήστης μπαίνει κατά μέσο όρο σε 9,43 σελίδες, με χρονική διάρκεια 4 λεπτά και 43 δευτερόλεπτα.</a:t>
            </a:r>
            <a:endParaRPr lang="el-GR" dirty="0" smtClean="0">
              <a:latin typeface="Adobe Caslon Pro" pitchFamily="18" charset="0"/>
            </a:endParaRPr>
          </a:p>
          <a:p>
            <a:r>
              <a:rPr lang="el-GR" dirty="0" smtClean="0">
                <a:latin typeface="Adobe Caslon Pro" pitchFamily="18" charset="0"/>
              </a:rPr>
              <a:t>Το 95,3% των επισκεπτών προέρχονται από την Ελλάδα, με την Αγγλία και την Κύπρο να έχουν ποσοστό 0,6% έκαστος.</a:t>
            </a:r>
            <a:endParaRPr lang="el-GR" dirty="0" smtClean="0">
              <a:latin typeface="Adobe Caslon Pro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9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Αποτελέσματα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Adobe Caslon Pro" pitchFamily="18" charset="0"/>
              </a:rPr>
              <a:t>Το 34,5% των επισκέψεων οφείλονται στις μηχανές αναζήτησης, με την λέξη κλειδί </a:t>
            </a:r>
            <a:r>
              <a:rPr lang="en-US" dirty="0">
                <a:latin typeface="Adobe Caslon Pro" pitchFamily="18" charset="0"/>
              </a:rPr>
              <a:t>“</a:t>
            </a:r>
            <a:r>
              <a:rPr lang="en-US" dirty="0" err="1">
                <a:latin typeface="Adobe Caslon Pro" pitchFamily="18" charset="0"/>
              </a:rPr>
              <a:t>skroutz</a:t>
            </a:r>
            <a:r>
              <a:rPr lang="en-US" dirty="0">
                <a:latin typeface="Adobe Caslon Pro" pitchFamily="18" charset="0"/>
              </a:rPr>
              <a:t>” </a:t>
            </a:r>
            <a:r>
              <a:rPr lang="el-GR" dirty="0">
                <a:latin typeface="Adobe Caslon Pro" pitchFamily="18" charset="0"/>
              </a:rPr>
              <a:t>να κατέχει το 15,03% του παραπάνω ποσοστού.</a:t>
            </a:r>
          </a:p>
          <a:p>
            <a:r>
              <a:rPr lang="el-GR" dirty="0">
                <a:latin typeface="Adobe Caslon Pro" pitchFamily="18" charset="0"/>
              </a:rPr>
              <a:t>Το </a:t>
            </a:r>
            <a:r>
              <a:rPr lang="en-US" dirty="0">
                <a:latin typeface="Adobe Caslon Pro" pitchFamily="18" charset="0"/>
              </a:rPr>
              <a:t>26,1% </a:t>
            </a:r>
            <a:r>
              <a:rPr lang="el-GR" dirty="0">
                <a:latin typeface="Adobe Caslon Pro" pitchFamily="18" charset="0"/>
              </a:rPr>
              <a:t>των επισκέψεων της ιστοσελίδας προήλθαν από το </a:t>
            </a:r>
            <a:r>
              <a:rPr lang="en-US" dirty="0">
                <a:latin typeface="Adobe Caslon Pro" pitchFamily="18" charset="0"/>
              </a:rPr>
              <a:t>google.gr </a:t>
            </a:r>
            <a:r>
              <a:rPr lang="el-GR" dirty="0">
                <a:latin typeface="Adobe Caslon Pro" pitchFamily="18" charset="0"/>
              </a:rPr>
              <a:t>και το 4,4% από το </a:t>
            </a:r>
            <a:r>
              <a:rPr lang="en-US" dirty="0">
                <a:latin typeface="Adobe Caslon Pro" pitchFamily="18" charset="0"/>
              </a:rPr>
              <a:t>google.com</a:t>
            </a:r>
            <a:endParaRPr lang="el-GR" dirty="0">
              <a:latin typeface="Adobe Caslon Pro" pitchFamily="18" charset="0"/>
            </a:endParaRPr>
          </a:p>
          <a:p>
            <a:r>
              <a:rPr lang="el-GR" dirty="0">
                <a:latin typeface="Adobe Caslon Pro" pitchFamily="18" charset="0"/>
              </a:rPr>
              <a:t>1182 </a:t>
            </a:r>
            <a:r>
              <a:rPr lang="el-GR" dirty="0" smtClean="0">
                <a:latin typeface="Adobe Caslon Pro" pitchFamily="18" charset="0"/>
              </a:rPr>
              <a:t>εξωτερικές ιστοσελίδες </a:t>
            </a:r>
            <a:r>
              <a:rPr lang="el-GR" dirty="0">
                <a:latin typeface="Adobe Caslon Pro" pitchFamily="18" charset="0"/>
              </a:rPr>
              <a:t>έχουν συνδέσμους που οδηγούν στο </a:t>
            </a:r>
            <a:r>
              <a:rPr lang="en-US" dirty="0">
                <a:latin typeface="Adobe Caslon Pro" pitchFamily="18" charset="0"/>
              </a:rPr>
              <a:t>skroutz.gr</a:t>
            </a:r>
          </a:p>
          <a:p>
            <a:r>
              <a:rPr lang="en-US" dirty="0">
                <a:latin typeface="Adobe Caslon Pro" pitchFamily="18" charset="0"/>
              </a:rPr>
              <a:t>0,634 </a:t>
            </a:r>
            <a:r>
              <a:rPr lang="el-GR" dirty="0">
                <a:latin typeface="Adobe Caslon Pro" pitchFamily="18" charset="0"/>
              </a:rPr>
              <a:t>δευτερόλεπτα </a:t>
            </a:r>
            <a:r>
              <a:rPr lang="el-GR" dirty="0" smtClean="0">
                <a:latin typeface="Adobe Caslon Pro" pitchFamily="18" charset="0"/>
              </a:rPr>
              <a:t>χρειάζεται </a:t>
            </a:r>
            <a:r>
              <a:rPr lang="el-GR" dirty="0">
                <a:latin typeface="Adobe Caslon Pro" pitchFamily="18" charset="0"/>
              </a:rPr>
              <a:t>για να φορτωθεί η ιστοσελίδα, στοιχείο που την κατατάσσει στο 11% των πιο γρήγορων ιστοσελίδων παγκοσμίως.</a:t>
            </a:r>
            <a:endParaRPr lang="en-US" dirty="0">
              <a:latin typeface="Adobe Caslon Pro" pitchFamily="18" charset="0"/>
            </a:endParaRPr>
          </a:p>
          <a:p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7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Giannoutas\Desktop\Untitl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4680520" cy="53118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44859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C:\Users\Giannoutas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640062" cy="27559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iannoutas\Desktop\1231467_657789777565797_1001757064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88" y="3933056"/>
            <a:ext cx="2813968" cy="2501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7176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315200" cy="1154097"/>
          </a:xfrm>
        </p:spPr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Βιβλιογραφία - Πηγές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27584" y="2780928"/>
            <a:ext cx="7315200" cy="3539527"/>
          </a:xfrm>
        </p:spPr>
        <p:txBody>
          <a:bodyPr/>
          <a:lstStyle/>
          <a:p>
            <a:r>
              <a:rPr lang="el-GR" u="sng" dirty="0">
                <a:latin typeface="Adobe Caslon Pro" pitchFamily="18" charset="0"/>
                <a:hlinkClick r:id="rId2"/>
              </a:rPr>
              <a:t>http://static.googleusercontent.com/media/www.google.gr/el/gr/intl/el/webmasters/docs/search-engine-optimization-starter-guide-el.pdf</a:t>
            </a:r>
            <a:endParaRPr lang="el-GR" dirty="0">
              <a:latin typeface="Adobe Caslon Pro" pitchFamily="18" charset="0"/>
            </a:endParaRPr>
          </a:p>
          <a:p>
            <a:r>
              <a:rPr lang="en-US" dirty="0">
                <a:latin typeface="Adobe Caslon Pro" pitchFamily="18" charset="0"/>
                <a:hlinkClick r:id="rId3"/>
              </a:rPr>
              <a:t>https://ahrefs.com</a:t>
            </a:r>
            <a:r>
              <a:rPr lang="en-US" dirty="0" smtClean="0">
                <a:latin typeface="Adobe Caslon Pro" pitchFamily="18" charset="0"/>
                <a:hlinkClick r:id="rId3"/>
              </a:rPr>
              <a:t>/</a:t>
            </a:r>
            <a:endParaRPr lang="en-US" dirty="0" smtClean="0">
              <a:latin typeface="Adobe Caslon Pro" pitchFamily="18" charset="0"/>
            </a:endParaRPr>
          </a:p>
          <a:p>
            <a:r>
              <a:rPr lang="en-US" u="sng" dirty="0">
                <a:latin typeface="Adobe Caslon Pro" pitchFamily="18" charset="0"/>
                <a:hlinkClick r:id="rId4"/>
              </a:rPr>
              <a:t>http://nefeli.lib.teicrete.gr/browse/sdo/mk/2012/KatsiadakisManousos,TsamisPanagiotis/attached-document-1327391565-136691-32667/KatsiadakisManousos_TsamisPanagiotis2012.pdf</a:t>
            </a:r>
            <a:endParaRPr lang="el-GR" dirty="0">
              <a:latin typeface="Adobe Caslon Pro" pitchFamily="18" charset="0"/>
            </a:endParaRPr>
          </a:p>
          <a:p>
            <a:r>
              <a:rPr lang="en-US" u="sng" dirty="0">
                <a:latin typeface="Adobe Caslon Pro" pitchFamily="18" charset="0"/>
                <a:hlinkClick r:id="rId5"/>
              </a:rPr>
              <a:t>http://</a:t>
            </a:r>
            <a:r>
              <a:rPr lang="en-US" u="sng" dirty="0" smtClean="0">
                <a:latin typeface="Adobe Caslon Pro" pitchFamily="18" charset="0"/>
                <a:hlinkClick r:id="rId5"/>
              </a:rPr>
              <a:t>www.skroutz.gr/blog/news</a:t>
            </a:r>
            <a:endParaRPr lang="el-GR" u="sng" dirty="0" smtClean="0">
              <a:latin typeface="Adobe Caslon Pro" pitchFamily="18" charset="0"/>
            </a:endParaRPr>
          </a:p>
          <a:p>
            <a:r>
              <a:rPr lang="en-US" u="sng" dirty="0">
                <a:latin typeface="Adobe Caslon Pro" pitchFamily="18" charset="0"/>
                <a:hlinkClick r:id="rId6"/>
              </a:rPr>
              <a:t>http://</a:t>
            </a:r>
            <a:r>
              <a:rPr lang="en-US" u="sng" dirty="0" smtClean="0">
                <a:latin typeface="Adobe Caslon Pro" pitchFamily="18" charset="0"/>
                <a:hlinkClick r:id="rId6"/>
              </a:rPr>
              <a:t>www.alexa.com/siteinfo/skroutz.gr</a:t>
            </a:r>
            <a:endParaRPr lang="el-GR" u="sng" dirty="0" smtClean="0">
              <a:latin typeface="Adobe Caslon Pro" pitchFamily="18" charset="0"/>
            </a:endParaRPr>
          </a:p>
          <a:p>
            <a:endParaRPr lang="el-GR" sz="1400" u="sng" dirty="0">
              <a:latin typeface="Adobe Caslon Pro" pitchFamily="18" charset="0"/>
            </a:endParaRP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1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88840"/>
            <a:ext cx="7315200" cy="353952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l-GR" sz="7200" dirty="0" smtClean="0">
                <a:solidFill>
                  <a:schemeClr val="tx2"/>
                </a:solidFill>
                <a:latin typeface="Arno Pro Smbd SmText" pitchFamily="18" charset="0"/>
                <a:cs typeface="Aharoni" pitchFamily="2" charset="-79"/>
              </a:rPr>
              <a:t>Ευχαριστούμε για τη προσοχή σας</a:t>
            </a:r>
            <a:endParaRPr lang="el-GR" sz="7200" dirty="0">
              <a:solidFill>
                <a:schemeClr val="tx2"/>
              </a:solidFill>
              <a:latin typeface="Arno Pro Smbd SmText" pitchFamily="18" charset="0"/>
              <a:cs typeface="Aharoni" pitchFamily="2" charset="-79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2050" name="Picture 2" descr="C:\Users\Giannoutas\Desktop\Untitl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64802"/>
            <a:ext cx="6607550" cy="4248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39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ganas\Desktop\Χωρίς τίτλο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61037" cy="381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14368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Στόχο</a:t>
            </a:r>
            <a:r>
              <a:rPr lang="el-GR" dirty="0">
                <a:latin typeface="Adobe Caslon Pro" pitchFamily="18" charset="0"/>
              </a:rPr>
              <a:t>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dirty="0" smtClean="0">
                <a:latin typeface="Adobe Caslon Pro" pitchFamily="18" charset="0"/>
              </a:rPr>
              <a:t>Να χρησιμοποιήσει διάφορες νόμιμες τεχνικές </a:t>
            </a:r>
            <a:r>
              <a:rPr lang="en-US" dirty="0" smtClean="0">
                <a:latin typeface="Adobe Caslon Pro" pitchFamily="18" charset="0"/>
              </a:rPr>
              <a:t>Search Engine Optimization</a:t>
            </a:r>
            <a:r>
              <a:rPr lang="el-GR" dirty="0" smtClean="0">
                <a:latin typeface="Adobe Caslon Pro" pitchFamily="18" charset="0"/>
              </a:rPr>
              <a:t> ώστε να πετύχει καλύτερη εμφάνιση των αποελεσμάτων της στην μηχανή αναζήτησης της </a:t>
            </a:r>
            <a:r>
              <a:rPr lang="en-US" dirty="0" smtClean="0">
                <a:latin typeface="Adobe Caslon Pro" pitchFamily="18" charset="0"/>
              </a:rPr>
              <a:t>Google,</a:t>
            </a:r>
            <a:r>
              <a:rPr lang="el-GR" dirty="0" smtClean="0">
                <a:latin typeface="Adobe Caslon Pro" pitchFamily="18" charset="0"/>
              </a:rPr>
              <a:t> με απώτερο σκοπό</a:t>
            </a:r>
            <a:r>
              <a:rPr lang="en-US" dirty="0" smtClean="0">
                <a:latin typeface="Adobe Caslon Pro" pitchFamily="18" charset="0"/>
              </a:rPr>
              <a:t>:</a:t>
            </a:r>
            <a:endParaRPr lang="el-GR" dirty="0" smtClean="0">
              <a:latin typeface="Adobe Caslon Pro" pitchFamily="18" charset="0"/>
            </a:endParaRPr>
          </a:p>
          <a:p>
            <a:pPr lvl="1"/>
            <a:r>
              <a:rPr lang="el-GR" dirty="0">
                <a:latin typeface="Adobe Caslon Pro" pitchFamily="18" charset="0"/>
              </a:rPr>
              <a:t>Αύξηση αριθμού χρηστών, μελών και πελατών της ιστοσελίδας</a:t>
            </a:r>
            <a:r>
              <a:rPr lang="el-GR" dirty="0" smtClean="0">
                <a:latin typeface="Adobe Caslon Pro" pitchFamily="18" charset="0"/>
              </a:rPr>
              <a:t>.</a:t>
            </a:r>
          </a:p>
          <a:p>
            <a:pPr lvl="1"/>
            <a:r>
              <a:rPr lang="el-GR" dirty="0" smtClean="0">
                <a:latin typeface="Adobe Caslon Pro" pitchFamily="18" charset="0"/>
              </a:rPr>
              <a:t>Συνεργασία με περισσότερα ελληνικά καταστήματα.</a:t>
            </a:r>
            <a:endParaRPr lang="el-GR" dirty="0">
              <a:latin typeface="Adobe Caslon Pro" pitchFamily="18" charset="0"/>
            </a:endParaRPr>
          </a:p>
          <a:p>
            <a:pPr marL="320040" lvl="1" indent="0">
              <a:buNone/>
            </a:pPr>
            <a:endParaRPr lang="el-GR" dirty="0">
              <a:latin typeface="Adobe Caslon Pro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9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Τεχνικές Βελτιστοποίησης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l-GR" dirty="0" smtClean="0">
                <a:latin typeface="Adobe Caslon Pro" pitchFamily="18" charset="0"/>
              </a:rPr>
              <a:t>Εισερχόμενοι Σύνδεσμοι (</a:t>
            </a:r>
            <a:r>
              <a:rPr lang="en-US" dirty="0" smtClean="0">
                <a:latin typeface="Adobe Caslon Pro" pitchFamily="18" charset="0"/>
              </a:rPr>
              <a:t>Backlinks)</a:t>
            </a:r>
          </a:p>
          <a:p>
            <a:pPr lvl="1"/>
            <a:r>
              <a:rPr lang="el-GR" dirty="0" smtClean="0">
                <a:latin typeface="Adobe Caslon Pro" pitchFamily="18" charset="0"/>
              </a:rPr>
              <a:t>Τίτλος Ιστοσελίδας</a:t>
            </a:r>
          </a:p>
          <a:p>
            <a:pPr lvl="1"/>
            <a:r>
              <a:rPr lang="el-GR" dirty="0" smtClean="0">
                <a:latin typeface="Adobe Caslon Pro" pitchFamily="18" charset="0"/>
              </a:rPr>
              <a:t>Μετα-Ετικέτα περιγραφής</a:t>
            </a:r>
          </a:p>
          <a:p>
            <a:pPr lvl="1"/>
            <a:r>
              <a:rPr lang="el-GR" dirty="0" smtClean="0">
                <a:latin typeface="Adobe Caslon Pro" pitchFamily="18" charset="0"/>
              </a:rPr>
              <a:t>Χρήση </a:t>
            </a:r>
            <a:r>
              <a:rPr lang="en-US" dirty="0" smtClean="0">
                <a:latin typeface="Adobe Caslon Pro" pitchFamily="18" charset="0"/>
              </a:rPr>
              <a:t>robots.txt</a:t>
            </a:r>
          </a:p>
          <a:p>
            <a:pPr lvl="1"/>
            <a:r>
              <a:rPr lang="el-GR" dirty="0" smtClean="0">
                <a:latin typeface="Adobe Caslon Pro" pitchFamily="18" charset="0"/>
              </a:rPr>
              <a:t>Βελτιστοποίηση εικόνων</a:t>
            </a:r>
          </a:p>
          <a:p>
            <a:pPr lvl="1"/>
            <a:r>
              <a:rPr lang="en-US" dirty="0" smtClean="0">
                <a:latin typeface="Adobe Caslon Pro" pitchFamily="18" charset="0"/>
              </a:rPr>
              <a:t>Social Media</a:t>
            </a:r>
            <a:endParaRPr lang="el-GR" dirty="0" smtClean="0">
              <a:latin typeface="Adobe Caslon Pro" pitchFamily="18" charset="0"/>
            </a:endParaRPr>
          </a:p>
          <a:p>
            <a:pPr marL="45720" indent="0">
              <a:buNone/>
            </a:pPr>
            <a:endParaRPr lang="el-GR" dirty="0" smtClean="0">
              <a:latin typeface="Adobe Caslon Pro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Εισερχόμενοι Σύνδεσμοι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>
                <a:latin typeface="Adobe Caslon Pro" pitchFamily="18" charset="0"/>
              </a:rPr>
              <a:t>Οι εισερχόμενοι σύνδεσμοι αποτελούν ίσως τη σημαντικότερη τεχνική για τη βελτιστοποίηση της εμφάνισης των αποτελεσμάτων του </a:t>
            </a:r>
            <a:r>
              <a:rPr lang="en-US" dirty="0" smtClean="0">
                <a:latin typeface="Adobe Caslon Pro" pitchFamily="18" charset="0"/>
              </a:rPr>
              <a:t>skroutz.gr</a:t>
            </a:r>
            <a:r>
              <a:rPr lang="el-GR" dirty="0" smtClean="0">
                <a:latin typeface="Adobe Caslon Pro" pitchFamily="18" charset="0"/>
              </a:rPr>
              <a:t> στη μηχανή αναζήτησης της </a:t>
            </a:r>
            <a:r>
              <a:rPr lang="en-US" dirty="0" smtClean="0">
                <a:latin typeface="Adobe Caslon Pro" pitchFamily="18" charset="0"/>
              </a:rPr>
              <a:t>Google. </a:t>
            </a:r>
            <a:r>
              <a:rPr lang="el-GR" dirty="0" smtClean="0">
                <a:latin typeface="Adobe Caslon Pro" pitchFamily="18" charset="0"/>
              </a:rPr>
              <a:t>Τα </a:t>
            </a:r>
            <a:r>
              <a:rPr lang="en-US" dirty="0" smtClean="0">
                <a:latin typeface="Adobe Caslon Pro" pitchFamily="18" charset="0"/>
              </a:rPr>
              <a:t>backlinks </a:t>
            </a:r>
            <a:r>
              <a:rPr lang="el-GR" dirty="0" smtClean="0">
                <a:latin typeface="Adobe Caslon Pro" pitchFamily="18" charset="0"/>
              </a:rPr>
              <a:t>είναι σύνδεσμοι που βρίσκονται σε εξωτερικούς ιστοτόπους  και έχουν ως προορισμό τη σελίδα </a:t>
            </a:r>
            <a:r>
              <a:rPr lang="en-US" dirty="0" smtClean="0">
                <a:latin typeface="Adobe Caslon Pro" pitchFamily="18" charset="0"/>
              </a:rPr>
              <a:t>skroutz.gr.</a:t>
            </a:r>
          </a:p>
          <a:p>
            <a:r>
              <a:rPr lang="el-GR" dirty="0" smtClean="0">
                <a:latin typeface="Adobe Caslon Pro" pitchFamily="18" charset="0"/>
              </a:rPr>
              <a:t>Ιδιαίτερη προσοχή θα πρέπει να δωθεί και στη θέση των εξωτερικών αυτών ιστοτόπων στο σύστημα κατάταξης της </a:t>
            </a:r>
            <a:r>
              <a:rPr lang="en-US" dirty="0" smtClean="0">
                <a:latin typeface="Adobe Caslon Pro" pitchFamily="18" charset="0"/>
              </a:rPr>
              <a:t>Google, </a:t>
            </a:r>
            <a:r>
              <a:rPr lang="el-GR" dirty="0" smtClean="0">
                <a:latin typeface="Adobe Caslon Pro" pitchFamily="18" charset="0"/>
              </a:rPr>
              <a:t>εξασφαλίζοντας έτσι την ποιότητα των εισερχόμενων συνδέσμων.</a:t>
            </a:r>
            <a:endParaRPr lang="el-GR" dirty="0">
              <a:latin typeface="Adobe Caslon Pro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768752" cy="5256584"/>
          </a:xfrm>
        </p:spPr>
      </p:pic>
    </p:spTree>
    <p:extLst>
      <p:ext uri="{BB962C8B-B14F-4D97-AF65-F5344CB8AC3E}">
        <p14:creationId xmlns:p14="http://schemas.microsoft.com/office/powerpoint/2010/main" val="678261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0728"/>
            <a:ext cx="5097629" cy="5157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129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599</TotalTime>
  <Words>810</Words>
  <Application>Microsoft Office PowerPoint</Application>
  <PresentationFormat>On-screen Show (4:3)</PresentationFormat>
  <Paragraphs>117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Case Study skroutz.gr</vt:lpstr>
      <vt:lpstr>Τι είναι το skroutz.gr;</vt:lpstr>
      <vt:lpstr>PowerPoint Presentation</vt:lpstr>
      <vt:lpstr>PowerPoint Presentation</vt:lpstr>
      <vt:lpstr>Στόχος</vt:lpstr>
      <vt:lpstr>Τεχνικές Βελτιστοποίησης</vt:lpstr>
      <vt:lpstr>Εισερχόμενοι Σύνδεσμοι</vt:lpstr>
      <vt:lpstr>PowerPoint Presentation</vt:lpstr>
      <vt:lpstr>PowerPoint Presentation</vt:lpstr>
      <vt:lpstr>Τίτλος Ιστοσελίδας</vt:lpstr>
      <vt:lpstr>Τίτλος Ιστοσελίδας</vt:lpstr>
      <vt:lpstr>Μετα-ετικέτα Περιγραφής</vt:lpstr>
      <vt:lpstr>Μετα-ετικέτα Περιγραφής</vt:lpstr>
      <vt:lpstr>robots.txt</vt:lpstr>
      <vt:lpstr>robots.txt </vt:lpstr>
      <vt:lpstr>Βελτιστοποίηση εικόνων</vt:lpstr>
      <vt:lpstr>Βελτιστοποίηση εικόνων</vt:lpstr>
      <vt:lpstr>Παρουσία σε κοινωνικά δίκτυα</vt:lpstr>
      <vt:lpstr>PowerPoint Presentation</vt:lpstr>
      <vt:lpstr>Αποτελέσματα</vt:lpstr>
      <vt:lpstr>Αποτελέσματα</vt:lpstr>
      <vt:lpstr>PowerPoint Presentation</vt:lpstr>
      <vt:lpstr>PowerPoint Presentation</vt:lpstr>
      <vt:lpstr>Βιβλιογραφία - Πηγές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ganas</dc:creator>
  <cp:lastModifiedBy>Giannoutas</cp:lastModifiedBy>
  <cp:revision>65</cp:revision>
  <dcterms:created xsi:type="dcterms:W3CDTF">2013-11-21T11:34:04Z</dcterms:created>
  <dcterms:modified xsi:type="dcterms:W3CDTF">2014-01-20T01:32:35Z</dcterms:modified>
</cp:coreProperties>
</file>