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58" r:id="rId4"/>
    <p:sldId id="263" r:id="rId5"/>
    <p:sldId id="260" r:id="rId6"/>
    <p:sldId id="261" r:id="rId7"/>
    <p:sldId id="262" r:id="rId8"/>
  </p:sldIdLst>
  <p:sldSz cx="10423525" cy="5715000"/>
  <p:notesSz cx="6858000" cy="9144000"/>
  <p:defaultTextStyle>
    <a:defPPr>
      <a:defRPr lang="el-GR"/>
    </a:defPPr>
    <a:lvl1pPr marL="0" algn="l" defTabSz="97059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5298" algn="l" defTabSz="97059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0595" algn="l" defTabSz="97059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55893" algn="l" defTabSz="97059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41191" algn="l" defTabSz="97059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26488" algn="l" defTabSz="97059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11786" algn="l" defTabSz="97059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97084" algn="l" defTabSz="97059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82381" algn="l" defTabSz="97059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32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4650" autoAdjust="0"/>
  </p:normalViewPr>
  <p:slideViewPr>
    <p:cSldViewPr>
      <p:cViewPr>
        <p:scale>
          <a:sx n="150" d="100"/>
          <a:sy n="150" d="100"/>
        </p:scale>
        <p:origin x="1488" y="750"/>
      </p:cViewPr>
      <p:guideLst>
        <p:guide orient="horz" pos="1800"/>
        <p:guide pos="32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A377F-CCF1-4817-8021-7838FC5514A4}" type="datetimeFigureOut">
              <a:rPr lang="el-GR" smtClean="0"/>
              <a:pPr/>
              <a:t>31/7/2023</a:t>
            </a:fld>
            <a:endParaRPr lang="el-G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3213" y="685800"/>
            <a:ext cx="6251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2E544-5612-4D94-B56A-A1B8BD5FC752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2E544-5612-4D94-B56A-A1B8BD5FC752}" type="slidenum">
              <a:rPr lang="el-GR" smtClean="0"/>
              <a:pPr/>
              <a:t>2</a:t>
            </a:fld>
            <a:endParaRPr lang="el-G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1766" y="1775357"/>
            <a:ext cx="8859996" cy="1225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3529" y="3238500"/>
            <a:ext cx="7296468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0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55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41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26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11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9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82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CCF8-1BE7-4736-AD03-7C8E86EB87D5}" type="datetimeFigureOut">
              <a:rPr lang="el-GR" smtClean="0"/>
              <a:pPr/>
              <a:t>31/7/2023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316E-9214-4B91-883D-DD7C21DF7041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CCF8-1BE7-4736-AD03-7C8E86EB87D5}" type="datetimeFigureOut">
              <a:rPr lang="el-GR" smtClean="0"/>
              <a:pPr/>
              <a:t>31/7/2023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316E-9214-4B91-883D-DD7C21DF7041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7056" y="228867"/>
            <a:ext cx="2345293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1176" y="228867"/>
            <a:ext cx="6862154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CCF8-1BE7-4736-AD03-7C8E86EB87D5}" type="datetimeFigureOut">
              <a:rPr lang="el-GR" smtClean="0"/>
              <a:pPr/>
              <a:t>31/7/2023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316E-9214-4B91-883D-DD7C21DF7041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CCF8-1BE7-4736-AD03-7C8E86EB87D5}" type="datetimeFigureOut">
              <a:rPr lang="el-GR" smtClean="0"/>
              <a:pPr/>
              <a:t>31/7/2023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316E-9214-4B91-883D-DD7C21DF7041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388" y="3672419"/>
            <a:ext cx="8859996" cy="1135063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3388" y="2422262"/>
            <a:ext cx="8859996" cy="1250156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529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705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55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411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2648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117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970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8238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CCF8-1BE7-4736-AD03-7C8E86EB87D5}" type="datetimeFigureOut">
              <a:rPr lang="el-GR" smtClean="0"/>
              <a:pPr/>
              <a:t>31/7/2023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316E-9214-4B91-883D-DD7C21DF7041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1176" y="1333501"/>
            <a:ext cx="4603724" cy="3771636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8625" y="1333501"/>
            <a:ext cx="4603724" cy="3771636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CCF8-1BE7-4736-AD03-7C8E86EB87D5}" type="datetimeFigureOut">
              <a:rPr lang="el-GR" smtClean="0"/>
              <a:pPr/>
              <a:t>31/7/2023</a:t>
            </a:fld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316E-9214-4B91-883D-DD7C21DF7041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178" y="1279263"/>
            <a:ext cx="4605534" cy="533135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5298" indent="0">
              <a:buNone/>
              <a:defRPr sz="2100" b="1"/>
            </a:lvl2pPr>
            <a:lvl3pPr marL="970595" indent="0">
              <a:buNone/>
              <a:defRPr sz="1900" b="1"/>
            </a:lvl3pPr>
            <a:lvl4pPr marL="1455893" indent="0">
              <a:buNone/>
              <a:defRPr sz="1700" b="1"/>
            </a:lvl4pPr>
            <a:lvl5pPr marL="1941191" indent="0">
              <a:buNone/>
              <a:defRPr sz="1700" b="1"/>
            </a:lvl5pPr>
            <a:lvl6pPr marL="2426488" indent="0">
              <a:buNone/>
              <a:defRPr sz="1700" b="1"/>
            </a:lvl6pPr>
            <a:lvl7pPr marL="2911786" indent="0">
              <a:buNone/>
              <a:defRPr sz="1700" b="1"/>
            </a:lvl7pPr>
            <a:lvl8pPr marL="3397084" indent="0">
              <a:buNone/>
              <a:defRPr sz="1700" b="1"/>
            </a:lvl8pPr>
            <a:lvl9pPr marL="3882381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178" y="1812396"/>
            <a:ext cx="4605534" cy="32927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5009" y="1279263"/>
            <a:ext cx="4607343" cy="533135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5298" indent="0">
              <a:buNone/>
              <a:defRPr sz="2100" b="1"/>
            </a:lvl2pPr>
            <a:lvl3pPr marL="970595" indent="0">
              <a:buNone/>
              <a:defRPr sz="1900" b="1"/>
            </a:lvl3pPr>
            <a:lvl4pPr marL="1455893" indent="0">
              <a:buNone/>
              <a:defRPr sz="1700" b="1"/>
            </a:lvl4pPr>
            <a:lvl5pPr marL="1941191" indent="0">
              <a:buNone/>
              <a:defRPr sz="1700" b="1"/>
            </a:lvl5pPr>
            <a:lvl6pPr marL="2426488" indent="0">
              <a:buNone/>
              <a:defRPr sz="1700" b="1"/>
            </a:lvl6pPr>
            <a:lvl7pPr marL="2911786" indent="0">
              <a:buNone/>
              <a:defRPr sz="1700" b="1"/>
            </a:lvl7pPr>
            <a:lvl8pPr marL="3397084" indent="0">
              <a:buNone/>
              <a:defRPr sz="1700" b="1"/>
            </a:lvl8pPr>
            <a:lvl9pPr marL="3882381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95009" y="1812396"/>
            <a:ext cx="4607343" cy="32927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CCF8-1BE7-4736-AD03-7C8E86EB87D5}" type="datetimeFigureOut">
              <a:rPr lang="el-GR" smtClean="0"/>
              <a:pPr/>
              <a:t>31/7/2023</a:t>
            </a:fld>
            <a:endParaRPr lang="el-G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316E-9214-4B91-883D-DD7C21DF7041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CCF8-1BE7-4736-AD03-7C8E86EB87D5}" type="datetimeFigureOut">
              <a:rPr lang="el-GR" smtClean="0"/>
              <a:pPr/>
              <a:t>31/7/2023</a:t>
            </a:fld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316E-9214-4B91-883D-DD7C21DF7041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CCF8-1BE7-4736-AD03-7C8E86EB87D5}" type="datetimeFigureOut">
              <a:rPr lang="el-GR" smtClean="0"/>
              <a:pPr/>
              <a:t>31/7/2023</a:t>
            </a:fld>
            <a:endParaRPr lang="el-G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316E-9214-4B91-883D-DD7C21DF7041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179" y="227544"/>
            <a:ext cx="3429268" cy="96837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5311" y="227544"/>
            <a:ext cx="5827041" cy="4877594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1179" y="1195920"/>
            <a:ext cx="3429268" cy="3909219"/>
          </a:xfrm>
        </p:spPr>
        <p:txBody>
          <a:bodyPr/>
          <a:lstStyle>
            <a:lvl1pPr marL="0" indent="0">
              <a:buNone/>
              <a:defRPr sz="1500"/>
            </a:lvl1pPr>
            <a:lvl2pPr marL="485298" indent="0">
              <a:buNone/>
              <a:defRPr sz="1300"/>
            </a:lvl2pPr>
            <a:lvl3pPr marL="970595" indent="0">
              <a:buNone/>
              <a:defRPr sz="1000"/>
            </a:lvl3pPr>
            <a:lvl4pPr marL="1455893" indent="0">
              <a:buNone/>
              <a:defRPr sz="1000"/>
            </a:lvl4pPr>
            <a:lvl5pPr marL="1941191" indent="0">
              <a:buNone/>
              <a:defRPr sz="1000"/>
            </a:lvl5pPr>
            <a:lvl6pPr marL="2426488" indent="0">
              <a:buNone/>
              <a:defRPr sz="1000"/>
            </a:lvl6pPr>
            <a:lvl7pPr marL="2911786" indent="0">
              <a:buNone/>
              <a:defRPr sz="1000"/>
            </a:lvl7pPr>
            <a:lvl8pPr marL="3397084" indent="0">
              <a:buNone/>
              <a:defRPr sz="1000"/>
            </a:lvl8pPr>
            <a:lvl9pPr marL="388238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CCF8-1BE7-4736-AD03-7C8E86EB87D5}" type="datetimeFigureOut">
              <a:rPr lang="el-GR" smtClean="0"/>
              <a:pPr/>
              <a:t>31/7/2023</a:t>
            </a:fld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316E-9214-4B91-883D-DD7C21DF7041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084" y="4000501"/>
            <a:ext cx="6254115" cy="472282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43084" y="510647"/>
            <a:ext cx="6254115" cy="3429000"/>
          </a:xfrm>
        </p:spPr>
        <p:txBody>
          <a:bodyPr/>
          <a:lstStyle>
            <a:lvl1pPr marL="0" indent="0">
              <a:buNone/>
              <a:defRPr sz="3400"/>
            </a:lvl1pPr>
            <a:lvl2pPr marL="485298" indent="0">
              <a:buNone/>
              <a:defRPr sz="3000"/>
            </a:lvl2pPr>
            <a:lvl3pPr marL="970595" indent="0">
              <a:buNone/>
              <a:defRPr sz="2500"/>
            </a:lvl3pPr>
            <a:lvl4pPr marL="1455893" indent="0">
              <a:buNone/>
              <a:defRPr sz="2100"/>
            </a:lvl4pPr>
            <a:lvl5pPr marL="1941191" indent="0">
              <a:buNone/>
              <a:defRPr sz="2100"/>
            </a:lvl5pPr>
            <a:lvl6pPr marL="2426488" indent="0">
              <a:buNone/>
              <a:defRPr sz="2100"/>
            </a:lvl6pPr>
            <a:lvl7pPr marL="2911786" indent="0">
              <a:buNone/>
              <a:defRPr sz="2100"/>
            </a:lvl7pPr>
            <a:lvl8pPr marL="3397084" indent="0">
              <a:buNone/>
              <a:defRPr sz="2100"/>
            </a:lvl8pPr>
            <a:lvl9pPr marL="3882381" indent="0">
              <a:buNone/>
              <a:defRPr sz="2100"/>
            </a:lvl9pPr>
          </a:lstStyle>
          <a:p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3084" y="4472783"/>
            <a:ext cx="6254115" cy="670718"/>
          </a:xfrm>
        </p:spPr>
        <p:txBody>
          <a:bodyPr/>
          <a:lstStyle>
            <a:lvl1pPr marL="0" indent="0">
              <a:buNone/>
              <a:defRPr sz="1500"/>
            </a:lvl1pPr>
            <a:lvl2pPr marL="485298" indent="0">
              <a:buNone/>
              <a:defRPr sz="1300"/>
            </a:lvl2pPr>
            <a:lvl3pPr marL="970595" indent="0">
              <a:buNone/>
              <a:defRPr sz="1000"/>
            </a:lvl3pPr>
            <a:lvl4pPr marL="1455893" indent="0">
              <a:buNone/>
              <a:defRPr sz="1000"/>
            </a:lvl4pPr>
            <a:lvl5pPr marL="1941191" indent="0">
              <a:buNone/>
              <a:defRPr sz="1000"/>
            </a:lvl5pPr>
            <a:lvl6pPr marL="2426488" indent="0">
              <a:buNone/>
              <a:defRPr sz="1000"/>
            </a:lvl6pPr>
            <a:lvl7pPr marL="2911786" indent="0">
              <a:buNone/>
              <a:defRPr sz="1000"/>
            </a:lvl7pPr>
            <a:lvl8pPr marL="3397084" indent="0">
              <a:buNone/>
              <a:defRPr sz="1000"/>
            </a:lvl8pPr>
            <a:lvl9pPr marL="388238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CCF8-1BE7-4736-AD03-7C8E86EB87D5}" type="datetimeFigureOut">
              <a:rPr lang="el-GR" smtClean="0"/>
              <a:pPr/>
              <a:t>31/7/2023</a:t>
            </a:fld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316E-9214-4B91-883D-DD7C21DF7041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176" y="228865"/>
            <a:ext cx="9381173" cy="952500"/>
          </a:xfrm>
          <a:prstGeom prst="rect">
            <a:avLst/>
          </a:prstGeom>
        </p:spPr>
        <p:txBody>
          <a:bodyPr vert="horz" lIns="97060" tIns="48530" rIns="97060" bIns="4853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176" y="1333501"/>
            <a:ext cx="9381173" cy="3771636"/>
          </a:xfrm>
          <a:prstGeom prst="rect">
            <a:avLst/>
          </a:prstGeom>
        </p:spPr>
        <p:txBody>
          <a:bodyPr vert="horz" lIns="97060" tIns="48530" rIns="97060" bIns="4853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1177" y="5296962"/>
            <a:ext cx="2432156" cy="304271"/>
          </a:xfrm>
          <a:prstGeom prst="rect">
            <a:avLst/>
          </a:prstGeom>
        </p:spPr>
        <p:txBody>
          <a:bodyPr vert="horz" lIns="97060" tIns="48530" rIns="97060" bIns="4853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DCCF8-1BE7-4736-AD03-7C8E86EB87D5}" type="datetimeFigureOut">
              <a:rPr lang="el-GR" smtClean="0"/>
              <a:pPr/>
              <a:t>31/7/2023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371" y="5296962"/>
            <a:ext cx="3300783" cy="304271"/>
          </a:xfrm>
          <a:prstGeom prst="rect">
            <a:avLst/>
          </a:prstGeom>
        </p:spPr>
        <p:txBody>
          <a:bodyPr vert="horz" lIns="97060" tIns="48530" rIns="97060" bIns="4853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70193" y="5296962"/>
            <a:ext cx="2432156" cy="304271"/>
          </a:xfrm>
          <a:prstGeom prst="rect">
            <a:avLst/>
          </a:prstGeom>
        </p:spPr>
        <p:txBody>
          <a:bodyPr vert="horz" lIns="97060" tIns="48530" rIns="97060" bIns="4853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6316E-9214-4B91-883D-DD7C21DF7041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70595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3973" indent="-363973" algn="l" defTabSz="970595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8608" indent="-303311" algn="l" defTabSz="970595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13244" indent="-242649" algn="l" defTabSz="97059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8542" indent="-242649" algn="l" defTabSz="970595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83840" indent="-242649" algn="l" defTabSz="970595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69137" indent="-242649" algn="l" defTabSz="97059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4435" indent="-242649" algn="l" defTabSz="97059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39733" indent="-242649" algn="l" defTabSz="97059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25030" indent="-242649" algn="l" defTabSz="97059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7059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5298" algn="l" defTabSz="97059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0595" algn="l" defTabSz="97059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55893" algn="l" defTabSz="97059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191" algn="l" defTabSz="97059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26488" algn="l" defTabSz="97059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11786" algn="l" defTabSz="97059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97084" algn="l" defTabSz="97059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381" algn="l" defTabSz="97059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8962" y="0"/>
            <a:ext cx="6248400" cy="5715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LEVEL</a:t>
            </a:r>
            <a:endParaRPr lang="el-G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82762" y="495300"/>
            <a:ext cx="4495800" cy="152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7" name="Rounded Rectangle 6"/>
          <p:cNvSpPr/>
          <p:nvPr/>
        </p:nvSpPr>
        <p:spPr>
          <a:xfrm>
            <a:off x="715962" y="800100"/>
            <a:ext cx="1295400" cy="533400"/>
          </a:xfrm>
          <a:prstGeom prst="roundRect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GCDODE</a:t>
            </a:r>
            <a:endParaRPr lang="el-G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3562" y="2095500"/>
            <a:ext cx="16764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HOST CONTROLLER</a:t>
            </a:r>
            <a:endParaRPr lang="el-G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611562" y="2171700"/>
            <a:ext cx="1371600" cy="533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MCU</a:t>
            </a:r>
            <a:endParaRPr lang="el-G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21562" y="2171700"/>
            <a:ext cx="1447800" cy="533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DRIVERS</a:t>
            </a:r>
            <a:endParaRPr lang="el-G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573962" y="3924300"/>
            <a:ext cx="1447800" cy="533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MOTORS</a:t>
            </a:r>
            <a:endParaRPr lang="el-G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573962" y="5067300"/>
            <a:ext cx="1447800" cy="53340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</a:t>
            </a:r>
            <a:endParaRPr lang="el-G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364162" y="2933700"/>
            <a:ext cx="1752600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&amp; DIR SIGNALS</a:t>
            </a:r>
            <a:endParaRPr lang="el-G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516562" y="2324100"/>
            <a:ext cx="1676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516562" y="2628900"/>
            <a:ext cx="1676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59362" y="2171700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0/1</a:t>
            </a:r>
            <a:endParaRPr lang="el-G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59362" y="2476500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0/1</a:t>
            </a:r>
            <a:endParaRPr lang="el-G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459162" y="2019300"/>
            <a:ext cx="5562600" cy="14478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32" name="TextBox 31"/>
          <p:cNvSpPr txBox="1"/>
          <p:nvPr/>
        </p:nvSpPr>
        <p:spPr>
          <a:xfrm>
            <a:off x="5287962" y="1638300"/>
            <a:ext cx="1450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</a:t>
            </a:r>
            <a:endParaRPr lang="el-G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1162" y="1866900"/>
            <a:ext cx="1981200" cy="1143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34" name="TextBox 33"/>
          <p:cNvSpPr txBox="1"/>
          <p:nvPr/>
        </p:nvSpPr>
        <p:spPr>
          <a:xfrm>
            <a:off x="792162" y="3162300"/>
            <a:ext cx="1368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</a:t>
            </a:r>
            <a:endParaRPr lang="el-G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345362" y="3771900"/>
            <a:ext cx="1905000" cy="8382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36" name="TextBox 35"/>
          <p:cNvSpPr txBox="1"/>
          <p:nvPr/>
        </p:nvSpPr>
        <p:spPr>
          <a:xfrm>
            <a:off x="5821362" y="4000500"/>
            <a:ext cx="1453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ACTUATORS</a:t>
            </a:r>
            <a:endParaRPr lang="el-G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2562" y="1485900"/>
            <a:ext cx="10058400" cy="335280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468562" y="2476500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468562" y="2628900"/>
            <a:ext cx="838200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</a:t>
            </a:r>
            <a:endParaRPr lang="el-G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401762" y="1409700"/>
            <a:ext cx="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183562" y="2857500"/>
            <a:ext cx="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335962" y="45339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allAtOnce" animBg="1"/>
      <p:bldP spid="11" grpId="0" uiExpand="1" build="allAtOnce" animBg="1"/>
      <p:bldP spid="12" grpId="0" uiExpand="1" build="allAtOnce" animBg="1"/>
      <p:bldP spid="13" grpId="0" uiExpand="1" build="allAtOnce" animBg="1"/>
      <p:bldP spid="15" grpId="0" uiExpand="1" build="allAtOnce" animBg="1"/>
      <p:bldP spid="19" grpId="0"/>
      <p:bldP spid="22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27" grpId="0" uiExpand="1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8962" y="0"/>
            <a:ext cx="6248400" cy="5715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HOST CONTROLLER</a:t>
            </a:r>
            <a:endParaRPr lang="el-G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82762" y="495300"/>
            <a:ext cx="44958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7" name="Rounded Rectangle 6"/>
          <p:cNvSpPr/>
          <p:nvPr/>
        </p:nvSpPr>
        <p:spPr>
          <a:xfrm>
            <a:off x="6294714" y="5118675"/>
            <a:ext cx="129540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ITERATIONS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259762" y="5067299"/>
            <a:ext cx="1447800" cy="533399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DRIVERS SIGNAL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6362" y="1104900"/>
            <a:ext cx="1295400" cy="5334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GCDODE</a:t>
            </a:r>
            <a:endParaRPr lang="el-G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163762" y="1104900"/>
            <a:ext cx="1295400" cy="384048"/>
          </a:xfrm>
          <a:prstGeom prst="roundRect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PARSER</a:t>
            </a:r>
            <a:endParaRPr lang="el-G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421562" y="1562100"/>
            <a:ext cx="2667000" cy="381000"/>
          </a:xfrm>
          <a:prstGeom prst="roundRect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BRESENHAM ALGORITHM</a:t>
            </a:r>
            <a:endParaRPr lang="el-G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06362" y="3695700"/>
            <a:ext cx="1295400" cy="5334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</a:t>
            </a:r>
            <a:endParaRPr lang="el-G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82962" y="3848100"/>
            <a:ext cx="1905000" cy="384048"/>
          </a:xfrm>
          <a:prstGeom prst="roundRect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VELOCITY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</a:t>
            </a:r>
            <a:endParaRPr lang="el-G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821362" y="3619500"/>
            <a:ext cx="1828800" cy="384048"/>
          </a:xfrm>
          <a:prstGeom prst="roundRect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PULSE DURATION</a:t>
            </a:r>
            <a:endParaRPr lang="el-G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107362" y="3390900"/>
            <a:ext cx="1828800" cy="384048"/>
          </a:xfrm>
          <a:prstGeom prst="roundRect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&amp; DIRECTION</a:t>
            </a:r>
            <a:endParaRPr lang="el-G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906962" y="2019300"/>
            <a:ext cx="1905000" cy="384048"/>
          </a:xfrm>
          <a:prstGeom prst="roundRect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INVERSE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endParaRPr lang="el-G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54162" y="800100"/>
            <a:ext cx="8610600" cy="40386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20" name="TextBox 19"/>
          <p:cNvSpPr txBox="1"/>
          <p:nvPr/>
        </p:nvSpPr>
        <p:spPr>
          <a:xfrm>
            <a:off x="2011362" y="2705100"/>
            <a:ext cx="896464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</a:p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VELOCITY</a:t>
            </a:r>
            <a:endParaRPr lang="el-G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87562" y="3695700"/>
            <a:ext cx="684290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ACCEL </a:t>
            </a:r>
          </a:p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JERK</a:t>
            </a:r>
            <a:endParaRPr lang="el-G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06562" y="2552700"/>
            <a:ext cx="1447800" cy="1828800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23" name="TextBox 22"/>
          <p:cNvSpPr txBox="1"/>
          <p:nvPr/>
        </p:nvSpPr>
        <p:spPr>
          <a:xfrm>
            <a:off x="2239962" y="31623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endParaRPr lang="el-G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945062" y="915597"/>
            <a:ext cx="1904999" cy="3840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XYZE COORDINATES</a:t>
            </a:r>
            <a:endParaRPr lang="el-G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42575" y="2984564"/>
            <a:ext cx="1229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dt = </a:t>
            </a:r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t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n-1</a:t>
            </a:r>
            <a:endParaRPr lang="el-G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326562" y="2095500"/>
            <a:ext cx="60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±dx</a:t>
            </a:r>
          </a:p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±dy</a:t>
            </a:r>
          </a:p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±dz</a:t>
            </a:r>
          </a:p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±de</a:t>
            </a:r>
            <a:endParaRPr lang="el-G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88162" y="4305300"/>
            <a:ext cx="1211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dt / ISR </a:t>
            </a:r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</a:t>
            </a:r>
            <a:endParaRPr lang="el-G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0423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 dirty="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876300"/>
            <a:ext cx="10423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6507162" y="2781300"/>
            <a:ext cx="0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9250362" y="2095500"/>
            <a:ext cx="0" cy="1066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8945562" y="3924300"/>
            <a:ext cx="0" cy="1096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021762" y="3848100"/>
            <a:ext cx="3930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</a:t>
            </a:r>
          </a:p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</a:t>
            </a:r>
            <a:endParaRPr lang="el-G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6811962" y="4152900"/>
            <a:ext cx="0" cy="9143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8031162" y="2247900"/>
            <a:ext cx="9906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8031162" y="2324100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8031162" y="2400300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031162" y="2476500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031162" y="2552700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031162" y="2628900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031162" y="2705100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031162" y="2781300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031162" y="2857500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031162" y="2933700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031162" y="3009900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107362" y="22479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183562" y="22479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259762" y="22479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335962" y="22479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412162" y="22479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8488362" y="22479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8564562" y="22479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8640762" y="22479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8716962" y="22479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8793162" y="22479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869362" y="22479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8945562" y="22479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8031162" y="2247900"/>
            <a:ext cx="762000" cy="83820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8031162" y="3009900"/>
            <a:ext cx="0" cy="762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8031162" y="3009900"/>
            <a:ext cx="76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8107362" y="2933700"/>
            <a:ext cx="0" cy="762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8107362" y="2933700"/>
            <a:ext cx="76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8183562" y="2857500"/>
            <a:ext cx="0" cy="762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8183562" y="2857500"/>
            <a:ext cx="76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8259762" y="2781300"/>
            <a:ext cx="0" cy="762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8259762" y="2781300"/>
            <a:ext cx="76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8335962" y="2705100"/>
            <a:ext cx="0" cy="762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8335962" y="2705100"/>
            <a:ext cx="76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8412162" y="2628900"/>
            <a:ext cx="0" cy="762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8412162" y="2628900"/>
            <a:ext cx="76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8488362" y="2552700"/>
            <a:ext cx="0" cy="762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488362" y="2552700"/>
            <a:ext cx="76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8564562" y="2476500"/>
            <a:ext cx="0" cy="762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8564562" y="2476500"/>
            <a:ext cx="76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8640762" y="2400300"/>
            <a:ext cx="0" cy="762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8640762" y="2400300"/>
            <a:ext cx="76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8716962" y="2324100"/>
            <a:ext cx="0" cy="762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8716962" y="2324100"/>
            <a:ext cx="76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8793162" y="2247900"/>
            <a:ext cx="0" cy="762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730013" y="502049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endParaRPr lang="el-G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3763963" y="5067300"/>
            <a:ext cx="1447799" cy="45720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 DATA 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687762" y="3543300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V=f(t)</a:t>
            </a:r>
            <a:endParaRPr lang="el-G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687762" y="2552700"/>
            <a:ext cx="638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L=f(t)</a:t>
            </a:r>
            <a:endParaRPr lang="el-G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145778" y="2428917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t=f</a:t>
            </a:r>
            <a:r>
              <a:rPr lang="en-US" sz="1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(L)</a:t>
            </a:r>
            <a:endParaRPr lang="el-G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326562" y="4229100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8bits</a:t>
            </a:r>
            <a:endParaRPr lang="el-G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1477962" y="4000500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1477962" y="1333500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2468562" y="1562100"/>
            <a:ext cx="0" cy="914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cxnSpLocks/>
          </p:cNvCxnSpPr>
          <p:nvPr/>
        </p:nvCxnSpPr>
        <p:spPr>
          <a:xfrm>
            <a:off x="3611562" y="1181100"/>
            <a:ext cx="1219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5364162" y="52959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3992562" y="2933700"/>
            <a:ext cx="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992562" y="3086100"/>
            <a:ext cx="1121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</a:t>
            </a:r>
            <a:endParaRPr lang="el-G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 flipH="1">
            <a:off x="3992562" y="2171700"/>
            <a:ext cx="76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3992562" y="21717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4297362" y="2171700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6964362" y="1104900"/>
            <a:ext cx="1600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8564562" y="11049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>
            <a:off x="5897562" y="1714500"/>
            <a:ext cx="1371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5897562" y="17145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2468562" y="44577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2468562" y="4686300"/>
            <a:ext cx="182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4297362" y="43815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5ABCF2-D545-1B7A-A557-587DA56FBC4A}"/>
                  </a:ext>
                </a:extLst>
              </p:cNvPr>
              <p:cNvSpPr txBox="1"/>
              <p:nvPr/>
            </p:nvSpPr>
            <p:spPr>
              <a:xfrm>
                <a:off x="5188584" y="-932157"/>
                <a:ext cx="1619995" cy="522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16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1600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600" b="1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en-US" sz="1600" b="1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1600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sz="1600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𝒂𝒄</m:t>
                            </m:r>
                          </m:e>
                        </m:rad>
                      </m:num>
                      <m:den>
                        <m:r>
                          <a:rPr lang="en-US" sz="16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6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</a:t>
                </a:r>
                <a:endParaRPr lang="el-G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5ABCF2-D545-1B7A-A557-587DA56FB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584" y="-932157"/>
                <a:ext cx="1619995" cy="522644"/>
              </a:xfrm>
              <a:prstGeom prst="rect">
                <a:avLst/>
              </a:prstGeom>
              <a:blipFill>
                <a:blip r:embed="rId3"/>
                <a:stretch>
                  <a:fillRect r="-3008" b="-1162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09B9C0C-51ED-ABE7-D7D3-CE2F179A435E}"/>
                  </a:ext>
                </a:extLst>
              </p:cNvPr>
              <p:cNvSpPr txBox="1"/>
              <p:nvPr/>
            </p:nvSpPr>
            <p:spPr>
              <a:xfrm>
                <a:off x="5661501" y="1398965"/>
                <a:ext cx="1843721" cy="316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1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2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e>
                            <m:sup>
                              <m:r>
                                <a:rPr lang="en-US" sz="12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2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sz="12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2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sz="12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l-GR" sz="12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09B9C0C-51ED-ABE7-D7D3-CE2F179A4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501" y="1398965"/>
                <a:ext cx="1843721" cy="316946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  <p:bldP spid="8" grpId="0" build="allAtOnce" animBg="1"/>
      <p:bldP spid="10" grpId="0" uiExpand="1" build="allAtOnce" animBg="1"/>
      <p:bldP spid="11" grpId="0" uiExpand="1" build="allAtOnce" animBg="1"/>
      <p:bldP spid="13" grpId="0" uiExpand="1" build="allAtOnce" animBg="1"/>
      <p:bldP spid="14" grpId="0" animBg="1"/>
      <p:bldP spid="15" grpId="0" uiExpand="1" build="allAtOnce" animBg="1"/>
      <p:bldP spid="16" grpId="0" build="allAtOnce" animBg="1"/>
      <p:bldP spid="20" grpId="0" animBg="1"/>
      <p:bldP spid="21" grpId="0" uiExpand="1" build="allAtOnce" animBg="1"/>
      <p:bldP spid="23" grpId="0" build="allAtOnce"/>
      <p:bldP spid="24" grpId="0" animBg="1"/>
      <p:bldP spid="25" grpId="0"/>
      <p:bldP spid="26" grpId="0"/>
      <p:bldP spid="27" grpId="0"/>
      <p:bldP spid="46" grpId="0"/>
      <p:bldP spid="63" grpId="0" animBg="1"/>
      <p:bldP spid="136" grpId="0" build="allAtOnce"/>
      <p:bldP spid="137" grpId="0" animBg="1"/>
      <p:bldP spid="88" grpId="0" build="allAtOnce"/>
      <p:bldP spid="90" grpId="0"/>
      <p:bldP spid="92" grpId="0" build="allAtOnce"/>
      <p:bldP spid="93" grpId="0"/>
      <p:bldP spid="124" grpId="0"/>
      <p:bldP spid="2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82962" y="0"/>
            <a:ext cx="3505200" cy="5715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MCU</a:t>
            </a:r>
            <a:endParaRPr lang="el-G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06762" y="495300"/>
            <a:ext cx="2971800" cy="152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9" name="Rounded Rectangle 8"/>
          <p:cNvSpPr/>
          <p:nvPr/>
        </p:nvSpPr>
        <p:spPr>
          <a:xfrm>
            <a:off x="182562" y="2628900"/>
            <a:ext cx="144780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 DATA</a:t>
            </a:r>
            <a:endParaRPr lang="el-G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564562" y="5067300"/>
            <a:ext cx="1371600" cy="38100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PRINTING</a:t>
            </a:r>
            <a:endParaRPr lang="el-G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706562" y="1714500"/>
            <a:ext cx="1219200" cy="533400"/>
          </a:xfrm>
          <a:prstGeom prst="roundRect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DRIVERS SIGNAL</a:t>
            </a:r>
            <a:endParaRPr lang="el-G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706562" y="3543300"/>
            <a:ext cx="1295400" cy="533400"/>
          </a:xfrm>
          <a:prstGeom prst="roundRect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 FREQUENCY</a:t>
            </a:r>
            <a:endParaRPr lang="el-G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92562" y="2019300"/>
            <a:ext cx="304800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XYZE = STEP + DIR = 4Bits + 4Bits = 8Bits = 1Byte = 1 number 0-254</a:t>
            </a:r>
            <a:endParaRPr lang="el-G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754562" y="1485900"/>
            <a:ext cx="1447800" cy="457200"/>
          </a:xfrm>
          <a:prstGeom prst="roundRect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MOTION</a:t>
            </a:r>
            <a:b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BYTE</a:t>
            </a:r>
            <a:endParaRPr lang="el-G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030662" y="2865120"/>
            <a:ext cx="2667000" cy="530352"/>
          </a:xfrm>
          <a:prstGeom prst="roundRect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ISR LOOP </a:t>
            </a:r>
            <a:b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VELOCITY CONTROL</a:t>
            </a:r>
            <a:endParaRPr lang="el-G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54462" y="3474720"/>
            <a:ext cx="2819400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Counter = 0 =&gt; MAX Step Rate</a:t>
            </a:r>
            <a:endParaRPr lang="el-G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78262" y="3855720"/>
            <a:ext cx="3048000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Counter = 254 =&gt; MIN Step Rate</a:t>
            </a:r>
            <a:endParaRPr lang="el-G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488362" y="2400300"/>
            <a:ext cx="1447800" cy="2133600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38" name="Rounded Rectangle 37"/>
          <p:cNvSpPr/>
          <p:nvPr/>
        </p:nvSpPr>
        <p:spPr>
          <a:xfrm>
            <a:off x="8640762" y="2628900"/>
            <a:ext cx="114300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DRIVERS</a:t>
            </a:r>
            <a:endParaRPr lang="el-G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640762" y="3848100"/>
            <a:ext cx="114300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MOTORS</a:t>
            </a:r>
            <a:endParaRPr lang="el-G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8869362" y="3086100"/>
            <a:ext cx="0" cy="76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097962" y="3086100"/>
            <a:ext cx="0" cy="762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326562" y="3086100"/>
            <a:ext cx="0" cy="76200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555162" y="3086100"/>
            <a:ext cx="0" cy="7620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230562" y="1333500"/>
            <a:ext cx="4095264" cy="344811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cxnSp>
        <p:nvCxnSpPr>
          <p:cNvPr id="47" name="Straight Connector 46"/>
          <p:cNvCxnSpPr>
            <a:cxnSpLocks/>
          </p:cNvCxnSpPr>
          <p:nvPr/>
        </p:nvCxnSpPr>
        <p:spPr>
          <a:xfrm>
            <a:off x="7396322" y="2019300"/>
            <a:ext cx="162544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7396322" y="1638300"/>
            <a:ext cx="200644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9021762" y="2019300"/>
            <a:ext cx="0" cy="60960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402762" y="1638300"/>
            <a:ext cx="0" cy="99060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7954962" y="952500"/>
            <a:ext cx="1447800" cy="533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 FORWARDING</a:t>
            </a:r>
            <a:endParaRPr lang="el-G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765554" y="933390"/>
            <a:ext cx="1364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MCU CODE</a:t>
            </a:r>
            <a:endParaRPr lang="el-G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9021762" y="2247900"/>
            <a:ext cx="0" cy="38100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9402762" y="2171700"/>
            <a:ext cx="0" cy="45720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1173162" y="20193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173162" y="2019300"/>
            <a:ext cx="45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1401762" y="201930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173162" y="3162300"/>
            <a:ext cx="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173162" y="3848100"/>
            <a:ext cx="45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325562" y="3848100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cxnSpLocks/>
          </p:cNvCxnSpPr>
          <p:nvPr/>
        </p:nvCxnSpPr>
        <p:spPr>
          <a:xfrm>
            <a:off x="3001962" y="20193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 flipV="1">
            <a:off x="3078162" y="3768852"/>
            <a:ext cx="685800" cy="3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9250362" y="4381500"/>
            <a:ext cx="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488362" y="2019300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</a:t>
            </a:r>
            <a:endParaRPr lang="el-G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402762" y="20193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</a:t>
            </a:r>
            <a:endParaRPr lang="el-G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39EB75-A2BE-0857-C394-876A6CCFBE56}"/>
              </a:ext>
            </a:extLst>
          </p:cNvPr>
          <p:cNvSpPr txBox="1"/>
          <p:nvPr/>
        </p:nvSpPr>
        <p:spPr>
          <a:xfrm>
            <a:off x="3885564" y="4236720"/>
            <a:ext cx="3048000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Counter = 255 =&gt; Command</a:t>
            </a:r>
            <a:endParaRPr lang="el-G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89">
            <a:extLst>
              <a:ext uri="{FF2B5EF4-FFF2-40B4-BE49-F238E27FC236}">
                <a16:creationId xmlns:a16="http://schemas.microsoft.com/office/drawing/2014/main" id="{C3A472F6-CA48-5B78-7E29-291F816ED757}"/>
              </a:ext>
            </a:extLst>
          </p:cNvPr>
          <p:cNvCxnSpPr>
            <a:cxnSpLocks/>
          </p:cNvCxnSpPr>
          <p:nvPr/>
        </p:nvCxnSpPr>
        <p:spPr>
          <a:xfrm>
            <a:off x="6900057" y="3162300"/>
            <a:ext cx="14859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B471C6E-F0F3-D554-2020-0ACB9E055323}"/>
              </a:ext>
            </a:extLst>
          </p:cNvPr>
          <p:cNvSpPr txBox="1"/>
          <p:nvPr/>
        </p:nvSpPr>
        <p:spPr>
          <a:xfrm>
            <a:off x="7313932" y="2767696"/>
            <a:ext cx="1072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Frequency</a:t>
            </a:r>
            <a:endParaRPr lang="el-G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B99BA9-70C7-B8DE-4262-AC92D8185627}"/>
              </a:ext>
            </a:extLst>
          </p:cNvPr>
          <p:cNvSpPr txBox="1"/>
          <p:nvPr/>
        </p:nvSpPr>
        <p:spPr>
          <a:xfrm>
            <a:off x="7380754" y="1659523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</a:t>
            </a:r>
            <a:endParaRPr lang="el-G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31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58" grpId="0" uiExpand="1" build="allAtOnce" animBg="1"/>
      <p:bldP spid="40" grpId="0"/>
      <p:bldP spid="49" grpId="0"/>
      <p:bldP spid="2" grpId="0" animBg="1"/>
      <p:bldP spid="14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5E764D6-EE8E-9C28-4451-9C81C2FE2346}"/>
              </a:ext>
            </a:extLst>
          </p:cNvPr>
          <p:cNvSpPr/>
          <p:nvPr/>
        </p:nvSpPr>
        <p:spPr>
          <a:xfrm>
            <a:off x="1858962" y="0"/>
            <a:ext cx="6248400" cy="5715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MCU MEMORY ALLOCATION</a:t>
            </a:r>
            <a:endParaRPr lang="el-G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F4CC6D6-8402-499C-7263-BC7A7A51301E}"/>
              </a:ext>
            </a:extLst>
          </p:cNvPr>
          <p:cNvSpPr/>
          <p:nvPr/>
        </p:nvSpPr>
        <p:spPr>
          <a:xfrm>
            <a:off x="1782762" y="495300"/>
            <a:ext cx="44958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85A4CC7A-DB3B-8C04-CF64-8CBC0CC56CC9}"/>
              </a:ext>
            </a:extLst>
          </p:cNvPr>
          <p:cNvSpPr/>
          <p:nvPr/>
        </p:nvSpPr>
        <p:spPr>
          <a:xfrm>
            <a:off x="209662" y="1185055"/>
            <a:ext cx="589244" cy="228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0 - 254</a:t>
            </a:r>
            <a:endParaRPr lang="el-GR" sz="1000" dirty="0">
              <a:solidFill>
                <a:schemeClr val="tx1"/>
              </a:solidFill>
            </a:endParaRPr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E1C35AEA-2766-6071-2954-97C0C37E0B86}"/>
              </a:ext>
            </a:extLst>
          </p:cNvPr>
          <p:cNvSpPr/>
          <p:nvPr/>
        </p:nvSpPr>
        <p:spPr>
          <a:xfrm>
            <a:off x="798906" y="1185055"/>
            <a:ext cx="589244" cy="228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0 - 255</a:t>
            </a:r>
            <a:endParaRPr lang="el-GR" sz="10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8500E8-F584-7438-E7CF-6049B7881263}"/>
              </a:ext>
            </a:extLst>
          </p:cNvPr>
          <p:cNvSpPr txBox="1"/>
          <p:nvPr/>
        </p:nvSpPr>
        <p:spPr>
          <a:xfrm>
            <a:off x="209662" y="954391"/>
            <a:ext cx="589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uint8_t</a:t>
            </a:r>
            <a:endParaRPr lang="el-G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BE7794-E2E6-7980-B387-76F1B069A5B3}"/>
              </a:ext>
            </a:extLst>
          </p:cNvPr>
          <p:cNvSpPr txBox="1"/>
          <p:nvPr/>
        </p:nvSpPr>
        <p:spPr>
          <a:xfrm>
            <a:off x="847184" y="959313"/>
            <a:ext cx="589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uint8_t</a:t>
            </a:r>
            <a:endParaRPr lang="el-G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A9A306-6483-B0F2-B80C-4266270B0EF1}"/>
              </a:ext>
            </a:extLst>
          </p:cNvPr>
          <p:cNvSpPr txBox="1"/>
          <p:nvPr/>
        </p:nvSpPr>
        <p:spPr>
          <a:xfrm>
            <a:off x="154662" y="1393176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iterations</a:t>
            </a:r>
            <a:endParaRPr lang="el-G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E67E89-D98D-FE44-29BB-C86236A54779}"/>
              </a:ext>
            </a:extLst>
          </p:cNvPr>
          <p:cNvSpPr txBox="1"/>
          <p:nvPr/>
        </p:nvSpPr>
        <p:spPr>
          <a:xfrm>
            <a:off x="829490" y="1403416"/>
            <a:ext cx="589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signals</a:t>
            </a:r>
            <a:endParaRPr lang="el-G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Ορθογώνιο 24">
            <a:extLst>
              <a:ext uri="{FF2B5EF4-FFF2-40B4-BE49-F238E27FC236}">
                <a16:creationId xmlns:a16="http://schemas.microsoft.com/office/drawing/2014/main" id="{80CA72E6-A3F0-F4AA-0306-3192ADB311C2}"/>
              </a:ext>
            </a:extLst>
          </p:cNvPr>
          <p:cNvSpPr/>
          <p:nvPr/>
        </p:nvSpPr>
        <p:spPr>
          <a:xfrm>
            <a:off x="1390762" y="1185055"/>
            <a:ext cx="589244" cy="228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0 - 254</a:t>
            </a:r>
            <a:endParaRPr lang="el-GR" sz="1000" dirty="0">
              <a:solidFill>
                <a:schemeClr val="tx1"/>
              </a:solidFill>
            </a:endParaRPr>
          </a:p>
        </p:txBody>
      </p:sp>
      <p:sp>
        <p:nvSpPr>
          <p:cNvPr id="26" name="Ορθογώνιο 25">
            <a:extLst>
              <a:ext uri="{FF2B5EF4-FFF2-40B4-BE49-F238E27FC236}">
                <a16:creationId xmlns:a16="http://schemas.microsoft.com/office/drawing/2014/main" id="{1B56FEA7-78F3-02B4-2D71-229C06155BC7}"/>
              </a:ext>
            </a:extLst>
          </p:cNvPr>
          <p:cNvSpPr/>
          <p:nvPr/>
        </p:nvSpPr>
        <p:spPr>
          <a:xfrm>
            <a:off x="1980006" y="1185055"/>
            <a:ext cx="589244" cy="228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0 - 255</a:t>
            </a:r>
            <a:endParaRPr lang="el-GR" sz="10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39D59E-745F-B086-1FE0-4267C175FB00}"/>
              </a:ext>
            </a:extLst>
          </p:cNvPr>
          <p:cNvSpPr txBox="1"/>
          <p:nvPr/>
        </p:nvSpPr>
        <p:spPr>
          <a:xfrm>
            <a:off x="1390762" y="954391"/>
            <a:ext cx="589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uint8_t</a:t>
            </a:r>
            <a:endParaRPr lang="el-G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D612AD-DA9F-4ACB-67E6-76C50CB430AF}"/>
              </a:ext>
            </a:extLst>
          </p:cNvPr>
          <p:cNvSpPr txBox="1"/>
          <p:nvPr/>
        </p:nvSpPr>
        <p:spPr>
          <a:xfrm>
            <a:off x="2028284" y="959313"/>
            <a:ext cx="589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uint8_t</a:t>
            </a:r>
            <a:endParaRPr lang="el-G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94745D-A53F-FDCD-7AA2-54B013E2468B}"/>
              </a:ext>
            </a:extLst>
          </p:cNvPr>
          <p:cNvSpPr txBox="1"/>
          <p:nvPr/>
        </p:nvSpPr>
        <p:spPr>
          <a:xfrm>
            <a:off x="2006764" y="2063420"/>
            <a:ext cx="1415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ISR LOOP 25KHz</a:t>
            </a:r>
            <a:endParaRPr lang="el-G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25F8E0-22C9-9C9F-D1D0-D5FB2D15E9B0}"/>
              </a:ext>
            </a:extLst>
          </p:cNvPr>
          <p:cNvSpPr txBox="1"/>
          <p:nvPr/>
        </p:nvSpPr>
        <p:spPr>
          <a:xfrm>
            <a:off x="2010590" y="1403416"/>
            <a:ext cx="589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signals</a:t>
            </a:r>
            <a:endParaRPr lang="el-G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Ορθογώνιο 30">
            <a:extLst>
              <a:ext uri="{FF2B5EF4-FFF2-40B4-BE49-F238E27FC236}">
                <a16:creationId xmlns:a16="http://schemas.microsoft.com/office/drawing/2014/main" id="{A3EB3A9D-7067-39C6-C108-BDCCB5430147}"/>
              </a:ext>
            </a:extLst>
          </p:cNvPr>
          <p:cNvSpPr/>
          <p:nvPr/>
        </p:nvSpPr>
        <p:spPr>
          <a:xfrm>
            <a:off x="2572656" y="1185848"/>
            <a:ext cx="589244" cy="228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0 - 254</a:t>
            </a:r>
            <a:endParaRPr lang="el-GR" sz="1000" dirty="0">
              <a:solidFill>
                <a:schemeClr val="tx1"/>
              </a:solidFill>
            </a:endParaRPr>
          </a:p>
        </p:txBody>
      </p:sp>
      <p:sp>
        <p:nvSpPr>
          <p:cNvPr id="32" name="Ορθογώνιο 31">
            <a:extLst>
              <a:ext uri="{FF2B5EF4-FFF2-40B4-BE49-F238E27FC236}">
                <a16:creationId xmlns:a16="http://schemas.microsoft.com/office/drawing/2014/main" id="{DCD824FC-A342-F7A3-A1D7-B1B126B14FD3}"/>
              </a:ext>
            </a:extLst>
          </p:cNvPr>
          <p:cNvSpPr/>
          <p:nvPr/>
        </p:nvSpPr>
        <p:spPr>
          <a:xfrm>
            <a:off x="3161900" y="1185848"/>
            <a:ext cx="589244" cy="228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0 - 255</a:t>
            </a:r>
            <a:endParaRPr lang="el-GR" sz="10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EDE936-7723-A709-BDE0-CA647FF4EB1E}"/>
              </a:ext>
            </a:extLst>
          </p:cNvPr>
          <p:cNvSpPr txBox="1"/>
          <p:nvPr/>
        </p:nvSpPr>
        <p:spPr>
          <a:xfrm>
            <a:off x="2572656" y="955184"/>
            <a:ext cx="589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uint8_t</a:t>
            </a:r>
            <a:endParaRPr lang="el-G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C8A400-D255-9A5A-06DA-1C349A50C114}"/>
              </a:ext>
            </a:extLst>
          </p:cNvPr>
          <p:cNvSpPr txBox="1"/>
          <p:nvPr/>
        </p:nvSpPr>
        <p:spPr>
          <a:xfrm>
            <a:off x="3210178" y="960106"/>
            <a:ext cx="589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uint8_t</a:t>
            </a:r>
            <a:endParaRPr lang="el-G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DEC9B0-8B6E-066D-39AA-C68AE2FCF5B1}"/>
              </a:ext>
            </a:extLst>
          </p:cNvPr>
          <p:cNvSpPr txBox="1"/>
          <p:nvPr/>
        </p:nvSpPr>
        <p:spPr>
          <a:xfrm>
            <a:off x="2517656" y="1393969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iterations</a:t>
            </a:r>
            <a:endParaRPr lang="el-G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E10E60-5109-9CA2-5D5F-210EB93B0797}"/>
              </a:ext>
            </a:extLst>
          </p:cNvPr>
          <p:cNvSpPr txBox="1"/>
          <p:nvPr/>
        </p:nvSpPr>
        <p:spPr>
          <a:xfrm>
            <a:off x="3192484" y="1404209"/>
            <a:ext cx="589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signals</a:t>
            </a:r>
            <a:endParaRPr lang="el-G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Τόξο 36">
            <a:extLst>
              <a:ext uri="{FF2B5EF4-FFF2-40B4-BE49-F238E27FC236}">
                <a16:creationId xmlns:a16="http://schemas.microsoft.com/office/drawing/2014/main" id="{4D790645-E158-CA8F-CEF8-63AEC70A7455}"/>
              </a:ext>
            </a:extLst>
          </p:cNvPr>
          <p:cNvSpPr/>
          <p:nvPr/>
        </p:nvSpPr>
        <p:spPr>
          <a:xfrm>
            <a:off x="1858962" y="1866900"/>
            <a:ext cx="1687420" cy="1687420"/>
          </a:xfrm>
          <a:prstGeom prst="arc">
            <a:avLst>
              <a:gd name="adj1" fmla="val 7350145"/>
              <a:gd name="adj2" fmla="val 380450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B5E784-821B-357F-74C6-C95147D76400}"/>
              </a:ext>
            </a:extLst>
          </p:cNvPr>
          <p:cNvSpPr txBox="1"/>
          <p:nvPr/>
        </p:nvSpPr>
        <p:spPr>
          <a:xfrm>
            <a:off x="1351566" y="1415742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iterations</a:t>
            </a:r>
            <a:endParaRPr lang="el-G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498C12-0186-9004-786F-4639619ED1A8}"/>
              </a:ext>
            </a:extLst>
          </p:cNvPr>
          <p:cNvSpPr txBox="1"/>
          <p:nvPr/>
        </p:nvSpPr>
        <p:spPr>
          <a:xfrm>
            <a:off x="2160558" y="2872304"/>
            <a:ext cx="11468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n == iterations &amp;&amp; n != 255</a:t>
            </a:r>
            <a:endParaRPr lang="el-GR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l-GR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6E4CAD-D081-BCF5-C10D-A5CA769B87E1}"/>
              </a:ext>
            </a:extLst>
          </p:cNvPr>
          <p:cNvSpPr txBox="1"/>
          <p:nvPr/>
        </p:nvSpPr>
        <p:spPr>
          <a:xfrm>
            <a:off x="2939626" y="2702388"/>
            <a:ext cx="6405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= n + 1</a:t>
            </a:r>
            <a:endParaRPr lang="el-G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Ορθογώνιο 42">
            <a:extLst>
              <a:ext uri="{FF2B5EF4-FFF2-40B4-BE49-F238E27FC236}">
                <a16:creationId xmlns:a16="http://schemas.microsoft.com/office/drawing/2014/main" id="{BD79FB4C-B573-363F-F0D2-D94F564F809D}"/>
              </a:ext>
            </a:extLst>
          </p:cNvPr>
          <p:cNvSpPr/>
          <p:nvPr/>
        </p:nvSpPr>
        <p:spPr>
          <a:xfrm>
            <a:off x="2392077" y="3979756"/>
            <a:ext cx="589244" cy="228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0 - 255</a:t>
            </a:r>
            <a:endParaRPr lang="el-GR" sz="10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AB15E7-C823-40FD-02A7-D3DB39E65111}"/>
              </a:ext>
            </a:extLst>
          </p:cNvPr>
          <p:cNvSpPr txBox="1"/>
          <p:nvPr/>
        </p:nvSpPr>
        <p:spPr>
          <a:xfrm>
            <a:off x="2440355" y="3754014"/>
            <a:ext cx="589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uint8_t</a:t>
            </a:r>
            <a:endParaRPr lang="el-G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40BA33-379B-7D2B-94F0-9BE0FC3538E6}"/>
              </a:ext>
            </a:extLst>
          </p:cNvPr>
          <p:cNvSpPr txBox="1"/>
          <p:nvPr/>
        </p:nvSpPr>
        <p:spPr>
          <a:xfrm>
            <a:off x="2454650" y="4193595"/>
            <a:ext cx="558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</a:t>
            </a:r>
            <a:endParaRPr lang="el-G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7" name="Ευθύγραμμο βέλος σύνδεσης 46">
            <a:extLst>
              <a:ext uri="{FF2B5EF4-FFF2-40B4-BE49-F238E27FC236}">
                <a16:creationId xmlns:a16="http://schemas.microsoft.com/office/drawing/2014/main" id="{2877592D-07A1-D473-E3D8-EBBFA39AD5E7}"/>
              </a:ext>
            </a:extLst>
          </p:cNvPr>
          <p:cNvCxnSpPr>
            <a:cxnSpLocks/>
          </p:cNvCxnSpPr>
          <p:nvPr/>
        </p:nvCxnSpPr>
        <p:spPr>
          <a:xfrm>
            <a:off x="2702672" y="3273761"/>
            <a:ext cx="0" cy="4812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Ορθογώνιο 48">
            <a:extLst>
              <a:ext uri="{FF2B5EF4-FFF2-40B4-BE49-F238E27FC236}">
                <a16:creationId xmlns:a16="http://schemas.microsoft.com/office/drawing/2014/main" id="{D8D16B04-A5A4-D9FD-B078-4DD0706586EF}"/>
              </a:ext>
            </a:extLst>
          </p:cNvPr>
          <p:cNvSpPr/>
          <p:nvPr/>
        </p:nvSpPr>
        <p:spPr>
          <a:xfrm>
            <a:off x="1526507" y="5023532"/>
            <a:ext cx="294622" cy="228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  <a:endParaRPr lang="el-GR" sz="10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2AEA67-EE27-0E50-7C08-1E3F44A7BDA2}"/>
              </a:ext>
            </a:extLst>
          </p:cNvPr>
          <p:cNvSpPr txBox="1"/>
          <p:nvPr/>
        </p:nvSpPr>
        <p:spPr>
          <a:xfrm>
            <a:off x="1546322" y="5236892"/>
            <a:ext cx="198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l-G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Ορθογώνιο 51">
            <a:extLst>
              <a:ext uri="{FF2B5EF4-FFF2-40B4-BE49-F238E27FC236}">
                <a16:creationId xmlns:a16="http://schemas.microsoft.com/office/drawing/2014/main" id="{FEED90B4-DEE4-0082-7FFA-23A9F7920C12}"/>
              </a:ext>
            </a:extLst>
          </p:cNvPr>
          <p:cNvSpPr/>
          <p:nvPr/>
        </p:nvSpPr>
        <p:spPr>
          <a:xfrm>
            <a:off x="1821593" y="5023532"/>
            <a:ext cx="294622" cy="228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  <a:endParaRPr lang="el-GR" sz="1000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FF8163-2178-4277-1763-02345BB45CB1}"/>
              </a:ext>
            </a:extLst>
          </p:cNvPr>
          <p:cNvSpPr txBox="1"/>
          <p:nvPr/>
        </p:nvSpPr>
        <p:spPr>
          <a:xfrm>
            <a:off x="1841408" y="5236892"/>
            <a:ext cx="198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endParaRPr lang="el-G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Ορθογώνιο 53">
            <a:extLst>
              <a:ext uri="{FF2B5EF4-FFF2-40B4-BE49-F238E27FC236}">
                <a16:creationId xmlns:a16="http://schemas.microsoft.com/office/drawing/2014/main" id="{01192EAC-FB1B-B49A-7207-577D60A2289A}"/>
              </a:ext>
            </a:extLst>
          </p:cNvPr>
          <p:cNvSpPr/>
          <p:nvPr/>
        </p:nvSpPr>
        <p:spPr>
          <a:xfrm>
            <a:off x="2116215" y="5024825"/>
            <a:ext cx="294622" cy="228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  <a:endParaRPr lang="el-GR" sz="1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923222-7E5A-F128-66C4-6B0AF59A349F}"/>
              </a:ext>
            </a:extLst>
          </p:cNvPr>
          <p:cNvSpPr txBox="1"/>
          <p:nvPr/>
        </p:nvSpPr>
        <p:spPr>
          <a:xfrm>
            <a:off x="2136030" y="5238185"/>
            <a:ext cx="198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  <a:endParaRPr lang="el-G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Ορθογώνιο 55">
            <a:extLst>
              <a:ext uri="{FF2B5EF4-FFF2-40B4-BE49-F238E27FC236}">
                <a16:creationId xmlns:a16="http://schemas.microsoft.com/office/drawing/2014/main" id="{812952B4-3027-CE1A-EB41-287A019AB384}"/>
              </a:ext>
            </a:extLst>
          </p:cNvPr>
          <p:cNvSpPr/>
          <p:nvPr/>
        </p:nvSpPr>
        <p:spPr>
          <a:xfrm>
            <a:off x="2411301" y="5024825"/>
            <a:ext cx="294622" cy="228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  <a:endParaRPr lang="el-GR" sz="1000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1F5F79-BDC3-BC7E-78C5-C10CD3814DF5}"/>
              </a:ext>
            </a:extLst>
          </p:cNvPr>
          <p:cNvSpPr txBox="1"/>
          <p:nvPr/>
        </p:nvSpPr>
        <p:spPr>
          <a:xfrm>
            <a:off x="2431116" y="5238185"/>
            <a:ext cx="198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endParaRPr lang="el-G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Ορθογώνιο 57">
            <a:extLst>
              <a:ext uri="{FF2B5EF4-FFF2-40B4-BE49-F238E27FC236}">
                <a16:creationId xmlns:a16="http://schemas.microsoft.com/office/drawing/2014/main" id="{33D14079-5D83-F524-6501-A9078A4CC66D}"/>
              </a:ext>
            </a:extLst>
          </p:cNvPr>
          <p:cNvSpPr/>
          <p:nvPr/>
        </p:nvSpPr>
        <p:spPr>
          <a:xfrm>
            <a:off x="2714369" y="5023532"/>
            <a:ext cx="294622" cy="228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  <a:endParaRPr lang="el-GR" sz="10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9B5E5EF-F0AB-DBE4-5471-C912647BB34A}"/>
              </a:ext>
            </a:extLst>
          </p:cNvPr>
          <p:cNvSpPr txBox="1"/>
          <p:nvPr/>
        </p:nvSpPr>
        <p:spPr>
          <a:xfrm>
            <a:off x="2734184" y="5236892"/>
            <a:ext cx="198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l-G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Ορθογώνιο 59">
            <a:extLst>
              <a:ext uri="{FF2B5EF4-FFF2-40B4-BE49-F238E27FC236}">
                <a16:creationId xmlns:a16="http://schemas.microsoft.com/office/drawing/2014/main" id="{F9E2E78D-479F-27BB-28BC-87FD49EF0333}"/>
              </a:ext>
            </a:extLst>
          </p:cNvPr>
          <p:cNvSpPr/>
          <p:nvPr/>
        </p:nvSpPr>
        <p:spPr>
          <a:xfrm>
            <a:off x="3009455" y="5023532"/>
            <a:ext cx="294622" cy="228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  <a:endParaRPr lang="el-GR" sz="100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960F118-B1FC-2C25-EA73-4C0914A7307B}"/>
              </a:ext>
            </a:extLst>
          </p:cNvPr>
          <p:cNvSpPr txBox="1"/>
          <p:nvPr/>
        </p:nvSpPr>
        <p:spPr>
          <a:xfrm>
            <a:off x="3029270" y="5236892"/>
            <a:ext cx="198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endParaRPr lang="el-G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Ορθογώνιο 61">
            <a:extLst>
              <a:ext uri="{FF2B5EF4-FFF2-40B4-BE49-F238E27FC236}">
                <a16:creationId xmlns:a16="http://schemas.microsoft.com/office/drawing/2014/main" id="{EE7DE8CF-89A0-5868-0B87-717A690BB55A}"/>
              </a:ext>
            </a:extLst>
          </p:cNvPr>
          <p:cNvSpPr/>
          <p:nvPr/>
        </p:nvSpPr>
        <p:spPr>
          <a:xfrm>
            <a:off x="3304077" y="5024825"/>
            <a:ext cx="294622" cy="228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  <a:endParaRPr lang="el-GR" sz="1000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F441A6-8926-F29D-74DE-A7A7807C6AB6}"/>
              </a:ext>
            </a:extLst>
          </p:cNvPr>
          <p:cNvSpPr txBox="1"/>
          <p:nvPr/>
        </p:nvSpPr>
        <p:spPr>
          <a:xfrm>
            <a:off x="3323892" y="5238185"/>
            <a:ext cx="198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  <a:endParaRPr lang="el-G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Ορθογώνιο 63">
            <a:extLst>
              <a:ext uri="{FF2B5EF4-FFF2-40B4-BE49-F238E27FC236}">
                <a16:creationId xmlns:a16="http://schemas.microsoft.com/office/drawing/2014/main" id="{C77F70BE-A640-FC7F-B218-87B22FA4CB11}"/>
              </a:ext>
            </a:extLst>
          </p:cNvPr>
          <p:cNvSpPr/>
          <p:nvPr/>
        </p:nvSpPr>
        <p:spPr>
          <a:xfrm>
            <a:off x="3599163" y="5024825"/>
            <a:ext cx="294622" cy="228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  <a:endParaRPr lang="el-GR" sz="10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023518A-847A-E40E-0B37-B6658D9D3993}"/>
              </a:ext>
            </a:extLst>
          </p:cNvPr>
          <p:cNvSpPr txBox="1"/>
          <p:nvPr/>
        </p:nvSpPr>
        <p:spPr>
          <a:xfrm>
            <a:off x="3618978" y="5238185"/>
            <a:ext cx="198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endParaRPr lang="el-G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Αριστερό άγκιστρο 65">
            <a:extLst>
              <a:ext uri="{FF2B5EF4-FFF2-40B4-BE49-F238E27FC236}">
                <a16:creationId xmlns:a16="http://schemas.microsoft.com/office/drawing/2014/main" id="{729E3DDD-077C-F5DA-2753-3DCBCE4F1F7F}"/>
              </a:ext>
            </a:extLst>
          </p:cNvPr>
          <p:cNvSpPr/>
          <p:nvPr/>
        </p:nvSpPr>
        <p:spPr>
          <a:xfrm rot="5400000">
            <a:off x="1985096" y="4398508"/>
            <a:ext cx="228600" cy="918431"/>
          </a:xfrm>
          <a:prstGeom prst="leftBrace">
            <a:avLst>
              <a:gd name="adj1" fmla="val 8333"/>
              <a:gd name="adj2" fmla="val 493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7" name="Αριστερό άγκιστρο 66">
            <a:extLst>
              <a:ext uri="{FF2B5EF4-FFF2-40B4-BE49-F238E27FC236}">
                <a16:creationId xmlns:a16="http://schemas.microsoft.com/office/drawing/2014/main" id="{2A61BC4E-185F-D6D9-9ABA-BEC37E0571C7}"/>
              </a:ext>
            </a:extLst>
          </p:cNvPr>
          <p:cNvSpPr/>
          <p:nvPr/>
        </p:nvSpPr>
        <p:spPr>
          <a:xfrm rot="5400000">
            <a:off x="3156936" y="4373817"/>
            <a:ext cx="228600" cy="918431"/>
          </a:xfrm>
          <a:prstGeom prst="leftBrace">
            <a:avLst>
              <a:gd name="adj1" fmla="val 8333"/>
              <a:gd name="adj2" fmla="val 493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DBF7A5-E5C2-90E1-6B77-2046562BD601}"/>
              </a:ext>
            </a:extLst>
          </p:cNvPr>
          <p:cNvSpPr txBox="1"/>
          <p:nvPr/>
        </p:nvSpPr>
        <p:spPr>
          <a:xfrm>
            <a:off x="1864178" y="4470801"/>
            <a:ext cx="558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  <a:endParaRPr lang="el-G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C63F8AC-3F0B-087F-3761-3DE2B0A1FDB0}"/>
              </a:ext>
            </a:extLst>
          </p:cNvPr>
          <p:cNvSpPr txBox="1"/>
          <p:nvPr/>
        </p:nvSpPr>
        <p:spPr>
          <a:xfrm>
            <a:off x="2916122" y="4470800"/>
            <a:ext cx="775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DIRECTION</a:t>
            </a:r>
            <a:endParaRPr lang="el-G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0" name="Ευθύγραμμο βέλος σύνδεσης 69">
            <a:extLst>
              <a:ext uri="{FF2B5EF4-FFF2-40B4-BE49-F238E27FC236}">
                <a16:creationId xmlns:a16="http://schemas.microsoft.com/office/drawing/2014/main" id="{1D8582E5-409B-564B-F286-703C3C003149}"/>
              </a:ext>
            </a:extLst>
          </p:cNvPr>
          <p:cNvCxnSpPr>
            <a:cxnSpLocks/>
          </p:cNvCxnSpPr>
          <p:nvPr/>
        </p:nvCxnSpPr>
        <p:spPr>
          <a:xfrm>
            <a:off x="2702672" y="4490132"/>
            <a:ext cx="0" cy="4330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Ορθογώνιο 72">
            <a:extLst>
              <a:ext uri="{FF2B5EF4-FFF2-40B4-BE49-F238E27FC236}">
                <a16:creationId xmlns:a16="http://schemas.microsoft.com/office/drawing/2014/main" id="{485A9079-4A3E-DD92-B5A4-82139D7D3C5F}"/>
              </a:ext>
            </a:extLst>
          </p:cNvPr>
          <p:cNvSpPr/>
          <p:nvPr/>
        </p:nvSpPr>
        <p:spPr>
          <a:xfrm>
            <a:off x="3754550" y="1185055"/>
            <a:ext cx="589244" cy="228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255</a:t>
            </a:r>
            <a:endParaRPr lang="el-GR" sz="1000" dirty="0">
              <a:solidFill>
                <a:srgbClr val="FF0000"/>
              </a:solidFill>
            </a:endParaRPr>
          </a:p>
        </p:txBody>
      </p:sp>
      <p:sp>
        <p:nvSpPr>
          <p:cNvPr id="74" name="Ορθογώνιο 73">
            <a:extLst>
              <a:ext uri="{FF2B5EF4-FFF2-40B4-BE49-F238E27FC236}">
                <a16:creationId xmlns:a16="http://schemas.microsoft.com/office/drawing/2014/main" id="{5EA5B00F-3CEF-683F-7FF9-A2A2D33EDCF2}"/>
              </a:ext>
            </a:extLst>
          </p:cNvPr>
          <p:cNvSpPr/>
          <p:nvPr/>
        </p:nvSpPr>
        <p:spPr>
          <a:xfrm>
            <a:off x="4343794" y="1185055"/>
            <a:ext cx="216223" cy="228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000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3913C46-0848-4876-C3F4-130730A07FC1}"/>
              </a:ext>
            </a:extLst>
          </p:cNvPr>
          <p:cNvSpPr txBox="1"/>
          <p:nvPr/>
        </p:nvSpPr>
        <p:spPr>
          <a:xfrm>
            <a:off x="3754550" y="954391"/>
            <a:ext cx="589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uint8_t</a:t>
            </a:r>
            <a:endParaRPr lang="el-G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E7901DE-9A7B-A2F8-DF7D-7B106B9A7B95}"/>
              </a:ext>
            </a:extLst>
          </p:cNvPr>
          <p:cNvSpPr txBox="1"/>
          <p:nvPr/>
        </p:nvSpPr>
        <p:spPr>
          <a:xfrm>
            <a:off x="3699549" y="1393176"/>
            <a:ext cx="708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</a:t>
            </a:r>
            <a:endParaRPr lang="el-GR" sz="1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Ορθογώνιο 78">
            <a:extLst>
              <a:ext uri="{FF2B5EF4-FFF2-40B4-BE49-F238E27FC236}">
                <a16:creationId xmlns:a16="http://schemas.microsoft.com/office/drawing/2014/main" id="{0CF16115-55A0-FD20-3A05-05F4098C0FA2}"/>
              </a:ext>
            </a:extLst>
          </p:cNvPr>
          <p:cNvSpPr/>
          <p:nvPr/>
        </p:nvSpPr>
        <p:spPr>
          <a:xfrm>
            <a:off x="4560017" y="1185055"/>
            <a:ext cx="216223" cy="228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000" dirty="0">
              <a:solidFill>
                <a:schemeClr val="tx1"/>
              </a:solidFill>
            </a:endParaRPr>
          </a:p>
        </p:txBody>
      </p:sp>
      <p:sp>
        <p:nvSpPr>
          <p:cNvPr id="80" name="Ορθογώνιο 79">
            <a:extLst>
              <a:ext uri="{FF2B5EF4-FFF2-40B4-BE49-F238E27FC236}">
                <a16:creationId xmlns:a16="http://schemas.microsoft.com/office/drawing/2014/main" id="{6092576F-1556-3D1B-3E59-FDD65FED6EE0}"/>
              </a:ext>
            </a:extLst>
          </p:cNvPr>
          <p:cNvSpPr/>
          <p:nvPr/>
        </p:nvSpPr>
        <p:spPr>
          <a:xfrm>
            <a:off x="4780054" y="1185055"/>
            <a:ext cx="216223" cy="228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000" dirty="0">
              <a:solidFill>
                <a:schemeClr val="tx1"/>
              </a:solidFill>
            </a:endParaRPr>
          </a:p>
        </p:txBody>
      </p:sp>
      <p:sp>
        <p:nvSpPr>
          <p:cNvPr id="96" name="Ορθογώνιο 95">
            <a:extLst>
              <a:ext uri="{FF2B5EF4-FFF2-40B4-BE49-F238E27FC236}">
                <a16:creationId xmlns:a16="http://schemas.microsoft.com/office/drawing/2014/main" id="{E74B41E1-492F-87B1-96F6-41DE7F9D6EB1}"/>
              </a:ext>
            </a:extLst>
          </p:cNvPr>
          <p:cNvSpPr/>
          <p:nvPr/>
        </p:nvSpPr>
        <p:spPr>
          <a:xfrm>
            <a:off x="4998812" y="1185055"/>
            <a:ext cx="216223" cy="228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000" dirty="0">
              <a:solidFill>
                <a:schemeClr val="tx1"/>
              </a:solidFill>
            </a:endParaRPr>
          </a:p>
        </p:txBody>
      </p:sp>
      <p:sp>
        <p:nvSpPr>
          <p:cNvPr id="97" name="Ορθογώνιο 96">
            <a:extLst>
              <a:ext uri="{FF2B5EF4-FFF2-40B4-BE49-F238E27FC236}">
                <a16:creationId xmlns:a16="http://schemas.microsoft.com/office/drawing/2014/main" id="{9AA06CF5-248A-D50C-D789-EF4465000EA1}"/>
              </a:ext>
            </a:extLst>
          </p:cNvPr>
          <p:cNvSpPr/>
          <p:nvPr/>
        </p:nvSpPr>
        <p:spPr>
          <a:xfrm>
            <a:off x="5215035" y="1185055"/>
            <a:ext cx="216223" cy="228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000" dirty="0">
              <a:solidFill>
                <a:schemeClr val="tx1"/>
              </a:solidFill>
            </a:endParaRPr>
          </a:p>
        </p:txBody>
      </p:sp>
      <p:sp>
        <p:nvSpPr>
          <p:cNvPr id="98" name="Ορθογώνιο 97">
            <a:extLst>
              <a:ext uri="{FF2B5EF4-FFF2-40B4-BE49-F238E27FC236}">
                <a16:creationId xmlns:a16="http://schemas.microsoft.com/office/drawing/2014/main" id="{A4DD2438-8ED0-CBF6-5214-B4398571CCFA}"/>
              </a:ext>
            </a:extLst>
          </p:cNvPr>
          <p:cNvSpPr/>
          <p:nvPr/>
        </p:nvSpPr>
        <p:spPr>
          <a:xfrm>
            <a:off x="5435072" y="1185055"/>
            <a:ext cx="216223" cy="228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000" dirty="0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AF196F7-2009-36CF-5CEC-049EE53D6ADB}"/>
              </a:ext>
            </a:extLst>
          </p:cNvPr>
          <p:cNvSpPr txBox="1"/>
          <p:nvPr/>
        </p:nvSpPr>
        <p:spPr>
          <a:xfrm>
            <a:off x="5869445" y="1205534"/>
            <a:ext cx="1484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……………………………………</a:t>
            </a:r>
            <a:endParaRPr lang="el-G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Ορθογώνιο 102">
            <a:extLst>
              <a:ext uri="{FF2B5EF4-FFF2-40B4-BE49-F238E27FC236}">
                <a16:creationId xmlns:a16="http://schemas.microsoft.com/office/drawing/2014/main" id="{9628B963-77C2-24AE-3D96-3178EF2F97AB}"/>
              </a:ext>
            </a:extLst>
          </p:cNvPr>
          <p:cNvSpPr/>
          <p:nvPr/>
        </p:nvSpPr>
        <p:spPr>
          <a:xfrm>
            <a:off x="7528349" y="1179132"/>
            <a:ext cx="216223" cy="228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000" dirty="0">
              <a:solidFill>
                <a:schemeClr val="tx1"/>
              </a:solidFill>
            </a:endParaRPr>
          </a:p>
        </p:txBody>
      </p:sp>
      <p:sp>
        <p:nvSpPr>
          <p:cNvPr id="104" name="Ορθογώνιο 103">
            <a:extLst>
              <a:ext uri="{FF2B5EF4-FFF2-40B4-BE49-F238E27FC236}">
                <a16:creationId xmlns:a16="http://schemas.microsoft.com/office/drawing/2014/main" id="{9C30D837-EEE7-C423-69BA-EFCDE204049B}"/>
              </a:ext>
            </a:extLst>
          </p:cNvPr>
          <p:cNvSpPr/>
          <p:nvPr/>
        </p:nvSpPr>
        <p:spPr>
          <a:xfrm>
            <a:off x="7748386" y="1179132"/>
            <a:ext cx="216223" cy="228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000" dirty="0">
              <a:solidFill>
                <a:schemeClr val="tx1"/>
              </a:solidFill>
            </a:endParaRPr>
          </a:p>
        </p:txBody>
      </p:sp>
      <p:sp>
        <p:nvSpPr>
          <p:cNvPr id="105" name="Ορθογώνιο 104">
            <a:extLst>
              <a:ext uri="{FF2B5EF4-FFF2-40B4-BE49-F238E27FC236}">
                <a16:creationId xmlns:a16="http://schemas.microsoft.com/office/drawing/2014/main" id="{DE701DA8-2711-AA28-ED26-86BD16D90A04}"/>
              </a:ext>
            </a:extLst>
          </p:cNvPr>
          <p:cNvSpPr/>
          <p:nvPr/>
        </p:nvSpPr>
        <p:spPr>
          <a:xfrm>
            <a:off x="7967144" y="1179132"/>
            <a:ext cx="216223" cy="228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000" dirty="0">
              <a:solidFill>
                <a:schemeClr val="tx1"/>
              </a:solidFill>
            </a:endParaRPr>
          </a:p>
        </p:txBody>
      </p:sp>
      <p:sp>
        <p:nvSpPr>
          <p:cNvPr id="106" name="Ορθογώνιο 105">
            <a:extLst>
              <a:ext uri="{FF2B5EF4-FFF2-40B4-BE49-F238E27FC236}">
                <a16:creationId xmlns:a16="http://schemas.microsoft.com/office/drawing/2014/main" id="{E77300E5-C64D-07A3-A64B-90C24A729F59}"/>
              </a:ext>
            </a:extLst>
          </p:cNvPr>
          <p:cNvSpPr/>
          <p:nvPr/>
        </p:nvSpPr>
        <p:spPr>
          <a:xfrm>
            <a:off x="8183367" y="1179132"/>
            <a:ext cx="216223" cy="228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000" dirty="0">
              <a:solidFill>
                <a:schemeClr val="tx1"/>
              </a:solidFill>
            </a:endParaRPr>
          </a:p>
        </p:txBody>
      </p:sp>
      <p:sp>
        <p:nvSpPr>
          <p:cNvPr id="107" name="Ορθογώνιο 106">
            <a:extLst>
              <a:ext uri="{FF2B5EF4-FFF2-40B4-BE49-F238E27FC236}">
                <a16:creationId xmlns:a16="http://schemas.microsoft.com/office/drawing/2014/main" id="{9076E30D-B3FF-4B09-3204-26F484B5DDAD}"/>
              </a:ext>
            </a:extLst>
          </p:cNvPr>
          <p:cNvSpPr/>
          <p:nvPr/>
        </p:nvSpPr>
        <p:spPr>
          <a:xfrm>
            <a:off x="8403404" y="1179132"/>
            <a:ext cx="216223" cy="228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000" dirty="0">
              <a:solidFill>
                <a:schemeClr val="tx1"/>
              </a:solidFill>
            </a:endParaRPr>
          </a:p>
        </p:txBody>
      </p:sp>
      <p:sp>
        <p:nvSpPr>
          <p:cNvPr id="108" name="Ορθογώνιο 107">
            <a:extLst>
              <a:ext uri="{FF2B5EF4-FFF2-40B4-BE49-F238E27FC236}">
                <a16:creationId xmlns:a16="http://schemas.microsoft.com/office/drawing/2014/main" id="{09B1C378-E7A1-797B-C681-2AF4AD6749B1}"/>
              </a:ext>
            </a:extLst>
          </p:cNvPr>
          <p:cNvSpPr/>
          <p:nvPr/>
        </p:nvSpPr>
        <p:spPr>
          <a:xfrm>
            <a:off x="8621228" y="1180800"/>
            <a:ext cx="216223" cy="22650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000" dirty="0">
              <a:solidFill>
                <a:schemeClr val="tx1"/>
              </a:solidFill>
            </a:endParaRPr>
          </a:p>
        </p:txBody>
      </p:sp>
      <p:sp>
        <p:nvSpPr>
          <p:cNvPr id="112" name="Αριστερό άγκιστρο 111">
            <a:extLst>
              <a:ext uri="{FF2B5EF4-FFF2-40B4-BE49-F238E27FC236}">
                <a16:creationId xmlns:a16="http://schemas.microsoft.com/office/drawing/2014/main" id="{D151B4CB-78C9-E458-0FC5-F7115656A5DA}"/>
              </a:ext>
            </a:extLst>
          </p:cNvPr>
          <p:cNvSpPr/>
          <p:nvPr/>
        </p:nvSpPr>
        <p:spPr>
          <a:xfrm rot="5400000">
            <a:off x="6468841" y="-1062611"/>
            <a:ext cx="152401" cy="4259554"/>
          </a:xfrm>
          <a:prstGeom prst="leftBrace">
            <a:avLst>
              <a:gd name="adj1" fmla="val 8333"/>
              <a:gd name="adj2" fmla="val 493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1FD9DD7-A6B7-3EC6-B0B9-32284F961B30}"/>
              </a:ext>
            </a:extLst>
          </p:cNvPr>
          <p:cNvSpPr txBox="1"/>
          <p:nvPr/>
        </p:nvSpPr>
        <p:spPr>
          <a:xfrm>
            <a:off x="6269599" y="744744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97 bytes</a:t>
            </a:r>
            <a:endParaRPr lang="el-G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Ορθογώνιο 113">
            <a:extLst>
              <a:ext uri="{FF2B5EF4-FFF2-40B4-BE49-F238E27FC236}">
                <a16:creationId xmlns:a16="http://schemas.microsoft.com/office/drawing/2014/main" id="{52B5550E-EB70-99BE-CBCA-F091F9B6678C}"/>
              </a:ext>
            </a:extLst>
          </p:cNvPr>
          <p:cNvSpPr/>
          <p:nvPr/>
        </p:nvSpPr>
        <p:spPr>
          <a:xfrm>
            <a:off x="8848162" y="1180133"/>
            <a:ext cx="589244" cy="228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0 - 254</a:t>
            </a:r>
            <a:endParaRPr lang="el-GR" sz="1000" dirty="0">
              <a:solidFill>
                <a:schemeClr val="tx1"/>
              </a:solidFill>
            </a:endParaRPr>
          </a:p>
        </p:txBody>
      </p:sp>
      <p:sp>
        <p:nvSpPr>
          <p:cNvPr id="115" name="Ορθογώνιο 114">
            <a:extLst>
              <a:ext uri="{FF2B5EF4-FFF2-40B4-BE49-F238E27FC236}">
                <a16:creationId xmlns:a16="http://schemas.microsoft.com/office/drawing/2014/main" id="{D8AD12B1-E1E1-52BD-274C-9C4E3BD4B1A3}"/>
              </a:ext>
            </a:extLst>
          </p:cNvPr>
          <p:cNvSpPr/>
          <p:nvPr/>
        </p:nvSpPr>
        <p:spPr>
          <a:xfrm>
            <a:off x="9437406" y="1180133"/>
            <a:ext cx="589244" cy="228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0 - 255</a:t>
            </a:r>
            <a:endParaRPr lang="el-GR" sz="1000" dirty="0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71B4167-E01D-96C5-CC70-5F46004A6F66}"/>
              </a:ext>
            </a:extLst>
          </p:cNvPr>
          <p:cNvSpPr txBox="1"/>
          <p:nvPr/>
        </p:nvSpPr>
        <p:spPr>
          <a:xfrm>
            <a:off x="8848162" y="949469"/>
            <a:ext cx="589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uint8_t</a:t>
            </a:r>
            <a:endParaRPr lang="el-G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E048A87-83D2-FFD3-D5AA-E2FAABF34CBD}"/>
              </a:ext>
            </a:extLst>
          </p:cNvPr>
          <p:cNvSpPr txBox="1"/>
          <p:nvPr/>
        </p:nvSpPr>
        <p:spPr>
          <a:xfrm>
            <a:off x="9485684" y="954391"/>
            <a:ext cx="589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uint8_t</a:t>
            </a:r>
            <a:endParaRPr lang="el-G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E9A37EE-AE20-3D89-737C-EA771D6907DA}"/>
              </a:ext>
            </a:extLst>
          </p:cNvPr>
          <p:cNvSpPr txBox="1"/>
          <p:nvPr/>
        </p:nvSpPr>
        <p:spPr>
          <a:xfrm>
            <a:off x="8793162" y="1388254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iterations</a:t>
            </a:r>
            <a:endParaRPr lang="el-G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A7C95D8-7F07-3062-EBA5-65F063EF8282}"/>
              </a:ext>
            </a:extLst>
          </p:cNvPr>
          <p:cNvSpPr txBox="1"/>
          <p:nvPr/>
        </p:nvSpPr>
        <p:spPr>
          <a:xfrm>
            <a:off x="9467990" y="1398494"/>
            <a:ext cx="589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signals</a:t>
            </a:r>
            <a:endParaRPr lang="el-G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Ορθογώνιο 119">
            <a:extLst>
              <a:ext uri="{FF2B5EF4-FFF2-40B4-BE49-F238E27FC236}">
                <a16:creationId xmlns:a16="http://schemas.microsoft.com/office/drawing/2014/main" id="{8F731647-F5C8-F24C-659E-8C1E4BF846E1}"/>
              </a:ext>
            </a:extLst>
          </p:cNvPr>
          <p:cNvSpPr/>
          <p:nvPr/>
        </p:nvSpPr>
        <p:spPr>
          <a:xfrm>
            <a:off x="5651295" y="1185055"/>
            <a:ext cx="216223" cy="228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000" dirty="0">
              <a:solidFill>
                <a:schemeClr val="tx1"/>
              </a:solidFill>
            </a:endParaRPr>
          </a:p>
        </p:txBody>
      </p:sp>
      <p:sp>
        <p:nvSpPr>
          <p:cNvPr id="121" name="Ορθογώνιο 120">
            <a:extLst>
              <a:ext uri="{FF2B5EF4-FFF2-40B4-BE49-F238E27FC236}">
                <a16:creationId xmlns:a16="http://schemas.microsoft.com/office/drawing/2014/main" id="{2B763FC9-BC05-139F-4904-4950C8709F61}"/>
              </a:ext>
            </a:extLst>
          </p:cNvPr>
          <p:cNvSpPr/>
          <p:nvPr/>
        </p:nvSpPr>
        <p:spPr>
          <a:xfrm>
            <a:off x="7309557" y="1179132"/>
            <a:ext cx="216223" cy="228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000" dirty="0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11CC6EA-2712-65F7-E52A-63CBDBEC9AB4}"/>
              </a:ext>
            </a:extLst>
          </p:cNvPr>
          <p:cNvSpPr txBox="1"/>
          <p:nvPr/>
        </p:nvSpPr>
        <p:spPr>
          <a:xfrm>
            <a:off x="5518051" y="1404209"/>
            <a:ext cx="21732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bytes that contain data for commands</a:t>
            </a:r>
            <a:endParaRPr lang="el-G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Τόξο 129">
            <a:extLst>
              <a:ext uri="{FF2B5EF4-FFF2-40B4-BE49-F238E27FC236}">
                <a16:creationId xmlns:a16="http://schemas.microsoft.com/office/drawing/2014/main" id="{0120D226-A1D9-5CB0-62A5-7D512632D894}"/>
              </a:ext>
            </a:extLst>
          </p:cNvPr>
          <p:cNvSpPr/>
          <p:nvPr/>
        </p:nvSpPr>
        <p:spPr>
          <a:xfrm>
            <a:off x="5760546" y="2253018"/>
            <a:ext cx="2656215" cy="2656215"/>
          </a:xfrm>
          <a:prstGeom prst="arc">
            <a:avLst>
              <a:gd name="adj1" fmla="val 7350145"/>
              <a:gd name="adj2" fmla="val 365584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E94372B-B701-BCFA-D559-165B06F198C8}"/>
              </a:ext>
            </a:extLst>
          </p:cNvPr>
          <p:cNvSpPr txBox="1"/>
          <p:nvPr/>
        </p:nvSpPr>
        <p:spPr>
          <a:xfrm>
            <a:off x="6329820" y="2657445"/>
            <a:ext cx="151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LOOP()</a:t>
            </a:r>
            <a:endParaRPr lang="el-G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A79F66B-3052-6A5B-46B2-F0EFAD2D2E96}"/>
              </a:ext>
            </a:extLst>
          </p:cNvPr>
          <p:cNvSpPr txBox="1"/>
          <p:nvPr/>
        </p:nvSpPr>
        <p:spPr>
          <a:xfrm>
            <a:off x="6094421" y="3205123"/>
            <a:ext cx="2525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 monitoring and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Real-time XYZ 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 termination 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Serial/SD Data buffering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Commands execution</a:t>
            </a:r>
            <a:endParaRPr lang="el-G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l-G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3114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/>
      <p:bldP spid="13" grpId="0" build="allAtOnce"/>
      <p:bldP spid="23" grpId="0" build="allAtOnce"/>
      <p:bldP spid="24" grpId="0" build="allAtOnce"/>
      <p:bldP spid="27" grpId="0" build="allAtOnce"/>
      <p:bldP spid="28" grpId="0" build="allAtOnce"/>
      <p:bldP spid="29" grpId="0" build="allAtOnce"/>
      <p:bldP spid="30" grpId="0" build="allAtOnce"/>
      <p:bldP spid="33" grpId="0" build="allAtOnce"/>
      <p:bldP spid="34" grpId="0" build="allAtOnce"/>
      <p:bldP spid="35" grpId="0" build="allAtOnce"/>
      <p:bldP spid="36" grpId="0" build="allAtOnce"/>
      <p:bldP spid="39" grpId="0" build="allAtOnce"/>
      <p:bldP spid="40" grpId="0" build="allAtOnce"/>
      <p:bldP spid="42" grpId="0" build="allAtOnce"/>
      <p:bldP spid="44" grpId="0" build="allAtOnce"/>
      <p:bldP spid="45" grpId="0" build="allAtOnce"/>
      <p:bldP spid="50" grpId="0" build="allAtOnce"/>
      <p:bldP spid="53" grpId="0" build="allAtOnce"/>
      <p:bldP spid="55" grpId="0" build="allAtOnce"/>
      <p:bldP spid="57" grpId="0" build="allAtOnce"/>
      <p:bldP spid="59" grpId="0" build="allAtOnce"/>
      <p:bldP spid="61" grpId="0" build="allAtOnce"/>
      <p:bldP spid="63" grpId="0" build="allAtOnce"/>
      <p:bldP spid="65" grpId="0" build="allAtOnce"/>
      <p:bldP spid="68" grpId="0" build="allAtOnce"/>
      <p:bldP spid="69" grpId="0" build="allAtOnce"/>
      <p:bldP spid="75" grpId="0" build="allAtOnce"/>
      <p:bldP spid="77" grpId="0" build="allAtOnce"/>
      <p:bldP spid="102" grpId="0" build="allAtOnce"/>
      <p:bldP spid="113" grpId="0" build="allAtOnce"/>
      <p:bldP spid="116" grpId="0" build="allAtOnce"/>
      <p:bldP spid="117" grpId="0" build="allAtOnce"/>
      <p:bldP spid="118" grpId="0" build="allAtOnce"/>
      <p:bldP spid="119" grpId="0" build="allAtOnce"/>
      <p:bldP spid="122" grpId="0" build="allAtOnce"/>
      <p:bldP spid="131" grpId="0" build="allAtOnce"/>
      <p:bldP spid="132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58962" y="0"/>
            <a:ext cx="6248400" cy="5715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S-CURVE PROFILE</a:t>
            </a:r>
            <a:endParaRPr lang="el-G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2762" y="495300"/>
            <a:ext cx="44958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10423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1752600"/>
            <a:ext cx="104235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10423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10423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0" y="2476500"/>
            <a:ext cx="104235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0" y="0"/>
            <a:ext cx="10423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0" y="3752850"/>
            <a:ext cx="104235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0" y="0"/>
            <a:ext cx="10423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0" y="0"/>
            <a:ext cx="10423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pic>
        <p:nvPicPr>
          <p:cNvPr id="19475" name="Picture 1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40000"/>
          </a:blip>
          <a:srcRect/>
          <a:stretch>
            <a:fillRect/>
          </a:stretch>
        </p:blipFill>
        <p:spPr bwMode="auto">
          <a:xfrm>
            <a:off x="5439658" y="852552"/>
            <a:ext cx="4874957" cy="2713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0" y="0"/>
            <a:ext cx="10423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pic>
        <p:nvPicPr>
          <p:cNvPr id="19478" name="Picture 2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40000"/>
          </a:blip>
          <a:srcRect/>
          <a:stretch>
            <a:fillRect/>
          </a:stretch>
        </p:blipFill>
        <p:spPr bwMode="auto">
          <a:xfrm>
            <a:off x="5424100" y="3909335"/>
            <a:ext cx="2972735" cy="1681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482" name="Rectangle 26"/>
          <p:cNvSpPr>
            <a:spLocks noChangeArrowheads="1"/>
          </p:cNvSpPr>
          <p:nvPr/>
        </p:nvSpPr>
        <p:spPr bwMode="auto">
          <a:xfrm>
            <a:off x="0" y="0"/>
            <a:ext cx="10423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pic>
        <p:nvPicPr>
          <p:cNvPr id="19481" name="Picture 2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40000"/>
          </a:blip>
          <a:srcRect/>
          <a:stretch>
            <a:fillRect/>
          </a:stretch>
        </p:blipFill>
        <p:spPr bwMode="auto">
          <a:xfrm>
            <a:off x="1401762" y="4263788"/>
            <a:ext cx="2105025" cy="1190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485" name="Picture 29" descr="C:\Users\user\Desktop\Picture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9022" y="878686"/>
            <a:ext cx="4816540" cy="2963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82962" y="0"/>
            <a:ext cx="3505200" cy="5715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JERK</a:t>
            </a:r>
            <a:endParaRPr lang="el-G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06762" y="495300"/>
            <a:ext cx="2971800" cy="1524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pic>
        <p:nvPicPr>
          <p:cNvPr id="20483" name="Picture 3" descr="C:\Users\user\Desktop\VIBRA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961" y="2266740"/>
            <a:ext cx="4648200" cy="2466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485" name="Picture 5" descr="C:\Users\user\Desktop\JER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7962" y="2266740"/>
            <a:ext cx="4652481" cy="2468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Oval 9"/>
          <p:cNvSpPr/>
          <p:nvPr/>
        </p:nvSpPr>
        <p:spPr>
          <a:xfrm>
            <a:off x="3916361" y="3485940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21161" y="3562140"/>
            <a:ext cx="15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868361" y="4247940"/>
            <a:ext cx="7391400" cy="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 flipH="1">
            <a:off x="868361" y="3562140"/>
            <a:ext cx="29718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868361" y="3104940"/>
            <a:ext cx="6172200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183561" y="4171740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Oval 18"/>
          <p:cNvSpPr/>
          <p:nvPr/>
        </p:nvSpPr>
        <p:spPr>
          <a:xfrm>
            <a:off x="6964361" y="302874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Oval 19"/>
          <p:cNvSpPr/>
          <p:nvPr/>
        </p:nvSpPr>
        <p:spPr>
          <a:xfrm>
            <a:off x="2925761" y="3943140"/>
            <a:ext cx="152400" cy="1524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3" name="Ευθεία γραμμή σύνδεσης 2">
            <a:extLst>
              <a:ext uri="{FF2B5EF4-FFF2-40B4-BE49-F238E27FC236}">
                <a16:creationId xmlns:a16="http://schemas.microsoft.com/office/drawing/2014/main" id="{D51218BA-F3D9-42E4-E052-2C24639B91B5}"/>
              </a:ext>
            </a:extLst>
          </p:cNvPr>
          <p:cNvCxnSpPr/>
          <p:nvPr/>
        </p:nvCxnSpPr>
        <p:spPr>
          <a:xfrm>
            <a:off x="3001961" y="4095540"/>
            <a:ext cx="0" cy="381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Ευθεία γραμμή σύνδεσης 5">
            <a:extLst>
              <a:ext uri="{FF2B5EF4-FFF2-40B4-BE49-F238E27FC236}">
                <a16:creationId xmlns:a16="http://schemas.microsoft.com/office/drawing/2014/main" id="{D1A70E9A-CD4A-FF55-21A6-F8B7A483BFED}"/>
              </a:ext>
            </a:extLst>
          </p:cNvPr>
          <p:cNvCxnSpPr>
            <a:cxnSpLocks/>
          </p:cNvCxnSpPr>
          <p:nvPr/>
        </p:nvCxnSpPr>
        <p:spPr>
          <a:xfrm>
            <a:off x="3992561" y="3638340"/>
            <a:ext cx="0" cy="8382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60C2A4-27E8-0AB1-409E-EC16EA40C627}"/>
              </a:ext>
            </a:extLst>
          </p:cNvPr>
          <p:cNvSpPr txBox="1"/>
          <p:nvPr/>
        </p:nvSpPr>
        <p:spPr>
          <a:xfrm>
            <a:off x="2747680" y="4244423"/>
            <a:ext cx="360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l-GR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B14932-2381-0CDD-33EF-06D8F4B70FA2}"/>
              </a:ext>
            </a:extLst>
          </p:cNvPr>
          <p:cNvSpPr txBox="1"/>
          <p:nvPr/>
        </p:nvSpPr>
        <p:spPr>
          <a:xfrm>
            <a:off x="3733416" y="4246182"/>
            <a:ext cx="360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l-GR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67125A-4D4C-FA06-20FD-28B952809582}"/>
              </a:ext>
            </a:extLst>
          </p:cNvPr>
          <p:cNvSpPr txBox="1"/>
          <p:nvPr/>
        </p:nvSpPr>
        <p:spPr>
          <a:xfrm>
            <a:off x="8183561" y="2596781"/>
            <a:ext cx="360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l-GR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5CC7FB-3C40-240A-DE78-CBFB10212D05}"/>
              </a:ext>
            </a:extLst>
          </p:cNvPr>
          <p:cNvSpPr txBox="1"/>
          <p:nvPr/>
        </p:nvSpPr>
        <p:spPr>
          <a:xfrm>
            <a:off x="416690" y="4124829"/>
            <a:ext cx="561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low</a:t>
            </a:r>
            <a:endParaRPr lang="el-GR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7A77F5-021F-14DE-049C-1FF474AC1A12}"/>
              </a:ext>
            </a:extLst>
          </p:cNvPr>
          <p:cNvSpPr txBox="1"/>
          <p:nvPr/>
        </p:nvSpPr>
        <p:spPr>
          <a:xfrm>
            <a:off x="611840" y="3421409"/>
            <a:ext cx="360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l-GR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8955CD-382B-3576-08FC-6DBA9AD25F7D}"/>
              </a:ext>
            </a:extLst>
          </p:cNvPr>
          <p:cNvSpPr txBox="1"/>
          <p:nvPr/>
        </p:nvSpPr>
        <p:spPr>
          <a:xfrm>
            <a:off x="379458" y="2965281"/>
            <a:ext cx="561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high</a:t>
            </a:r>
            <a:endParaRPr lang="el-GR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" name="Ευθεία γραμμή σύνδεσης 23">
            <a:extLst>
              <a:ext uri="{FF2B5EF4-FFF2-40B4-BE49-F238E27FC236}">
                <a16:creationId xmlns:a16="http://schemas.microsoft.com/office/drawing/2014/main" id="{D0BD991C-5260-09CE-703D-375E42AB4BE9}"/>
              </a:ext>
            </a:extLst>
          </p:cNvPr>
          <p:cNvCxnSpPr>
            <a:cxnSpLocks/>
          </p:cNvCxnSpPr>
          <p:nvPr/>
        </p:nvCxnSpPr>
        <p:spPr>
          <a:xfrm>
            <a:off x="7040561" y="3181140"/>
            <a:ext cx="0" cy="12954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Ευθεία γραμμή σύνδεσης 25">
            <a:extLst>
              <a:ext uri="{FF2B5EF4-FFF2-40B4-BE49-F238E27FC236}">
                <a16:creationId xmlns:a16="http://schemas.microsoft.com/office/drawing/2014/main" id="{E1DEFC11-3B10-7C9E-CF26-C79A04D1FE6B}"/>
              </a:ext>
            </a:extLst>
          </p:cNvPr>
          <p:cNvCxnSpPr>
            <a:cxnSpLocks/>
          </p:cNvCxnSpPr>
          <p:nvPr/>
        </p:nvCxnSpPr>
        <p:spPr>
          <a:xfrm>
            <a:off x="8259761" y="4347237"/>
            <a:ext cx="0" cy="129303"/>
          </a:xfrm>
          <a:prstGeom prst="line">
            <a:avLst/>
          </a:prstGeom>
          <a:ln w="12700">
            <a:solidFill>
              <a:schemeClr val="accent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2195034-BA21-C8B1-A44A-3DAAE7BE6504}"/>
              </a:ext>
            </a:extLst>
          </p:cNvPr>
          <p:cNvSpPr txBox="1"/>
          <p:nvPr/>
        </p:nvSpPr>
        <p:spPr>
          <a:xfrm>
            <a:off x="6888161" y="4429628"/>
            <a:ext cx="360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l-GR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DE184A-622A-AD5A-4845-177128AD14C8}"/>
              </a:ext>
            </a:extLst>
          </p:cNvPr>
          <p:cNvSpPr txBox="1"/>
          <p:nvPr/>
        </p:nvSpPr>
        <p:spPr>
          <a:xfrm>
            <a:off x="8129859" y="4440279"/>
            <a:ext cx="360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l-GR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92E53D-847C-DA47-D68D-BF4BA6793192}"/>
              </a:ext>
            </a:extLst>
          </p:cNvPr>
          <p:cNvSpPr txBox="1"/>
          <p:nvPr/>
        </p:nvSpPr>
        <p:spPr>
          <a:xfrm>
            <a:off x="5745161" y="4039819"/>
            <a:ext cx="360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l-GR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81" name="TextBox 20480">
            <a:extLst>
              <a:ext uri="{FF2B5EF4-FFF2-40B4-BE49-F238E27FC236}">
                <a16:creationId xmlns:a16="http://schemas.microsoft.com/office/drawing/2014/main" id="{48514EAA-E25F-EA77-FAE8-1F05D2336AC5}"/>
              </a:ext>
            </a:extLst>
          </p:cNvPr>
          <p:cNvSpPr txBox="1"/>
          <p:nvPr/>
        </p:nvSpPr>
        <p:spPr>
          <a:xfrm>
            <a:off x="5737596" y="3288979"/>
            <a:ext cx="360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l-GR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82" name="TextBox 20481">
            <a:extLst>
              <a:ext uri="{FF2B5EF4-FFF2-40B4-BE49-F238E27FC236}">
                <a16:creationId xmlns:a16="http://schemas.microsoft.com/office/drawing/2014/main" id="{E4264F63-5A0C-1598-6A85-F786F9C7DA6F}"/>
              </a:ext>
            </a:extLst>
          </p:cNvPr>
          <p:cNvSpPr txBox="1"/>
          <p:nvPr/>
        </p:nvSpPr>
        <p:spPr>
          <a:xfrm>
            <a:off x="5737596" y="2907416"/>
            <a:ext cx="360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l-GR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84" name="TextBox 20483">
            <a:extLst>
              <a:ext uri="{FF2B5EF4-FFF2-40B4-BE49-F238E27FC236}">
                <a16:creationId xmlns:a16="http://schemas.microsoft.com/office/drawing/2014/main" id="{FEAA6023-B6C9-5830-57DD-37A361FA10EB}"/>
              </a:ext>
            </a:extLst>
          </p:cNvPr>
          <p:cNvSpPr txBox="1"/>
          <p:nvPr/>
        </p:nvSpPr>
        <p:spPr>
          <a:xfrm>
            <a:off x="663899" y="1119494"/>
            <a:ext cx="467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a2  &gt;  a1                         high acceleration reduces the total printing time</a:t>
            </a:r>
            <a:endParaRPr lang="el-G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489" name="Ευθύγραμμο βέλος σύνδεσης 20488">
            <a:extLst>
              <a:ext uri="{FF2B5EF4-FFF2-40B4-BE49-F238E27FC236}">
                <a16:creationId xmlns:a16="http://schemas.microsoft.com/office/drawing/2014/main" id="{5C71EEFE-83BF-655D-7B79-87E6ADE40FDB}"/>
              </a:ext>
            </a:extLst>
          </p:cNvPr>
          <p:cNvCxnSpPr>
            <a:cxnSpLocks/>
          </p:cNvCxnSpPr>
          <p:nvPr/>
        </p:nvCxnSpPr>
        <p:spPr>
          <a:xfrm>
            <a:off x="1385243" y="1265464"/>
            <a:ext cx="685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494">
            <a:extLst>
              <a:ext uri="{FF2B5EF4-FFF2-40B4-BE49-F238E27FC236}">
                <a16:creationId xmlns:a16="http://schemas.microsoft.com/office/drawing/2014/main" id="{C278C320-2DBF-65C6-097F-071507D49CFD}"/>
              </a:ext>
            </a:extLst>
          </p:cNvPr>
          <p:cNvSpPr txBox="1"/>
          <p:nvPr/>
        </p:nvSpPr>
        <p:spPr>
          <a:xfrm>
            <a:off x="650866" y="1372620"/>
            <a:ext cx="5070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v2  &gt;  v1                         generated vibrations due to high acceleration a2</a:t>
            </a:r>
            <a:endParaRPr lang="el-G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497" name="Ευθεία γραμμή σύνδεσης 20496">
            <a:extLst>
              <a:ext uri="{FF2B5EF4-FFF2-40B4-BE49-F238E27FC236}">
                <a16:creationId xmlns:a16="http://schemas.microsoft.com/office/drawing/2014/main" id="{4DFE1673-F0B4-5EE2-8E48-B7C7C07B8FEA}"/>
              </a:ext>
            </a:extLst>
          </p:cNvPr>
          <p:cNvCxnSpPr>
            <a:cxnSpLocks/>
          </p:cNvCxnSpPr>
          <p:nvPr/>
        </p:nvCxnSpPr>
        <p:spPr>
          <a:xfrm flipH="1">
            <a:off x="868361" y="4057440"/>
            <a:ext cx="205362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0498">
            <a:extLst>
              <a:ext uri="{FF2B5EF4-FFF2-40B4-BE49-F238E27FC236}">
                <a16:creationId xmlns:a16="http://schemas.microsoft.com/office/drawing/2014/main" id="{CCD63E73-0871-5215-58FE-4567E04055A9}"/>
              </a:ext>
            </a:extLst>
          </p:cNvPr>
          <p:cNvSpPr txBox="1"/>
          <p:nvPr/>
        </p:nvSpPr>
        <p:spPr>
          <a:xfrm>
            <a:off x="611840" y="3922543"/>
            <a:ext cx="360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l-GR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500" name="Ευθύγραμμο βέλος σύνδεσης 20499">
            <a:extLst>
              <a:ext uri="{FF2B5EF4-FFF2-40B4-BE49-F238E27FC236}">
                <a16:creationId xmlns:a16="http://schemas.microsoft.com/office/drawing/2014/main" id="{C31A8E03-AA9E-DE63-35AB-B4D3EC5AAAB8}"/>
              </a:ext>
            </a:extLst>
          </p:cNvPr>
          <p:cNvCxnSpPr>
            <a:cxnSpLocks/>
          </p:cNvCxnSpPr>
          <p:nvPr/>
        </p:nvCxnSpPr>
        <p:spPr>
          <a:xfrm>
            <a:off x="1385243" y="1519691"/>
            <a:ext cx="685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20500">
            <a:extLst>
              <a:ext uri="{FF2B5EF4-FFF2-40B4-BE49-F238E27FC236}">
                <a16:creationId xmlns:a16="http://schemas.microsoft.com/office/drawing/2014/main" id="{CDA2E9E2-4B5E-9A41-1D53-10AF5593AC3E}"/>
              </a:ext>
            </a:extLst>
          </p:cNvPr>
          <p:cNvSpPr txBox="1"/>
          <p:nvPr/>
        </p:nvSpPr>
        <p:spPr>
          <a:xfrm>
            <a:off x="501323" y="1650898"/>
            <a:ext cx="5908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v2  &gt;  V low                       with correct jerk (j2) tuning the vibrations are eliminated at V low</a:t>
            </a:r>
            <a:endParaRPr lang="el-G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502" name="Ευθύγραμμο βέλος σύνδεσης 20501">
            <a:extLst>
              <a:ext uri="{FF2B5EF4-FFF2-40B4-BE49-F238E27FC236}">
                <a16:creationId xmlns:a16="http://schemas.microsoft.com/office/drawing/2014/main" id="{7CD2FF8E-F1EC-8544-4FF6-75E5BB065E60}"/>
              </a:ext>
            </a:extLst>
          </p:cNvPr>
          <p:cNvCxnSpPr>
            <a:cxnSpLocks/>
          </p:cNvCxnSpPr>
          <p:nvPr/>
        </p:nvCxnSpPr>
        <p:spPr>
          <a:xfrm>
            <a:off x="1385243" y="1798922"/>
            <a:ext cx="685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0" grpId="0" animBg="1"/>
      <p:bldP spid="12" grpId="0" build="allAtOnce"/>
      <p:bldP spid="14" grpId="0" build="allAtOnce"/>
      <p:bldP spid="16" grpId="0" build="allAtOnce"/>
      <p:bldP spid="21" grpId="0" build="allAtOnce"/>
      <p:bldP spid="22" grpId="0" build="allAtOnce"/>
      <p:bldP spid="23" grpId="0" build="allAtOnce"/>
      <p:bldP spid="29" grpId="0" build="allAtOnce"/>
      <p:bldP spid="30" grpId="0" build="allAtOnce"/>
      <p:bldP spid="31" grpId="0" build="allAtOnce"/>
      <p:bldP spid="20481" grpId="0" build="allAtOnce"/>
      <p:bldP spid="20482" grpId="0" build="allAtOnce"/>
      <p:bldP spid="20484" grpId="0" build="allAtOnce"/>
      <p:bldP spid="20495" grpId="0" build="allAtOnce"/>
      <p:bldP spid="20499" grpId="0" build="allAtOnce"/>
      <p:bldP spid="20501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8962" y="0"/>
            <a:ext cx="6248400" cy="5715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CURVE DETECTION</a:t>
            </a:r>
            <a:endParaRPr lang="el-G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82762" y="495300"/>
            <a:ext cx="44958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3276832" y="188131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79250" y="2824468"/>
            <a:ext cx="434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r>
              <a:rPr lang="el-G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°</a:t>
            </a:r>
          </a:p>
        </p:txBody>
      </p:sp>
      <p:cxnSp>
        <p:nvCxnSpPr>
          <p:cNvPr id="40" name="Ευθεία γραμμή σύνδεσης 39">
            <a:extLst>
              <a:ext uri="{FF2B5EF4-FFF2-40B4-BE49-F238E27FC236}">
                <a16:creationId xmlns:a16="http://schemas.microsoft.com/office/drawing/2014/main" id="{48B9133A-D043-78D5-4F41-CCFA32EFCD73}"/>
              </a:ext>
            </a:extLst>
          </p:cNvPr>
          <p:cNvCxnSpPr>
            <a:cxnSpLocks/>
          </p:cNvCxnSpPr>
          <p:nvPr/>
        </p:nvCxnSpPr>
        <p:spPr>
          <a:xfrm flipH="1" flipV="1">
            <a:off x="4878924" y="1184127"/>
            <a:ext cx="1" cy="1732792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Ευθεία γραμμή σύνδεσης 43">
            <a:extLst>
              <a:ext uri="{FF2B5EF4-FFF2-40B4-BE49-F238E27FC236}">
                <a16:creationId xmlns:a16="http://schemas.microsoft.com/office/drawing/2014/main" id="{E6659CA4-7882-AB84-3AB8-5F5DB199C605}"/>
              </a:ext>
            </a:extLst>
          </p:cNvPr>
          <p:cNvCxnSpPr>
            <a:cxnSpLocks/>
          </p:cNvCxnSpPr>
          <p:nvPr/>
        </p:nvCxnSpPr>
        <p:spPr>
          <a:xfrm>
            <a:off x="4878924" y="2916919"/>
            <a:ext cx="5395524" cy="0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Ευθύγραμμο βέλος σύνδεσης 61">
            <a:extLst>
              <a:ext uri="{FF2B5EF4-FFF2-40B4-BE49-F238E27FC236}">
                <a16:creationId xmlns:a16="http://schemas.microsoft.com/office/drawing/2014/main" id="{A320915D-EED6-4D71-C94F-6109DCD9E411}"/>
              </a:ext>
            </a:extLst>
          </p:cNvPr>
          <p:cNvCxnSpPr>
            <a:cxnSpLocks/>
          </p:cNvCxnSpPr>
          <p:nvPr/>
        </p:nvCxnSpPr>
        <p:spPr>
          <a:xfrm flipV="1">
            <a:off x="823251" y="3125248"/>
            <a:ext cx="686305" cy="4995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Ευθύγραμμο βέλος σύνδεσης 62">
            <a:extLst>
              <a:ext uri="{FF2B5EF4-FFF2-40B4-BE49-F238E27FC236}">
                <a16:creationId xmlns:a16="http://schemas.microsoft.com/office/drawing/2014/main" id="{65B6BEEE-67A6-B579-1701-44248CEE7C14}"/>
              </a:ext>
            </a:extLst>
          </p:cNvPr>
          <p:cNvCxnSpPr>
            <a:cxnSpLocks/>
          </p:cNvCxnSpPr>
          <p:nvPr/>
        </p:nvCxnSpPr>
        <p:spPr>
          <a:xfrm flipV="1">
            <a:off x="1509556" y="3057588"/>
            <a:ext cx="914400" cy="676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Ευθύγραμμο βέλος σύνδεσης 65">
            <a:extLst>
              <a:ext uri="{FF2B5EF4-FFF2-40B4-BE49-F238E27FC236}">
                <a16:creationId xmlns:a16="http://schemas.microsoft.com/office/drawing/2014/main" id="{7DF62FF0-9E33-5236-FB18-3D40C9392D7D}"/>
              </a:ext>
            </a:extLst>
          </p:cNvPr>
          <p:cNvCxnSpPr>
            <a:cxnSpLocks/>
          </p:cNvCxnSpPr>
          <p:nvPr/>
        </p:nvCxnSpPr>
        <p:spPr>
          <a:xfrm>
            <a:off x="2423449" y="3057588"/>
            <a:ext cx="762000" cy="3564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Ευθύγραμμο βέλος σύνδεσης 76">
            <a:extLst>
              <a:ext uri="{FF2B5EF4-FFF2-40B4-BE49-F238E27FC236}">
                <a16:creationId xmlns:a16="http://schemas.microsoft.com/office/drawing/2014/main" id="{FDA84E48-7AEA-D84B-3DD5-4C849EC6D01C}"/>
              </a:ext>
            </a:extLst>
          </p:cNvPr>
          <p:cNvCxnSpPr>
            <a:cxnSpLocks/>
          </p:cNvCxnSpPr>
          <p:nvPr/>
        </p:nvCxnSpPr>
        <p:spPr>
          <a:xfrm flipH="1">
            <a:off x="3033049" y="3414071"/>
            <a:ext cx="152400" cy="8049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Ευθεία γραμμή σύνδεσης 80">
            <a:extLst>
              <a:ext uri="{FF2B5EF4-FFF2-40B4-BE49-F238E27FC236}">
                <a16:creationId xmlns:a16="http://schemas.microsoft.com/office/drawing/2014/main" id="{71E183A2-C444-560C-77E2-5F7F9AD4B070}"/>
              </a:ext>
            </a:extLst>
          </p:cNvPr>
          <p:cNvCxnSpPr>
            <a:cxnSpLocks/>
          </p:cNvCxnSpPr>
          <p:nvPr/>
        </p:nvCxnSpPr>
        <p:spPr>
          <a:xfrm flipV="1">
            <a:off x="1509555" y="2539670"/>
            <a:ext cx="930958" cy="58037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Ευθεία γραμμή σύνδεσης 81">
            <a:extLst>
              <a:ext uri="{FF2B5EF4-FFF2-40B4-BE49-F238E27FC236}">
                <a16:creationId xmlns:a16="http://schemas.microsoft.com/office/drawing/2014/main" id="{800D53E8-68E0-B36E-72A9-6132AD9DAF62}"/>
              </a:ext>
            </a:extLst>
          </p:cNvPr>
          <p:cNvCxnSpPr>
            <a:cxnSpLocks/>
          </p:cNvCxnSpPr>
          <p:nvPr/>
        </p:nvCxnSpPr>
        <p:spPr>
          <a:xfrm flipV="1">
            <a:off x="2423448" y="2947578"/>
            <a:ext cx="1168681" cy="1048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Ευθεία γραμμή σύνδεσης 83">
            <a:extLst>
              <a:ext uri="{FF2B5EF4-FFF2-40B4-BE49-F238E27FC236}">
                <a16:creationId xmlns:a16="http://schemas.microsoft.com/office/drawing/2014/main" id="{10EB78A2-59FA-CEB6-24CA-971AB004AC88}"/>
              </a:ext>
            </a:extLst>
          </p:cNvPr>
          <p:cNvCxnSpPr>
            <a:cxnSpLocks/>
          </p:cNvCxnSpPr>
          <p:nvPr/>
        </p:nvCxnSpPr>
        <p:spPr>
          <a:xfrm>
            <a:off x="3185449" y="3417649"/>
            <a:ext cx="834702" cy="3387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C490EC7-CA0E-CB81-C71D-22B1BB76DE36}"/>
              </a:ext>
            </a:extLst>
          </p:cNvPr>
          <p:cNvSpPr txBox="1"/>
          <p:nvPr/>
        </p:nvSpPr>
        <p:spPr>
          <a:xfrm>
            <a:off x="3403871" y="4805646"/>
            <a:ext cx="589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[mm]</a:t>
            </a:r>
            <a:endParaRPr lang="el-G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5990BD9-A574-6AFD-0AAE-DA8AF7F1C765}"/>
              </a:ext>
            </a:extLst>
          </p:cNvPr>
          <p:cNvSpPr txBox="1"/>
          <p:nvPr/>
        </p:nvSpPr>
        <p:spPr>
          <a:xfrm>
            <a:off x="13259" y="2062502"/>
            <a:ext cx="589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[mm]</a:t>
            </a:r>
            <a:endParaRPr lang="el-G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3" name="Ευθύγραμμο βέλος σύνδεσης 102">
            <a:extLst>
              <a:ext uri="{FF2B5EF4-FFF2-40B4-BE49-F238E27FC236}">
                <a16:creationId xmlns:a16="http://schemas.microsoft.com/office/drawing/2014/main" id="{6F48CEAD-2213-9AE9-42B5-8497FCCE46B3}"/>
              </a:ext>
            </a:extLst>
          </p:cNvPr>
          <p:cNvCxnSpPr/>
          <p:nvPr/>
        </p:nvCxnSpPr>
        <p:spPr>
          <a:xfrm>
            <a:off x="595156" y="4657788"/>
            <a:ext cx="35255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Ευθύγραμμο βέλος σύνδεσης 107">
            <a:extLst>
              <a:ext uri="{FF2B5EF4-FFF2-40B4-BE49-F238E27FC236}">
                <a16:creationId xmlns:a16="http://schemas.microsoft.com/office/drawing/2014/main" id="{ABBABE94-16DF-8F88-FCCE-73D52FBBFAC6}"/>
              </a:ext>
            </a:extLst>
          </p:cNvPr>
          <p:cNvCxnSpPr>
            <a:cxnSpLocks/>
          </p:cNvCxnSpPr>
          <p:nvPr/>
        </p:nvCxnSpPr>
        <p:spPr>
          <a:xfrm flipV="1">
            <a:off x="595156" y="1914588"/>
            <a:ext cx="0" cy="2743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72333CE-3A80-CC44-239C-F5348E30E732}"/>
              </a:ext>
            </a:extLst>
          </p:cNvPr>
          <p:cNvSpPr txBox="1"/>
          <p:nvPr/>
        </p:nvSpPr>
        <p:spPr>
          <a:xfrm>
            <a:off x="1998846" y="1869264"/>
            <a:ext cx="1135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X-Y PLANE</a:t>
            </a:r>
            <a:endParaRPr lang="el-G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71C27C9-1B0F-D0FC-8459-0F4C75030435}"/>
              </a:ext>
            </a:extLst>
          </p:cNvPr>
          <p:cNvSpPr txBox="1"/>
          <p:nvPr/>
        </p:nvSpPr>
        <p:spPr>
          <a:xfrm>
            <a:off x="1035546" y="3357922"/>
            <a:ext cx="589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move1</a:t>
            </a:r>
            <a:endParaRPr lang="el-GR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CF54795-DF7A-96C5-D50A-58704BA07240}"/>
              </a:ext>
            </a:extLst>
          </p:cNvPr>
          <p:cNvSpPr txBox="1"/>
          <p:nvPr/>
        </p:nvSpPr>
        <p:spPr>
          <a:xfrm>
            <a:off x="1725436" y="3095436"/>
            <a:ext cx="589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move2</a:t>
            </a:r>
            <a:endParaRPr lang="el-GR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72C79D8-6747-11BC-6108-AB69F77EB122}"/>
              </a:ext>
            </a:extLst>
          </p:cNvPr>
          <p:cNvSpPr txBox="1"/>
          <p:nvPr/>
        </p:nvSpPr>
        <p:spPr>
          <a:xfrm>
            <a:off x="2422942" y="3229461"/>
            <a:ext cx="589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move3</a:t>
            </a:r>
            <a:endParaRPr lang="el-GR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600766C-BD07-B2E9-2CCC-6E82CB49A304}"/>
              </a:ext>
            </a:extLst>
          </p:cNvPr>
          <p:cNvSpPr txBox="1"/>
          <p:nvPr/>
        </p:nvSpPr>
        <p:spPr>
          <a:xfrm>
            <a:off x="2598687" y="3738317"/>
            <a:ext cx="589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move4</a:t>
            </a:r>
            <a:endParaRPr lang="el-GR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0" name="Εικόνα 139">
            <a:extLst>
              <a:ext uri="{FF2B5EF4-FFF2-40B4-BE49-F238E27FC236}">
                <a16:creationId xmlns:a16="http://schemas.microsoft.com/office/drawing/2014/main" id="{B733D0C7-0B93-BBF2-523F-EFB22B54B3C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929626" y="1833325"/>
            <a:ext cx="1199999" cy="1077414"/>
          </a:xfrm>
          <a:prstGeom prst="rect">
            <a:avLst/>
          </a:prstGeom>
        </p:spPr>
      </p:pic>
      <p:pic>
        <p:nvPicPr>
          <p:cNvPr id="141" name="Εικόνα 140">
            <a:extLst>
              <a:ext uri="{FF2B5EF4-FFF2-40B4-BE49-F238E27FC236}">
                <a16:creationId xmlns:a16="http://schemas.microsoft.com/office/drawing/2014/main" id="{344F6C0F-FE42-A2CF-53B6-39C606493C2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142575" y="1811219"/>
            <a:ext cx="1221024" cy="1096291"/>
          </a:xfrm>
          <a:prstGeom prst="rect">
            <a:avLst/>
          </a:prstGeom>
        </p:spPr>
      </p:pic>
      <p:pic>
        <p:nvPicPr>
          <p:cNvPr id="142" name="Εικόνα 141">
            <a:extLst>
              <a:ext uri="{FF2B5EF4-FFF2-40B4-BE49-F238E27FC236}">
                <a16:creationId xmlns:a16="http://schemas.microsoft.com/office/drawing/2014/main" id="{8FBAC87F-06BD-A257-E9A3-EBE34B9C888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80019" y="1812766"/>
            <a:ext cx="1219299" cy="1094742"/>
          </a:xfrm>
          <a:prstGeom prst="rect">
            <a:avLst/>
          </a:prstGeom>
        </p:spPr>
      </p:pic>
      <p:pic>
        <p:nvPicPr>
          <p:cNvPr id="143" name="Εικόνα 142">
            <a:extLst>
              <a:ext uri="{FF2B5EF4-FFF2-40B4-BE49-F238E27FC236}">
                <a16:creationId xmlns:a16="http://schemas.microsoft.com/office/drawing/2014/main" id="{7F9AE2CB-A638-1B71-2273-F4F30CC7DC1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610908" y="1815638"/>
            <a:ext cx="1221637" cy="1096842"/>
          </a:xfrm>
          <a:prstGeom prst="rect">
            <a:avLst/>
          </a:prstGeom>
        </p:spPr>
      </p:pic>
      <p:cxnSp>
        <p:nvCxnSpPr>
          <p:cNvPr id="144" name="Ευθεία γραμμή σύνδεσης 143">
            <a:extLst>
              <a:ext uri="{FF2B5EF4-FFF2-40B4-BE49-F238E27FC236}">
                <a16:creationId xmlns:a16="http://schemas.microsoft.com/office/drawing/2014/main" id="{716846F4-7493-30C5-7A2E-363093B37D23}"/>
              </a:ext>
            </a:extLst>
          </p:cNvPr>
          <p:cNvCxnSpPr>
            <a:cxnSpLocks/>
          </p:cNvCxnSpPr>
          <p:nvPr/>
        </p:nvCxnSpPr>
        <p:spPr>
          <a:xfrm>
            <a:off x="6118846" y="1417287"/>
            <a:ext cx="16452" cy="152011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7">
            <a:extLst>
              <a:ext uri="{FF2B5EF4-FFF2-40B4-BE49-F238E27FC236}">
                <a16:creationId xmlns:a16="http://schemas.microsoft.com/office/drawing/2014/main" id="{076C208F-648D-E5A8-CC17-DD60602A700A}"/>
              </a:ext>
            </a:extLst>
          </p:cNvPr>
          <p:cNvCxnSpPr>
            <a:cxnSpLocks/>
          </p:cNvCxnSpPr>
          <p:nvPr/>
        </p:nvCxnSpPr>
        <p:spPr>
          <a:xfrm>
            <a:off x="3539555" y="374293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Ευθεία γραμμή σύνδεσης 193">
            <a:extLst>
              <a:ext uri="{FF2B5EF4-FFF2-40B4-BE49-F238E27FC236}">
                <a16:creationId xmlns:a16="http://schemas.microsoft.com/office/drawing/2014/main" id="{8B728F23-EEE1-570A-3932-943C1E0CE440}"/>
              </a:ext>
            </a:extLst>
          </p:cNvPr>
          <p:cNvCxnSpPr>
            <a:cxnSpLocks/>
          </p:cNvCxnSpPr>
          <p:nvPr/>
        </p:nvCxnSpPr>
        <p:spPr>
          <a:xfrm>
            <a:off x="7351977" y="1397381"/>
            <a:ext cx="16452" cy="152011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Ευθεία γραμμή σύνδεσης 194">
            <a:extLst>
              <a:ext uri="{FF2B5EF4-FFF2-40B4-BE49-F238E27FC236}">
                <a16:creationId xmlns:a16="http://schemas.microsoft.com/office/drawing/2014/main" id="{27EED557-D179-0F56-BCD3-085BB2DB97DF}"/>
              </a:ext>
            </a:extLst>
          </p:cNvPr>
          <p:cNvCxnSpPr>
            <a:cxnSpLocks/>
          </p:cNvCxnSpPr>
          <p:nvPr/>
        </p:nvCxnSpPr>
        <p:spPr>
          <a:xfrm>
            <a:off x="8594329" y="1395954"/>
            <a:ext cx="16452" cy="152011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Ευθεία γραμμή σύνδεσης 195">
            <a:extLst>
              <a:ext uri="{FF2B5EF4-FFF2-40B4-BE49-F238E27FC236}">
                <a16:creationId xmlns:a16="http://schemas.microsoft.com/office/drawing/2014/main" id="{C34FB9FB-E67F-3C14-0B1E-AC5BCBE6ECD4}"/>
              </a:ext>
            </a:extLst>
          </p:cNvPr>
          <p:cNvCxnSpPr>
            <a:cxnSpLocks/>
          </p:cNvCxnSpPr>
          <p:nvPr/>
        </p:nvCxnSpPr>
        <p:spPr>
          <a:xfrm flipH="1" flipV="1">
            <a:off x="4862511" y="3490226"/>
            <a:ext cx="1" cy="1732792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Ευθεία γραμμή σύνδεσης 196">
            <a:extLst>
              <a:ext uri="{FF2B5EF4-FFF2-40B4-BE49-F238E27FC236}">
                <a16:creationId xmlns:a16="http://schemas.microsoft.com/office/drawing/2014/main" id="{043E1DD2-9508-1F48-F8E4-ECB13B9A7B3C}"/>
              </a:ext>
            </a:extLst>
          </p:cNvPr>
          <p:cNvCxnSpPr>
            <a:cxnSpLocks/>
          </p:cNvCxnSpPr>
          <p:nvPr/>
        </p:nvCxnSpPr>
        <p:spPr>
          <a:xfrm>
            <a:off x="4862511" y="5223018"/>
            <a:ext cx="5395524" cy="0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8" name="Εικόνα 197">
            <a:extLst>
              <a:ext uri="{FF2B5EF4-FFF2-40B4-BE49-F238E27FC236}">
                <a16:creationId xmlns:a16="http://schemas.microsoft.com/office/drawing/2014/main" id="{3D1C5185-2193-18EC-7B55-4458B794B44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904865" y="4145604"/>
            <a:ext cx="3689503" cy="1077414"/>
          </a:xfrm>
          <a:prstGeom prst="rect">
            <a:avLst/>
          </a:prstGeom>
        </p:spPr>
      </p:pic>
      <p:pic>
        <p:nvPicPr>
          <p:cNvPr id="201" name="Εικόνα 200">
            <a:extLst>
              <a:ext uri="{FF2B5EF4-FFF2-40B4-BE49-F238E27FC236}">
                <a16:creationId xmlns:a16="http://schemas.microsoft.com/office/drawing/2014/main" id="{DC9ACD90-4D6B-85F7-1C7A-62BCE45F80D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594495" y="4121737"/>
            <a:ext cx="1221637" cy="1096842"/>
          </a:xfrm>
          <a:prstGeom prst="rect">
            <a:avLst/>
          </a:prstGeom>
        </p:spPr>
      </p:pic>
      <p:cxnSp>
        <p:nvCxnSpPr>
          <p:cNvPr id="204" name="Ευθεία γραμμή σύνδεσης 203">
            <a:extLst>
              <a:ext uri="{FF2B5EF4-FFF2-40B4-BE49-F238E27FC236}">
                <a16:creationId xmlns:a16="http://schemas.microsoft.com/office/drawing/2014/main" id="{1ADE8B13-B756-1A8A-EE58-90660F842159}"/>
              </a:ext>
            </a:extLst>
          </p:cNvPr>
          <p:cNvCxnSpPr>
            <a:cxnSpLocks/>
          </p:cNvCxnSpPr>
          <p:nvPr/>
        </p:nvCxnSpPr>
        <p:spPr>
          <a:xfrm>
            <a:off x="8577916" y="3702053"/>
            <a:ext cx="16452" cy="152011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99054F9D-13DF-DEFA-236D-EA1F51438359}"/>
              </a:ext>
            </a:extLst>
          </p:cNvPr>
          <p:cNvSpPr txBox="1"/>
          <p:nvPr/>
        </p:nvSpPr>
        <p:spPr>
          <a:xfrm>
            <a:off x="5251496" y="1584300"/>
            <a:ext cx="589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move1</a:t>
            </a:r>
            <a:endParaRPr lang="el-G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4BD31DB-039A-09DD-EF52-DEA554794B60}"/>
              </a:ext>
            </a:extLst>
          </p:cNvPr>
          <p:cNvSpPr txBox="1"/>
          <p:nvPr/>
        </p:nvSpPr>
        <p:spPr>
          <a:xfrm>
            <a:off x="6484627" y="1553064"/>
            <a:ext cx="589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move2</a:t>
            </a:r>
            <a:endParaRPr lang="el-G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0BBC687-D9A2-E6FE-2B7D-3C803E26C7C7}"/>
              </a:ext>
            </a:extLst>
          </p:cNvPr>
          <p:cNvSpPr txBox="1"/>
          <p:nvPr/>
        </p:nvSpPr>
        <p:spPr>
          <a:xfrm>
            <a:off x="7726522" y="1516511"/>
            <a:ext cx="589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move3</a:t>
            </a:r>
            <a:endParaRPr lang="el-G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5C95E13-313A-2A39-A3C4-F55F405473FB}"/>
              </a:ext>
            </a:extLst>
          </p:cNvPr>
          <p:cNvSpPr txBox="1"/>
          <p:nvPr/>
        </p:nvSpPr>
        <p:spPr>
          <a:xfrm>
            <a:off x="8976153" y="1514174"/>
            <a:ext cx="589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move4</a:t>
            </a:r>
            <a:endParaRPr lang="el-G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36C4934-A8DE-11D7-E174-5E33B0C73BE4}"/>
              </a:ext>
            </a:extLst>
          </p:cNvPr>
          <p:cNvSpPr txBox="1"/>
          <p:nvPr/>
        </p:nvSpPr>
        <p:spPr>
          <a:xfrm>
            <a:off x="5971480" y="3774053"/>
            <a:ext cx="15562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move1 + move2 + move 3</a:t>
            </a:r>
            <a:endParaRPr lang="el-G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B06CACC4-C605-BBFB-9C15-CAE663BBB288}"/>
              </a:ext>
            </a:extLst>
          </p:cNvPr>
          <p:cNvSpPr txBox="1"/>
          <p:nvPr/>
        </p:nvSpPr>
        <p:spPr>
          <a:xfrm>
            <a:off x="8896061" y="3783939"/>
            <a:ext cx="589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move4</a:t>
            </a:r>
            <a:endParaRPr lang="el-G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76EEEA6-36E5-A713-86DD-D117AFFE60F5}"/>
              </a:ext>
            </a:extLst>
          </p:cNvPr>
          <p:cNvSpPr txBox="1"/>
          <p:nvPr/>
        </p:nvSpPr>
        <p:spPr>
          <a:xfrm>
            <a:off x="6078169" y="1008635"/>
            <a:ext cx="2481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Velocity Profile Curve Detection OFF</a:t>
            </a:r>
            <a:endParaRPr lang="el-G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9737EEA-4156-B931-DD62-F897E54586AF}"/>
              </a:ext>
            </a:extLst>
          </p:cNvPr>
          <p:cNvSpPr txBox="1"/>
          <p:nvPr/>
        </p:nvSpPr>
        <p:spPr>
          <a:xfrm rot="16200000">
            <a:off x="4292177" y="1514173"/>
            <a:ext cx="723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Velocity</a:t>
            </a:r>
            <a:endParaRPr lang="el-G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704E784-26AA-B51E-E913-17EEFC20599F}"/>
              </a:ext>
            </a:extLst>
          </p:cNvPr>
          <p:cNvSpPr txBox="1"/>
          <p:nvPr/>
        </p:nvSpPr>
        <p:spPr>
          <a:xfrm rot="16200000">
            <a:off x="4348242" y="3655667"/>
            <a:ext cx="723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Velocity</a:t>
            </a:r>
            <a:endParaRPr lang="el-G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FEDC321-0B5D-6620-4218-928C40B11105}"/>
              </a:ext>
            </a:extLst>
          </p:cNvPr>
          <p:cNvSpPr txBox="1"/>
          <p:nvPr/>
        </p:nvSpPr>
        <p:spPr>
          <a:xfrm>
            <a:off x="9758875" y="2946452"/>
            <a:ext cx="589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  <a:endParaRPr lang="el-G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0AFB411-4ADD-4270-4E5F-FC836A7CE55A}"/>
              </a:ext>
            </a:extLst>
          </p:cNvPr>
          <p:cNvSpPr txBox="1"/>
          <p:nvPr/>
        </p:nvSpPr>
        <p:spPr>
          <a:xfrm>
            <a:off x="9757067" y="5252550"/>
            <a:ext cx="589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  <a:endParaRPr lang="el-G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2767231-7935-3209-D7E1-C94FF7B88D5A}"/>
              </a:ext>
            </a:extLst>
          </p:cNvPr>
          <p:cNvSpPr txBox="1"/>
          <p:nvPr/>
        </p:nvSpPr>
        <p:spPr>
          <a:xfrm>
            <a:off x="5666998" y="3343040"/>
            <a:ext cx="372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Velocity Profile Curve Detection ON: Threshold 20</a:t>
            </a:r>
            <a:r>
              <a:rPr lang="el-G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°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C87A890-3CC3-90C1-A9B6-F7EE6F6F04B0}"/>
              </a:ext>
            </a:extLst>
          </p:cNvPr>
          <p:cNvSpPr txBox="1"/>
          <p:nvPr/>
        </p:nvSpPr>
        <p:spPr>
          <a:xfrm>
            <a:off x="2745167" y="3029556"/>
            <a:ext cx="434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r>
              <a:rPr lang="el-G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°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573B28C-B3C4-3D9D-218F-BE384C50A6CE}"/>
              </a:ext>
            </a:extLst>
          </p:cNvPr>
          <p:cNvSpPr txBox="1"/>
          <p:nvPr/>
        </p:nvSpPr>
        <p:spPr>
          <a:xfrm>
            <a:off x="3157333" y="3533119"/>
            <a:ext cx="434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r>
              <a:rPr lang="el-G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°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EB72A1F-144B-D119-33E9-9818833CBFAD}"/>
              </a:ext>
            </a:extLst>
          </p:cNvPr>
          <p:cNvSpPr txBox="1"/>
          <p:nvPr/>
        </p:nvSpPr>
        <p:spPr>
          <a:xfrm>
            <a:off x="541293" y="1015513"/>
            <a:ext cx="3689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Post-processing algorithm to increase the printing quality and prevent the formation of blobs during sequential movements.</a:t>
            </a:r>
            <a:endParaRPr lang="el-G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allAtOnce"/>
      <p:bldP spid="100" grpId="0" build="allAtOnce"/>
      <p:bldP spid="101" grpId="0" build="allAtOnce"/>
      <p:bldP spid="112" grpId="0" build="allAtOnce"/>
      <p:bldP spid="113" grpId="0" build="allAtOnce"/>
      <p:bldP spid="114" grpId="0" build="allAtOnce"/>
      <p:bldP spid="115" grpId="0" build="allAtOnce"/>
      <p:bldP spid="116" grpId="0" build="allAtOnce"/>
      <p:bldP spid="205" grpId="0" build="allAtOnce"/>
      <p:bldP spid="206" grpId="0" build="allAtOnce"/>
      <p:bldP spid="207" grpId="0" build="allAtOnce"/>
      <p:bldP spid="208" grpId="0" build="allAtOnce"/>
      <p:bldP spid="209" grpId="0" build="allAtOnce"/>
      <p:bldP spid="210" grpId="0" build="allAtOnce"/>
      <p:bldP spid="211" grpId="0" build="allAtOnce"/>
      <p:bldP spid="214" grpId="0" build="allAtOnce"/>
      <p:bldP spid="215" grpId="0" build="allAtOnce"/>
      <p:bldP spid="216" grpId="0" build="allAtOnce"/>
      <p:bldP spid="217" grpId="0" build="allAtOnce"/>
      <p:bldP spid="218" grpId="0" build="allAtOnce"/>
      <p:bldP spid="220" grpId="0" build="allAtOnce"/>
      <p:bldP spid="222" grpId="0" build="allAtOnce"/>
      <p:bldP spid="225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1367</TotalTime>
  <Words>417</Words>
  <Application>Microsoft Office PowerPoint</Application>
  <PresentationFormat>Προσαρμογή</PresentationFormat>
  <Paragraphs>172</Paragraphs>
  <Slides>7</Slides>
  <Notes>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Office Theme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Panagiotis</cp:lastModifiedBy>
  <cp:revision>153</cp:revision>
  <dcterms:created xsi:type="dcterms:W3CDTF">2020-04-15T18:22:38Z</dcterms:created>
  <dcterms:modified xsi:type="dcterms:W3CDTF">2023-07-31T21:22:03Z</dcterms:modified>
</cp:coreProperties>
</file>