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DFF"/>
    <a:srgbClr val="00855E"/>
    <a:srgbClr val="A40405"/>
    <a:srgbClr val="FCDDA4"/>
    <a:srgbClr val="A2283E"/>
    <a:srgbClr val="52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95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2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1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4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3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1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23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90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7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C5C7-F266-4374-93E9-E2D3BE274B3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EA3E-8A97-4B0E-84E7-D9C902F55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8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giotisPtr/cpp_workshop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/s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/fi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/remo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/remove_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/for_ea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algorithm/min_element" TargetMode="External"/><Relationship Id="rId2" Type="http://schemas.openxmlformats.org/officeDocument/2006/relationships/hyperlink" Target="https://en.cppreference.com/w/cpp/algorithm/max_ele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C++ Workshop 3</a:t>
            </a:r>
            <a:br>
              <a:rPr lang="en-GB" dirty="0" smtClean="0"/>
            </a:br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/>
          <a:lstStyle/>
          <a:p>
            <a:r>
              <a:rPr lang="en-GB" dirty="0" smtClean="0"/>
              <a:t>Panagiotis Petridis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Brought to you by </a:t>
            </a:r>
            <a:r>
              <a:rPr lang="en-GB" u="sng" dirty="0" smtClean="0">
                <a:solidFill>
                  <a:srgbClr val="52B547"/>
                </a:solidFill>
              </a:rPr>
              <a:t>HackSoc</a:t>
            </a:r>
            <a:endParaRPr lang="en-GB" u="sng" dirty="0">
              <a:solidFill>
                <a:srgbClr val="52B54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639" y="6350109"/>
            <a:ext cx="377076" cy="37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5007468"/>
            <a:ext cx="11493500" cy="1850532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/>
              <a:t>Practice!</a:t>
            </a:r>
            <a:br>
              <a:rPr lang="en-GB" sz="2400" dirty="0" smtClean="0"/>
            </a:br>
            <a:r>
              <a:rPr lang="en-GB" sz="2400" dirty="0">
                <a:hlinkClick r:id="rId2"/>
              </a:rPr>
              <a:t>https://www.hackerrank.com</a:t>
            </a:r>
            <a:r>
              <a:rPr lang="en-GB" sz="2400" dirty="0" smtClean="0">
                <a:hlinkClick r:id="rId2"/>
              </a:rPr>
              <a:t>/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Resources</a:t>
            </a:r>
            <a:br>
              <a:rPr lang="en-GB" sz="2400" dirty="0" smtClean="0"/>
            </a:br>
            <a:r>
              <a:rPr lang="en-GB" sz="2400" dirty="0">
                <a:hlinkClick r:id="rId3"/>
              </a:rPr>
              <a:t>https://github.com/PanagiotisPtr/cpp_workshop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70766" y="2002505"/>
            <a:ext cx="5558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Thank you for attending the workshops!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3947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std::sort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1682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Sorts elements in container</a:t>
            </a:r>
          </a:p>
          <a:p>
            <a:r>
              <a:rPr lang="en-GB" dirty="0" smtClean="0"/>
              <a:t>Uses a combination of quicksort and insertion sort.</a:t>
            </a:r>
          </a:p>
          <a:p>
            <a:r>
              <a:rPr lang="en-GB" dirty="0" smtClean="0"/>
              <a:t>Takes 2 iterators to a container and it will sort it from first to last</a:t>
            </a:r>
          </a:p>
          <a:p>
            <a:r>
              <a:rPr lang="en-GB" dirty="0" smtClean="0"/>
              <a:t>There’s also std::stable_sort that uses mergesort.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24356" y="6455743"/>
            <a:ext cx="18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Link to reference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41057" y="2170978"/>
            <a:ext cx="5235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&lt;algorithm&gt;</a:t>
            </a:r>
          </a:p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&lt;vector&gt;</a:t>
            </a:r>
          </a:p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using namespace </a:t>
            </a:r>
            <a:r>
              <a:rPr lang="en-GB" dirty="0">
                <a:latin typeface="Consolas" panose="020B0609020204030204" pitchFamily="49" charset="0"/>
              </a:rPr>
              <a:t>std;</a:t>
            </a:r>
          </a:p>
          <a:p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main() 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vector&lt;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&gt; </a:t>
            </a:r>
            <a:r>
              <a:rPr lang="en-GB" dirty="0">
                <a:latin typeface="Consolas" panose="020B0609020204030204" pitchFamily="49" charset="0"/>
              </a:rPr>
              <a:t>v = {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,-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sort(begin(v</a:t>
            </a:r>
            <a:r>
              <a:rPr lang="en-GB" dirty="0">
                <a:latin typeface="Consolas" panose="020B0609020204030204" pitchFamily="49" charset="0"/>
              </a:rPr>
              <a:t>), end(v));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for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e : v)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  cout </a:t>
            </a:r>
            <a:r>
              <a:rPr lang="en-GB" dirty="0">
                <a:latin typeface="Consolas" panose="020B0609020204030204" pitchFamily="49" charset="0"/>
              </a:rPr>
              <a:t>&lt;&lt; e &lt;&lt; endl;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5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std::find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2815" cy="4351338"/>
          </a:xfrm>
        </p:spPr>
        <p:txBody>
          <a:bodyPr/>
          <a:lstStyle/>
          <a:p>
            <a:r>
              <a:rPr lang="en-GB" dirty="0" smtClean="0"/>
              <a:t>Searched a container for a specific element</a:t>
            </a:r>
          </a:p>
          <a:p>
            <a:r>
              <a:rPr lang="en-GB" dirty="0" smtClean="0"/>
              <a:t>Returns iterator to the position the element was found</a:t>
            </a:r>
          </a:p>
          <a:p>
            <a:r>
              <a:rPr lang="en-GB" dirty="0" smtClean="0"/>
              <a:t>Takes 3 parameters. 2 Iterators, first and last, and the value to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24356" y="6455743"/>
            <a:ext cx="18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Link to reference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25497" y="1209485"/>
            <a:ext cx="66912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&lt;algorithm&gt;</a:t>
            </a:r>
          </a:p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&lt;vector&gt;</a:t>
            </a:r>
          </a:p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using namespace </a:t>
            </a:r>
            <a:r>
              <a:rPr lang="en-GB" dirty="0">
                <a:latin typeface="Consolas" panose="020B0609020204030204" pitchFamily="49" charset="0"/>
              </a:rPr>
              <a:t>std;</a:t>
            </a:r>
          </a:p>
          <a:p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main() {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vector&lt;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&gt; v = </a:t>
            </a:r>
            <a:r>
              <a:rPr lang="en-GB" dirty="0" smtClean="0">
                <a:latin typeface="Consolas" panose="020B0609020204030204" pitchFamily="49" charset="0"/>
              </a:rPr>
              <a:t>{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2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6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8</a:t>
            </a:r>
            <a:r>
              <a:rPr lang="en-GB" dirty="0" smtClean="0">
                <a:latin typeface="Consolas" panose="020B0609020204030204" pitchFamily="49" charset="0"/>
              </a:rPr>
              <a:t>,-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latin typeface="Consolas" panose="020B0609020204030204" pitchFamily="49" charset="0"/>
              </a:rPr>
              <a:t>};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vector&lt;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&gt;::iterator it </a:t>
            </a:r>
            <a:r>
              <a:rPr lang="en-GB" dirty="0" smtClean="0">
                <a:latin typeface="Consolas" panose="020B0609020204030204" pitchFamily="49" charset="0"/>
              </a:rPr>
              <a:t>=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                 find(begin(v),end(v</a:t>
            </a:r>
            <a:r>
              <a:rPr lang="en-GB" dirty="0">
                <a:latin typeface="Consolas" panose="020B0609020204030204" pitchFamily="49" charset="0"/>
              </a:rPr>
              <a:t>), 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vector&lt;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&gt;::iterator ik = </a:t>
            </a:r>
            <a:r>
              <a:rPr lang="en-GB" dirty="0" smtClean="0">
                <a:latin typeface="Consolas" panose="020B06090202040302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                 find(begin(v</a:t>
            </a:r>
            <a:r>
              <a:rPr lang="en-GB" dirty="0">
                <a:latin typeface="Consolas" panose="020B0609020204030204" pitchFamily="49" charset="0"/>
              </a:rPr>
              <a:t>), end(v), 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cout </a:t>
            </a:r>
            <a:r>
              <a:rPr lang="en-GB" dirty="0">
                <a:latin typeface="Consolas" panose="020B0609020204030204" pitchFamily="49" charset="0"/>
              </a:rPr>
              <a:t>&lt;&lt; boolalpha;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cout </a:t>
            </a:r>
            <a:r>
              <a:rPr lang="en-GB" dirty="0">
                <a:latin typeface="Consolas" panose="020B0609020204030204" pitchFamily="49" charset="0"/>
              </a:rPr>
              <a:t>&lt;&lt;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"4 is in the list: " </a:t>
            </a:r>
            <a:r>
              <a:rPr lang="en-GB" dirty="0">
                <a:latin typeface="Consolas" panose="020B0609020204030204" pitchFamily="49" charset="0"/>
              </a:rPr>
              <a:t>&lt;&lt; (it != end(v)) </a:t>
            </a:r>
            <a:r>
              <a:rPr lang="en-GB" dirty="0" smtClean="0">
                <a:latin typeface="Consolas" panose="020B06090202040302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         &lt;&lt; </a:t>
            </a:r>
            <a:r>
              <a:rPr lang="en-GB" dirty="0">
                <a:latin typeface="Consolas" panose="020B0609020204030204" pitchFamily="49" charset="0"/>
              </a:rPr>
              <a:t>endl;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cout </a:t>
            </a:r>
            <a:r>
              <a:rPr lang="en-GB" dirty="0">
                <a:latin typeface="Consolas" panose="020B0609020204030204" pitchFamily="49" charset="0"/>
              </a:rPr>
              <a:t>&lt;&lt;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"10 is in the list: " </a:t>
            </a:r>
            <a:r>
              <a:rPr lang="en-GB" dirty="0">
                <a:latin typeface="Consolas" panose="020B0609020204030204" pitchFamily="49" charset="0"/>
              </a:rPr>
              <a:t>&lt;&lt; (ik != end(v</a:t>
            </a:r>
            <a:r>
              <a:rPr lang="en-GB" dirty="0" smtClean="0">
                <a:latin typeface="Consolas" panose="020B0609020204030204" pitchFamily="49" charset="0"/>
              </a:rPr>
              <a:t>))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    &lt;&lt; </a:t>
            </a:r>
            <a:r>
              <a:rPr lang="en-GB" dirty="0">
                <a:latin typeface="Consolas" panose="020B0609020204030204" pitchFamily="49" charset="0"/>
              </a:rPr>
              <a:t>endl;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53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std::remove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585" cy="4351338"/>
          </a:xfrm>
        </p:spPr>
        <p:txBody>
          <a:bodyPr/>
          <a:lstStyle/>
          <a:p>
            <a:r>
              <a:rPr lang="en-GB" dirty="0" smtClean="0"/>
              <a:t>Removes </a:t>
            </a:r>
            <a:r>
              <a:rPr lang="en-GB" u="sng" dirty="0" smtClean="0">
                <a:solidFill>
                  <a:srgbClr val="A40405"/>
                </a:solidFill>
              </a:rPr>
              <a:t>all</a:t>
            </a:r>
            <a:r>
              <a:rPr lang="en-GB" dirty="0" smtClean="0"/>
              <a:t> instances of an element in the container</a:t>
            </a:r>
          </a:p>
          <a:p>
            <a:r>
              <a:rPr lang="en-GB" dirty="0" smtClean="0"/>
              <a:t>Takes 2 iterators, first and last, and the value to remove</a:t>
            </a:r>
          </a:p>
          <a:p>
            <a:r>
              <a:rPr lang="en-GB" dirty="0" smtClean="0"/>
              <a:t>Returns iterator to the end of the new list of values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24356" y="6455743"/>
            <a:ext cx="18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Link to reference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92034" y="1825625"/>
            <a:ext cx="6691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&lt;algorithm&gt;</a:t>
            </a:r>
          </a:p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&lt;vector&gt;</a:t>
            </a:r>
          </a:p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using namespace </a:t>
            </a:r>
            <a:r>
              <a:rPr lang="en-GB" dirty="0">
                <a:latin typeface="Consolas" panose="020B0609020204030204" pitchFamily="49" charset="0"/>
              </a:rPr>
              <a:t>std;</a:t>
            </a:r>
          </a:p>
          <a:p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main() {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vector&lt;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&gt; v = </a:t>
            </a:r>
            <a:r>
              <a:rPr lang="en-GB" dirty="0" smtClean="0">
                <a:latin typeface="Consolas" panose="020B0609020204030204" pitchFamily="49" charset="0"/>
              </a:rPr>
              <a:t>{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2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6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8</a:t>
            </a:r>
            <a:r>
              <a:rPr lang="en-GB" dirty="0" smtClean="0">
                <a:latin typeface="Consolas" panose="020B0609020204030204" pitchFamily="49" charset="0"/>
              </a:rPr>
              <a:t>,-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remove(begin(v</a:t>
            </a:r>
            <a:r>
              <a:rPr lang="en-GB" dirty="0">
                <a:latin typeface="Consolas" panose="020B0609020204030204" pitchFamily="49" charset="0"/>
              </a:rPr>
              <a:t>), end(v), 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vector&lt;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&gt;::iterator it </a:t>
            </a:r>
            <a:r>
              <a:rPr lang="en-GB" dirty="0" smtClean="0">
                <a:latin typeface="Consolas" panose="020B0609020204030204" pitchFamily="49" charset="0"/>
              </a:rPr>
              <a:t>=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                 find(begin(v),end(v</a:t>
            </a:r>
            <a:r>
              <a:rPr lang="en-GB" dirty="0">
                <a:latin typeface="Consolas" panose="020B0609020204030204" pitchFamily="49" charset="0"/>
              </a:rPr>
              <a:t>), 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cout </a:t>
            </a:r>
            <a:r>
              <a:rPr lang="en-GB" dirty="0">
                <a:latin typeface="Consolas" panose="020B0609020204030204" pitchFamily="49" charset="0"/>
              </a:rPr>
              <a:t>&lt;&lt; boolalpha;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cout </a:t>
            </a:r>
            <a:r>
              <a:rPr lang="en-GB" dirty="0">
                <a:latin typeface="Consolas" panose="020B0609020204030204" pitchFamily="49" charset="0"/>
              </a:rPr>
              <a:t>&lt;&lt;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"4 is in the list: " </a:t>
            </a:r>
            <a:r>
              <a:rPr lang="en-GB" dirty="0">
                <a:latin typeface="Consolas" panose="020B0609020204030204" pitchFamily="49" charset="0"/>
              </a:rPr>
              <a:t>&lt;&lt; (it != end(v)) </a:t>
            </a:r>
            <a:r>
              <a:rPr lang="en-GB" dirty="0" smtClean="0">
                <a:latin typeface="Consolas" panose="020B06090202040302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         &lt;&lt; </a:t>
            </a:r>
            <a:r>
              <a:rPr lang="en-GB" dirty="0">
                <a:latin typeface="Consolas" panose="020B0609020204030204" pitchFamily="49" charset="0"/>
              </a:rPr>
              <a:t>endl</a:t>
            </a:r>
            <a:r>
              <a:rPr lang="en-GB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std::remove_if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87" y="1849172"/>
            <a:ext cx="3682782" cy="4351338"/>
          </a:xfrm>
        </p:spPr>
        <p:txBody>
          <a:bodyPr/>
          <a:lstStyle/>
          <a:p>
            <a:r>
              <a:rPr lang="en-GB" dirty="0" smtClean="0"/>
              <a:t>Takes predicate P (can be lambda expression) and returns iterator to the elements to be removed</a:t>
            </a:r>
          </a:p>
          <a:p>
            <a:r>
              <a:rPr lang="en-GB" dirty="0" smtClean="0"/>
              <a:t>Need to use the erase function of the container for this one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24356" y="6455743"/>
            <a:ext cx="18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Link to reference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15138" y="1492151"/>
            <a:ext cx="669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sz="1600" dirty="0">
                <a:solidFill>
                  <a:srgbClr val="A40405"/>
                </a:solidFill>
                <a:latin typeface="Consolas" panose="020B0609020204030204" pitchFamily="49" charset="0"/>
              </a:rPr>
              <a:t>&lt;algorithm&gt;</a:t>
            </a:r>
          </a:p>
          <a:p>
            <a:r>
              <a:rPr lang="en-GB" sz="1600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sz="1600" dirty="0">
                <a:solidFill>
                  <a:srgbClr val="A40405"/>
                </a:solidFill>
                <a:latin typeface="Consolas" panose="020B0609020204030204" pitchFamily="49" charset="0"/>
              </a:rPr>
              <a:t>&lt;vector&gt;</a:t>
            </a:r>
          </a:p>
          <a:p>
            <a:r>
              <a:rPr lang="en-GB" sz="1600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sz="1600" dirty="0">
                <a:solidFill>
                  <a:srgbClr val="A4040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/>
            </a:r>
            <a:br>
              <a:rPr lang="en-GB" sz="1600" dirty="0"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40DFF"/>
                </a:solidFill>
                <a:latin typeface="Consolas" panose="020B0609020204030204" pitchFamily="49" charset="0"/>
              </a:rPr>
              <a:t>using namespace </a:t>
            </a:r>
            <a:r>
              <a:rPr lang="en-GB" sz="1600" dirty="0">
                <a:latin typeface="Consolas" panose="020B0609020204030204" pitchFamily="49" charset="0"/>
              </a:rPr>
              <a:t>std;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/>
            </a:r>
            <a:br>
              <a:rPr lang="en-GB" sz="1600" dirty="0"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    vector&lt;</a:t>
            </a:r>
            <a:r>
              <a:rPr lang="en-GB" sz="1600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&gt; v = {</a:t>
            </a:r>
            <a:r>
              <a:rPr lang="en-GB" sz="1600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 smtClean="0">
                <a:latin typeface="Consolas" panose="020B0609020204030204" pitchFamily="49" charset="0"/>
              </a:rPr>
              <a:t>,</a:t>
            </a:r>
            <a:r>
              <a:rPr lang="en-GB" sz="1600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 smtClean="0">
                <a:latin typeface="Consolas" panose="020B0609020204030204" pitchFamily="49" charset="0"/>
              </a:rPr>
              <a:t>,</a:t>
            </a:r>
            <a:r>
              <a:rPr lang="en-GB" sz="1600" dirty="0" smtClean="0">
                <a:solidFill>
                  <a:srgbClr val="00855E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 smtClean="0">
                <a:latin typeface="Consolas" panose="020B0609020204030204" pitchFamily="49" charset="0"/>
              </a:rPr>
              <a:t>,</a:t>
            </a:r>
            <a:r>
              <a:rPr lang="en-GB" sz="1600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 smtClean="0">
                <a:latin typeface="Consolas" panose="020B0609020204030204" pitchFamily="49" charset="0"/>
              </a:rPr>
              <a:t>,</a:t>
            </a:r>
            <a:r>
              <a:rPr lang="en-GB" sz="1600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 smtClean="0">
                <a:latin typeface="Consolas" panose="020B0609020204030204" pitchFamily="49" charset="0"/>
              </a:rPr>
              <a:t>,</a:t>
            </a:r>
            <a:r>
              <a:rPr lang="en-GB" sz="1600" dirty="0" smtClean="0">
                <a:solidFill>
                  <a:srgbClr val="00855E"/>
                </a:solidFill>
                <a:latin typeface="Consolas" panose="020B0609020204030204" pitchFamily="49" charset="0"/>
              </a:rPr>
              <a:t>6</a:t>
            </a:r>
            <a:r>
              <a:rPr lang="en-GB" sz="1600" dirty="0" smtClean="0">
                <a:latin typeface="Consolas" panose="020B0609020204030204" pitchFamily="49" charset="0"/>
              </a:rPr>
              <a:t>,</a:t>
            </a:r>
            <a:r>
              <a:rPr lang="en-GB" sz="1600" dirty="0" smtClean="0">
                <a:solidFill>
                  <a:srgbClr val="00855E"/>
                </a:solidFill>
                <a:latin typeface="Consolas" panose="020B0609020204030204" pitchFamily="49" charset="0"/>
              </a:rPr>
              <a:t>8</a:t>
            </a:r>
            <a:r>
              <a:rPr lang="en-GB" sz="1600" dirty="0">
                <a:latin typeface="Consolas" panose="020B0609020204030204" pitchFamily="49" charset="0"/>
              </a:rPr>
              <a:t>,-</a:t>
            </a:r>
            <a:r>
              <a:rPr lang="en-GB" sz="1600" dirty="0">
                <a:solidFill>
                  <a:srgbClr val="00855E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latin typeface="Consolas" panose="020B0609020204030204" pitchFamily="49" charset="0"/>
              </a:rPr>
              <a:t>};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    v.erase(</a:t>
            </a:r>
            <a:r>
              <a:rPr lang="en-GB" sz="1600" dirty="0" err="1" smtClean="0">
                <a:latin typeface="Consolas" panose="020B0609020204030204" pitchFamily="49" charset="0"/>
              </a:rPr>
              <a:t>remove_if</a:t>
            </a:r>
            <a:r>
              <a:rPr lang="en-GB" sz="1600" dirty="0" smtClean="0">
                <a:latin typeface="Consolas" panose="020B0609020204030204" pitchFamily="49" charset="0"/>
              </a:rPr>
              <a:t>(begin(v</a:t>
            </a:r>
            <a:r>
              <a:rPr lang="en-GB" sz="1600" dirty="0">
                <a:latin typeface="Consolas" panose="020B0609020204030204" pitchFamily="49" charset="0"/>
              </a:rPr>
              <a:t>), end(v), [&amp;](</a:t>
            </a:r>
            <a:r>
              <a:rPr lang="en-GB" sz="1600" dirty="0">
                <a:solidFill>
                  <a:srgbClr val="040DFF"/>
                </a:solidFill>
                <a:latin typeface="Consolas" panose="020B0609020204030204" pitchFamily="49" charset="0"/>
              </a:rPr>
              <a:t>const int</a:t>
            </a:r>
            <a:r>
              <a:rPr lang="en-GB" sz="1600" dirty="0">
                <a:latin typeface="Consolas" panose="020B0609020204030204" pitchFamily="49" charset="0"/>
              </a:rPr>
              <a:t>&amp; i){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        </a:t>
            </a:r>
            <a:r>
              <a:rPr lang="en-GB" sz="1600" dirty="0" smtClean="0">
                <a:solidFill>
                  <a:srgbClr val="040D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 smtClean="0">
                <a:latin typeface="Consolas" panose="020B0609020204030204" pitchFamily="49" charset="0"/>
              </a:rPr>
              <a:t> </a:t>
            </a:r>
            <a:r>
              <a:rPr lang="en-GB" sz="1600" dirty="0">
                <a:latin typeface="Consolas" panose="020B0609020204030204" pitchFamily="49" charset="0"/>
              </a:rPr>
              <a:t>i%</a:t>
            </a:r>
            <a:r>
              <a:rPr lang="en-GB" sz="1600" dirty="0">
                <a:solidFill>
                  <a:srgbClr val="00855E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latin typeface="Consolas" panose="020B0609020204030204" pitchFamily="49" charset="0"/>
              </a:rPr>
              <a:t>==</a:t>
            </a:r>
            <a:r>
              <a:rPr lang="en-GB" sz="1600" dirty="0">
                <a:solidFill>
                  <a:srgbClr val="00855E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    }), </a:t>
            </a:r>
            <a:r>
              <a:rPr lang="en-GB" sz="1600" dirty="0">
                <a:latin typeface="Consolas" panose="020B0609020204030204" pitchFamily="49" charset="0"/>
              </a:rPr>
              <a:t>end(v));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    vector&lt;</a:t>
            </a:r>
            <a:r>
              <a:rPr lang="en-GB" sz="1600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&gt;::iterator it = find(begin(v), end(v), </a:t>
            </a:r>
            <a:r>
              <a:rPr lang="en-GB" sz="1600" dirty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    vector&lt;</a:t>
            </a:r>
            <a:r>
              <a:rPr lang="en-GB" sz="1600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&gt;::iterator ik = find(begin(v), end(v), </a:t>
            </a:r>
            <a:r>
              <a:rPr lang="en-GB" sz="1600" dirty="0">
                <a:solidFill>
                  <a:srgbClr val="00855E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    cout </a:t>
            </a:r>
            <a:r>
              <a:rPr lang="en-GB" sz="1600" dirty="0">
                <a:latin typeface="Consolas" panose="020B0609020204030204" pitchFamily="49" charset="0"/>
              </a:rPr>
              <a:t>&lt;&lt; boolalpha;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    cout </a:t>
            </a:r>
            <a:r>
              <a:rPr lang="en-GB" sz="1600" dirty="0">
                <a:latin typeface="Consolas" panose="020B0609020204030204" pitchFamily="49" charset="0"/>
              </a:rPr>
              <a:t>&lt;&lt; </a:t>
            </a:r>
            <a:r>
              <a:rPr lang="en-GB" sz="1600" dirty="0">
                <a:solidFill>
                  <a:srgbClr val="A40405"/>
                </a:solidFill>
                <a:latin typeface="Consolas" panose="020B0609020204030204" pitchFamily="49" charset="0"/>
              </a:rPr>
              <a:t>"4 is in the list: " </a:t>
            </a:r>
            <a:r>
              <a:rPr lang="en-GB" sz="1600" dirty="0">
                <a:latin typeface="Consolas" panose="020B0609020204030204" pitchFamily="49" charset="0"/>
              </a:rPr>
              <a:t>&lt;&lt; (it != end(v</a:t>
            </a:r>
            <a:r>
              <a:rPr lang="en-GB" sz="1600" dirty="0" smtClean="0">
                <a:latin typeface="Consolas" panose="020B0609020204030204" pitchFamily="49" charset="0"/>
              </a:rPr>
              <a:t>))</a:t>
            </a:r>
            <a:br>
              <a:rPr lang="en-GB" sz="1600" dirty="0" smtClean="0">
                <a:latin typeface="Consolas" panose="020B0609020204030204" pitchFamily="49" charset="0"/>
              </a:rPr>
            </a:br>
            <a:r>
              <a:rPr lang="en-GB" sz="1600" dirty="0" smtClean="0">
                <a:latin typeface="Consolas" panose="020B0609020204030204" pitchFamily="49" charset="0"/>
              </a:rPr>
              <a:t>         &lt;&lt; </a:t>
            </a:r>
            <a:r>
              <a:rPr lang="en-GB" sz="1600" dirty="0">
                <a:latin typeface="Consolas" panose="020B0609020204030204" pitchFamily="49" charset="0"/>
              </a:rPr>
              <a:t>endl;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    cout </a:t>
            </a:r>
            <a:r>
              <a:rPr lang="en-GB" sz="1600" dirty="0">
                <a:latin typeface="Consolas" panose="020B0609020204030204" pitchFamily="49" charset="0"/>
              </a:rPr>
              <a:t>&lt;&lt; </a:t>
            </a:r>
            <a:r>
              <a:rPr lang="en-GB" sz="1600" dirty="0">
                <a:solidFill>
                  <a:srgbClr val="A40405"/>
                </a:solidFill>
                <a:latin typeface="Consolas" panose="020B0609020204030204" pitchFamily="49" charset="0"/>
              </a:rPr>
              <a:t>"2 is in the list: " </a:t>
            </a:r>
            <a:r>
              <a:rPr lang="en-GB" sz="1600" dirty="0">
                <a:latin typeface="Consolas" panose="020B0609020204030204" pitchFamily="49" charset="0"/>
              </a:rPr>
              <a:t>&lt;&lt; (ik != end(v</a:t>
            </a:r>
            <a:r>
              <a:rPr lang="en-GB" sz="1600" dirty="0" smtClean="0">
                <a:latin typeface="Consolas" panose="020B0609020204030204" pitchFamily="49" charset="0"/>
              </a:rPr>
              <a:t>))</a:t>
            </a:r>
            <a:br>
              <a:rPr lang="en-GB" sz="1600" dirty="0" smtClean="0">
                <a:latin typeface="Consolas" panose="020B0609020204030204" pitchFamily="49" charset="0"/>
              </a:rPr>
            </a:br>
            <a:r>
              <a:rPr lang="en-GB" sz="1600" dirty="0" smtClean="0">
                <a:latin typeface="Consolas" panose="020B0609020204030204" pitchFamily="49" charset="0"/>
              </a:rPr>
              <a:t>         &lt;&lt; endl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13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std::for_each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718102" cy="476747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Applies function to all elements in container.</a:t>
            </a:r>
          </a:p>
          <a:p>
            <a:r>
              <a:rPr lang="en-GB" dirty="0" smtClean="0"/>
              <a:t>Uses lambdas so function can even take parameters by reference and thus change the elements</a:t>
            </a:r>
          </a:p>
          <a:p>
            <a:r>
              <a:rPr lang="en-GB" dirty="0" smtClean="0"/>
              <a:t>Takes 3 parameters. 2 Iterators, first and last, and the function to be applied (usuall</a:t>
            </a:r>
            <a:r>
              <a:rPr lang="en-GB" dirty="0" smtClean="0"/>
              <a:t>y a lambda)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24356" y="6455743"/>
            <a:ext cx="18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Link to reference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92034" y="1864976"/>
            <a:ext cx="66912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 smtClean="0">
                <a:solidFill>
                  <a:srgbClr val="A40405"/>
                </a:solidFill>
                <a:latin typeface="Consolas" panose="020B0609020204030204" pitchFamily="49" charset="0"/>
              </a:rPr>
              <a:t>&lt;algorithm&gt;</a:t>
            </a:r>
          </a:p>
          <a:p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 smtClean="0">
                <a:solidFill>
                  <a:srgbClr val="A40405"/>
                </a:solidFill>
                <a:latin typeface="Consolas" panose="020B0609020204030204" pitchFamily="49" charset="0"/>
              </a:rPr>
              <a:t>&lt;vector&gt;</a:t>
            </a:r>
          </a:p>
          <a:p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 smtClean="0">
                <a:solidFill>
                  <a:srgbClr val="A4040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using namespace </a:t>
            </a:r>
            <a:r>
              <a:rPr lang="en-GB" dirty="0" smtClean="0">
                <a:latin typeface="Consolas" panose="020B0609020204030204" pitchFamily="49" charset="0"/>
              </a:rPr>
              <a:t>std;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vector&lt;int&gt; v = {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2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6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8</a:t>
            </a:r>
            <a:r>
              <a:rPr lang="en-GB" dirty="0" smtClean="0">
                <a:latin typeface="Consolas" panose="020B0609020204030204" pitchFamily="49" charset="0"/>
              </a:rPr>
              <a:t>,-</a:t>
            </a:r>
            <a:r>
              <a:rPr lang="en-GB" dirty="0" smtClean="0">
                <a:solidFill>
                  <a:srgbClr val="00855E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for_each(begin(v), end(v), [&amp;](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const int</a:t>
            </a:r>
            <a:r>
              <a:rPr lang="en-GB" dirty="0" smtClean="0">
                <a:latin typeface="Consolas" panose="020B0609020204030204" pitchFamily="49" charset="0"/>
              </a:rPr>
              <a:t>&amp; i){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  cout &lt;&lt; i &lt;&lt; </a:t>
            </a:r>
            <a:r>
              <a:rPr lang="en-GB" dirty="0" smtClean="0">
                <a:solidFill>
                  <a:srgbClr val="A40405"/>
                </a:solidFill>
                <a:latin typeface="Consolas" panose="020B0609020204030204" pitchFamily="49" charset="0"/>
              </a:rPr>
              <a:t>" "</a:t>
            </a:r>
            <a:r>
              <a:rPr lang="en-GB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});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0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std::</a:t>
            </a:r>
            <a:r>
              <a:rPr lang="en-GB" dirty="0" smtClean="0"/>
              <a:t>min_element </a:t>
            </a:r>
            <a:r>
              <a:rPr lang="en-GB" dirty="0" smtClean="0"/>
              <a:t>/ std::</a:t>
            </a:r>
            <a:r>
              <a:rPr lang="en-GB" dirty="0"/>
              <a:t>max_element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4916" cy="4351338"/>
          </a:xfrm>
        </p:spPr>
        <p:txBody>
          <a:bodyPr/>
          <a:lstStyle/>
          <a:p>
            <a:r>
              <a:rPr lang="en-GB" dirty="0" smtClean="0"/>
              <a:t>Returns iterator to the maximum/minimum element in array</a:t>
            </a:r>
          </a:p>
          <a:p>
            <a:r>
              <a:rPr lang="en-GB" dirty="0" smtClean="0"/>
              <a:t>Can take custom predicate to use as a compare function (usually a lambda)</a:t>
            </a:r>
          </a:p>
          <a:p>
            <a:r>
              <a:rPr lang="en-GB" dirty="0" smtClean="0"/>
              <a:t>Takes 2 iterators first and last and finds the element in that range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68136" y="6459668"/>
            <a:ext cx="236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Link to </a:t>
            </a:r>
            <a:r>
              <a:rPr lang="en-GB" dirty="0" smtClean="0">
                <a:hlinkClick r:id="rId2"/>
              </a:rPr>
              <a:t>reference(max)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968136" y="6112066"/>
            <a:ext cx="22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Link to </a:t>
            </a:r>
            <a:r>
              <a:rPr lang="en-GB" dirty="0" smtClean="0">
                <a:hlinkClick r:id="rId3"/>
              </a:rPr>
              <a:t>reference</a:t>
            </a:r>
            <a:r>
              <a:rPr lang="en-GB" dirty="0" smtClean="0">
                <a:hlinkClick r:id="rId3"/>
              </a:rPr>
              <a:t>(min)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47125" y="2073612"/>
            <a:ext cx="6691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&lt;algorithm&gt;</a:t>
            </a:r>
          </a:p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&lt;vector&gt;</a:t>
            </a:r>
          </a:p>
          <a:p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#include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using namespace </a:t>
            </a:r>
            <a:r>
              <a:rPr lang="en-GB" dirty="0">
                <a:latin typeface="Consolas" panose="020B0609020204030204" pitchFamily="49" charset="0"/>
              </a:rPr>
              <a:t>std;</a:t>
            </a:r>
          </a:p>
          <a:p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main() 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vector&lt;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&gt; v = {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,-</a:t>
            </a:r>
            <a:r>
              <a:rPr lang="en-GB" dirty="0">
                <a:solidFill>
                  <a:srgbClr val="00855E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latin typeface="Consolas" panose="020B0609020204030204" pitchFamily="49" charset="0"/>
              </a:rPr>
              <a:t>};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vector&lt;</a:t>
            </a:r>
            <a:r>
              <a:rPr lang="en-GB" dirty="0" smtClean="0">
                <a:solidFill>
                  <a:srgbClr val="040D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&gt;::iterator it </a:t>
            </a:r>
            <a:r>
              <a:rPr lang="en-GB" dirty="0" smtClean="0">
                <a:latin typeface="Consolas" panose="020B0609020204030204" pitchFamily="49" charset="0"/>
              </a:rPr>
              <a:t>=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                 min_element(begin(v</a:t>
            </a:r>
            <a:r>
              <a:rPr lang="en-GB" dirty="0">
                <a:latin typeface="Consolas" panose="020B0609020204030204" pitchFamily="49" charset="0"/>
              </a:rPr>
              <a:t>), end(v));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cout </a:t>
            </a:r>
            <a:r>
              <a:rPr lang="en-GB" dirty="0">
                <a:latin typeface="Consolas" panose="020B0609020204030204" pitchFamily="49" charset="0"/>
              </a:rPr>
              <a:t>&lt;&lt; </a:t>
            </a:r>
            <a:r>
              <a:rPr lang="en-GB" dirty="0">
                <a:solidFill>
                  <a:srgbClr val="A40405"/>
                </a:solidFill>
                <a:latin typeface="Consolas" panose="020B0609020204030204" pitchFamily="49" charset="0"/>
              </a:rPr>
              <a:t>"Minimum value is: " </a:t>
            </a:r>
            <a:r>
              <a:rPr lang="en-GB" dirty="0">
                <a:latin typeface="Consolas" panose="020B0609020204030204" pitchFamily="49" charset="0"/>
              </a:rPr>
              <a:t>&lt;&lt; *it &lt;&lt; endl;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24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our own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write a map-reduce algorithm that takes 2 iterators, first and last and 2 functions map and reduce and performs the map-reduce operation.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We will make it work with any kind of STL container and with any data type.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point of the algorithms is to be as generic as possible and that’s what we will focus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6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6854726"/>
          </a:xfrm>
          <a:prstGeom prst="rect">
            <a:avLst/>
          </a:prstGeom>
        </p:spPr>
      </p:pic>
      <p:sp>
        <p:nvSpPr>
          <p:cNvPr id="18" name="Right Brace 17"/>
          <p:cNvSpPr/>
          <p:nvPr/>
        </p:nvSpPr>
        <p:spPr>
          <a:xfrm>
            <a:off x="5702301" y="1769533"/>
            <a:ext cx="88900" cy="1761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897033" y="2429933"/>
            <a:ext cx="262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Our Map-Reduce function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12167" y="3750733"/>
            <a:ext cx="220133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0934" y="3381401"/>
            <a:ext cx="27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Gives value type of iterator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212167" y="5486400"/>
            <a:ext cx="173566" cy="38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15923" y="5156163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Lambda expression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268135" y="6341533"/>
            <a:ext cx="7365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97871" y="6153113"/>
            <a:ext cx="355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Need to pass template parameters!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84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451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C++ Workshop 3 Algorithms</vt:lpstr>
      <vt:lpstr>std::sort</vt:lpstr>
      <vt:lpstr>std::find</vt:lpstr>
      <vt:lpstr>std::remove</vt:lpstr>
      <vt:lpstr>std::remove_if</vt:lpstr>
      <vt:lpstr>std::for_each</vt:lpstr>
      <vt:lpstr>std::min_element / std::max_element</vt:lpstr>
      <vt:lpstr>Writing our own algorithms</vt:lpstr>
      <vt:lpstr>PowerPoint Presentation</vt:lpstr>
      <vt:lpstr>Practice! https://www.hackerrank.com/  Resources https://github.com/PanagiotisPtr/cpp_workshop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Workshop 3 Algorithms</dc:title>
  <dc:creator>Panagiotis Petridis</dc:creator>
  <cp:lastModifiedBy>Panagiotis Petridis</cp:lastModifiedBy>
  <cp:revision>9</cp:revision>
  <dcterms:created xsi:type="dcterms:W3CDTF">2019-04-11T10:13:09Z</dcterms:created>
  <dcterms:modified xsi:type="dcterms:W3CDTF">2019-04-11T12:50:05Z</dcterms:modified>
</cp:coreProperties>
</file>