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6" r:id="rId9"/>
    <p:sldId id="267" r:id="rId10"/>
    <p:sldId id="263" r:id="rId11"/>
    <p:sldId id="264" r:id="rId12"/>
    <p:sldId id="265" r:id="rId13"/>
    <p:sldId id="271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C4B4"/>
    <a:srgbClr val="B378CA"/>
    <a:srgbClr val="26AAB8"/>
    <a:srgbClr val="81DBE5"/>
    <a:srgbClr val="52B547"/>
    <a:srgbClr val="6F408C"/>
    <a:srgbClr val="E19CE8"/>
    <a:srgbClr val="229E66"/>
    <a:srgbClr val="16C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8E4F-6936-4963-800F-C8FA877EA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B6C89-1B9A-4442-80DA-FD86E7DC2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EC6CA-AB0F-45DD-A2F0-348E5B3D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648D-B5F9-48F4-A602-18BC4D03D8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C9920-4932-4D6D-9CB1-38113C04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6E43B-E969-40A9-B1D8-A0E5D016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8774-5C38-415A-A613-4008BB64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4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CD17-8AC6-4271-B7B4-5DFD2C71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C101A-9C4A-4613-BE3E-B015B7D28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B4A6-FE42-409B-B60F-4EBE83D4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648D-B5F9-48F4-A602-18BC4D03D8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09BAC-D97C-4336-8D32-5D65E250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FC60-FF5A-4E8E-8CA1-8EB8FC57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8774-5C38-415A-A613-4008BB64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0C998-7999-48E9-9C98-4AC692FBA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34D1D-586D-45EB-878A-27BAE4874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394A9-F7D5-401C-8C48-F2C5E489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648D-B5F9-48F4-A602-18BC4D03D8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E88CD-6019-4638-88F0-121D5DB8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DD2B9-434F-4657-AD61-BD1E2B0A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8774-5C38-415A-A613-4008BB64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2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8739-51DA-4FF6-9FFF-54BFCDEB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1B79E-2AA2-4B2C-B67C-41A3ED11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44B19-26BD-4BC7-8688-1913E28C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648D-B5F9-48F4-A602-18BC4D03D8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99B2C-816C-488E-BA68-371EFD46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5E8EE-021C-4F56-BF3C-27DFA7F0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8774-5C38-415A-A613-4008BB64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0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EEDF-8CE4-4567-BBDC-EA720844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AA0C1-F48D-4A10-89D6-98D144AB5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819CB-B991-46DB-87D8-5DB36793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648D-B5F9-48F4-A602-18BC4D03D8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F7A9C-F9E1-44F2-80A4-A75DD3AA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3055B-9DEC-474F-964E-667BEE09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8774-5C38-415A-A613-4008BB64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EC64-95A8-4591-B4BF-642B4753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458E8-7A20-410E-8415-7BA7A26CB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8BC58-3DC4-4847-B398-69093013C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C4B8D-5F4B-487E-9BC4-E862661D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648D-B5F9-48F4-A602-18BC4D03D8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DCE38-0814-4904-9164-35577741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BBFF2-F232-4C7E-91AD-E7D74AC1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8774-5C38-415A-A613-4008BB64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FC9C-B7FD-4474-A86F-0D3124D2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A3B3A-7AE0-4BFC-8BC9-B2E1DE7B1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FDD34-3C87-4939-B5D5-9698A0565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86875-13AD-4B17-A1D5-4B1A58509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FDB6D-AD48-47A7-8A9D-D85D41E98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57AC8-1C29-4FE6-A7E4-8DB2F213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648D-B5F9-48F4-A602-18BC4D03D8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916FC-72FF-4CBD-BE45-0630B4D0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940131-B522-4223-8107-BCA19CB3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8774-5C38-415A-A613-4008BB64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3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24E6-4396-49A7-9A42-3C19454E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80ABE-4B34-4C63-89CC-E8278242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648D-B5F9-48F4-A602-18BC4D03D8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B1482-91B9-4B76-B7CC-E1404D5F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023D4-0064-4B6D-90AB-E08F7711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8774-5C38-415A-A613-4008BB64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8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D9F0E-9068-4E1F-BB18-AE0293A1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648D-B5F9-48F4-A602-18BC4D03D8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96C1D-DF55-45C7-9321-D49CFDAD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53751-AA67-4B77-9660-AC0162A2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8774-5C38-415A-A613-4008BB64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3CBD-85C6-4A58-B32F-69EA4314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8C8E3-2987-42D4-A4FC-6FB8029A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C0E6D-3A3C-4320-A4F7-42084C273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FBAA7-862B-40F8-BBFE-8C0ED45E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648D-B5F9-48F4-A602-18BC4D03D8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71CE2-D5DF-4B01-91DB-0114179F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C4AAA-EE6F-49F9-8FAA-11B03692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8774-5C38-415A-A613-4008BB64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8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CCA7-9B3B-4EDC-A313-77A1C6AE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2932F-DAA3-477A-86E0-AF8E4DDA9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6015B-9C9C-4AFD-AA82-5DA7A5339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5344F-506F-4A36-9A44-579A17FC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648D-B5F9-48F4-A602-18BC4D03D8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898F9-1688-4368-AFA6-268D7631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B2D11-33C0-408D-8BAB-1B4CD6E0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8774-5C38-415A-A613-4008BB64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0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A491C-FBB3-4657-A4E5-34A75A98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B97DD-946A-4A4F-AC00-423940699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FE779-863C-484A-87B9-574136D28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C648D-B5F9-48F4-A602-18BC4D03D8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591C-6AF2-477C-8858-AE751CE3D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C5E8-8CAC-4B47-BD60-F8D30F034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C8774-5C38-415A-A613-4008BB64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2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acksocnotts.co.uk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oliru.stacked-crooked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agiotisPtr/cpp_workshop" TargetMode="External"/><Relationship Id="rId2" Type="http://schemas.openxmlformats.org/officeDocument/2006/relationships/hyperlink" Target="https://www.hackerrank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D23A8-89CD-4F49-8827-C69BA501A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C++ Workshop 1</a:t>
            </a:r>
            <a:br>
              <a:rPr lang="en-US" dirty="0"/>
            </a:br>
            <a:r>
              <a:rPr lang="en-US" dirty="0"/>
              <a:t>Basic Code Structures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9F8C5-9836-4F7A-9C97-865F98B40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1"/>
            <a:ext cx="9144000" cy="2953138"/>
          </a:xfrm>
        </p:spPr>
        <p:txBody>
          <a:bodyPr>
            <a:normAutofit/>
          </a:bodyPr>
          <a:lstStyle/>
          <a:p>
            <a:r>
              <a:rPr lang="en-US" dirty="0"/>
              <a:t>Panagiotis Petridis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/>
              <a:t>Brought to you by </a:t>
            </a:r>
            <a:r>
              <a:rPr lang="en-US" sz="3200" dirty="0">
                <a:solidFill>
                  <a:srgbClr val="52B547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HackSoc</a:t>
            </a:r>
            <a:endParaRPr lang="en-US" sz="3200" dirty="0">
              <a:solidFill>
                <a:srgbClr val="52B54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F8CCDF-A999-4E6C-8070-5CE8B22E6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604" y="5721060"/>
            <a:ext cx="457201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1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0A3A-A351-4C8B-8DFB-2D685F46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#include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194B-2C17-4DE0-8598-1B84DCAE3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22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include libraries that exist in your PATH with:</a:t>
            </a:r>
          </a:p>
          <a:p>
            <a:pPr marL="0" indent="0">
              <a:buNone/>
            </a:pPr>
            <a:r>
              <a:rPr lang="en-US" dirty="0">
                <a:solidFill>
                  <a:srgbClr val="B378CA"/>
                </a:solidFill>
              </a:rPr>
              <a:t>#include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&lt;library_name&gt;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include code from other files you can use:</a:t>
            </a:r>
          </a:p>
          <a:p>
            <a:pPr marL="0" indent="0">
              <a:buNone/>
            </a:pPr>
            <a:r>
              <a:rPr lang="en-US" dirty="0">
                <a:solidFill>
                  <a:srgbClr val="B378CA"/>
                </a:solidFill>
              </a:rPr>
              <a:t>#include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"library_name.cpp"</a:t>
            </a:r>
          </a:p>
          <a:p>
            <a:pPr marL="0" indent="0">
              <a:buNone/>
            </a:pPr>
            <a:r>
              <a:rPr lang="en-US" dirty="0">
                <a:solidFill>
                  <a:srgbClr val="B378CA"/>
                </a:solidFill>
              </a:rPr>
              <a:t>#include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"library_name.h"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2EDE9A-C953-411C-A132-21914F2F2B31}"/>
              </a:ext>
            </a:extLst>
          </p:cNvPr>
          <p:cNvSpPr txBox="1">
            <a:spLocks/>
          </p:cNvSpPr>
          <p:nvPr/>
        </p:nvSpPr>
        <p:spPr>
          <a:xfrm>
            <a:off x="6331529" y="2141537"/>
            <a:ext cx="50222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B378CA"/>
                </a:solidFill>
              </a:rPr>
              <a:t>#include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&lt;iostream&gt;</a:t>
            </a:r>
          </a:p>
          <a:p>
            <a:pPr marL="0" indent="0">
              <a:buNone/>
            </a:pPr>
            <a:r>
              <a:rPr lang="en-US" dirty="0">
                <a:solidFill>
                  <a:srgbClr val="B378CA"/>
                </a:solidFill>
              </a:rPr>
              <a:t>#include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&lt;vector&gt;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B378CA"/>
                </a:solidFill>
              </a:rPr>
              <a:t>#include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"my_algorithms.cpp"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B378CA"/>
                </a:solidFill>
              </a:rPr>
              <a:t>#include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"my_cool_class.h"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67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0F34-EDC4-44E8-AA87-8F097C69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0A03B-AAC0-47ED-B1F5-21C8935F6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8896" y="1555769"/>
            <a:ext cx="544622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B378CA"/>
                </a:solidFill>
              </a:rPr>
              <a:t>using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namespace</a:t>
            </a:r>
            <a:r>
              <a:rPr lang="en-US" dirty="0"/>
              <a:t> </a:t>
            </a:r>
            <a:r>
              <a:rPr lang="en-US" dirty="0">
                <a:solidFill>
                  <a:srgbClr val="1AC4B4"/>
                </a:solidFill>
              </a:rPr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namespace</a:t>
            </a:r>
            <a:r>
              <a:rPr lang="en-US" dirty="0"/>
              <a:t> </a:t>
            </a:r>
            <a:r>
              <a:rPr lang="en-US" dirty="0">
                <a:solidFill>
                  <a:srgbClr val="1AC4B4"/>
                </a:solidFill>
              </a:rPr>
              <a:t>my_namespace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void </a:t>
            </a:r>
            <a:r>
              <a:rPr lang="en-US" dirty="0"/>
              <a:t>my_function() { …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1AC4B4"/>
                </a:solidFill>
              </a:rPr>
              <a:t>my_namespace</a:t>
            </a:r>
            <a:r>
              <a:rPr lang="en-US" dirty="0"/>
              <a:t>::my_function();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D3C77A-120E-41D0-85C0-920D3344F4A8}"/>
              </a:ext>
            </a:extLst>
          </p:cNvPr>
          <p:cNvSpPr txBox="1">
            <a:spLocks/>
          </p:cNvSpPr>
          <p:nvPr/>
        </p:nvSpPr>
        <p:spPr>
          <a:xfrm>
            <a:off x="838200" y="1555769"/>
            <a:ext cx="54462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B378CA"/>
                </a:solidFill>
              </a:rPr>
              <a:t>using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namespace</a:t>
            </a:r>
            <a:r>
              <a:rPr lang="en-US" dirty="0"/>
              <a:t> </a:t>
            </a:r>
            <a:r>
              <a:rPr lang="en-US" dirty="0">
                <a:solidFill>
                  <a:srgbClr val="1AC4B4"/>
                </a:solidFill>
              </a:rPr>
              <a:t>my_namespace</a:t>
            </a:r>
            <a:r>
              <a:rPr lang="en-US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namespace</a:t>
            </a:r>
            <a:r>
              <a:rPr lang="en-US" dirty="0"/>
              <a:t> </a:t>
            </a:r>
            <a:r>
              <a:rPr lang="en-US" dirty="0">
                <a:solidFill>
                  <a:srgbClr val="1AC4B4"/>
                </a:solidFill>
              </a:rPr>
              <a:t>my_namespace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separated code…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3697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6651-88EC-46CD-B6E7-A0C5D4FD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to console		I/O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BC81F-C2BF-415B-B71D-C754A592E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5329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B378CA"/>
                </a:solidFill>
              </a:rPr>
              <a:t>#include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&lt;iostream&gt;</a:t>
            </a:r>
            <a:endParaRPr lang="en-US" dirty="0">
              <a:solidFill>
                <a:srgbClr val="B378CA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B378CA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B378CA"/>
                </a:solidFill>
              </a:rPr>
              <a:t>using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namespace</a:t>
            </a:r>
            <a:r>
              <a:rPr lang="en-US" dirty="0"/>
              <a:t> </a:t>
            </a:r>
            <a:r>
              <a:rPr lang="en-US" dirty="0">
                <a:solidFill>
                  <a:srgbClr val="1AC4B4"/>
                </a:solidFill>
              </a:rPr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dirty="0"/>
              <a:t> main() {</a:t>
            </a:r>
          </a:p>
          <a:p>
            <a:pPr marL="0" indent="0">
              <a:buNone/>
            </a:pPr>
            <a:r>
              <a:rPr lang="en-US" dirty="0"/>
              <a:t>    cout &lt;&lt;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"Hello World!"</a:t>
            </a:r>
            <a:r>
              <a:rPr lang="en-US" dirty="0"/>
              <a:t> &lt;&lt; endl;</a:t>
            </a:r>
          </a:p>
          <a:p>
            <a:pPr marL="0" indent="0">
              <a:buNone/>
            </a:pPr>
            <a:r>
              <a:rPr lang="en-US" dirty="0">
                <a:solidFill>
                  <a:srgbClr val="B378CA"/>
                </a:solidFill>
              </a:rPr>
              <a:t>    return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0118AF-5188-4F86-ACD7-72AF5C61C867}"/>
              </a:ext>
            </a:extLst>
          </p:cNvPr>
          <p:cNvSpPr txBox="1">
            <a:spLocks/>
          </p:cNvSpPr>
          <p:nvPr/>
        </p:nvSpPr>
        <p:spPr>
          <a:xfrm>
            <a:off x="6234547" y="1690688"/>
            <a:ext cx="5511338" cy="4959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B378CA"/>
                </a:solidFill>
              </a:rPr>
              <a:t>#include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&lt;iostream&gt;</a:t>
            </a:r>
            <a:endParaRPr lang="en-US" dirty="0">
              <a:solidFill>
                <a:srgbClr val="B378CA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dirty="0"/>
              <a:t> main()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int </a:t>
            </a:r>
            <a:r>
              <a:rPr lang="en-US" dirty="0"/>
              <a:t>a = 7;</a:t>
            </a:r>
          </a:p>
          <a:p>
            <a:pPr marL="0" indent="0">
              <a:buNone/>
            </a:pPr>
            <a:r>
              <a:rPr lang="en-US" dirty="0"/>
              <a:t>    std::cout &lt;&lt;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"Lucky number: " </a:t>
            </a:r>
            <a:r>
              <a:rPr lang="en-US" dirty="0"/>
              <a:t>&lt;&lt; a         </a:t>
            </a:r>
          </a:p>
          <a:p>
            <a:pPr marL="0" indent="0">
              <a:buNone/>
            </a:pPr>
            <a:r>
              <a:rPr lang="en-US" dirty="0"/>
              <a:t>    &lt;&lt; std::endl;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B378CA"/>
                </a:solidFill>
              </a:rPr>
              <a:t>    return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0327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6F9E-E06F-486D-B2FE-AE10F575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BE856-8B1B-4CBE-9193-E3C25C4BF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227" y="1917065"/>
            <a:ext cx="585354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B378CA"/>
                </a:solidFill>
              </a:rPr>
              <a:t>#include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&lt;iostream&gt;</a:t>
            </a:r>
            <a:endParaRPr lang="en-US" dirty="0">
              <a:solidFill>
                <a:srgbClr val="B378CA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B378CA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B378CA"/>
                </a:solidFill>
              </a:rPr>
              <a:t>using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namespace</a:t>
            </a:r>
            <a:r>
              <a:rPr lang="en-US" dirty="0"/>
              <a:t> </a:t>
            </a:r>
            <a:r>
              <a:rPr lang="en-US" dirty="0">
                <a:solidFill>
                  <a:srgbClr val="1AC4B4"/>
                </a:solidFill>
              </a:rPr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dirty="0"/>
              <a:t> main() {</a:t>
            </a:r>
          </a:p>
          <a:p>
            <a:pPr marL="0" indent="0">
              <a:buNone/>
            </a:pPr>
            <a:r>
              <a:rPr lang="en-US" dirty="0"/>
              <a:t>    string name;    </a:t>
            </a:r>
          </a:p>
          <a:p>
            <a:pPr marL="0" indent="0">
              <a:buNone/>
            </a:pPr>
            <a:r>
              <a:rPr lang="en-US" dirty="0"/>
              <a:t>    cin &gt;&gt; name;</a:t>
            </a:r>
          </a:p>
          <a:p>
            <a:pPr marL="0" indent="0">
              <a:buNone/>
            </a:pPr>
            <a:r>
              <a:rPr lang="en-US" dirty="0"/>
              <a:t>    cout &lt;&lt;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"Hello " </a:t>
            </a:r>
            <a:r>
              <a:rPr lang="en-US" dirty="0"/>
              <a:t>&lt;&lt; name &lt;&lt; endl;</a:t>
            </a:r>
          </a:p>
          <a:p>
            <a:pPr marL="0" indent="0">
              <a:buNone/>
            </a:pPr>
            <a:r>
              <a:rPr lang="en-US" dirty="0">
                <a:solidFill>
                  <a:srgbClr val="B378CA"/>
                </a:solidFill>
              </a:rPr>
              <a:t>    return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67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E8EB-317B-46FA-AA86-BAF31BD6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workspace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E681-ECC9-4EA0-9FD5-3FC89A8D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85" y="3158546"/>
            <a:ext cx="11198629" cy="10588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dirty="0">
                <a:hlinkClick r:id="rId2"/>
              </a:rPr>
              <a:t>http://coliru.stacked-crooked.com/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49470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883E19-6975-47D4-90BD-54DBEB836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5" y="149902"/>
            <a:ext cx="5470440" cy="4422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0E2BBF-D562-4181-A5B9-B39283BB6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583" y="112190"/>
            <a:ext cx="7987871" cy="45064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8EDFDD-899F-4DB3-98CF-7700606F5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3534855"/>
            <a:ext cx="8627610" cy="478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43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A0356A-3EC1-4878-8A89-22F4C18EA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733" y="1597134"/>
            <a:ext cx="8566590" cy="487705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890C405-1F24-45B9-8A35-CE0F0635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571"/>
            <a:ext cx="10515600" cy="1325563"/>
          </a:xfrm>
        </p:spPr>
        <p:txBody>
          <a:bodyPr/>
          <a:lstStyle/>
          <a:p>
            <a:r>
              <a:rPr lang="en-US" dirty="0"/>
              <a:t>compile with g++ (c++ on mac)</a:t>
            </a:r>
          </a:p>
        </p:txBody>
      </p:sp>
    </p:spTree>
    <p:extLst>
      <p:ext uri="{BB962C8B-B14F-4D97-AF65-F5344CB8AC3E}">
        <p14:creationId xmlns:p14="http://schemas.microsoft.com/office/powerpoint/2010/main" val="3156503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A3A4-7B80-4CC7-B1E7-24F311B3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F46F-DA97-4AD8-9B9B-7338C3704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11644" cy="4951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hlinkClick r:id="rId2"/>
              </a:rPr>
              <a:t>https://www.hackerrank.com/</a:t>
            </a:r>
            <a:endParaRPr lang="en-US" sz="6000" dirty="0"/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Resources:</a:t>
            </a: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>
                <a:hlinkClick r:id="rId3"/>
              </a:rPr>
              <a:t>https://github.com/PanagiotisPtr/cpp_workshop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2776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225A-D5F1-4FB8-AC01-80306174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E83D2-613B-42B5-8060-A1F56B631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7131" cy="486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dirty="0">
                <a:solidFill>
                  <a:srgbClr val="1AC4B4"/>
                </a:solidFill>
              </a:rPr>
              <a:t>var_type </a:t>
            </a:r>
            <a:r>
              <a:rPr lang="nn-NO" dirty="0"/>
              <a:t>var_name = </a:t>
            </a:r>
            <a:r>
              <a:rPr lang="nn-NO" dirty="0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nn-NO" dirty="0"/>
              <a:t>;</a:t>
            </a:r>
          </a:p>
          <a:p>
            <a:pPr marL="0" indent="0">
              <a:buNone/>
            </a:pPr>
            <a:endParaRPr lang="nn-NO" dirty="0"/>
          </a:p>
          <a:p>
            <a:pPr marL="0" indent="0">
              <a:buNone/>
            </a:pPr>
            <a:r>
              <a:rPr lang="nn-NO" dirty="0"/>
              <a:t>Available types: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 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unsigned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short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float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char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double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long [long]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rgbClr val="229E66"/>
                </a:solidFill>
              </a:rPr>
              <a:t>string</a:t>
            </a:r>
            <a:r>
              <a:rPr lang="en-US" dirty="0"/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1054B-C551-4C5E-B7A2-423413E7DCB1}"/>
              </a:ext>
            </a:extLst>
          </p:cNvPr>
          <p:cNvSpPr txBox="1"/>
          <p:nvPr/>
        </p:nvSpPr>
        <p:spPr>
          <a:xfrm>
            <a:off x="6798425" y="2706774"/>
            <a:ext cx="45553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sz="5400" dirty="0"/>
              <a:t> a = </a:t>
            </a:r>
            <a:r>
              <a:rPr lang="en-US" sz="54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5400" dirty="0"/>
              <a:t>;</a:t>
            </a:r>
          </a:p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sz="5400" dirty="0"/>
              <a:t> b = </a:t>
            </a:r>
            <a:r>
              <a:rPr lang="en-US" sz="5400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en-US" sz="5400" dirty="0"/>
              <a:t>;</a:t>
            </a:r>
          </a:p>
          <a:p>
            <a:r>
              <a:rPr lang="en-US" sz="5400" dirty="0"/>
              <a:t>a += </a:t>
            </a:r>
            <a:r>
              <a:rPr lang="en-US" sz="5400" dirty="0">
                <a:solidFill>
                  <a:schemeClr val="accent4">
                    <a:lumMod val="75000"/>
                  </a:schemeClr>
                </a:solidFill>
              </a:rPr>
              <a:t>5</a:t>
            </a:r>
            <a:r>
              <a:rPr lang="en-US" sz="5400" dirty="0"/>
              <a:t>;</a:t>
            </a:r>
          </a:p>
          <a:p>
            <a:r>
              <a:rPr lang="en-US" sz="5400" dirty="0"/>
              <a:t>b = b - a * 3;</a:t>
            </a:r>
          </a:p>
          <a:p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8307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AF05-4A0E-4F93-8DEB-47DF3E4CD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C4899-94E7-415B-99BD-C0DA96B63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5604" cy="3669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1AC4B4"/>
                </a:solidFill>
              </a:rPr>
              <a:t>type</a:t>
            </a:r>
            <a:r>
              <a:rPr lang="en-US" dirty="0"/>
              <a:t> var_name[] = {</a:t>
            </a:r>
            <a:r>
              <a:rPr lang="nn-NO" dirty="0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en-US" dirty="0"/>
              <a:t>,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value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	           …,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22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1AC4B4"/>
                </a:solidFill>
              </a:rPr>
              <a:t>type</a:t>
            </a:r>
            <a:r>
              <a:rPr lang="en-US" dirty="0"/>
              <a:t> var_name[3] = {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en-US" dirty="0"/>
              <a:t>,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value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1AC4B4"/>
                </a:solidFill>
              </a:rPr>
              <a:t>type</a:t>
            </a:r>
            <a:r>
              <a:rPr lang="en-US" dirty="0"/>
              <a:t> var_name[</a:t>
            </a:r>
            <a:r>
              <a:rPr lang="en-US" dirty="0">
                <a:solidFill>
                  <a:srgbClr val="C00000"/>
                </a:solidFill>
              </a:rPr>
              <a:t>constant value</a:t>
            </a:r>
            <a:r>
              <a:rPr lang="en-US" dirty="0"/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2B28C7-B8C8-4601-B266-63701482F945}"/>
              </a:ext>
            </a:extLst>
          </p:cNvPr>
          <p:cNvSpPr txBox="1">
            <a:spLocks/>
          </p:cNvSpPr>
          <p:nvPr/>
        </p:nvSpPr>
        <p:spPr>
          <a:xfrm>
            <a:off x="6907875" y="414366"/>
            <a:ext cx="47587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Indexing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71AD6-404F-4F88-AC3A-6CA7784C0D01}"/>
              </a:ext>
            </a:extLst>
          </p:cNvPr>
          <p:cNvSpPr txBox="1"/>
          <p:nvPr/>
        </p:nvSpPr>
        <p:spPr>
          <a:xfrm>
            <a:off x="6907875" y="1690688"/>
            <a:ext cx="484632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C++ does </a:t>
            </a:r>
            <a:r>
              <a:rPr lang="en-US" sz="2800" dirty="0">
                <a:solidFill>
                  <a:srgbClr val="C00000"/>
                </a:solidFill>
              </a:rPr>
              <a:t>NOT</a:t>
            </a:r>
            <a:r>
              <a:rPr lang="en-US" sz="2800" dirty="0"/>
              <a:t> do </a:t>
            </a:r>
            <a:r>
              <a:rPr lang="en-US" sz="2800" i="1" dirty="0"/>
              <a:t>bound checking</a:t>
            </a:r>
            <a:r>
              <a:rPr lang="en-US" sz="2800" dirty="0"/>
              <a:t>!!!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1AC4B4"/>
                </a:solidFill>
              </a:rPr>
              <a:t>type</a:t>
            </a:r>
            <a:r>
              <a:rPr lang="en-US" sz="2800" dirty="0"/>
              <a:t> var_name[3] = {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value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en-US" sz="2800" dirty="0"/>
              <a:t>};</a:t>
            </a:r>
          </a:p>
          <a:p>
            <a:endParaRPr lang="en-US" sz="2800" dirty="0"/>
          </a:p>
          <a:p>
            <a:r>
              <a:rPr lang="en-US" sz="2800" dirty="0"/>
              <a:t>var_name[4] = ??</a:t>
            </a:r>
          </a:p>
          <a:p>
            <a:r>
              <a:rPr lang="en-US" sz="2800" i="1" u="sng" dirty="0">
                <a:solidFill>
                  <a:srgbClr val="C00000"/>
                </a:solidFill>
              </a:rPr>
              <a:t>Segmentation Fault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346C-41DC-4DEF-83A7-39A90C82C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78249-0762-4A19-AE5E-CCB8C0374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507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B378CA"/>
                </a:solidFill>
              </a:rPr>
              <a:t>if</a:t>
            </a:r>
            <a:r>
              <a:rPr lang="en-US" dirty="0"/>
              <a:t> (condition)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code…</a:t>
            </a:r>
          </a:p>
          <a:p>
            <a:pPr marL="0" indent="0">
              <a:buNone/>
            </a:pPr>
            <a:r>
              <a:rPr lang="en-US" dirty="0"/>
              <a:t>} </a:t>
            </a:r>
            <a:r>
              <a:rPr lang="en-US" dirty="0">
                <a:solidFill>
                  <a:srgbClr val="B378CA"/>
                </a:solidFill>
              </a:rPr>
              <a:t>else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B378CA"/>
                </a:solidFill>
              </a:rPr>
              <a:t>if</a:t>
            </a:r>
            <a:r>
              <a:rPr lang="en-US" dirty="0"/>
              <a:t> (another_condition)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code…</a:t>
            </a:r>
          </a:p>
          <a:p>
            <a:pPr marL="0" indent="0">
              <a:buNone/>
            </a:pPr>
            <a:r>
              <a:rPr lang="en-US" dirty="0"/>
              <a:t>} </a:t>
            </a:r>
            <a:r>
              <a:rPr lang="en-US" dirty="0">
                <a:solidFill>
                  <a:srgbClr val="B378CA"/>
                </a:solidFill>
              </a:rPr>
              <a:t>else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code…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97DD9C-9DD4-4334-AD43-FD0266469A4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000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B378CA"/>
                </a:solidFill>
              </a:rPr>
              <a:t>if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code…</a:t>
            </a:r>
          </a:p>
          <a:p>
            <a:pPr marL="0" indent="0">
              <a:buNone/>
            </a:pPr>
            <a:r>
              <a:rPr lang="en-US" dirty="0"/>
              <a:t>} </a:t>
            </a:r>
            <a:r>
              <a:rPr lang="en-US" dirty="0">
                <a:solidFill>
                  <a:srgbClr val="B378CA"/>
                </a:solidFill>
              </a:rPr>
              <a:t>else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B378CA"/>
                </a:solidFill>
              </a:rPr>
              <a:t>if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true </a:t>
            </a:r>
            <a:r>
              <a:rPr lang="en-US" dirty="0"/>
              <a:t>|| 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&amp;&amp;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dirty="0"/>
              <a:t>) ){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code…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 </a:t>
            </a:r>
            <a:r>
              <a:rPr lang="en-US" dirty="0">
                <a:solidFill>
                  <a:srgbClr val="B378CA"/>
                </a:solidFill>
              </a:rPr>
              <a:t>else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code…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950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C0F-40A1-4141-A73F-C8BAD8DF8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348500"/>
            <a:ext cx="10515600" cy="1325563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7A4B5-2B5C-4CE4-8A16-C2EBF369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567930"/>
            <a:ext cx="583692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B378CA"/>
                </a:solidFill>
              </a:rPr>
              <a:t>for</a:t>
            </a:r>
            <a:r>
              <a:rPr lang="en-US" dirty="0"/>
              <a:t> (statement; condition; statement)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code…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solidFill>
                  <a:srgbClr val="B378CA"/>
                </a:solidFill>
              </a:rPr>
              <a:t>while</a:t>
            </a:r>
            <a:r>
              <a:rPr lang="en-US" dirty="0"/>
              <a:t> (condition)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code…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solidFill>
                  <a:srgbClr val="B378CA"/>
                </a:solidFill>
              </a:rPr>
              <a:t>do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code…</a:t>
            </a:r>
          </a:p>
          <a:p>
            <a:pPr marL="0" indent="0">
              <a:buNone/>
            </a:pPr>
            <a:r>
              <a:rPr lang="en-US" dirty="0"/>
              <a:t>} </a:t>
            </a:r>
            <a:r>
              <a:rPr lang="en-US" dirty="0">
                <a:solidFill>
                  <a:srgbClr val="B378CA"/>
                </a:solidFill>
              </a:rPr>
              <a:t>while</a:t>
            </a:r>
            <a:r>
              <a:rPr lang="en-US" dirty="0"/>
              <a:t> (condition);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FD9E5A-1A1F-45F1-AE65-FD4DFEB80B8E}"/>
              </a:ext>
            </a:extLst>
          </p:cNvPr>
          <p:cNvSpPr txBox="1"/>
          <p:nvPr/>
        </p:nvSpPr>
        <p:spPr>
          <a:xfrm>
            <a:off x="7099069" y="1567930"/>
            <a:ext cx="47465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800" dirty="0">
                <a:solidFill>
                  <a:srgbClr val="B378CA"/>
                </a:solidFill>
              </a:rPr>
              <a:t>for</a:t>
            </a:r>
            <a:r>
              <a:rPr lang="nn-NO" sz="2800" dirty="0"/>
              <a:t>(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nn-NO" sz="2800" dirty="0"/>
              <a:t> i = </a:t>
            </a:r>
            <a:r>
              <a:rPr lang="nn-NO" sz="28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nn-NO" sz="2800" dirty="0"/>
              <a:t>; i &lt; </a:t>
            </a:r>
            <a:r>
              <a:rPr lang="nn-NO" sz="2800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r>
              <a:rPr lang="nn-NO" sz="2800" dirty="0"/>
              <a:t>; i ++) {</a:t>
            </a:r>
          </a:p>
          <a:p>
            <a:endParaRPr lang="nn-NO" sz="2800" dirty="0"/>
          </a:p>
          <a:p>
            <a:r>
              <a:rPr lang="nn-NO" sz="2800" dirty="0"/>
              <a:t>}</a:t>
            </a:r>
          </a:p>
          <a:p>
            <a:endParaRPr lang="nn-NO" sz="2800" dirty="0"/>
          </a:p>
          <a:p>
            <a:r>
              <a:rPr lang="en-US" sz="2800" dirty="0">
                <a:solidFill>
                  <a:srgbClr val="B378CA"/>
                </a:solidFill>
              </a:rPr>
              <a:t>while</a:t>
            </a:r>
            <a:r>
              <a:rPr lang="en-US" sz="2800" dirty="0"/>
              <a:t> (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en-US" sz="2800" dirty="0"/>
              <a:t>) {</a:t>
            </a:r>
          </a:p>
          <a:p>
            <a:endParaRPr lang="en-US" sz="2800" dirty="0"/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B378CA"/>
                </a:solidFill>
              </a:rPr>
              <a:t>do</a:t>
            </a:r>
            <a:r>
              <a:rPr lang="en-US" sz="2800" dirty="0"/>
              <a:t> {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// code…</a:t>
            </a:r>
          </a:p>
          <a:p>
            <a:r>
              <a:rPr lang="en-US" sz="2800" dirty="0"/>
              <a:t>} </a:t>
            </a:r>
            <a:r>
              <a:rPr lang="en-US" sz="2800" dirty="0">
                <a:solidFill>
                  <a:srgbClr val="B378CA"/>
                </a:solidFill>
              </a:rPr>
              <a:t>while</a:t>
            </a:r>
            <a:r>
              <a:rPr lang="en-US" sz="2800" dirty="0"/>
              <a:t> (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6284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D1B8-5A17-44E0-9274-9BEA97A5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0A321-265C-405C-A50D-C5B6C7C62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B378CA"/>
                </a:solidFill>
              </a:rPr>
              <a:t>switch</a:t>
            </a:r>
            <a:r>
              <a:rPr lang="en-US" dirty="0"/>
              <a:t>(variable)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B378CA"/>
                </a:solidFill>
              </a:rPr>
              <a:t>case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code…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B378CA"/>
                </a:solidFill>
              </a:rPr>
              <a:t>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B378CA"/>
                </a:solidFill>
              </a:rPr>
              <a:t>case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code…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B378CA"/>
                </a:solidFill>
              </a:rPr>
              <a:t>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B378CA"/>
                </a:solidFill>
              </a:rPr>
              <a:t>default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code…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B378CA"/>
                </a:solidFill>
              </a:rPr>
              <a:t>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E89363-FA9A-4234-83DA-2066121F4F90}"/>
              </a:ext>
            </a:extLst>
          </p:cNvPr>
          <p:cNvSpPr txBox="1">
            <a:spLocks/>
          </p:cNvSpPr>
          <p:nvPr/>
        </p:nvSpPr>
        <p:spPr>
          <a:xfrm>
            <a:off x="6551815" y="1758156"/>
            <a:ext cx="52578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B378CA"/>
                </a:solidFill>
              </a:rPr>
              <a:t>switch</a:t>
            </a:r>
            <a:r>
              <a:rPr lang="en-US" dirty="0"/>
              <a:t>(error_code)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B378CA"/>
                </a:solidFill>
              </a:rPr>
              <a:t>case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200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OK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B378CA"/>
                </a:solidFill>
              </a:rPr>
              <a:t>break</a:t>
            </a:r>
            <a:r>
              <a:rPr lang="en-US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B378CA"/>
                </a:solidFill>
              </a:rPr>
              <a:t>case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404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NOT FOUND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B378CA"/>
                </a:solidFill>
              </a:rPr>
              <a:t>break</a:t>
            </a:r>
            <a:r>
              <a:rPr lang="en-US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B378CA"/>
                </a:solidFill>
              </a:rPr>
              <a:t>default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PANIC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B378CA"/>
                </a:solidFill>
              </a:rPr>
              <a:t>break</a:t>
            </a:r>
            <a:r>
              <a:rPr lang="en-US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1333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8AA9-0CCA-4EAA-9B3F-05C86EA9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FF1AA-0D99-48CA-9649-7DE34695F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535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AC4B4"/>
                </a:solidFill>
              </a:rPr>
              <a:t>type</a:t>
            </a:r>
            <a:r>
              <a:rPr lang="en-US" dirty="0"/>
              <a:t> func_name(</a:t>
            </a:r>
            <a:r>
              <a:rPr lang="en-US" dirty="0">
                <a:solidFill>
                  <a:srgbClr val="1AC4B4"/>
                </a:solidFill>
              </a:rPr>
              <a:t>type</a:t>
            </a:r>
            <a:r>
              <a:rPr lang="en-US" dirty="0"/>
              <a:t> p1, </a:t>
            </a:r>
            <a:r>
              <a:rPr lang="en-US" dirty="0">
                <a:solidFill>
                  <a:srgbClr val="1AC4B4"/>
                </a:solidFill>
              </a:rPr>
              <a:t>type</a:t>
            </a:r>
            <a:r>
              <a:rPr lang="en-US" dirty="0"/>
              <a:t> p2, …)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B378CA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void</a:t>
            </a:r>
            <a:r>
              <a:rPr lang="en-US" dirty="0"/>
              <a:t> do_stuff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 </a:t>
            </a:r>
            <a:r>
              <a:rPr lang="en-US" dirty="0"/>
              <a:t>a, </a:t>
            </a:r>
            <a:r>
              <a:rPr lang="en-US" dirty="0">
                <a:solidFill>
                  <a:srgbClr val="229E66"/>
                </a:solidFill>
              </a:rPr>
              <a:t>string</a:t>
            </a:r>
            <a:r>
              <a:rPr lang="en-US" dirty="0"/>
              <a:t> s) {</a:t>
            </a:r>
          </a:p>
          <a:p>
            <a:pPr marL="0" indent="0">
              <a:buNone/>
            </a:pPr>
            <a:r>
              <a:rPr lang="en-US" dirty="0">
                <a:solidFill>
                  <a:srgbClr val="B378CA"/>
                </a:solidFill>
              </a:rPr>
              <a:t>    return</a:t>
            </a:r>
            <a:r>
              <a:rPr lang="en-US" dirty="0"/>
              <a:t> a + s.size();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D2ED8-2C73-4B89-B202-79E2AB37A9AB}"/>
              </a:ext>
            </a:extLst>
          </p:cNvPr>
          <p:cNvSpPr txBox="1"/>
          <p:nvPr/>
        </p:nvSpPr>
        <p:spPr>
          <a:xfrm>
            <a:off x="7489767" y="1690688"/>
            <a:ext cx="38640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sz="2800" dirty="0"/>
              <a:t> main() {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   // code…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rgbClr val="B378CA"/>
                </a:solidFill>
              </a:rPr>
              <a:t>return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2800" dirty="0"/>
              <a:t>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void </a:t>
            </a:r>
            <a:r>
              <a:rPr lang="en-US" sz="2800" dirty="0"/>
              <a:t> exit_early() {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   // code will run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rgbClr val="B378CA"/>
                </a:solidFill>
              </a:rPr>
              <a:t>return</a:t>
            </a:r>
            <a:r>
              <a:rPr lang="en-US" sz="2800" dirty="0"/>
              <a:t>;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   // code won’t run</a:t>
            </a:r>
            <a:endParaRPr lang="en-US" sz="2800" dirty="0"/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741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6D4D-CC78-406C-87B1-FB5524E0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1093C-C389-482A-AEA4-70E9D88A5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5146964" cy="49415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struct</a:t>
            </a:r>
            <a:r>
              <a:rPr lang="en-US" dirty="0"/>
              <a:t> </a:t>
            </a:r>
            <a:r>
              <a:rPr lang="en-US" dirty="0">
                <a:solidFill>
                  <a:srgbClr val="1AC4B4"/>
                </a:solidFill>
              </a:rPr>
              <a:t>name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1AC4B4"/>
                </a:solidFill>
              </a:rPr>
              <a:t>    type</a:t>
            </a:r>
            <a:r>
              <a:rPr lang="en-US" dirty="0"/>
              <a:t> var;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name() 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// initialize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1AC4B4"/>
                </a:solidFill>
              </a:rPr>
              <a:t>    type</a:t>
            </a:r>
            <a:r>
              <a:rPr lang="en-US" dirty="0"/>
              <a:t> fun()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B378CA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5EFFCA-7764-4C7C-8883-79B19740FE60}"/>
              </a:ext>
            </a:extLst>
          </p:cNvPr>
          <p:cNvSpPr txBox="1">
            <a:spLocks/>
          </p:cNvSpPr>
          <p:nvPr/>
        </p:nvSpPr>
        <p:spPr>
          <a:xfrm>
            <a:off x="6096000" y="1551305"/>
            <a:ext cx="56013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struct</a:t>
            </a:r>
            <a:r>
              <a:rPr lang="en-US" dirty="0"/>
              <a:t> </a:t>
            </a:r>
            <a:r>
              <a:rPr lang="en-US" dirty="0">
                <a:solidFill>
                  <a:srgbClr val="1AC4B4"/>
                </a:solidFill>
              </a:rPr>
              <a:t>name</a:t>
            </a:r>
            <a:r>
              <a:rPr lang="en-US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1AC4B4"/>
                </a:solidFill>
              </a:rPr>
              <a:t>    type</a:t>
            </a:r>
            <a:r>
              <a:rPr lang="en-US" dirty="0"/>
              <a:t> first_name;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1AC4B4"/>
                </a:solidFill>
              </a:rPr>
              <a:t>    type</a:t>
            </a:r>
            <a:r>
              <a:rPr lang="en-US" dirty="0"/>
              <a:t> last_name;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1AC4B4"/>
                </a:solidFill>
              </a:rPr>
              <a:t>    type</a:t>
            </a:r>
            <a:r>
              <a:rPr lang="en-US" dirty="0"/>
              <a:t> full_name()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B378CA"/>
                </a:solidFill>
              </a:rPr>
              <a:t>return </a:t>
            </a:r>
            <a:r>
              <a:rPr lang="en-US" dirty="0"/>
              <a:t>first_name + last_name;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5317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7308-303B-4D7E-9172-3C5E89DA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(fancy structs)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0FFE0-4F93-4FF5-B729-16186CD6C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070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rgbClr val="1AC4B4"/>
                </a:solidFill>
              </a:rPr>
              <a:t>Animal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dirty="0"/>
              <a:t>Animal(</a:t>
            </a:r>
            <a:r>
              <a:rPr lang="en-US" dirty="0">
                <a:solidFill>
                  <a:srgbClr val="1AC4B4"/>
                </a:solidFill>
              </a:rPr>
              <a:t>type </a:t>
            </a:r>
            <a:r>
              <a:rPr lang="en-US" dirty="0"/>
              <a:t>var, …) { … }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dirty="0">
                <a:solidFill>
                  <a:srgbClr val="1AC4B4"/>
                </a:solidFill>
              </a:rPr>
              <a:t>type</a:t>
            </a:r>
            <a:r>
              <a:rPr lang="en-US" dirty="0"/>
              <a:t> fun() { ... }</a:t>
            </a:r>
          </a:p>
          <a:p>
            <a:pPr marL="0" indent="0">
              <a:buNone/>
            </a:pPr>
            <a:r>
              <a:rPr lang="en-US" dirty="0">
                <a:solidFill>
                  <a:srgbClr val="1AC4B4"/>
                </a:solidFill>
              </a:rPr>
              <a:t>    type</a:t>
            </a:r>
            <a:r>
              <a:rPr lang="en-US" dirty="0"/>
              <a:t> var;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don't do this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private:</a:t>
            </a:r>
          </a:p>
          <a:p>
            <a:pPr marL="0" indent="0">
              <a:buNone/>
            </a:pPr>
            <a:r>
              <a:rPr lang="en-US" dirty="0">
                <a:solidFill>
                  <a:srgbClr val="1AC4B4"/>
                </a:solidFill>
              </a:rPr>
              <a:t>    type</a:t>
            </a:r>
            <a:r>
              <a:rPr lang="en-US" dirty="0"/>
              <a:t> fun_fun() { ... };</a:t>
            </a:r>
          </a:p>
          <a:p>
            <a:pPr marL="0" indent="0">
              <a:buNone/>
            </a:pPr>
            <a:r>
              <a:rPr lang="en-US" dirty="0">
                <a:solidFill>
                  <a:srgbClr val="1AC4B4"/>
                </a:solidFill>
              </a:rPr>
              <a:t>    type</a:t>
            </a:r>
            <a:r>
              <a:rPr lang="en-US" dirty="0"/>
              <a:t> var;</a:t>
            </a:r>
          </a:p>
          <a:p>
            <a:pPr marL="0" indent="0">
              <a:buNone/>
            </a:pPr>
            <a:r>
              <a:rPr lang="en-US" dirty="0">
                <a:solidFill>
                  <a:srgbClr val="1AC4B4"/>
                </a:solidFill>
              </a:rPr>
              <a:t>    type</a:t>
            </a:r>
            <a:r>
              <a:rPr lang="en-US" dirty="0"/>
              <a:t> var;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D926ED-7A88-4853-B350-90D4EE1BFD3A}"/>
              </a:ext>
            </a:extLst>
          </p:cNvPr>
          <p:cNvSpPr txBox="1">
            <a:spLocks/>
          </p:cNvSpPr>
          <p:nvPr/>
        </p:nvSpPr>
        <p:spPr>
          <a:xfrm>
            <a:off x="5694218" y="1825625"/>
            <a:ext cx="53824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rgbClr val="1AC4B4"/>
                </a:solidFill>
              </a:rPr>
              <a:t>Animal</a:t>
            </a:r>
            <a:r>
              <a:rPr lang="en-US" dirty="0"/>
              <a:t> { … 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dirty="0"/>
              <a:t> main() {</a:t>
            </a:r>
          </a:p>
          <a:p>
            <a:pPr marL="0" indent="0">
              <a:buNone/>
            </a:pPr>
            <a:r>
              <a:rPr lang="en-US" dirty="0"/>
              <a:t>    Animal </a:t>
            </a:r>
            <a:r>
              <a:rPr lang="en-US" dirty="0">
                <a:solidFill>
                  <a:srgbClr val="26AAB8"/>
                </a:solidFill>
              </a:rPr>
              <a:t>doggo</a:t>
            </a:r>
            <a:r>
              <a:rPr lang="en-US" dirty="0"/>
              <a:t>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"Ector"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"woof"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doggo.make_sound();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B378CA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437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768</Words>
  <Application>Microsoft Office PowerPoint</Application>
  <PresentationFormat>Widescreen</PresentationFormat>
  <Paragraphs>213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C++ Workshop 1 Basic Code Structures </vt:lpstr>
      <vt:lpstr>Variable Declarations</vt:lpstr>
      <vt:lpstr>Arrays</vt:lpstr>
      <vt:lpstr>If-else statements</vt:lpstr>
      <vt:lpstr>Loops</vt:lpstr>
      <vt:lpstr>Switch statements</vt:lpstr>
      <vt:lpstr>Functions</vt:lpstr>
      <vt:lpstr>Structs</vt:lpstr>
      <vt:lpstr>Classes (fancy structs)</vt:lpstr>
      <vt:lpstr>#include libraries</vt:lpstr>
      <vt:lpstr>Namespaces</vt:lpstr>
      <vt:lpstr>Output to console  I/O stream</vt:lpstr>
      <vt:lpstr>User input</vt:lpstr>
      <vt:lpstr>Setup workspace</vt:lpstr>
      <vt:lpstr>PowerPoint Presentation</vt:lpstr>
      <vt:lpstr>compile with g++ (c++ on mac)</vt:lpstr>
      <vt:lpstr>Practice!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Workshop 1 Basic Code Structures</dc:title>
  <dc:creator>Panagiotis Petridis</dc:creator>
  <cp:lastModifiedBy>Panagiotis Petridis</cp:lastModifiedBy>
  <cp:revision>13</cp:revision>
  <dcterms:created xsi:type="dcterms:W3CDTF">2019-03-27T19:18:36Z</dcterms:created>
  <dcterms:modified xsi:type="dcterms:W3CDTF">2019-03-27T21:06:06Z</dcterms:modified>
</cp:coreProperties>
</file>