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32"/>
  </p:notesMasterIdLst>
  <p:sldIdLst>
    <p:sldId id="256" r:id="rId3"/>
    <p:sldId id="260" r:id="rId4"/>
    <p:sldId id="264" r:id="rId5"/>
    <p:sldId id="261" r:id="rId6"/>
    <p:sldId id="326" r:id="rId7"/>
    <p:sldId id="329" r:id="rId8"/>
    <p:sldId id="262" r:id="rId9"/>
    <p:sldId id="263" r:id="rId10"/>
    <p:sldId id="308" r:id="rId11"/>
    <p:sldId id="309" r:id="rId12"/>
    <p:sldId id="310" r:id="rId13"/>
    <p:sldId id="311" r:id="rId14"/>
    <p:sldId id="313" r:id="rId15"/>
    <p:sldId id="304" r:id="rId16"/>
    <p:sldId id="314" r:id="rId17"/>
    <p:sldId id="317" r:id="rId18"/>
    <p:sldId id="320" r:id="rId19"/>
    <p:sldId id="319" r:id="rId20"/>
    <p:sldId id="265" r:id="rId21"/>
    <p:sldId id="257" r:id="rId22"/>
    <p:sldId id="258" r:id="rId23"/>
    <p:sldId id="259" r:id="rId24"/>
    <p:sldId id="377" r:id="rId25"/>
    <p:sldId id="373" r:id="rId26"/>
    <p:sldId id="379" r:id="rId27"/>
    <p:sldId id="380" r:id="rId28"/>
    <p:sldId id="381" r:id="rId29"/>
    <p:sldId id="378" r:id="rId30"/>
    <p:sldId id="33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86" d="100"/>
          <a:sy n="86" d="100"/>
        </p:scale>
        <p:origin x="11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86D19-677C-400F-971D-629FD6D82120}" type="datetimeFigureOut">
              <a:rPr lang="el-GR" smtClean="0"/>
              <a:t>19/1/2020</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E9FC5-6E11-4A04-AD41-6941A71C7391}" type="slidenum">
              <a:rPr lang="el-GR" smtClean="0"/>
              <a:t>‹#›</a:t>
            </a:fld>
            <a:endParaRPr lang="el-GR"/>
          </a:p>
        </p:txBody>
      </p:sp>
    </p:spTree>
    <p:extLst>
      <p:ext uri="{BB962C8B-B14F-4D97-AF65-F5344CB8AC3E}">
        <p14:creationId xmlns:p14="http://schemas.microsoft.com/office/powerpoint/2010/main" val="2914212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C54F70C-AEAD-4F32-AC80-49A846F02E55}" type="slidenum">
              <a:rPr lang="el-GR" smtClean="0"/>
              <a:pPr/>
              <a:t>6</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78D15ECA-975C-4E07-849E-F4663F627A80}" type="datetimeFigureOut">
              <a:rPr lang="el-GR" smtClean="0"/>
              <a:t>19/1/2020</a:t>
            </a:fld>
            <a:endParaRPr lang="el-GR"/>
          </a:p>
        </p:txBody>
      </p:sp>
      <p:sp>
        <p:nvSpPr>
          <p:cNvPr id="5" name="Footer Placeholder 4"/>
          <p:cNvSpPr>
            <a:spLocks noGrp="1"/>
          </p:cNvSpPr>
          <p:nvPr>
            <p:ph type="ftr" sz="quarter" idx="11"/>
          </p:nvPr>
        </p:nvSpPr>
        <p:spPr/>
        <p:txBody>
          <a:bodyPr/>
          <a:lstStyle/>
          <a:p>
            <a:endParaRPr lang="el-G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229725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78D15ECA-975C-4E07-849E-F4663F627A80}" type="datetimeFigureOut">
              <a:rPr lang="el-GR" smtClean="0"/>
              <a:t>19/1/2020</a:t>
            </a:fld>
            <a:endParaRPr lang="el-GR"/>
          </a:p>
        </p:txBody>
      </p:sp>
      <p:sp>
        <p:nvSpPr>
          <p:cNvPr id="5" name="Footer Placeholder 4"/>
          <p:cNvSpPr>
            <a:spLocks noGrp="1"/>
          </p:cNvSpPr>
          <p:nvPr>
            <p:ph type="ftr" sz="quarter" idx="11"/>
          </p:nvPr>
        </p:nvSpPr>
        <p:spPr/>
        <p:txBody>
          <a:bodyPr/>
          <a:lstStyle/>
          <a:p>
            <a:endParaRPr lang="el-G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61664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78D15ECA-975C-4E07-849E-F4663F627A80}" type="datetimeFigureOut">
              <a:rPr lang="el-GR" smtClean="0"/>
              <a:t>19/1/2020</a:t>
            </a:fld>
            <a:endParaRPr lang="el-GR"/>
          </a:p>
        </p:txBody>
      </p:sp>
      <p:sp>
        <p:nvSpPr>
          <p:cNvPr id="5" name="Footer Placeholder 4"/>
          <p:cNvSpPr>
            <a:spLocks noGrp="1"/>
          </p:cNvSpPr>
          <p:nvPr>
            <p:ph type="ftr" sz="quarter" idx="11"/>
          </p:nvPr>
        </p:nvSpPr>
        <p:spPr/>
        <p:txBody>
          <a:bodyPr/>
          <a:lstStyle/>
          <a:p>
            <a:endParaRPr lang="el-G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804CD4-C1E7-40CF-AD6A-CF2F04917266}" type="slidenum">
              <a:rPr lang="el-GR" smtClean="0"/>
              <a:t>‹#›</a:t>
            </a:fld>
            <a:endParaRPr lang="el-G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8848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78D15ECA-975C-4E07-849E-F4663F627A80}" type="datetimeFigureOut">
              <a:rPr lang="el-GR" smtClean="0"/>
              <a:t>19/1/2020</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4018301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78D15ECA-975C-4E07-849E-F4663F627A80}" type="datetimeFigureOut">
              <a:rPr lang="el-GR" smtClean="0"/>
              <a:t>19/1/2020</a:t>
            </a:fld>
            <a:endParaRPr lang="el-GR"/>
          </a:p>
        </p:txBody>
      </p:sp>
      <p:sp>
        <p:nvSpPr>
          <p:cNvPr id="6" name="Footer Placeholder 5"/>
          <p:cNvSpPr>
            <a:spLocks noGrp="1"/>
          </p:cNvSpPr>
          <p:nvPr>
            <p:ph type="ftr" sz="quarter" idx="11"/>
          </p:nvPr>
        </p:nvSpPr>
        <p:spPr/>
        <p:txBody>
          <a:bodyPr/>
          <a:lstStyle/>
          <a:p>
            <a:endParaRPr lang="el-G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804CD4-C1E7-40CF-AD6A-CF2F04917266}" type="slidenum">
              <a:rPr lang="el-GR" smtClean="0"/>
              <a:t>‹#›</a:t>
            </a:fld>
            <a:endParaRPr lang="el-G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8762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78D15ECA-975C-4E07-849E-F4663F627A80}" type="datetimeFigureOut">
              <a:rPr lang="el-GR" smtClean="0"/>
              <a:t>19/1/2020</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201944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8D15ECA-975C-4E07-849E-F4663F627A80}" type="datetimeFigureOut">
              <a:rPr lang="el-GR" smtClean="0"/>
              <a:t>19/1/2020</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1715505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8D15ECA-975C-4E07-849E-F4663F627A80}" type="datetimeFigureOut">
              <a:rPr lang="el-GR" smtClean="0"/>
              <a:t>19/1/2020</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2532873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78D15ECA-975C-4E07-849E-F4663F627A80}" type="datetimeFigureOut">
              <a:rPr lang="el-GR" smtClean="0"/>
              <a:t>19/1/2020</a:t>
            </a:fld>
            <a:endParaRPr lang="el-GR"/>
          </a:p>
        </p:txBody>
      </p:sp>
      <p:sp>
        <p:nvSpPr>
          <p:cNvPr id="5" name="Footer Placeholder 4"/>
          <p:cNvSpPr>
            <a:spLocks noGrp="1"/>
          </p:cNvSpPr>
          <p:nvPr>
            <p:ph type="ftr" sz="quarter" idx="11"/>
          </p:nvPr>
        </p:nvSpPr>
        <p:spPr/>
        <p:txBody>
          <a:bodyPr/>
          <a:lstStyle/>
          <a:p>
            <a:endParaRPr lang="el-G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299948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8D15ECA-975C-4E07-849E-F4663F627A80}" type="datetimeFigureOut">
              <a:rPr lang="el-GR" smtClean="0"/>
              <a:t>19/1/2020</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1661971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78D15ECA-975C-4E07-849E-F4663F627A80}" type="datetimeFigureOut">
              <a:rPr lang="el-GR" smtClean="0"/>
              <a:t>19/1/2020</a:t>
            </a:fld>
            <a:endParaRPr lang="el-GR"/>
          </a:p>
        </p:txBody>
      </p:sp>
      <p:sp>
        <p:nvSpPr>
          <p:cNvPr id="5" name="Footer Placeholder 4"/>
          <p:cNvSpPr>
            <a:spLocks noGrp="1"/>
          </p:cNvSpPr>
          <p:nvPr>
            <p:ph type="ftr" sz="quarter" idx="11"/>
          </p:nvPr>
        </p:nvSpPr>
        <p:spPr/>
        <p:txBody>
          <a:bodyPr/>
          <a:lstStyle/>
          <a:p>
            <a:endParaRPr lang="el-G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410293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8D15ECA-975C-4E07-849E-F4663F627A80}" type="datetimeFigureOut">
              <a:rPr lang="el-GR" smtClean="0"/>
              <a:t>19/1/2020</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1147164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78D15ECA-975C-4E07-849E-F4663F627A80}" type="datetimeFigureOut">
              <a:rPr lang="el-GR" smtClean="0"/>
              <a:t>19/1/2020</a:t>
            </a:fld>
            <a:endParaRPr lang="el-GR"/>
          </a:p>
        </p:txBody>
      </p:sp>
      <p:sp>
        <p:nvSpPr>
          <p:cNvPr id="6" name="Footer Placeholder 5"/>
          <p:cNvSpPr>
            <a:spLocks noGrp="1"/>
          </p:cNvSpPr>
          <p:nvPr>
            <p:ph type="ftr" sz="quarter" idx="11"/>
          </p:nvPr>
        </p:nvSpPr>
        <p:spPr/>
        <p:txBody>
          <a:bodyPr/>
          <a:lstStyle/>
          <a:p>
            <a:endParaRPr lang="el-G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426136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78D15ECA-975C-4E07-849E-F4663F627A80}" type="datetimeFigureOut">
              <a:rPr lang="el-GR" smtClean="0"/>
              <a:t>19/1/2020</a:t>
            </a:fld>
            <a:endParaRPr lang="el-GR"/>
          </a:p>
        </p:txBody>
      </p:sp>
      <p:sp>
        <p:nvSpPr>
          <p:cNvPr id="8" name="Footer Placeholder 7"/>
          <p:cNvSpPr>
            <a:spLocks noGrp="1"/>
          </p:cNvSpPr>
          <p:nvPr>
            <p:ph type="ftr" sz="quarter" idx="11"/>
          </p:nvPr>
        </p:nvSpPr>
        <p:spPr/>
        <p:txBody>
          <a:bodyPr/>
          <a:lstStyle/>
          <a:p>
            <a:endParaRPr lang="el-G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2705619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78D15ECA-975C-4E07-849E-F4663F627A80}" type="datetimeFigureOut">
              <a:rPr lang="el-GR" smtClean="0"/>
              <a:t>19/1/2020</a:t>
            </a:fld>
            <a:endParaRPr lang="el-GR"/>
          </a:p>
        </p:txBody>
      </p:sp>
      <p:sp>
        <p:nvSpPr>
          <p:cNvPr id="4" name="Footer Placeholder 3"/>
          <p:cNvSpPr>
            <a:spLocks noGrp="1"/>
          </p:cNvSpPr>
          <p:nvPr>
            <p:ph type="ftr" sz="quarter" idx="11"/>
          </p:nvPr>
        </p:nvSpPr>
        <p:spPr/>
        <p:txBody>
          <a:bodyPr/>
          <a:lstStyle/>
          <a:p>
            <a:endParaRPr lang="el-G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39977732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15ECA-975C-4E07-849E-F4663F627A80}" type="datetimeFigureOut">
              <a:rPr lang="el-GR" smtClean="0"/>
              <a:t>19/1/2020</a:t>
            </a:fld>
            <a:endParaRPr lang="el-GR"/>
          </a:p>
        </p:txBody>
      </p:sp>
      <p:sp>
        <p:nvSpPr>
          <p:cNvPr id="3" name="Footer Placeholder 2"/>
          <p:cNvSpPr>
            <a:spLocks noGrp="1"/>
          </p:cNvSpPr>
          <p:nvPr>
            <p:ph type="ftr" sz="quarter" idx="11"/>
          </p:nvPr>
        </p:nvSpPr>
        <p:spPr/>
        <p:txBody>
          <a:bodyPr/>
          <a:lstStyle/>
          <a:p>
            <a:endParaRPr lang="el-G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999126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78D15ECA-975C-4E07-849E-F4663F627A80}" type="datetimeFigureOut">
              <a:rPr lang="el-GR" smtClean="0"/>
              <a:t>19/1/2020</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1062196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78D15ECA-975C-4E07-849E-F4663F627A80}" type="datetimeFigureOut">
              <a:rPr lang="el-GR" smtClean="0"/>
              <a:t>19/1/2020</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40840385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78D15ECA-975C-4E07-849E-F4663F627A80}" type="datetimeFigureOut">
              <a:rPr lang="el-GR" smtClean="0"/>
              <a:t>19/1/2020</a:t>
            </a:fld>
            <a:endParaRPr lang="el-GR"/>
          </a:p>
        </p:txBody>
      </p:sp>
      <p:sp>
        <p:nvSpPr>
          <p:cNvPr id="5" name="Footer Placeholder 4"/>
          <p:cNvSpPr>
            <a:spLocks noGrp="1"/>
          </p:cNvSpPr>
          <p:nvPr>
            <p:ph type="ftr" sz="quarter" idx="11"/>
          </p:nvPr>
        </p:nvSpPr>
        <p:spPr/>
        <p:txBody>
          <a:bodyPr/>
          <a:lstStyle/>
          <a:p>
            <a:endParaRPr lang="el-G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6674027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78D15ECA-975C-4E07-849E-F4663F627A80}" type="datetimeFigureOut">
              <a:rPr lang="el-GR" smtClean="0"/>
              <a:t>19/1/2020</a:t>
            </a:fld>
            <a:endParaRPr lang="el-GR"/>
          </a:p>
        </p:txBody>
      </p:sp>
      <p:sp>
        <p:nvSpPr>
          <p:cNvPr id="5" name="Footer Placeholder 4"/>
          <p:cNvSpPr>
            <a:spLocks noGrp="1"/>
          </p:cNvSpPr>
          <p:nvPr>
            <p:ph type="ftr" sz="quarter" idx="11"/>
          </p:nvPr>
        </p:nvSpPr>
        <p:spPr/>
        <p:txBody>
          <a:bodyPr/>
          <a:lstStyle/>
          <a:p>
            <a:endParaRPr lang="el-G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804CD4-C1E7-40CF-AD6A-CF2F04917266}" type="slidenum">
              <a:rPr lang="el-GR" smtClean="0"/>
              <a:t>‹#›</a:t>
            </a:fld>
            <a:endParaRPr lang="el-G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4677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78D15ECA-975C-4E07-849E-F4663F627A80}" type="datetimeFigureOut">
              <a:rPr lang="el-GR" smtClean="0"/>
              <a:t>19/1/2020</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24726297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78D15ECA-975C-4E07-849E-F4663F627A80}" type="datetimeFigureOut">
              <a:rPr lang="el-GR" smtClean="0"/>
              <a:t>19/1/2020</a:t>
            </a:fld>
            <a:endParaRPr lang="el-GR"/>
          </a:p>
        </p:txBody>
      </p:sp>
      <p:sp>
        <p:nvSpPr>
          <p:cNvPr id="6" name="Footer Placeholder 5"/>
          <p:cNvSpPr>
            <a:spLocks noGrp="1"/>
          </p:cNvSpPr>
          <p:nvPr>
            <p:ph type="ftr" sz="quarter" idx="11"/>
          </p:nvPr>
        </p:nvSpPr>
        <p:spPr/>
        <p:txBody>
          <a:bodyPr/>
          <a:lstStyle/>
          <a:p>
            <a:endParaRPr lang="el-G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804CD4-C1E7-40CF-AD6A-CF2F04917266}" type="slidenum">
              <a:rPr lang="el-GR" smtClean="0"/>
              <a:t>‹#›</a:t>
            </a:fld>
            <a:endParaRPr lang="el-G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027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78D15ECA-975C-4E07-849E-F4663F627A80}" type="datetimeFigureOut">
              <a:rPr lang="el-GR" smtClean="0"/>
              <a:t>19/1/2020</a:t>
            </a:fld>
            <a:endParaRPr lang="el-GR"/>
          </a:p>
        </p:txBody>
      </p:sp>
      <p:sp>
        <p:nvSpPr>
          <p:cNvPr id="5" name="Footer Placeholder 4"/>
          <p:cNvSpPr>
            <a:spLocks noGrp="1"/>
          </p:cNvSpPr>
          <p:nvPr>
            <p:ph type="ftr" sz="quarter" idx="11"/>
          </p:nvPr>
        </p:nvSpPr>
        <p:spPr/>
        <p:txBody>
          <a:bodyPr/>
          <a:lstStyle/>
          <a:p>
            <a:endParaRPr lang="el-G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30741578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78D15ECA-975C-4E07-849E-F4663F627A80}" type="datetimeFigureOut">
              <a:rPr lang="el-GR" smtClean="0"/>
              <a:t>19/1/2020</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6599202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8D15ECA-975C-4E07-849E-F4663F627A80}" type="datetimeFigureOut">
              <a:rPr lang="el-GR" smtClean="0"/>
              <a:t>19/1/2020</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8729192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8D15ECA-975C-4E07-849E-F4663F627A80}" type="datetimeFigureOut">
              <a:rPr lang="el-GR" smtClean="0"/>
              <a:t>19/1/2020</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2955212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78D15ECA-975C-4E07-849E-F4663F627A80}" type="datetimeFigureOut">
              <a:rPr lang="el-GR" smtClean="0"/>
              <a:t>19/1/2020</a:t>
            </a:fld>
            <a:endParaRPr lang="el-GR"/>
          </a:p>
        </p:txBody>
      </p:sp>
      <p:sp>
        <p:nvSpPr>
          <p:cNvPr id="6" name="Footer Placeholder 5"/>
          <p:cNvSpPr>
            <a:spLocks noGrp="1"/>
          </p:cNvSpPr>
          <p:nvPr>
            <p:ph type="ftr" sz="quarter" idx="11"/>
          </p:nvPr>
        </p:nvSpPr>
        <p:spPr/>
        <p:txBody>
          <a:bodyPr/>
          <a:lstStyle/>
          <a:p>
            <a:endParaRPr lang="el-G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168898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78D15ECA-975C-4E07-849E-F4663F627A80}" type="datetimeFigureOut">
              <a:rPr lang="el-GR" smtClean="0"/>
              <a:t>19/1/2020</a:t>
            </a:fld>
            <a:endParaRPr lang="el-GR"/>
          </a:p>
        </p:txBody>
      </p:sp>
      <p:sp>
        <p:nvSpPr>
          <p:cNvPr id="8" name="Footer Placeholder 7"/>
          <p:cNvSpPr>
            <a:spLocks noGrp="1"/>
          </p:cNvSpPr>
          <p:nvPr>
            <p:ph type="ftr" sz="quarter" idx="11"/>
          </p:nvPr>
        </p:nvSpPr>
        <p:spPr/>
        <p:txBody>
          <a:bodyPr/>
          <a:lstStyle/>
          <a:p>
            <a:endParaRPr lang="el-G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353789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78D15ECA-975C-4E07-849E-F4663F627A80}" type="datetimeFigureOut">
              <a:rPr lang="el-GR" smtClean="0"/>
              <a:t>19/1/2020</a:t>
            </a:fld>
            <a:endParaRPr lang="el-GR"/>
          </a:p>
        </p:txBody>
      </p:sp>
      <p:sp>
        <p:nvSpPr>
          <p:cNvPr id="4" name="Footer Placeholder 3"/>
          <p:cNvSpPr>
            <a:spLocks noGrp="1"/>
          </p:cNvSpPr>
          <p:nvPr>
            <p:ph type="ftr" sz="quarter" idx="11"/>
          </p:nvPr>
        </p:nvSpPr>
        <p:spPr/>
        <p:txBody>
          <a:bodyPr/>
          <a:lstStyle/>
          <a:p>
            <a:endParaRPr lang="el-G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399674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15ECA-975C-4E07-849E-F4663F627A80}" type="datetimeFigureOut">
              <a:rPr lang="el-GR" smtClean="0"/>
              <a:t>19/1/2020</a:t>
            </a:fld>
            <a:endParaRPr lang="el-GR"/>
          </a:p>
        </p:txBody>
      </p:sp>
      <p:sp>
        <p:nvSpPr>
          <p:cNvPr id="3" name="Footer Placeholder 2"/>
          <p:cNvSpPr>
            <a:spLocks noGrp="1"/>
          </p:cNvSpPr>
          <p:nvPr>
            <p:ph type="ftr" sz="quarter" idx="11"/>
          </p:nvPr>
        </p:nvSpPr>
        <p:spPr/>
        <p:txBody>
          <a:bodyPr/>
          <a:lstStyle/>
          <a:p>
            <a:endParaRPr lang="el-G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63643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78D15ECA-975C-4E07-849E-F4663F627A80}" type="datetimeFigureOut">
              <a:rPr lang="el-GR" smtClean="0"/>
              <a:t>19/1/2020</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308786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78D15ECA-975C-4E07-849E-F4663F627A80}" type="datetimeFigureOut">
              <a:rPr lang="el-GR" smtClean="0"/>
              <a:t>19/1/2020</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804CD4-C1E7-40CF-AD6A-CF2F04917266}" type="slidenum">
              <a:rPr lang="el-GR" smtClean="0"/>
              <a:t>‹#›</a:t>
            </a:fld>
            <a:endParaRPr lang="el-GR"/>
          </a:p>
        </p:txBody>
      </p:sp>
    </p:spTree>
    <p:extLst>
      <p:ext uri="{BB962C8B-B14F-4D97-AF65-F5344CB8AC3E}">
        <p14:creationId xmlns:p14="http://schemas.microsoft.com/office/powerpoint/2010/main" val="1574353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D15ECA-975C-4E07-849E-F4663F627A80}" type="datetimeFigureOut">
              <a:rPr lang="el-GR" smtClean="0"/>
              <a:t>19/1/2020</a:t>
            </a:fld>
            <a:endParaRPr lang="el-G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l-G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B804CD4-C1E7-40CF-AD6A-CF2F04917266}" type="slidenum">
              <a:rPr lang="el-GR" smtClean="0"/>
              <a:t>‹#›</a:t>
            </a:fld>
            <a:endParaRPr lang="el-GR"/>
          </a:p>
        </p:txBody>
      </p:sp>
    </p:spTree>
    <p:extLst>
      <p:ext uri="{BB962C8B-B14F-4D97-AF65-F5344CB8AC3E}">
        <p14:creationId xmlns:p14="http://schemas.microsoft.com/office/powerpoint/2010/main" val="3181546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D15ECA-975C-4E07-849E-F4663F627A80}" type="datetimeFigureOut">
              <a:rPr lang="el-GR" smtClean="0"/>
              <a:t>19/1/2020</a:t>
            </a:fld>
            <a:endParaRPr lang="el-G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l-G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B804CD4-C1E7-40CF-AD6A-CF2F04917266}" type="slidenum">
              <a:rPr lang="el-GR" smtClean="0"/>
              <a:t>‹#›</a:t>
            </a:fld>
            <a:endParaRPr lang="el-GR"/>
          </a:p>
        </p:txBody>
      </p:sp>
    </p:spTree>
    <p:extLst>
      <p:ext uri="{BB962C8B-B14F-4D97-AF65-F5344CB8AC3E}">
        <p14:creationId xmlns:p14="http://schemas.microsoft.com/office/powerpoint/2010/main" val="38076657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1D3BCDE-7F54-4723-9D83-F01667B8195D}"/>
              </a:ext>
            </a:extLst>
          </p:cNvPr>
          <p:cNvSpPr>
            <a:spLocks noGrp="1"/>
          </p:cNvSpPr>
          <p:nvPr>
            <p:ph type="ctrTitle"/>
          </p:nvPr>
        </p:nvSpPr>
        <p:spPr>
          <a:xfrm>
            <a:off x="1267522" y="319475"/>
            <a:ext cx="9144000" cy="1776954"/>
          </a:xfrm>
        </p:spPr>
        <p:txBody>
          <a:bodyPr/>
          <a:lstStyle/>
          <a:p>
            <a:r>
              <a:rPr lang="el-GR" dirty="0"/>
              <a:t>ΠΑΡΑΛΛΗΛΗ ΕΠΕΞΕΡΓΑΣΙΑ</a:t>
            </a:r>
          </a:p>
        </p:txBody>
      </p:sp>
      <p:sp>
        <p:nvSpPr>
          <p:cNvPr id="3" name="Υπότιτλος 2">
            <a:extLst>
              <a:ext uri="{FF2B5EF4-FFF2-40B4-BE49-F238E27FC236}">
                <a16:creationId xmlns:a16="http://schemas.microsoft.com/office/drawing/2014/main" id="{5E9A8A1B-AE96-4B92-8537-B43F2BC22959}"/>
              </a:ext>
            </a:extLst>
          </p:cNvPr>
          <p:cNvSpPr>
            <a:spLocks noGrp="1"/>
          </p:cNvSpPr>
          <p:nvPr>
            <p:ph type="subTitle" idx="1"/>
          </p:nvPr>
        </p:nvSpPr>
        <p:spPr>
          <a:xfrm>
            <a:off x="1267522" y="3691248"/>
            <a:ext cx="9144000" cy="1655762"/>
          </a:xfrm>
        </p:spPr>
        <p:txBody>
          <a:bodyPr/>
          <a:lstStyle/>
          <a:p>
            <a:r>
              <a:rPr lang="el-GR" dirty="0"/>
              <a:t>ΓΚΑΝΑΣ ΓΕΩΡΓΙΟΣ:547</a:t>
            </a:r>
          </a:p>
          <a:p>
            <a:r>
              <a:rPr lang="el-GR" dirty="0"/>
              <a:t>ΚΑΡΑΜΠΕΛΑΣ ΕΥΑΓΓΕΛΟΣ:482</a:t>
            </a:r>
          </a:p>
          <a:p>
            <a:r>
              <a:rPr lang="el-GR" dirty="0"/>
              <a:t>ΚΑΤΣΙΡΕΑΣ ΠΑΝΑΓΙΩΤΗΣ:575</a:t>
            </a:r>
          </a:p>
        </p:txBody>
      </p:sp>
    </p:spTree>
    <p:extLst>
      <p:ext uri="{BB962C8B-B14F-4D97-AF65-F5344CB8AC3E}">
        <p14:creationId xmlns:p14="http://schemas.microsoft.com/office/powerpoint/2010/main" val="372444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Κοινή Μνήμη </a:t>
            </a:r>
            <a:r>
              <a:rPr lang="en-US" dirty="0"/>
              <a:t>(Shared Memory)</a:t>
            </a:r>
            <a:endParaRPr lang="el-GR" dirty="0"/>
          </a:p>
        </p:txBody>
      </p:sp>
      <p:sp>
        <p:nvSpPr>
          <p:cNvPr id="3" name="Content Placeholder 2"/>
          <p:cNvSpPr>
            <a:spLocks noGrp="1"/>
          </p:cNvSpPr>
          <p:nvPr>
            <p:ph idx="1"/>
          </p:nvPr>
        </p:nvSpPr>
        <p:spPr>
          <a:xfrm>
            <a:off x="2136648" y="1600200"/>
            <a:ext cx="8153400" cy="2185990"/>
          </a:xfrm>
        </p:spPr>
        <p:txBody>
          <a:bodyPr>
            <a:normAutofit/>
          </a:bodyPr>
          <a:lstStyle/>
          <a:p>
            <a:r>
              <a:rPr lang="el-GR" dirty="0"/>
              <a:t>Δημιουργούνται πολλαπλές διεργασίες</a:t>
            </a:r>
            <a:endParaRPr lang="en-US" dirty="0"/>
          </a:p>
          <a:p>
            <a:r>
              <a:rPr lang="el-GR" dirty="0"/>
              <a:t>Το Λ.Σ. προσφέρει μηχανισμούς για την δημιουργία κοινής μνήμης</a:t>
            </a:r>
            <a:endParaRPr lang="en-US" dirty="0"/>
          </a:p>
          <a:p>
            <a:r>
              <a:rPr lang="el-GR" dirty="0"/>
              <a:t>Περιέχει τα δεδομένα που χρησιμοποιούνται από όλες τις διεργασίες</a:t>
            </a:r>
          </a:p>
        </p:txBody>
      </p:sp>
      <p:sp>
        <p:nvSpPr>
          <p:cNvPr id="4" name="Rectangle 3"/>
          <p:cNvSpPr/>
          <p:nvPr/>
        </p:nvSpPr>
        <p:spPr>
          <a:xfrm>
            <a:off x="5381620" y="4286256"/>
            <a:ext cx="1428760" cy="1857388"/>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rPr>
              <a:t>Κοινή Μνήμη</a:t>
            </a:r>
          </a:p>
        </p:txBody>
      </p:sp>
      <p:sp>
        <p:nvSpPr>
          <p:cNvPr id="5" name="Rectangle 4"/>
          <p:cNvSpPr/>
          <p:nvPr/>
        </p:nvSpPr>
        <p:spPr>
          <a:xfrm>
            <a:off x="3024166" y="3857628"/>
            <a:ext cx="1285884" cy="128588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rPr>
              <a:t>Διεργασία</a:t>
            </a:r>
          </a:p>
        </p:txBody>
      </p:sp>
      <p:sp>
        <p:nvSpPr>
          <p:cNvPr id="6" name="Rectangle 5"/>
          <p:cNvSpPr/>
          <p:nvPr/>
        </p:nvSpPr>
        <p:spPr>
          <a:xfrm>
            <a:off x="3024166" y="5286388"/>
            <a:ext cx="1285884" cy="128588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rPr>
              <a:t>Διεργασία</a:t>
            </a:r>
          </a:p>
        </p:txBody>
      </p:sp>
      <p:sp>
        <p:nvSpPr>
          <p:cNvPr id="7" name="Rectangle 6"/>
          <p:cNvSpPr/>
          <p:nvPr/>
        </p:nvSpPr>
        <p:spPr>
          <a:xfrm>
            <a:off x="7881950" y="3857628"/>
            <a:ext cx="1285884" cy="128588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rPr>
              <a:t>Διεργασία</a:t>
            </a:r>
          </a:p>
        </p:txBody>
      </p:sp>
      <p:sp>
        <p:nvSpPr>
          <p:cNvPr id="8" name="Rectangle 7"/>
          <p:cNvSpPr/>
          <p:nvPr/>
        </p:nvSpPr>
        <p:spPr>
          <a:xfrm>
            <a:off x="7881950" y="5286388"/>
            <a:ext cx="1285884" cy="128588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rPr>
              <a:t>Διεργασία</a:t>
            </a:r>
          </a:p>
        </p:txBody>
      </p:sp>
      <p:cxnSp>
        <p:nvCxnSpPr>
          <p:cNvPr id="9" name="Straight Arrow Connector 8"/>
          <p:cNvCxnSpPr/>
          <p:nvPr/>
        </p:nvCxnSpPr>
        <p:spPr>
          <a:xfrm rot="10800000">
            <a:off x="6881818" y="5857892"/>
            <a:ext cx="928694" cy="285752"/>
          </a:xfrm>
          <a:prstGeom prst="straightConnector1">
            <a:avLst/>
          </a:prstGeom>
          <a:ln w="127000">
            <a:solidFill>
              <a:srgbClr val="FF5050"/>
            </a:solidFill>
            <a:tailEnd type="triangle" w="sm" len="sm"/>
          </a:ln>
          <a:effectLst>
            <a:outerShdw blurRad="50800" dist="38100" dir="8100000" algn="tr" rotWithShape="0">
              <a:prstClr val="black">
                <a:alpha val="40000"/>
              </a:prstClr>
            </a:outerShdw>
          </a:effectLst>
          <a:scene3d>
            <a:camera prst="orthographicFront"/>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6881819" y="4286255"/>
            <a:ext cx="928694" cy="285752"/>
          </a:xfrm>
          <a:prstGeom prst="straightConnector1">
            <a:avLst/>
          </a:prstGeom>
          <a:ln w="127000">
            <a:solidFill>
              <a:srgbClr val="FF5050"/>
            </a:solidFill>
            <a:tailEnd type="triangle" w="sm" len="sm"/>
          </a:ln>
          <a:effectLst>
            <a:outerShdw blurRad="50800" dist="38100" dir="8100000" algn="tr" rotWithShape="0">
              <a:prstClr val="black">
                <a:alpha val="40000"/>
              </a:prstClr>
            </a:outerShdw>
          </a:effectLst>
          <a:scene3d>
            <a:camera prst="orthographicFront"/>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H="1">
            <a:off x="4381488" y="5857893"/>
            <a:ext cx="928694" cy="285752"/>
          </a:xfrm>
          <a:prstGeom prst="straightConnector1">
            <a:avLst/>
          </a:prstGeom>
          <a:ln w="127000">
            <a:solidFill>
              <a:srgbClr val="FF5050"/>
            </a:solidFill>
            <a:tailEnd type="triangle" w="sm" len="sm"/>
          </a:ln>
          <a:effectLst>
            <a:outerShdw blurRad="50800" dist="38100" dir="8100000" algn="tr" rotWithShape="0">
              <a:prstClr val="black">
                <a:alpha val="40000"/>
              </a:prstClr>
            </a:outerShdw>
          </a:effectLst>
          <a:scene3d>
            <a:camera prst="orthographicFront"/>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H="1" flipV="1">
            <a:off x="4381489" y="4286256"/>
            <a:ext cx="928694" cy="285752"/>
          </a:xfrm>
          <a:prstGeom prst="straightConnector1">
            <a:avLst/>
          </a:prstGeom>
          <a:ln w="127000">
            <a:solidFill>
              <a:srgbClr val="FF5050"/>
            </a:solidFill>
            <a:tailEnd type="triangle" w="sm" len="sm"/>
          </a:ln>
          <a:effectLst>
            <a:outerShdw blurRad="50800" dist="38100" dir="8100000" algn="tr" rotWithShape="0">
              <a:prstClr val="black">
                <a:alpha val="40000"/>
              </a:prstClr>
            </a:outerShdw>
          </a:effectLst>
          <a:scene3d>
            <a:camera prst="orthographicFront"/>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Νήματα (</a:t>
            </a:r>
            <a:r>
              <a:rPr lang="en-US" dirty="0"/>
              <a:t>Threads</a:t>
            </a:r>
            <a:r>
              <a:rPr lang="el-GR" dirty="0"/>
              <a:t>)</a:t>
            </a:r>
          </a:p>
        </p:txBody>
      </p:sp>
      <p:sp>
        <p:nvSpPr>
          <p:cNvPr id="3" name="Content Placeholder 2"/>
          <p:cNvSpPr>
            <a:spLocks noGrp="1"/>
          </p:cNvSpPr>
          <p:nvPr>
            <p:ph idx="1"/>
          </p:nvPr>
        </p:nvSpPr>
        <p:spPr>
          <a:xfrm>
            <a:off x="2136648" y="1600200"/>
            <a:ext cx="8153400" cy="2471742"/>
          </a:xfrm>
        </p:spPr>
        <p:txBody>
          <a:bodyPr>
            <a:normAutofit/>
          </a:bodyPr>
          <a:lstStyle/>
          <a:p>
            <a:r>
              <a:rPr lang="el-GR" dirty="0">
                <a:solidFill>
                  <a:schemeClr val="tx1">
                    <a:lumMod val="85000"/>
                    <a:lumOff val="15000"/>
                  </a:schemeClr>
                </a:solidFill>
              </a:rPr>
              <a:t>Δημιουργείται μία μόνο διεργασία</a:t>
            </a:r>
            <a:endParaRPr lang="en-US" dirty="0">
              <a:solidFill>
                <a:schemeClr val="tx1">
                  <a:lumMod val="85000"/>
                  <a:lumOff val="15000"/>
                </a:schemeClr>
              </a:solidFill>
            </a:endParaRPr>
          </a:p>
          <a:p>
            <a:pPr lvl="1"/>
            <a:r>
              <a:rPr lang="el-GR" dirty="0"/>
              <a:t>Πολλαπλά νήματα στο πλαίσιο της διεργασίας</a:t>
            </a:r>
            <a:endParaRPr lang="en-US" dirty="0"/>
          </a:p>
          <a:p>
            <a:pPr lvl="1"/>
            <a:r>
              <a:rPr lang="el-GR" dirty="0"/>
              <a:t>Μοιράζονται τουλάχιστον τον χώρο διευθύνσεων μνήμης και συνήθως περισσότερους πόρους της διεργασίας</a:t>
            </a:r>
            <a:endParaRPr lang="en-US" dirty="0"/>
          </a:p>
          <a:p>
            <a:pPr lvl="1"/>
            <a:r>
              <a:rPr lang="el-GR" dirty="0"/>
              <a:t>Πιο γρήγορο από την δημιουργία διεργασιών</a:t>
            </a:r>
          </a:p>
        </p:txBody>
      </p:sp>
      <p:sp>
        <p:nvSpPr>
          <p:cNvPr id="4" name="Rectangle 3"/>
          <p:cNvSpPr/>
          <p:nvPr/>
        </p:nvSpPr>
        <p:spPr>
          <a:xfrm>
            <a:off x="3524232" y="4143380"/>
            <a:ext cx="6072230" cy="242889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5" name="Rectangle 4"/>
          <p:cNvSpPr/>
          <p:nvPr/>
        </p:nvSpPr>
        <p:spPr>
          <a:xfrm>
            <a:off x="7810512" y="4429132"/>
            <a:ext cx="1500198" cy="1857388"/>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rPr>
              <a:t>Χώρος Διευθύνσεων Μνήμης</a:t>
            </a:r>
          </a:p>
        </p:txBody>
      </p:sp>
      <p:sp>
        <p:nvSpPr>
          <p:cNvPr id="31" name="Freeform 30"/>
          <p:cNvSpPr/>
          <p:nvPr/>
        </p:nvSpPr>
        <p:spPr>
          <a:xfrm>
            <a:off x="3881422" y="4384388"/>
            <a:ext cx="2291024" cy="401934"/>
          </a:xfrm>
          <a:custGeom>
            <a:avLst/>
            <a:gdLst>
              <a:gd name="connsiteX0" fmla="*/ 0 w 2291024"/>
              <a:gd name="connsiteY0" fmla="*/ 231112 h 401934"/>
              <a:gd name="connsiteX1" fmla="*/ 301450 w 2291024"/>
              <a:gd name="connsiteY1" fmla="*/ 30145 h 401934"/>
              <a:gd name="connsiteX2" fmla="*/ 562707 w 2291024"/>
              <a:gd name="connsiteY2" fmla="*/ 401934 h 401934"/>
              <a:gd name="connsiteX3" fmla="*/ 864158 w 2291024"/>
              <a:gd name="connsiteY3" fmla="*/ 30145 h 401934"/>
              <a:gd name="connsiteX4" fmla="*/ 1145512 w 2291024"/>
              <a:gd name="connsiteY4" fmla="*/ 391886 h 401934"/>
              <a:gd name="connsiteX5" fmla="*/ 1426866 w 2291024"/>
              <a:gd name="connsiteY5" fmla="*/ 30145 h 401934"/>
              <a:gd name="connsiteX6" fmla="*/ 1708220 w 2291024"/>
              <a:gd name="connsiteY6" fmla="*/ 401934 h 401934"/>
              <a:gd name="connsiteX7" fmla="*/ 1999622 w 2291024"/>
              <a:gd name="connsiteY7" fmla="*/ 30145 h 401934"/>
              <a:gd name="connsiteX8" fmla="*/ 2291024 w 2291024"/>
              <a:gd name="connsiteY8" fmla="*/ 221064 h 40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1024" h="401934">
                <a:moveTo>
                  <a:pt x="0" y="231112"/>
                </a:moveTo>
                <a:cubicBezTo>
                  <a:pt x="103833" y="116393"/>
                  <a:pt x="207666" y="1675"/>
                  <a:pt x="301450" y="30145"/>
                </a:cubicBezTo>
                <a:cubicBezTo>
                  <a:pt x="395235" y="58615"/>
                  <a:pt x="468922" y="401934"/>
                  <a:pt x="562707" y="401934"/>
                </a:cubicBezTo>
                <a:cubicBezTo>
                  <a:pt x="656492" y="401934"/>
                  <a:pt x="767024" y="31820"/>
                  <a:pt x="864158" y="30145"/>
                </a:cubicBezTo>
                <a:cubicBezTo>
                  <a:pt x="961292" y="28470"/>
                  <a:pt x="1051727" y="391886"/>
                  <a:pt x="1145512" y="391886"/>
                </a:cubicBezTo>
                <a:cubicBezTo>
                  <a:pt x="1239297" y="391886"/>
                  <a:pt x="1333081" y="28470"/>
                  <a:pt x="1426866" y="30145"/>
                </a:cubicBezTo>
                <a:cubicBezTo>
                  <a:pt x="1520651" y="31820"/>
                  <a:pt x="1612761" y="401934"/>
                  <a:pt x="1708220" y="401934"/>
                </a:cubicBezTo>
                <a:cubicBezTo>
                  <a:pt x="1803679" y="401934"/>
                  <a:pt x="1902488" y="60290"/>
                  <a:pt x="1999622" y="30145"/>
                </a:cubicBezTo>
                <a:cubicBezTo>
                  <a:pt x="2096756" y="0"/>
                  <a:pt x="2291024" y="221064"/>
                  <a:pt x="2291024" y="221064"/>
                </a:cubicBezTo>
              </a:path>
            </a:pathLst>
          </a:custGeom>
          <a:ln w="50800">
            <a:solidFill>
              <a:schemeClr val="accent4">
                <a:lumMod val="60000"/>
                <a:lumOff val="40000"/>
              </a:schemeClr>
            </a:solidFill>
            <a:tailEnd type="triangle"/>
          </a:ln>
          <a:effectLst>
            <a:outerShdw blurRad="50800" dist="38100" dir="8100000" algn="tr" rotWithShape="0">
              <a:prstClr val="black">
                <a:alpha val="40000"/>
              </a:prstClr>
            </a:outerShdw>
          </a:effectLst>
          <a:scene3d>
            <a:camera prst="orthographicFront"/>
            <a:lightRig rig="contrasting" dir="t"/>
          </a:scene3d>
          <a:sp3d prstMaterial="metal">
            <a:bevelT w="63500"/>
          </a:sp3d>
        </p:spPr>
        <p:style>
          <a:lnRef idx="1">
            <a:schemeClr val="accent1"/>
          </a:lnRef>
          <a:fillRef idx="0">
            <a:schemeClr val="accent1"/>
          </a:fillRef>
          <a:effectRef idx="0">
            <a:schemeClr val="accent1"/>
          </a:effectRef>
          <a:fontRef idx="minor">
            <a:schemeClr val="tx1"/>
          </a:fontRef>
        </p:style>
        <p:txBody>
          <a:bodyPr tIns="46800" rtlCol="0" anchor="ctr" anchorCtr="0"/>
          <a:lstStyle/>
          <a:p>
            <a:pPr algn="ctr"/>
            <a:endParaRPr lang="el-GR" dirty="0"/>
          </a:p>
        </p:txBody>
      </p:sp>
      <p:sp>
        <p:nvSpPr>
          <p:cNvPr id="32" name="Freeform 31"/>
          <p:cNvSpPr/>
          <p:nvPr/>
        </p:nvSpPr>
        <p:spPr>
          <a:xfrm>
            <a:off x="3881422" y="5098768"/>
            <a:ext cx="2291024" cy="401934"/>
          </a:xfrm>
          <a:custGeom>
            <a:avLst/>
            <a:gdLst>
              <a:gd name="connsiteX0" fmla="*/ 0 w 2291024"/>
              <a:gd name="connsiteY0" fmla="*/ 231112 h 401934"/>
              <a:gd name="connsiteX1" fmla="*/ 301450 w 2291024"/>
              <a:gd name="connsiteY1" fmla="*/ 30145 h 401934"/>
              <a:gd name="connsiteX2" fmla="*/ 562707 w 2291024"/>
              <a:gd name="connsiteY2" fmla="*/ 401934 h 401934"/>
              <a:gd name="connsiteX3" fmla="*/ 864158 w 2291024"/>
              <a:gd name="connsiteY3" fmla="*/ 30145 h 401934"/>
              <a:gd name="connsiteX4" fmla="*/ 1145512 w 2291024"/>
              <a:gd name="connsiteY4" fmla="*/ 391886 h 401934"/>
              <a:gd name="connsiteX5" fmla="*/ 1426866 w 2291024"/>
              <a:gd name="connsiteY5" fmla="*/ 30145 h 401934"/>
              <a:gd name="connsiteX6" fmla="*/ 1708220 w 2291024"/>
              <a:gd name="connsiteY6" fmla="*/ 401934 h 401934"/>
              <a:gd name="connsiteX7" fmla="*/ 1999622 w 2291024"/>
              <a:gd name="connsiteY7" fmla="*/ 30145 h 401934"/>
              <a:gd name="connsiteX8" fmla="*/ 2291024 w 2291024"/>
              <a:gd name="connsiteY8" fmla="*/ 221064 h 40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1024" h="401934">
                <a:moveTo>
                  <a:pt x="0" y="231112"/>
                </a:moveTo>
                <a:cubicBezTo>
                  <a:pt x="103833" y="116393"/>
                  <a:pt x="207666" y="1675"/>
                  <a:pt x="301450" y="30145"/>
                </a:cubicBezTo>
                <a:cubicBezTo>
                  <a:pt x="395235" y="58615"/>
                  <a:pt x="468922" y="401934"/>
                  <a:pt x="562707" y="401934"/>
                </a:cubicBezTo>
                <a:cubicBezTo>
                  <a:pt x="656492" y="401934"/>
                  <a:pt x="767024" y="31820"/>
                  <a:pt x="864158" y="30145"/>
                </a:cubicBezTo>
                <a:cubicBezTo>
                  <a:pt x="961292" y="28470"/>
                  <a:pt x="1051727" y="391886"/>
                  <a:pt x="1145512" y="391886"/>
                </a:cubicBezTo>
                <a:cubicBezTo>
                  <a:pt x="1239297" y="391886"/>
                  <a:pt x="1333081" y="28470"/>
                  <a:pt x="1426866" y="30145"/>
                </a:cubicBezTo>
                <a:cubicBezTo>
                  <a:pt x="1520651" y="31820"/>
                  <a:pt x="1612761" y="401934"/>
                  <a:pt x="1708220" y="401934"/>
                </a:cubicBezTo>
                <a:cubicBezTo>
                  <a:pt x="1803679" y="401934"/>
                  <a:pt x="1902488" y="60290"/>
                  <a:pt x="1999622" y="30145"/>
                </a:cubicBezTo>
                <a:cubicBezTo>
                  <a:pt x="2096756" y="0"/>
                  <a:pt x="2291024" y="221064"/>
                  <a:pt x="2291024" y="221064"/>
                </a:cubicBezTo>
              </a:path>
            </a:pathLst>
          </a:custGeom>
          <a:ln w="50800">
            <a:solidFill>
              <a:schemeClr val="accent4">
                <a:lumMod val="60000"/>
                <a:lumOff val="40000"/>
              </a:schemeClr>
            </a:solidFill>
            <a:tailEnd type="triangle"/>
          </a:ln>
          <a:effectLst>
            <a:outerShdw blurRad="50800" dist="38100" dir="8100000" algn="tr" rotWithShape="0">
              <a:prstClr val="black">
                <a:alpha val="40000"/>
              </a:prstClr>
            </a:outerShdw>
          </a:effectLst>
          <a:scene3d>
            <a:camera prst="orthographicFront"/>
            <a:lightRig rig="contrasting" dir="t"/>
          </a:scene3d>
          <a:sp3d prstMaterial="metal">
            <a:bevelT w="635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33" name="Freeform 32"/>
          <p:cNvSpPr/>
          <p:nvPr/>
        </p:nvSpPr>
        <p:spPr>
          <a:xfrm>
            <a:off x="3881422" y="5813148"/>
            <a:ext cx="2291024" cy="401934"/>
          </a:xfrm>
          <a:custGeom>
            <a:avLst/>
            <a:gdLst>
              <a:gd name="connsiteX0" fmla="*/ 0 w 2291024"/>
              <a:gd name="connsiteY0" fmla="*/ 231112 h 401934"/>
              <a:gd name="connsiteX1" fmla="*/ 301450 w 2291024"/>
              <a:gd name="connsiteY1" fmla="*/ 30145 h 401934"/>
              <a:gd name="connsiteX2" fmla="*/ 562707 w 2291024"/>
              <a:gd name="connsiteY2" fmla="*/ 401934 h 401934"/>
              <a:gd name="connsiteX3" fmla="*/ 864158 w 2291024"/>
              <a:gd name="connsiteY3" fmla="*/ 30145 h 401934"/>
              <a:gd name="connsiteX4" fmla="*/ 1145512 w 2291024"/>
              <a:gd name="connsiteY4" fmla="*/ 391886 h 401934"/>
              <a:gd name="connsiteX5" fmla="*/ 1426866 w 2291024"/>
              <a:gd name="connsiteY5" fmla="*/ 30145 h 401934"/>
              <a:gd name="connsiteX6" fmla="*/ 1708220 w 2291024"/>
              <a:gd name="connsiteY6" fmla="*/ 401934 h 401934"/>
              <a:gd name="connsiteX7" fmla="*/ 1999622 w 2291024"/>
              <a:gd name="connsiteY7" fmla="*/ 30145 h 401934"/>
              <a:gd name="connsiteX8" fmla="*/ 2291024 w 2291024"/>
              <a:gd name="connsiteY8" fmla="*/ 221064 h 40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1024" h="401934">
                <a:moveTo>
                  <a:pt x="0" y="231112"/>
                </a:moveTo>
                <a:cubicBezTo>
                  <a:pt x="103833" y="116393"/>
                  <a:pt x="207666" y="1675"/>
                  <a:pt x="301450" y="30145"/>
                </a:cubicBezTo>
                <a:cubicBezTo>
                  <a:pt x="395235" y="58615"/>
                  <a:pt x="468922" y="401934"/>
                  <a:pt x="562707" y="401934"/>
                </a:cubicBezTo>
                <a:cubicBezTo>
                  <a:pt x="656492" y="401934"/>
                  <a:pt x="767024" y="31820"/>
                  <a:pt x="864158" y="30145"/>
                </a:cubicBezTo>
                <a:cubicBezTo>
                  <a:pt x="961292" y="28470"/>
                  <a:pt x="1051727" y="391886"/>
                  <a:pt x="1145512" y="391886"/>
                </a:cubicBezTo>
                <a:cubicBezTo>
                  <a:pt x="1239297" y="391886"/>
                  <a:pt x="1333081" y="28470"/>
                  <a:pt x="1426866" y="30145"/>
                </a:cubicBezTo>
                <a:cubicBezTo>
                  <a:pt x="1520651" y="31820"/>
                  <a:pt x="1612761" y="401934"/>
                  <a:pt x="1708220" y="401934"/>
                </a:cubicBezTo>
                <a:cubicBezTo>
                  <a:pt x="1803679" y="401934"/>
                  <a:pt x="1902488" y="60290"/>
                  <a:pt x="1999622" y="30145"/>
                </a:cubicBezTo>
                <a:cubicBezTo>
                  <a:pt x="2096756" y="0"/>
                  <a:pt x="2291024" y="221064"/>
                  <a:pt x="2291024" y="221064"/>
                </a:cubicBezTo>
              </a:path>
            </a:pathLst>
          </a:custGeom>
          <a:ln w="50800">
            <a:solidFill>
              <a:schemeClr val="accent4">
                <a:lumMod val="60000"/>
                <a:lumOff val="40000"/>
              </a:schemeClr>
            </a:solidFill>
            <a:tailEnd type="triangle"/>
          </a:ln>
          <a:effectLst>
            <a:outerShdw blurRad="50800" dist="38100" dir="8100000" algn="tr" rotWithShape="0">
              <a:prstClr val="black">
                <a:alpha val="40000"/>
              </a:prstClr>
            </a:outerShdw>
          </a:effectLst>
          <a:scene3d>
            <a:camera prst="orthographicFront"/>
            <a:lightRig rig="contrasting" dir="t"/>
          </a:scene3d>
          <a:sp3d prstMaterial="metal">
            <a:bevelT w="63500"/>
          </a:sp3d>
        </p:spPr>
        <p:style>
          <a:lnRef idx="1">
            <a:schemeClr val="accent1"/>
          </a:lnRef>
          <a:fillRef idx="0">
            <a:schemeClr val="accent1"/>
          </a:fillRef>
          <a:effectRef idx="0">
            <a:schemeClr val="accent1"/>
          </a:effectRef>
          <a:fontRef idx="minor">
            <a:schemeClr val="tx1"/>
          </a:fontRef>
        </p:style>
        <p:txBody>
          <a:bodyPr tIns="594000" rtlCol="0" anchor="ctr"/>
          <a:lstStyle/>
          <a:p>
            <a:pPr algn="ctr"/>
            <a:r>
              <a:rPr lang="el-GR" dirty="0"/>
              <a:t>Νήματα</a:t>
            </a:r>
          </a:p>
        </p:txBody>
      </p:sp>
      <p:cxnSp>
        <p:nvCxnSpPr>
          <p:cNvPr id="34" name="Straight Arrow Connector 33"/>
          <p:cNvCxnSpPr/>
          <p:nvPr/>
        </p:nvCxnSpPr>
        <p:spPr>
          <a:xfrm rot="10800000" flipH="1" flipV="1">
            <a:off x="6453190" y="4572007"/>
            <a:ext cx="928694" cy="285752"/>
          </a:xfrm>
          <a:prstGeom prst="straightConnector1">
            <a:avLst/>
          </a:prstGeom>
          <a:ln w="127000">
            <a:solidFill>
              <a:srgbClr val="FF5050"/>
            </a:solidFill>
            <a:tailEnd type="triangle" w="sm" len="sm"/>
          </a:ln>
          <a:effectLst>
            <a:outerShdw blurRad="50800" dist="38100" dir="8100000" algn="tr" rotWithShape="0">
              <a:prstClr val="black">
                <a:alpha val="40000"/>
              </a:prstClr>
            </a:outerShdw>
          </a:effectLst>
          <a:scene3d>
            <a:camera prst="orthographicFront"/>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H="1">
            <a:off x="6453191" y="5715016"/>
            <a:ext cx="928694" cy="285752"/>
          </a:xfrm>
          <a:prstGeom prst="straightConnector1">
            <a:avLst/>
          </a:prstGeom>
          <a:ln w="127000">
            <a:solidFill>
              <a:srgbClr val="FF5050"/>
            </a:solidFill>
            <a:tailEnd type="triangle" w="sm" len="sm"/>
          </a:ln>
          <a:effectLst>
            <a:outerShdw blurRad="50800" dist="38100" dir="8100000" algn="tr" rotWithShape="0">
              <a:prstClr val="black">
                <a:alpha val="40000"/>
              </a:prstClr>
            </a:outerShdw>
          </a:effectLst>
          <a:scene3d>
            <a:camera prst="orthographicFront"/>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381752" y="5286388"/>
            <a:ext cx="928694" cy="1588"/>
          </a:xfrm>
          <a:prstGeom prst="straightConnector1">
            <a:avLst/>
          </a:prstGeom>
          <a:ln w="127000">
            <a:solidFill>
              <a:srgbClr val="FF5050"/>
            </a:solidFill>
            <a:tailEnd type="triangle" w="sm" len="sm"/>
          </a:ln>
          <a:effectLst>
            <a:outerShdw blurRad="50800" dist="38100" dir="8100000" algn="tr" rotWithShape="0">
              <a:prstClr val="black">
                <a:alpha val="40000"/>
              </a:prstClr>
            </a:outerShdw>
          </a:effectLst>
          <a:scene3d>
            <a:camera prst="orthographicFront"/>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884556" y="4131238"/>
            <a:ext cx="1353924" cy="369332"/>
          </a:xfrm>
          <a:prstGeom prst="rect">
            <a:avLst/>
          </a:prstGeom>
          <a:noFill/>
        </p:spPr>
        <p:txBody>
          <a:bodyPr wrap="square" rtlCol="0">
            <a:spAutoFit/>
          </a:bodyPr>
          <a:lstStyle/>
          <a:p>
            <a:r>
              <a:rPr lang="el-GR" dirty="0"/>
              <a:t>Διεργασία</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A6D5CD4-DAAB-4F0E-B484-3DDDD792E187}"/>
              </a:ext>
            </a:extLst>
          </p:cNvPr>
          <p:cNvSpPr>
            <a:spLocks noGrp="1"/>
          </p:cNvSpPr>
          <p:nvPr>
            <p:ph type="title"/>
          </p:nvPr>
        </p:nvSpPr>
        <p:spPr/>
        <p:txBody>
          <a:bodyPr/>
          <a:lstStyle/>
          <a:p>
            <a:r>
              <a:rPr lang="el-GR" dirty="0"/>
              <a:t>Πέρασμα Μηνυμάτων (</a:t>
            </a:r>
            <a:r>
              <a:rPr lang="en-US" dirty="0"/>
              <a:t>Message passing)</a:t>
            </a:r>
            <a:endParaRPr lang="el-GR" dirty="0"/>
          </a:p>
        </p:txBody>
      </p:sp>
      <p:sp>
        <p:nvSpPr>
          <p:cNvPr id="3" name="Θέση περιεχομένου 2">
            <a:extLst>
              <a:ext uri="{FF2B5EF4-FFF2-40B4-BE49-F238E27FC236}">
                <a16:creationId xmlns:a16="http://schemas.microsoft.com/office/drawing/2014/main" id="{DEDAEBD0-0FDD-4B91-A92D-B0509B3B6899}"/>
              </a:ext>
            </a:extLst>
          </p:cNvPr>
          <p:cNvSpPr>
            <a:spLocks noGrp="1"/>
          </p:cNvSpPr>
          <p:nvPr>
            <p:ph idx="1"/>
          </p:nvPr>
        </p:nvSpPr>
        <p:spPr>
          <a:xfrm>
            <a:off x="659781" y="2650815"/>
            <a:ext cx="10515600" cy="3303936"/>
          </a:xfrm>
        </p:spPr>
        <p:txBody>
          <a:bodyPr/>
          <a:lstStyle/>
          <a:p>
            <a:r>
              <a:rPr lang="el-GR" dirty="0"/>
              <a:t>Δημιουργούνται πολλαπλές </a:t>
            </a:r>
            <a:r>
              <a:rPr lang="el-GR" i="1" dirty="0">
                <a:solidFill>
                  <a:schemeClr val="tx1">
                    <a:lumMod val="85000"/>
                    <a:lumOff val="15000"/>
                  </a:schemeClr>
                </a:solidFill>
              </a:rPr>
              <a:t>διεργασίες</a:t>
            </a:r>
            <a:endParaRPr lang="en-US" dirty="0">
              <a:solidFill>
                <a:schemeClr val="tx1">
                  <a:lumMod val="85000"/>
                  <a:lumOff val="15000"/>
                </a:schemeClr>
              </a:solidFill>
            </a:endParaRPr>
          </a:p>
          <a:p>
            <a:pPr lvl="1"/>
            <a:r>
              <a:rPr lang="el-GR" dirty="0"/>
              <a:t>Στον ίδιο κόμβο, ίδιο υπολογιστή ή ακόμα και αλλού</a:t>
            </a:r>
            <a:endParaRPr lang="en-US" dirty="0"/>
          </a:p>
          <a:p>
            <a:r>
              <a:rPr lang="el-GR" dirty="0"/>
              <a:t>Η επικοινωνία πραγματοποιείται ρητά</a:t>
            </a:r>
            <a:endParaRPr lang="en-US" dirty="0"/>
          </a:p>
          <a:p>
            <a:pPr lvl="1"/>
            <a:r>
              <a:rPr lang="el-GR" dirty="0"/>
              <a:t>Ο προγραμματιστής πρέπει να προσθέσει τις κατάλληλες κλήσεις για </a:t>
            </a:r>
            <a:r>
              <a:rPr lang="el-GR" i="1" dirty="0">
                <a:solidFill>
                  <a:schemeClr val="tx1">
                    <a:lumMod val="85000"/>
                    <a:lumOff val="15000"/>
                  </a:schemeClr>
                </a:solidFill>
              </a:rPr>
              <a:t>αποστολή</a:t>
            </a:r>
            <a:r>
              <a:rPr lang="el-GR" i="1" dirty="0">
                <a:solidFill>
                  <a:srgbClr val="FF0000"/>
                </a:solidFill>
              </a:rPr>
              <a:t> </a:t>
            </a:r>
            <a:r>
              <a:rPr lang="el-GR" dirty="0"/>
              <a:t>και </a:t>
            </a:r>
            <a:r>
              <a:rPr lang="el-GR" i="1" dirty="0">
                <a:solidFill>
                  <a:schemeClr val="tx1">
                    <a:lumMod val="85000"/>
                    <a:lumOff val="15000"/>
                  </a:schemeClr>
                </a:solidFill>
              </a:rPr>
              <a:t>παραλαβή</a:t>
            </a:r>
            <a:r>
              <a:rPr lang="en-US" i="1" dirty="0">
                <a:solidFill>
                  <a:srgbClr val="FF0000"/>
                </a:solidFill>
              </a:rPr>
              <a:t> </a:t>
            </a:r>
            <a:r>
              <a:rPr lang="el-GR" dirty="0"/>
              <a:t>δεδομένων</a:t>
            </a:r>
          </a:p>
          <a:p>
            <a:endParaRPr lang="el-GR" dirty="0"/>
          </a:p>
        </p:txBody>
      </p:sp>
    </p:spTree>
    <p:extLst>
      <p:ext uri="{BB962C8B-B14F-4D97-AF65-F5344CB8AC3E}">
        <p14:creationId xmlns:p14="http://schemas.microsoft.com/office/powerpoint/2010/main" val="66850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Υβριδικά Μοντέλα</a:t>
            </a:r>
          </a:p>
        </p:txBody>
      </p:sp>
      <p:sp>
        <p:nvSpPr>
          <p:cNvPr id="3" name="Content Placeholder 2"/>
          <p:cNvSpPr>
            <a:spLocks noGrp="1"/>
          </p:cNvSpPr>
          <p:nvPr>
            <p:ph idx="1"/>
          </p:nvPr>
        </p:nvSpPr>
        <p:spPr>
          <a:xfrm>
            <a:off x="838200" y="2572757"/>
            <a:ext cx="10515600" cy="3237029"/>
          </a:xfrm>
        </p:spPr>
        <p:txBody>
          <a:bodyPr/>
          <a:lstStyle/>
          <a:p>
            <a:r>
              <a:rPr lang="el-GR" dirty="0"/>
              <a:t>Ιδιαίτερα ταιριαστά για συστήματα με υβριδική αρχιτεκτονική μνήμης</a:t>
            </a:r>
            <a:endParaRPr lang="en-US" dirty="0"/>
          </a:p>
          <a:p>
            <a:pPr lvl="1"/>
            <a:r>
              <a:rPr lang="el-GR" dirty="0"/>
              <a:t>Αξιοποίηση ενός μοντέλου κοινής μνήμης σε κάθε κόμβο</a:t>
            </a:r>
            <a:endParaRPr lang="en-US" dirty="0"/>
          </a:p>
          <a:p>
            <a:pPr lvl="1"/>
            <a:r>
              <a:rPr lang="el-GR" dirty="0"/>
              <a:t>Αξιοποίηση ενός μοντέλου περάσματος μηνυμάτων μεταξύ κόμβων</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Υβριδικό μοντέλο</a:t>
            </a:r>
          </a:p>
        </p:txBody>
      </p:sp>
      <p:grpSp>
        <p:nvGrpSpPr>
          <p:cNvPr id="23" name="Group 22"/>
          <p:cNvGrpSpPr/>
          <p:nvPr/>
        </p:nvGrpSpPr>
        <p:grpSpPr>
          <a:xfrm>
            <a:off x="2166910" y="1571612"/>
            <a:ext cx="3385061" cy="2000264"/>
            <a:chOff x="642910" y="1643050"/>
            <a:chExt cx="7858180" cy="4643470"/>
          </a:xfrm>
        </p:grpSpPr>
        <p:sp>
          <p:nvSpPr>
            <p:cNvPr id="4" name="Rectangle 3"/>
            <p:cNvSpPr/>
            <p:nvPr/>
          </p:nvSpPr>
          <p:spPr>
            <a:xfrm>
              <a:off x="64291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5" name="Rectangle 4"/>
            <p:cNvSpPr/>
            <p:nvPr/>
          </p:nvSpPr>
          <p:spPr>
            <a:xfrm>
              <a:off x="278605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6" name="Rectangle 5"/>
            <p:cNvSpPr/>
            <p:nvPr/>
          </p:nvSpPr>
          <p:spPr>
            <a:xfrm>
              <a:off x="492919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7" name="Rectangle 6"/>
            <p:cNvSpPr/>
            <p:nvPr/>
          </p:nvSpPr>
          <p:spPr>
            <a:xfrm>
              <a:off x="707233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8" name="Up-Down Arrow 7"/>
            <p:cNvSpPr/>
            <p:nvPr/>
          </p:nvSpPr>
          <p:spPr>
            <a:xfrm>
              <a:off x="121441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9" name="Up-Down Arrow 8"/>
            <p:cNvSpPr/>
            <p:nvPr/>
          </p:nvSpPr>
          <p:spPr>
            <a:xfrm>
              <a:off x="335755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0" name="Up-Down Arrow 9"/>
            <p:cNvSpPr/>
            <p:nvPr/>
          </p:nvSpPr>
          <p:spPr>
            <a:xfrm>
              <a:off x="550069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1" name="Up-Down Arrow 10"/>
            <p:cNvSpPr/>
            <p:nvPr/>
          </p:nvSpPr>
          <p:spPr>
            <a:xfrm>
              <a:off x="764383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2" name="Rounded Rectangle 11"/>
            <p:cNvSpPr/>
            <p:nvPr/>
          </p:nvSpPr>
          <p:spPr>
            <a:xfrm>
              <a:off x="642910" y="3857628"/>
              <a:ext cx="7858180" cy="571504"/>
            </a:xfrm>
            <a:prstGeom prst="roundRect">
              <a:avLst>
                <a:gd name="adj" fmla="val 44827"/>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3" name="Up-Down Arrow 12"/>
            <p:cNvSpPr/>
            <p:nvPr/>
          </p:nvSpPr>
          <p:spPr>
            <a:xfrm>
              <a:off x="121441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4" name="Up-Down Arrow 13"/>
            <p:cNvSpPr/>
            <p:nvPr/>
          </p:nvSpPr>
          <p:spPr>
            <a:xfrm>
              <a:off x="335755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5" name="Up-Down Arrow 14"/>
            <p:cNvSpPr/>
            <p:nvPr/>
          </p:nvSpPr>
          <p:spPr>
            <a:xfrm>
              <a:off x="550069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6" name="Up-Down Arrow 15"/>
            <p:cNvSpPr/>
            <p:nvPr/>
          </p:nvSpPr>
          <p:spPr>
            <a:xfrm>
              <a:off x="764383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7" name="Rectangle 16"/>
            <p:cNvSpPr/>
            <p:nvPr/>
          </p:nvSpPr>
          <p:spPr>
            <a:xfrm>
              <a:off x="64291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8" name="Rectangle 17"/>
            <p:cNvSpPr/>
            <p:nvPr/>
          </p:nvSpPr>
          <p:spPr>
            <a:xfrm>
              <a:off x="278605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9" name="Rectangle 18"/>
            <p:cNvSpPr/>
            <p:nvPr/>
          </p:nvSpPr>
          <p:spPr>
            <a:xfrm>
              <a:off x="707233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20" name="Rectangle 19"/>
            <p:cNvSpPr/>
            <p:nvPr/>
          </p:nvSpPr>
          <p:spPr>
            <a:xfrm>
              <a:off x="492919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grpSp>
      <p:sp>
        <p:nvSpPr>
          <p:cNvPr id="78" name="Rounded Rectangle 77"/>
          <p:cNvSpPr/>
          <p:nvPr/>
        </p:nvSpPr>
        <p:spPr>
          <a:xfrm>
            <a:off x="5024430" y="3857628"/>
            <a:ext cx="2143140" cy="571504"/>
          </a:xfrm>
          <a:prstGeom prst="roundRect">
            <a:avLst>
              <a:gd name="adj" fmla="val 44827"/>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rPr>
              <a:t>Δίκτυο</a:t>
            </a:r>
          </a:p>
        </p:txBody>
      </p:sp>
      <p:grpSp>
        <p:nvGrpSpPr>
          <p:cNvPr id="79" name="Group 78"/>
          <p:cNvGrpSpPr/>
          <p:nvPr/>
        </p:nvGrpSpPr>
        <p:grpSpPr>
          <a:xfrm>
            <a:off x="6667505" y="1571612"/>
            <a:ext cx="3385061" cy="2000264"/>
            <a:chOff x="642910" y="1643050"/>
            <a:chExt cx="7858180" cy="4643470"/>
          </a:xfrm>
        </p:grpSpPr>
        <p:sp>
          <p:nvSpPr>
            <p:cNvPr id="80" name="Rectangle 79"/>
            <p:cNvSpPr/>
            <p:nvPr/>
          </p:nvSpPr>
          <p:spPr>
            <a:xfrm>
              <a:off x="64291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81" name="Rectangle 80"/>
            <p:cNvSpPr/>
            <p:nvPr/>
          </p:nvSpPr>
          <p:spPr>
            <a:xfrm>
              <a:off x="278605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82" name="Rectangle 81"/>
            <p:cNvSpPr/>
            <p:nvPr/>
          </p:nvSpPr>
          <p:spPr>
            <a:xfrm>
              <a:off x="492919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83" name="Rectangle 82"/>
            <p:cNvSpPr/>
            <p:nvPr/>
          </p:nvSpPr>
          <p:spPr>
            <a:xfrm>
              <a:off x="707233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84" name="Up-Down Arrow 83"/>
            <p:cNvSpPr/>
            <p:nvPr/>
          </p:nvSpPr>
          <p:spPr>
            <a:xfrm>
              <a:off x="121441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85" name="Up-Down Arrow 84"/>
            <p:cNvSpPr/>
            <p:nvPr/>
          </p:nvSpPr>
          <p:spPr>
            <a:xfrm>
              <a:off x="335755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86" name="Up-Down Arrow 85"/>
            <p:cNvSpPr/>
            <p:nvPr/>
          </p:nvSpPr>
          <p:spPr>
            <a:xfrm>
              <a:off x="550069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87" name="Up-Down Arrow 86"/>
            <p:cNvSpPr/>
            <p:nvPr/>
          </p:nvSpPr>
          <p:spPr>
            <a:xfrm>
              <a:off x="764383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88" name="Rounded Rectangle 87"/>
            <p:cNvSpPr/>
            <p:nvPr/>
          </p:nvSpPr>
          <p:spPr>
            <a:xfrm>
              <a:off x="642910" y="3857628"/>
              <a:ext cx="7858180" cy="571504"/>
            </a:xfrm>
            <a:prstGeom prst="roundRect">
              <a:avLst>
                <a:gd name="adj" fmla="val 44827"/>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89" name="Up-Down Arrow 88"/>
            <p:cNvSpPr/>
            <p:nvPr/>
          </p:nvSpPr>
          <p:spPr>
            <a:xfrm>
              <a:off x="121441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90" name="Up-Down Arrow 89"/>
            <p:cNvSpPr/>
            <p:nvPr/>
          </p:nvSpPr>
          <p:spPr>
            <a:xfrm>
              <a:off x="335755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91" name="Up-Down Arrow 90"/>
            <p:cNvSpPr/>
            <p:nvPr/>
          </p:nvSpPr>
          <p:spPr>
            <a:xfrm>
              <a:off x="550069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92" name="Up-Down Arrow 91"/>
            <p:cNvSpPr/>
            <p:nvPr/>
          </p:nvSpPr>
          <p:spPr>
            <a:xfrm>
              <a:off x="764383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93" name="Rectangle 92"/>
            <p:cNvSpPr/>
            <p:nvPr/>
          </p:nvSpPr>
          <p:spPr>
            <a:xfrm>
              <a:off x="64291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94" name="Rectangle 93"/>
            <p:cNvSpPr/>
            <p:nvPr/>
          </p:nvSpPr>
          <p:spPr>
            <a:xfrm>
              <a:off x="278605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95" name="Rectangle 94"/>
            <p:cNvSpPr/>
            <p:nvPr/>
          </p:nvSpPr>
          <p:spPr>
            <a:xfrm>
              <a:off x="707233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96" name="Rectangle 95"/>
            <p:cNvSpPr/>
            <p:nvPr/>
          </p:nvSpPr>
          <p:spPr>
            <a:xfrm>
              <a:off x="492919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grpSp>
      <p:grpSp>
        <p:nvGrpSpPr>
          <p:cNvPr id="97" name="Group 96"/>
          <p:cNvGrpSpPr/>
          <p:nvPr/>
        </p:nvGrpSpPr>
        <p:grpSpPr>
          <a:xfrm>
            <a:off x="2166911" y="4572008"/>
            <a:ext cx="3385061" cy="2000264"/>
            <a:chOff x="642910" y="1643050"/>
            <a:chExt cx="7858180" cy="4643470"/>
          </a:xfrm>
        </p:grpSpPr>
        <p:sp>
          <p:nvSpPr>
            <p:cNvPr id="98" name="Rectangle 97"/>
            <p:cNvSpPr/>
            <p:nvPr/>
          </p:nvSpPr>
          <p:spPr>
            <a:xfrm>
              <a:off x="64291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99" name="Rectangle 98"/>
            <p:cNvSpPr/>
            <p:nvPr/>
          </p:nvSpPr>
          <p:spPr>
            <a:xfrm>
              <a:off x="278605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00" name="Rectangle 99"/>
            <p:cNvSpPr/>
            <p:nvPr/>
          </p:nvSpPr>
          <p:spPr>
            <a:xfrm>
              <a:off x="492919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01" name="Rectangle 100"/>
            <p:cNvSpPr/>
            <p:nvPr/>
          </p:nvSpPr>
          <p:spPr>
            <a:xfrm>
              <a:off x="707233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02" name="Up-Down Arrow 101"/>
            <p:cNvSpPr/>
            <p:nvPr/>
          </p:nvSpPr>
          <p:spPr>
            <a:xfrm>
              <a:off x="121441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03" name="Up-Down Arrow 102"/>
            <p:cNvSpPr/>
            <p:nvPr/>
          </p:nvSpPr>
          <p:spPr>
            <a:xfrm>
              <a:off x="335755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04" name="Up-Down Arrow 103"/>
            <p:cNvSpPr/>
            <p:nvPr/>
          </p:nvSpPr>
          <p:spPr>
            <a:xfrm>
              <a:off x="550069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05" name="Up-Down Arrow 104"/>
            <p:cNvSpPr/>
            <p:nvPr/>
          </p:nvSpPr>
          <p:spPr>
            <a:xfrm>
              <a:off x="764383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06" name="Rounded Rectangle 105"/>
            <p:cNvSpPr/>
            <p:nvPr/>
          </p:nvSpPr>
          <p:spPr>
            <a:xfrm>
              <a:off x="642910" y="3857628"/>
              <a:ext cx="7858180" cy="571504"/>
            </a:xfrm>
            <a:prstGeom prst="roundRect">
              <a:avLst>
                <a:gd name="adj" fmla="val 44827"/>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07" name="Up-Down Arrow 106"/>
            <p:cNvSpPr/>
            <p:nvPr/>
          </p:nvSpPr>
          <p:spPr>
            <a:xfrm>
              <a:off x="121441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08" name="Up-Down Arrow 107"/>
            <p:cNvSpPr/>
            <p:nvPr/>
          </p:nvSpPr>
          <p:spPr>
            <a:xfrm>
              <a:off x="335755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09" name="Up-Down Arrow 108"/>
            <p:cNvSpPr/>
            <p:nvPr/>
          </p:nvSpPr>
          <p:spPr>
            <a:xfrm>
              <a:off x="550069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10" name="Up-Down Arrow 109"/>
            <p:cNvSpPr/>
            <p:nvPr/>
          </p:nvSpPr>
          <p:spPr>
            <a:xfrm>
              <a:off x="764383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11" name="Rectangle 110"/>
            <p:cNvSpPr/>
            <p:nvPr/>
          </p:nvSpPr>
          <p:spPr>
            <a:xfrm>
              <a:off x="64291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12" name="Rectangle 111"/>
            <p:cNvSpPr/>
            <p:nvPr/>
          </p:nvSpPr>
          <p:spPr>
            <a:xfrm>
              <a:off x="278605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13" name="Rectangle 112"/>
            <p:cNvSpPr/>
            <p:nvPr/>
          </p:nvSpPr>
          <p:spPr>
            <a:xfrm>
              <a:off x="707233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14" name="Rectangle 113"/>
            <p:cNvSpPr/>
            <p:nvPr/>
          </p:nvSpPr>
          <p:spPr>
            <a:xfrm>
              <a:off x="492919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grpSp>
      <p:grpSp>
        <p:nvGrpSpPr>
          <p:cNvPr id="115" name="Group 114"/>
          <p:cNvGrpSpPr/>
          <p:nvPr/>
        </p:nvGrpSpPr>
        <p:grpSpPr>
          <a:xfrm>
            <a:off x="6667506" y="4572008"/>
            <a:ext cx="3385061" cy="2000264"/>
            <a:chOff x="642910" y="1643050"/>
            <a:chExt cx="7858180" cy="4643470"/>
          </a:xfrm>
        </p:grpSpPr>
        <p:sp>
          <p:nvSpPr>
            <p:cNvPr id="116" name="Rectangle 115"/>
            <p:cNvSpPr/>
            <p:nvPr/>
          </p:nvSpPr>
          <p:spPr>
            <a:xfrm>
              <a:off x="64291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17" name="Rectangle 116"/>
            <p:cNvSpPr/>
            <p:nvPr/>
          </p:nvSpPr>
          <p:spPr>
            <a:xfrm>
              <a:off x="278605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18" name="Rectangle 117"/>
            <p:cNvSpPr/>
            <p:nvPr/>
          </p:nvSpPr>
          <p:spPr>
            <a:xfrm>
              <a:off x="492919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19" name="Rectangle 118"/>
            <p:cNvSpPr/>
            <p:nvPr/>
          </p:nvSpPr>
          <p:spPr>
            <a:xfrm>
              <a:off x="7072330" y="1643050"/>
              <a:ext cx="1428760" cy="1785950"/>
            </a:xfrm>
            <a:prstGeom prst="rect">
              <a:avLst/>
            </a:prstGeom>
            <a:gradFill>
              <a:gsLst>
                <a:gs pos="0">
                  <a:schemeClr val="accent2">
                    <a:lumMod val="75000"/>
                  </a:schemeClr>
                </a:gs>
                <a:gs pos="60000">
                  <a:schemeClr val="accent2">
                    <a:lumMod val="60000"/>
                    <a:lumOff val="40000"/>
                  </a:schemeClr>
                </a:gs>
                <a:gs pos="100000">
                  <a:schemeClr val="bg1"/>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20" name="Up-Down Arrow 119"/>
            <p:cNvSpPr/>
            <p:nvPr/>
          </p:nvSpPr>
          <p:spPr>
            <a:xfrm>
              <a:off x="121441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21" name="Up-Down Arrow 120"/>
            <p:cNvSpPr/>
            <p:nvPr/>
          </p:nvSpPr>
          <p:spPr>
            <a:xfrm>
              <a:off x="335755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22" name="Up-Down Arrow 121"/>
            <p:cNvSpPr/>
            <p:nvPr/>
          </p:nvSpPr>
          <p:spPr>
            <a:xfrm>
              <a:off x="550069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23" name="Up-Down Arrow 122"/>
            <p:cNvSpPr/>
            <p:nvPr/>
          </p:nvSpPr>
          <p:spPr>
            <a:xfrm>
              <a:off x="7643834" y="3429000"/>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24" name="Rounded Rectangle 123"/>
            <p:cNvSpPr/>
            <p:nvPr/>
          </p:nvSpPr>
          <p:spPr>
            <a:xfrm>
              <a:off x="642910" y="3857628"/>
              <a:ext cx="7858180" cy="571504"/>
            </a:xfrm>
            <a:prstGeom prst="roundRect">
              <a:avLst>
                <a:gd name="adj" fmla="val 44827"/>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25" name="Up-Down Arrow 124"/>
            <p:cNvSpPr/>
            <p:nvPr/>
          </p:nvSpPr>
          <p:spPr>
            <a:xfrm>
              <a:off x="121441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26" name="Up-Down Arrow 125"/>
            <p:cNvSpPr/>
            <p:nvPr/>
          </p:nvSpPr>
          <p:spPr>
            <a:xfrm>
              <a:off x="335755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27" name="Up-Down Arrow 126"/>
            <p:cNvSpPr/>
            <p:nvPr/>
          </p:nvSpPr>
          <p:spPr>
            <a:xfrm>
              <a:off x="550069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28" name="Up-Down Arrow 127"/>
            <p:cNvSpPr/>
            <p:nvPr/>
          </p:nvSpPr>
          <p:spPr>
            <a:xfrm>
              <a:off x="7643834" y="4429132"/>
              <a:ext cx="285752" cy="428628"/>
            </a:xfrm>
            <a:prstGeom prst="upDownArrow">
              <a:avLst/>
            </a:prstGeom>
            <a:solidFill>
              <a:srgbClr val="FF5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a:p>
          </p:txBody>
        </p:sp>
        <p:sp>
          <p:nvSpPr>
            <p:cNvPr id="129" name="Rectangle 128"/>
            <p:cNvSpPr/>
            <p:nvPr/>
          </p:nvSpPr>
          <p:spPr>
            <a:xfrm>
              <a:off x="64291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30" name="Rectangle 129"/>
            <p:cNvSpPr/>
            <p:nvPr/>
          </p:nvSpPr>
          <p:spPr>
            <a:xfrm>
              <a:off x="278605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31" name="Rectangle 130"/>
            <p:cNvSpPr/>
            <p:nvPr/>
          </p:nvSpPr>
          <p:spPr>
            <a:xfrm>
              <a:off x="707233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32" name="Rectangle 131"/>
            <p:cNvSpPr/>
            <p:nvPr/>
          </p:nvSpPr>
          <p:spPr>
            <a:xfrm>
              <a:off x="4929190" y="485776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800"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grpSp>
      <p:cxnSp>
        <p:nvCxnSpPr>
          <p:cNvPr id="140" name="Straight Arrow Connector 139"/>
          <p:cNvCxnSpPr/>
          <p:nvPr/>
        </p:nvCxnSpPr>
        <p:spPr>
          <a:xfrm rot="5400000">
            <a:off x="5487983" y="3250405"/>
            <a:ext cx="1215240" cy="794"/>
          </a:xfrm>
          <a:prstGeom prst="straightConnector1">
            <a:avLst/>
          </a:prstGeom>
          <a:ln w="127000">
            <a:solidFill>
              <a:srgbClr val="FF5050"/>
            </a:solidFill>
            <a:tailEnd type="triangle" w="sm" len="sm"/>
          </a:ln>
          <a:effectLst>
            <a:outerShdw blurRad="50800" dist="38100" dir="8100000" algn="tr" rotWithShape="0">
              <a:prstClr val="black">
                <a:alpha val="40000"/>
              </a:prstClr>
            </a:outerShdw>
          </a:effectLst>
          <a:scene3d>
            <a:camera prst="orthographicFront"/>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595934" y="2643182"/>
            <a:ext cx="1000132" cy="1588"/>
          </a:xfrm>
          <a:prstGeom prst="line">
            <a:avLst/>
          </a:prstGeom>
          <a:ln w="127000" cap="rnd">
            <a:solidFill>
              <a:srgbClr val="FF5050"/>
            </a:solidFill>
            <a:tailEnd type="none" w="sm" len="sm"/>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rot="16200000" flipV="1">
            <a:off x="5460509" y="5036356"/>
            <a:ext cx="1215240" cy="794"/>
          </a:xfrm>
          <a:prstGeom prst="straightConnector1">
            <a:avLst/>
          </a:prstGeom>
          <a:ln w="127000">
            <a:solidFill>
              <a:srgbClr val="FF5050"/>
            </a:solidFill>
            <a:tailEnd type="triangle" w="sm" len="sm"/>
          </a:ln>
          <a:effectLst>
            <a:outerShdw blurRad="50800" dist="38100" dir="8100000" algn="tr" rotWithShape="0">
              <a:prstClr val="black">
                <a:alpha val="40000"/>
              </a:prstClr>
            </a:outerShdw>
          </a:effectLst>
          <a:scene3d>
            <a:camera prst="orthographicFront"/>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5595934" y="5643578"/>
            <a:ext cx="1000132" cy="1588"/>
          </a:xfrm>
          <a:prstGeom prst="line">
            <a:avLst/>
          </a:prstGeom>
          <a:ln w="127000" cap="rnd">
            <a:solidFill>
              <a:srgbClr val="FF5050"/>
            </a:solidFill>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Συγχρονισμός</a:t>
            </a:r>
          </a:p>
        </p:txBody>
      </p:sp>
      <p:sp>
        <p:nvSpPr>
          <p:cNvPr id="3" name="Content Placeholder 2"/>
          <p:cNvSpPr>
            <a:spLocks noGrp="1"/>
          </p:cNvSpPr>
          <p:nvPr>
            <p:ph idx="1"/>
          </p:nvPr>
        </p:nvSpPr>
        <p:spPr/>
        <p:txBody>
          <a:bodyPr/>
          <a:lstStyle/>
          <a:p>
            <a:r>
              <a:rPr lang="el-GR" dirty="0"/>
              <a:t>Απαιτείται όταν δύο ή περισσότεροι επεξεργαστές πρέπει να ενημερώσουν την ίδια μεταβλητή</a:t>
            </a:r>
            <a:endParaRPr lang="en-US" dirty="0"/>
          </a:p>
          <a:p>
            <a:r>
              <a:rPr lang="el-GR" dirty="0"/>
              <a:t>Υπάρχουν διάφοροι τρόποι για την επίτευξη του</a:t>
            </a:r>
            <a:endParaRPr lang="en-US" dirty="0"/>
          </a:p>
          <a:p>
            <a:pPr lvl="1"/>
            <a:r>
              <a:rPr lang="en-US" dirty="0" err="1"/>
              <a:t>Mutex</a:t>
            </a:r>
            <a:r>
              <a:rPr lang="en-US" dirty="0"/>
              <a:t> (</a:t>
            </a:r>
            <a:r>
              <a:rPr lang="el-GR" dirty="0"/>
              <a:t>ή</a:t>
            </a:r>
            <a:r>
              <a:rPr lang="en-US" dirty="0"/>
              <a:t> Lock)</a:t>
            </a:r>
          </a:p>
          <a:p>
            <a:pPr lvl="1"/>
            <a:r>
              <a:rPr lang="el-GR" dirty="0"/>
              <a:t>Ατομικές εντολές (</a:t>
            </a:r>
            <a:r>
              <a:rPr lang="en-US" dirty="0"/>
              <a:t>Atomic instructions</a:t>
            </a:r>
            <a:r>
              <a:rPr lang="el-GR" dirty="0"/>
              <a:t>)</a:t>
            </a:r>
          </a:p>
          <a:p>
            <a:pPr lvl="1"/>
            <a:r>
              <a:rPr lang="el-GR" dirty="0"/>
              <a:t>Σημαφόροι (</a:t>
            </a:r>
            <a:r>
              <a:rPr lang="en-US" dirty="0"/>
              <a:t>Semaphore</a:t>
            </a:r>
            <a:r>
              <a:rPr lang="el-GR" dirty="0"/>
              <a:t>)</a:t>
            </a:r>
          </a:p>
          <a:p>
            <a:endParaRPr lang="el-G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Mutex</a:t>
            </a:r>
            <a:r>
              <a:rPr lang="en-US" dirty="0"/>
              <a:t> (Lock)</a:t>
            </a:r>
            <a:endParaRPr lang="el-GR" dirty="0"/>
          </a:p>
        </p:txBody>
      </p:sp>
      <p:sp>
        <p:nvSpPr>
          <p:cNvPr id="3" name="Content Placeholder 2"/>
          <p:cNvSpPr>
            <a:spLocks noGrp="1"/>
          </p:cNvSpPr>
          <p:nvPr>
            <p:ph idx="1"/>
          </p:nvPr>
        </p:nvSpPr>
        <p:spPr/>
        <p:txBody>
          <a:bodyPr/>
          <a:lstStyle/>
          <a:p>
            <a:r>
              <a:rPr lang="el-GR" dirty="0"/>
              <a:t>Δομή που περιορίζει την πρόσβαση σε κάποιον πόρο</a:t>
            </a:r>
            <a:endParaRPr lang="en-US" dirty="0"/>
          </a:p>
          <a:p>
            <a:pPr lvl="1"/>
            <a:r>
              <a:rPr lang="el-GR" dirty="0"/>
              <a:t>Μόνο η διεργασία που κατέχει το</a:t>
            </a:r>
            <a:r>
              <a:rPr lang="en-US" dirty="0"/>
              <a:t> </a:t>
            </a:r>
            <a:r>
              <a:rPr lang="en-US" dirty="0" err="1"/>
              <a:t>mutex</a:t>
            </a:r>
            <a:r>
              <a:rPr lang="en-US" dirty="0"/>
              <a:t> </a:t>
            </a:r>
            <a:r>
              <a:rPr lang="el-GR" dirty="0"/>
              <a:t>επιτρέπεται να συνεχίσει και να χρησιμοποιήσει τον πόρο</a:t>
            </a:r>
            <a:endParaRPr lang="en-US" dirty="0"/>
          </a:p>
          <a:p>
            <a:pPr lvl="2"/>
            <a:r>
              <a:rPr lang="el-GR" dirty="0"/>
              <a:t>Οδηγεί σε σειριακή εκτέλεση τμημάτων κώδικα</a:t>
            </a:r>
            <a:endParaRPr lang="en-US" dirty="0"/>
          </a:p>
          <a:p>
            <a:pPr lvl="1"/>
            <a:r>
              <a:rPr lang="el-GR" dirty="0"/>
              <a:t>Ένας πόρος μπορεί να είναι:</a:t>
            </a:r>
            <a:endParaRPr lang="en-US" dirty="0"/>
          </a:p>
          <a:p>
            <a:pPr lvl="2"/>
            <a:r>
              <a:rPr lang="el-GR" dirty="0"/>
              <a:t>Μια απλή μεταβλητή στην μνήμη</a:t>
            </a:r>
            <a:endParaRPr lang="en-US" dirty="0"/>
          </a:p>
          <a:p>
            <a:pPr lvl="2"/>
            <a:r>
              <a:rPr lang="el-GR" dirty="0"/>
              <a:t>Μια δομή δεδομένων</a:t>
            </a:r>
            <a:endParaRPr lang="en-US" dirty="0"/>
          </a:p>
          <a:p>
            <a:pPr lvl="2"/>
            <a:r>
              <a:rPr lang="el-GR" dirty="0"/>
              <a:t>Μια συσκευή υλικού</a:t>
            </a:r>
            <a:endParaRPr lang="en-US" dirty="0"/>
          </a:p>
          <a:p>
            <a:pPr lvl="2"/>
            <a:r>
              <a:rPr lang="en-US" dirty="0"/>
              <a:t>…</a:t>
            </a:r>
            <a:endParaRPr lang="el-G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FF6B5A3-AABE-423E-8936-D9890ADC4F4C}"/>
              </a:ext>
            </a:extLst>
          </p:cNvPr>
          <p:cNvSpPr>
            <a:spLocks noGrp="1"/>
          </p:cNvSpPr>
          <p:nvPr>
            <p:ph type="title"/>
          </p:nvPr>
        </p:nvSpPr>
        <p:spPr/>
        <p:txBody>
          <a:bodyPr/>
          <a:lstStyle/>
          <a:p>
            <a:r>
              <a:rPr lang="el-GR" dirty="0"/>
              <a:t>Ατομικές εντολές</a:t>
            </a:r>
          </a:p>
        </p:txBody>
      </p:sp>
      <p:sp>
        <p:nvSpPr>
          <p:cNvPr id="3" name="Θέση περιεχομένου 2">
            <a:extLst>
              <a:ext uri="{FF2B5EF4-FFF2-40B4-BE49-F238E27FC236}">
                <a16:creationId xmlns:a16="http://schemas.microsoft.com/office/drawing/2014/main" id="{9FB7406F-51D0-42EE-A1A1-B38D1228D708}"/>
              </a:ext>
            </a:extLst>
          </p:cNvPr>
          <p:cNvSpPr>
            <a:spLocks noGrp="1"/>
          </p:cNvSpPr>
          <p:nvPr>
            <p:ph idx="1"/>
          </p:nvPr>
        </p:nvSpPr>
        <p:spPr>
          <a:xfrm>
            <a:off x="726688" y="2528152"/>
            <a:ext cx="10515600" cy="3571565"/>
          </a:xfrm>
        </p:spPr>
        <p:txBody>
          <a:bodyPr/>
          <a:lstStyle/>
          <a:p>
            <a:r>
              <a:rPr lang="el-GR" dirty="0"/>
              <a:t>Το υλικό προσφέρει ατομικές εντολές</a:t>
            </a:r>
          </a:p>
          <a:p>
            <a:r>
              <a:rPr lang="el-GR" dirty="0"/>
              <a:t>Χρησιμοποιώντας αυτές τις εντολές μπορούμε να υλοποιήσουμε </a:t>
            </a:r>
            <a:r>
              <a:rPr lang="el-GR" dirty="0" err="1"/>
              <a:t>mutexes</a:t>
            </a:r>
            <a:r>
              <a:rPr lang="el-GR" dirty="0"/>
              <a:t> και </a:t>
            </a:r>
            <a:r>
              <a:rPr lang="el-GR" dirty="0" err="1"/>
              <a:t>σημαφόρους</a:t>
            </a:r>
            <a:endParaRPr lang="el-GR" dirty="0"/>
          </a:p>
          <a:p>
            <a:r>
              <a:rPr lang="el-GR" dirty="0"/>
              <a:t>Χρησιμοποιώντας </a:t>
            </a:r>
            <a:r>
              <a:rPr lang="el-GR" dirty="0" err="1"/>
              <a:t>mutexes</a:t>
            </a:r>
            <a:r>
              <a:rPr lang="el-GR" dirty="0"/>
              <a:t> και </a:t>
            </a:r>
            <a:r>
              <a:rPr lang="el-GR" dirty="0" err="1"/>
              <a:t>σημαφόρους</a:t>
            </a:r>
            <a:r>
              <a:rPr lang="el-GR" dirty="0"/>
              <a:t> μπορούμε να ενημερώνουμε ατομικά κοινές μεταβλητές ενός προγράμματος</a:t>
            </a:r>
          </a:p>
          <a:p>
            <a:endParaRPr lang="el-GR" dirty="0"/>
          </a:p>
        </p:txBody>
      </p:sp>
    </p:spTree>
    <p:extLst>
      <p:ext uri="{BB962C8B-B14F-4D97-AF65-F5344CB8AC3E}">
        <p14:creationId xmlns:p14="http://schemas.microsoft.com/office/powerpoint/2010/main" val="1503176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Σημαφόροι</a:t>
            </a:r>
          </a:p>
        </p:txBody>
      </p:sp>
      <p:sp>
        <p:nvSpPr>
          <p:cNvPr id="3" name="Content Placeholder 2"/>
          <p:cNvSpPr>
            <a:spLocks noGrp="1"/>
          </p:cNvSpPr>
          <p:nvPr>
            <p:ph idx="1"/>
          </p:nvPr>
        </p:nvSpPr>
        <p:spPr/>
        <p:txBody>
          <a:bodyPr/>
          <a:lstStyle/>
          <a:p>
            <a:r>
              <a:rPr lang="el-GR" dirty="0"/>
              <a:t>Περιορίζει τον αριθμό των χρηστών που μπορούν να χρησιμοποιούν ταυτόχρονα έναν πόρο έως ένα μέγιστο πλήθος</a:t>
            </a:r>
            <a:endParaRPr lang="en-US" dirty="0"/>
          </a:p>
          <a:p>
            <a:r>
              <a:rPr lang="el-GR" dirty="0"/>
              <a:t>Πιο γενικοί από τα</a:t>
            </a:r>
            <a:r>
              <a:rPr lang="en-US" dirty="0"/>
              <a:t> </a:t>
            </a:r>
            <a:r>
              <a:rPr lang="en-US" dirty="0" err="1"/>
              <a:t>mutex</a:t>
            </a:r>
            <a:endParaRPr lang="en-US" dirty="0"/>
          </a:p>
          <a:p>
            <a:pPr lvl="1"/>
            <a:r>
              <a:rPr lang="el-GR" dirty="0"/>
              <a:t>Ένας σημαφόρος που επιτρέπει μόνο έναν ταυτόχρονο χρήστη λειτουργεί ως </a:t>
            </a:r>
            <a:r>
              <a:rPr lang="en-US" dirty="0" err="1"/>
              <a:t>mutex</a:t>
            </a:r>
            <a:r>
              <a:rPr lang="en-US" dirty="0"/>
              <a:t> (binary semaphore)</a:t>
            </a:r>
          </a:p>
          <a:p>
            <a:r>
              <a:rPr lang="el-GR" dirty="0"/>
              <a:t>Παραδείγματα</a:t>
            </a:r>
            <a:endParaRPr lang="en-US" dirty="0"/>
          </a:p>
          <a:p>
            <a:pPr lvl="1"/>
            <a:r>
              <a:rPr lang="el-GR" dirty="0"/>
              <a:t>Περιορισμός του μέγιστου πλήθους ανοιχτών αρχείων σε ένα σύστημα</a:t>
            </a:r>
            <a:endParaRPr lang="en-US" dirty="0"/>
          </a:p>
          <a:p>
            <a:pPr lvl="1"/>
            <a:r>
              <a:rPr lang="el-GR" dirty="0"/>
              <a:t>Μέγιστο πλήθος συνδέσεων σε μια συσκευή</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6F02EA2-FD5D-431F-AA19-D348CC12C770}"/>
              </a:ext>
            </a:extLst>
          </p:cNvPr>
          <p:cNvSpPr>
            <a:spLocks noGrp="1"/>
          </p:cNvSpPr>
          <p:nvPr>
            <p:ph type="title"/>
          </p:nvPr>
        </p:nvSpPr>
        <p:spPr/>
        <p:txBody>
          <a:bodyPr/>
          <a:lstStyle/>
          <a:p>
            <a:r>
              <a:rPr lang="el-GR" dirty="0"/>
              <a:t>Βασισμένο σε οδηγίες (</a:t>
            </a:r>
            <a:r>
              <a:rPr lang="el-GR" dirty="0" err="1"/>
              <a:t>Directive</a:t>
            </a:r>
            <a:r>
              <a:rPr lang="el-GR" dirty="0"/>
              <a:t> </a:t>
            </a:r>
            <a:r>
              <a:rPr lang="el-GR" dirty="0" err="1"/>
              <a:t>based</a:t>
            </a:r>
            <a:r>
              <a:rPr lang="el-GR" dirty="0"/>
              <a:t>)</a:t>
            </a:r>
          </a:p>
        </p:txBody>
      </p:sp>
      <p:sp>
        <p:nvSpPr>
          <p:cNvPr id="3" name="Θέση περιεχομένου 2">
            <a:extLst>
              <a:ext uri="{FF2B5EF4-FFF2-40B4-BE49-F238E27FC236}">
                <a16:creationId xmlns:a16="http://schemas.microsoft.com/office/drawing/2014/main" id="{06608B20-785A-46D9-9619-9A94A791B751}"/>
              </a:ext>
            </a:extLst>
          </p:cNvPr>
          <p:cNvSpPr>
            <a:spLocks noGrp="1"/>
          </p:cNvSpPr>
          <p:nvPr>
            <p:ph idx="1"/>
          </p:nvPr>
        </p:nvSpPr>
        <p:spPr>
          <a:xfrm>
            <a:off x="838200" y="2741141"/>
            <a:ext cx="10515600" cy="2589143"/>
          </a:xfrm>
        </p:spPr>
        <p:txBody>
          <a:bodyPr/>
          <a:lstStyle/>
          <a:p>
            <a:r>
              <a:rPr lang="el-GR" dirty="0"/>
              <a:t>Ο προγραμματιστής κατευθύνει τον μεταγλωττιστή για το που και πως θα </a:t>
            </a:r>
            <a:r>
              <a:rPr lang="el-GR" dirty="0" err="1"/>
              <a:t>παραλληλοποιήσει</a:t>
            </a:r>
            <a:endParaRPr lang="el-GR" dirty="0"/>
          </a:p>
          <a:p>
            <a:r>
              <a:rPr lang="el-GR" dirty="0"/>
              <a:t>Ο μεταγλωττιστής δημιουργεί τον παραλληλισμό</a:t>
            </a:r>
          </a:p>
          <a:p>
            <a:r>
              <a:rPr lang="el-GR" dirty="0" err="1"/>
              <a:t>OpenMP</a:t>
            </a:r>
            <a:endParaRPr lang="el-GR" dirty="0"/>
          </a:p>
          <a:p>
            <a:endParaRPr lang="el-GR" dirty="0"/>
          </a:p>
        </p:txBody>
      </p:sp>
    </p:spTree>
    <p:extLst>
      <p:ext uri="{BB962C8B-B14F-4D97-AF65-F5344CB8AC3E}">
        <p14:creationId xmlns:p14="http://schemas.microsoft.com/office/powerpoint/2010/main" val="1749070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02B3C3C-B8BA-4351-B35D-BD8B7C25D02E}"/>
              </a:ext>
            </a:extLst>
          </p:cNvPr>
          <p:cNvSpPr>
            <a:spLocks noGrp="1"/>
          </p:cNvSpPr>
          <p:nvPr>
            <p:ph type="title"/>
          </p:nvPr>
        </p:nvSpPr>
        <p:spPr/>
        <p:txBody>
          <a:bodyPr/>
          <a:lstStyle/>
          <a:p>
            <a:r>
              <a:rPr lang="el-GR" dirty="0"/>
              <a:t>Τι είναι παράλληλη επεξεργασία;</a:t>
            </a:r>
          </a:p>
        </p:txBody>
      </p:sp>
      <p:sp>
        <p:nvSpPr>
          <p:cNvPr id="3" name="Θέση περιεχομένου 2">
            <a:extLst>
              <a:ext uri="{FF2B5EF4-FFF2-40B4-BE49-F238E27FC236}">
                <a16:creationId xmlns:a16="http://schemas.microsoft.com/office/drawing/2014/main" id="{694C1A1A-92B5-4314-AF8E-69D592571B20}"/>
              </a:ext>
            </a:extLst>
          </p:cNvPr>
          <p:cNvSpPr>
            <a:spLocks noGrp="1"/>
          </p:cNvSpPr>
          <p:nvPr>
            <p:ph idx="1"/>
          </p:nvPr>
        </p:nvSpPr>
        <p:spPr>
          <a:xfrm>
            <a:off x="838200" y="2797792"/>
            <a:ext cx="10515600" cy="2511187"/>
          </a:xfrm>
        </p:spPr>
        <p:txBody>
          <a:bodyPr/>
          <a:lstStyle/>
          <a:p>
            <a:pPr marL="0" indent="0">
              <a:buNone/>
            </a:pPr>
            <a:r>
              <a:rPr lang="el-GR" i="1" dirty="0"/>
              <a:t>Παράλληλη Επεξεργασία</a:t>
            </a:r>
            <a:r>
              <a:rPr lang="el-GR" dirty="0"/>
              <a:t> είναι η ταυτόχρονη αξιοποίηση περισσότερων υπολογιστικών πόρων για την επίλυση ενός υπολογιστικού προβλήματος. Το πρόβλημα πρέπει να διαιρεθεί σε διακριτά τμήματα, τα οποία μπορούν να επιλυθούν συγχρόνως. </a:t>
            </a:r>
            <a:endParaRPr lang="en-US" dirty="0"/>
          </a:p>
          <a:p>
            <a:endParaRPr lang="el-GR" dirty="0"/>
          </a:p>
          <a:p>
            <a:endParaRPr lang="el-GR" dirty="0"/>
          </a:p>
        </p:txBody>
      </p:sp>
    </p:spTree>
    <p:extLst>
      <p:ext uri="{BB962C8B-B14F-4D97-AF65-F5344CB8AC3E}">
        <p14:creationId xmlns:p14="http://schemas.microsoft.com/office/powerpoint/2010/main" val="427530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6C03E94-9DB6-412A-9097-9584C8C23A9E}"/>
              </a:ext>
            </a:extLst>
          </p:cNvPr>
          <p:cNvSpPr>
            <a:spLocks noGrp="1"/>
          </p:cNvSpPr>
          <p:nvPr>
            <p:ph type="title"/>
          </p:nvPr>
        </p:nvSpPr>
        <p:spPr/>
        <p:txBody>
          <a:bodyPr/>
          <a:lstStyle/>
          <a:p>
            <a:r>
              <a:rPr lang="el-GR" dirty="0"/>
              <a:t>Πολυπύρηνος επεξεργαστής</a:t>
            </a:r>
          </a:p>
        </p:txBody>
      </p:sp>
      <p:sp>
        <p:nvSpPr>
          <p:cNvPr id="3" name="Θέση περιεχομένου 2">
            <a:extLst>
              <a:ext uri="{FF2B5EF4-FFF2-40B4-BE49-F238E27FC236}">
                <a16:creationId xmlns:a16="http://schemas.microsoft.com/office/drawing/2014/main" id="{0A9806DB-7FFC-4F58-BCBF-8675C74AD12A}"/>
              </a:ext>
            </a:extLst>
          </p:cNvPr>
          <p:cNvSpPr>
            <a:spLocks noGrp="1"/>
          </p:cNvSpPr>
          <p:nvPr>
            <p:ph idx="1"/>
          </p:nvPr>
        </p:nvSpPr>
        <p:spPr>
          <a:xfrm>
            <a:off x="805017" y="1431073"/>
            <a:ext cx="4982466" cy="4612888"/>
          </a:xfrm>
        </p:spPr>
        <p:txBody>
          <a:bodyPr>
            <a:normAutofit/>
          </a:bodyPr>
          <a:lstStyle/>
          <a:p>
            <a:r>
              <a:rPr lang="el-GR" dirty="0"/>
              <a:t>Ένας  πολυπύρηνος  επεξεργαστής  μπορεί  να επεξεργαστεί πολλαπλά νήματα, ταυτόχρονα, χρησιμοποιώντας διαφορετικούς πόρους από το σύστημα για κάθε έναν και περιλαμβάνει υποστήριξη για να επιτρέπει σε αυτά τα  νήματα  να  συγχρονίζονται  και  να  επικοινωνούν  υπό  τον  έλεγχο  του προγραμματιστή.  Αυτή  η  υποστήριξη,  συνήθως  περιλαμβάνει  κάποιο  τύπο διασύνδεσης μεταξύ των πυρήνων και κάποιες αρχές επικοινωνίας μέσω αυτής της διασύνδεσης. Συχνά μέσω στης διασύνδεσης υπάρχει διαμοιρασμός δεδομένων για να διατηρείται η συνοχή του προγράμματος που επεξεργάζεται.</a:t>
            </a:r>
          </a:p>
        </p:txBody>
      </p:sp>
      <p:pic>
        <p:nvPicPr>
          <p:cNvPr id="5" name="Εικόνα 4">
            <a:extLst>
              <a:ext uri="{FF2B5EF4-FFF2-40B4-BE49-F238E27FC236}">
                <a16:creationId xmlns:a16="http://schemas.microsoft.com/office/drawing/2014/main" id="{902BABBE-9D4A-4F2C-ADEF-E6E66335A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425" y="2197101"/>
            <a:ext cx="3517900" cy="2755900"/>
          </a:xfrm>
          <a:prstGeom prst="rect">
            <a:avLst/>
          </a:prstGeom>
        </p:spPr>
      </p:pic>
    </p:spTree>
    <p:extLst>
      <p:ext uri="{BB962C8B-B14F-4D97-AF65-F5344CB8AC3E}">
        <p14:creationId xmlns:p14="http://schemas.microsoft.com/office/powerpoint/2010/main" val="3140912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8F06B2F-5591-4AB4-B090-32F6F6E445E1}"/>
              </a:ext>
            </a:extLst>
          </p:cNvPr>
          <p:cNvSpPr>
            <a:spLocks noGrp="1"/>
          </p:cNvSpPr>
          <p:nvPr>
            <p:ph type="title"/>
          </p:nvPr>
        </p:nvSpPr>
        <p:spPr/>
        <p:txBody>
          <a:bodyPr/>
          <a:lstStyle/>
          <a:p>
            <a:r>
              <a:rPr lang="el-GR" dirty="0"/>
              <a:t>Κατηγορίες των πολυεπεξεργαστών</a:t>
            </a:r>
          </a:p>
        </p:txBody>
      </p:sp>
      <p:sp>
        <p:nvSpPr>
          <p:cNvPr id="3" name="Θέση περιεχομένου 2">
            <a:extLst>
              <a:ext uri="{FF2B5EF4-FFF2-40B4-BE49-F238E27FC236}">
                <a16:creationId xmlns:a16="http://schemas.microsoft.com/office/drawing/2014/main" id="{CBD9DE04-8F6F-4149-87B5-BB81C55443C1}"/>
              </a:ext>
            </a:extLst>
          </p:cNvPr>
          <p:cNvSpPr>
            <a:spLocks noGrp="1"/>
          </p:cNvSpPr>
          <p:nvPr>
            <p:ph idx="1"/>
          </p:nvPr>
        </p:nvSpPr>
        <p:spPr/>
        <p:txBody>
          <a:bodyPr>
            <a:normAutofit/>
          </a:bodyPr>
          <a:lstStyle/>
          <a:p>
            <a:r>
              <a:rPr lang="el-GR" b="1" dirty="0"/>
              <a:t>Διακομιστές (</a:t>
            </a:r>
            <a:r>
              <a:rPr lang="en-US" b="1" dirty="0"/>
              <a:t>Servers): </a:t>
            </a:r>
            <a:r>
              <a:rPr lang="el-GR" dirty="0"/>
              <a:t>Αναφέρεται σε συστήματα με πολύ μεγάλες δυνατότητες ,σε αυτή την κατηγορία η υπολογιστική ισχύς και η κατανάλωση ενέργειας είναι οι πιο σημαντικές παράμετροι για το χρήστη.</a:t>
            </a:r>
          </a:p>
          <a:p>
            <a:r>
              <a:rPr lang="el-GR" b="1" dirty="0"/>
              <a:t>Επιτραπέζιοι (</a:t>
            </a:r>
            <a:r>
              <a:rPr lang="en-US" b="1" dirty="0"/>
              <a:t>desktop): </a:t>
            </a:r>
            <a:r>
              <a:rPr lang="el-GR" dirty="0"/>
              <a:t>Αυτός ο όρος αναφέρεται σε επεξεργαστές που χρησιμοποιούνται οικιακά ή συστήματα γραφείων. Με μέγιστο αριθμό χρηστών έναν .</a:t>
            </a:r>
          </a:p>
          <a:p>
            <a:r>
              <a:rPr lang="el-GR" b="1" dirty="0"/>
              <a:t>Κινητοί (</a:t>
            </a:r>
            <a:r>
              <a:rPr lang="en-US" b="1" dirty="0"/>
              <a:t>Mobile): </a:t>
            </a:r>
            <a:r>
              <a:rPr lang="el-GR" dirty="0"/>
              <a:t>Αυτή η κατηγορία επεξεργαστών, αναφέρεται συνήθως σε συστήματα όπως laptop, ή </a:t>
            </a:r>
            <a:r>
              <a:rPr lang="el-GR" dirty="0" err="1"/>
              <a:t>notebooks</a:t>
            </a:r>
            <a:r>
              <a:rPr lang="el-GR" dirty="0"/>
              <a:t>, ή </a:t>
            </a:r>
            <a:r>
              <a:rPr lang="el-GR" dirty="0" err="1"/>
              <a:t>ultrabooks</a:t>
            </a:r>
            <a:r>
              <a:rPr lang="el-GR" dirty="0"/>
              <a:t>. Σε  αυτά  τα  συστήματα  η  κατανάλωση  ενέργειας  είναι  η  βασικότερη παράμετρος για το χρήστη, μιας και βασίζεται περισσότερο σε μπαταρία για ενέργεια.</a:t>
            </a:r>
          </a:p>
          <a:p>
            <a:endParaRPr lang="el-GR" dirty="0"/>
          </a:p>
        </p:txBody>
      </p:sp>
    </p:spTree>
    <p:extLst>
      <p:ext uri="{BB962C8B-B14F-4D97-AF65-F5344CB8AC3E}">
        <p14:creationId xmlns:p14="http://schemas.microsoft.com/office/powerpoint/2010/main" val="4269300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0E8285B5-D215-4A71-AEC3-DED3DC07B097}"/>
              </a:ext>
            </a:extLst>
          </p:cNvPr>
          <p:cNvSpPr>
            <a:spLocks noGrp="1"/>
          </p:cNvSpPr>
          <p:nvPr>
            <p:ph idx="1"/>
          </p:nvPr>
        </p:nvSpPr>
        <p:spPr>
          <a:xfrm>
            <a:off x="838200" y="936978"/>
            <a:ext cx="10515600" cy="5204178"/>
          </a:xfrm>
        </p:spPr>
        <p:txBody>
          <a:bodyPr>
            <a:normAutofit/>
          </a:bodyPr>
          <a:lstStyle/>
          <a:p>
            <a:r>
              <a:rPr lang="el-GR" b="1" dirty="0" err="1"/>
              <a:t>Υπερκινητοί</a:t>
            </a:r>
            <a:r>
              <a:rPr lang="el-GR" b="1" dirty="0"/>
              <a:t> (</a:t>
            </a:r>
            <a:r>
              <a:rPr lang="en-US" b="1" dirty="0"/>
              <a:t>Ultramobile):</a:t>
            </a:r>
            <a:r>
              <a:rPr lang="el-GR" b="1" dirty="0"/>
              <a:t> </a:t>
            </a:r>
            <a:r>
              <a:rPr lang="el-GR" dirty="0"/>
              <a:t>Η υπολογιστική ισχύς είναι μεν σημαντική, αλλά έρχεται δε σε δευτερεύουσα θέση, ανάλογα με την κατανάλωση ενέργειας που απαιτεί. Τέτοια συστήματα είναι συνήθως πολύ μικρές συσκευές για να μεγιστοποιείται η κινητικότητά τους (</a:t>
            </a:r>
            <a:r>
              <a:rPr lang="el-GR" dirty="0" err="1"/>
              <a:t>smartphones</a:t>
            </a:r>
            <a:r>
              <a:rPr lang="el-GR" dirty="0"/>
              <a:t>, κλπ.).</a:t>
            </a:r>
          </a:p>
          <a:p>
            <a:r>
              <a:rPr lang="el-GR" b="1" dirty="0"/>
              <a:t>Ενσωματωμένοι (</a:t>
            </a:r>
            <a:r>
              <a:rPr lang="en-US" b="1" dirty="0"/>
              <a:t>Embedded):</a:t>
            </a:r>
            <a:r>
              <a:rPr lang="el-GR" dirty="0"/>
              <a:t>Αυτή η κατηγορία αναφέρεται σε επεξεργαστές, που είναι ενσωματωμένοι σε πολλά συστήματα που χρησιμοποιούμε σήμερα, αλλά δεν είναι ηλεκτρονικοί υπολογιστές. Οι ενσωματωμένοι βρίσκονται πρακτικά παντού: σε αυτοκίνητα, σε ηλεκτρονικές συσκευές κλπ. Μερικοί ενσωματωμένοι επεξεργαστές, βρίσκονται επίσης, σε κινητές συσκευές, σε αυτή την περίπτωση, πολύ βασική παράμετρος είναι και η κατανάλωση ενέργειας.</a:t>
            </a:r>
          </a:p>
          <a:p>
            <a:endParaRPr lang="el-GR" dirty="0"/>
          </a:p>
        </p:txBody>
      </p:sp>
    </p:spTree>
    <p:extLst>
      <p:ext uri="{BB962C8B-B14F-4D97-AF65-F5344CB8AC3E}">
        <p14:creationId xmlns:p14="http://schemas.microsoft.com/office/powerpoint/2010/main" val="3664344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Τι είναι το </a:t>
            </a:r>
            <a:r>
              <a:rPr lang="en-US" dirty="0" err="1"/>
              <a:t>OpenMP</a:t>
            </a:r>
            <a:r>
              <a:rPr lang="el-GR" dirty="0"/>
              <a:t>;</a:t>
            </a:r>
          </a:p>
        </p:txBody>
      </p:sp>
      <p:sp>
        <p:nvSpPr>
          <p:cNvPr id="3" name="Content Placeholder 2"/>
          <p:cNvSpPr>
            <a:spLocks noGrp="1"/>
          </p:cNvSpPr>
          <p:nvPr>
            <p:ph idx="1"/>
          </p:nvPr>
        </p:nvSpPr>
        <p:spPr/>
        <p:txBody>
          <a:bodyPr/>
          <a:lstStyle/>
          <a:p>
            <a:r>
              <a:rPr lang="el-GR" dirty="0">
                <a:latin typeface="Calibri" pitchFamily="34" charset="0"/>
              </a:rPr>
              <a:t> Είναι ένα πρότυπο</a:t>
            </a:r>
          </a:p>
          <a:p>
            <a:pPr lvl="1"/>
            <a:r>
              <a:rPr lang="el-GR" dirty="0">
                <a:latin typeface="Calibri" pitchFamily="34" charset="0"/>
              </a:rPr>
              <a:t>Όχι συγκεκριμένη υλοποίηση</a:t>
            </a:r>
          </a:p>
          <a:p>
            <a:r>
              <a:rPr lang="el-GR" dirty="0">
                <a:latin typeface="Calibri" pitchFamily="34" charset="0"/>
              </a:rPr>
              <a:t>Παρέχει μια διεπαφή </a:t>
            </a:r>
            <a:r>
              <a:rPr lang="en-US" dirty="0">
                <a:latin typeface="Calibri" pitchFamily="34" charset="0"/>
              </a:rPr>
              <a:t>(API) </a:t>
            </a:r>
            <a:r>
              <a:rPr lang="el-GR" dirty="0">
                <a:latin typeface="Calibri" pitchFamily="34" charset="0"/>
              </a:rPr>
              <a:t>για προγραμματισμό συστημάτων κοινής μνήμης με:</a:t>
            </a:r>
          </a:p>
          <a:p>
            <a:pPr lvl="1"/>
            <a:r>
              <a:rPr lang="el-GR" dirty="0">
                <a:latin typeface="Calibri" pitchFamily="34" charset="0"/>
              </a:rPr>
              <a:t>Οδηγίες προς τον μεταγλωττιστή (</a:t>
            </a:r>
            <a:r>
              <a:rPr lang="en-US" dirty="0">
                <a:latin typeface="Calibri" pitchFamily="34" charset="0"/>
              </a:rPr>
              <a:t>Directives)</a:t>
            </a:r>
          </a:p>
          <a:p>
            <a:pPr lvl="1"/>
            <a:r>
              <a:rPr lang="el-GR" dirty="0">
                <a:latin typeface="Calibri" pitchFamily="34" charset="0"/>
              </a:rPr>
              <a:t>Βιβλιοθήκη χρόνου εκτέλεσης (</a:t>
            </a:r>
            <a:r>
              <a:rPr lang="en-US" dirty="0">
                <a:latin typeface="Calibri" pitchFamily="34" charset="0"/>
              </a:rPr>
              <a:t>Run-Time Library)</a:t>
            </a:r>
          </a:p>
          <a:p>
            <a:pPr lvl="1"/>
            <a:r>
              <a:rPr lang="el-GR" dirty="0">
                <a:latin typeface="Calibri" pitchFamily="34" charset="0"/>
              </a:rPr>
              <a:t>Μεταβλητές συστήματος (</a:t>
            </a:r>
            <a:r>
              <a:rPr lang="en-US" dirty="0">
                <a:latin typeface="Calibri" pitchFamily="34" charset="0"/>
              </a:rPr>
              <a:t>Environment Variables)</a:t>
            </a:r>
          </a:p>
          <a:p>
            <a:r>
              <a:rPr lang="el-GR" dirty="0">
                <a:latin typeface="Calibri" pitchFamily="34" charset="0"/>
              </a:rPr>
              <a:t>Υποστηρίζει </a:t>
            </a:r>
            <a:r>
              <a:rPr lang="en-US" dirty="0">
                <a:latin typeface="Calibri" pitchFamily="34" charset="0"/>
              </a:rPr>
              <a:t>C, C++ </a:t>
            </a:r>
            <a:r>
              <a:rPr lang="el-GR" dirty="0">
                <a:latin typeface="Calibri" pitchFamily="34" charset="0"/>
              </a:rPr>
              <a:t>και </a:t>
            </a:r>
            <a:r>
              <a:rPr lang="en-US" dirty="0">
                <a:latin typeface="Calibri" pitchFamily="34" charset="0"/>
              </a:rPr>
              <a:t>Fortran</a:t>
            </a:r>
          </a:p>
          <a:p>
            <a:r>
              <a:rPr lang="el-GR" dirty="0">
                <a:latin typeface="Calibri" pitchFamily="34" charset="0"/>
              </a:rPr>
              <a:t>Προγράμματα γραμμένα σε </a:t>
            </a:r>
            <a:r>
              <a:rPr lang="en-US" dirty="0" err="1">
                <a:latin typeface="Calibri" pitchFamily="34" charset="0"/>
              </a:rPr>
              <a:t>OpenMP</a:t>
            </a:r>
            <a:r>
              <a:rPr lang="en-US" dirty="0">
                <a:latin typeface="Calibri" pitchFamily="34" charset="0"/>
              </a:rPr>
              <a:t> </a:t>
            </a:r>
            <a:r>
              <a:rPr lang="el-GR" dirty="0">
                <a:latin typeface="Calibri" pitchFamily="34" charset="0"/>
              </a:rPr>
              <a:t>μπορούν να εκτελεστούν και σειριακά</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OpenMP</a:t>
            </a:r>
            <a:endParaRPr lang="el-GR" dirty="0"/>
          </a:p>
        </p:txBody>
      </p:sp>
      <p:sp>
        <p:nvSpPr>
          <p:cNvPr id="3" name="Content Placeholder 2"/>
          <p:cNvSpPr>
            <a:spLocks noGrp="1"/>
          </p:cNvSpPr>
          <p:nvPr>
            <p:ph idx="1"/>
          </p:nvPr>
        </p:nvSpPr>
        <p:spPr>
          <a:xfrm>
            <a:off x="2136648" y="1600200"/>
            <a:ext cx="8153400" cy="2423160"/>
          </a:xfrm>
        </p:spPr>
        <p:txBody>
          <a:bodyPr>
            <a:normAutofit/>
          </a:bodyPr>
          <a:lstStyle/>
          <a:p>
            <a:r>
              <a:rPr lang="el-GR" dirty="0"/>
              <a:t>Ο προγραμματιστής κατευθύνει τον μεταγλωττιστή για το </a:t>
            </a:r>
            <a:r>
              <a:rPr lang="el-GR" i="1" dirty="0">
                <a:solidFill>
                  <a:schemeClr val="tx1">
                    <a:lumMod val="85000"/>
                    <a:lumOff val="15000"/>
                  </a:schemeClr>
                </a:solidFill>
              </a:rPr>
              <a:t>που και πως</a:t>
            </a:r>
            <a:r>
              <a:rPr lang="el-GR" dirty="0">
                <a:solidFill>
                  <a:schemeClr val="tx1">
                    <a:lumMod val="85000"/>
                    <a:lumOff val="15000"/>
                  </a:schemeClr>
                </a:solidFill>
              </a:rPr>
              <a:t> </a:t>
            </a:r>
            <a:r>
              <a:rPr lang="el-GR" dirty="0"/>
              <a:t>θα παραλληλοποιήσει</a:t>
            </a:r>
            <a:endParaRPr lang="en-US" dirty="0"/>
          </a:p>
          <a:p>
            <a:r>
              <a:rPr lang="el-GR" dirty="0"/>
              <a:t>Ο μεταγλωττιστής δημιουργεί τον παραλληλισμό</a:t>
            </a:r>
            <a:endParaRPr lang="en-US" dirty="0"/>
          </a:p>
          <a:p>
            <a:r>
              <a:rPr lang="el-GR" dirty="0"/>
              <a:t>Μεγάλο ρολό παίζει η έννοια της διεργασίας και του νήματος</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F813F20-8457-4E1C-AE4A-2E29A3070A78}"/>
              </a:ext>
            </a:extLst>
          </p:cNvPr>
          <p:cNvSpPr>
            <a:spLocks noGrp="1"/>
          </p:cNvSpPr>
          <p:nvPr>
            <p:ph type="title"/>
          </p:nvPr>
        </p:nvSpPr>
        <p:spPr/>
        <p:txBody>
          <a:bodyPr/>
          <a:lstStyle/>
          <a:p>
            <a:r>
              <a:rPr lang="el-GR" dirty="0"/>
              <a:t>Οι διεργασίες χρησιμεύουν:</a:t>
            </a:r>
          </a:p>
        </p:txBody>
      </p:sp>
      <p:sp>
        <p:nvSpPr>
          <p:cNvPr id="3" name="Θέση περιεχομένου 2">
            <a:extLst>
              <a:ext uri="{FF2B5EF4-FFF2-40B4-BE49-F238E27FC236}">
                <a16:creationId xmlns:a16="http://schemas.microsoft.com/office/drawing/2014/main" id="{20AEF86F-547B-4CE0-8651-05AAE615ADF8}"/>
              </a:ext>
            </a:extLst>
          </p:cNvPr>
          <p:cNvSpPr>
            <a:spLocks noGrp="1"/>
          </p:cNvSpPr>
          <p:nvPr>
            <p:ph idx="1"/>
          </p:nvPr>
        </p:nvSpPr>
        <p:spPr>
          <a:xfrm>
            <a:off x="838200" y="1825624"/>
            <a:ext cx="10515600" cy="4374453"/>
          </a:xfrm>
        </p:spPr>
        <p:txBody>
          <a:bodyPr>
            <a:normAutofit/>
          </a:bodyPr>
          <a:lstStyle/>
          <a:p>
            <a:r>
              <a:rPr lang="el-GR" dirty="0"/>
              <a:t>ο μετρητής προγράμματος (</a:t>
            </a:r>
            <a:r>
              <a:rPr lang="el-GR" dirty="0" err="1"/>
              <a:t>program</a:t>
            </a:r>
            <a:r>
              <a:rPr lang="el-GR" dirty="0"/>
              <a:t> </a:t>
            </a:r>
            <a:r>
              <a:rPr lang="el-GR" dirty="0" err="1"/>
              <a:t>counter</a:t>
            </a:r>
            <a:r>
              <a:rPr lang="el-GR" dirty="0"/>
              <a:t>).</a:t>
            </a:r>
          </a:p>
          <a:p>
            <a:r>
              <a:rPr lang="el-GR" dirty="0"/>
              <a:t>οι </a:t>
            </a:r>
            <a:r>
              <a:rPr lang="el-GR" dirty="0" err="1"/>
              <a:t>καταχωρητές</a:t>
            </a:r>
            <a:r>
              <a:rPr lang="el-GR" dirty="0"/>
              <a:t>,</a:t>
            </a:r>
          </a:p>
          <a:p>
            <a:r>
              <a:rPr lang="el-GR" dirty="0"/>
              <a:t> το τμήμα κώδικα (</a:t>
            </a:r>
            <a:r>
              <a:rPr lang="el-GR" dirty="0" err="1"/>
              <a:t>code</a:t>
            </a:r>
            <a:r>
              <a:rPr lang="el-GR" dirty="0"/>
              <a:t> </a:t>
            </a:r>
            <a:r>
              <a:rPr lang="el-GR" dirty="0" err="1"/>
              <a:t>segment</a:t>
            </a:r>
            <a:r>
              <a:rPr lang="el-GR" dirty="0"/>
              <a:t>) της μνήμης.</a:t>
            </a:r>
          </a:p>
          <a:p>
            <a:r>
              <a:rPr lang="el-GR" dirty="0"/>
              <a:t>το τμήμα δεδομένων ( </a:t>
            </a:r>
            <a:r>
              <a:rPr lang="el-GR" dirty="0" err="1"/>
              <a:t>data</a:t>
            </a:r>
            <a:r>
              <a:rPr lang="el-GR" dirty="0"/>
              <a:t> </a:t>
            </a:r>
            <a:r>
              <a:rPr lang="el-GR" dirty="0" err="1"/>
              <a:t>segment</a:t>
            </a:r>
            <a:r>
              <a:rPr lang="el-GR" dirty="0"/>
              <a:t> ) της μνήμης</a:t>
            </a:r>
          </a:p>
          <a:p>
            <a:r>
              <a:rPr lang="el-GR" dirty="0"/>
              <a:t> το τμήμα στοίβας (</a:t>
            </a:r>
            <a:r>
              <a:rPr lang="el-GR" dirty="0" err="1"/>
              <a:t>stack</a:t>
            </a:r>
            <a:r>
              <a:rPr lang="el-GR" dirty="0"/>
              <a:t> </a:t>
            </a:r>
            <a:r>
              <a:rPr lang="el-GR" dirty="0" err="1"/>
              <a:t>segment</a:t>
            </a:r>
            <a:r>
              <a:rPr lang="el-GR" dirty="0"/>
              <a:t>) της μνήμης, όπου αποθηκεύονται προσωρινά οι μεταβλητός του προγράμματος όταν αυτό καλεί μια συνάρτηση</a:t>
            </a:r>
          </a:p>
          <a:p>
            <a:r>
              <a:rPr lang="el-GR" dirty="0"/>
              <a:t> οι απαραίτητοι πόροι του λειτουργικού συστήματος (</a:t>
            </a:r>
            <a:r>
              <a:rPr lang="el-GR" dirty="0" err="1"/>
              <a:t>processid</a:t>
            </a:r>
            <a:r>
              <a:rPr lang="el-GR" dirty="0"/>
              <a:t>, </a:t>
            </a:r>
            <a:r>
              <a:rPr lang="el-GR" dirty="0" err="1"/>
              <a:t>userid</a:t>
            </a:r>
            <a:r>
              <a:rPr lang="el-GR" dirty="0"/>
              <a:t>, δείκτες προς πιθανά αρχεία που χρησιμοποιεί το πρόγραμμα, κλπ.).</a:t>
            </a:r>
          </a:p>
        </p:txBody>
      </p:sp>
    </p:spTree>
    <p:extLst>
      <p:ext uri="{BB962C8B-B14F-4D97-AF65-F5344CB8AC3E}">
        <p14:creationId xmlns:p14="http://schemas.microsoft.com/office/powerpoint/2010/main" val="1894131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199EC7C-A719-41E3-B951-5271FD4B36EC}"/>
              </a:ext>
            </a:extLst>
          </p:cNvPr>
          <p:cNvSpPr>
            <a:spLocks noGrp="1"/>
          </p:cNvSpPr>
          <p:nvPr>
            <p:ph type="title"/>
          </p:nvPr>
        </p:nvSpPr>
        <p:spPr/>
        <p:txBody>
          <a:bodyPr/>
          <a:lstStyle/>
          <a:p>
            <a:r>
              <a:rPr lang="el-GR" dirty="0"/>
              <a:t>Νήματα</a:t>
            </a:r>
          </a:p>
        </p:txBody>
      </p:sp>
      <p:sp>
        <p:nvSpPr>
          <p:cNvPr id="3" name="Θέση περιεχομένου 2">
            <a:extLst>
              <a:ext uri="{FF2B5EF4-FFF2-40B4-BE49-F238E27FC236}">
                <a16:creationId xmlns:a16="http://schemas.microsoft.com/office/drawing/2014/main" id="{DFC857DC-D7EF-4C6E-9C3E-C2DB92367280}"/>
              </a:ext>
            </a:extLst>
          </p:cNvPr>
          <p:cNvSpPr>
            <a:spLocks noGrp="1"/>
          </p:cNvSpPr>
          <p:nvPr>
            <p:ph idx="1"/>
          </p:nvPr>
        </p:nvSpPr>
        <p:spPr>
          <a:xfrm>
            <a:off x="503664" y="2405047"/>
            <a:ext cx="10515600" cy="2047905"/>
          </a:xfrm>
        </p:spPr>
        <p:txBody>
          <a:bodyPr/>
          <a:lstStyle/>
          <a:p>
            <a:pPr marL="0" indent="0">
              <a:buNone/>
            </a:pPr>
            <a:r>
              <a:rPr lang="el-GR" dirty="0"/>
              <a:t>Κατά την δημιουργία ενός νήματος, Ορίζουμε την συνάρτηση που πρέπει να εκτελέσει ορίζουμε τις παραμέτρους της αποτελεί στατικό τρόπο ανάθεσης εργασίας</a:t>
            </a:r>
          </a:p>
          <a:p>
            <a:endParaRPr lang="el-GR" dirty="0"/>
          </a:p>
        </p:txBody>
      </p:sp>
    </p:spTree>
    <p:extLst>
      <p:ext uri="{BB962C8B-B14F-4D97-AF65-F5344CB8AC3E}">
        <p14:creationId xmlns:p14="http://schemas.microsoft.com/office/powerpoint/2010/main" val="764526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DD4EEC6-45E6-4F4B-8BE2-724136595EBF}"/>
              </a:ext>
            </a:extLst>
          </p:cNvPr>
          <p:cNvSpPr>
            <a:spLocks noGrp="1"/>
          </p:cNvSpPr>
          <p:nvPr>
            <p:ph type="title"/>
          </p:nvPr>
        </p:nvSpPr>
        <p:spPr/>
        <p:txBody>
          <a:bodyPr/>
          <a:lstStyle/>
          <a:p>
            <a:r>
              <a:rPr lang="el-GR" dirty="0"/>
              <a:t>Αλληλεπίδραση Νημάτων</a:t>
            </a:r>
          </a:p>
        </p:txBody>
      </p:sp>
      <p:sp>
        <p:nvSpPr>
          <p:cNvPr id="3" name="Θέση περιεχομένου 2">
            <a:extLst>
              <a:ext uri="{FF2B5EF4-FFF2-40B4-BE49-F238E27FC236}">
                <a16:creationId xmlns:a16="http://schemas.microsoft.com/office/drawing/2014/main" id="{2A6FA9B8-E59C-43B1-9014-8350FE032F1D}"/>
              </a:ext>
            </a:extLst>
          </p:cNvPr>
          <p:cNvSpPr>
            <a:spLocks noGrp="1"/>
          </p:cNvSpPr>
          <p:nvPr>
            <p:ph idx="1"/>
          </p:nvPr>
        </p:nvSpPr>
        <p:spPr>
          <a:xfrm>
            <a:off x="838200" y="2762520"/>
            <a:ext cx="10515600" cy="3317875"/>
          </a:xfrm>
        </p:spPr>
        <p:txBody>
          <a:bodyPr/>
          <a:lstStyle/>
          <a:p>
            <a:r>
              <a:rPr lang="el-GR" dirty="0"/>
              <a:t>Πλεονέκτημα: Απόκρυψη «λεπτομερειών» από τον προγραμματιστή</a:t>
            </a:r>
          </a:p>
          <a:p>
            <a:r>
              <a:rPr lang="el-GR" dirty="0"/>
              <a:t>Μειονέκτημα: Απόκρυψη πολλών «λεπτομερειών» από τον προγραμματιστή μπορεί να βλάψει την επίδοση</a:t>
            </a:r>
          </a:p>
        </p:txBody>
      </p:sp>
    </p:spTree>
    <p:extLst>
      <p:ext uri="{BB962C8B-B14F-4D97-AF65-F5344CB8AC3E}">
        <p14:creationId xmlns:p14="http://schemas.microsoft.com/office/powerpoint/2010/main" val="1239139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Ποιοι υποστηρίζουν το </a:t>
            </a:r>
            <a:r>
              <a:rPr lang="en-US" dirty="0" err="1"/>
              <a:t>OpenMP</a:t>
            </a:r>
            <a:r>
              <a:rPr lang="el-GR" dirty="0"/>
              <a:t>;</a:t>
            </a:r>
          </a:p>
        </p:txBody>
      </p:sp>
      <p:sp>
        <p:nvSpPr>
          <p:cNvPr id="3" name="Content Placeholder 2"/>
          <p:cNvSpPr>
            <a:spLocks noGrp="1"/>
          </p:cNvSpPr>
          <p:nvPr>
            <p:ph idx="1"/>
          </p:nvPr>
        </p:nvSpPr>
        <p:spPr/>
        <p:txBody>
          <a:bodyPr>
            <a:normAutofit/>
          </a:bodyPr>
          <a:lstStyle/>
          <a:p>
            <a:r>
              <a:rPr lang="en-US" dirty="0">
                <a:latin typeface="Calibri" pitchFamily="34" charset="0"/>
              </a:rPr>
              <a:t>AMD</a:t>
            </a:r>
          </a:p>
          <a:p>
            <a:r>
              <a:rPr lang="en-US" dirty="0">
                <a:latin typeface="Calibri" pitchFamily="34" charset="0"/>
              </a:rPr>
              <a:t>CRY</a:t>
            </a:r>
          </a:p>
          <a:p>
            <a:r>
              <a:rPr lang="en-US" dirty="0">
                <a:latin typeface="Calibri" pitchFamily="34" charset="0"/>
              </a:rPr>
              <a:t>FUJITSU</a:t>
            </a:r>
          </a:p>
          <a:p>
            <a:r>
              <a:rPr lang="en-US" dirty="0">
                <a:latin typeface="Calibri" pitchFamily="34" charset="0"/>
              </a:rPr>
              <a:t>HP</a:t>
            </a:r>
          </a:p>
          <a:p>
            <a:r>
              <a:rPr lang="en-US" dirty="0">
                <a:latin typeface="Calibri" pitchFamily="34" charset="0"/>
              </a:rPr>
              <a:t>IBM</a:t>
            </a:r>
          </a:p>
          <a:p>
            <a:r>
              <a:rPr lang="en-US" dirty="0">
                <a:latin typeface="Calibri" pitchFamily="34" charset="0"/>
              </a:rPr>
              <a:t>INTEL</a:t>
            </a:r>
          </a:p>
          <a:p>
            <a:r>
              <a:rPr lang="en-US" dirty="0">
                <a:latin typeface="Calibri" pitchFamily="34" charset="0"/>
              </a:rPr>
              <a:t>NEC</a:t>
            </a:r>
          </a:p>
          <a:p>
            <a:r>
              <a:rPr lang="en-US" dirty="0">
                <a:latin typeface="Calibri" pitchFamily="34" charset="0"/>
              </a:rPr>
              <a:t>ORANCLE</a:t>
            </a:r>
            <a:endParaRPr lang="el-GR" dirty="0">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Τίτλος 5">
            <a:extLst>
              <a:ext uri="{FF2B5EF4-FFF2-40B4-BE49-F238E27FC236}">
                <a16:creationId xmlns:a16="http://schemas.microsoft.com/office/drawing/2014/main" id="{62B15CB5-AB3F-44E1-BCCF-5D3BF343F340}"/>
              </a:ext>
            </a:extLst>
          </p:cNvPr>
          <p:cNvSpPr>
            <a:spLocks noGrp="1"/>
          </p:cNvSpPr>
          <p:nvPr>
            <p:ph type="ctrTitle"/>
          </p:nvPr>
        </p:nvSpPr>
        <p:spPr/>
        <p:txBody>
          <a:bodyPr/>
          <a:lstStyle/>
          <a:p>
            <a:r>
              <a:rPr lang="el-GR" dirty="0"/>
              <a:t>ΕΥΧΑΡΙΣΤΟΥΜΕ ΠΟΛΥ</a:t>
            </a:r>
          </a:p>
        </p:txBody>
      </p:sp>
      <p:sp>
        <p:nvSpPr>
          <p:cNvPr id="7" name="Υπότιτλος 6">
            <a:extLst>
              <a:ext uri="{FF2B5EF4-FFF2-40B4-BE49-F238E27FC236}">
                <a16:creationId xmlns:a16="http://schemas.microsoft.com/office/drawing/2014/main" id="{0953DA3A-041A-47E7-A7D6-E1CB57ABC2C6}"/>
              </a:ext>
            </a:extLst>
          </p:cNvPr>
          <p:cNvSpPr>
            <a:spLocks noGrp="1"/>
          </p:cNvSpPr>
          <p:nvPr>
            <p:ph type="subTitle" idx="1"/>
          </p:nvPr>
        </p:nvSpPr>
        <p:spPr/>
        <p:txBody>
          <a:bodyPr>
            <a:normAutofit/>
          </a:bodyPr>
          <a:lstStyle/>
          <a:p>
            <a:r>
              <a:rPr lang="el-GR" sz="800" dirty="0"/>
              <a:t>ΕΡΩΤΗΣΕΙΣ;</a:t>
            </a:r>
          </a:p>
        </p:txBody>
      </p:sp>
    </p:spTree>
    <p:extLst>
      <p:ext uri="{BB962C8B-B14F-4D97-AF65-F5344CB8AC3E}">
        <p14:creationId xmlns:p14="http://schemas.microsoft.com/office/powerpoint/2010/main" val="304480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2B9FE8-C786-45B4-8752-981E69B58D49}"/>
              </a:ext>
            </a:extLst>
          </p:cNvPr>
          <p:cNvSpPr>
            <a:spLocks noGrp="1"/>
          </p:cNvSpPr>
          <p:nvPr>
            <p:ph type="title"/>
          </p:nvPr>
        </p:nvSpPr>
        <p:spPr/>
        <p:txBody>
          <a:bodyPr/>
          <a:lstStyle/>
          <a:p>
            <a:r>
              <a:rPr lang="el-GR" dirty="0"/>
              <a:t>Ιστορικά στοιχεία</a:t>
            </a:r>
          </a:p>
        </p:txBody>
      </p:sp>
      <p:sp>
        <p:nvSpPr>
          <p:cNvPr id="3" name="Θέση περιεχομένου 2">
            <a:extLst>
              <a:ext uri="{FF2B5EF4-FFF2-40B4-BE49-F238E27FC236}">
                <a16:creationId xmlns:a16="http://schemas.microsoft.com/office/drawing/2014/main" id="{DBC282E0-5BE1-4085-B534-7D1DB5CD5B31}"/>
              </a:ext>
            </a:extLst>
          </p:cNvPr>
          <p:cNvSpPr>
            <a:spLocks noGrp="1"/>
          </p:cNvSpPr>
          <p:nvPr>
            <p:ph idx="1"/>
          </p:nvPr>
        </p:nvSpPr>
        <p:spPr/>
        <p:txBody>
          <a:bodyPr>
            <a:normAutofit fontScale="92500" lnSpcReduction="10000"/>
          </a:bodyPr>
          <a:lstStyle/>
          <a:p>
            <a:r>
              <a:rPr lang="el-GR" dirty="0"/>
              <a:t>Ένα από τα πρώτα ερευνητικά παράλληλα συστήματα των </a:t>
            </a:r>
            <a:r>
              <a:rPr lang="el-GR" dirty="0" err="1"/>
              <a:t>supercomputer</a:t>
            </a:r>
            <a:r>
              <a:rPr lang="el-GR" dirty="0"/>
              <a:t> </a:t>
            </a:r>
            <a:r>
              <a:rPr lang="el-GR" dirty="0" err="1"/>
              <a:t>projects</a:t>
            </a:r>
            <a:r>
              <a:rPr lang="el-GR" dirty="0"/>
              <a:t> της δεκαετίας του 1970 </a:t>
            </a:r>
          </a:p>
          <a:p>
            <a:pPr lvl="1"/>
            <a:r>
              <a:rPr lang="el-GR" dirty="0"/>
              <a:t>Το έργο ξεκίνησε το 1965</a:t>
            </a:r>
          </a:p>
          <a:p>
            <a:pPr lvl="1"/>
            <a:r>
              <a:rPr lang="el-GR" dirty="0"/>
              <a:t>Έτρεξε την πρώτη πραγματική εφαρμογή του το 1976</a:t>
            </a:r>
            <a:br>
              <a:rPr lang="el-GR" dirty="0"/>
            </a:br>
            <a:r>
              <a:rPr lang="el-GR" dirty="0"/>
              <a:t>Έντεκα χρόνια αργότερα!!!</a:t>
            </a:r>
          </a:p>
          <a:p>
            <a:pPr lvl="1"/>
            <a:r>
              <a:rPr lang="el-GR" dirty="0"/>
              <a:t>Το σύστημα σχεδιάστηκε για να αποδίδει 1000 MFLOPS </a:t>
            </a:r>
          </a:p>
          <a:p>
            <a:pPr lvl="2"/>
            <a:r>
              <a:rPr lang="el-GR" dirty="0"/>
              <a:t>Όταν ολοκληρώθηκε απέδιδε μόνο 15 MFLOPS</a:t>
            </a:r>
            <a:br>
              <a:rPr lang="el-GR" dirty="0"/>
            </a:br>
            <a:r>
              <a:rPr lang="el-GR" dirty="0"/>
              <a:t>(1,5% του αρχικού σχεδιασμού)</a:t>
            </a:r>
          </a:p>
          <a:p>
            <a:pPr lvl="1"/>
            <a:r>
              <a:rPr lang="el-GR" dirty="0"/>
              <a:t>Η αρχική εκτίμηση για την κατασκευή του ήταν $8 εκατομμύρια </a:t>
            </a:r>
          </a:p>
          <a:p>
            <a:pPr lvl="2"/>
            <a:r>
              <a:rPr lang="el-GR" dirty="0"/>
              <a:t>Ξεπέρασε τελικά τα $31 εκατομμύρια το 1966</a:t>
            </a:r>
          </a:p>
          <a:p>
            <a:pPr lvl="2"/>
            <a:r>
              <a:rPr lang="el-GR" dirty="0"/>
              <a:t>Κατασκευάστηκε μόνο το ¼ της αρχικά σχεδιασμένης μηχανής</a:t>
            </a:r>
          </a:p>
          <a:p>
            <a:pPr lvl="1"/>
            <a:r>
              <a:rPr lang="el-GR" dirty="0"/>
              <a:t>Το σύστημα χρησιμοποιούσε 64 επεξεργαστές στα 13MHz και η συνολική του μνήμη ήταν 1ΜΒ</a:t>
            </a:r>
          </a:p>
          <a:p>
            <a:endParaRPr lang="el-GR" dirty="0"/>
          </a:p>
        </p:txBody>
      </p:sp>
    </p:spTree>
    <p:extLst>
      <p:ext uri="{BB962C8B-B14F-4D97-AF65-F5344CB8AC3E}">
        <p14:creationId xmlns:p14="http://schemas.microsoft.com/office/powerpoint/2010/main" val="202512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DA6B748-B66C-4A46-8113-F2E54A9920C5}"/>
              </a:ext>
            </a:extLst>
          </p:cNvPr>
          <p:cNvSpPr>
            <a:spLocks noGrp="1"/>
          </p:cNvSpPr>
          <p:nvPr>
            <p:ph type="title"/>
          </p:nvPr>
        </p:nvSpPr>
        <p:spPr/>
        <p:txBody>
          <a:bodyPr/>
          <a:lstStyle/>
          <a:p>
            <a:r>
              <a:rPr lang="el-GR" dirty="0"/>
              <a:t>Τρόπος λειτουργείας (ΠΕ)</a:t>
            </a:r>
            <a:br>
              <a:rPr lang="el-GR" dirty="0"/>
            </a:br>
            <a:endParaRPr lang="el-GR" dirty="0"/>
          </a:p>
        </p:txBody>
      </p:sp>
      <p:sp>
        <p:nvSpPr>
          <p:cNvPr id="3" name="Θέση περιεχομένου 2">
            <a:extLst>
              <a:ext uri="{FF2B5EF4-FFF2-40B4-BE49-F238E27FC236}">
                <a16:creationId xmlns:a16="http://schemas.microsoft.com/office/drawing/2014/main" id="{87E60AC4-0853-4711-83CB-9E11DC418D52}"/>
              </a:ext>
            </a:extLst>
          </p:cNvPr>
          <p:cNvSpPr>
            <a:spLocks noGrp="1"/>
          </p:cNvSpPr>
          <p:nvPr>
            <p:ph idx="1"/>
          </p:nvPr>
        </p:nvSpPr>
        <p:spPr/>
        <p:txBody>
          <a:bodyPr/>
          <a:lstStyle/>
          <a:p>
            <a:r>
              <a:rPr lang="el-GR" dirty="0"/>
              <a:t>Χρησιμοποιώντας έναν επεξεργαστή με πολλούς πυρήνες (</a:t>
            </a:r>
            <a:r>
              <a:rPr lang="el-GR" dirty="0" err="1"/>
              <a:t>cores</a:t>
            </a:r>
            <a:r>
              <a:rPr lang="el-GR" dirty="0"/>
              <a:t>)</a:t>
            </a:r>
          </a:p>
          <a:p>
            <a:r>
              <a:rPr lang="el-GR" dirty="0"/>
              <a:t>Ένας υπολογιστής με πολλούς επεξεργαστές</a:t>
            </a:r>
          </a:p>
          <a:p>
            <a:r>
              <a:rPr lang="el-GR" dirty="0"/>
              <a:t>Ένα πλήθος υπολογιστών διασυνδεδεμένων μέσω ενός δικτύου</a:t>
            </a:r>
          </a:p>
          <a:p>
            <a:r>
              <a:rPr lang="el-GR" dirty="0"/>
              <a:t>Οποιοσδήποτε συνδυασμός των παραπάνω</a:t>
            </a:r>
          </a:p>
          <a:p>
            <a:endParaRPr lang="el-GR" dirty="0"/>
          </a:p>
        </p:txBody>
      </p:sp>
    </p:spTree>
    <p:extLst>
      <p:ext uri="{BB962C8B-B14F-4D97-AF65-F5344CB8AC3E}">
        <p14:creationId xmlns:p14="http://schemas.microsoft.com/office/powerpoint/2010/main" val="230709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38414" y="3143248"/>
            <a:ext cx="1285884" cy="1285884"/>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5" name="Rectangle 4"/>
          <p:cNvSpPr/>
          <p:nvPr/>
        </p:nvSpPr>
        <p:spPr>
          <a:xfrm>
            <a:off x="4024298" y="3143248"/>
            <a:ext cx="1643074" cy="1285884"/>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6" name="Rectangle 5"/>
          <p:cNvSpPr/>
          <p:nvPr/>
        </p:nvSpPr>
        <p:spPr>
          <a:xfrm>
            <a:off x="5667372" y="3143248"/>
            <a:ext cx="1143008" cy="1285884"/>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7" name="Rectangle 6"/>
          <p:cNvSpPr/>
          <p:nvPr/>
        </p:nvSpPr>
        <p:spPr>
          <a:xfrm>
            <a:off x="6810380" y="3143248"/>
            <a:ext cx="2428892" cy="1285884"/>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8" name="Rectangle 7"/>
          <p:cNvSpPr/>
          <p:nvPr/>
        </p:nvSpPr>
        <p:spPr>
          <a:xfrm>
            <a:off x="2595538" y="521495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rPr>
              <a:t>Επεξ. Στοιχείο 1</a:t>
            </a:r>
          </a:p>
        </p:txBody>
      </p:sp>
      <p:sp>
        <p:nvSpPr>
          <p:cNvPr id="9" name="Rectangle 8"/>
          <p:cNvSpPr/>
          <p:nvPr/>
        </p:nvSpPr>
        <p:spPr>
          <a:xfrm>
            <a:off x="4381488" y="521495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rPr>
              <a:t>Επεξ. Στοιχείο 2</a:t>
            </a:r>
          </a:p>
        </p:txBody>
      </p:sp>
      <p:sp>
        <p:nvSpPr>
          <p:cNvPr id="10" name="Rectangle 9"/>
          <p:cNvSpPr/>
          <p:nvPr/>
        </p:nvSpPr>
        <p:spPr>
          <a:xfrm>
            <a:off x="6167438" y="521495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rPr>
              <a:t>Επεξ. Στοιχείο 3</a:t>
            </a:r>
          </a:p>
        </p:txBody>
      </p:sp>
      <p:sp>
        <p:nvSpPr>
          <p:cNvPr id="11" name="Rectangle 10"/>
          <p:cNvSpPr/>
          <p:nvPr/>
        </p:nvSpPr>
        <p:spPr>
          <a:xfrm>
            <a:off x="7953388" y="5214950"/>
            <a:ext cx="1428760" cy="14287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rPr>
              <a:t>Επεξ. Στοιχείο 4</a:t>
            </a:r>
          </a:p>
        </p:txBody>
      </p:sp>
      <p:cxnSp>
        <p:nvCxnSpPr>
          <p:cNvPr id="12" name="Straight Arrow Connector 11"/>
          <p:cNvCxnSpPr/>
          <p:nvPr/>
        </p:nvCxnSpPr>
        <p:spPr>
          <a:xfrm rot="5400000" flipH="1" flipV="1">
            <a:off x="3024166" y="4786322"/>
            <a:ext cx="642942" cy="71438"/>
          </a:xfrm>
          <a:prstGeom prst="straightConnector1">
            <a:avLst/>
          </a:prstGeom>
          <a:ln w="127000">
            <a:solidFill>
              <a:srgbClr val="FF5050"/>
            </a:solidFill>
            <a:tailEnd type="triangle" w="sm" len="sm"/>
          </a:ln>
          <a:effectLst>
            <a:outerShdw blurRad="50800" dist="38100" dir="8100000" algn="tr" rotWithShape="0">
              <a:prstClr val="black">
                <a:alpha val="40000"/>
              </a:prstClr>
            </a:outerShdw>
          </a:effectLst>
          <a:scene3d>
            <a:camera prst="orthographicFront"/>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4667240" y="4714884"/>
            <a:ext cx="642942" cy="214314"/>
          </a:xfrm>
          <a:prstGeom prst="straightConnector1">
            <a:avLst/>
          </a:prstGeom>
          <a:ln w="127000">
            <a:solidFill>
              <a:srgbClr val="FF5050"/>
            </a:solidFill>
            <a:tailEnd type="triangle" w="sm" len="sm"/>
          </a:ln>
          <a:effectLst>
            <a:outerShdw blurRad="50800" dist="38100" dir="8100000" algn="tr" rotWithShape="0">
              <a:prstClr val="black">
                <a:alpha val="40000"/>
              </a:prstClr>
            </a:outerShdw>
          </a:effectLst>
          <a:scene3d>
            <a:camera prst="orthographicFront"/>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6310314" y="4572008"/>
            <a:ext cx="642942" cy="500066"/>
          </a:xfrm>
          <a:prstGeom prst="straightConnector1">
            <a:avLst/>
          </a:prstGeom>
          <a:ln w="127000">
            <a:solidFill>
              <a:srgbClr val="FF5050"/>
            </a:solidFill>
            <a:tailEnd type="triangle" w="sm" len="sm"/>
          </a:ln>
          <a:effectLst>
            <a:outerShdw blurRad="50800" dist="38100" dir="8100000" algn="tr" rotWithShape="0">
              <a:prstClr val="black">
                <a:alpha val="40000"/>
              </a:prstClr>
            </a:outerShdw>
          </a:effectLst>
          <a:scene3d>
            <a:camera prst="orthographicFront"/>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V="1">
            <a:off x="8096264" y="4572008"/>
            <a:ext cx="642942" cy="500066"/>
          </a:xfrm>
          <a:prstGeom prst="straightConnector1">
            <a:avLst/>
          </a:prstGeom>
          <a:ln w="127000">
            <a:solidFill>
              <a:srgbClr val="FF5050"/>
            </a:solidFill>
            <a:tailEnd type="triangle" w="sm" len="sm"/>
          </a:ln>
          <a:effectLst>
            <a:outerShdw blurRad="50800" dist="38100" dir="8100000" algn="tr" rotWithShape="0">
              <a:prstClr val="black">
                <a:alpha val="40000"/>
              </a:prstClr>
            </a:outerShdw>
          </a:effectLst>
          <a:scene3d>
            <a:camera prst="orthographicFront"/>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38414" y="2714620"/>
            <a:ext cx="6500858" cy="400110"/>
          </a:xfrm>
          <a:prstGeom prst="rect">
            <a:avLst/>
          </a:prstGeom>
          <a:noFill/>
        </p:spPr>
        <p:txBody>
          <a:bodyPr wrap="square" rtlCol="0">
            <a:spAutoFit/>
          </a:bodyPr>
          <a:lstStyle/>
          <a:p>
            <a:pPr algn="ctr"/>
            <a:r>
              <a:rPr lang="el-GR" sz="2000" u="sng" dirty="0"/>
              <a:t>Σύνολο Δεδομένων του Προβλήματος</a:t>
            </a:r>
          </a:p>
        </p:txBody>
      </p:sp>
      <p:sp>
        <p:nvSpPr>
          <p:cNvPr id="22" name="Τίτλος 1">
            <a:extLst>
              <a:ext uri="{FF2B5EF4-FFF2-40B4-BE49-F238E27FC236}">
                <a16:creationId xmlns:a16="http://schemas.microsoft.com/office/drawing/2014/main" id="{3ADD0E7D-5B06-4A55-8D63-12DE986E9D39}"/>
              </a:ext>
            </a:extLst>
          </p:cNvPr>
          <p:cNvSpPr>
            <a:spLocks noGrp="1"/>
          </p:cNvSpPr>
          <p:nvPr>
            <p:ph type="title"/>
          </p:nvPr>
        </p:nvSpPr>
        <p:spPr>
          <a:xfrm>
            <a:off x="2175941" y="214290"/>
            <a:ext cx="8911687" cy="1280890"/>
          </a:xfrm>
        </p:spPr>
        <p:txBody>
          <a:bodyPr/>
          <a:lstStyle/>
          <a:p>
            <a:r>
              <a:rPr lang="el-GR" dirty="0"/>
              <a:t>Διάσπαση (</a:t>
            </a:r>
            <a:r>
              <a:rPr lang="en-US" dirty="0"/>
              <a:t>Decomposition)</a:t>
            </a:r>
            <a:endParaRPr lang="el-GR" dirty="0"/>
          </a:p>
        </p:txBody>
      </p:sp>
      <p:sp>
        <p:nvSpPr>
          <p:cNvPr id="23" name="Θέση περιεχομένου 2">
            <a:extLst>
              <a:ext uri="{FF2B5EF4-FFF2-40B4-BE49-F238E27FC236}">
                <a16:creationId xmlns:a16="http://schemas.microsoft.com/office/drawing/2014/main" id="{82A7A5EA-6786-493D-9806-F170C56AC1CC}"/>
              </a:ext>
            </a:extLst>
          </p:cNvPr>
          <p:cNvSpPr>
            <a:spLocks noGrp="1"/>
          </p:cNvSpPr>
          <p:nvPr>
            <p:ph idx="1"/>
          </p:nvPr>
        </p:nvSpPr>
        <p:spPr>
          <a:xfrm>
            <a:off x="1123952" y="1333712"/>
            <a:ext cx="10515600" cy="1280890"/>
          </a:xfrm>
        </p:spPr>
        <p:txBody>
          <a:bodyPr/>
          <a:lstStyle/>
          <a:p>
            <a:r>
              <a:rPr lang="el-GR" dirty="0"/>
              <a:t>Διάσπαση του προβλήματος προς επίλυση σε διακριτά τμήματα, τα οποία μπορούν να κατανεμηθούν σε πολλαπλά επεξεργαστικά στοιχεία για την ποιο γρήγορη και αποτελεσματική επίλυση του</a:t>
            </a:r>
            <a:endParaRPr lang="en-US" dirty="0"/>
          </a:p>
          <a:p>
            <a:endParaRPr lang="el-G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Τρόποι διάσπασης δεδομένων</a:t>
            </a:r>
          </a:p>
        </p:txBody>
      </p:sp>
      <p:sp>
        <p:nvSpPr>
          <p:cNvPr id="3" name="Content Placeholder 2"/>
          <p:cNvSpPr>
            <a:spLocks noGrp="1"/>
          </p:cNvSpPr>
          <p:nvPr>
            <p:ph idx="1"/>
          </p:nvPr>
        </p:nvSpPr>
        <p:spPr>
          <a:xfrm>
            <a:off x="2136648" y="1600200"/>
            <a:ext cx="8153400" cy="1042982"/>
          </a:xfrm>
        </p:spPr>
        <p:txBody>
          <a:bodyPr/>
          <a:lstStyle/>
          <a:p>
            <a:r>
              <a:rPr lang="el-GR" dirty="0"/>
              <a:t>Δισδιάστατα</a:t>
            </a:r>
            <a:endParaRPr lang="en-US" dirty="0"/>
          </a:p>
          <a:p>
            <a:pPr lvl="1"/>
            <a:r>
              <a:rPr lang="el-GR" dirty="0"/>
              <a:t>Κατά τμήματα</a:t>
            </a:r>
          </a:p>
        </p:txBody>
      </p:sp>
      <p:sp>
        <p:nvSpPr>
          <p:cNvPr id="4" name="Rectangle 3"/>
          <p:cNvSpPr/>
          <p:nvPr/>
        </p:nvSpPr>
        <p:spPr>
          <a:xfrm>
            <a:off x="2881290" y="2714620"/>
            <a:ext cx="1143008" cy="285752"/>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9" name="Content Placeholder 2"/>
          <p:cNvSpPr txBox="1">
            <a:spLocks/>
          </p:cNvSpPr>
          <p:nvPr/>
        </p:nvSpPr>
        <p:spPr>
          <a:xfrm>
            <a:off x="2139478" y="4171968"/>
            <a:ext cx="8153400" cy="542916"/>
          </a:xfrm>
          <a:prstGeom prst="rect">
            <a:avLst/>
          </a:prstGeom>
        </p:spPr>
        <p:txBody>
          <a:bodyPr vert="horz">
            <a:normAutofit/>
          </a:bodyPr>
          <a:lstStyle/>
          <a:p>
            <a:pPr marL="640080" lvl="1" indent="-274320">
              <a:spcBef>
                <a:spcPts val="550"/>
              </a:spcBef>
              <a:buClr>
                <a:schemeClr val="accent1"/>
              </a:buClr>
              <a:buSzPct val="70000"/>
              <a:buFont typeface="Wingdings 2"/>
              <a:buChar char=""/>
              <a:defRPr/>
            </a:pPr>
            <a:r>
              <a:rPr lang="el-GR" sz="2600" dirty="0"/>
              <a:t>Κυκλικά</a:t>
            </a:r>
          </a:p>
        </p:txBody>
      </p:sp>
      <p:sp>
        <p:nvSpPr>
          <p:cNvPr id="5" name="Rectangle 4"/>
          <p:cNvSpPr/>
          <p:nvPr/>
        </p:nvSpPr>
        <p:spPr>
          <a:xfrm>
            <a:off x="2881290" y="3000372"/>
            <a:ext cx="1143008" cy="285752"/>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6" name="Rectangle 5"/>
          <p:cNvSpPr/>
          <p:nvPr/>
        </p:nvSpPr>
        <p:spPr>
          <a:xfrm>
            <a:off x="2881290" y="3286124"/>
            <a:ext cx="1143008" cy="285752"/>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7" name="Rectangle 6"/>
          <p:cNvSpPr/>
          <p:nvPr/>
        </p:nvSpPr>
        <p:spPr>
          <a:xfrm>
            <a:off x="2881290" y="3571876"/>
            <a:ext cx="1143008" cy="285752"/>
          </a:xfrm>
          <a:prstGeom prst="rect">
            <a:avLst/>
          </a:prstGeom>
          <a:solidFill>
            <a:schemeClr val="accent3">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24" name="Rectangle 23"/>
          <p:cNvSpPr/>
          <p:nvPr/>
        </p:nvSpPr>
        <p:spPr>
          <a:xfrm rot="5400000">
            <a:off x="5167306" y="3143248"/>
            <a:ext cx="1143008" cy="285752"/>
          </a:xfrm>
          <a:prstGeom prst="rect">
            <a:avLst/>
          </a:prstGeom>
          <a:solidFill>
            <a:schemeClr val="accent3">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23" name="Rectangle 22"/>
          <p:cNvSpPr/>
          <p:nvPr/>
        </p:nvSpPr>
        <p:spPr>
          <a:xfrm rot="5400000">
            <a:off x="4881554" y="3143248"/>
            <a:ext cx="1143008" cy="285752"/>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8" name="Rectangle 17"/>
          <p:cNvSpPr/>
          <p:nvPr/>
        </p:nvSpPr>
        <p:spPr>
          <a:xfrm rot="5400000">
            <a:off x="4595802" y="3143248"/>
            <a:ext cx="1143008" cy="285752"/>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17" name="Rectangle 16"/>
          <p:cNvSpPr/>
          <p:nvPr/>
        </p:nvSpPr>
        <p:spPr>
          <a:xfrm rot="5400000">
            <a:off x="4310050" y="3143248"/>
            <a:ext cx="1143008" cy="285752"/>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26" name="Rectangle 25"/>
          <p:cNvSpPr/>
          <p:nvPr/>
        </p:nvSpPr>
        <p:spPr>
          <a:xfrm>
            <a:off x="7167570" y="2714620"/>
            <a:ext cx="571504" cy="571504"/>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28" name="Rectangle 27"/>
          <p:cNvSpPr/>
          <p:nvPr/>
        </p:nvSpPr>
        <p:spPr>
          <a:xfrm>
            <a:off x="7167570" y="3286124"/>
            <a:ext cx="571504" cy="571504"/>
          </a:xfrm>
          <a:prstGeom prst="rect">
            <a:avLst/>
          </a:prstGeom>
          <a:solidFill>
            <a:schemeClr val="accent3">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25" name="Rectangle 24"/>
          <p:cNvSpPr/>
          <p:nvPr/>
        </p:nvSpPr>
        <p:spPr>
          <a:xfrm>
            <a:off x="6596066" y="2714620"/>
            <a:ext cx="571504" cy="571504"/>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27" name="Rectangle 26"/>
          <p:cNvSpPr/>
          <p:nvPr/>
        </p:nvSpPr>
        <p:spPr>
          <a:xfrm>
            <a:off x="6596066" y="3286124"/>
            <a:ext cx="571504" cy="571504"/>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29" name="Rectangle 28"/>
          <p:cNvSpPr/>
          <p:nvPr/>
        </p:nvSpPr>
        <p:spPr>
          <a:xfrm>
            <a:off x="2881290" y="4786322"/>
            <a:ext cx="1143008" cy="142876"/>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30" name="Rectangle 29"/>
          <p:cNvSpPr/>
          <p:nvPr/>
        </p:nvSpPr>
        <p:spPr>
          <a:xfrm>
            <a:off x="2881290" y="4929198"/>
            <a:ext cx="1143008" cy="142876"/>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31" name="Rectangle 30"/>
          <p:cNvSpPr/>
          <p:nvPr/>
        </p:nvSpPr>
        <p:spPr>
          <a:xfrm>
            <a:off x="2881290" y="5072074"/>
            <a:ext cx="1143008" cy="142876"/>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32" name="Rectangle 31"/>
          <p:cNvSpPr/>
          <p:nvPr/>
        </p:nvSpPr>
        <p:spPr>
          <a:xfrm>
            <a:off x="2881290" y="5214950"/>
            <a:ext cx="1143008" cy="142876"/>
          </a:xfrm>
          <a:prstGeom prst="rect">
            <a:avLst/>
          </a:prstGeom>
          <a:solidFill>
            <a:schemeClr val="accent3">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33" name="Rectangle 32"/>
          <p:cNvSpPr/>
          <p:nvPr/>
        </p:nvSpPr>
        <p:spPr>
          <a:xfrm>
            <a:off x="2881290" y="5357826"/>
            <a:ext cx="1143008" cy="142876"/>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34" name="Rectangle 33"/>
          <p:cNvSpPr/>
          <p:nvPr/>
        </p:nvSpPr>
        <p:spPr>
          <a:xfrm>
            <a:off x="2881290" y="5500702"/>
            <a:ext cx="1143008" cy="142876"/>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35" name="Rectangle 34"/>
          <p:cNvSpPr/>
          <p:nvPr/>
        </p:nvSpPr>
        <p:spPr>
          <a:xfrm>
            <a:off x="2881290" y="5643578"/>
            <a:ext cx="1143008" cy="142876"/>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36" name="Rectangle 35"/>
          <p:cNvSpPr/>
          <p:nvPr/>
        </p:nvSpPr>
        <p:spPr>
          <a:xfrm>
            <a:off x="2881290" y="5786454"/>
            <a:ext cx="1143008" cy="142876"/>
          </a:xfrm>
          <a:prstGeom prst="rect">
            <a:avLst/>
          </a:prstGeom>
          <a:solidFill>
            <a:schemeClr val="accent3">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37" name="Rectangle 36"/>
          <p:cNvSpPr/>
          <p:nvPr/>
        </p:nvSpPr>
        <p:spPr>
          <a:xfrm rot="5400000">
            <a:off x="4667240" y="5286388"/>
            <a:ext cx="1143008" cy="142876"/>
          </a:xfrm>
          <a:prstGeom prst="rect">
            <a:avLst/>
          </a:prstGeom>
          <a:solidFill>
            <a:schemeClr val="accent3">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38" name="Rectangle 37"/>
          <p:cNvSpPr/>
          <p:nvPr/>
        </p:nvSpPr>
        <p:spPr>
          <a:xfrm rot="5400000">
            <a:off x="4524364" y="5286388"/>
            <a:ext cx="1143008" cy="142876"/>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39" name="Rectangle 38"/>
          <p:cNvSpPr/>
          <p:nvPr/>
        </p:nvSpPr>
        <p:spPr>
          <a:xfrm rot="5400000">
            <a:off x="4381488" y="5286388"/>
            <a:ext cx="1143008" cy="142876"/>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40" name="Rectangle 39"/>
          <p:cNvSpPr/>
          <p:nvPr/>
        </p:nvSpPr>
        <p:spPr>
          <a:xfrm rot="5400000">
            <a:off x="4238612" y="5286388"/>
            <a:ext cx="1143008" cy="142876"/>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41" name="Rectangle 40"/>
          <p:cNvSpPr/>
          <p:nvPr/>
        </p:nvSpPr>
        <p:spPr>
          <a:xfrm rot="5400000">
            <a:off x="5238744" y="5286388"/>
            <a:ext cx="1143008" cy="142876"/>
          </a:xfrm>
          <a:prstGeom prst="rect">
            <a:avLst/>
          </a:prstGeom>
          <a:solidFill>
            <a:schemeClr val="accent3">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42" name="Rectangle 41"/>
          <p:cNvSpPr/>
          <p:nvPr/>
        </p:nvSpPr>
        <p:spPr>
          <a:xfrm rot="5400000">
            <a:off x="5095868" y="5286388"/>
            <a:ext cx="1143008" cy="142876"/>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43" name="Rectangle 42"/>
          <p:cNvSpPr/>
          <p:nvPr/>
        </p:nvSpPr>
        <p:spPr>
          <a:xfrm rot="5400000">
            <a:off x="4952992" y="5286388"/>
            <a:ext cx="1143008" cy="142876"/>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44" name="Rectangle 43"/>
          <p:cNvSpPr/>
          <p:nvPr/>
        </p:nvSpPr>
        <p:spPr>
          <a:xfrm rot="5400000">
            <a:off x="4810116" y="5286388"/>
            <a:ext cx="1143008" cy="142876"/>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45" name="Rectangle 44"/>
          <p:cNvSpPr/>
          <p:nvPr/>
        </p:nvSpPr>
        <p:spPr>
          <a:xfrm>
            <a:off x="6881818" y="4786322"/>
            <a:ext cx="285752" cy="285752"/>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46" name="Rectangle 45"/>
          <p:cNvSpPr/>
          <p:nvPr/>
        </p:nvSpPr>
        <p:spPr>
          <a:xfrm>
            <a:off x="7453322" y="4786322"/>
            <a:ext cx="285752" cy="285752"/>
          </a:xfrm>
          <a:prstGeom prst="rect">
            <a:avLst/>
          </a:prstGeom>
          <a:solidFill>
            <a:schemeClr val="accent3">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47" name="Rectangle 46"/>
          <p:cNvSpPr/>
          <p:nvPr/>
        </p:nvSpPr>
        <p:spPr>
          <a:xfrm>
            <a:off x="6596066" y="4786322"/>
            <a:ext cx="285752" cy="285752"/>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48" name="Rectangle 47"/>
          <p:cNvSpPr/>
          <p:nvPr/>
        </p:nvSpPr>
        <p:spPr>
          <a:xfrm>
            <a:off x="7167570" y="4786322"/>
            <a:ext cx="285752" cy="285752"/>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49" name="Rectangle 48"/>
          <p:cNvSpPr/>
          <p:nvPr/>
        </p:nvSpPr>
        <p:spPr>
          <a:xfrm>
            <a:off x="7167570" y="5072074"/>
            <a:ext cx="285752" cy="285752"/>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50" name="Rectangle 49"/>
          <p:cNvSpPr/>
          <p:nvPr/>
        </p:nvSpPr>
        <p:spPr>
          <a:xfrm>
            <a:off x="6596066" y="5072074"/>
            <a:ext cx="285752" cy="285752"/>
          </a:xfrm>
          <a:prstGeom prst="rect">
            <a:avLst/>
          </a:prstGeom>
          <a:solidFill>
            <a:schemeClr val="accent3">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51" name="Rectangle 50"/>
          <p:cNvSpPr/>
          <p:nvPr/>
        </p:nvSpPr>
        <p:spPr>
          <a:xfrm>
            <a:off x="6881818" y="5072074"/>
            <a:ext cx="285752" cy="285752"/>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52" name="Rectangle 51"/>
          <p:cNvSpPr/>
          <p:nvPr/>
        </p:nvSpPr>
        <p:spPr>
          <a:xfrm>
            <a:off x="7453322" y="5072074"/>
            <a:ext cx="285752" cy="285752"/>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53" name="Rectangle 52"/>
          <p:cNvSpPr/>
          <p:nvPr/>
        </p:nvSpPr>
        <p:spPr>
          <a:xfrm>
            <a:off x="7453322" y="5357826"/>
            <a:ext cx="285752" cy="285752"/>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54" name="Rectangle 53"/>
          <p:cNvSpPr/>
          <p:nvPr/>
        </p:nvSpPr>
        <p:spPr>
          <a:xfrm>
            <a:off x="6881818" y="5357826"/>
            <a:ext cx="285752" cy="285752"/>
          </a:xfrm>
          <a:prstGeom prst="rect">
            <a:avLst/>
          </a:prstGeom>
          <a:solidFill>
            <a:schemeClr val="accent3">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55" name="Rectangle 54"/>
          <p:cNvSpPr/>
          <p:nvPr/>
        </p:nvSpPr>
        <p:spPr>
          <a:xfrm>
            <a:off x="7167570" y="5357826"/>
            <a:ext cx="285752" cy="285752"/>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56" name="Rectangle 55"/>
          <p:cNvSpPr/>
          <p:nvPr/>
        </p:nvSpPr>
        <p:spPr>
          <a:xfrm>
            <a:off x="6596066" y="5357826"/>
            <a:ext cx="285752" cy="285752"/>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57" name="Rectangle 56"/>
          <p:cNvSpPr/>
          <p:nvPr/>
        </p:nvSpPr>
        <p:spPr>
          <a:xfrm>
            <a:off x="6596066" y="5643578"/>
            <a:ext cx="285752" cy="285752"/>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58" name="Rectangle 57"/>
          <p:cNvSpPr/>
          <p:nvPr/>
        </p:nvSpPr>
        <p:spPr>
          <a:xfrm>
            <a:off x="7167570" y="5643578"/>
            <a:ext cx="285752" cy="285752"/>
          </a:xfrm>
          <a:prstGeom prst="rect">
            <a:avLst/>
          </a:prstGeom>
          <a:solidFill>
            <a:schemeClr val="accent3">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59" name="Rectangle 58"/>
          <p:cNvSpPr/>
          <p:nvPr/>
        </p:nvSpPr>
        <p:spPr>
          <a:xfrm>
            <a:off x="7453322" y="5643578"/>
            <a:ext cx="285752" cy="285752"/>
          </a:xfrm>
          <a:prstGeom prst="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
        <p:nvSpPr>
          <p:cNvPr id="60" name="Rectangle 59"/>
          <p:cNvSpPr/>
          <p:nvPr/>
        </p:nvSpPr>
        <p:spPr>
          <a:xfrm>
            <a:off x="6881818" y="5643578"/>
            <a:ext cx="285752" cy="285752"/>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b="1" dirty="0">
              <a:ln w="12700">
                <a:solidFill>
                  <a:schemeClr val="bg1"/>
                </a:solidFill>
              </a:ln>
              <a:solidFill>
                <a:schemeClr val="tx1">
                  <a:lumMod val="75000"/>
                  <a:lumOff val="25000"/>
                </a:schemeClr>
              </a:solidFill>
              <a:effectLst>
                <a:outerShdw blurRad="50800" dist="38100" dir="8100000" algn="tr" rotWithShape="0">
                  <a:prstClr val="black">
                    <a:alpha val="40000"/>
                  </a:prst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3C919B5-BEE2-4963-90A7-B0724A0A6235}"/>
              </a:ext>
            </a:extLst>
          </p:cNvPr>
          <p:cNvSpPr>
            <a:spLocks noGrp="1"/>
          </p:cNvSpPr>
          <p:nvPr>
            <p:ph type="title"/>
          </p:nvPr>
        </p:nvSpPr>
        <p:spPr/>
        <p:txBody>
          <a:bodyPr/>
          <a:lstStyle/>
          <a:p>
            <a:r>
              <a:rPr lang="el-GR" dirty="0"/>
              <a:t>Ποιος χρησιμοποιεί Παράλληλη Επεξεργασία;</a:t>
            </a:r>
          </a:p>
        </p:txBody>
      </p:sp>
      <p:sp>
        <p:nvSpPr>
          <p:cNvPr id="3" name="Θέση περιεχομένου 2">
            <a:extLst>
              <a:ext uri="{FF2B5EF4-FFF2-40B4-BE49-F238E27FC236}">
                <a16:creationId xmlns:a16="http://schemas.microsoft.com/office/drawing/2014/main" id="{BB39F8F0-6A98-4FFE-B5BC-FE9813FBDAA4}"/>
              </a:ext>
            </a:extLst>
          </p:cNvPr>
          <p:cNvSpPr>
            <a:spLocks noGrp="1"/>
          </p:cNvSpPr>
          <p:nvPr>
            <p:ph idx="1"/>
          </p:nvPr>
        </p:nvSpPr>
        <p:spPr/>
        <p:txBody>
          <a:bodyPr/>
          <a:lstStyle/>
          <a:p>
            <a:r>
              <a:rPr lang="el-GR" dirty="0"/>
              <a:t>Μηχανικοί</a:t>
            </a:r>
            <a:endParaRPr lang="en-US" dirty="0"/>
          </a:p>
          <a:p>
            <a:r>
              <a:rPr lang="el-GR" dirty="0"/>
              <a:t>Ερευνητές</a:t>
            </a:r>
            <a:endParaRPr lang="en-US" dirty="0"/>
          </a:p>
          <a:p>
            <a:r>
              <a:rPr lang="el-GR" dirty="0"/>
              <a:t>Ακαδημαϊκοί</a:t>
            </a:r>
            <a:endParaRPr lang="en-US" dirty="0"/>
          </a:p>
          <a:p>
            <a:r>
              <a:rPr lang="el-GR" dirty="0"/>
              <a:t>Επιχειρήσεις</a:t>
            </a:r>
            <a:endParaRPr lang="en-US" dirty="0"/>
          </a:p>
          <a:p>
            <a:r>
              <a:rPr lang="el-GR" dirty="0"/>
              <a:t>Υπηρεσίες του Δημοσίου</a:t>
            </a:r>
            <a:endParaRPr lang="en-US" dirty="0"/>
          </a:p>
          <a:p>
            <a:r>
              <a:rPr lang="el-GR" dirty="0"/>
              <a:t>Στρατός</a:t>
            </a:r>
            <a:endParaRPr lang="en-US" dirty="0"/>
          </a:p>
          <a:p>
            <a:endParaRPr lang="el-GR" dirty="0"/>
          </a:p>
        </p:txBody>
      </p:sp>
    </p:spTree>
    <p:extLst>
      <p:ext uri="{BB962C8B-B14F-4D97-AF65-F5344CB8AC3E}">
        <p14:creationId xmlns:p14="http://schemas.microsoft.com/office/powerpoint/2010/main" val="419716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588441-E437-41E9-9850-3575A234767E}"/>
              </a:ext>
            </a:extLst>
          </p:cNvPr>
          <p:cNvSpPr>
            <a:spLocks noGrp="1"/>
          </p:cNvSpPr>
          <p:nvPr>
            <p:ph type="title"/>
          </p:nvPr>
        </p:nvSpPr>
        <p:spPr/>
        <p:txBody>
          <a:bodyPr/>
          <a:lstStyle/>
          <a:p>
            <a:r>
              <a:rPr lang="el-GR" dirty="0"/>
              <a:t>Που χρησιμοποιείται Παράλληλη Επεξεργασία;</a:t>
            </a:r>
          </a:p>
        </p:txBody>
      </p:sp>
      <p:sp>
        <p:nvSpPr>
          <p:cNvPr id="3" name="Θέση περιεχομένου 2">
            <a:extLst>
              <a:ext uri="{FF2B5EF4-FFF2-40B4-BE49-F238E27FC236}">
                <a16:creationId xmlns:a16="http://schemas.microsoft.com/office/drawing/2014/main" id="{1F42138A-C735-46A3-9CC1-EE1E5A83B7B2}"/>
              </a:ext>
            </a:extLst>
          </p:cNvPr>
          <p:cNvSpPr>
            <a:spLocks noGrp="1"/>
          </p:cNvSpPr>
          <p:nvPr>
            <p:ph idx="1"/>
          </p:nvPr>
        </p:nvSpPr>
        <p:spPr>
          <a:xfrm>
            <a:off x="838200" y="1825625"/>
            <a:ext cx="10515600" cy="4667250"/>
          </a:xfrm>
        </p:spPr>
        <p:txBody>
          <a:bodyPr>
            <a:normAutofit fontScale="92500" lnSpcReduction="20000"/>
          </a:bodyPr>
          <a:lstStyle/>
          <a:p>
            <a:r>
              <a:rPr lang="el-GR" dirty="0"/>
              <a:t>Πρόβλεψη καιρού και κλίματος</a:t>
            </a:r>
            <a:endParaRPr lang="en-US" dirty="0"/>
          </a:p>
          <a:p>
            <a:r>
              <a:rPr lang="el-GR" dirty="0"/>
              <a:t>Προσομοίωση χημικών και πυρηνικών αντιδράσεων</a:t>
            </a:r>
            <a:endParaRPr lang="en-US" dirty="0"/>
          </a:p>
          <a:p>
            <a:r>
              <a:rPr lang="el-GR" dirty="0"/>
              <a:t>Βιολογία, ανθρώπινο γονιδίωμα</a:t>
            </a:r>
            <a:endParaRPr lang="en-US" dirty="0"/>
          </a:p>
          <a:p>
            <a:r>
              <a:rPr lang="el-GR" dirty="0"/>
              <a:t>Γεωλογία, σεισμική δραστηριότητα</a:t>
            </a:r>
            <a:endParaRPr lang="en-US" dirty="0"/>
          </a:p>
          <a:p>
            <a:r>
              <a:rPr lang="el-GR" dirty="0"/>
              <a:t>Μηχανολογικά εργαλεία</a:t>
            </a:r>
            <a:endParaRPr lang="en-US" dirty="0"/>
          </a:p>
          <a:p>
            <a:r>
              <a:rPr lang="el-GR" dirty="0"/>
              <a:t>Ηλεκτρονικά κυκλώματα</a:t>
            </a:r>
            <a:endParaRPr lang="en-US" dirty="0"/>
          </a:p>
          <a:p>
            <a:r>
              <a:rPr lang="el-GR" dirty="0"/>
              <a:t>Διαδικασίες παραγωγής</a:t>
            </a:r>
            <a:endParaRPr lang="en-US" dirty="0"/>
          </a:p>
          <a:p>
            <a:r>
              <a:rPr lang="el-GR" dirty="0"/>
              <a:t>Εύρεση πετρελαίου</a:t>
            </a:r>
            <a:endParaRPr lang="en-US" dirty="0"/>
          </a:p>
          <a:p>
            <a:r>
              <a:rPr lang="el-GR" dirty="0"/>
              <a:t>Μηχανές αναζήτησης </a:t>
            </a:r>
            <a:r>
              <a:rPr lang="en-US" dirty="0"/>
              <a:t>Web, </a:t>
            </a:r>
            <a:r>
              <a:rPr lang="el-GR" dirty="0"/>
              <a:t>εταιρείες παροχής υπηρεσιών μέσω </a:t>
            </a:r>
            <a:r>
              <a:rPr lang="en-US" dirty="0"/>
              <a:t>Web</a:t>
            </a:r>
          </a:p>
          <a:p>
            <a:r>
              <a:rPr lang="el-GR" dirty="0"/>
              <a:t>Ιατρικές διαγνώσεις με χρήση υπολογιστικών συστημάτων</a:t>
            </a:r>
            <a:endParaRPr lang="en-US" dirty="0"/>
          </a:p>
          <a:p>
            <a:r>
              <a:rPr lang="el-GR" dirty="0"/>
              <a:t>Διαχείριση</a:t>
            </a:r>
            <a:r>
              <a:rPr lang="en-US" dirty="0"/>
              <a:t> </a:t>
            </a:r>
            <a:r>
              <a:rPr lang="el-GR" dirty="0"/>
              <a:t>εθνικών και διεθνών εταιρειών</a:t>
            </a:r>
            <a:endParaRPr lang="en-US" dirty="0"/>
          </a:p>
          <a:p>
            <a:r>
              <a:rPr lang="el-GR" dirty="0"/>
              <a:t>Εξελιγμένα γραφικά, ιδιαίτερα στην βιομηχανία θεάματος</a:t>
            </a:r>
            <a:endParaRPr lang="en-US" dirty="0"/>
          </a:p>
          <a:p>
            <a:r>
              <a:rPr lang="el-GR" dirty="0"/>
              <a:t>Βίντεο μέσω δικτύου και τεχνολογίες πολυμέσων</a:t>
            </a:r>
            <a:endParaRPr lang="en-US" dirty="0"/>
          </a:p>
          <a:p>
            <a:r>
              <a:rPr lang="el-GR" dirty="0"/>
              <a:t>Συνεργατικά περιβάλλοντα εργασίας</a:t>
            </a:r>
            <a:endParaRPr lang="en-US" dirty="0"/>
          </a:p>
          <a:p>
            <a:endParaRPr lang="el-GR" dirty="0"/>
          </a:p>
          <a:p>
            <a:endParaRPr lang="el-GR" dirty="0"/>
          </a:p>
        </p:txBody>
      </p:sp>
    </p:spTree>
    <p:extLst>
      <p:ext uri="{BB962C8B-B14F-4D97-AF65-F5344CB8AC3E}">
        <p14:creationId xmlns:p14="http://schemas.microsoft.com/office/powerpoint/2010/main" val="67866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Προγραμματιστικά μοντέλα</a:t>
            </a:r>
          </a:p>
        </p:txBody>
      </p:sp>
      <p:sp>
        <p:nvSpPr>
          <p:cNvPr id="3" name="Content Placeholder 2"/>
          <p:cNvSpPr>
            <a:spLocks noGrp="1"/>
          </p:cNvSpPr>
          <p:nvPr>
            <p:ph idx="1"/>
          </p:nvPr>
        </p:nvSpPr>
        <p:spPr>
          <a:xfrm>
            <a:off x="2136648" y="1600200"/>
            <a:ext cx="8153400" cy="4757758"/>
          </a:xfrm>
        </p:spPr>
        <p:txBody>
          <a:bodyPr>
            <a:normAutofit/>
          </a:bodyPr>
          <a:lstStyle/>
          <a:p>
            <a:r>
              <a:rPr lang="el-GR" dirty="0"/>
              <a:t>Κοινή μνήμη </a:t>
            </a:r>
            <a:r>
              <a:rPr lang="en-US" dirty="0"/>
              <a:t>(Shared Memory)</a:t>
            </a:r>
          </a:p>
          <a:p>
            <a:r>
              <a:rPr lang="el-GR" dirty="0"/>
              <a:t>Νήματα (</a:t>
            </a:r>
            <a:r>
              <a:rPr lang="en-US" dirty="0"/>
              <a:t>Threads</a:t>
            </a:r>
            <a:r>
              <a:rPr lang="el-GR" dirty="0"/>
              <a:t>)</a:t>
            </a:r>
            <a:endParaRPr lang="en-US" dirty="0"/>
          </a:p>
          <a:p>
            <a:r>
              <a:rPr lang="el-GR" dirty="0"/>
              <a:t>Βασισμένο σε οδηγίες (</a:t>
            </a:r>
            <a:r>
              <a:rPr lang="en-US" dirty="0"/>
              <a:t>Directive based</a:t>
            </a:r>
            <a:r>
              <a:rPr lang="el-GR" dirty="0"/>
              <a:t>)</a:t>
            </a:r>
            <a:endParaRPr lang="en-US" dirty="0"/>
          </a:p>
          <a:p>
            <a:r>
              <a:rPr lang="el-GR" dirty="0"/>
              <a:t>Πέρασμα Μηνυμάτων (</a:t>
            </a:r>
            <a:r>
              <a:rPr lang="en-US" dirty="0"/>
              <a:t>Message passing</a:t>
            </a:r>
            <a:r>
              <a:rPr lang="el-GR" dirty="0"/>
              <a:t>)</a:t>
            </a:r>
            <a:endParaRPr lang="en-US" dirty="0"/>
          </a:p>
          <a:p>
            <a:r>
              <a:rPr lang="el-GR" dirty="0"/>
              <a:t>Υβριδικά μοντέλα</a:t>
            </a:r>
          </a:p>
          <a:p>
            <a:r>
              <a:rPr lang="el-GR" dirty="0"/>
              <a:t>Το κάθε μοντέλο δεν</a:t>
            </a:r>
            <a:r>
              <a:rPr lang="en-US" dirty="0"/>
              <a:t> </a:t>
            </a:r>
            <a:r>
              <a:rPr lang="el-GR" dirty="0"/>
              <a:t>χρησιμοποιείται απαραίτητα μόνο σε συγκεκριμένο τύπο αρχιτεκτονικής μνήμης</a:t>
            </a:r>
          </a:p>
          <a:p>
            <a:r>
              <a:rPr lang="en-US" dirty="0"/>
              <a:t>SDSM: </a:t>
            </a:r>
            <a:r>
              <a:rPr lang="el-GR" dirty="0"/>
              <a:t>Κοινή μνήμη για συστήματα κατανεμημένης μνήμης</a:t>
            </a:r>
          </a:p>
          <a:p>
            <a:r>
              <a:rPr lang="el-GR" sz="2900" dirty="0"/>
              <a:t>Πέρασμα Μηνυμάτων μπορεί να χρησιμοποιηθεί και σε σύστημα κοινής μνήμης</a:t>
            </a:r>
            <a:endParaRPr lang="en-US" sz="2900" dirty="0"/>
          </a:p>
          <a:p>
            <a:endParaRPr lang="el-GR" dirty="0"/>
          </a:p>
          <a:p>
            <a:endParaRPr lang="el-GR" dirty="0"/>
          </a:p>
        </p:txBody>
      </p:sp>
      <p:sp>
        <p:nvSpPr>
          <p:cNvPr id="4" name="Content Placeholder 2"/>
          <p:cNvSpPr txBox="1">
            <a:spLocks/>
          </p:cNvSpPr>
          <p:nvPr/>
        </p:nvSpPr>
        <p:spPr>
          <a:xfrm>
            <a:off x="2139478" y="3857628"/>
            <a:ext cx="8153400" cy="2500330"/>
          </a:xfrm>
          <a:prstGeom prst="rect">
            <a:avLst/>
          </a:prstGeom>
        </p:spPr>
        <p:txBody>
          <a:bodyPr vert="horz">
            <a:normAutofit/>
          </a:bodyPr>
          <a:lstStyle/>
          <a:p>
            <a:pPr>
              <a:spcBef>
                <a:spcPts val="700"/>
              </a:spcBef>
              <a:buClr>
                <a:schemeClr val="tx1"/>
              </a:buClr>
              <a:buSzPct val="60000"/>
              <a:defRPr/>
            </a:pPr>
            <a:endParaRPr lang="en-US" sz="2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Θρόισμα">
  <a:themeElements>
    <a:clrScheme name="Θρόισμα">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Θρόισμα">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Θρόισμα">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Θρόισμα">
  <a:themeElements>
    <a:clrScheme name="Θρόισμα">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Θρόισμα">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Θρόισμα">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257</TotalTime>
  <Words>1233</Words>
  <Application>Microsoft Office PowerPoint</Application>
  <PresentationFormat>Ευρεία οθόνη</PresentationFormat>
  <Paragraphs>166</Paragraphs>
  <Slides>29</Slides>
  <Notes>1</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2</vt:i4>
      </vt:variant>
      <vt:variant>
        <vt:lpstr>Τίτλοι διαφανειών</vt:lpstr>
      </vt:variant>
      <vt:variant>
        <vt:i4>29</vt:i4>
      </vt:variant>
    </vt:vector>
  </HeadingPairs>
  <TitlesOfParts>
    <vt:vector size="36" baseType="lpstr">
      <vt:lpstr>Arial</vt:lpstr>
      <vt:lpstr>Calibri</vt:lpstr>
      <vt:lpstr>Century Gothic</vt:lpstr>
      <vt:lpstr>Wingdings 2</vt:lpstr>
      <vt:lpstr>Wingdings 3</vt:lpstr>
      <vt:lpstr>Θρόισμα</vt:lpstr>
      <vt:lpstr>1_Θρόισμα</vt:lpstr>
      <vt:lpstr>ΠΑΡΑΛΛΗΛΗ ΕΠΕΞΕΡΓΑΣΙΑ</vt:lpstr>
      <vt:lpstr>Τι είναι παράλληλη επεξεργασία;</vt:lpstr>
      <vt:lpstr>Ιστορικά στοιχεία</vt:lpstr>
      <vt:lpstr>Τρόπος λειτουργείας (ΠΕ) </vt:lpstr>
      <vt:lpstr>Διάσπαση (Decomposition)</vt:lpstr>
      <vt:lpstr>Τρόποι διάσπασης δεδομένων</vt:lpstr>
      <vt:lpstr>Ποιος χρησιμοποιεί Παράλληλη Επεξεργασία;</vt:lpstr>
      <vt:lpstr>Που χρησιμοποιείται Παράλληλη Επεξεργασία;</vt:lpstr>
      <vt:lpstr>Προγραμματιστικά μοντέλα</vt:lpstr>
      <vt:lpstr>Κοινή Μνήμη (Shared Memory)</vt:lpstr>
      <vt:lpstr>Νήματα (Threads)</vt:lpstr>
      <vt:lpstr>Πέρασμα Μηνυμάτων (Message passing)</vt:lpstr>
      <vt:lpstr>Υβριδικά Μοντέλα</vt:lpstr>
      <vt:lpstr>Υβριδικό μοντέλο</vt:lpstr>
      <vt:lpstr>Συγχρονισμός</vt:lpstr>
      <vt:lpstr>Mutex (Lock)</vt:lpstr>
      <vt:lpstr>Ατομικές εντολές</vt:lpstr>
      <vt:lpstr>Σημαφόροι</vt:lpstr>
      <vt:lpstr>Βασισμένο σε οδηγίες (Directive based)</vt:lpstr>
      <vt:lpstr>Πολυπύρηνος επεξεργαστής</vt:lpstr>
      <vt:lpstr>Κατηγορίες των πολυεπεξεργαστών</vt:lpstr>
      <vt:lpstr>Παρουσίαση του PowerPoint</vt:lpstr>
      <vt:lpstr>Τι είναι το OpenMP;</vt:lpstr>
      <vt:lpstr>OpenMP</vt:lpstr>
      <vt:lpstr>Οι διεργασίες χρησιμεύουν:</vt:lpstr>
      <vt:lpstr>Νήματα</vt:lpstr>
      <vt:lpstr>Αλληλεπίδραση Νημάτων</vt:lpstr>
      <vt:lpstr>Ποιοι υποστηρίζουν το OpenMP;</vt:lpstr>
      <vt:lpstr>ΕΥΧΑΡΙΣΤΟΥΜΕ ΠΟΛΥ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PANAGIOTIS</dc:creator>
  <cp:lastModifiedBy>PANAGIOTIS</cp:lastModifiedBy>
  <cp:revision>25</cp:revision>
  <dcterms:created xsi:type="dcterms:W3CDTF">2020-01-12T16:54:06Z</dcterms:created>
  <dcterms:modified xsi:type="dcterms:W3CDTF">2020-01-19T13:42:34Z</dcterms:modified>
</cp:coreProperties>
</file>