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4"/>
  </p:notesMasterIdLst>
  <p:handoutMasterIdLst>
    <p:handoutMasterId r:id="rId25"/>
  </p:handoutMasterIdLst>
  <p:sldIdLst>
    <p:sldId id="350" r:id="rId5"/>
    <p:sldId id="361" r:id="rId6"/>
    <p:sldId id="352" r:id="rId7"/>
    <p:sldId id="380" r:id="rId8"/>
    <p:sldId id="365" r:id="rId9"/>
    <p:sldId id="366" r:id="rId10"/>
    <p:sldId id="367" r:id="rId11"/>
    <p:sldId id="368" r:id="rId12"/>
    <p:sldId id="369" r:id="rId13"/>
    <p:sldId id="370" r:id="rId14"/>
    <p:sldId id="371" r:id="rId15"/>
    <p:sldId id="372" r:id="rId16"/>
    <p:sldId id="374" r:id="rId17"/>
    <p:sldId id="375" r:id="rId18"/>
    <p:sldId id="376" r:id="rId19"/>
    <p:sldId id="377" r:id="rId20"/>
    <p:sldId id="378" r:id="rId21"/>
    <p:sldId id="373" r:id="rId22"/>
    <p:sldId id="343" r:id="rId23"/>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26"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96" d="100"/>
          <a:sy n="96" d="100"/>
        </p:scale>
        <p:origin x="289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4" name="Marcador de pie de página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E6D13E5-4CEC-3A4A-8E5D-AFCEE7512EEC}" type="slidenum">
              <a:rPr lang="es-ES" smtClean="0"/>
              <a:t>‹Nº›</a:t>
            </a:fld>
            <a:endParaRPr lang="es-ES"/>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A624D79-AA5A-4B72-BA9F-0A324F48F382}" type="datetime1">
              <a:rPr lang="es-ES" noProof="0" smtClean="0"/>
              <a:t>26/03/2023</a:t>
            </a:fld>
            <a:endParaRPr lang="es-ES" noProof="0"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89C7E07-3C67-C64C-8DA0-0404F6303970}" type="slidenum">
              <a:rPr lang="es-ES" noProof="0" smtClean="0"/>
              <a:t>‹Nº›</a:t>
            </a:fld>
            <a:endParaRPr lang="es-ES" noProof="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A89C7E07-3C67-C64C-8DA0-0404F6303970}" type="slidenum">
              <a:rPr lang="es-ES" smtClean="0"/>
              <a:t>1</a:t>
            </a:fld>
            <a:endParaRPr lang="es-ES"/>
          </a:p>
        </p:txBody>
      </p:sp>
    </p:spTree>
    <p:extLst>
      <p:ext uri="{BB962C8B-B14F-4D97-AF65-F5344CB8AC3E}">
        <p14:creationId xmlns:p14="http://schemas.microsoft.com/office/powerpoint/2010/main" val="8750413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A89C7E07-3C67-C64C-8DA0-0404F6303970}" type="slidenum">
              <a:rPr lang="es-ES" smtClean="0"/>
              <a:t>10</a:t>
            </a:fld>
            <a:endParaRPr lang="es-ES"/>
          </a:p>
        </p:txBody>
      </p:sp>
    </p:spTree>
    <p:extLst>
      <p:ext uri="{BB962C8B-B14F-4D97-AF65-F5344CB8AC3E}">
        <p14:creationId xmlns:p14="http://schemas.microsoft.com/office/powerpoint/2010/main" val="18586980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A89C7E07-3C67-C64C-8DA0-0404F6303970}" type="slidenum">
              <a:rPr lang="es-ES" smtClean="0"/>
              <a:t>11</a:t>
            </a:fld>
            <a:endParaRPr lang="es-ES"/>
          </a:p>
        </p:txBody>
      </p:sp>
    </p:spTree>
    <p:extLst>
      <p:ext uri="{BB962C8B-B14F-4D97-AF65-F5344CB8AC3E}">
        <p14:creationId xmlns:p14="http://schemas.microsoft.com/office/powerpoint/2010/main" val="36492015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A89C7E07-3C67-C64C-8DA0-0404F6303970}" type="slidenum">
              <a:rPr lang="es-ES" smtClean="0"/>
              <a:t>12</a:t>
            </a:fld>
            <a:endParaRPr lang="es-ES"/>
          </a:p>
        </p:txBody>
      </p:sp>
    </p:spTree>
    <p:extLst>
      <p:ext uri="{BB962C8B-B14F-4D97-AF65-F5344CB8AC3E}">
        <p14:creationId xmlns:p14="http://schemas.microsoft.com/office/powerpoint/2010/main" val="749503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A89C7E07-3C67-C64C-8DA0-0404F6303970}" type="slidenum">
              <a:rPr lang="es-ES" smtClean="0"/>
              <a:t>13</a:t>
            </a:fld>
            <a:endParaRPr lang="es-ES"/>
          </a:p>
        </p:txBody>
      </p:sp>
    </p:spTree>
    <p:extLst>
      <p:ext uri="{BB962C8B-B14F-4D97-AF65-F5344CB8AC3E}">
        <p14:creationId xmlns:p14="http://schemas.microsoft.com/office/powerpoint/2010/main" val="9487877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A89C7E07-3C67-C64C-8DA0-0404F6303970}" type="slidenum">
              <a:rPr lang="es-ES" smtClean="0"/>
              <a:t>14</a:t>
            </a:fld>
            <a:endParaRPr lang="es-ES"/>
          </a:p>
        </p:txBody>
      </p:sp>
    </p:spTree>
    <p:extLst>
      <p:ext uri="{BB962C8B-B14F-4D97-AF65-F5344CB8AC3E}">
        <p14:creationId xmlns:p14="http://schemas.microsoft.com/office/powerpoint/2010/main" val="3966589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A89C7E07-3C67-C64C-8DA0-0404F6303970}" type="slidenum">
              <a:rPr lang="es-ES" smtClean="0"/>
              <a:t>15</a:t>
            </a:fld>
            <a:endParaRPr lang="es-ES"/>
          </a:p>
        </p:txBody>
      </p:sp>
    </p:spTree>
    <p:extLst>
      <p:ext uri="{BB962C8B-B14F-4D97-AF65-F5344CB8AC3E}">
        <p14:creationId xmlns:p14="http://schemas.microsoft.com/office/powerpoint/2010/main" val="41480175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A89C7E07-3C67-C64C-8DA0-0404F6303970}" type="slidenum">
              <a:rPr lang="es-ES" smtClean="0"/>
              <a:t>16</a:t>
            </a:fld>
            <a:endParaRPr lang="es-ES"/>
          </a:p>
        </p:txBody>
      </p:sp>
    </p:spTree>
    <p:extLst>
      <p:ext uri="{BB962C8B-B14F-4D97-AF65-F5344CB8AC3E}">
        <p14:creationId xmlns:p14="http://schemas.microsoft.com/office/powerpoint/2010/main" val="33624906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A89C7E07-3C67-C64C-8DA0-0404F6303970}" type="slidenum">
              <a:rPr lang="es-ES" smtClean="0"/>
              <a:t>17</a:t>
            </a:fld>
            <a:endParaRPr lang="es-ES"/>
          </a:p>
        </p:txBody>
      </p:sp>
    </p:spTree>
    <p:extLst>
      <p:ext uri="{BB962C8B-B14F-4D97-AF65-F5344CB8AC3E}">
        <p14:creationId xmlns:p14="http://schemas.microsoft.com/office/powerpoint/2010/main" val="14733523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A89C7E07-3C67-C64C-8DA0-0404F6303970}" type="slidenum">
              <a:rPr lang="es-ES" smtClean="0"/>
              <a:t>18</a:t>
            </a:fld>
            <a:endParaRPr lang="es-ES"/>
          </a:p>
        </p:txBody>
      </p:sp>
    </p:spTree>
    <p:extLst>
      <p:ext uri="{BB962C8B-B14F-4D97-AF65-F5344CB8AC3E}">
        <p14:creationId xmlns:p14="http://schemas.microsoft.com/office/powerpoint/2010/main" val="10561934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A89C7E07-3C67-C64C-8DA0-0404F6303970}" type="slidenum">
              <a:rPr lang="es-ES" smtClean="0"/>
              <a:t>19</a:t>
            </a:fld>
            <a:endParaRPr lang="es-ES"/>
          </a:p>
        </p:txBody>
      </p:sp>
    </p:spTree>
    <p:extLst>
      <p:ext uri="{BB962C8B-B14F-4D97-AF65-F5344CB8AC3E}">
        <p14:creationId xmlns:p14="http://schemas.microsoft.com/office/powerpoint/2010/main" val="18238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A89C7E07-3C67-C64C-8DA0-0404F6303970}" type="slidenum">
              <a:rPr lang="es-ES" smtClean="0"/>
              <a:t>2</a:t>
            </a:fld>
            <a:endParaRPr lang="es-ES"/>
          </a:p>
        </p:txBody>
      </p:sp>
    </p:spTree>
    <p:extLst>
      <p:ext uri="{BB962C8B-B14F-4D97-AF65-F5344CB8AC3E}">
        <p14:creationId xmlns:p14="http://schemas.microsoft.com/office/powerpoint/2010/main" val="4245369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A89C7E07-3C67-C64C-8DA0-0404F6303970}" type="slidenum">
              <a:rPr lang="es-ES" smtClean="0"/>
              <a:t>3</a:t>
            </a:fld>
            <a:endParaRPr lang="es-ES"/>
          </a:p>
        </p:txBody>
      </p:sp>
    </p:spTree>
    <p:extLst>
      <p:ext uri="{BB962C8B-B14F-4D97-AF65-F5344CB8AC3E}">
        <p14:creationId xmlns:p14="http://schemas.microsoft.com/office/powerpoint/2010/main" val="3393400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A89C7E07-3C67-C64C-8DA0-0404F6303970}" type="slidenum">
              <a:rPr lang="es-ES" smtClean="0"/>
              <a:t>4</a:t>
            </a:fld>
            <a:endParaRPr lang="es-ES"/>
          </a:p>
        </p:txBody>
      </p:sp>
    </p:spTree>
    <p:extLst>
      <p:ext uri="{BB962C8B-B14F-4D97-AF65-F5344CB8AC3E}">
        <p14:creationId xmlns:p14="http://schemas.microsoft.com/office/powerpoint/2010/main" val="689465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A89C7E07-3C67-C64C-8DA0-0404F6303970}" type="slidenum">
              <a:rPr lang="es-ES" smtClean="0"/>
              <a:t>5</a:t>
            </a:fld>
            <a:endParaRPr lang="es-ES"/>
          </a:p>
        </p:txBody>
      </p:sp>
    </p:spTree>
    <p:extLst>
      <p:ext uri="{BB962C8B-B14F-4D97-AF65-F5344CB8AC3E}">
        <p14:creationId xmlns:p14="http://schemas.microsoft.com/office/powerpoint/2010/main" val="3595423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A89C7E07-3C67-C64C-8DA0-0404F6303970}" type="slidenum">
              <a:rPr lang="es-ES" smtClean="0"/>
              <a:t>6</a:t>
            </a:fld>
            <a:endParaRPr lang="es-ES"/>
          </a:p>
        </p:txBody>
      </p:sp>
    </p:spTree>
    <p:extLst>
      <p:ext uri="{BB962C8B-B14F-4D97-AF65-F5344CB8AC3E}">
        <p14:creationId xmlns:p14="http://schemas.microsoft.com/office/powerpoint/2010/main" val="33917833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A89C7E07-3C67-C64C-8DA0-0404F6303970}" type="slidenum">
              <a:rPr lang="es-ES" smtClean="0"/>
              <a:t>7</a:t>
            </a:fld>
            <a:endParaRPr lang="es-ES"/>
          </a:p>
        </p:txBody>
      </p:sp>
    </p:spTree>
    <p:extLst>
      <p:ext uri="{BB962C8B-B14F-4D97-AF65-F5344CB8AC3E}">
        <p14:creationId xmlns:p14="http://schemas.microsoft.com/office/powerpoint/2010/main" val="39436251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A89C7E07-3C67-C64C-8DA0-0404F6303970}" type="slidenum">
              <a:rPr lang="es-ES" smtClean="0"/>
              <a:t>8</a:t>
            </a:fld>
            <a:endParaRPr lang="es-ES"/>
          </a:p>
        </p:txBody>
      </p:sp>
    </p:spTree>
    <p:extLst>
      <p:ext uri="{BB962C8B-B14F-4D97-AF65-F5344CB8AC3E}">
        <p14:creationId xmlns:p14="http://schemas.microsoft.com/office/powerpoint/2010/main" val="2137556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A89C7E07-3C67-C64C-8DA0-0404F6303970}" type="slidenum">
              <a:rPr lang="es-ES" smtClean="0"/>
              <a:t>9</a:t>
            </a:fld>
            <a:endParaRPr lang="es-ES"/>
          </a:p>
        </p:txBody>
      </p:sp>
    </p:spTree>
    <p:extLst>
      <p:ext uri="{BB962C8B-B14F-4D97-AF65-F5344CB8AC3E}">
        <p14:creationId xmlns:p14="http://schemas.microsoft.com/office/powerpoint/2010/main" val="2435486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ítulo">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rtlCol="0" anchor="b">
            <a:noAutofit/>
          </a:bodyPr>
          <a:lstStyle>
            <a:lvl1pPr algn="l">
              <a:defRPr sz="6000" b="1" i="0" spc="100" baseline="0">
                <a:solidFill>
                  <a:schemeClr val="bg1"/>
                </a:solidFill>
                <a:latin typeface="+mj-lt"/>
              </a:defRPr>
            </a:lvl1pPr>
          </a:lstStyle>
          <a:p>
            <a:pPr rtl="0"/>
            <a:r>
              <a:rPr lang="es-ES" noProof="0"/>
              <a:t>Haga clic para modificar el estilo de título del patrón</a:t>
            </a:r>
            <a:endParaRPr lang="es-ES" noProof="0" dirty="0"/>
          </a:p>
        </p:txBody>
      </p:sp>
      <p:grpSp>
        <p:nvGrpSpPr>
          <p:cNvPr id="9" name="Grupo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orma libre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11" name="Forma libre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12" name="Forma libre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sp>
        <p:nvSpPr>
          <p:cNvPr id="18" name="Marcador de texto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rtlCol="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cxnSp>
        <p:nvCxnSpPr>
          <p:cNvPr id="13" name="Conector recto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48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upo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orma libre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21" name="Forma libre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22" name="Forma libre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sp>
        <p:nvSpPr>
          <p:cNvPr id="32" name="Título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s-ES" noProof="0"/>
              <a:t>Haga clic para modificar el estilo de título del patrón</a:t>
            </a:r>
            <a:endParaRPr lang="es-ES" noProof="0" dirty="0"/>
          </a:p>
        </p:txBody>
      </p:sp>
      <p:cxnSp>
        <p:nvCxnSpPr>
          <p:cNvPr id="33" name="Conector recto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Marcador de texto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5" name="Marcador de texto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7" name="Marcador de contenido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s-ES" noProof="0"/>
              <a:t>Haga clic para modificar los estilos de texto del patrón</a:t>
            </a:r>
          </a:p>
        </p:txBody>
      </p:sp>
      <p:sp>
        <p:nvSpPr>
          <p:cNvPr id="28" name="Marcador de posición de contenido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s-ES" noProof="0"/>
              <a:t>Haga clic para modificar los estilos de texto del patrón</a:t>
            </a:r>
          </a:p>
        </p:txBody>
      </p:sp>
      <p:cxnSp>
        <p:nvCxnSpPr>
          <p:cNvPr id="15" name="Conector recto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Marcador de fecha 1">
            <a:extLst>
              <a:ext uri="{FF2B5EF4-FFF2-40B4-BE49-F238E27FC236}">
                <a16:creationId xmlns:a16="http://schemas.microsoft.com/office/drawing/2014/main" id="{4914D182-A7DD-4F7B-B207-262854316EDA}"/>
              </a:ext>
            </a:extLst>
          </p:cNvPr>
          <p:cNvSpPr>
            <a:spLocks noGrp="1"/>
          </p:cNvSpPr>
          <p:nvPr>
            <p:ph type="dt" sz="half" idx="14"/>
          </p:nvPr>
        </p:nvSpPr>
        <p:spPr/>
        <p:txBody>
          <a:bodyPr rtlCol="0"/>
          <a:lstStyle/>
          <a:p>
            <a:pPr rtl="0"/>
            <a:fld id="{7F69136C-C4B2-45F2-BCFC-515A0853BD43}" type="datetime4">
              <a:rPr lang="es-ES" noProof="0" smtClean="0">
                <a:latin typeface="+mn-lt"/>
              </a:rPr>
              <a:t>26 de marzo de 2023</a:t>
            </a:fld>
            <a:endParaRPr lang="es-ES" noProof="0" dirty="0">
              <a:latin typeface="+mn-lt"/>
            </a:endParaRPr>
          </a:p>
        </p:txBody>
      </p:sp>
      <p:sp>
        <p:nvSpPr>
          <p:cNvPr id="3" name="Marcador de pie de página 2">
            <a:extLst>
              <a:ext uri="{FF2B5EF4-FFF2-40B4-BE49-F238E27FC236}">
                <a16:creationId xmlns:a16="http://schemas.microsoft.com/office/drawing/2014/main" id="{10B29252-5D0B-4B9D-9FBD-8EC0929FE096}"/>
              </a:ext>
            </a:extLst>
          </p:cNvPr>
          <p:cNvSpPr>
            <a:spLocks noGrp="1"/>
          </p:cNvSpPr>
          <p:nvPr>
            <p:ph type="ftr" sz="quarter" idx="15"/>
          </p:nvPr>
        </p:nvSpPr>
        <p:spPr/>
        <p:txBody>
          <a:bodyPr rtlCol="0"/>
          <a:lstStyle/>
          <a:p>
            <a:pPr rtl="0"/>
            <a:r>
              <a:rPr lang="es-ES" noProof="0" dirty="0"/>
              <a:t>Revisión anual</a:t>
            </a:r>
            <a:endParaRPr lang="es-ES" b="0" noProof="0" dirty="0"/>
          </a:p>
        </p:txBody>
      </p:sp>
      <p:sp>
        <p:nvSpPr>
          <p:cNvPr id="4" name="Marcador de número de diapositiva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rtlCol="0"/>
          <a:lstStyle/>
          <a:p>
            <a:pPr rtl="0"/>
            <a:fld id="{294A09A9-5501-47C1-A89A-A340965A2BE2}" type="slidenum">
              <a:rPr lang="es-ES" noProof="0" smtClean="0"/>
              <a:pPr rtl="0"/>
              <a:t>‹Nº›</a:t>
            </a:fld>
            <a:endParaRPr lang="es-ES" noProof="0" dirty="0"/>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upo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orma libre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39" name="Forma libre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40" name="Forma libre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sp>
        <p:nvSpPr>
          <p:cNvPr id="32" name="Título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s-ES" noProof="0"/>
              <a:t>Haga clic para modificar el estilo de título del patrón</a:t>
            </a:r>
            <a:endParaRPr lang="es-ES" noProof="0" dirty="0"/>
          </a:p>
        </p:txBody>
      </p:sp>
      <p:cxnSp>
        <p:nvCxnSpPr>
          <p:cNvPr id="33" name="Conector recto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Marcador de texto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s-ES" noProof="0"/>
              <a:t>Haga clic para modificar los estilos de texto del patrón</a:t>
            </a:r>
          </a:p>
        </p:txBody>
      </p:sp>
      <p:sp>
        <p:nvSpPr>
          <p:cNvPr id="27" name="Marcador de contenido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s-ES" noProof="0"/>
              <a:t>Haga clic para modificar los estilos de texto del patrón</a:t>
            </a:r>
          </a:p>
        </p:txBody>
      </p:sp>
      <p:sp>
        <p:nvSpPr>
          <p:cNvPr id="20" name="Marcador de texto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s-ES" noProof="0"/>
              <a:t>Haga clic para modificar los estilos de texto del patrón</a:t>
            </a:r>
          </a:p>
        </p:txBody>
      </p:sp>
      <p:sp>
        <p:nvSpPr>
          <p:cNvPr id="21" name="Marcador de contenido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s-ES" noProof="0"/>
              <a:t>Haga clic para modificar los estilos de texto del patrón</a:t>
            </a:r>
          </a:p>
        </p:txBody>
      </p:sp>
      <p:sp>
        <p:nvSpPr>
          <p:cNvPr id="22" name="Marcador de texto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s-ES" noProof="0"/>
              <a:t>Haga clic para modificar los estilos de texto del patrón</a:t>
            </a:r>
          </a:p>
        </p:txBody>
      </p:sp>
      <p:sp>
        <p:nvSpPr>
          <p:cNvPr id="24" name="Marcador de posición de contenido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s-ES" noProof="0"/>
              <a:t>Haga clic para modificar los estilos de texto del patrón</a:t>
            </a:r>
          </a:p>
        </p:txBody>
      </p:sp>
      <p:cxnSp>
        <p:nvCxnSpPr>
          <p:cNvPr id="26" name="Conector recto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Conector recto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Marcador de fecha 1">
            <a:extLst>
              <a:ext uri="{FF2B5EF4-FFF2-40B4-BE49-F238E27FC236}">
                <a16:creationId xmlns:a16="http://schemas.microsoft.com/office/drawing/2014/main" id="{F0FA07F3-F8E4-4505-85EC-22734AC68792}"/>
              </a:ext>
            </a:extLst>
          </p:cNvPr>
          <p:cNvSpPr>
            <a:spLocks noGrp="1"/>
          </p:cNvSpPr>
          <p:nvPr>
            <p:ph type="dt" sz="half" idx="14"/>
          </p:nvPr>
        </p:nvSpPr>
        <p:spPr/>
        <p:txBody>
          <a:bodyPr rtlCol="0"/>
          <a:lstStyle/>
          <a:p>
            <a:pPr rtl="0"/>
            <a:fld id="{846AC6E8-C089-4970-88B6-A9DF4F2A5ECC}" type="datetime4">
              <a:rPr lang="es-ES" noProof="0" smtClean="0">
                <a:latin typeface="+mn-lt"/>
              </a:rPr>
              <a:t>26 de marzo de 2023</a:t>
            </a:fld>
            <a:endParaRPr lang="es-ES" noProof="0" dirty="0">
              <a:latin typeface="+mn-lt"/>
            </a:endParaRPr>
          </a:p>
        </p:txBody>
      </p:sp>
      <p:sp>
        <p:nvSpPr>
          <p:cNvPr id="3" name="Marcador de pie de página 2">
            <a:extLst>
              <a:ext uri="{FF2B5EF4-FFF2-40B4-BE49-F238E27FC236}">
                <a16:creationId xmlns:a16="http://schemas.microsoft.com/office/drawing/2014/main" id="{D5165D22-FEF5-4F30-8822-5D2378806A9B}"/>
              </a:ext>
            </a:extLst>
          </p:cNvPr>
          <p:cNvSpPr>
            <a:spLocks noGrp="1"/>
          </p:cNvSpPr>
          <p:nvPr>
            <p:ph type="ftr" sz="quarter" idx="15"/>
          </p:nvPr>
        </p:nvSpPr>
        <p:spPr/>
        <p:txBody>
          <a:bodyPr rtlCol="0"/>
          <a:lstStyle/>
          <a:p>
            <a:pPr rtl="0"/>
            <a:r>
              <a:rPr lang="es-ES" noProof="0" dirty="0"/>
              <a:t>Revisión anual</a:t>
            </a:r>
            <a:endParaRPr lang="es-ES" b="0" noProof="0" dirty="0"/>
          </a:p>
        </p:txBody>
      </p:sp>
      <p:sp>
        <p:nvSpPr>
          <p:cNvPr id="4" name="Marcador de número de diapositiva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rtlCol="0"/>
          <a:lstStyle/>
          <a:p>
            <a:pPr rtl="0"/>
            <a:fld id="{294A09A9-5501-47C1-A89A-A340965A2BE2}" type="slidenum">
              <a:rPr lang="es-ES" noProof="0" smtClean="0"/>
              <a:pPr rtl="0"/>
              <a:t>‹Nº›</a:t>
            </a:fld>
            <a:endParaRPr lang="es-ES" noProof="0" dirty="0"/>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sumen ">
    <p:bg>
      <p:bgPr>
        <a:solidFill>
          <a:schemeClr val="tx1"/>
        </a:solidFill>
        <a:effectLst/>
      </p:bgPr>
    </p:bg>
    <p:spTree>
      <p:nvGrpSpPr>
        <p:cNvPr id="1" name=""/>
        <p:cNvGrpSpPr/>
        <p:nvPr/>
      </p:nvGrpSpPr>
      <p:grpSpPr>
        <a:xfrm>
          <a:off x="0" y="0"/>
          <a:ext cx="0" cy="0"/>
          <a:chOff x="0" y="0"/>
          <a:chExt cx="0" cy="0"/>
        </a:xfrm>
      </p:grpSpPr>
      <p:sp>
        <p:nvSpPr>
          <p:cNvPr id="32" name="Título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s-ES" noProof="0"/>
              <a:t>Haga clic para modificar el estilo de título del patrón</a:t>
            </a:r>
            <a:endParaRPr lang="es-ES" noProof="0" dirty="0"/>
          </a:p>
        </p:txBody>
      </p:sp>
      <p:cxnSp>
        <p:nvCxnSpPr>
          <p:cNvPr id="33" name="Conector recto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Marcador de texto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rtlCol="0">
            <a:noAutofit/>
          </a:bodyPr>
          <a:lstStyle>
            <a:lvl1pPr marL="0" indent="0">
              <a:buNone/>
              <a:defRPr sz="1600">
                <a:latin typeface="+mn-lt"/>
              </a:defRPr>
            </a:lvl1pPr>
          </a:lstStyle>
          <a:p>
            <a:pPr lvl="0" rtl="0"/>
            <a:r>
              <a:rPr lang="es-ES" noProof="0"/>
              <a:t>Haga clic para modificar los estilos de texto del patrón</a:t>
            </a:r>
          </a:p>
        </p:txBody>
      </p:sp>
      <p:grpSp>
        <p:nvGrpSpPr>
          <p:cNvPr id="15" name="Grupo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orma libre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17" name="Forma libre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18" name="Forma libre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sp>
        <p:nvSpPr>
          <p:cNvPr id="4" name="Marcador de texto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s-ES" noProof="0"/>
              <a:t>Haga clic para modificar los estilos de texto del patrón</a:t>
            </a:r>
          </a:p>
        </p:txBody>
      </p:sp>
      <p:sp>
        <p:nvSpPr>
          <p:cNvPr id="21" name="Marcador de texto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rtlCol="0">
            <a:noAutofit/>
          </a:bodyPr>
          <a:lstStyle>
            <a:lvl1pPr marL="0" indent="0">
              <a:buNone/>
              <a:defRPr sz="1600">
                <a:latin typeface="+mn-lt"/>
              </a:defRPr>
            </a:lvl1pPr>
          </a:lstStyle>
          <a:p>
            <a:pPr lvl="0" rtl="0"/>
            <a:r>
              <a:rPr lang="es-ES" noProof="0"/>
              <a:t>Haga clic para modificar los estilos de texto del patrón</a:t>
            </a:r>
          </a:p>
        </p:txBody>
      </p:sp>
      <p:sp>
        <p:nvSpPr>
          <p:cNvPr id="22" name="Marcador de texto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s-ES" noProof="0"/>
              <a:t>Haga clic para modificar los estilos de texto del patrón</a:t>
            </a:r>
          </a:p>
        </p:txBody>
      </p:sp>
      <p:sp>
        <p:nvSpPr>
          <p:cNvPr id="23" name="Marcador de texto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rtlCol="0">
            <a:noAutofit/>
          </a:bodyPr>
          <a:lstStyle>
            <a:lvl1pPr marL="0" indent="0">
              <a:buNone/>
              <a:defRPr sz="1600">
                <a:latin typeface="+mn-lt"/>
              </a:defRPr>
            </a:lvl1pPr>
          </a:lstStyle>
          <a:p>
            <a:pPr lvl="0" rtl="0"/>
            <a:r>
              <a:rPr lang="es-ES" noProof="0"/>
              <a:t>Haga clic para modificar los estilos de texto del patrón</a:t>
            </a:r>
          </a:p>
        </p:txBody>
      </p:sp>
      <p:sp>
        <p:nvSpPr>
          <p:cNvPr id="24" name="Marcador de texto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s-ES" noProof="0"/>
              <a:t>Haga clic para modificar los estilos de texto del patrón</a:t>
            </a:r>
          </a:p>
        </p:txBody>
      </p:sp>
      <p:sp>
        <p:nvSpPr>
          <p:cNvPr id="25" name="Marcador de texto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rtlCol="0">
            <a:noAutofit/>
          </a:bodyPr>
          <a:lstStyle>
            <a:lvl1pPr marL="0" indent="0">
              <a:buNone/>
              <a:defRPr sz="1600">
                <a:latin typeface="+mn-lt"/>
              </a:defRPr>
            </a:lvl1pPr>
          </a:lstStyle>
          <a:p>
            <a:pPr lvl="0" rtl="0"/>
            <a:r>
              <a:rPr lang="es-ES" noProof="0"/>
              <a:t>Haga clic para modificar los estilos de texto del patrón</a:t>
            </a:r>
          </a:p>
        </p:txBody>
      </p:sp>
      <p:sp>
        <p:nvSpPr>
          <p:cNvPr id="26" name="Marcador de texto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s-ES" noProof="0"/>
              <a:t>Haga clic para modificar los estilos de texto del patrón</a:t>
            </a:r>
          </a:p>
        </p:txBody>
      </p:sp>
      <p:sp>
        <p:nvSpPr>
          <p:cNvPr id="27" name="Marcador de texto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rtlCol="0">
            <a:noAutofit/>
          </a:bodyPr>
          <a:lstStyle>
            <a:lvl1pPr marL="0" indent="0">
              <a:buNone/>
              <a:defRPr sz="1600">
                <a:latin typeface="+mn-lt"/>
              </a:defRPr>
            </a:lvl1pPr>
          </a:lstStyle>
          <a:p>
            <a:pPr lvl="0" rtl="0"/>
            <a:r>
              <a:rPr lang="es-ES" noProof="0"/>
              <a:t>Haga clic para modificar los estilos de texto del patrón</a:t>
            </a:r>
          </a:p>
        </p:txBody>
      </p:sp>
      <p:sp>
        <p:nvSpPr>
          <p:cNvPr id="28" name="Marcador de texto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s-ES" noProof="0"/>
              <a:t>Haga clic para modificar los estilos de texto del patrón</a:t>
            </a:r>
          </a:p>
        </p:txBody>
      </p:sp>
      <p:sp>
        <p:nvSpPr>
          <p:cNvPr id="2" name="Marcador de fecha 1">
            <a:extLst>
              <a:ext uri="{FF2B5EF4-FFF2-40B4-BE49-F238E27FC236}">
                <a16:creationId xmlns:a16="http://schemas.microsoft.com/office/drawing/2014/main" id="{EC45E38A-5516-4C3E-88FC-0DCBD876054B}"/>
              </a:ext>
            </a:extLst>
          </p:cNvPr>
          <p:cNvSpPr>
            <a:spLocks noGrp="1"/>
          </p:cNvSpPr>
          <p:nvPr>
            <p:ph type="dt" sz="half" idx="21"/>
          </p:nvPr>
        </p:nvSpPr>
        <p:spPr/>
        <p:txBody>
          <a:bodyPr rtlCol="0"/>
          <a:lstStyle/>
          <a:p>
            <a:pPr rtl="0"/>
            <a:fld id="{49053CBC-2B39-42EE-A9ED-10AB05B9208E}" type="datetime4">
              <a:rPr lang="es-ES" noProof="0" smtClean="0">
                <a:latin typeface="+mn-lt"/>
              </a:rPr>
              <a:t>26 de marzo de 2023</a:t>
            </a:fld>
            <a:endParaRPr lang="es-ES" noProof="0" dirty="0">
              <a:latin typeface="+mn-lt"/>
            </a:endParaRPr>
          </a:p>
        </p:txBody>
      </p:sp>
      <p:sp>
        <p:nvSpPr>
          <p:cNvPr id="5" name="Marcador de pie de página 4">
            <a:extLst>
              <a:ext uri="{FF2B5EF4-FFF2-40B4-BE49-F238E27FC236}">
                <a16:creationId xmlns:a16="http://schemas.microsoft.com/office/drawing/2014/main" id="{14225273-038D-4F51-A093-83D80104F21A}"/>
              </a:ext>
            </a:extLst>
          </p:cNvPr>
          <p:cNvSpPr>
            <a:spLocks noGrp="1"/>
          </p:cNvSpPr>
          <p:nvPr>
            <p:ph type="ftr" sz="quarter" idx="22"/>
          </p:nvPr>
        </p:nvSpPr>
        <p:spPr/>
        <p:txBody>
          <a:bodyPr rtlCol="0"/>
          <a:lstStyle/>
          <a:p>
            <a:pPr rtl="0"/>
            <a:r>
              <a:rPr lang="es-ES" noProof="0" dirty="0"/>
              <a:t>Revisión anual</a:t>
            </a:r>
            <a:endParaRPr lang="es-ES" b="0" noProof="0" dirty="0"/>
          </a:p>
        </p:txBody>
      </p:sp>
      <p:sp>
        <p:nvSpPr>
          <p:cNvPr id="6" name="Marcador de número de diapositiva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rtlCol="0"/>
          <a:lstStyle/>
          <a:p>
            <a:pPr rtl="0"/>
            <a:fld id="{294A09A9-5501-47C1-A89A-A340965A2BE2}" type="slidenum">
              <a:rPr lang="es-ES" noProof="0" smtClean="0"/>
              <a:pPr rtl="0"/>
              <a:t>‹Nº›</a:t>
            </a:fld>
            <a:endParaRPr lang="es-ES" noProof="0" dirty="0"/>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acias">
    <p:bg>
      <p:bgPr>
        <a:solidFill>
          <a:schemeClr val="tx1"/>
        </a:solidFill>
        <a:effectLst/>
      </p:bgPr>
    </p:bg>
    <p:spTree>
      <p:nvGrpSpPr>
        <p:cNvPr id="1" name=""/>
        <p:cNvGrpSpPr/>
        <p:nvPr/>
      </p:nvGrpSpPr>
      <p:grpSpPr>
        <a:xfrm>
          <a:off x="0" y="0"/>
          <a:ext cx="0" cy="0"/>
          <a:chOff x="0" y="0"/>
          <a:chExt cx="0" cy="0"/>
        </a:xfrm>
      </p:grpSpPr>
      <p:sp>
        <p:nvSpPr>
          <p:cNvPr id="16" name="Marcador de texto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rtlCol="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17" name="Subtítulo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rtlCol="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modificar el estilo de subtítulo del patrón</a:t>
            </a:r>
            <a:endParaRPr lang="es-ES" noProof="0" dirty="0"/>
          </a:p>
        </p:txBody>
      </p:sp>
      <p:sp>
        <p:nvSpPr>
          <p:cNvPr id="26" name="Título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rtlCol="0" anchor="b" anchorCtr="0">
            <a:normAutofit/>
          </a:bodyPr>
          <a:lstStyle>
            <a:lvl1pPr>
              <a:defRPr sz="4400" b="1" i="0">
                <a:latin typeface="+mj-lt"/>
              </a:defRPr>
            </a:lvl1pPr>
          </a:lstStyle>
          <a:p>
            <a:pPr rtl="0"/>
            <a:r>
              <a:rPr lang="es-ES" noProof="0"/>
              <a:t>Haga clic para modificar el estilo de título del patrón</a:t>
            </a:r>
            <a:endParaRPr lang="es-ES" noProof="0" dirty="0"/>
          </a:p>
        </p:txBody>
      </p:sp>
      <p:cxnSp>
        <p:nvCxnSpPr>
          <p:cNvPr id="27" name="Conector recto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48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Marcador de posición de imagen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rtlCol="0"/>
          <a:lstStyle/>
          <a:p>
            <a:pPr rtl="0"/>
            <a:r>
              <a:rPr lang="es-ES" noProof="0"/>
              <a:t>Haga clic en el icono para agregar una imagen</a:t>
            </a:r>
            <a:endParaRPr lang="es-ES" noProof="0" dirty="0"/>
          </a:p>
        </p:txBody>
      </p:sp>
      <p:grpSp>
        <p:nvGrpSpPr>
          <p:cNvPr id="30" name="Grupo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orma libre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32" name="Forma libre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33" name="Forma libre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upo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forma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8" name="Forma libre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9" name="Forma libre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10" name="Forma libre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es-ES" noProof="0" dirty="0"/>
            </a:p>
          </p:txBody>
        </p:sp>
        <p:sp>
          <p:nvSpPr>
            <p:cNvPr id="11" name="Forma libre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sp>
        <p:nvSpPr>
          <p:cNvPr id="12" name="Título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spc="50" baseline="0">
                <a:latin typeface="+mj-lt"/>
              </a:defRPr>
            </a:lvl1pPr>
          </a:lstStyle>
          <a:p>
            <a:pPr rtl="0"/>
            <a:r>
              <a:rPr lang="es-ES" noProof="0"/>
              <a:t>Haga clic para modificar el estilo de título del patrón</a:t>
            </a:r>
            <a:endParaRPr lang="es-ES" noProof="0" dirty="0"/>
          </a:p>
        </p:txBody>
      </p:sp>
      <p:cxnSp>
        <p:nvCxnSpPr>
          <p:cNvPr id="13" name="Conector recto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Marcador de texto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15" name="Marcador de texto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cxnSp>
        <p:nvCxnSpPr>
          <p:cNvPr id="16" name="Conector recto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Marcador de texto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18" name="Marcador de texto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cxnSp>
        <p:nvCxnSpPr>
          <p:cNvPr id="20" name="Conector recto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Marcador de texto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22" name="Marcador de texto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cxnSp>
        <p:nvCxnSpPr>
          <p:cNvPr id="23" name="Conector recto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Marcador de texto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25" name="Marcador de texto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cxnSp>
        <p:nvCxnSpPr>
          <p:cNvPr id="26" name="Conector recto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Marcador de texto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28" name="Marcador de texto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2" name="Marcador de fecha 1">
            <a:extLst>
              <a:ext uri="{FF2B5EF4-FFF2-40B4-BE49-F238E27FC236}">
                <a16:creationId xmlns:a16="http://schemas.microsoft.com/office/drawing/2014/main" id="{62655503-4608-4F79-A5D4-B2F67958F263}"/>
              </a:ext>
            </a:extLst>
          </p:cNvPr>
          <p:cNvSpPr>
            <a:spLocks noGrp="1"/>
          </p:cNvSpPr>
          <p:nvPr>
            <p:ph type="dt" sz="half" idx="25"/>
          </p:nvPr>
        </p:nvSpPr>
        <p:spPr/>
        <p:txBody>
          <a:bodyPr rtlCol="0"/>
          <a:lstStyle/>
          <a:p>
            <a:pPr rtl="0"/>
            <a:fld id="{0CFFE12A-8763-4EB7-9CEB-5B78076C5C21}" type="datetime4">
              <a:rPr lang="es-ES" noProof="0" smtClean="0">
                <a:latin typeface="+mn-lt"/>
              </a:rPr>
              <a:t>26 de marzo de 2023</a:t>
            </a:fld>
            <a:endParaRPr lang="es-ES" noProof="0" dirty="0">
              <a:latin typeface="+mn-lt"/>
            </a:endParaRPr>
          </a:p>
        </p:txBody>
      </p:sp>
      <p:sp>
        <p:nvSpPr>
          <p:cNvPr id="3" name="Marcador de pie de página 2">
            <a:extLst>
              <a:ext uri="{FF2B5EF4-FFF2-40B4-BE49-F238E27FC236}">
                <a16:creationId xmlns:a16="http://schemas.microsoft.com/office/drawing/2014/main" id="{9DAFA395-FE4C-4A99-A74E-57757D8473E1}"/>
              </a:ext>
            </a:extLst>
          </p:cNvPr>
          <p:cNvSpPr>
            <a:spLocks noGrp="1"/>
          </p:cNvSpPr>
          <p:nvPr>
            <p:ph type="ftr" sz="quarter" idx="26"/>
          </p:nvPr>
        </p:nvSpPr>
        <p:spPr/>
        <p:txBody>
          <a:bodyPr rtlCol="0"/>
          <a:lstStyle/>
          <a:p>
            <a:pPr rtl="0"/>
            <a:r>
              <a:rPr lang="es-ES" noProof="0" dirty="0"/>
              <a:t>Revisión anual</a:t>
            </a:r>
            <a:endParaRPr lang="es-ES" b="0" noProof="0" dirty="0"/>
          </a:p>
        </p:txBody>
      </p:sp>
      <p:sp>
        <p:nvSpPr>
          <p:cNvPr id="4" name="Marcador de número de diapositiva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rtlCol="0"/>
          <a:lstStyle/>
          <a:p>
            <a:pPr rtl="0"/>
            <a:fld id="{294A09A9-5501-47C1-A89A-A340965A2BE2}" type="slidenum">
              <a:rPr lang="es-ES" noProof="0" smtClean="0"/>
              <a:pPr rtl="0"/>
              <a:t>‹Nº›</a:t>
            </a:fld>
            <a:endParaRPr lang="es-ES" noProof="0" dirty="0"/>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ción">
    <p:spTree>
      <p:nvGrpSpPr>
        <p:cNvPr id="1" name=""/>
        <p:cNvGrpSpPr/>
        <p:nvPr/>
      </p:nvGrpSpPr>
      <p:grpSpPr>
        <a:xfrm>
          <a:off x="0" y="0"/>
          <a:ext cx="0" cy="0"/>
          <a:chOff x="0" y="0"/>
          <a:chExt cx="0" cy="0"/>
        </a:xfrm>
      </p:grpSpPr>
      <p:grpSp>
        <p:nvGrpSpPr>
          <p:cNvPr id="13" name="Grupo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orma libre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16" name="Forma libre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19" name="Forma libre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sp>
        <p:nvSpPr>
          <p:cNvPr id="14" name="Marcador de posición de imagen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rtlCol="0"/>
          <a:lstStyle/>
          <a:p>
            <a:pPr rtl="0"/>
            <a:r>
              <a:rPr lang="es-ES" noProof="0"/>
              <a:t>Haga clic en el icono para agregar una imagen</a:t>
            </a:r>
            <a:endParaRPr lang="es-ES" noProof="0" dirty="0"/>
          </a:p>
        </p:txBody>
      </p:sp>
      <p:sp>
        <p:nvSpPr>
          <p:cNvPr id="9" name="Título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s-ES" noProof="0"/>
              <a:t>Haga clic para modificar el estilo de título del patrón</a:t>
            </a:r>
            <a:endParaRPr lang="es-ES" noProof="0" dirty="0"/>
          </a:p>
        </p:txBody>
      </p:sp>
      <p:cxnSp>
        <p:nvCxnSpPr>
          <p:cNvPr id="17" name="Conector recto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48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Marcador de texto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rtlCol="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2" name="Marcador de fecha 1">
            <a:extLst>
              <a:ext uri="{FF2B5EF4-FFF2-40B4-BE49-F238E27FC236}">
                <a16:creationId xmlns:a16="http://schemas.microsoft.com/office/drawing/2014/main" id="{CA64E0B3-57C5-4DAF-8531-F39610E77C09}"/>
              </a:ext>
            </a:extLst>
          </p:cNvPr>
          <p:cNvSpPr>
            <a:spLocks noGrp="1"/>
          </p:cNvSpPr>
          <p:nvPr>
            <p:ph type="dt" sz="half" idx="14"/>
          </p:nvPr>
        </p:nvSpPr>
        <p:spPr/>
        <p:txBody>
          <a:bodyPr rtlCol="0"/>
          <a:lstStyle/>
          <a:p>
            <a:pPr rtl="0"/>
            <a:fld id="{845086BA-4771-4251-A1A0-95AEDDEBD7A7}" type="datetime4">
              <a:rPr lang="es-ES" noProof="0" smtClean="0">
                <a:latin typeface="+mn-lt"/>
              </a:rPr>
              <a:t>26 de marzo de 2023</a:t>
            </a:fld>
            <a:endParaRPr lang="es-ES" noProof="0" dirty="0">
              <a:latin typeface="+mn-lt"/>
            </a:endParaRPr>
          </a:p>
        </p:txBody>
      </p:sp>
      <p:sp>
        <p:nvSpPr>
          <p:cNvPr id="3" name="Marcador de pie de página 2">
            <a:extLst>
              <a:ext uri="{FF2B5EF4-FFF2-40B4-BE49-F238E27FC236}">
                <a16:creationId xmlns:a16="http://schemas.microsoft.com/office/drawing/2014/main" id="{B7E0EC46-C626-4D58-AB64-0B3B850D1482}"/>
              </a:ext>
            </a:extLst>
          </p:cNvPr>
          <p:cNvSpPr>
            <a:spLocks noGrp="1"/>
          </p:cNvSpPr>
          <p:nvPr>
            <p:ph type="ftr" sz="quarter" idx="15"/>
          </p:nvPr>
        </p:nvSpPr>
        <p:spPr/>
        <p:txBody>
          <a:bodyPr rtlCol="0"/>
          <a:lstStyle/>
          <a:p>
            <a:pPr rtl="0"/>
            <a:r>
              <a:rPr lang="es-ES" noProof="0" dirty="0"/>
              <a:t>Revisión anual</a:t>
            </a:r>
            <a:endParaRPr lang="es-ES" b="0" noProof="0" dirty="0"/>
          </a:p>
        </p:txBody>
      </p:sp>
      <p:sp>
        <p:nvSpPr>
          <p:cNvPr id="4" name="Marcador de número de diapositiva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rtlCol="0"/>
          <a:lstStyle/>
          <a:p>
            <a:pPr rtl="0"/>
            <a:fld id="{294A09A9-5501-47C1-A89A-A340965A2BE2}" type="slidenum">
              <a:rPr lang="es-ES" noProof="0" smtClean="0"/>
              <a:pPr rtl="0"/>
              <a:t>‹Nº›</a:t>
            </a:fld>
            <a:endParaRPr lang="es-ES" noProof="0" dirty="0"/>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anso">
    <p:bg>
      <p:bgPr>
        <a:solidFill>
          <a:schemeClr val="tx1"/>
        </a:solidFill>
        <a:effectLst/>
      </p:bgPr>
    </p:bg>
    <p:spTree>
      <p:nvGrpSpPr>
        <p:cNvPr id="1" name=""/>
        <p:cNvGrpSpPr/>
        <p:nvPr/>
      </p:nvGrpSpPr>
      <p:grpSpPr>
        <a:xfrm>
          <a:off x="0" y="0"/>
          <a:ext cx="0" cy="0"/>
          <a:chOff x="0" y="0"/>
          <a:chExt cx="0" cy="0"/>
        </a:xfrm>
      </p:grpSpPr>
      <p:sp>
        <p:nvSpPr>
          <p:cNvPr id="21" name="Marcador de posición de imagen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rtlCol="0"/>
          <a:lstStyle/>
          <a:p>
            <a:pPr rtl="0"/>
            <a:r>
              <a:rPr lang="es-ES" noProof="0"/>
              <a:t>Haga clic en el icono para agregar una imagen</a:t>
            </a:r>
            <a:endParaRPr lang="es-ES" noProof="0" dirty="0"/>
          </a:p>
        </p:txBody>
      </p:sp>
      <p:sp>
        <p:nvSpPr>
          <p:cNvPr id="18" name="Título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rtlCol="0" anchor="b" anchorCtr="0">
            <a:normAutofit/>
          </a:bodyPr>
          <a:lstStyle>
            <a:lvl1pPr>
              <a:defRPr sz="4100" b="1" i="0" baseline="0">
                <a:solidFill>
                  <a:schemeClr val="tx1"/>
                </a:solidFill>
                <a:latin typeface="+mj-lt"/>
              </a:defRPr>
            </a:lvl1pPr>
          </a:lstStyle>
          <a:p>
            <a:pPr rtl="0"/>
            <a:r>
              <a:rPr lang="es-ES" noProof="0"/>
              <a:t>Haga clic para modificar el estilo de título del patrón</a:t>
            </a:r>
            <a:endParaRPr lang="es-ES" noProof="0" dirty="0"/>
          </a:p>
        </p:txBody>
      </p:sp>
      <p:cxnSp>
        <p:nvCxnSpPr>
          <p:cNvPr id="20" name="Conector recto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upo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orma libre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24" name="Forma libre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25" name="Forma libre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áfico">
    <p:bg>
      <p:bgPr>
        <a:solidFill>
          <a:schemeClr val="tx1"/>
        </a:solidFill>
        <a:effectLst/>
      </p:bgPr>
    </p:bg>
    <p:spTree>
      <p:nvGrpSpPr>
        <p:cNvPr id="1" name=""/>
        <p:cNvGrpSpPr/>
        <p:nvPr/>
      </p:nvGrpSpPr>
      <p:grpSpPr>
        <a:xfrm>
          <a:off x="0" y="0"/>
          <a:ext cx="0" cy="0"/>
          <a:chOff x="0" y="0"/>
          <a:chExt cx="0" cy="0"/>
        </a:xfrm>
      </p:grpSpPr>
      <p:sp>
        <p:nvSpPr>
          <p:cNvPr id="6" name="Marcador de posición de gráfico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rtlCol="0"/>
          <a:lstStyle>
            <a:lvl1pPr>
              <a:defRPr>
                <a:solidFill>
                  <a:schemeClr val="tx1"/>
                </a:solidFill>
              </a:defRPr>
            </a:lvl1pPr>
          </a:lstStyle>
          <a:p>
            <a:pPr rtl="0"/>
            <a:r>
              <a:rPr lang="es-ES" noProof="0"/>
              <a:t>Haga clic en el icono para agregar un gráfico</a:t>
            </a:r>
          </a:p>
        </p:txBody>
      </p:sp>
      <p:sp>
        <p:nvSpPr>
          <p:cNvPr id="16" name="Título 1">
            <a:extLst>
              <a:ext uri="{FF2B5EF4-FFF2-40B4-BE49-F238E27FC236}">
                <a16:creationId xmlns:a16="http://schemas.microsoft.com/office/drawing/2014/main" id="{109B023A-F28F-184D-BA48-3F1C0502AE0A}"/>
              </a:ext>
            </a:extLst>
          </p:cNvPr>
          <p:cNvSpPr>
            <a:spLocks noGrp="1"/>
          </p:cNvSpPr>
          <p:nvPr>
            <p:ph type="title" hasCustomPrompt="1"/>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s-ES" noProof="0"/>
              <a:t>Haga clic para editar </a:t>
            </a:r>
          </a:p>
        </p:txBody>
      </p:sp>
      <p:sp>
        <p:nvSpPr>
          <p:cNvPr id="2" name="Marcador de fecha 1">
            <a:extLst>
              <a:ext uri="{FF2B5EF4-FFF2-40B4-BE49-F238E27FC236}">
                <a16:creationId xmlns:a16="http://schemas.microsoft.com/office/drawing/2014/main" id="{371012B1-809A-45CE-9FED-46D08DC8C42B}"/>
              </a:ext>
            </a:extLst>
          </p:cNvPr>
          <p:cNvSpPr>
            <a:spLocks noGrp="1"/>
          </p:cNvSpPr>
          <p:nvPr>
            <p:ph type="dt" sz="half" idx="11"/>
          </p:nvPr>
        </p:nvSpPr>
        <p:spPr/>
        <p:txBody>
          <a:bodyPr rtlCol="0"/>
          <a:lstStyle/>
          <a:p>
            <a:pPr rtl="0"/>
            <a:fld id="{6A99CD11-04C6-421F-AE19-E5D29CCF776B}" type="datetime4">
              <a:rPr lang="es-ES" noProof="0" smtClean="0">
                <a:latin typeface="+mn-lt"/>
              </a:rPr>
              <a:t>26 de marzo de 2023</a:t>
            </a:fld>
            <a:endParaRPr lang="es-ES" noProof="0">
              <a:latin typeface="+mn-lt"/>
            </a:endParaRPr>
          </a:p>
        </p:txBody>
      </p:sp>
      <p:sp>
        <p:nvSpPr>
          <p:cNvPr id="3" name="Marcador de pie de página 2">
            <a:extLst>
              <a:ext uri="{FF2B5EF4-FFF2-40B4-BE49-F238E27FC236}">
                <a16:creationId xmlns:a16="http://schemas.microsoft.com/office/drawing/2014/main" id="{3FB6FA27-6601-4107-A3C9-808CB4430246}"/>
              </a:ext>
            </a:extLst>
          </p:cNvPr>
          <p:cNvSpPr>
            <a:spLocks noGrp="1"/>
          </p:cNvSpPr>
          <p:nvPr>
            <p:ph type="ftr" sz="quarter" idx="12"/>
          </p:nvPr>
        </p:nvSpPr>
        <p:spPr/>
        <p:txBody>
          <a:bodyPr rtlCol="0"/>
          <a:lstStyle/>
          <a:p>
            <a:pPr rtl="0"/>
            <a:r>
              <a:rPr lang="es-ES" noProof="0"/>
              <a:t>Revisión anual</a:t>
            </a:r>
            <a:endParaRPr lang="es-ES" b="0" noProof="0"/>
          </a:p>
        </p:txBody>
      </p:sp>
      <p:sp>
        <p:nvSpPr>
          <p:cNvPr id="4" name="Marcador de número de diapositiva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rtlCol="0"/>
          <a:lstStyle/>
          <a:p>
            <a:pPr rtl="0"/>
            <a:fld id="{294A09A9-5501-47C1-A89A-A340965A2BE2}" type="slidenum">
              <a:rPr lang="es-ES" noProof="0" smtClean="0"/>
              <a:pPr rtl="0"/>
              <a:t>‹Nº›</a:t>
            </a:fld>
            <a:endParaRPr lang="es-ES" noProof="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a">
    <p:bg>
      <p:bgPr>
        <a:solidFill>
          <a:schemeClr val="tx1"/>
        </a:solidFill>
        <a:effectLst/>
      </p:bgPr>
    </p:bg>
    <p:spTree>
      <p:nvGrpSpPr>
        <p:cNvPr id="1" name=""/>
        <p:cNvGrpSpPr/>
        <p:nvPr/>
      </p:nvGrpSpPr>
      <p:grpSpPr>
        <a:xfrm>
          <a:off x="0" y="0"/>
          <a:ext cx="0" cy="0"/>
          <a:chOff x="0" y="0"/>
          <a:chExt cx="0" cy="0"/>
        </a:xfrm>
      </p:grpSpPr>
      <p:sp>
        <p:nvSpPr>
          <p:cNvPr id="16" name="Título 1">
            <a:extLst>
              <a:ext uri="{FF2B5EF4-FFF2-40B4-BE49-F238E27FC236}">
                <a16:creationId xmlns:a16="http://schemas.microsoft.com/office/drawing/2014/main" id="{109B023A-F28F-184D-BA48-3F1C0502AE0A}"/>
              </a:ext>
            </a:extLst>
          </p:cNvPr>
          <p:cNvSpPr>
            <a:spLocks noGrp="1"/>
          </p:cNvSpPr>
          <p:nvPr>
            <p:ph type="title" hasCustomPrompt="1"/>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s-ES" noProof="0"/>
              <a:t>Haga clic para editar </a:t>
            </a:r>
          </a:p>
        </p:txBody>
      </p:sp>
      <p:sp>
        <p:nvSpPr>
          <p:cNvPr id="9" name="Marcador de título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rtlCol="0"/>
          <a:lstStyle/>
          <a:p>
            <a:pPr rtl="0"/>
            <a:r>
              <a:rPr lang="es-ES" noProof="0"/>
              <a:t>Haga clic en el icono para agregar una tabla</a:t>
            </a:r>
          </a:p>
        </p:txBody>
      </p:sp>
      <p:sp>
        <p:nvSpPr>
          <p:cNvPr id="2" name="Marcador de fecha 1">
            <a:extLst>
              <a:ext uri="{FF2B5EF4-FFF2-40B4-BE49-F238E27FC236}">
                <a16:creationId xmlns:a16="http://schemas.microsoft.com/office/drawing/2014/main" id="{9B2411D2-78FE-46C1-9EA9-C6A882903B53}"/>
              </a:ext>
            </a:extLst>
          </p:cNvPr>
          <p:cNvSpPr>
            <a:spLocks noGrp="1"/>
          </p:cNvSpPr>
          <p:nvPr>
            <p:ph type="dt" sz="half" idx="11"/>
          </p:nvPr>
        </p:nvSpPr>
        <p:spPr/>
        <p:txBody>
          <a:bodyPr rtlCol="0"/>
          <a:lstStyle/>
          <a:p>
            <a:pPr rtl="0"/>
            <a:fld id="{68820299-DC87-4039-A7B5-9AC50CF7A216}" type="datetime4">
              <a:rPr lang="es-ES" noProof="0" smtClean="0">
                <a:latin typeface="+mn-lt"/>
              </a:rPr>
              <a:t>26 de marzo de 2023</a:t>
            </a:fld>
            <a:endParaRPr lang="es-ES" noProof="0">
              <a:latin typeface="+mn-lt"/>
            </a:endParaRPr>
          </a:p>
        </p:txBody>
      </p:sp>
      <p:sp>
        <p:nvSpPr>
          <p:cNvPr id="3" name="Marcador de pie de página 2">
            <a:extLst>
              <a:ext uri="{FF2B5EF4-FFF2-40B4-BE49-F238E27FC236}">
                <a16:creationId xmlns:a16="http://schemas.microsoft.com/office/drawing/2014/main" id="{C04DAF8F-82DB-4DBE-9041-71217A4516CB}"/>
              </a:ext>
            </a:extLst>
          </p:cNvPr>
          <p:cNvSpPr>
            <a:spLocks noGrp="1"/>
          </p:cNvSpPr>
          <p:nvPr>
            <p:ph type="ftr" sz="quarter" idx="12"/>
          </p:nvPr>
        </p:nvSpPr>
        <p:spPr/>
        <p:txBody>
          <a:bodyPr rtlCol="0"/>
          <a:lstStyle/>
          <a:p>
            <a:pPr rtl="0"/>
            <a:r>
              <a:rPr lang="es-ES" noProof="0"/>
              <a:t>Revisión anual</a:t>
            </a:r>
            <a:endParaRPr lang="es-ES" b="0" noProof="0"/>
          </a:p>
        </p:txBody>
      </p:sp>
      <p:sp>
        <p:nvSpPr>
          <p:cNvPr id="4" name="Marcador de número de diapositiva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rtlCol="0"/>
          <a:lstStyle/>
          <a:p>
            <a:pPr rtl="0"/>
            <a:fld id="{294A09A9-5501-47C1-A89A-A340965A2BE2}" type="slidenum">
              <a:rPr lang="es-ES" noProof="0" smtClean="0"/>
              <a:pPr rtl="0"/>
              <a:t>‹Nº›</a:t>
            </a:fld>
            <a:endParaRPr lang="es-ES" noProof="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ta">
    <p:bg>
      <p:bgPr>
        <a:solidFill>
          <a:schemeClr val="tx1"/>
        </a:solidFill>
        <a:effectLst/>
      </p:bgPr>
    </p:bg>
    <p:spTree>
      <p:nvGrpSpPr>
        <p:cNvPr id="1" name=""/>
        <p:cNvGrpSpPr/>
        <p:nvPr/>
      </p:nvGrpSpPr>
      <p:grpSpPr>
        <a:xfrm>
          <a:off x="0" y="0"/>
          <a:ext cx="0" cy="0"/>
          <a:chOff x="0" y="0"/>
          <a:chExt cx="0" cy="0"/>
        </a:xfrm>
      </p:grpSpPr>
      <p:sp>
        <p:nvSpPr>
          <p:cNvPr id="9" name="Título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rtlCol="0" anchor="t" anchorCtr="0">
            <a:normAutofit/>
          </a:bodyPr>
          <a:lstStyle>
            <a:lvl1pPr>
              <a:lnSpc>
                <a:spcPct val="100000"/>
              </a:lnSpc>
              <a:defRPr sz="2800" b="0" i="0">
                <a:solidFill>
                  <a:schemeClr val="bg1"/>
                </a:solidFill>
                <a:latin typeface="+mn-lt"/>
              </a:defRPr>
            </a:lvl1pPr>
          </a:lstStyle>
          <a:p>
            <a:pPr rtl="0"/>
            <a:r>
              <a:rPr lang="es-ES" noProof="0"/>
              <a:t>Haga clic para modificar el estilo de título del patrón</a:t>
            </a:r>
            <a:endParaRPr lang="es-ES" noProof="0" dirty="0"/>
          </a:p>
        </p:txBody>
      </p:sp>
      <p:sp>
        <p:nvSpPr>
          <p:cNvPr id="10" name="Cuadro de texto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pPr rtl="0"/>
            <a:r>
              <a:rPr lang="es-ES" sz="20000" b="1" noProof="0" dirty="0">
                <a:solidFill>
                  <a:schemeClr val="bg1"/>
                </a:solidFill>
              </a:rPr>
              <a:t>“</a:t>
            </a:r>
          </a:p>
        </p:txBody>
      </p:sp>
      <p:grpSp>
        <p:nvGrpSpPr>
          <p:cNvPr id="18" name="Grupo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forma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20" name="Forma libre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21" name="Forma libre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22" name="Forma libre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es-ES" noProof="0" dirty="0"/>
            </a:p>
          </p:txBody>
        </p:sp>
        <p:sp>
          <p:nvSpPr>
            <p:cNvPr id="23" name="Forma libre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grpSp>
        <p:nvGrpSpPr>
          <p:cNvPr id="24" name="Grupo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orma libre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26" name="Forma libre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27" name="Forma libre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quipo">
    <p:bg>
      <p:bgPr>
        <a:solidFill>
          <a:schemeClr val="tx1"/>
        </a:solidFill>
        <a:effectLst/>
      </p:bgPr>
    </p:bg>
    <p:spTree>
      <p:nvGrpSpPr>
        <p:cNvPr id="1" name=""/>
        <p:cNvGrpSpPr/>
        <p:nvPr/>
      </p:nvGrpSpPr>
      <p:grpSpPr>
        <a:xfrm>
          <a:off x="0" y="0"/>
          <a:ext cx="0" cy="0"/>
          <a:chOff x="0" y="0"/>
          <a:chExt cx="0" cy="0"/>
        </a:xfrm>
      </p:grpSpPr>
      <p:grpSp>
        <p:nvGrpSpPr>
          <p:cNvPr id="25" name="Grupo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orma libre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27" name="Forma libre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36" name="Forma libre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sp>
        <p:nvSpPr>
          <p:cNvPr id="38" name="Marcador de posición de imagen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rtlCol="0"/>
          <a:lstStyle/>
          <a:p>
            <a:pPr rtl="0"/>
            <a:r>
              <a:rPr lang="es-ES" noProof="0"/>
              <a:t>Haga clic en el icono para agregar una imagen</a:t>
            </a:r>
            <a:endParaRPr lang="es-ES" noProof="0" dirty="0"/>
          </a:p>
        </p:txBody>
      </p:sp>
      <p:sp>
        <p:nvSpPr>
          <p:cNvPr id="61" name="Título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s-ES" noProof="0"/>
              <a:t>Haga clic para modificar el estilo de título del patrón</a:t>
            </a:r>
            <a:endParaRPr lang="es-ES" noProof="0" dirty="0"/>
          </a:p>
        </p:txBody>
      </p:sp>
      <p:cxnSp>
        <p:nvCxnSpPr>
          <p:cNvPr id="62" name="Conector recto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Marcador de posición de imagen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rtlCol="0"/>
          <a:lstStyle/>
          <a:p>
            <a:pPr rtl="0"/>
            <a:r>
              <a:rPr lang="es-ES" noProof="0"/>
              <a:t>Haga clic en el icono para agregar una imagen</a:t>
            </a:r>
            <a:endParaRPr lang="es-ES" noProof="0" dirty="0"/>
          </a:p>
        </p:txBody>
      </p:sp>
      <p:sp>
        <p:nvSpPr>
          <p:cNvPr id="72" name="Marcador de texto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73" name="Marcador de texto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74" name="Marcador de texto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75" name="Marcador de texto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76" name="Marcador de texto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77" name="Marcador de texto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78" name="Marcador de texto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79" name="Marcador de texto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grpSp>
        <p:nvGrpSpPr>
          <p:cNvPr id="23" name="Grupo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forma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29" name="Forma libre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30" name="Forma libre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31" name="Forma libre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es-ES" noProof="0" dirty="0"/>
            </a:p>
          </p:txBody>
        </p:sp>
        <p:sp>
          <p:nvSpPr>
            <p:cNvPr id="32" name="Forma libre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sp>
        <p:nvSpPr>
          <p:cNvPr id="66" name="Marcador de posición de imagen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rtlCol="0"/>
          <a:lstStyle/>
          <a:p>
            <a:pPr rtl="0"/>
            <a:r>
              <a:rPr lang="es-ES" noProof="0"/>
              <a:t>Haga clic en el icono para agregar una imagen</a:t>
            </a:r>
            <a:endParaRPr lang="es-ES" noProof="0" dirty="0"/>
          </a:p>
        </p:txBody>
      </p:sp>
      <p:sp>
        <p:nvSpPr>
          <p:cNvPr id="69" name="Marcador de posición de imagen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rtlCol="0"/>
          <a:lstStyle/>
          <a:p>
            <a:pPr rtl="0"/>
            <a:r>
              <a:rPr lang="es-ES" noProof="0"/>
              <a:t>Haga clic en el icono para agregar una imagen</a:t>
            </a:r>
            <a:endParaRPr lang="es-ES" noProof="0" dirty="0"/>
          </a:p>
        </p:txBody>
      </p:sp>
      <p:sp>
        <p:nvSpPr>
          <p:cNvPr id="2" name="Marcador de fecha 1">
            <a:extLst>
              <a:ext uri="{FF2B5EF4-FFF2-40B4-BE49-F238E27FC236}">
                <a16:creationId xmlns:a16="http://schemas.microsoft.com/office/drawing/2014/main" id="{8ED89364-B1CB-4E72-A6BB-95A34B50661C}"/>
              </a:ext>
            </a:extLst>
          </p:cNvPr>
          <p:cNvSpPr>
            <a:spLocks noGrp="1"/>
          </p:cNvSpPr>
          <p:nvPr>
            <p:ph type="dt" sz="half" idx="32"/>
          </p:nvPr>
        </p:nvSpPr>
        <p:spPr/>
        <p:txBody>
          <a:bodyPr rtlCol="0"/>
          <a:lstStyle/>
          <a:p>
            <a:pPr rtl="0"/>
            <a:fld id="{7BEA095D-F9AB-465B-A2BC-526B797F4865}" type="datetime4">
              <a:rPr lang="es-ES" noProof="0" smtClean="0">
                <a:latin typeface="+mn-lt"/>
              </a:rPr>
              <a:t>26 de marzo de 2023</a:t>
            </a:fld>
            <a:endParaRPr lang="es-ES" noProof="0" dirty="0">
              <a:latin typeface="+mn-lt"/>
            </a:endParaRPr>
          </a:p>
        </p:txBody>
      </p:sp>
      <p:sp>
        <p:nvSpPr>
          <p:cNvPr id="3" name="Marcador de pie de página 2">
            <a:extLst>
              <a:ext uri="{FF2B5EF4-FFF2-40B4-BE49-F238E27FC236}">
                <a16:creationId xmlns:a16="http://schemas.microsoft.com/office/drawing/2014/main" id="{8E09328F-B310-4BF3-883E-BA9A39676AF2}"/>
              </a:ext>
            </a:extLst>
          </p:cNvPr>
          <p:cNvSpPr>
            <a:spLocks noGrp="1"/>
          </p:cNvSpPr>
          <p:nvPr>
            <p:ph type="ftr" sz="quarter" idx="33"/>
          </p:nvPr>
        </p:nvSpPr>
        <p:spPr/>
        <p:txBody>
          <a:bodyPr rtlCol="0"/>
          <a:lstStyle/>
          <a:p>
            <a:pPr rtl="0"/>
            <a:r>
              <a:rPr lang="es-ES" noProof="0" dirty="0"/>
              <a:t>Revisión anual</a:t>
            </a:r>
            <a:endParaRPr lang="es-ES" b="0" noProof="0" dirty="0"/>
          </a:p>
        </p:txBody>
      </p:sp>
      <p:sp>
        <p:nvSpPr>
          <p:cNvPr id="4" name="Marcador de número de diapositiva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rtlCol="0"/>
          <a:lstStyle/>
          <a:p>
            <a:pPr rtl="0"/>
            <a:fld id="{294A09A9-5501-47C1-A89A-A340965A2BE2}" type="slidenum">
              <a:rPr lang="es-ES" noProof="0" smtClean="0"/>
              <a:pPr rtl="0"/>
              <a:t>‹Nº›</a:t>
            </a:fld>
            <a:endParaRPr lang="es-ES" noProof="0" dirty="0"/>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scala de tiempo ">
    <p:bg>
      <p:bgPr>
        <a:solidFill>
          <a:schemeClr val="tx1"/>
        </a:solidFill>
        <a:effectLst/>
      </p:bgPr>
    </p:bg>
    <p:spTree>
      <p:nvGrpSpPr>
        <p:cNvPr id="1" name=""/>
        <p:cNvGrpSpPr/>
        <p:nvPr/>
      </p:nvGrpSpPr>
      <p:grpSpPr>
        <a:xfrm>
          <a:off x="0" y="0"/>
          <a:ext cx="0" cy="0"/>
          <a:chOff x="0" y="0"/>
          <a:chExt cx="0" cy="0"/>
        </a:xfrm>
      </p:grpSpPr>
      <p:cxnSp>
        <p:nvCxnSpPr>
          <p:cNvPr id="21" name="Conector recto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Conector recto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Conector recto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Conector recto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ítulo 1">
            <a:extLst>
              <a:ext uri="{FF2B5EF4-FFF2-40B4-BE49-F238E27FC236}">
                <a16:creationId xmlns:a16="http://schemas.microsoft.com/office/drawing/2014/main" id="{46EEE005-F78A-9D4F-B159-964376C387DD}"/>
              </a:ext>
            </a:extLst>
          </p:cNvPr>
          <p:cNvSpPr>
            <a:spLocks noGrp="1"/>
          </p:cNvSpPr>
          <p:nvPr>
            <p:ph type="title" hasCustomPrompt="1"/>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s-ES" noProof="0"/>
              <a:t>Haga clic para editar </a:t>
            </a:r>
          </a:p>
        </p:txBody>
      </p:sp>
      <p:sp>
        <p:nvSpPr>
          <p:cNvPr id="96" name="Marcador de texto 29">
            <a:extLst>
              <a:ext uri="{FF2B5EF4-FFF2-40B4-BE49-F238E27FC236}">
                <a16:creationId xmlns:a16="http://schemas.microsoft.com/office/drawing/2014/main" id="{FC61536F-8EA7-5A48-AF76-8B0E251BD8CB}"/>
              </a:ext>
            </a:extLst>
          </p:cNvPr>
          <p:cNvSpPr>
            <a:spLocks noGrp="1"/>
          </p:cNvSpPr>
          <p:nvPr>
            <p:ph type="body" sz="quarter" idx="12" hasCustomPrompt="1"/>
          </p:nvPr>
        </p:nvSpPr>
        <p:spPr>
          <a:xfrm>
            <a:off x="1296955"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editar </a:t>
            </a:r>
          </a:p>
        </p:txBody>
      </p:sp>
      <p:sp>
        <p:nvSpPr>
          <p:cNvPr id="97" name="Marcador de texto 29">
            <a:extLst>
              <a:ext uri="{FF2B5EF4-FFF2-40B4-BE49-F238E27FC236}">
                <a16:creationId xmlns:a16="http://schemas.microsoft.com/office/drawing/2014/main" id="{64FFD994-BD97-ED49-8607-286ECBB1CDA3}"/>
              </a:ext>
            </a:extLst>
          </p:cNvPr>
          <p:cNvSpPr>
            <a:spLocks noGrp="1"/>
          </p:cNvSpPr>
          <p:nvPr>
            <p:ph type="body" sz="quarter" idx="11" hasCustomPrompt="1"/>
          </p:nvPr>
        </p:nvSpPr>
        <p:spPr>
          <a:xfrm>
            <a:off x="1296955"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s-ES" noProof="0"/>
              <a:t>Haga clic para editar </a:t>
            </a:r>
          </a:p>
        </p:txBody>
      </p:sp>
      <p:sp>
        <p:nvSpPr>
          <p:cNvPr id="102" name="Marcador de texto 29">
            <a:extLst>
              <a:ext uri="{FF2B5EF4-FFF2-40B4-BE49-F238E27FC236}">
                <a16:creationId xmlns:a16="http://schemas.microsoft.com/office/drawing/2014/main" id="{D1ADE805-BFBC-ED47-B9CB-6CB2FF02E868}"/>
              </a:ext>
            </a:extLst>
          </p:cNvPr>
          <p:cNvSpPr>
            <a:spLocks noGrp="1"/>
          </p:cNvSpPr>
          <p:nvPr>
            <p:ph type="body" sz="quarter" idx="30" hasCustomPrompt="1"/>
          </p:nvPr>
        </p:nvSpPr>
        <p:spPr>
          <a:xfrm>
            <a:off x="3897799"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editar </a:t>
            </a:r>
          </a:p>
        </p:txBody>
      </p:sp>
      <p:sp>
        <p:nvSpPr>
          <p:cNvPr id="103" name="Marcador de texto 29">
            <a:extLst>
              <a:ext uri="{FF2B5EF4-FFF2-40B4-BE49-F238E27FC236}">
                <a16:creationId xmlns:a16="http://schemas.microsoft.com/office/drawing/2014/main" id="{334A3589-641F-F547-891B-149579153B75}"/>
              </a:ext>
            </a:extLst>
          </p:cNvPr>
          <p:cNvSpPr>
            <a:spLocks noGrp="1"/>
          </p:cNvSpPr>
          <p:nvPr>
            <p:ph type="body" sz="quarter" idx="31" hasCustomPrompt="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es-ES" noProof="0"/>
              <a:t>Haga clic para editar </a:t>
            </a:r>
          </a:p>
        </p:txBody>
      </p:sp>
      <p:sp>
        <p:nvSpPr>
          <p:cNvPr id="106" name="Marcador de texto 29">
            <a:extLst>
              <a:ext uri="{FF2B5EF4-FFF2-40B4-BE49-F238E27FC236}">
                <a16:creationId xmlns:a16="http://schemas.microsoft.com/office/drawing/2014/main" id="{A63F8454-D12E-A641-ABD0-8977D3F5EC05}"/>
              </a:ext>
            </a:extLst>
          </p:cNvPr>
          <p:cNvSpPr>
            <a:spLocks noGrp="1"/>
          </p:cNvSpPr>
          <p:nvPr>
            <p:ph type="body" sz="quarter" idx="32" hasCustomPrompt="1"/>
          </p:nvPr>
        </p:nvSpPr>
        <p:spPr>
          <a:xfrm>
            <a:off x="9001711"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editar </a:t>
            </a:r>
          </a:p>
        </p:txBody>
      </p:sp>
      <p:sp>
        <p:nvSpPr>
          <p:cNvPr id="107" name="Marcador de texto 29">
            <a:extLst>
              <a:ext uri="{FF2B5EF4-FFF2-40B4-BE49-F238E27FC236}">
                <a16:creationId xmlns:a16="http://schemas.microsoft.com/office/drawing/2014/main" id="{F35AA15D-DBAD-9840-8764-A5B6D486A234}"/>
              </a:ext>
            </a:extLst>
          </p:cNvPr>
          <p:cNvSpPr>
            <a:spLocks noGrp="1"/>
          </p:cNvSpPr>
          <p:nvPr>
            <p:ph type="body" sz="quarter" idx="33" hasCustomPrompt="1"/>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es-ES" noProof="0"/>
              <a:t>Haga clic para editar </a:t>
            </a:r>
          </a:p>
        </p:txBody>
      </p:sp>
      <p:sp>
        <p:nvSpPr>
          <p:cNvPr id="108" name="Marcador de texto 29">
            <a:extLst>
              <a:ext uri="{FF2B5EF4-FFF2-40B4-BE49-F238E27FC236}">
                <a16:creationId xmlns:a16="http://schemas.microsoft.com/office/drawing/2014/main" id="{8357CA0F-1A55-B145-8305-562F0DF22543}"/>
              </a:ext>
            </a:extLst>
          </p:cNvPr>
          <p:cNvSpPr>
            <a:spLocks noGrp="1"/>
          </p:cNvSpPr>
          <p:nvPr>
            <p:ph type="body" sz="quarter" idx="34" hasCustomPrompt="1"/>
          </p:nvPr>
        </p:nvSpPr>
        <p:spPr>
          <a:xfrm>
            <a:off x="6438143"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editar </a:t>
            </a:r>
          </a:p>
        </p:txBody>
      </p:sp>
      <p:sp>
        <p:nvSpPr>
          <p:cNvPr id="109" name="Marcador de texto 29">
            <a:extLst>
              <a:ext uri="{FF2B5EF4-FFF2-40B4-BE49-F238E27FC236}">
                <a16:creationId xmlns:a16="http://schemas.microsoft.com/office/drawing/2014/main" id="{D6C49F6F-AF28-8942-8442-8F54A1DC388B}"/>
              </a:ext>
            </a:extLst>
          </p:cNvPr>
          <p:cNvSpPr>
            <a:spLocks noGrp="1"/>
          </p:cNvSpPr>
          <p:nvPr>
            <p:ph type="body" sz="quarter" idx="35" hasCustomPrompt="1"/>
          </p:nvPr>
        </p:nvSpPr>
        <p:spPr>
          <a:xfrm>
            <a:off x="6438143"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s-ES" noProof="0"/>
              <a:t>Haga clic para editar </a:t>
            </a:r>
          </a:p>
        </p:txBody>
      </p:sp>
      <p:cxnSp>
        <p:nvCxnSpPr>
          <p:cNvPr id="8" name="Conector recto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ángulo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7" name="Rectángulo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7" name="Rectángulo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9" name="Rectángulo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Marcador de fecha 1">
            <a:extLst>
              <a:ext uri="{FF2B5EF4-FFF2-40B4-BE49-F238E27FC236}">
                <a16:creationId xmlns:a16="http://schemas.microsoft.com/office/drawing/2014/main" id="{21DC2552-C347-4C3D-8C92-4A6981227C0E}"/>
              </a:ext>
            </a:extLst>
          </p:cNvPr>
          <p:cNvSpPr>
            <a:spLocks noGrp="1"/>
          </p:cNvSpPr>
          <p:nvPr>
            <p:ph type="dt" sz="half" idx="36"/>
          </p:nvPr>
        </p:nvSpPr>
        <p:spPr/>
        <p:txBody>
          <a:bodyPr rtlCol="0"/>
          <a:lstStyle/>
          <a:p>
            <a:pPr rtl="0"/>
            <a:fld id="{F99D83C0-D2D5-496F-A305-9D3513BEF95B}" type="datetime4">
              <a:rPr lang="es-ES" noProof="0" smtClean="0">
                <a:latin typeface="+mn-lt"/>
              </a:rPr>
              <a:t>26 de marzo de 2023</a:t>
            </a:fld>
            <a:endParaRPr lang="es-ES" noProof="0">
              <a:latin typeface="+mn-lt"/>
            </a:endParaRPr>
          </a:p>
        </p:txBody>
      </p:sp>
      <p:sp>
        <p:nvSpPr>
          <p:cNvPr id="3" name="Marcador de pie de página 2">
            <a:extLst>
              <a:ext uri="{FF2B5EF4-FFF2-40B4-BE49-F238E27FC236}">
                <a16:creationId xmlns:a16="http://schemas.microsoft.com/office/drawing/2014/main" id="{A5B7C35C-F3E4-4522-8711-16E4F9052C2C}"/>
              </a:ext>
            </a:extLst>
          </p:cNvPr>
          <p:cNvSpPr>
            <a:spLocks noGrp="1"/>
          </p:cNvSpPr>
          <p:nvPr>
            <p:ph type="ftr" sz="quarter" idx="37"/>
          </p:nvPr>
        </p:nvSpPr>
        <p:spPr/>
        <p:txBody>
          <a:bodyPr rtlCol="0"/>
          <a:lstStyle/>
          <a:p>
            <a:pPr rtl="0"/>
            <a:r>
              <a:rPr lang="es-ES" noProof="0"/>
              <a:t>Revisión anual</a:t>
            </a:r>
            <a:endParaRPr lang="es-ES" b="0" noProof="0"/>
          </a:p>
        </p:txBody>
      </p:sp>
      <p:sp>
        <p:nvSpPr>
          <p:cNvPr id="4" name="Marcador de número de diapositiva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rtlCol="0"/>
          <a:lstStyle/>
          <a:p>
            <a:pPr rtl="0"/>
            <a:fld id="{294A09A9-5501-47C1-A89A-A340965A2BE2}" type="slidenum">
              <a:rPr lang="es-ES" noProof="0" smtClean="0"/>
              <a:pPr rtl="0"/>
              <a:t>‹Nº›</a:t>
            </a:fld>
            <a:endParaRPr lang="es-ES" noProof="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12" name="Marcador de título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pPr rtl="0"/>
            <a:r>
              <a:rPr lang="es-ES" noProof="0"/>
              <a:t>Haga clic para modificar el estilo de título del patrón</a:t>
            </a:r>
          </a:p>
        </p:txBody>
      </p:sp>
      <p:sp>
        <p:nvSpPr>
          <p:cNvPr id="30" name="Marcador de fecha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7BF5E43A-1348-4597-A2F5-11856AA9D9CF}" type="datetime4">
              <a:rPr lang="es-ES" noProof="0" smtClean="0">
                <a:latin typeface="+mn-lt"/>
              </a:rPr>
              <a:t>26 de marzo de 2023</a:t>
            </a:fld>
            <a:endParaRPr lang="es-ES" noProof="0">
              <a:latin typeface="+mn-lt"/>
            </a:endParaRPr>
          </a:p>
        </p:txBody>
      </p:sp>
      <p:sp>
        <p:nvSpPr>
          <p:cNvPr id="31" name="Marcador de pie de página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pPr rtl="0"/>
            <a:r>
              <a:rPr lang="es-ES" noProof="0"/>
              <a:t>Revisión anual</a:t>
            </a:r>
            <a:endParaRPr lang="es-ES" b="0" noProof="0"/>
          </a:p>
        </p:txBody>
      </p:sp>
      <p:sp>
        <p:nvSpPr>
          <p:cNvPr id="32" name="Marcador de posición de número de diapositiva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294A09A9-5501-47C1-A89A-A340965A2BE2}" type="slidenum">
              <a:rPr lang="es-ES" noProof="0" smtClean="0"/>
              <a:pPr rtl="0"/>
              <a:t>‹Nº›</a:t>
            </a:fld>
            <a:endParaRPr lang="es-ES" noProof="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www.kaggle.com/datasets/ernestojaguilar/shortterm-electricity-load-forecasting-panama"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3E168C-8042-5B4E-A5A4-A5BF693AE2D6}"/>
              </a:ext>
            </a:extLst>
          </p:cNvPr>
          <p:cNvSpPr>
            <a:spLocks noGrp="1"/>
          </p:cNvSpPr>
          <p:nvPr>
            <p:ph type="ctrTitle"/>
          </p:nvPr>
        </p:nvSpPr>
        <p:spPr>
          <a:xfrm>
            <a:off x="6367055" y="2116182"/>
            <a:ext cx="5491570" cy="1514019"/>
          </a:xfrm>
        </p:spPr>
        <p:txBody>
          <a:bodyPr rtlCol="0"/>
          <a:lstStyle/>
          <a:p>
            <a:pPr rtl="0"/>
            <a:r>
              <a:rPr lang="en-US" sz="2800" dirty="0">
                <a:latin typeface="Agency FB" panose="020B0503020202020204" pitchFamily="34" charset="0"/>
              </a:rPr>
              <a:t>LONG-TERM FORECASTING OF ELECTRICITY LOAD DEMAND IN PANAMA</a:t>
            </a:r>
            <a:endParaRPr lang="es-ES" sz="2800" dirty="0">
              <a:latin typeface="Agency FB" panose="020B0503020202020204" pitchFamily="34" charset="0"/>
            </a:endParaRPr>
          </a:p>
        </p:txBody>
      </p:sp>
      <p:sp>
        <p:nvSpPr>
          <p:cNvPr id="3" name="Marcador de texto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953337"/>
          </a:xfrm>
        </p:spPr>
        <p:txBody>
          <a:bodyPr rtlCol="0"/>
          <a:lstStyle/>
          <a:p>
            <a:pPr rtl="0"/>
            <a:r>
              <a:rPr lang="es-US" sz="2000" dirty="0">
                <a:solidFill>
                  <a:schemeClr val="bg1"/>
                </a:solidFill>
                <a:latin typeface="Agency FB" panose="020B0503020202020204" pitchFamily="34" charset="0"/>
              </a:rPr>
              <a:t>Final Project </a:t>
            </a:r>
            <a:r>
              <a:rPr lang="es-US" sz="2000" dirty="0" err="1">
                <a:solidFill>
                  <a:schemeClr val="bg1"/>
                </a:solidFill>
                <a:latin typeface="Agency FB" panose="020B0503020202020204" pitchFamily="34" charset="0"/>
              </a:rPr>
              <a:t>Report</a:t>
            </a:r>
            <a:r>
              <a:rPr lang="es-US" sz="2000" dirty="0">
                <a:solidFill>
                  <a:schemeClr val="bg1"/>
                </a:solidFill>
                <a:latin typeface="Agency FB" panose="020B0503020202020204" pitchFamily="34" charset="0"/>
              </a:rPr>
              <a:t> | Big Data </a:t>
            </a:r>
            <a:r>
              <a:rPr lang="es-US" sz="2000" dirty="0" err="1">
                <a:solidFill>
                  <a:schemeClr val="bg1"/>
                </a:solidFill>
                <a:latin typeface="Agency FB" panose="020B0503020202020204" pitchFamily="34" charset="0"/>
              </a:rPr>
              <a:t>Analytics</a:t>
            </a:r>
            <a:endParaRPr lang="es-US" sz="2000" dirty="0">
              <a:solidFill>
                <a:schemeClr val="bg1"/>
              </a:solidFill>
              <a:latin typeface="Agency FB" panose="020B0503020202020204" pitchFamily="34" charset="0"/>
            </a:endParaRPr>
          </a:p>
          <a:p>
            <a:pPr rtl="0"/>
            <a:r>
              <a:rPr lang="es-ES" sz="2000" dirty="0" err="1">
                <a:solidFill>
                  <a:schemeClr val="bg1"/>
                </a:solidFill>
                <a:latin typeface="Agency FB" panose="020B0503020202020204" pitchFamily="34" charset="0"/>
              </a:rPr>
              <a:t>By</a:t>
            </a:r>
            <a:r>
              <a:rPr lang="es-ES" sz="2000" dirty="0">
                <a:solidFill>
                  <a:schemeClr val="bg1"/>
                </a:solidFill>
                <a:latin typeface="Agency FB" panose="020B0503020202020204" pitchFamily="34" charset="0"/>
              </a:rPr>
              <a:t> Antony Garcia</a:t>
            </a:r>
          </a:p>
          <a:p>
            <a:pPr rtl="0"/>
            <a:r>
              <a:rPr lang="es-ES" sz="2000" dirty="0" err="1">
                <a:solidFill>
                  <a:schemeClr val="bg1"/>
                </a:solidFill>
                <a:latin typeface="Agency FB" panose="020B0503020202020204" pitchFamily="34" charset="0"/>
              </a:rPr>
              <a:t>Student</a:t>
            </a:r>
            <a:r>
              <a:rPr lang="es-ES" sz="2000" dirty="0">
                <a:solidFill>
                  <a:schemeClr val="bg1"/>
                </a:solidFill>
                <a:latin typeface="Agency FB" panose="020B0503020202020204" pitchFamily="34" charset="0"/>
              </a:rPr>
              <a:t> ID: </a:t>
            </a:r>
            <a:r>
              <a:rPr lang="es-US" sz="2000" dirty="0">
                <a:solidFill>
                  <a:schemeClr val="bg1"/>
                </a:solidFill>
                <a:latin typeface="Agency FB" panose="020B0503020202020204" pitchFamily="34" charset="0"/>
              </a:rPr>
              <a:t>901004615 | email; agarcia3@wpi.edu</a:t>
            </a:r>
            <a:endParaRPr lang="es-ES" sz="2000" dirty="0">
              <a:solidFill>
                <a:schemeClr val="bg1"/>
              </a:solidFill>
              <a:latin typeface="Agency FB" panose="020B0503020202020204" pitchFamily="34" charset="0"/>
            </a:endParaRPr>
          </a:p>
          <a:p>
            <a:pPr rtl="0"/>
            <a:endParaRPr lang="es-ES" dirty="0">
              <a:solidFill>
                <a:schemeClr val="bg1"/>
              </a:solidFill>
            </a:endParaRPr>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1353F689-2E51-BF4F-AE47-7CEB7CC4C52A}"/>
              </a:ext>
            </a:extLst>
          </p:cNvPr>
          <p:cNvSpPr>
            <a:spLocks noGrp="1"/>
          </p:cNvSpPr>
          <p:nvPr>
            <p:ph type="title"/>
          </p:nvPr>
        </p:nvSpPr>
        <p:spPr/>
        <p:txBody>
          <a:bodyPr rtlCol="0">
            <a:normAutofit/>
          </a:bodyPr>
          <a:lstStyle/>
          <a:p>
            <a:pPr rtl="0"/>
            <a:r>
              <a:rPr lang="es-ES" sz="3600" dirty="0" err="1"/>
              <a:t>Dataset</a:t>
            </a:r>
            <a:r>
              <a:rPr lang="es-ES" sz="3600" dirty="0"/>
              <a:t> </a:t>
            </a:r>
            <a:r>
              <a:rPr lang="es-ES" sz="3600" dirty="0" err="1"/>
              <a:t>pre-processing</a:t>
            </a:r>
            <a:endParaRPr lang="es-ES" sz="3600" dirty="0"/>
          </a:p>
        </p:txBody>
      </p:sp>
      <p:sp>
        <p:nvSpPr>
          <p:cNvPr id="7" name="Marcador de número de diapositiva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s-ES" smtClean="0"/>
              <a:pPr rtl="0"/>
              <a:t>10</a:t>
            </a:fld>
            <a:endParaRPr lang="es-ES"/>
          </a:p>
        </p:txBody>
      </p:sp>
      <p:sp>
        <p:nvSpPr>
          <p:cNvPr id="6" name="Marcador de pie de página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770924" cy="247651"/>
          </a:xfrm>
        </p:spPr>
        <p:txBody>
          <a:bodyPr rtlCol="0"/>
          <a:lstStyle/>
          <a:p>
            <a:pPr rtl="0"/>
            <a:r>
              <a:rPr lang="es-US" sz="1100" b="0" i="0" dirty="0">
                <a:solidFill>
                  <a:srgbClr val="2D3B45"/>
                </a:solidFill>
                <a:effectLst/>
                <a:cs typeface="Arial" panose="020B0604020202020204" pitchFamily="34" charset="0"/>
              </a:rPr>
              <a:t>Final Project Status </a:t>
            </a:r>
            <a:r>
              <a:rPr lang="es-US" sz="1100" b="0" i="0" dirty="0" err="1">
                <a:solidFill>
                  <a:srgbClr val="2D3B45"/>
                </a:solidFill>
                <a:effectLst/>
                <a:cs typeface="Arial" panose="020B0604020202020204" pitchFamily="34" charset="0"/>
              </a:rPr>
              <a:t>Report</a:t>
            </a:r>
            <a:endParaRPr lang="es-ES" dirty="0"/>
          </a:p>
        </p:txBody>
      </p:sp>
      <p:sp>
        <p:nvSpPr>
          <p:cNvPr id="5" name="Marcador de fecha 4">
            <a:extLst>
              <a:ext uri="{FF2B5EF4-FFF2-40B4-BE49-F238E27FC236}">
                <a16:creationId xmlns:a16="http://schemas.microsoft.com/office/drawing/2014/main" id="{2E803E71-3088-0347-9BCC-16ADB551CCC8}"/>
              </a:ext>
            </a:extLst>
          </p:cNvPr>
          <p:cNvSpPr>
            <a:spLocks noGrp="1"/>
          </p:cNvSpPr>
          <p:nvPr>
            <p:ph type="dt" sz="half" idx="14"/>
          </p:nvPr>
        </p:nvSpPr>
        <p:spPr>
          <a:xfrm>
            <a:off x="3374675" y="6332220"/>
            <a:ext cx="1606550" cy="247651"/>
          </a:xfrm>
        </p:spPr>
        <p:txBody>
          <a:bodyPr rtlCol="0"/>
          <a:lstStyle/>
          <a:p>
            <a:pPr rtl="0"/>
            <a:fld id="{AFB24947-CFB8-4223-BB48-21E0ED1E1978}" type="datetime4">
              <a:rPr lang="es-ES" smtClean="0"/>
              <a:t>26 de marzo de 2023</a:t>
            </a:fld>
            <a:endParaRPr lang="es-ES" dirty="0"/>
          </a:p>
        </p:txBody>
      </p:sp>
      <p:sp>
        <p:nvSpPr>
          <p:cNvPr id="10" name="Marcador de texto 9">
            <a:extLst>
              <a:ext uri="{FF2B5EF4-FFF2-40B4-BE49-F238E27FC236}">
                <a16:creationId xmlns:a16="http://schemas.microsoft.com/office/drawing/2014/main" id="{5307F3BD-0EF5-CF8F-E211-272BC3FCEC05}"/>
              </a:ext>
            </a:extLst>
          </p:cNvPr>
          <p:cNvSpPr>
            <a:spLocks noGrp="1"/>
          </p:cNvSpPr>
          <p:nvPr>
            <p:ph type="body" sz="quarter" idx="11"/>
          </p:nvPr>
        </p:nvSpPr>
        <p:spPr>
          <a:xfrm>
            <a:off x="971550" y="2158540"/>
            <a:ext cx="10658475" cy="2795232"/>
          </a:xfrm>
        </p:spPr>
        <p:txBody>
          <a:bodyPr/>
          <a:lstStyle/>
          <a:p>
            <a:pPr algn="just">
              <a:lnSpc>
                <a:spcPct val="150000"/>
              </a:lnSpc>
            </a:pPr>
            <a:r>
              <a:rPr lang="en-US" dirty="0"/>
              <a:t>Python was used to pre-process the two datasets, load and weather, to make them appropriate for the proposed analysis. Normalizing was carried out on the temperatures, humidity, wind speed, dew point, perceived temperature, and national load to the same format, as decimal point numbers with two decimal places. The time of each sample was transformed into epoch format, which is a long integer representing seconds count since 1970, and this conversion will be helpful when using machine learning algorithms. Both datasets were merged into a single CSV file containing hourly load and weather data from 01/01/2015 to 06/27/2020.</a:t>
            </a:r>
            <a:endParaRPr lang="es-US" dirty="0"/>
          </a:p>
        </p:txBody>
      </p:sp>
      <p:pic>
        <p:nvPicPr>
          <p:cNvPr id="9" name="Imagen 8">
            <a:extLst>
              <a:ext uri="{FF2B5EF4-FFF2-40B4-BE49-F238E27FC236}">
                <a16:creationId xmlns:a16="http://schemas.microsoft.com/office/drawing/2014/main" id="{16A69339-70E4-FA1D-CC1A-4A0B52D7FDB7}"/>
              </a:ext>
            </a:extLst>
          </p:cNvPr>
          <p:cNvPicPr>
            <a:picLocks noChangeAspect="1"/>
          </p:cNvPicPr>
          <p:nvPr/>
        </p:nvPicPr>
        <p:blipFill>
          <a:blip r:embed="rId3"/>
          <a:stretch>
            <a:fillRect/>
          </a:stretch>
        </p:blipFill>
        <p:spPr>
          <a:xfrm>
            <a:off x="4337693" y="4102545"/>
            <a:ext cx="7292332" cy="2046756"/>
          </a:xfrm>
          <a:prstGeom prst="rect">
            <a:avLst/>
          </a:prstGeom>
        </p:spPr>
      </p:pic>
    </p:spTree>
    <p:extLst>
      <p:ext uri="{BB962C8B-B14F-4D97-AF65-F5344CB8AC3E}">
        <p14:creationId xmlns:p14="http://schemas.microsoft.com/office/powerpoint/2010/main" val="3044284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1353F689-2E51-BF4F-AE47-7CEB7CC4C52A}"/>
              </a:ext>
            </a:extLst>
          </p:cNvPr>
          <p:cNvSpPr>
            <a:spLocks noGrp="1"/>
          </p:cNvSpPr>
          <p:nvPr>
            <p:ph type="title"/>
          </p:nvPr>
        </p:nvSpPr>
        <p:spPr/>
        <p:txBody>
          <a:bodyPr rtlCol="0">
            <a:normAutofit/>
          </a:bodyPr>
          <a:lstStyle/>
          <a:p>
            <a:pPr rtl="0"/>
            <a:r>
              <a:rPr lang="es-ES" sz="3600" dirty="0" err="1"/>
              <a:t>Feature</a:t>
            </a:r>
            <a:r>
              <a:rPr lang="es-ES" sz="3600" dirty="0"/>
              <a:t> </a:t>
            </a:r>
            <a:r>
              <a:rPr lang="es-ES" sz="3600" dirty="0" err="1"/>
              <a:t>analysis</a:t>
            </a:r>
            <a:endParaRPr lang="es-ES" sz="3600" dirty="0"/>
          </a:p>
        </p:txBody>
      </p:sp>
      <p:sp>
        <p:nvSpPr>
          <p:cNvPr id="7" name="Marcador de número de diapositiva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s-ES" smtClean="0"/>
              <a:pPr rtl="0"/>
              <a:t>11</a:t>
            </a:fld>
            <a:endParaRPr lang="es-ES"/>
          </a:p>
        </p:txBody>
      </p:sp>
      <p:sp>
        <p:nvSpPr>
          <p:cNvPr id="6" name="Marcador de pie de página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770924" cy="247651"/>
          </a:xfrm>
        </p:spPr>
        <p:txBody>
          <a:bodyPr rtlCol="0"/>
          <a:lstStyle/>
          <a:p>
            <a:pPr rtl="0"/>
            <a:r>
              <a:rPr lang="es-US" sz="1100" b="0" i="0" dirty="0">
                <a:solidFill>
                  <a:srgbClr val="2D3B45"/>
                </a:solidFill>
                <a:effectLst/>
                <a:cs typeface="Arial" panose="020B0604020202020204" pitchFamily="34" charset="0"/>
              </a:rPr>
              <a:t>Final Project Status </a:t>
            </a:r>
            <a:r>
              <a:rPr lang="es-US" sz="1100" b="0" i="0" dirty="0" err="1">
                <a:solidFill>
                  <a:srgbClr val="2D3B45"/>
                </a:solidFill>
                <a:effectLst/>
                <a:cs typeface="Arial" panose="020B0604020202020204" pitchFamily="34" charset="0"/>
              </a:rPr>
              <a:t>Report</a:t>
            </a:r>
            <a:endParaRPr lang="es-ES" dirty="0"/>
          </a:p>
        </p:txBody>
      </p:sp>
      <p:sp>
        <p:nvSpPr>
          <p:cNvPr id="5" name="Marcador de fecha 4">
            <a:extLst>
              <a:ext uri="{FF2B5EF4-FFF2-40B4-BE49-F238E27FC236}">
                <a16:creationId xmlns:a16="http://schemas.microsoft.com/office/drawing/2014/main" id="{2E803E71-3088-0347-9BCC-16ADB551CCC8}"/>
              </a:ext>
            </a:extLst>
          </p:cNvPr>
          <p:cNvSpPr>
            <a:spLocks noGrp="1"/>
          </p:cNvSpPr>
          <p:nvPr>
            <p:ph type="dt" sz="half" idx="14"/>
          </p:nvPr>
        </p:nvSpPr>
        <p:spPr>
          <a:xfrm>
            <a:off x="3374675" y="6332220"/>
            <a:ext cx="1606550" cy="247651"/>
          </a:xfrm>
        </p:spPr>
        <p:txBody>
          <a:bodyPr rtlCol="0"/>
          <a:lstStyle/>
          <a:p>
            <a:pPr rtl="0"/>
            <a:fld id="{AFB24947-CFB8-4223-BB48-21E0ED1E1978}" type="datetime4">
              <a:rPr lang="es-ES" smtClean="0"/>
              <a:t>26 de marzo de 2023</a:t>
            </a:fld>
            <a:endParaRPr lang="es-ES" dirty="0"/>
          </a:p>
        </p:txBody>
      </p:sp>
      <p:sp>
        <p:nvSpPr>
          <p:cNvPr id="10" name="Marcador de texto 9">
            <a:extLst>
              <a:ext uri="{FF2B5EF4-FFF2-40B4-BE49-F238E27FC236}">
                <a16:creationId xmlns:a16="http://schemas.microsoft.com/office/drawing/2014/main" id="{5307F3BD-0EF5-CF8F-E211-272BC3FCEC05}"/>
              </a:ext>
            </a:extLst>
          </p:cNvPr>
          <p:cNvSpPr>
            <a:spLocks noGrp="1"/>
          </p:cNvSpPr>
          <p:nvPr>
            <p:ph type="body" sz="quarter" idx="11"/>
          </p:nvPr>
        </p:nvSpPr>
        <p:spPr>
          <a:xfrm>
            <a:off x="971550" y="2158540"/>
            <a:ext cx="10658475" cy="2795232"/>
          </a:xfrm>
        </p:spPr>
        <p:txBody>
          <a:bodyPr/>
          <a:lstStyle/>
          <a:p>
            <a:pPr algn="just">
              <a:lnSpc>
                <a:spcPct val="125000"/>
              </a:lnSpc>
            </a:pPr>
            <a:r>
              <a:rPr lang="en-US" dirty="0"/>
              <a:t>In load forecasting, selecting relevant features can have a significant impact on the accuracy of the model. The correlation matrix is a useful tool for identifying which features have the strongest linear relationship with the target variable (in this case, power demand).</a:t>
            </a:r>
          </a:p>
          <a:p>
            <a:pPr algn="just">
              <a:lnSpc>
                <a:spcPct val="125000"/>
              </a:lnSpc>
            </a:pPr>
            <a:r>
              <a:rPr lang="en-US" dirty="0"/>
              <a:t>The correlation matrix is a square matrix that shows the correlation coefficients between each pair of variables in the dataset. The correlation coefficient is a statistical measure that indicates the strength and direction of the linear relationship between two variables. A correlation coefficient of 1 indicates a perfect positive linear relationship, a coefficient of 0 indicates no linear relationship, and a coefficient of -1 indicates a perfect negative linear relationship.</a:t>
            </a:r>
          </a:p>
          <a:p>
            <a:pPr algn="just">
              <a:lnSpc>
                <a:spcPct val="125000"/>
              </a:lnSpc>
            </a:pPr>
            <a:r>
              <a:rPr lang="en-US" dirty="0"/>
              <a:t>By examining the correlation matrix, it is possible to identify the features that have the strongest linear relationship with the target variable. These features can then be selected for use in the forecasting model. However, it is important to note that the correlation matrix only captures linear relationships, and there may be other non-linear relationships between features and the target variable that are not captured by this method.</a:t>
            </a:r>
            <a:endParaRPr lang="es-US" dirty="0"/>
          </a:p>
        </p:txBody>
      </p:sp>
    </p:spTree>
    <p:extLst>
      <p:ext uri="{BB962C8B-B14F-4D97-AF65-F5344CB8AC3E}">
        <p14:creationId xmlns:p14="http://schemas.microsoft.com/office/powerpoint/2010/main" val="2309137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1353F689-2E51-BF4F-AE47-7CEB7CC4C52A}"/>
              </a:ext>
            </a:extLst>
          </p:cNvPr>
          <p:cNvSpPr>
            <a:spLocks noGrp="1"/>
          </p:cNvSpPr>
          <p:nvPr>
            <p:ph type="title"/>
          </p:nvPr>
        </p:nvSpPr>
        <p:spPr/>
        <p:txBody>
          <a:bodyPr rtlCol="0">
            <a:normAutofit/>
          </a:bodyPr>
          <a:lstStyle/>
          <a:p>
            <a:pPr rtl="0"/>
            <a:r>
              <a:rPr lang="es-ES" sz="3600" dirty="0" err="1"/>
              <a:t>Feature</a:t>
            </a:r>
            <a:r>
              <a:rPr lang="es-ES" sz="3600" dirty="0"/>
              <a:t> </a:t>
            </a:r>
            <a:r>
              <a:rPr lang="es-ES" sz="3600" dirty="0" err="1"/>
              <a:t>analysis</a:t>
            </a:r>
            <a:endParaRPr lang="es-ES" sz="3600" dirty="0"/>
          </a:p>
        </p:txBody>
      </p:sp>
      <p:sp>
        <p:nvSpPr>
          <p:cNvPr id="7" name="Marcador de número de diapositiva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s-ES" smtClean="0"/>
              <a:pPr rtl="0"/>
              <a:t>12</a:t>
            </a:fld>
            <a:endParaRPr lang="es-ES"/>
          </a:p>
        </p:txBody>
      </p:sp>
      <p:sp>
        <p:nvSpPr>
          <p:cNvPr id="6" name="Marcador de pie de página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770924" cy="247651"/>
          </a:xfrm>
        </p:spPr>
        <p:txBody>
          <a:bodyPr rtlCol="0"/>
          <a:lstStyle/>
          <a:p>
            <a:pPr rtl="0"/>
            <a:r>
              <a:rPr lang="es-US" sz="1100" b="0" i="0" dirty="0">
                <a:solidFill>
                  <a:srgbClr val="2D3B45"/>
                </a:solidFill>
                <a:effectLst/>
                <a:cs typeface="Arial" panose="020B0604020202020204" pitchFamily="34" charset="0"/>
              </a:rPr>
              <a:t>Final Project Status </a:t>
            </a:r>
            <a:r>
              <a:rPr lang="es-US" sz="1100" b="0" i="0" dirty="0" err="1">
                <a:solidFill>
                  <a:srgbClr val="2D3B45"/>
                </a:solidFill>
                <a:effectLst/>
                <a:cs typeface="Arial" panose="020B0604020202020204" pitchFamily="34" charset="0"/>
              </a:rPr>
              <a:t>Report</a:t>
            </a:r>
            <a:endParaRPr lang="es-ES" dirty="0"/>
          </a:p>
        </p:txBody>
      </p:sp>
      <p:sp>
        <p:nvSpPr>
          <p:cNvPr id="5" name="Marcador de fecha 4">
            <a:extLst>
              <a:ext uri="{FF2B5EF4-FFF2-40B4-BE49-F238E27FC236}">
                <a16:creationId xmlns:a16="http://schemas.microsoft.com/office/drawing/2014/main" id="{2E803E71-3088-0347-9BCC-16ADB551CCC8}"/>
              </a:ext>
            </a:extLst>
          </p:cNvPr>
          <p:cNvSpPr>
            <a:spLocks noGrp="1"/>
          </p:cNvSpPr>
          <p:nvPr>
            <p:ph type="dt" sz="half" idx="14"/>
          </p:nvPr>
        </p:nvSpPr>
        <p:spPr>
          <a:xfrm>
            <a:off x="3374675" y="6332220"/>
            <a:ext cx="1606550" cy="247651"/>
          </a:xfrm>
        </p:spPr>
        <p:txBody>
          <a:bodyPr rtlCol="0"/>
          <a:lstStyle/>
          <a:p>
            <a:pPr rtl="0"/>
            <a:fld id="{AFB24947-CFB8-4223-BB48-21E0ED1E1978}" type="datetime4">
              <a:rPr lang="es-ES" smtClean="0"/>
              <a:t>26 de marzo de 2023</a:t>
            </a:fld>
            <a:endParaRPr lang="es-ES" dirty="0"/>
          </a:p>
        </p:txBody>
      </p:sp>
      <p:sp>
        <p:nvSpPr>
          <p:cNvPr id="10" name="Marcador de texto 9">
            <a:extLst>
              <a:ext uri="{FF2B5EF4-FFF2-40B4-BE49-F238E27FC236}">
                <a16:creationId xmlns:a16="http://schemas.microsoft.com/office/drawing/2014/main" id="{5307F3BD-0EF5-CF8F-E211-272BC3FCEC05}"/>
              </a:ext>
            </a:extLst>
          </p:cNvPr>
          <p:cNvSpPr>
            <a:spLocks noGrp="1"/>
          </p:cNvSpPr>
          <p:nvPr>
            <p:ph type="body" sz="quarter" idx="11"/>
          </p:nvPr>
        </p:nvSpPr>
        <p:spPr>
          <a:xfrm>
            <a:off x="971550" y="2158540"/>
            <a:ext cx="10658475" cy="460835"/>
          </a:xfrm>
        </p:spPr>
        <p:txBody>
          <a:bodyPr/>
          <a:lstStyle/>
          <a:p>
            <a:pPr algn="just">
              <a:lnSpc>
                <a:spcPct val="125000"/>
              </a:lnSpc>
            </a:pPr>
            <a:r>
              <a:rPr lang="en-US" dirty="0"/>
              <a:t>A correlation analysis was performed over the dataset, which resulted in the following chart:</a:t>
            </a:r>
            <a:endParaRPr lang="es-US" dirty="0"/>
          </a:p>
        </p:txBody>
      </p:sp>
      <p:pic>
        <p:nvPicPr>
          <p:cNvPr id="4" name="Imagen 3">
            <a:extLst>
              <a:ext uri="{FF2B5EF4-FFF2-40B4-BE49-F238E27FC236}">
                <a16:creationId xmlns:a16="http://schemas.microsoft.com/office/drawing/2014/main" id="{4F57FC93-0453-463E-2CB8-51FAFBFC6018}"/>
              </a:ext>
            </a:extLst>
          </p:cNvPr>
          <p:cNvPicPr>
            <a:picLocks noChangeAspect="1"/>
          </p:cNvPicPr>
          <p:nvPr/>
        </p:nvPicPr>
        <p:blipFill>
          <a:blip r:embed="rId3"/>
          <a:stretch>
            <a:fillRect/>
          </a:stretch>
        </p:blipFill>
        <p:spPr>
          <a:xfrm>
            <a:off x="5090185" y="2530610"/>
            <a:ext cx="7047343" cy="4174989"/>
          </a:xfrm>
          <a:prstGeom prst="rect">
            <a:avLst/>
          </a:prstGeom>
        </p:spPr>
      </p:pic>
      <p:sp>
        <p:nvSpPr>
          <p:cNvPr id="8" name="Marcador de texto 9">
            <a:extLst>
              <a:ext uri="{FF2B5EF4-FFF2-40B4-BE49-F238E27FC236}">
                <a16:creationId xmlns:a16="http://schemas.microsoft.com/office/drawing/2014/main" id="{571626E2-ADCA-71BC-BC46-EE8B17492DD4}"/>
              </a:ext>
            </a:extLst>
          </p:cNvPr>
          <p:cNvSpPr txBox="1">
            <a:spLocks/>
          </p:cNvSpPr>
          <p:nvPr/>
        </p:nvSpPr>
        <p:spPr>
          <a:xfrm>
            <a:off x="971550" y="2619375"/>
            <a:ext cx="4118635" cy="460835"/>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5000"/>
              </a:lnSpc>
            </a:pPr>
            <a:r>
              <a:rPr lang="en-US" dirty="0"/>
              <a:t>The correlation chart confirms that </a:t>
            </a:r>
            <a:r>
              <a:rPr lang="en-US" dirty="0" err="1"/>
              <a:t>nat_demand</a:t>
            </a:r>
            <a:r>
              <a:rPr lang="en-US" dirty="0"/>
              <a:t> is strongly correlated with temperature and humidity, which aligns with our expectations. Given that Panama has a hot and humid climate, air conditioning units are prevalent in most homes, significantly impacting the national load. </a:t>
            </a:r>
          </a:p>
          <a:p>
            <a:pPr algn="just">
              <a:lnSpc>
                <a:spcPct val="125000"/>
              </a:lnSpc>
            </a:pPr>
            <a:r>
              <a:rPr lang="en-US" dirty="0"/>
              <a:t>Conversely, time and the “school” column exhibit the weakest correlation with demand, as expected for a static analysis rather than a time series analysis.</a:t>
            </a:r>
            <a:endParaRPr lang="es-US" dirty="0"/>
          </a:p>
        </p:txBody>
      </p:sp>
    </p:spTree>
    <p:extLst>
      <p:ext uri="{BB962C8B-B14F-4D97-AF65-F5344CB8AC3E}">
        <p14:creationId xmlns:p14="http://schemas.microsoft.com/office/powerpoint/2010/main" val="379825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1353F689-2E51-BF4F-AE47-7CEB7CC4C52A}"/>
              </a:ext>
            </a:extLst>
          </p:cNvPr>
          <p:cNvSpPr>
            <a:spLocks noGrp="1"/>
          </p:cNvSpPr>
          <p:nvPr>
            <p:ph type="title"/>
          </p:nvPr>
        </p:nvSpPr>
        <p:spPr/>
        <p:txBody>
          <a:bodyPr rtlCol="0">
            <a:normAutofit/>
          </a:bodyPr>
          <a:lstStyle/>
          <a:p>
            <a:pPr rtl="0"/>
            <a:r>
              <a:rPr lang="es-ES" sz="3600" dirty="0" err="1"/>
              <a:t>Feature</a:t>
            </a:r>
            <a:r>
              <a:rPr lang="es-ES" sz="3600" dirty="0"/>
              <a:t> </a:t>
            </a:r>
            <a:r>
              <a:rPr lang="es-ES" sz="3600" dirty="0" err="1"/>
              <a:t>analysis</a:t>
            </a:r>
            <a:endParaRPr lang="es-ES" sz="3600" dirty="0"/>
          </a:p>
        </p:txBody>
      </p:sp>
      <p:sp>
        <p:nvSpPr>
          <p:cNvPr id="7" name="Marcador de número de diapositiva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s-ES" smtClean="0"/>
              <a:pPr rtl="0"/>
              <a:t>13</a:t>
            </a:fld>
            <a:endParaRPr lang="es-ES"/>
          </a:p>
        </p:txBody>
      </p:sp>
      <p:sp>
        <p:nvSpPr>
          <p:cNvPr id="6" name="Marcador de pie de página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770924" cy="247651"/>
          </a:xfrm>
        </p:spPr>
        <p:txBody>
          <a:bodyPr rtlCol="0"/>
          <a:lstStyle/>
          <a:p>
            <a:pPr rtl="0"/>
            <a:r>
              <a:rPr lang="es-US" sz="1100" b="0" i="0" dirty="0">
                <a:solidFill>
                  <a:srgbClr val="2D3B45"/>
                </a:solidFill>
                <a:effectLst/>
                <a:cs typeface="Arial" panose="020B0604020202020204" pitchFamily="34" charset="0"/>
              </a:rPr>
              <a:t>Final Project Status </a:t>
            </a:r>
            <a:r>
              <a:rPr lang="es-US" sz="1100" b="0" i="0" dirty="0" err="1">
                <a:solidFill>
                  <a:srgbClr val="2D3B45"/>
                </a:solidFill>
                <a:effectLst/>
                <a:cs typeface="Arial" panose="020B0604020202020204" pitchFamily="34" charset="0"/>
              </a:rPr>
              <a:t>Report</a:t>
            </a:r>
            <a:endParaRPr lang="es-ES" dirty="0"/>
          </a:p>
        </p:txBody>
      </p:sp>
      <p:sp>
        <p:nvSpPr>
          <p:cNvPr id="5" name="Marcador de fecha 4">
            <a:extLst>
              <a:ext uri="{FF2B5EF4-FFF2-40B4-BE49-F238E27FC236}">
                <a16:creationId xmlns:a16="http://schemas.microsoft.com/office/drawing/2014/main" id="{2E803E71-3088-0347-9BCC-16ADB551CCC8}"/>
              </a:ext>
            </a:extLst>
          </p:cNvPr>
          <p:cNvSpPr>
            <a:spLocks noGrp="1"/>
          </p:cNvSpPr>
          <p:nvPr>
            <p:ph type="dt" sz="half" idx="14"/>
          </p:nvPr>
        </p:nvSpPr>
        <p:spPr>
          <a:xfrm>
            <a:off x="3374675" y="6332220"/>
            <a:ext cx="1606550" cy="247651"/>
          </a:xfrm>
        </p:spPr>
        <p:txBody>
          <a:bodyPr rtlCol="0"/>
          <a:lstStyle/>
          <a:p>
            <a:pPr rtl="0"/>
            <a:fld id="{AFB24947-CFB8-4223-BB48-21E0ED1E1978}" type="datetime4">
              <a:rPr lang="es-ES" smtClean="0"/>
              <a:t>26 de marzo de 2023</a:t>
            </a:fld>
            <a:endParaRPr lang="es-ES" dirty="0"/>
          </a:p>
        </p:txBody>
      </p:sp>
      <p:pic>
        <p:nvPicPr>
          <p:cNvPr id="4" name="Imagen 3">
            <a:extLst>
              <a:ext uri="{FF2B5EF4-FFF2-40B4-BE49-F238E27FC236}">
                <a16:creationId xmlns:a16="http://schemas.microsoft.com/office/drawing/2014/main" id="{4F57FC93-0453-463E-2CB8-51FAFBFC6018}"/>
              </a:ext>
            </a:extLst>
          </p:cNvPr>
          <p:cNvPicPr>
            <a:picLocks noChangeAspect="1"/>
          </p:cNvPicPr>
          <p:nvPr/>
        </p:nvPicPr>
        <p:blipFill>
          <a:blip r:embed="rId3"/>
          <a:stretch>
            <a:fillRect/>
          </a:stretch>
        </p:blipFill>
        <p:spPr>
          <a:xfrm>
            <a:off x="5082658" y="2157231"/>
            <a:ext cx="7047343" cy="4174989"/>
          </a:xfrm>
          <a:prstGeom prst="rect">
            <a:avLst/>
          </a:prstGeom>
        </p:spPr>
      </p:pic>
      <p:sp>
        <p:nvSpPr>
          <p:cNvPr id="8" name="Marcador de texto 9">
            <a:extLst>
              <a:ext uri="{FF2B5EF4-FFF2-40B4-BE49-F238E27FC236}">
                <a16:creationId xmlns:a16="http://schemas.microsoft.com/office/drawing/2014/main" id="{571626E2-ADCA-71BC-BC46-EE8B17492DD4}"/>
              </a:ext>
            </a:extLst>
          </p:cNvPr>
          <p:cNvSpPr txBox="1">
            <a:spLocks/>
          </p:cNvSpPr>
          <p:nvPr/>
        </p:nvSpPr>
        <p:spPr>
          <a:xfrm>
            <a:off x="964024" y="2245996"/>
            <a:ext cx="4017202" cy="460835"/>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5000"/>
              </a:lnSpc>
            </a:pPr>
            <a:r>
              <a:rPr lang="en-US" dirty="0"/>
              <a:t>The impact of national holidays on the load cannot be overlooked as there are no public offices operating on such days, and all public office buildings in Panama use air conditioning units. </a:t>
            </a:r>
          </a:p>
          <a:p>
            <a:pPr algn="just">
              <a:lnSpc>
                <a:spcPct val="125000"/>
              </a:lnSpc>
            </a:pPr>
            <a:r>
              <a:rPr lang="en-US" dirty="0"/>
              <a:t>The feature analysis was conducted using Scikit Learn in Python.</a:t>
            </a:r>
            <a:endParaRPr lang="es-US" dirty="0"/>
          </a:p>
        </p:txBody>
      </p:sp>
    </p:spTree>
    <p:extLst>
      <p:ext uri="{BB962C8B-B14F-4D97-AF65-F5344CB8AC3E}">
        <p14:creationId xmlns:p14="http://schemas.microsoft.com/office/powerpoint/2010/main" val="1485711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1353F689-2E51-BF4F-AE47-7CEB7CC4C52A}"/>
              </a:ext>
            </a:extLst>
          </p:cNvPr>
          <p:cNvSpPr>
            <a:spLocks noGrp="1"/>
          </p:cNvSpPr>
          <p:nvPr>
            <p:ph type="title"/>
          </p:nvPr>
        </p:nvSpPr>
        <p:spPr/>
        <p:txBody>
          <a:bodyPr rtlCol="0">
            <a:normAutofit/>
          </a:bodyPr>
          <a:lstStyle/>
          <a:p>
            <a:pPr rtl="0"/>
            <a:r>
              <a:rPr lang="es-ES" sz="3600" dirty="0" err="1"/>
              <a:t>Feature</a:t>
            </a:r>
            <a:r>
              <a:rPr lang="es-ES" sz="3600" dirty="0"/>
              <a:t> </a:t>
            </a:r>
            <a:r>
              <a:rPr lang="es-ES" sz="3600" dirty="0" err="1"/>
              <a:t>analysis</a:t>
            </a:r>
            <a:endParaRPr lang="es-ES" sz="3600" dirty="0"/>
          </a:p>
        </p:txBody>
      </p:sp>
      <p:sp>
        <p:nvSpPr>
          <p:cNvPr id="7" name="Marcador de número de diapositiva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s-ES" smtClean="0"/>
              <a:pPr rtl="0"/>
              <a:t>14</a:t>
            </a:fld>
            <a:endParaRPr lang="es-ES"/>
          </a:p>
        </p:txBody>
      </p:sp>
      <p:sp>
        <p:nvSpPr>
          <p:cNvPr id="6" name="Marcador de pie de página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770924" cy="247651"/>
          </a:xfrm>
        </p:spPr>
        <p:txBody>
          <a:bodyPr rtlCol="0"/>
          <a:lstStyle/>
          <a:p>
            <a:pPr rtl="0"/>
            <a:r>
              <a:rPr lang="es-US" sz="1100" b="0" i="0" dirty="0">
                <a:solidFill>
                  <a:srgbClr val="2D3B45"/>
                </a:solidFill>
                <a:effectLst/>
                <a:cs typeface="Arial" panose="020B0604020202020204" pitchFamily="34" charset="0"/>
              </a:rPr>
              <a:t>Final Project Status </a:t>
            </a:r>
            <a:r>
              <a:rPr lang="es-US" sz="1100" b="0" i="0" dirty="0" err="1">
                <a:solidFill>
                  <a:srgbClr val="2D3B45"/>
                </a:solidFill>
                <a:effectLst/>
                <a:cs typeface="Arial" panose="020B0604020202020204" pitchFamily="34" charset="0"/>
              </a:rPr>
              <a:t>Report</a:t>
            </a:r>
            <a:endParaRPr lang="es-ES" dirty="0"/>
          </a:p>
        </p:txBody>
      </p:sp>
      <p:sp>
        <p:nvSpPr>
          <p:cNvPr id="5" name="Marcador de fecha 4">
            <a:extLst>
              <a:ext uri="{FF2B5EF4-FFF2-40B4-BE49-F238E27FC236}">
                <a16:creationId xmlns:a16="http://schemas.microsoft.com/office/drawing/2014/main" id="{2E803E71-3088-0347-9BCC-16ADB551CCC8}"/>
              </a:ext>
            </a:extLst>
          </p:cNvPr>
          <p:cNvSpPr>
            <a:spLocks noGrp="1"/>
          </p:cNvSpPr>
          <p:nvPr>
            <p:ph type="dt" sz="half" idx="14"/>
          </p:nvPr>
        </p:nvSpPr>
        <p:spPr>
          <a:xfrm>
            <a:off x="3374675" y="6332220"/>
            <a:ext cx="1606550" cy="247651"/>
          </a:xfrm>
        </p:spPr>
        <p:txBody>
          <a:bodyPr rtlCol="0"/>
          <a:lstStyle/>
          <a:p>
            <a:pPr rtl="0"/>
            <a:fld id="{AFB24947-CFB8-4223-BB48-21E0ED1E1978}" type="datetime4">
              <a:rPr lang="es-ES" smtClean="0"/>
              <a:t>26 de marzo de 2023</a:t>
            </a:fld>
            <a:endParaRPr lang="es-ES" dirty="0"/>
          </a:p>
        </p:txBody>
      </p:sp>
      <p:pic>
        <p:nvPicPr>
          <p:cNvPr id="9" name="Imagen 8">
            <a:extLst>
              <a:ext uri="{FF2B5EF4-FFF2-40B4-BE49-F238E27FC236}">
                <a16:creationId xmlns:a16="http://schemas.microsoft.com/office/drawing/2014/main" id="{C9CF667C-7997-EFB5-2886-FB086ACFC15B}"/>
              </a:ext>
            </a:extLst>
          </p:cNvPr>
          <p:cNvPicPr>
            <a:picLocks noChangeAspect="1"/>
          </p:cNvPicPr>
          <p:nvPr/>
        </p:nvPicPr>
        <p:blipFill>
          <a:blip r:embed="rId3"/>
          <a:stretch>
            <a:fillRect/>
          </a:stretch>
        </p:blipFill>
        <p:spPr>
          <a:xfrm>
            <a:off x="3788954" y="2085763"/>
            <a:ext cx="8191553" cy="4246457"/>
          </a:xfrm>
          <a:prstGeom prst="rect">
            <a:avLst/>
          </a:prstGeom>
        </p:spPr>
      </p:pic>
      <p:sp>
        <p:nvSpPr>
          <p:cNvPr id="10" name="Marcador de texto 9">
            <a:extLst>
              <a:ext uri="{FF2B5EF4-FFF2-40B4-BE49-F238E27FC236}">
                <a16:creationId xmlns:a16="http://schemas.microsoft.com/office/drawing/2014/main" id="{2DEF0457-12B6-B584-7317-AA338B52ADE5}"/>
              </a:ext>
            </a:extLst>
          </p:cNvPr>
          <p:cNvSpPr txBox="1">
            <a:spLocks/>
          </p:cNvSpPr>
          <p:nvPr/>
        </p:nvSpPr>
        <p:spPr>
          <a:xfrm>
            <a:off x="964024" y="2245996"/>
            <a:ext cx="2740229" cy="460835"/>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5000"/>
              </a:lnSpc>
            </a:pPr>
            <a:r>
              <a:rPr lang="es-US" dirty="0" err="1"/>
              <a:t>There</a:t>
            </a:r>
            <a:r>
              <a:rPr lang="es-US" dirty="0"/>
              <a:t> are </a:t>
            </a:r>
            <a:r>
              <a:rPr lang="es-US" dirty="0" err="1"/>
              <a:t>some</a:t>
            </a:r>
            <a:r>
              <a:rPr lang="es-US" dirty="0"/>
              <a:t> </a:t>
            </a:r>
            <a:r>
              <a:rPr lang="es-US" dirty="0" err="1"/>
              <a:t>very</a:t>
            </a:r>
            <a:r>
              <a:rPr lang="es-US" dirty="0"/>
              <a:t> </a:t>
            </a:r>
            <a:r>
              <a:rPr lang="es-US" dirty="0" err="1"/>
              <a:t>interesting</a:t>
            </a:r>
            <a:r>
              <a:rPr lang="es-US" dirty="0"/>
              <a:t> </a:t>
            </a:r>
            <a:r>
              <a:rPr lang="es-US" dirty="0" err="1"/>
              <a:t>holiday</a:t>
            </a:r>
            <a:r>
              <a:rPr lang="es-US" dirty="0"/>
              <a:t> and </a:t>
            </a:r>
            <a:r>
              <a:rPr lang="es-US" dirty="0" err="1"/>
              <a:t>weather</a:t>
            </a:r>
            <a:r>
              <a:rPr lang="es-US" dirty="0"/>
              <a:t> </a:t>
            </a:r>
            <a:r>
              <a:rPr lang="es-US" dirty="0" err="1"/>
              <a:t>related</a:t>
            </a:r>
            <a:r>
              <a:rPr lang="es-US" dirty="0"/>
              <a:t> </a:t>
            </a:r>
            <a:r>
              <a:rPr lang="es-US" dirty="0" err="1"/>
              <a:t>behaviour</a:t>
            </a:r>
            <a:r>
              <a:rPr lang="es-US" dirty="0"/>
              <a:t> in </a:t>
            </a:r>
            <a:r>
              <a:rPr lang="es-US" dirty="0" err="1"/>
              <a:t>Panama</a:t>
            </a:r>
            <a:r>
              <a:rPr lang="es-US" dirty="0"/>
              <a:t> as </a:t>
            </a:r>
            <a:r>
              <a:rPr lang="es-US" dirty="0" err="1"/>
              <a:t>seen</a:t>
            </a:r>
            <a:r>
              <a:rPr lang="es-US" dirty="0"/>
              <a:t> in </a:t>
            </a:r>
            <a:r>
              <a:rPr lang="es-US" dirty="0" err="1"/>
              <a:t>the</a:t>
            </a:r>
            <a:r>
              <a:rPr lang="es-US" dirty="0"/>
              <a:t> load </a:t>
            </a:r>
            <a:r>
              <a:rPr lang="es-US" dirty="0" err="1"/>
              <a:t>over</a:t>
            </a:r>
            <a:r>
              <a:rPr lang="es-US" dirty="0"/>
              <a:t> time chart:</a:t>
            </a:r>
          </a:p>
          <a:p>
            <a:pPr marL="285750" indent="-285750" algn="just">
              <a:lnSpc>
                <a:spcPct val="125000"/>
              </a:lnSpc>
              <a:buFont typeface="Wingdings" panose="05000000000000000000" pitchFamily="2" charset="2"/>
              <a:buChar char="ü"/>
            </a:pPr>
            <a:r>
              <a:rPr lang="es-US" dirty="0" err="1"/>
              <a:t>There</a:t>
            </a:r>
            <a:r>
              <a:rPr lang="es-US" dirty="0"/>
              <a:t> </a:t>
            </a:r>
            <a:r>
              <a:rPr lang="es-US" dirty="0" err="1"/>
              <a:t>is</a:t>
            </a:r>
            <a:r>
              <a:rPr lang="es-US" dirty="0"/>
              <a:t> a load </a:t>
            </a:r>
            <a:r>
              <a:rPr lang="es-US" dirty="0" err="1"/>
              <a:t>peak</a:t>
            </a:r>
            <a:r>
              <a:rPr lang="es-US" dirty="0"/>
              <a:t> </a:t>
            </a:r>
            <a:r>
              <a:rPr lang="es-US" dirty="0" err="1"/>
              <a:t>every</a:t>
            </a:r>
            <a:r>
              <a:rPr lang="es-US" dirty="0"/>
              <a:t> </a:t>
            </a:r>
            <a:r>
              <a:rPr lang="es-US" dirty="0" err="1"/>
              <a:t>year</a:t>
            </a:r>
            <a:r>
              <a:rPr lang="es-US" dirty="0"/>
              <a:t> in March, in </a:t>
            </a:r>
            <a:r>
              <a:rPr lang="es-US" dirty="0" err="1"/>
              <a:t>the</a:t>
            </a:r>
            <a:r>
              <a:rPr lang="es-US" dirty="0"/>
              <a:t> </a:t>
            </a:r>
            <a:r>
              <a:rPr lang="es-US" dirty="0" err="1"/>
              <a:t>middle</a:t>
            </a:r>
            <a:r>
              <a:rPr lang="es-US" dirty="0"/>
              <a:t> </a:t>
            </a:r>
            <a:r>
              <a:rPr lang="es-US" dirty="0" err="1"/>
              <a:t>of</a:t>
            </a:r>
            <a:r>
              <a:rPr lang="es-US" dirty="0"/>
              <a:t> </a:t>
            </a:r>
            <a:r>
              <a:rPr lang="es-US" dirty="0" err="1"/>
              <a:t>dry</a:t>
            </a:r>
            <a:r>
              <a:rPr lang="es-US" dirty="0"/>
              <a:t> </a:t>
            </a:r>
            <a:r>
              <a:rPr lang="es-US" dirty="0" err="1"/>
              <a:t>season</a:t>
            </a:r>
            <a:r>
              <a:rPr lang="es-US" dirty="0"/>
              <a:t>, </a:t>
            </a:r>
            <a:r>
              <a:rPr lang="es-US" dirty="0" err="1"/>
              <a:t>where</a:t>
            </a:r>
            <a:r>
              <a:rPr lang="es-US" dirty="0"/>
              <a:t> </a:t>
            </a:r>
            <a:r>
              <a:rPr lang="es-US" dirty="0" err="1"/>
              <a:t>temperature</a:t>
            </a:r>
            <a:r>
              <a:rPr lang="es-US" dirty="0"/>
              <a:t> </a:t>
            </a:r>
            <a:r>
              <a:rPr lang="es-US" dirty="0" err="1"/>
              <a:t>is</a:t>
            </a:r>
            <a:r>
              <a:rPr lang="es-US" dirty="0"/>
              <a:t> </a:t>
            </a:r>
            <a:r>
              <a:rPr lang="es-US" dirty="0" err="1"/>
              <a:t>higher</a:t>
            </a:r>
            <a:r>
              <a:rPr lang="es-US" dirty="0"/>
              <a:t> and </a:t>
            </a:r>
            <a:r>
              <a:rPr lang="es-US" dirty="0" err="1"/>
              <a:t>wind</a:t>
            </a:r>
            <a:r>
              <a:rPr lang="es-US" dirty="0"/>
              <a:t> </a:t>
            </a:r>
            <a:r>
              <a:rPr lang="es-US" dirty="0" err="1"/>
              <a:t>stops</a:t>
            </a:r>
            <a:r>
              <a:rPr lang="es-US" dirty="0"/>
              <a:t>.</a:t>
            </a:r>
          </a:p>
        </p:txBody>
      </p:sp>
    </p:spTree>
    <p:extLst>
      <p:ext uri="{BB962C8B-B14F-4D97-AF65-F5344CB8AC3E}">
        <p14:creationId xmlns:p14="http://schemas.microsoft.com/office/powerpoint/2010/main" val="3754546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1353F689-2E51-BF4F-AE47-7CEB7CC4C52A}"/>
              </a:ext>
            </a:extLst>
          </p:cNvPr>
          <p:cNvSpPr>
            <a:spLocks noGrp="1"/>
          </p:cNvSpPr>
          <p:nvPr>
            <p:ph type="title"/>
          </p:nvPr>
        </p:nvSpPr>
        <p:spPr/>
        <p:txBody>
          <a:bodyPr rtlCol="0">
            <a:normAutofit/>
          </a:bodyPr>
          <a:lstStyle/>
          <a:p>
            <a:pPr rtl="0"/>
            <a:r>
              <a:rPr lang="es-ES" sz="3600" dirty="0" err="1"/>
              <a:t>Feature</a:t>
            </a:r>
            <a:r>
              <a:rPr lang="es-ES" sz="3600" dirty="0"/>
              <a:t> </a:t>
            </a:r>
            <a:r>
              <a:rPr lang="es-ES" sz="3600" dirty="0" err="1"/>
              <a:t>analysis</a:t>
            </a:r>
            <a:endParaRPr lang="es-ES" sz="3600" dirty="0"/>
          </a:p>
        </p:txBody>
      </p:sp>
      <p:sp>
        <p:nvSpPr>
          <p:cNvPr id="7" name="Marcador de número de diapositiva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s-ES" smtClean="0"/>
              <a:pPr rtl="0"/>
              <a:t>15</a:t>
            </a:fld>
            <a:endParaRPr lang="es-ES"/>
          </a:p>
        </p:txBody>
      </p:sp>
      <p:sp>
        <p:nvSpPr>
          <p:cNvPr id="6" name="Marcador de pie de página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770924" cy="247651"/>
          </a:xfrm>
        </p:spPr>
        <p:txBody>
          <a:bodyPr rtlCol="0"/>
          <a:lstStyle/>
          <a:p>
            <a:pPr rtl="0"/>
            <a:r>
              <a:rPr lang="es-US" sz="1100" b="0" i="0" dirty="0">
                <a:solidFill>
                  <a:srgbClr val="2D3B45"/>
                </a:solidFill>
                <a:effectLst/>
                <a:cs typeface="Arial" panose="020B0604020202020204" pitchFamily="34" charset="0"/>
              </a:rPr>
              <a:t>Final Project Status </a:t>
            </a:r>
            <a:r>
              <a:rPr lang="es-US" sz="1100" b="0" i="0" dirty="0" err="1">
                <a:solidFill>
                  <a:srgbClr val="2D3B45"/>
                </a:solidFill>
                <a:effectLst/>
                <a:cs typeface="Arial" panose="020B0604020202020204" pitchFamily="34" charset="0"/>
              </a:rPr>
              <a:t>Report</a:t>
            </a:r>
            <a:endParaRPr lang="es-ES" dirty="0"/>
          </a:p>
        </p:txBody>
      </p:sp>
      <p:sp>
        <p:nvSpPr>
          <p:cNvPr id="5" name="Marcador de fecha 4">
            <a:extLst>
              <a:ext uri="{FF2B5EF4-FFF2-40B4-BE49-F238E27FC236}">
                <a16:creationId xmlns:a16="http://schemas.microsoft.com/office/drawing/2014/main" id="{2E803E71-3088-0347-9BCC-16ADB551CCC8}"/>
              </a:ext>
            </a:extLst>
          </p:cNvPr>
          <p:cNvSpPr>
            <a:spLocks noGrp="1"/>
          </p:cNvSpPr>
          <p:nvPr>
            <p:ph type="dt" sz="half" idx="14"/>
          </p:nvPr>
        </p:nvSpPr>
        <p:spPr>
          <a:xfrm>
            <a:off x="3374675" y="6332220"/>
            <a:ext cx="1606550" cy="247651"/>
          </a:xfrm>
        </p:spPr>
        <p:txBody>
          <a:bodyPr rtlCol="0"/>
          <a:lstStyle/>
          <a:p>
            <a:pPr rtl="0"/>
            <a:fld id="{AFB24947-CFB8-4223-BB48-21E0ED1E1978}" type="datetime4">
              <a:rPr lang="es-ES" smtClean="0"/>
              <a:t>26 de marzo de 2023</a:t>
            </a:fld>
            <a:endParaRPr lang="es-ES" dirty="0"/>
          </a:p>
        </p:txBody>
      </p:sp>
      <p:pic>
        <p:nvPicPr>
          <p:cNvPr id="9" name="Imagen 8">
            <a:extLst>
              <a:ext uri="{FF2B5EF4-FFF2-40B4-BE49-F238E27FC236}">
                <a16:creationId xmlns:a16="http://schemas.microsoft.com/office/drawing/2014/main" id="{C9CF667C-7997-EFB5-2886-FB086ACFC15B}"/>
              </a:ext>
            </a:extLst>
          </p:cNvPr>
          <p:cNvPicPr>
            <a:picLocks noChangeAspect="1"/>
          </p:cNvPicPr>
          <p:nvPr/>
        </p:nvPicPr>
        <p:blipFill>
          <a:blip r:embed="rId3"/>
          <a:stretch>
            <a:fillRect/>
          </a:stretch>
        </p:blipFill>
        <p:spPr>
          <a:xfrm>
            <a:off x="3788954" y="2085763"/>
            <a:ext cx="8191553" cy="4246457"/>
          </a:xfrm>
          <a:prstGeom prst="rect">
            <a:avLst/>
          </a:prstGeom>
        </p:spPr>
      </p:pic>
      <p:sp>
        <p:nvSpPr>
          <p:cNvPr id="10" name="Marcador de texto 9">
            <a:extLst>
              <a:ext uri="{FF2B5EF4-FFF2-40B4-BE49-F238E27FC236}">
                <a16:creationId xmlns:a16="http://schemas.microsoft.com/office/drawing/2014/main" id="{2DEF0457-12B6-B584-7317-AA338B52ADE5}"/>
              </a:ext>
            </a:extLst>
          </p:cNvPr>
          <p:cNvSpPr txBox="1">
            <a:spLocks/>
          </p:cNvSpPr>
          <p:nvPr/>
        </p:nvSpPr>
        <p:spPr>
          <a:xfrm>
            <a:off x="964024" y="2245996"/>
            <a:ext cx="2740229" cy="460835"/>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lnSpc>
                <a:spcPct val="125000"/>
              </a:lnSpc>
              <a:buFont typeface="Wingdings" panose="05000000000000000000" pitchFamily="2" charset="2"/>
              <a:buChar char="ü"/>
            </a:pPr>
            <a:r>
              <a:rPr lang="en-US" dirty="0"/>
              <a:t>Every year during Christmas and Holy Week, there is a drop in the load. Holy Week takes place in March or April and includes a holiday on Thursday and Friday. These holidays are religious in nature.</a:t>
            </a:r>
            <a:endParaRPr lang="es-US" dirty="0"/>
          </a:p>
        </p:txBody>
      </p:sp>
    </p:spTree>
    <p:extLst>
      <p:ext uri="{BB962C8B-B14F-4D97-AF65-F5344CB8AC3E}">
        <p14:creationId xmlns:p14="http://schemas.microsoft.com/office/powerpoint/2010/main" val="705251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1353F689-2E51-BF4F-AE47-7CEB7CC4C52A}"/>
              </a:ext>
            </a:extLst>
          </p:cNvPr>
          <p:cNvSpPr>
            <a:spLocks noGrp="1"/>
          </p:cNvSpPr>
          <p:nvPr>
            <p:ph type="title"/>
          </p:nvPr>
        </p:nvSpPr>
        <p:spPr/>
        <p:txBody>
          <a:bodyPr rtlCol="0">
            <a:normAutofit/>
          </a:bodyPr>
          <a:lstStyle/>
          <a:p>
            <a:pPr rtl="0"/>
            <a:r>
              <a:rPr lang="es-ES" sz="3600" dirty="0" err="1"/>
              <a:t>Feature</a:t>
            </a:r>
            <a:r>
              <a:rPr lang="es-ES" sz="3600" dirty="0"/>
              <a:t> </a:t>
            </a:r>
            <a:r>
              <a:rPr lang="es-ES" sz="3600" dirty="0" err="1"/>
              <a:t>analysis</a:t>
            </a:r>
            <a:endParaRPr lang="es-ES" sz="3600" dirty="0"/>
          </a:p>
        </p:txBody>
      </p:sp>
      <p:sp>
        <p:nvSpPr>
          <p:cNvPr id="7" name="Marcador de número de diapositiva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s-ES" smtClean="0"/>
              <a:pPr rtl="0"/>
              <a:t>16</a:t>
            </a:fld>
            <a:endParaRPr lang="es-ES"/>
          </a:p>
        </p:txBody>
      </p:sp>
      <p:sp>
        <p:nvSpPr>
          <p:cNvPr id="6" name="Marcador de pie de página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770924" cy="247651"/>
          </a:xfrm>
        </p:spPr>
        <p:txBody>
          <a:bodyPr rtlCol="0"/>
          <a:lstStyle/>
          <a:p>
            <a:pPr rtl="0"/>
            <a:r>
              <a:rPr lang="es-US" sz="1100" b="0" i="0" dirty="0">
                <a:solidFill>
                  <a:srgbClr val="2D3B45"/>
                </a:solidFill>
                <a:effectLst/>
                <a:cs typeface="Arial" panose="020B0604020202020204" pitchFamily="34" charset="0"/>
              </a:rPr>
              <a:t>Final Project Status </a:t>
            </a:r>
            <a:r>
              <a:rPr lang="es-US" sz="1100" b="0" i="0" dirty="0" err="1">
                <a:solidFill>
                  <a:srgbClr val="2D3B45"/>
                </a:solidFill>
                <a:effectLst/>
                <a:cs typeface="Arial" panose="020B0604020202020204" pitchFamily="34" charset="0"/>
              </a:rPr>
              <a:t>Report</a:t>
            </a:r>
            <a:endParaRPr lang="es-ES" dirty="0"/>
          </a:p>
        </p:txBody>
      </p:sp>
      <p:sp>
        <p:nvSpPr>
          <p:cNvPr id="5" name="Marcador de fecha 4">
            <a:extLst>
              <a:ext uri="{FF2B5EF4-FFF2-40B4-BE49-F238E27FC236}">
                <a16:creationId xmlns:a16="http://schemas.microsoft.com/office/drawing/2014/main" id="{2E803E71-3088-0347-9BCC-16ADB551CCC8}"/>
              </a:ext>
            </a:extLst>
          </p:cNvPr>
          <p:cNvSpPr>
            <a:spLocks noGrp="1"/>
          </p:cNvSpPr>
          <p:nvPr>
            <p:ph type="dt" sz="half" idx="14"/>
          </p:nvPr>
        </p:nvSpPr>
        <p:spPr>
          <a:xfrm>
            <a:off x="3374675" y="6332220"/>
            <a:ext cx="1606550" cy="247651"/>
          </a:xfrm>
        </p:spPr>
        <p:txBody>
          <a:bodyPr rtlCol="0"/>
          <a:lstStyle/>
          <a:p>
            <a:pPr rtl="0"/>
            <a:fld id="{AFB24947-CFB8-4223-BB48-21E0ED1E1978}" type="datetime4">
              <a:rPr lang="es-ES" smtClean="0"/>
              <a:t>26 de marzo de 2023</a:t>
            </a:fld>
            <a:endParaRPr lang="es-ES" dirty="0"/>
          </a:p>
        </p:txBody>
      </p:sp>
      <p:pic>
        <p:nvPicPr>
          <p:cNvPr id="9" name="Imagen 8">
            <a:extLst>
              <a:ext uri="{FF2B5EF4-FFF2-40B4-BE49-F238E27FC236}">
                <a16:creationId xmlns:a16="http://schemas.microsoft.com/office/drawing/2014/main" id="{C9CF667C-7997-EFB5-2886-FB086ACFC15B}"/>
              </a:ext>
            </a:extLst>
          </p:cNvPr>
          <p:cNvPicPr>
            <a:picLocks noChangeAspect="1"/>
          </p:cNvPicPr>
          <p:nvPr/>
        </p:nvPicPr>
        <p:blipFill>
          <a:blip r:embed="rId3"/>
          <a:stretch>
            <a:fillRect/>
          </a:stretch>
        </p:blipFill>
        <p:spPr>
          <a:xfrm>
            <a:off x="3788954" y="2085763"/>
            <a:ext cx="8191553" cy="4246457"/>
          </a:xfrm>
          <a:prstGeom prst="rect">
            <a:avLst/>
          </a:prstGeom>
        </p:spPr>
      </p:pic>
      <p:sp>
        <p:nvSpPr>
          <p:cNvPr id="10" name="Marcador de texto 9">
            <a:extLst>
              <a:ext uri="{FF2B5EF4-FFF2-40B4-BE49-F238E27FC236}">
                <a16:creationId xmlns:a16="http://schemas.microsoft.com/office/drawing/2014/main" id="{2DEF0457-12B6-B584-7317-AA338B52ADE5}"/>
              </a:ext>
            </a:extLst>
          </p:cNvPr>
          <p:cNvSpPr txBox="1">
            <a:spLocks/>
          </p:cNvSpPr>
          <p:nvPr/>
        </p:nvSpPr>
        <p:spPr>
          <a:xfrm>
            <a:off x="964024" y="2245996"/>
            <a:ext cx="2740229" cy="460835"/>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lnSpc>
                <a:spcPct val="125000"/>
              </a:lnSpc>
              <a:buFont typeface="Wingdings" panose="05000000000000000000" pitchFamily="2" charset="2"/>
              <a:buChar char="ü"/>
            </a:pPr>
            <a:r>
              <a:rPr lang="en-US" dirty="0"/>
              <a:t>Two instances of "blackout" events occurred during this period, where the entire power grid went down. It is necessary to filter out these events to prevent statistical noise.</a:t>
            </a:r>
            <a:endParaRPr lang="es-US" dirty="0"/>
          </a:p>
        </p:txBody>
      </p:sp>
    </p:spTree>
    <p:extLst>
      <p:ext uri="{BB962C8B-B14F-4D97-AF65-F5344CB8AC3E}">
        <p14:creationId xmlns:p14="http://schemas.microsoft.com/office/powerpoint/2010/main" val="3332720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1353F689-2E51-BF4F-AE47-7CEB7CC4C52A}"/>
              </a:ext>
            </a:extLst>
          </p:cNvPr>
          <p:cNvSpPr>
            <a:spLocks noGrp="1"/>
          </p:cNvSpPr>
          <p:nvPr>
            <p:ph type="title"/>
          </p:nvPr>
        </p:nvSpPr>
        <p:spPr/>
        <p:txBody>
          <a:bodyPr rtlCol="0">
            <a:normAutofit/>
          </a:bodyPr>
          <a:lstStyle/>
          <a:p>
            <a:pPr rtl="0"/>
            <a:r>
              <a:rPr lang="es-ES" sz="3600" dirty="0" err="1"/>
              <a:t>Feature</a:t>
            </a:r>
            <a:r>
              <a:rPr lang="es-ES" sz="3600" dirty="0"/>
              <a:t> </a:t>
            </a:r>
            <a:r>
              <a:rPr lang="es-ES" sz="3600" dirty="0" err="1"/>
              <a:t>analysis</a:t>
            </a:r>
            <a:endParaRPr lang="es-ES" sz="3600" dirty="0"/>
          </a:p>
        </p:txBody>
      </p:sp>
      <p:sp>
        <p:nvSpPr>
          <p:cNvPr id="7" name="Marcador de número de diapositiva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s-ES" smtClean="0"/>
              <a:pPr rtl="0"/>
              <a:t>17</a:t>
            </a:fld>
            <a:endParaRPr lang="es-ES"/>
          </a:p>
        </p:txBody>
      </p:sp>
      <p:sp>
        <p:nvSpPr>
          <p:cNvPr id="6" name="Marcador de pie de página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770924" cy="247651"/>
          </a:xfrm>
        </p:spPr>
        <p:txBody>
          <a:bodyPr rtlCol="0"/>
          <a:lstStyle/>
          <a:p>
            <a:pPr rtl="0"/>
            <a:r>
              <a:rPr lang="es-US" sz="1100" b="0" i="0" dirty="0">
                <a:solidFill>
                  <a:srgbClr val="2D3B45"/>
                </a:solidFill>
                <a:effectLst/>
                <a:cs typeface="Arial" panose="020B0604020202020204" pitchFamily="34" charset="0"/>
              </a:rPr>
              <a:t>Final Project Status </a:t>
            </a:r>
            <a:r>
              <a:rPr lang="es-US" sz="1100" b="0" i="0" dirty="0" err="1">
                <a:solidFill>
                  <a:srgbClr val="2D3B45"/>
                </a:solidFill>
                <a:effectLst/>
                <a:cs typeface="Arial" panose="020B0604020202020204" pitchFamily="34" charset="0"/>
              </a:rPr>
              <a:t>Report</a:t>
            </a:r>
            <a:endParaRPr lang="es-ES" dirty="0"/>
          </a:p>
        </p:txBody>
      </p:sp>
      <p:sp>
        <p:nvSpPr>
          <p:cNvPr id="5" name="Marcador de fecha 4">
            <a:extLst>
              <a:ext uri="{FF2B5EF4-FFF2-40B4-BE49-F238E27FC236}">
                <a16:creationId xmlns:a16="http://schemas.microsoft.com/office/drawing/2014/main" id="{2E803E71-3088-0347-9BCC-16ADB551CCC8}"/>
              </a:ext>
            </a:extLst>
          </p:cNvPr>
          <p:cNvSpPr>
            <a:spLocks noGrp="1"/>
          </p:cNvSpPr>
          <p:nvPr>
            <p:ph type="dt" sz="half" idx="14"/>
          </p:nvPr>
        </p:nvSpPr>
        <p:spPr>
          <a:xfrm>
            <a:off x="3374675" y="6332220"/>
            <a:ext cx="1606550" cy="247651"/>
          </a:xfrm>
        </p:spPr>
        <p:txBody>
          <a:bodyPr rtlCol="0"/>
          <a:lstStyle/>
          <a:p>
            <a:pPr rtl="0"/>
            <a:fld id="{AFB24947-CFB8-4223-BB48-21E0ED1E1978}" type="datetime4">
              <a:rPr lang="es-ES" smtClean="0"/>
              <a:t>26 de marzo de 2023</a:t>
            </a:fld>
            <a:endParaRPr lang="es-ES" dirty="0"/>
          </a:p>
        </p:txBody>
      </p:sp>
      <p:pic>
        <p:nvPicPr>
          <p:cNvPr id="9" name="Imagen 8">
            <a:extLst>
              <a:ext uri="{FF2B5EF4-FFF2-40B4-BE49-F238E27FC236}">
                <a16:creationId xmlns:a16="http://schemas.microsoft.com/office/drawing/2014/main" id="{C9CF667C-7997-EFB5-2886-FB086ACFC15B}"/>
              </a:ext>
            </a:extLst>
          </p:cNvPr>
          <p:cNvPicPr>
            <a:picLocks noChangeAspect="1"/>
          </p:cNvPicPr>
          <p:nvPr/>
        </p:nvPicPr>
        <p:blipFill>
          <a:blip r:embed="rId3"/>
          <a:stretch>
            <a:fillRect/>
          </a:stretch>
        </p:blipFill>
        <p:spPr>
          <a:xfrm>
            <a:off x="3788954" y="2085763"/>
            <a:ext cx="8191553" cy="4246457"/>
          </a:xfrm>
          <a:prstGeom prst="rect">
            <a:avLst/>
          </a:prstGeom>
        </p:spPr>
      </p:pic>
      <p:sp>
        <p:nvSpPr>
          <p:cNvPr id="10" name="Marcador de texto 9">
            <a:extLst>
              <a:ext uri="{FF2B5EF4-FFF2-40B4-BE49-F238E27FC236}">
                <a16:creationId xmlns:a16="http://schemas.microsoft.com/office/drawing/2014/main" id="{2DEF0457-12B6-B584-7317-AA338B52ADE5}"/>
              </a:ext>
            </a:extLst>
          </p:cNvPr>
          <p:cNvSpPr txBox="1">
            <a:spLocks/>
          </p:cNvSpPr>
          <p:nvPr/>
        </p:nvSpPr>
        <p:spPr>
          <a:xfrm>
            <a:off x="964024" y="2245996"/>
            <a:ext cx="2740229" cy="460835"/>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lnSpc>
                <a:spcPct val="125000"/>
              </a:lnSpc>
              <a:buFont typeface="Wingdings" panose="05000000000000000000" pitchFamily="2" charset="2"/>
              <a:buChar char="ü"/>
            </a:pPr>
            <a:r>
              <a:rPr lang="en-US" dirty="0"/>
              <a:t>At the onset of the COVID-19 quarantine, the power consumption of the entire country experienced a significant decrease as all public offices ceased operations. Given the abnormality of this situation, this particular time period should be excluded from the analysis.</a:t>
            </a:r>
            <a:endParaRPr lang="es-US" dirty="0"/>
          </a:p>
        </p:txBody>
      </p:sp>
    </p:spTree>
    <p:extLst>
      <p:ext uri="{BB962C8B-B14F-4D97-AF65-F5344CB8AC3E}">
        <p14:creationId xmlns:p14="http://schemas.microsoft.com/office/powerpoint/2010/main" val="2291609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1353F689-2E51-BF4F-AE47-7CEB7CC4C52A}"/>
              </a:ext>
            </a:extLst>
          </p:cNvPr>
          <p:cNvSpPr>
            <a:spLocks noGrp="1"/>
          </p:cNvSpPr>
          <p:nvPr>
            <p:ph type="title"/>
          </p:nvPr>
        </p:nvSpPr>
        <p:spPr/>
        <p:txBody>
          <a:bodyPr rtlCol="0">
            <a:normAutofit/>
          </a:bodyPr>
          <a:lstStyle/>
          <a:p>
            <a:pPr rtl="0"/>
            <a:r>
              <a:rPr lang="es-ES" sz="3600" dirty="0" err="1"/>
              <a:t>What’s</a:t>
            </a:r>
            <a:r>
              <a:rPr lang="es-ES" sz="3600" dirty="0"/>
              <a:t> </a:t>
            </a:r>
            <a:r>
              <a:rPr lang="es-ES" sz="3600" dirty="0" err="1"/>
              <a:t>next</a:t>
            </a:r>
            <a:r>
              <a:rPr lang="es-ES" sz="3600" dirty="0"/>
              <a:t>?</a:t>
            </a:r>
          </a:p>
        </p:txBody>
      </p:sp>
      <p:sp>
        <p:nvSpPr>
          <p:cNvPr id="7" name="Marcador de número de diapositiva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s-ES" smtClean="0"/>
              <a:pPr rtl="0"/>
              <a:t>18</a:t>
            </a:fld>
            <a:endParaRPr lang="es-ES"/>
          </a:p>
        </p:txBody>
      </p:sp>
      <p:sp>
        <p:nvSpPr>
          <p:cNvPr id="6" name="Marcador de pie de página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770924" cy="247651"/>
          </a:xfrm>
        </p:spPr>
        <p:txBody>
          <a:bodyPr rtlCol="0"/>
          <a:lstStyle/>
          <a:p>
            <a:pPr rtl="0"/>
            <a:r>
              <a:rPr lang="es-US" sz="1100" b="0" i="0" dirty="0">
                <a:solidFill>
                  <a:srgbClr val="2D3B45"/>
                </a:solidFill>
                <a:effectLst/>
                <a:cs typeface="Arial" panose="020B0604020202020204" pitchFamily="34" charset="0"/>
              </a:rPr>
              <a:t>Final Project Status </a:t>
            </a:r>
            <a:r>
              <a:rPr lang="es-US" sz="1100" b="0" i="0" dirty="0" err="1">
                <a:solidFill>
                  <a:srgbClr val="2D3B45"/>
                </a:solidFill>
                <a:effectLst/>
                <a:cs typeface="Arial" panose="020B0604020202020204" pitchFamily="34" charset="0"/>
              </a:rPr>
              <a:t>Report</a:t>
            </a:r>
            <a:endParaRPr lang="es-ES" dirty="0"/>
          </a:p>
        </p:txBody>
      </p:sp>
      <p:sp>
        <p:nvSpPr>
          <p:cNvPr id="5" name="Marcador de fecha 4">
            <a:extLst>
              <a:ext uri="{FF2B5EF4-FFF2-40B4-BE49-F238E27FC236}">
                <a16:creationId xmlns:a16="http://schemas.microsoft.com/office/drawing/2014/main" id="{2E803E71-3088-0347-9BCC-16ADB551CCC8}"/>
              </a:ext>
            </a:extLst>
          </p:cNvPr>
          <p:cNvSpPr>
            <a:spLocks noGrp="1"/>
          </p:cNvSpPr>
          <p:nvPr>
            <p:ph type="dt" sz="half" idx="14"/>
          </p:nvPr>
        </p:nvSpPr>
        <p:spPr>
          <a:xfrm>
            <a:off x="3374675" y="6332220"/>
            <a:ext cx="1606550" cy="247651"/>
          </a:xfrm>
        </p:spPr>
        <p:txBody>
          <a:bodyPr rtlCol="0"/>
          <a:lstStyle/>
          <a:p>
            <a:pPr rtl="0"/>
            <a:fld id="{AFB24947-CFB8-4223-BB48-21E0ED1E1978}" type="datetime4">
              <a:rPr lang="es-ES" smtClean="0"/>
              <a:t>26 de marzo de 2023</a:t>
            </a:fld>
            <a:endParaRPr lang="es-ES" dirty="0"/>
          </a:p>
        </p:txBody>
      </p:sp>
      <p:sp>
        <p:nvSpPr>
          <p:cNvPr id="10" name="Marcador de texto 9">
            <a:extLst>
              <a:ext uri="{FF2B5EF4-FFF2-40B4-BE49-F238E27FC236}">
                <a16:creationId xmlns:a16="http://schemas.microsoft.com/office/drawing/2014/main" id="{5307F3BD-0EF5-CF8F-E211-272BC3FCEC05}"/>
              </a:ext>
            </a:extLst>
          </p:cNvPr>
          <p:cNvSpPr>
            <a:spLocks noGrp="1"/>
          </p:cNvSpPr>
          <p:nvPr>
            <p:ph type="body" sz="quarter" idx="11"/>
          </p:nvPr>
        </p:nvSpPr>
        <p:spPr>
          <a:xfrm>
            <a:off x="971550" y="2158540"/>
            <a:ext cx="10658475" cy="2795232"/>
          </a:xfrm>
        </p:spPr>
        <p:txBody>
          <a:bodyPr/>
          <a:lstStyle/>
          <a:p>
            <a:pPr algn="just">
              <a:lnSpc>
                <a:spcPct val="125000"/>
              </a:lnSpc>
            </a:pPr>
            <a:r>
              <a:rPr lang="en-US" dirty="0"/>
              <a:t>✓ Develop a model plan for long term load forecasting, including selection of appropriate machine learning algorithms and hyperparameter tuning. </a:t>
            </a:r>
          </a:p>
          <a:p>
            <a:pPr algn="just">
              <a:lnSpc>
                <a:spcPct val="125000"/>
              </a:lnSpc>
            </a:pPr>
            <a:r>
              <a:rPr lang="en-US" dirty="0"/>
              <a:t>✓ Implement the selected machine learning algorithms for load forecasting. </a:t>
            </a:r>
          </a:p>
          <a:p>
            <a:pPr algn="just">
              <a:lnSpc>
                <a:spcPct val="125000"/>
              </a:lnSpc>
            </a:pPr>
            <a:r>
              <a:rPr lang="en-US" dirty="0"/>
              <a:t>✓ Evaluate the performance of the models using appropriate metrics. </a:t>
            </a:r>
          </a:p>
          <a:p>
            <a:pPr algn="just">
              <a:lnSpc>
                <a:spcPct val="125000"/>
              </a:lnSpc>
            </a:pPr>
            <a:r>
              <a:rPr lang="en-US" dirty="0"/>
              <a:t>✓ Finalize the machine learning models for load forecasting. </a:t>
            </a:r>
          </a:p>
          <a:p>
            <a:pPr algn="just">
              <a:lnSpc>
                <a:spcPct val="125000"/>
              </a:lnSpc>
            </a:pPr>
            <a:r>
              <a:rPr lang="en-US" dirty="0"/>
              <a:t>✓ Make predictions for the last couple of years and evaluate the model's performance. </a:t>
            </a:r>
          </a:p>
          <a:p>
            <a:pPr algn="just">
              <a:lnSpc>
                <a:spcPct val="125000"/>
              </a:lnSpc>
            </a:pPr>
            <a:r>
              <a:rPr lang="en-US" dirty="0"/>
              <a:t>✓ Communicate results through a technical report detailing the methodology, results, and conclusions of the project. </a:t>
            </a:r>
          </a:p>
          <a:p>
            <a:pPr algn="just">
              <a:lnSpc>
                <a:spcPct val="125000"/>
              </a:lnSpc>
            </a:pPr>
            <a:r>
              <a:rPr lang="en-US" dirty="0"/>
              <a:t>✓ Develop recommendations for potential strategies for operationalizing the load forecasting models.</a:t>
            </a:r>
            <a:endParaRPr lang="es-US" dirty="0"/>
          </a:p>
        </p:txBody>
      </p:sp>
    </p:spTree>
    <p:extLst>
      <p:ext uri="{BB962C8B-B14F-4D97-AF65-F5344CB8AC3E}">
        <p14:creationId xmlns:p14="http://schemas.microsoft.com/office/powerpoint/2010/main" val="3483698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DF3D98-3C30-4CFC-8643-C81E829C8C25}"/>
              </a:ext>
            </a:extLst>
          </p:cNvPr>
          <p:cNvSpPr>
            <a:spLocks noGrp="1"/>
          </p:cNvSpPr>
          <p:nvPr>
            <p:ph type="title"/>
          </p:nvPr>
        </p:nvSpPr>
        <p:spPr/>
        <p:txBody>
          <a:bodyPr rtlCol="0"/>
          <a:lstStyle/>
          <a:p>
            <a:pPr rtl="0"/>
            <a:r>
              <a:rPr lang="es-ES" dirty="0" err="1"/>
              <a:t>Thanks</a:t>
            </a:r>
            <a:endParaRPr lang="es-ES" dirty="0"/>
          </a:p>
        </p:txBody>
      </p:sp>
      <p:pic>
        <p:nvPicPr>
          <p:cNvPr id="13" name="Marcador de posición de imagen 12" descr="Retrato de un miembro del equipo">
            <a:extLst>
              <a:ext uri="{FF2B5EF4-FFF2-40B4-BE49-F238E27FC236}">
                <a16:creationId xmlns:a16="http://schemas.microsoft.com/office/drawing/2014/main" id="{EC944911-7CDD-41CC-A7F0-5B0CF85D545C}"/>
              </a:ext>
              <a:ext uri="{C183D7F6-B498-43B3-948B-1728B52AA6E4}">
                <adec:decorative xmlns:adec="http://schemas.microsoft.com/office/drawing/2017/decorative" val="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336677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1353F689-2E51-BF4F-AE47-7CEB7CC4C52A}"/>
              </a:ext>
            </a:extLst>
          </p:cNvPr>
          <p:cNvSpPr>
            <a:spLocks noGrp="1"/>
          </p:cNvSpPr>
          <p:nvPr>
            <p:ph type="title"/>
          </p:nvPr>
        </p:nvSpPr>
        <p:spPr>
          <a:xfrm>
            <a:off x="964023" y="879063"/>
            <a:ext cx="10848532" cy="610863"/>
          </a:xfrm>
        </p:spPr>
        <p:txBody>
          <a:bodyPr rtlCol="0">
            <a:normAutofit/>
          </a:bodyPr>
          <a:lstStyle/>
          <a:p>
            <a:pPr rtl="0"/>
            <a:r>
              <a:rPr lang="es-ES" sz="3600" dirty="0"/>
              <a:t>Project </a:t>
            </a:r>
            <a:r>
              <a:rPr lang="es-ES" sz="3600" dirty="0" err="1"/>
              <a:t>description</a:t>
            </a:r>
            <a:r>
              <a:rPr lang="es-ES" sz="3600" dirty="0"/>
              <a:t> and </a:t>
            </a:r>
            <a:r>
              <a:rPr lang="es-ES" sz="3600" dirty="0" err="1"/>
              <a:t>objectives</a:t>
            </a:r>
            <a:endParaRPr lang="es-ES" sz="3600" dirty="0"/>
          </a:p>
        </p:txBody>
      </p:sp>
      <p:sp>
        <p:nvSpPr>
          <p:cNvPr id="4" name="Marcador de texto 3">
            <a:extLst>
              <a:ext uri="{FF2B5EF4-FFF2-40B4-BE49-F238E27FC236}">
                <a16:creationId xmlns:a16="http://schemas.microsoft.com/office/drawing/2014/main" id="{A17F80A9-6337-524E-AC61-32C5AFEE8E6D}"/>
              </a:ext>
            </a:extLst>
          </p:cNvPr>
          <p:cNvSpPr>
            <a:spLocks noGrp="1"/>
          </p:cNvSpPr>
          <p:nvPr>
            <p:ph type="body" sz="quarter" idx="11"/>
          </p:nvPr>
        </p:nvSpPr>
        <p:spPr>
          <a:xfrm>
            <a:off x="952499" y="2289363"/>
            <a:ext cx="10010970" cy="2795232"/>
          </a:xfrm>
        </p:spPr>
        <p:txBody>
          <a:bodyPr rtlCol="0"/>
          <a:lstStyle/>
          <a:p>
            <a:pPr algn="just" rtl="0">
              <a:lnSpc>
                <a:spcPct val="125000"/>
              </a:lnSpc>
            </a:pPr>
            <a:r>
              <a:rPr lang="en-US" dirty="0"/>
              <a:t>Electricity load forecasting is considered a crucial task in the energy industry as it enables energy providers to optimize energy production and distribution, reduce energy costs, and improve energy efficiency. The objective of this project is to develop a long-term predictive model for electricity load forecasting using the "Short-term Electricity Load Forecasting (Panama)" dataset available on Kaggle.</a:t>
            </a:r>
          </a:p>
          <a:p>
            <a:pPr algn="just" rtl="0">
              <a:lnSpc>
                <a:spcPct val="125000"/>
              </a:lnSpc>
            </a:pPr>
            <a:r>
              <a:rPr lang="en-US" dirty="0"/>
              <a:t>The dataset, covering the period from 2015 to 2020, contains hourly load data, weather variables, holidays, and weekly load forecast features. With a resolution of one hour, this dataset provides an excellent opportunity to apply machine learning algorithms such as Recurrent Neural Networks (RNNs) and Long Short-Term Memory (LSTM) networks for long-term electricity load forecasting in Panama.</a:t>
            </a:r>
          </a:p>
          <a:p>
            <a:pPr algn="just" rtl="0">
              <a:lnSpc>
                <a:spcPct val="125000"/>
              </a:lnSpc>
            </a:pPr>
            <a:r>
              <a:rPr lang="en-US" dirty="0"/>
              <a:t>By forecasting the electricity demand for several years, this project aims to provide insights into the future electricity demand in Panama, which could help in better resource planning, management, and distribution.  </a:t>
            </a:r>
          </a:p>
        </p:txBody>
      </p:sp>
      <p:sp>
        <p:nvSpPr>
          <p:cNvPr id="7" name="Marcador de número de diapositiva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s-ES" smtClean="0"/>
              <a:pPr rtl="0"/>
              <a:t>2</a:t>
            </a:fld>
            <a:endParaRPr lang="es-ES"/>
          </a:p>
        </p:txBody>
      </p:sp>
      <p:sp>
        <p:nvSpPr>
          <p:cNvPr id="6" name="Marcador de pie de página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705610" cy="247651"/>
          </a:xfrm>
        </p:spPr>
        <p:txBody>
          <a:bodyPr rtlCol="0"/>
          <a:lstStyle/>
          <a:p>
            <a:r>
              <a:rPr lang="es-US" sz="1100" b="0" i="0" dirty="0">
                <a:solidFill>
                  <a:srgbClr val="2D3B45"/>
                </a:solidFill>
                <a:effectLst/>
                <a:cs typeface="Arial" panose="020B0604020202020204" pitchFamily="34" charset="0"/>
              </a:rPr>
              <a:t>Final Project Status </a:t>
            </a:r>
            <a:r>
              <a:rPr lang="es-US" sz="1100" b="0" i="0" dirty="0" err="1">
                <a:solidFill>
                  <a:srgbClr val="2D3B45"/>
                </a:solidFill>
                <a:effectLst/>
                <a:cs typeface="Arial" panose="020B0604020202020204" pitchFamily="34" charset="0"/>
              </a:rPr>
              <a:t>Report</a:t>
            </a:r>
            <a:endParaRPr lang="es-ES" dirty="0"/>
          </a:p>
          <a:p>
            <a:pPr rtl="0"/>
            <a:endParaRPr lang="es-ES" dirty="0"/>
          </a:p>
        </p:txBody>
      </p:sp>
      <p:sp>
        <p:nvSpPr>
          <p:cNvPr id="5" name="Marcador de fecha 4">
            <a:extLst>
              <a:ext uri="{FF2B5EF4-FFF2-40B4-BE49-F238E27FC236}">
                <a16:creationId xmlns:a16="http://schemas.microsoft.com/office/drawing/2014/main" id="{2E803E71-3088-0347-9BCC-16ADB551CCC8}"/>
              </a:ext>
            </a:extLst>
          </p:cNvPr>
          <p:cNvSpPr>
            <a:spLocks noGrp="1"/>
          </p:cNvSpPr>
          <p:nvPr>
            <p:ph type="dt" sz="half" idx="14"/>
          </p:nvPr>
        </p:nvSpPr>
        <p:spPr>
          <a:xfrm>
            <a:off x="3309364" y="6332220"/>
            <a:ext cx="1606550" cy="247651"/>
          </a:xfrm>
        </p:spPr>
        <p:txBody>
          <a:bodyPr rtlCol="0"/>
          <a:lstStyle/>
          <a:p>
            <a:pPr rtl="0"/>
            <a:fld id="{AFB24947-CFB8-4223-BB48-21E0ED1E1978}" type="datetime4">
              <a:rPr lang="es-ES" smtClean="0"/>
              <a:t>26 de marzo de 2023</a:t>
            </a:fld>
            <a:endParaRPr lang="es-ES" dirty="0"/>
          </a:p>
        </p:txBody>
      </p:sp>
    </p:spTree>
    <p:extLst>
      <p:ext uri="{BB962C8B-B14F-4D97-AF65-F5344CB8AC3E}">
        <p14:creationId xmlns:p14="http://schemas.microsoft.com/office/powerpoint/2010/main" val="391246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D54756-A790-C845-A85F-35391529E591}"/>
              </a:ext>
            </a:extLst>
          </p:cNvPr>
          <p:cNvSpPr>
            <a:spLocks noGrp="1"/>
          </p:cNvSpPr>
          <p:nvPr>
            <p:ph type="title"/>
          </p:nvPr>
        </p:nvSpPr>
        <p:spPr>
          <a:xfrm>
            <a:off x="964023" y="879063"/>
            <a:ext cx="4941477" cy="610863"/>
          </a:xfrm>
        </p:spPr>
        <p:txBody>
          <a:bodyPr rtlCol="0">
            <a:noAutofit/>
          </a:bodyPr>
          <a:lstStyle/>
          <a:p>
            <a:pPr algn="l"/>
            <a:r>
              <a:rPr lang="es-US" sz="2800" b="0" i="0" dirty="0">
                <a:effectLst/>
                <a:cs typeface="Arial" panose="020B0604020202020204" pitchFamily="34" charset="0"/>
              </a:rPr>
              <a:t>Final Project Status </a:t>
            </a:r>
            <a:r>
              <a:rPr lang="es-US" sz="2800" b="0" i="0" dirty="0" err="1">
                <a:effectLst/>
                <a:cs typeface="Arial" panose="020B0604020202020204" pitchFamily="34" charset="0"/>
              </a:rPr>
              <a:t>Report</a:t>
            </a:r>
            <a:endParaRPr lang="es-US" sz="2800" b="0" i="0" dirty="0">
              <a:effectLst/>
              <a:cs typeface="Arial" panose="020B0604020202020204" pitchFamily="34" charset="0"/>
            </a:endParaRPr>
          </a:p>
        </p:txBody>
      </p:sp>
      <p:sp>
        <p:nvSpPr>
          <p:cNvPr id="4" name="Marcador de texto 3">
            <a:extLst>
              <a:ext uri="{FF2B5EF4-FFF2-40B4-BE49-F238E27FC236}">
                <a16:creationId xmlns:a16="http://schemas.microsoft.com/office/drawing/2014/main" id="{C7EC6698-132B-1143-A2A9-00A97D9572D8}"/>
              </a:ext>
            </a:extLst>
          </p:cNvPr>
          <p:cNvSpPr>
            <a:spLocks noGrp="1"/>
          </p:cNvSpPr>
          <p:nvPr>
            <p:ph type="body" sz="quarter" idx="14"/>
          </p:nvPr>
        </p:nvSpPr>
        <p:spPr>
          <a:xfrm>
            <a:off x="952500" y="2209800"/>
            <a:ext cx="2285222" cy="287402"/>
          </a:xfrm>
        </p:spPr>
        <p:txBody>
          <a:bodyPr rtlCol="0"/>
          <a:lstStyle/>
          <a:p>
            <a:pPr rtl="0"/>
            <a:r>
              <a:rPr lang="es-ES" dirty="0"/>
              <a:t>01. </a:t>
            </a:r>
            <a:r>
              <a:rPr lang="es-ES" dirty="0" err="1"/>
              <a:t>State</a:t>
            </a:r>
            <a:r>
              <a:rPr lang="es-ES" dirty="0"/>
              <a:t> </a:t>
            </a:r>
            <a:r>
              <a:rPr lang="es-ES" dirty="0" err="1"/>
              <a:t>of</a:t>
            </a:r>
            <a:r>
              <a:rPr lang="es-ES" dirty="0"/>
              <a:t> art </a:t>
            </a:r>
            <a:r>
              <a:rPr lang="es-ES" dirty="0" err="1"/>
              <a:t>review</a:t>
            </a:r>
            <a:endParaRPr lang="es-ES" dirty="0"/>
          </a:p>
        </p:txBody>
      </p:sp>
      <p:sp>
        <p:nvSpPr>
          <p:cNvPr id="3" name="Marcador de texto 2">
            <a:extLst>
              <a:ext uri="{FF2B5EF4-FFF2-40B4-BE49-F238E27FC236}">
                <a16:creationId xmlns:a16="http://schemas.microsoft.com/office/drawing/2014/main" id="{91AA5D8C-0134-F046-A548-3465F817747C}"/>
              </a:ext>
            </a:extLst>
          </p:cNvPr>
          <p:cNvSpPr>
            <a:spLocks noGrp="1"/>
          </p:cNvSpPr>
          <p:nvPr>
            <p:ph type="body" sz="quarter" idx="13"/>
          </p:nvPr>
        </p:nvSpPr>
        <p:spPr>
          <a:xfrm>
            <a:off x="952500" y="2818295"/>
            <a:ext cx="2285222" cy="762355"/>
          </a:xfrm>
        </p:spPr>
        <p:txBody>
          <a:bodyPr rtlCol="0"/>
          <a:lstStyle/>
          <a:p>
            <a:pPr rtl="0"/>
            <a:r>
              <a:rPr lang="en-US" dirty="0"/>
              <a:t>In the field of load forecasting, time series analysis is a widely used approach</a:t>
            </a:r>
            <a:endParaRPr lang="es-ES" dirty="0"/>
          </a:p>
        </p:txBody>
      </p:sp>
      <p:sp>
        <p:nvSpPr>
          <p:cNvPr id="6" name="Marcador de texto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209800"/>
            <a:ext cx="2432958" cy="608495"/>
          </a:xfrm>
        </p:spPr>
        <p:txBody>
          <a:bodyPr rtlCol="0"/>
          <a:lstStyle/>
          <a:p>
            <a:pPr rtl="0"/>
            <a:r>
              <a:rPr lang="es-ES" dirty="0"/>
              <a:t>02. </a:t>
            </a:r>
            <a:r>
              <a:rPr lang="es-ES" dirty="0" err="1"/>
              <a:t>Dataset</a:t>
            </a:r>
            <a:r>
              <a:rPr lang="es-ES" dirty="0"/>
              <a:t> </a:t>
            </a:r>
            <a:r>
              <a:rPr lang="es-ES" dirty="0" err="1"/>
              <a:t>inspection</a:t>
            </a:r>
            <a:endParaRPr lang="es-ES" dirty="0"/>
          </a:p>
        </p:txBody>
      </p:sp>
      <p:sp>
        <p:nvSpPr>
          <p:cNvPr id="5" name="Marcador de texto 4">
            <a:extLst>
              <a:ext uri="{FF2B5EF4-FFF2-40B4-BE49-F238E27FC236}">
                <a16:creationId xmlns:a16="http://schemas.microsoft.com/office/drawing/2014/main" id="{6979C7D4-91CF-6443-91D5-65DC860B407D}"/>
              </a:ext>
            </a:extLst>
          </p:cNvPr>
          <p:cNvSpPr>
            <a:spLocks noGrp="1"/>
          </p:cNvSpPr>
          <p:nvPr>
            <p:ph type="body" sz="quarter" idx="15"/>
          </p:nvPr>
        </p:nvSpPr>
        <p:spPr>
          <a:xfrm>
            <a:off x="3663042" y="2818295"/>
            <a:ext cx="2432958" cy="762355"/>
          </a:xfrm>
        </p:spPr>
        <p:txBody>
          <a:bodyPr rtlCol="0"/>
          <a:lstStyle/>
          <a:p>
            <a:pPr rtl="0"/>
            <a:r>
              <a:rPr lang="en-US" dirty="0"/>
              <a:t>In this project, two datasets are being used: a power demand dataset and a weather dataset.</a:t>
            </a:r>
            <a:endParaRPr lang="es-ES" dirty="0"/>
          </a:p>
        </p:txBody>
      </p:sp>
      <p:sp>
        <p:nvSpPr>
          <p:cNvPr id="8" name="Marcador de texto 7">
            <a:extLst>
              <a:ext uri="{FF2B5EF4-FFF2-40B4-BE49-F238E27FC236}">
                <a16:creationId xmlns:a16="http://schemas.microsoft.com/office/drawing/2014/main" id="{B32B0C1D-C221-7C47-B7D6-77E7BDB41749}"/>
              </a:ext>
            </a:extLst>
          </p:cNvPr>
          <p:cNvSpPr>
            <a:spLocks noGrp="1"/>
          </p:cNvSpPr>
          <p:nvPr>
            <p:ph type="body" sz="quarter" idx="20"/>
          </p:nvPr>
        </p:nvSpPr>
        <p:spPr>
          <a:xfrm>
            <a:off x="952500" y="4522803"/>
            <a:ext cx="2425182" cy="287402"/>
          </a:xfrm>
        </p:spPr>
        <p:txBody>
          <a:bodyPr rtlCol="0"/>
          <a:lstStyle/>
          <a:p>
            <a:pPr rtl="0"/>
            <a:r>
              <a:rPr lang="es-ES" dirty="0"/>
              <a:t>03. Data </a:t>
            </a:r>
            <a:r>
              <a:rPr lang="es-ES" dirty="0" err="1"/>
              <a:t>pre-processing</a:t>
            </a:r>
            <a:endParaRPr lang="es-ES" dirty="0"/>
          </a:p>
        </p:txBody>
      </p:sp>
      <p:sp>
        <p:nvSpPr>
          <p:cNvPr id="7" name="Marcador de texto 6">
            <a:extLst>
              <a:ext uri="{FF2B5EF4-FFF2-40B4-BE49-F238E27FC236}">
                <a16:creationId xmlns:a16="http://schemas.microsoft.com/office/drawing/2014/main" id="{3E1C152D-1AA6-9242-B5C9-B06EEE4F9661}"/>
              </a:ext>
            </a:extLst>
          </p:cNvPr>
          <p:cNvSpPr>
            <a:spLocks noGrp="1"/>
          </p:cNvSpPr>
          <p:nvPr>
            <p:ph type="body" sz="quarter" idx="19"/>
          </p:nvPr>
        </p:nvSpPr>
        <p:spPr>
          <a:xfrm>
            <a:off x="952500" y="5131298"/>
            <a:ext cx="2133600" cy="762355"/>
          </a:xfrm>
        </p:spPr>
        <p:txBody>
          <a:bodyPr rtlCol="0"/>
          <a:lstStyle/>
          <a:p>
            <a:pPr rtl="0"/>
            <a:r>
              <a:rPr lang="en-US" dirty="0"/>
              <a:t>In order to prepare the data for analysis, several pre-processing steps were taken</a:t>
            </a:r>
            <a:endParaRPr lang="es-ES" dirty="0"/>
          </a:p>
        </p:txBody>
      </p:sp>
      <p:sp>
        <p:nvSpPr>
          <p:cNvPr id="10" name="Marcador de texto 9">
            <a:extLst>
              <a:ext uri="{FF2B5EF4-FFF2-40B4-BE49-F238E27FC236}">
                <a16:creationId xmlns:a16="http://schemas.microsoft.com/office/drawing/2014/main" id="{69BD3932-D1D0-1045-BD96-8B26F11B8515}"/>
              </a:ext>
            </a:extLst>
          </p:cNvPr>
          <p:cNvSpPr>
            <a:spLocks noGrp="1"/>
          </p:cNvSpPr>
          <p:nvPr>
            <p:ph type="body" sz="quarter" idx="22"/>
          </p:nvPr>
        </p:nvSpPr>
        <p:spPr>
          <a:xfrm>
            <a:off x="3663042" y="4522803"/>
            <a:ext cx="2128157" cy="608495"/>
          </a:xfrm>
        </p:spPr>
        <p:txBody>
          <a:bodyPr rtlCol="0"/>
          <a:lstStyle/>
          <a:p>
            <a:pPr rtl="0"/>
            <a:r>
              <a:rPr lang="es-ES" dirty="0"/>
              <a:t>04. </a:t>
            </a:r>
            <a:r>
              <a:rPr lang="es-ES" dirty="0" err="1"/>
              <a:t>Feature</a:t>
            </a:r>
            <a:r>
              <a:rPr lang="es-ES" dirty="0"/>
              <a:t> </a:t>
            </a:r>
            <a:r>
              <a:rPr lang="es-ES" dirty="0" err="1"/>
              <a:t>analysis</a:t>
            </a:r>
            <a:endParaRPr lang="es-ES" dirty="0"/>
          </a:p>
        </p:txBody>
      </p:sp>
      <p:sp>
        <p:nvSpPr>
          <p:cNvPr id="9" name="Marcador de texto 8">
            <a:extLst>
              <a:ext uri="{FF2B5EF4-FFF2-40B4-BE49-F238E27FC236}">
                <a16:creationId xmlns:a16="http://schemas.microsoft.com/office/drawing/2014/main" id="{38FB4732-AB07-C54D-AF44-F8ADB6D2B8B6}"/>
              </a:ext>
            </a:extLst>
          </p:cNvPr>
          <p:cNvSpPr>
            <a:spLocks noGrp="1"/>
          </p:cNvSpPr>
          <p:nvPr>
            <p:ph type="body" sz="quarter" idx="21"/>
          </p:nvPr>
        </p:nvSpPr>
        <p:spPr>
          <a:xfrm>
            <a:off x="3663042" y="5131298"/>
            <a:ext cx="2128157" cy="762355"/>
          </a:xfrm>
        </p:spPr>
        <p:txBody>
          <a:bodyPr rtlCol="0"/>
          <a:lstStyle/>
          <a:p>
            <a:pPr rtl="0"/>
            <a:r>
              <a:rPr lang="en-US" dirty="0"/>
              <a:t>The correlation matrix was used to identify the most relevant features for the power demand prediction.</a:t>
            </a:r>
            <a:endParaRPr lang="es-ES" dirty="0"/>
          </a:p>
        </p:txBody>
      </p:sp>
      <p:sp>
        <p:nvSpPr>
          <p:cNvPr id="12" name="Marcador de texto 11">
            <a:extLst>
              <a:ext uri="{FF2B5EF4-FFF2-40B4-BE49-F238E27FC236}">
                <a16:creationId xmlns:a16="http://schemas.microsoft.com/office/drawing/2014/main" id="{B115086E-2AC3-4F4D-8F85-104CFA64FECF}"/>
              </a:ext>
            </a:extLst>
          </p:cNvPr>
          <p:cNvSpPr>
            <a:spLocks noGrp="1"/>
          </p:cNvSpPr>
          <p:nvPr>
            <p:ph type="body" sz="quarter" idx="24"/>
          </p:nvPr>
        </p:nvSpPr>
        <p:spPr>
          <a:xfrm>
            <a:off x="6367054" y="4522803"/>
            <a:ext cx="2129245" cy="287402"/>
          </a:xfrm>
        </p:spPr>
        <p:txBody>
          <a:bodyPr rtlCol="0"/>
          <a:lstStyle/>
          <a:p>
            <a:pPr rtl="0"/>
            <a:r>
              <a:rPr lang="es-ES" dirty="0"/>
              <a:t>05. </a:t>
            </a:r>
            <a:r>
              <a:rPr lang="es-ES" dirty="0" err="1"/>
              <a:t>What’s</a:t>
            </a:r>
            <a:r>
              <a:rPr lang="es-ES" dirty="0"/>
              <a:t> </a:t>
            </a:r>
            <a:r>
              <a:rPr lang="es-ES" dirty="0" err="1"/>
              <a:t>next</a:t>
            </a:r>
            <a:r>
              <a:rPr lang="es-ES" dirty="0"/>
              <a:t>?</a:t>
            </a:r>
          </a:p>
        </p:txBody>
      </p:sp>
      <p:sp>
        <p:nvSpPr>
          <p:cNvPr id="11" name="Marcador de texto 10">
            <a:extLst>
              <a:ext uri="{FF2B5EF4-FFF2-40B4-BE49-F238E27FC236}">
                <a16:creationId xmlns:a16="http://schemas.microsoft.com/office/drawing/2014/main" id="{7F247A08-A350-EF44-9F10-FC72B5466602}"/>
              </a:ext>
            </a:extLst>
          </p:cNvPr>
          <p:cNvSpPr>
            <a:spLocks noGrp="1"/>
          </p:cNvSpPr>
          <p:nvPr>
            <p:ph type="body" sz="quarter" idx="23"/>
          </p:nvPr>
        </p:nvSpPr>
        <p:spPr>
          <a:xfrm>
            <a:off x="6367054" y="5131298"/>
            <a:ext cx="2497028" cy="762355"/>
          </a:xfrm>
        </p:spPr>
        <p:txBody>
          <a:bodyPr rtlCol="0"/>
          <a:lstStyle/>
          <a:p>
            <a:pPr rtl="0"/>
            <a:r>
              <a:rPr lang="en-US" dirty="0"/>
              <a:t>After feature analysis, the next step is usually to select and engineer the features that will be used for the prediction model.</a:t>
            </a:r>
            <a:endParaRPr lang="es-ES" dirty="0"/>
          </a:p>
        </p:txBody>
      </p:sp>
      <p:sp>
        <p:nvSpPr>
          <p:cNvPr id="15" name="Marcador de número de diapositiva 14">
            <a:extLst>
              <a:ext uri="{FF2B5EF4-FFF2-40B4-BE49-F238E27FC236}">
                <a16:creationId xmlns:a16="http://schemas.microsoft.com/office/drawing/2014/main" id="{329469AE-B59A-AA41-9085-106D011808F5}"/>
              </a:ext>
            </a:extLst>
          </p:cNvPr>
          <p:cNvSpPr>
            <a:spLocks noGrp="1"/>
          </p:cNvSpPr>
          <p:nvPr>
            <p:ph type="sldNum" sz="quarter" idx="27"/>
          </p:nvPr>
        </p:nvSpPr>
        <p:spPr>
          <a:xfrm>
            <a:off x="971550" y="6332220"/>
            <a:ext cx="523240" cy="247651"/>
          </a:xfrm>
        </p:spPr>
        <p:txBody>
          <a:bodyPr rtlCol="0"/>
          <a:lstStyle/>
          <a:p>
            <a:pPr rtl="0"/>
            <a:fld id="{294A09A9-5501-47C1-A89A-A340965A2BE2}" type="slidenum">
              <a:rPr lang="es-ES" smtClean="0"/>
              <a:pPr rtl="0"/>
              <a:t>3</a:t>
            </a:fld>
            <a:endParaRPr lang="es-ES"/>
          </a:p>
        </p:txBody>
      </p:sp>
      <p:sp>
        <p:nvSpPr>
          <p:cNvPr id="14" name="Marcador de pie de página 13">
            <a:extLst>
              <a:ext uri="{FF2B5EF4-FFF2-40B4-BE49-F238E27FC236}">
                <a16:creationId xmlns:a16="http://schemas.microsoft.com/office/drawing/2014/main" id="{C0BAE34D-BF83-084B-A10C-EB85694B9ACF}"/>
              </a:ext>
            </a:extLst>
          </p:cNvPr>
          <p:cNvSpPr>
            <a:spLocks noGrp="1"/>
          </p:cNvSpPr>
          <p:nvPr>
            <p:ph type="ftr" sz="quarter" idx="26"/>
          </p:nvPr>
        </p:nvSpPr>
        <p:spPr>
          <a:xfrm>
            <a:off x="1494789" y="6339125"/>
            <a:ext cx="1817577" cy="287401"/>
          </a:xfrm>
        </p:spPr>
        <p:txBody>
          <a:bodyPr rtlCol="0"/>
          <a:lstStyle/>
          <a:p>
            <a:pPr rtl="0"/>
            <a:r>
              <a:rPr lang="es-US" sz="1100" b="0" i="0" dirty="0">
                <a:solidFill>
                  <a:srgbClr val="2D3B45"/>
                </a:solidFill>
                <a:effectLst/>
                <a:cs typeface="Arial" panose="020B0604020202020204" pitchFamily="34" charset="0"/>
              </a:rPr>
              <a:t>Final Project Status </a:t>
            </a:r>
            <a:r>
              <a:rPr lang="es-US" sz="1100" b="0" i="0" dirty="0" err="1">
                <a:solidFill>
                  <a:srgbClr val="2D3B45"/>
                </a:solidFill>
                <a:effectLst/>
                <a:cs typeface="Arial" panose="020B0604020202020204" pitchFamily="34" charset="0"/>
              </a:rPr>
              <a:t>Report</a:t>
            </a:r>
            <a:endParaRPr lang="es-ES" dirty="0"/>
          </a:p>
        </p:txBody>
      </p:sp>
      <p:sp>
        <p:nvSpPr>
          <p:cNvPr id="13" name="Marcador de fecha 12">
            <a:extLst>
              <a:ext uri="{FF2B5EF4-FFF2-40B4-BE49-F238E27FC236}">
                <a16:creationId xmlns:a16="http://schemas.microsoft.com/office/drawing/2014/main" id="{2D9626DF-C81E-004B-9A70-7EF103792475}"/>
              </a:ext>
            </a:extLst>
          </p:cNvPr>
          <p:cNvSpPr>
            <a:spLocks noGrp="1"/>
          </p:cNvSpPr>
          <p:nvPr>
            <p:ph type="dt" sz="half" idx="25"/>
          </p:nvPr>
        </p:nvSpPr>
        <p:spPr>
          <a:xfrm>
            <a:off x="3477311" y="6332220"/>
            <a:ext cx="1629307" cy="247651"/>
          </a:xfrm>
        </p:spPr>
        <p:txBody>
          <a:bodyPr rtlCol="0"/>
          <a:lstStyle/>
          <a:p>
            <a:pPr rtl="0"/>
            <a:fld id="{17FF9B99-03D1-4BC5-8535-F9164FE1A1FD}" type="datetime4">
              <a:rPr lang="es-ES" smtClean="0"/>
              <a:t>26 de marzo de 2023</a:t>
            </a:fld>
            <a:endParaRPr lang="es-ES" dirty="0"/>
          </a:p>
        </p:txBody>
      </p:sp>
    </p:spTree>
    <p:extLst>
      <p:ext uri="{BB962C8B-B14F-4D97-AF65-F5344CB8AC3E}">
        <p14:creationId xmlns:p14="http://schemas.microsoft.com/office/powerpoint/2010/main" val="289860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1353F689-2E51-BF4F-AE47-7CEB7CC4C52A}"/>
              </a:ext>
            </a:extLst>
          </p:cNvPr>
          <p:cNvSpPr>
            <a:spLocks noGrp="1"/>
          </p:cNvSpPr>
          <p:nvPr>
            <p:ph type="title"/>
          </p:nvPr>
        </p:nvSpPr>
        <p:spPr/>
        <p:txBody>
          <a:bodyPr rtlCol="0">
            <a:normAutofit/>
          </a:bodyPr>
          <a:lstStyle/>
          <a:p>
            <a:pPr rtl="0"/>
            <a:r>
              <a:rPr lang="es-ES" sz="3600" dirty="0" err="1"/>
              <a:t>State</a:t>
            </a:r>
            <a:r>
              <a:rPr lang="es-ES" sz="3600" dirty="0"/>
              <a:t> </a:t>
            </a:r>
            <a:r>
              <a:rPr lang="es-ES" sz="3600" dirty="0" err="1"/>
              <a:t>of</a:t>
            </a:r>
            <a:r>
              <a:rPr lang="es-ES" sz="3600" dirty="0"/>
              <a:t> art </a:t>
            </a:r>
            <a:r>
              <a:rPr lang="es-ES" sz="3600" dirty="0" err="1"/>
              <a:t>review</a:t>
            </a:r>
            <a:endParaRPr lang="es-ES" sz="3600" dirty="0"/>
          </a:p>
        </p:txBody>
      </p:sp>
      <p:sp>
        <p:nvSpPr>
          <p:cNvPr id="4" name="Marcador de texto 3">
            <a:extLst>
              <a:ext uri="{FF2B5EF4-FFF2-40B4-BE49-F238E27FC236}">
                <a16:creationId xmlns:a16="http://schemas.microsoft.com/office/drawing/2014/main" id="{A17F80A9-6337-524E-AC61-32C5AFEE8E6D}"/>
              </a:ext>
            </a:extLst>
          </p:cNvPr>
          <p:cNvSpPr>
            <a:spLocks noGrp="1"/>
          </p:cNvSpPr>
          <p:nvPr>
            <p:ph type="body" sz="quarter" idx="11"/>
          </p:nvPr>
        </p:nvSpPr>
        <p:spPr/>
        <p:txBody>
          <a:bodyPr rtlCol="0"/>
          <a:lstStyle/>
          <a:p>
            <a:pPr algn="just" rtl="0"/>
            <a:r>
              <a:rPr lang="en-US" dirty="0"/>
              <a:t>Load forecasting is an important problem in the field of energy management and has received significant attention in the literature. There are various methods for load forecasting, including statistical models, machine learning algorithms, and hybrid models.</a:t>
            </a:r>
          </a:p>
          <a:p>
            <a:pPr algn="just" rtl="0"/>
            <a:r>
              <a:rPr lang="en-US" dirty="0"/>
              <a:t>Recent advances in deep learning, specifically in the area of recurrent neural networks (RNNs), have shown promising results in load forecasting. RNNs are particularly suited for time series data, as they can learn to model the temporal dependencies between data points.</a:t>
            </a:r>
          </a:p>
        </p:txBody>
      </p:sp>
      <p:sp>
        <p:nvSpPr>
          <p:cNvPr id="7" name="Marcador de número de diapositiva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s-ES" smtClean="0"/>
              <a:pPr rtl="0"/>
              <a:t>4</a:t>
            </a:fld>
            <a:endParaRPr lang="es-ES"/>
          </a:p>
        </p:txBody>
      </p:sp>
      <p:sp>
        <p:nvSpPr>
          <p:cNvPr id="6" name="Marcador de pie de página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705610" cy="247651"/>
          </a:xfrm>
        </p:spPr>
        <p:txBody>
          <a:bodyPr rtlCol="0"/>
          <a:lstStyle/>
          <a:p>
            <a:r>
              <a:rPr lang="es-US" sz="1100" b="0" i="0" dirty="0">
                <a:solidFill>
                  <a:srgbClr val="2D3B45"/>
                </a:solidFill>
                <a:effectLst/>
                <a:cs typeface="Arial" panose="020B0604020202020204" pitchFamily="34" charset="0"/>
              </a:rPr>
              <a:t>Final Project Status </a:t>
            </a:r>
            <a:r>
              <a:rPr lang="es-US" sz="1100" b="0" i="0" dirty="0" err="1">
                <a:solidFill>
                  <a:srgbClr val="2D3B45"/>
                </a:solidFill>
                <a:effectLst/>
                <a:cs typeface="Arial" panose="020B0604020202020204" pitchFamily="34" charset="0"/>
              </a:rPr>
              <a:t>Report</a:t>
            </a:r>
            <a:endParaRPr lang="es-ES" dirty="0"/>
          </a:p>
          <a:p>
            <a:pPr rtl="0"/>
            <a:endParaRPr lang="es-ES" dirty="0"/>
          </a:p>
        </p:txBody>
      </p:sp>
      <p:sp>
        <p:nvSpPr>
          <p:cNvPr id="5" name="Marcador de fecha 4">
            <a:extLst>
              <a:ext uri="{FF2B5EF4-FFF2-40B4-BE49-F238E27FC236}">
                <a16:creationId xmlns:a16="http://schemas.microsoft.com/office/drawing/2014/main" id="{2E803E71-3088-0347-9BCC-16ADB551CCC8}"/>
              </a:ext>
            </a:extLst>
          </p:cNvPr>
          <p:cNvSpPr>
            <a:spLocks noGrp="1"/>
          </p:cNvSpPr>
          <p:nvPr>
            <p:ph type="dt" sz="half" idx="14"/>
          </p:nvPr>
        </p:nvSpPr>
        <p:spPr>
          <a:xfrm>
            <a:off x="3309364" y="6332220"/>
            <a:ext cx="1606550" cy="247651"/>
          </a:xfrm>
        </p:spPr>
        <p:txBody>
          <a:bodyPr rtlCol="0"/>
          <a:lstStyle/>
          <a:p>
            <a:pPr rtl="0"/>
            <a:fld id="{AFB24947-CFB8-4223-BB48-21E0ED1E1978}" type="datetime4">
              <a:rPr lang="es-ES" smtClean="0"/>
              <a:t>26 de marzo de 2023</a:t>
            </a:fld>
            <a:endParaRPr lang="es-ES" dirty="0"/>
          </a:p>
        </p:txBody>
      </p:sp>
      <p:pic>
        <p:nvPicPr>
          <p:cNvPr id="53" name="Marcador de posición de imagen 52" descr="Bombillas colgantes">
            <a:extLst>
              <a:ext uri="{FF2B5EF4-FFF2-40B4-BE49-F238E27FC236}">
                <a16:creationId xmlns:a16="http://schemas.microsoft.com/office/drawing/2014/main" id="{CAC9EF15-08A3-406D-9236-76A5454D5F8A}"/>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348252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1353F689-2E51-BF4F-AE47-7CEB7CC4C52A}"/>
              </a:ext>
            </a:extLst>
          </p:cNvPr>
          <p:cNvSpPr>
            <a:spLocks noGrp="1"/>
          </p:cNvSpPr>
          <p:nvPr>
            <p:ph type="title"/>
          </p:nvPr>
        </p:nvSpPr>
        <p:spPr/>
        <p:txBody>
          <a:bodyPr rtlCol="0">
            <a:normAutofit/>
          </a:bodyPr>
          <a:lstStyle/>
          <a:p>
            <a:pPr rtl="0"/>
            <a:r>
              <a:rPr lang="es-ES" sz="3600" dirty="0" err="1"/>
              <a:t>State</a:t>
            </a:r>
            <a:r>
              <a:rPr lang="es-ES" sz="3600" dirty="0"/>
              <a:t> </a:t>
            </a:r>
            <a:r>
              <a:rPr lang="es-ES" sz="3600" dirty="0" err="1"/>
              <a:t>of</a:t>
            </a:r>
            <a:r>
              <a:rPr lang="es-ES" sz="3600" dirty="0"/>
              <a:t> art </a:t>
            </a:r>
            <a:r>
              <a:rPr lang="es-ES" sz="3600" dirty="0" err="1"/>
              <a:t>review</a:t>
            </a:r>
            <a:endParaRPr lang="es-ES" sz="3600" dirty="0"/>
          </a:p>
        </p:txBody>
      </p:sp>
      <p:sp>
        <p:nvSpPr>
          <p:cNvPr id="4" name="Marcador de texto 3">
            <a:extLst>
              <a:ext uri="{FF2B5EF4-FFF2-40B4-BE49-F238E27FC236}">
                <a16:creationId xmlns:a16="http://schemas.microsoft.com/office/drawing/2014/main" id="{A17F80A9-6337-524E-AC61-32C5AFEE8E6D}"/>
              </a:ext>
            </a:extLst>
          </p:cNvPr>
          <p:cNvSpPr>
            <a:spLocks noGrp="1"/>
          </p:cNvSpPr>
          <p:nvPr>
            <p:ph type="body" sz="quarter" idx="11"/>
          </p:nvPr>
        </p:nvSpPr>
        <p:spPr>
          <a:xfrm>
            <a:off x="952499" y="2289363"/>
            <a:ext cx="10832064" cy="2795232"/>
          </a:xfrm>
        </p:spPr>
        <p:txBody>
          <a:bodyPr rtlCol="0"/>
          <a:lstStyle/>
          <a:p>
            <a:pPr algn="just" rtl="0"/>
            <a:r>
              <a:rPr lang="en-US" dirty="0"/>
              <a:t>Reviewed papers:</a:t>
            </a:r>
          </a:p>
          <a:p>
            <a:pPr marL="285750" indent="-285750">
              <a:buFont typeface="Arial" panose="020B0604020202020204" pitchFamily="34" charset="0"/>
              <a:buChar char="•"/>
            </a:pPr>
            <a:r>
              <a:rPr lang="en-US" dirty="0">
                <a:effectLst/>
              </a:rPr>
              <a:t>R. K. Agrawal, F. </a:t>
            </a:r>
            <a:r>
              <a:rPr lang="en-US" dirty="0" err="1">
                <a:effectLst/>
              </a:rPr>
              <a:t>Muchahary</a:t>
            </a:r>
            <a:r>
              <a:rPr lang="en-US" dirty="0">
                <a:effectLst/>
              </a:rPr>
              <a:t>, and M. M. Tripathi, “Long term load forecasting with hourly predictions based on long-short-term-memory networks,” </a:t>
            </a:r>
            <a:r>
              <a:rPr lang="en-US" i="1" dirty="0">
                <a:effectLst/>
              </a:rPr>
              <a:t>2018 IEEE Texas Power and Energy Conference (TPEC)</a:t>
            </a:r>
            <a:r>
              <a:rPr lang="en-US" dirty="0">
                <a:effectLst/>
              </a:rPr>
              <a:t>, 2018. </a:t>
            </a:r>
          </a:p>
          <a:p>
            <a:pPr marL="285750" indent="-285750" algn="just">
              <a:buFont typeface="Arial" panose="020B0604020202020204" pitchFamily="34" charset="0"/>
              <a:buChar char="•"/>
            </a:pPr>
            <a:r>
              <a:rPr lang="es-US" dirty="0">
                <a:effectLst/>
              </a:rPr>
              <a:t>H. Shi, M. </a:t>
            </a:r>
            <a:r>
              <a:rPr lang="es-US" dirty="0" err="1">
                <a:effectLst/>
              </a:rPr>
              <a:t>Xu</a:t>
            </a:r>
            <a:r>
              <a:rPr lang="es-US" dirty="0">
                <a:effectLst/>
              </a:rPr>
              <a:t>, and R. Li, “Deep </a:t>
            </a:r>
            <a:r>
              <a:rPr lang="es-US" dirty="0" err="1">
                <a:effectLst/>
              </a:rPr>
              <a:t>learning</a:t>
            </a:r>
            <a:r>
              <a:rPr lang="es-US" dirty="0">
                <a:effectLst/>
              </a:rPr>
              <a:t> </a:t>
            </a:r>
            <a:r>
              <a:rPr lang="es-US" dirty="0" err="1">
                <a:effectLst/>
              </a:rPr>
              <a:t>for</a:t>
            </a:r>
            <a:r>
              <a:rPr lang="es-US" dirty="0">
                <a:effectLst/>
              </a:rPr>
              <a:t> </a:t>
            </a:r>
            <a:r>
              <a:rPr lang="es-US" dirty="0" err="1">
                <a:effectLst/>
              </a:rPr>
              <a:t>household</a:t>
            </a:r>
            <a:r>
              <a:rPr lang="es-US" dirty="0">
                <a:effectLst/>
              </a:rPr>
              <a:t> load </a:t>
            </a:r>
            <a:r>
              <a:rPr lang="es-US" dirty="0" err="1">
                <a:effectLst/>
              </a:rPr>
              <a:t>forecasting</a:t>
            </a:r>
            <a:r>
              <a:rPr lang="es-US" dirty="0">
                <a:effectLst/>
              </a:rPr>
              <a:t>—a novel </a:t>
            </a:r>
            <a:r>
              <a:rPr lang="es-US" dirty="0" err="1">
                <a:effectLst/>
              </a:rPr>
              <a:t>pooling</a:t>
            </a:r>
            <a:r>
              <a:rPr lang="es-US" dirty="0">
                <a:effectLst/>
              </a:rPr>
              <a:t> </a:t>
            </a:r>
            <a:r>
              <a:rPr lang="es-US" dirty="0" err="1">
                <a:effectLst/>
              </a:rPr>
              <a:t>deep</a:t>
            </a:r>
            <a:r>
              <a:rPr lang="es-US" dirty="0">
                <a:effectLst/>
              </a:rPr>
              <a:t> RNN,” </a:t>
            </a:r>
            <a:r>
              <a:rPr lang="es-US" i="1" dirty="0">
                <a:effectLst/>
              </a:rPr>
              <a:t>IEEE </a:t>
            </a:r>
            <a:r>
              <a:rPr lang="es-US" i="1" dirty="0" err="1">
                <a:effectLst/>
              </a:rPr>
              <a:t>Transactions</a:t>
            </a:r>
            <a:r>
              <a:rPr lang="es-US" i="1" dirty="0">
                <a:effectLst/>
              </a:rPr>
              <a:t> </a:t>
            </a:r>
            <a:r>
              <a:rPr lang="es-US" i="1" dirty="0" err="1">
                <a:effectLst/>
              </a:rPr>
              <a:t>on</a:t>
            </a:r>
            <a:r>
              <a:rPr lang="es-US" i="1" dirty="0">
                <a:effectLst/>
              </a:rPr>
              <a:t> Smart </a:t>
            </a:r>
            <a:r>
              <a:rPr lang="es-US" i="1" dirty="0" err="1">
                <a:effectLst/>
              </a:rPr>
              <a:t>Grid</a:t>
            </a:r>
            <a:r>
              <a:rPr lang="es-US" dirty="0">
                <a:effectLst/>
              </a:rPr>
              <a:t>, vol. 9, no. 5, pp. 5271–5280, 2018. </a:t>
            </a:r>
          </a:p>
          <a:p>
            <a:pPr marL="285750" indent="-285750" algn="just">
              <a:buFont typeface="Arial" panose="020B0604020202020204" pitchFamily="34" charset="0"/>
              <a:buChar char="•"/>
            </a:pPr>
            <a:r>
              <a:rPr lang="es-US" dirty="0" err="1">
                <a:effectLst/>
              </a:rPr>
              <a:t>Jian</a:t>
            </a:r>
            <a:r>
              <a:rPr lang="es-US" dirty="0">
                <a:effectLst/>
              </a:rPr>
              <a:t> Zheng, </a:t>
            </a:r>
            <a:r>
              <a:rPr lang="es-US" dirty="0" err="1">
                <a:effectLst/>
              </a:rPr>
              <a:t>Cencen</a:t>
            </a:r>
            <a:r>
              <a:rPr lang="es-US" dirty="0">
                <a:effectLst/>
              </a:rPr>
              <a:t> </a:t>
            </a:r>
            <a:r>
              <a:rPr lang="es-US" dirty="0" err="1">
                <a:effectLst/>
              </a:rPr>
              <a:t>Xu</a:t>
            </a:r>
            <a:r>
              <a:rPr lang="es-US" dirty="0">
                <a:effectLst/>
              </a:rPr>
              <a:t>, </a:t>
            </a:r>
            <a:r>
              <a:rPr lang="es-US" dirty="0" err="1">
                <a:effectLst/>
              </a:rPr>
              <a:t>Ziang</a:t>
            </a:r>
            <a:r>
              <a:rPr lang="es-US" dirty="0">
                <a:effectLst/>
              </a:rPr>
              <a:t> Zhang, and </a:t>
            </a:r>
            <a:r>
              <a:rPr lang="es-US" dirty="0" err="1">
                <a:effectLst/>
              </a:rPr>
              <a:t>Xiaohua</a:t>
            </a:r>
            <a:r>
              <a:rPr lang="es-US" dirty="0">
                <a:effectLst/>
              </a:rPr>
              <a:t> Li, “Electric load </a:t>
            </a:r>
            <a:r>
              <a:rPr lang="es-US" dirty="0" err="1">
                <a:effectLst/>
              </a:rPr>
              <a:t>forecasting</a:t>
            </a:r>
            <a:r>
              <a:rPr lang="es-US" dirty="0">
                <a:effectLst/>
              </a:rPr>
              <a:t> in </a:t>
            </a:r>
            <a:r>
              <a:rPr lang="es-US" dirty="0" err="1">
                <a:effectLst/>
              </a:rPr>
              <a:t>smart</a:t>
            </a:r>
            <a:r>
              <a:rPr lang="es-US" dirty="0">
                <a:effectLst/>
              </a:rPr>
              <a:t> </a:t>
            </a:r>
            <a:r>
              <a:rPr lang="es-US" dirty="0" err="1">
                <a:effectLst/>
              </a:rPr>
              <a:t>grids</a:t>
            </a:r>
            <a:r>
              <a:rPr lang="es-US" dirty="0">
                <a:effectLst/>
              </a:rPr>
              <a:t> </a:t>
            </a:r>
            <a:r>
              <a:rPr lang="es-US" dirty="0" err="1">
                <a:effectLst/>
              </a:rPr>
              <a:t>using</a:t>
            </a:r>
            <a:r>
              <a:rPr lang="es-US" dirty="0">
                <a:effectLst/>
              </a:rPr>
              <a:t> </a:t>
            </a:r>
            <a:r>
              <a:rPr lang="es-US" dirty="0" err="1">
                <a:effectLst/>
              </a:rPr>
              <a:t>long</a:t>
            </a:r>
            <a:r>
              <a:rPr lang="es-US" dirty="0">
                <a:effectLst/>
              </a:rPr>
              <a:t>-short-</a:t>
            </a:r>
            <a:r>
              <a:rPr lang="es-US" dirty="0" err="1">
                <a:effectLst/>
              </a:rPr>
              <a:t>term</a:t>
            </a:r>
            <a:r>
              <a:rPr lang="es-US" dirty="0">
                <a:effectLst/>
              </a:rPr>
              <a:t>-</a:t>
            </a:r>
            <a:r>
              <a:rPr lang="es-US" dirty="0" err="1">
                <a:effectLst/>
              </a:rPr>
              <a:t>memory</a:t>
            </a:r>
            <a:r>
              <a:rPr lang="es-US" dirty="0">
                <a:effectLst/>
              </a:rPr>
              <a:t> </a:t>
            </a:r>
            <a:r>
              <a:rPr lang="es-US" dirty="0" err="1">
                <a:effectLst/>
              </a:rPr>
              <a:t>based</a:t>
            </a:r>
            <a:r>
              <a:rPr lang="es-US" dirty="0">
                <a:effectLst/>
              </a:rPr>
              <a:t> </a:t>
            </a:r>
            <a:r>
              <a:rPr lang="es-US" dirty="0" err="1">
                <a:effectLst/>
              </a:rPr>
              <a:t>recurrent</a:t>
            </a:r>
            <a:r>
              <a:rPr lang="es-US" dirty="0">
                <a:effectLst/>
              </a:rPr>
              <a:t> neural </a:t>
            </a:r>
            <a:r>
              <a:rPr lang="es-US" dirty="0" err="1">
                <a:effectLst/>
              </a:rPr>
              <a:t>network</a:t>
            </a:r>
            <a:r>
              <a:rPr lang="es-US" dirty="0">
                <a:effectLst/>
              </a:rPr>
              <a:t>,” </a:t>
            </a:r>
            <a:r>
              <a:rPr lang="es-US" i="1" dirty="0">
                <a:effectLst/>
              </a:rPr>
              <a:t>2017 51st </a:t>
            </a:r>
            <a:r>
              <a:rPr lang="es-US" i="1" dirty="0" err="1">
                <a:effectLst/>
              </a:rPr>
              <a:t>Annual</a:t>
            </a:r>
            <a:r>
              <a:rPr lang="es-US" i="1" dirty="0">
                <a:effectLst/>
              </a:rPr>
              <a:t> </a:t>
            </a:r>
            <a:r>
              <a:rPr lang="es-US" i="1" dirty="0" err="1">
                <a:effectLst/>
              </a:rPr>
              <a:t>Conference</a:t>
            </a:r>
            <a:r>
              <a:rPr lang="es-US" i="1" dirty="0">
                <a:effectLst/>
              </a:rPr>
              <a:t> </a:t>
            </a:r>
            <a:r>
              <a:rPr lang="es-US" i="1" dirty="0" err="1">
                <a:effectLst/>
              </a:rPr>
              <a:t>on</a:t>
            </a:r>
            <a:r>
              <a:rPr lang="es-US" i="1" dirty="0">
                <a:effectLst/>
              </a:rPr>
              <a:t> </a:t>
            </a:r>
            <a:r>
              <a:rPr lang="es-US" i="1" dirty="0" err="1">
                <a:effectLst/>
              </a:rPr>
              <a:t>Information</a:t>
            </a:r>
            <a:r>
              <a:rPr lang="es-US" i="1" dirty="0">
                <a:effectLst/>
              </a:rPr>
              <a:t> </a:t>
            </a:r>
            <a:r>
              <a:rPr lang="es-US" i="1" dirty="0" err="1">
                <a:effectLst/>
              </a:rPr>
              <a:t>Sciences</a:t>
            </a:r>
            <a:r>
              <a:rPr lang="es-US" i="1" dirty="0">
                <a:effectLst/>
              </a:rPr>
              <a:t> and </a:t>
            </a:r>
            <a:r>
              <a:rPr lang="es-US" i="1" dirty="0" err="1">
                <a:effectLst/>
              </a:rPr>
              <a:t>Systems</a:t>
            </a:r>
            <a:r>
              <a:rPr lang="es-US" i="1" dirty="0">
                <a:effectLst/>
              </a:rPr>
              <a:t> (CISS)</a:t>
            </a:r>
            <a:r>
              <a:rPr lang="es-US" dirty="0">
                <a:effectLst/>
              </a:rPr>
              <a:t>, 2017. </a:t>
            </a:r>
          </a:p>
          <a:p>
            <a:pPr marL="285750" indent="-285750" algn="just">
              <a:buFont typeface="Arial" panose="020B0604020202020204" pitchFamily="34" charset="0"/>
              <a:buChar char="•"/>
            </a:pPr>
            <a:r>
              <a:rPr lang="en-US" dirty="0">
                <a:effectLst/>
              </a:rPr>
              <a:t>Y. Wang, N. Zhang, and X. Chen, “A short-term residential load forecasting model based on LSTM recurrent neural network considering weather features,” </a:t>
            </a:r>
            <a:r>
              <a:rPr lang="en-US" i="1" dirty="0">
                <a:effectLst/>
              </a:rPr>
              <a:t>Energies</a:t>
            </a:r>
            <a:r>
              <a:rPr lang="en-US" dirty="0">
                <a:effectLst/>
              </a:rPr>
              <a:t>, vol. 14, no. 10, p. 2737, 2021. </a:t>
            </a:r>
          </a:p>
          <a:p>
            <a:pPr marL="285750" indent="-285750" algn="just">
              <a:buFont typeface="Arial" panose="020B0604020202020204" pitchFamily="34" charset="0"/>
              <a:buChar char="•"/>
            </a:pPr>
            <a:r>
              <a:rPr lang="es-US" dirty="0">
                <a:effectLst/>
              </a:rPr>
              <a:t>H. Shi, M. </a:t>
            </a:r>
            <a:r>
              <a:rPr lang="es-US" dirty="0" err="1">
                <a:effectLst/>
              </a:rPr>
              <a:t>Xu</a:t>
            </a:r>
            <a:r>
              <a:rPr lang="es-US" dirty="0">
                <a:effectLst/>
              </a:rPr>
              <a:t>, and R. Li, “Deep </a:t>
            </a:r>
            <a:r>
              <a:rPr lang="es-US" dirty="0" err="1">
                <a:effectLst/>
              </a:rPr>
              <a:t>learning</a:t>
            </a:r>
            <a:r>
              <a:rPr lang="es-US" dirty="0">
                <a:effectLst/>
              </a:rPr>
              <a:t> </a:t>
            </a:r>
            <a:r>
              <a:rPr lang="es-US" dirty="0" err="1">
                <a:effectLst/>
              </a:rPr>
              <a:t>for</a:t>
            </a:r>
            <a:r>
              <a:rPr lang="es-US" dirty="0">
                <a:effectLst/>
              </a:rPr>
              <a:t> </a:t>
            </a:r>
            <a:r>
              <a:rPr lang="es-US" dirty="0" err="1">
                <a:effectLst/>
              </a:rPr>
              <a:t>household</a:t>
            </a:r>
            <a:r>
              <a:rPr lang="es-US" dirty="0">
                <a:effectLst/>
              </a:rPr>
              <a:t> load </a:t>
            </a:r>
            <a:r>
              <a:rPr lang="es-US" dirty="0" err="1">
                <a:effectLst/>
              </a:rPr>
              <a:t>forecasting</a:t>
            </a:r>
            <a:r>
              <a:rPr lang="es-US" dirty="0">
                <a:effectLst/>
              </a:rPr>
              <a:t>—a novel </a:t>
            </a:r>
            <a:r>
              <a:rPr lang="es-US" dirty="0" err="1">
                <a:effectLst/>
              </a:rPr>
              <a:t>pooling</a:t>
            </a:r>
            <a:r>
              <a:rPr lang="es-US" dirty="0">
                <a:effectLst/>
              </a:rPr>
              <a:t> </a:t>
            </a:r>
            <a:r>
              <a:rPr lang="es-US" dirty="0" err="1">
                <a:effectLst/>
              </a:rPr>
              <a:t>deep</a:t>
            </a:r>
            <a:r>
              <a:rPr lang="es-US" dirty="0">
                <a:effectLst/>
              </a:rPr>
              <a:t> RNN,” </a:t>
            </a:r>
            <a:r>
              <a:rPr lang="es-US" i="1" dirty="0">
                <a:effectLst/>
              </a:rPr>
              <a:t>IEEE </a:t>
            </a:r>
            <a:r>
              <a:rPr lang="es-US" i="1" dirty="0" err="1">
                <a:effectLst/>
              </a:rPr>
              <a:t>Transactions</a:t>
            </a:r>
            <a:r>
              <a:rPr lang="es-US" i="1" dirty="0">
                <a:effectLst/>
              </a:rPr>
              <a:t> </a:t>
            </a:r>
            <a:r>
              <a:rPr lang="es-US" i="1" dirty="0" err="1">
                <a:effectLst/>
              </a:rPr>
              <a:t>on</a:t>
            </a:r>
            <a:r>
              <a:rPr lang="es-US" i="1" dirty="0">
                <a:effectLst/>
              </a:rPr>
              <a:t> Smart </a:t>
            </a:r>
            <a:r>
              <a:rPr lang="es-US" i="1" dirty="0" err="1">
                <a:effectLst/>
              </a:rPr>
              <a:t>Grid</a:t>
            </a:r>
            <a:r>
              <a:rPr lang="es-US" dirty="0">
                <a:effectLst/>
              </a:rPr>
              <a:t>, vol. 9, no. 5, pp. 5271–5280, 2018. </a:t>
            </a:r>
          </a:p>
          <a:p>
            <a:pPr algn="just"/>
            <a:endParaRPr lang="es-US" dirty="0">
              <a:effectLst/>
            </a:endParaRPr>
          </a:p>
          <a:p>
            <a:pPr algn="just" rtl="0"/>
            <a:endParaRPr lang="en-US" dirty="0"/>
          </a:p>
        </p:txBody>
      </p:sp>
      <p:sp>
        <p:nvSpPr>
          <p:cNvPr id="7" name="Marcador de número de diapositiva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s-ES" smtClean="0"/>
              <a:pPr rtl="0"/>
              <a:t>5</a:t>
            </a:fld>
            <a:endParaRPr lang="es-ES"/>
          </a:p>
        </p:txBody>
      </p:sp>
      <p:sp>
        <p:nvSpPr>
          <p:cNvPr id="6" name="Marcador de pie de página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770924" cy="247651"/>
          </a:xfrm>
        </p:spPr>
        <p:txBody>
          <a:bodyPr rtlCol="0"/>
          <a:lstStyle/>
          <a:p>
            <a:pPr rtl="0"/>
            <a:r>
              <a:rPr lang="es-US" sz="1100" b="0" i="0" dirty="0">
                <a:solidFill>
                  <a:srgbClr val="2D3B45"/>
                </a:solidFill>
                <a:effectLst/>
                <a:cs typeface="Arial" panose="020B0604020202020204" pitchFamily="34" charset="0"/>
              </a:rPr>
              <a:t>Final Project Status </a:t>
            </a:r>
            <a:r>
              <a:rPr lang="es-US" sz="1100" b="0" i="0" dirty="0" err="1">
                <a:solidFill>
                  <a:srgbClr val="2D3B45"/>
                </a:solidFill>
                <a:effectLst/>
                <a:cs typeface="Arial" panose="020B0604020202020204" pitchFamily="34" charset="0"/>
              </a:rPr>
              <a:t>Report</a:t>
            </a:r>
            <a:endParaRPr lang="es-ES" dirty="0"/>
          </a:p>
        </p:txBody>
      </p:sp>
      <p:sp>
        <p:nvSpPr>
          <p:cNvPr id="5" name="Marcador de fecha 4">
            <a:extLst>
              <a:ext uri="{FF2B5EF4-FFF2-40B4-BE49-F238E27FC236}">
                <a16:creationId xmlns:a16="http://schemas.microsoft.com/office/drawing/2014/main" id="{2E803E71-3088-0347-9BCC-16ADB551CCC8}"/>
              </a:ext>
            </a:extLst>
          </p:cNvPr>
          <p:cNvSpPr>
            <a:spLocks noGrp="1"/>
          </p:cNvSpPr>
          <p:nvPr>
            <p:ph type="dt" sz="half" idx="14"/>
          </p:nvPr>
        </p:nvSpPr>
        <p:spPr>
          <a:xfrm>
            <a:off x="3374675" y="6332220"/>
            <a:ext cx="1606550" cy="247651"/>
          </a:xfrm>
        </p:spPr>
        <p:txBody>
          <a:bodyPr rtlCol="0"/>
          <a:lstStyle/>
          <a:p>
            <a:pPr rtl="0"/>
            <a:fld id="{AFB24947-CFB8-4223-BB48-21E0ED1E1978}" type="datetime4">
              <a:rPr lang="es-ES" smtClean="0"/>
              <a:t>26 de marzo de 2023</a:t>
            </a:fld>
            <a:endParaRPr lang="es-ES" dirty="0"/>
          </a:p>
        </p:txBody>
      </p:sp>
    </p:spTree>
    <p:extLst>
      <p:ext uri="{BB962C8B-B14F-4D97-AF65-F5344CB8AC3E}">
        <p14:creationId xmlns:p14="http://schemas.microsoft.com/office/powerpoint/2010/main" val="2072904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1353F689-2E51-BF4F-AE47-7CEB7CC4C52A}"/>
              </a:ext>
            </a:extLst>
          </p:cNvPr>
          <p:cNvSpPr>
            <a:spLocks noGrp="1"/>
          </p:cNvSpPr>
          <p:nvPr>
            <p:ph type="title"/>
          </p:nvPr>
        </p:nvSpPr>
        <p:spPr/>
        <p:txBody>
          <a:bodyPr rtlCol="0">
            <a:normAutofit/>
          </a:bodyPr>
          <a:lstStyle/>
          <a:p>
            <a:pPr rtl="0"/>
            <a:r>
              <a:rPr lang="es-ES" sz="3600" dirty="0" err="1"/>
              <a:t>State</a:t>
            </a:r>
            <a:r>
              <a:rPr lang="es-ES" sz="3600" dirty="0"/>
              <a:t> </a:t>
            </a:r>
            <a:r>
              <a:rPr lang="es-ES" sz="3600" dirty="0" err="1"/>
              <a:t>of</a:t>
            </a:r>
            <a:r>
              <a:rPr lang="es-ES" sz="3600" dirty="0"/>
              <a:t> art </a:t>
            </a:r>
            <a:r>
              <a:rPr lang="es-ES" sz="3600" dirty="0" err="1"/>
              <a:t>review</a:t>
            </a:r>
            <a:endParaRPr lang="es-ES" sz="3600" dirty="0"/>
          </a:p>
        </p:txBody>
      </p:sp>
      <p:sp>
        <p:nvSpPr>
          <p:cNvPr id="4" name="Marcador de texto 3">
            <a:extLst>
              <a:ext uri="{FF2B5EF4-FFF2-40B4-BE49-F238E27FC236}">
                <a16:creationId xmlns:a16="http://schemas.microsoft.com/office/drawing/2014/main" id="{A17F80A9-6337-524E-AC61-32C5AFEE8E6D}"/>
              </a:ext>
            </a:extLst>
          </p:cNvPr>
          <p:cNvSpPr>
            <a:spLocks noGrp="1"/>
          </p:cNvSpPr>
          <p:nvPr>
            <p:ph type="body" sz="quarter" idx="11"/>
          </p:nvPr>
        </p:nvSpPr>
        <p:spPr>
          <a:xfrm>
            <a:off x="952499" y="2289363"/>
            <a:ext cx="10832064" cy="2795232"/>
          </a:xfrm>
        </p:spPr>
        <p:txBody>
          <a:bodyPr rtlCol="0"/>
          <a:lstStyle/>
          <a:p>
            <a:pPr algn="l"/>
            <a:r>
              <a:rPr lang="en-US" dirty="0">
                <a:latin typeface="Söhne"/>
              </a:rPr>
              <a:t>Important takeaways from reviewed papers:</a:t>
            </a:r>
            <a:endParaRPr lang="en-US" b="0" i="0" dirty="0">
              <a:effectLst/>
              <a:latin typeface="Söhne"/>
            </a:endParaRPr>
          </a:p>
          <a:p>
            <a:pPr algn="l">
              <a:buFont typeface="+mj-lt"/>
              <a:buAutoNum type="arabicPeriod"/>
            </a:pPr>
            <a:r>
              <a:rPr lang="en-US" b="0" i="0" dirty="0">
                <a:effectLst/>
                <a:latin typeface="Söhne"/>
              </a:rPr>
              <a:t> RNN and LSTM models have demonstrated superior performance in load forecasting compared to traditional statistical models.</a:t>
            </a:r>
          </a:p>
          <a:p>
            <a:pPr algn="l">
              <a:buFont typeface="+mj-lt"/>
              <a:buAutoNum type="arabicPeriod"/>
            </a:pPr>
            <a:r>
              <a:rPr lang="en-US" b="0" i="0" dirty="0">
                <a:effectLst/>
                <a:latin typeface="Söhne"/>
              </a:rPr>
              <a:t> The incorporation of weather data as an additional input feature has shown to significantly improve the accuracy of load forecasting.</a:t>
            </a:r>
          </a:p>
          <a:p>
            <a:pPr algn="l">
              <a:buFont typeface="+mj-lt"/>
              <a:buAutoNum type="arabicPeriod"/>
            </a:pPr>
            <a:r>
              <a:rPr lang="en-US" b="0" i="0" dirty="0">
                <a:effectLst/>
                <a:latin typeface="Söhne"/>
              </a:rPr>
              <a:t> Long-term load forecasting is a challenging task, but the use of LSTM models has shown to be effective in capturing long-term dependencies in the data.</a:t>
            </a:r>
          </a:p>
          <a:p>
            <a:pPr algn="l">
              <a:buFont typeface="+mj-lt"/>
              <a:buAutoNum type="arabicPeriod"/>
            </a:pPr>
            <a:r>
              <a:rPr lang="en-US" b="0" i="0" dirty="0">
                <a:effectLst/>
                <a:latin typeface="Söhne"/>
              </a:rPr>
              <a:t> The use of deep RNN models, such as the pooling deep RNN, has shown to further improve the accuracy of load forecasting by capturing complex temporal patterns in the data.</a:t>
            </a:r>
          </a:p>
          <a:p>
            <a:pPr algn="l">
              <a:buFont typeface="+mj-lt"/>
              <a:buAutoNum type="arabicPeriod"/>
            </a:pPr>
            <a:r>
              <a:rPr lang="en-US" b="0" i="0" dirty="0">
                <a:effectLst/>
                <a:latin typeface="Söhne"/>
              </a:rPr>
              <a:t> The performance of RNN and LSTM models can be affected by the quality and granularity of the input data, as well as the choice of hyperparameters and architecture design.</a:t>
            </a:r>
          </a:p>
          <a:p>
            <a:pPr algn="just"/>
            <a:endParaRPr lang="es-US" dirty="0">
              <a:effectLst/>
            </a:endParaRPr>
          </a:p>
          <a:p>
            <a:pPr algn="just" rtl="0"/>
            <a:endParaRPr lang="en-US" dirty="0"/>
          </a:p>
        </p:txBody>
      </p:sp>
      <p:sp>
        <p:nvSpPr>
          <p:cNvPr id="7" name="Marcador de número de diapositiva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s-ES" smtClean="0"/>
              <a:pPr rtl="0"/>
              <a:t>6</a:t>
            </a:fld>
            <a:endParaRPr lang="es-ES"/>
          </a:p>
        </p:txBody>
      </p:sp>
      <p:sp>
        <p:nvSpPr>
          <p:cNvPr id="6" name="Marcador de pie de página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770924" cy="247651"/>
          </a:xfrm>
        </p:spPr>
        <p:txBody>
          <a:bodyPr rtlCol="0"/>
          <a:lstStyle/>
          <a:p>
            <a:pPr rtl="0"/>
            <a:r>
              <a:rPr lang="es-US" sz="1100" b="0" i="0" dirty="0">
                <a:solidFill>
                  <a:srgbClr val="2D3B45"/>
                </a:solidFill>
                <a:effectLst/>
                <a:cs typeface="Arial" panose="020B0604020202020204" pitchFamily="34" charset="0"/>
              </a:rPr>
              <a:t>Final Project Status </a:t>
            </a:r>
            <a:r>
              <a:rPr lang="es-US" sz="1100" b="0" i="0" dirty="0" err="1">
                <a:solidFill>
                  <a:srgbClr val="2D3B45"/>
                </a:solidFill>
                <a:effectLst/>
                <a:cs typeface="Arial" panose="020B0604020202020204" pitchFamily="34" charset="0"/>
              </a:rPr>
              <a:t>Report</a:t>
            </a:r>
            <a:endParaRPr lang="es-ES" dirty="0"/>
          </a:p>
        </p:txBody>
      </p:sp>
      <p:sp>
        <p:nvSpPr>
          <p:cNvPr id="5" name="Marcador de fecha 4">
            <a:extLst>
              <a:ext uri="{FF2B5EF4-FFF2-40B4-BE49-F238E27FC236}">
                <a16:creationId xmlns:a16="http://schemas.microsoft.com/office/drawing/2014/main" id="{2E803E71-3088-0347-9BCC-16ADB551CCC8}"/>
              </a:ext>
            </a:extLst>
          </p:cNvPr>
          <p:cNvSpPr>
            <a:spLocks noGrp="1"/>
          </p:cNvSpPr>
          <p:nvPr>
            <p:ph type="dt" sz="half" idx="14"/>
          </p:nvPr>
        </p:nvSpPr>
        <p:spPr>
          <a:xfrm>
            <a:off x="3374675" y="6332220"/>
            <a:ext cx="1606550" cy="247651"/>
          </a:xfrm>
        </p:spPr>
        <p:txBody>
          <a:bodyPr rtlCol="0"/>
          <a:lstStyle/>
          <a:p>
            <a:pPr rtl="0"/>
            <a:fld id="{AFB24947-CFB8-4223-BB48-21E0ED1E1978}" type="datetime4">
              <a:rPr lang="es-ES" smtClean="0"/>
              <a:t>26 de marzo de 2023</a:t>
            </a:fld>
            <a:endParaRPr lang="es-ES" dirty="0"/>
          </a:p>
        </p:txBody>
      </p:sp>
    </p:spTree>
    <p:extLst>
      <p:ext uri="{BB962C8B-B14F-4D97-AF65-F5344CB8AC3E}">
        <p14:creationId xmlns:p14="http://schemas.microsoft.com/office/powerpoint/2010/main" val="65712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1353F689-2E51-BF4F-AE47-7CEB7CC4C52A}"/>
              </a:ext>
            </a:extLst>
          </p:cNvPr>
          <p:cNvSpPr>
            <a:spLocks noGrp="1"/>
          </p:cNvSpPr>
          <p:nvPr>
            <p:ph type="title"/>
          </p:nvPr>
        </p:nvSpPr>
        <p:spPr/>
        <p:txBody>
          <a:bodyPr rtlCol="0">
            <a:normAutofit/>
          </a:bodyPr>
          <a:lstStyle/>
          <a:p>
            <a:pPr rtl="0"/>
            <a:r>
              <a:rPr lang="es-ES" sz="3600" dirty="0" err="1"/>
              <a:t>Dataset</a:t>
            </a:r>
            <a:r>
              <a:rPr lang="es-ES" sz="3600" dirty="0"/>
              <a:t> </a:t>
            </a:r>
            <a:r>
              <a:rPr lang="es-ES" sz="3600" dirty="0" err="1"/>
              <a:t>inspection</a:t>
            </a:r>
            <a:endParaRPr lang="es-ES" sz="3600" dirty="0"/>
          </a:p>
        </p:txBody>
      </p:sp>
      <p:sp>
        <p:nvSpPr>
          <p:cNvPr id="4" name="Marcador de texto 3">
            <a:extLst>
              <a:ext uri="{FF2B5EF4-FFF2-40B4-BE49-F238E27FC236}">
                <a16:creationId xmlns:a16="http://schemas.microsoft.com/office/drawing/2014/main" id="{A17F80A9-6337-524E-AC61-32C5AFEE8E6D}"/>
              </a:ext>
            </a:extLst>
          </p:cNvPr>
          <p:cNvSpPr>
            <a:spLocks noGrp="1"/>
          </p:cNvSpPr>
          <p:nvPr>
            <p:ph type="body" sz="quarter" idx="11"/>
          </p:nvPr>
        </p:nvSpPr>
        <p:spPr>
          <a:xfrm>
            <a:off x="952499" y="2289363"/>
            <a:ext cx="10832064" cy="610863"/>
          </a:xfrm>
        </p:spPr>
        <p:txBody>
          <a:bodyPr rtlCol="0"/>
          <a:lstStyle/>
          <a:p>
            <a:pPr algn="l"/>
            <a:r>
              <a:rPr lang="en-US" b="0" i="0" dirty="0">
                <a:effectLst/>
                <a:latin typeface="Söhne"/>
              </a:rPr>
              <a:t>For this project </a:t>
            </a:r>
            <a:r>
              <a:rPr lang="en-US" dirty="0"/>
              <a:t>"Short-term Electricity Load Forecasting (Panama)" dataset </a:t>
            </a:r>
            <a:r>
              <a:rPr lang="en-US" dirty="0">
                <a:latin typeface="Söhne"/>
              </a:rPr>
              <a:t>will be used. It </a:t>
            </a:r>
            <a:r>
              <a:rPr lang="en-US" dirty="0">
                <a:latin typeface="Söhne"/>
                <a:hlinkClick r:id="rId3"/>
              </a:rPr>
              <a:t>is available for free in Kaggle</a:t>
            </a:r>
            <a:r>
              <a:rPr lang="en-US" dirty="0">
                <a:latin typeface="Söhne"/>
              </a:rPr>
              <a:t>. </a:t>
            </a:r>
          </a:p>
          <a:p>
            <a:pPr algn="l"/>
            <a:r>
              <a:rPr lang="en-US" b="0" i="0" dirty="0">
                <a:effectLst/>
                <a:latin typeface="Söhne"/>
              </a:rPr>
              <a:t>This dataset cont</a:t>
            </a:r>
            <a:r>
              <a:rPr lang="en-US" dirty="0">
                <a:latin typeface="Söhne"/>
              </a:rPr>
              <a:t>ains the following information:</a:t>
            </a:r>
          </a:p>
          <a:p>
            <a:pPr algn="l"/>
            <a:endParaRPr lang="en-US" dirty="0">
              <a:latin typeface="Söhne"/>
            </a:endParaRPr>
          </a:p>
          <a:p>
            <a:pPr algn="l"/>
            <a:endParaRPr lang="en-US" dirty="0">
              <a:latin typeface="Söhne"/>
            </a:endParaRPr>
          </a:p>
          <a:p>
            <a:pPr algn="l"/>
            <a:endParaRPr lang="en-US" b="0" i="0" dirty="0">
              <a:effectLst/>
              <a:latin typeface="Söhne"/>
            </a:endParaRPr>
          </a:p>
          <a:p>
            <a:pPr algn="just"/>
            <a:endParaRPr lang="es-US" dirty="0">
              <a:effectLst/>
            </a:endParaRPr>
          </a:p>
          <a:p>
            <a:pPr algn="just" rtl="0"/>
            <a:endParaRPr lang="en-US" dirty="0"/>
          </a:p>
        </p:txBody>
      </p:sp>
      <p:sp>
        <p:nvSpPr>
          <p:cNvPr id="7" name="Marcador de número de diapositiva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s-ES" smtClean="0"/>
              <a:pPr rtl="0"/>
              <a:t>7</a:t>
            </a:fld>
            <a:endParaRPr lang="es-ES"/>
          </a:p>
        </p:txBody>
      </p:sp>
      <p:sp>
        <p:nvSpPr>
          <p:cNvPr id="6" name="Marcador de pie de página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770924" cy="247651"/>
          </a:xfrm>
        </p:spPr>
        <p:txBody>
          <a:bodyPr rtlCol="0"/>
          <a:lstStyle/>
          <a:p>
            <a:pPr rtl="0"/>
            <a:r>
              <a:rPr lang="es-US" sz="1100" b="0" i="0" dirty="0">
                <a:solidFill>
                  <a:srgbClr val="2D3B45"/>
                </a:solidFill>
                <a:effectLst/>
                <a:cs typeface="Arial" panose="020B0604020202020204" pitchFamily="34" charset="0"/>
              </a:rPr>
              <a:t>Final Project Status </a:t>
            </a:r>
            <a:r>
              <a:rPr lang="es-US" sz="1100" b="0" i="0" dirty="0" err="1">
                <a:solidFill>
                  <a:srgbClr val="2D3B45"/>
                </a:solidFill>
                <a:effectLst/>
                <a:cs typeface="Arial" panose="020B0604020202020204" pitchFamily="34" charset="0"/>
              </a:rPr>
              <a:t>Report</a:t>
            </a:r>
            <a:endParaRPr lang="es-ES" dirty="0"/>
          </a:p>
        </p:txBody>
      </p:sp>
      <p:sp>
        <p:nvSpPr>
          <p:cNvPr id="5" name="Marcador de fecha 4">
            <a:extLst>
              <a:ext uri="{FF2B5EF4-FFF2-40B4-BE49-F238E27FC236}">
                <a16:creationId xmlns:a16="http://schemas.microsoft.com/office/drawing/2014/main" id="{2E803E71-3088-0347-9BCC-16ADB551CCC8}"/>
              </a:ext>
            </a:extLst>
          </p:cNvPr>
          <p:cNvSpPr>
            <a:spLocks noGrp="1"/>
          </p:cNvSpPr>
          <p:nvPr>
            <p:ph type="dt" sz="half" idx="14"/>
          </p:nvPr>
        </p:nvSpPr>
        <p:spPr>
          <a:xfrm>
            <a:off x="3374675" y="6332220"/>
            <a:ext cx="1606550" cy="247651"/>
          </a:xfrm>
        </p:spPr>
        <p:txBody>
          <a:bodyPr rtlCol="0"/>
          <a:lstStyle/>
          <a:p>
            <a:pPr rtl="0"/>
            <a:fld id="{AFB24947-CFB8-4223-BB48-21E0ED1E1978}" type="datetime4">
              <a:rPr lang="es-ES" smtClean="0"/>
              <a:t>26 de marzo de 2023</a:t>
            </a:fld>
            <a:endParaRPr lang="es-ES" dirty="0"/>
          </a:p>
        </p:txBody>
      </p:sp>
      <p:pic>
        <p:nvPicPr>
          <p:cNvPr id="8" name="Imagen 7">
            <a:extLst>
              <a:ext uri="{FF2B5EF4-FFF2-40B4-BE49-F238E27FC236}">
                <a16:creationId xmlns:a16="http://schemas.microsoft.com/office/drawing/2014/main" id="{BDCE5A27-D606-75AD-9A01-9988C6CFA27A}"/>
              </a:ext>
            </a:extLst>
          </p:cNvPr>
          <p:cNvPicPr>
            <a:picLocks noChangeAspect="1"/>
          </p:cNvPicPr>
          <p:nvPr/>
        </p:nvPicPr>
        <p:blipFill>
          <a:blip r:embed="rId4"/>
          <a:stretch>
            <a:fillRect/>
          </a:stretch>
        </p:blipFill>
        <p:spPr>
          <a:xfrm>
            <a:off x="4981225" y="2665095"/>
            <a:ext cx="6731834" cy="3516630"/>
          </a:xfrm>
          <a:prstGeom prst="rect">
            <a:avLst/>
          </a:prstGeom>
        </p:spPr>
      </p:pic>
      <p:sp>
        <p:nvSpPr>
          <p:cNvPr id="9" name="Marcador de texto 3">
            <a:extLst>
              <a:ext uri="{FF2B5EF4-FFF2-40B4-BE49-F238E27FC236}">
                <a16:creationId xmlns:a16="http://schemas.microsoft.com/office/drawing/2014/main" id="{09FB900D-4900-394A-144B-25A400E76E17}"/>
              </a:ext>
            </a:extLst>
          </p:cNvPr>
          <p:cNvSpPr txBox="1">
            <a:spLocks/>
          </p:cNvSpPr>
          <p:nvPr/>
        </p:nvSpPr>
        <p:spPr>
          <a:xfrm>
            <a:off x="990019" y="3128280"/>
            <a:ext cx="3861902" cy="610863"/>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latin typeface="Söhne"/>
              </a:rPr>
              <a:t>From this dataset only the </a:t>
            </a:r>
            <a:r>
              <a:rPr lang="en-US" b="1" dirty="0" err="1">
                <a:latin typeface="Söhne"/>
              </a:rPr>
              <a:t>nat_demand</a:t>
            </a:r>
            <a:r>
              <a:rPr lang="en-US" dirty="0">
                <a:latin typeface="Söhne"/>
              </a:rPr>
              <a:t>, </a:t>
            </a:r>
            <a:r>
              <a:rPr lang="en-US" b="1" dirty="0" err="1">
                <a:latin typeface="Söhne"/>
              </a:rPr>
              <a:t>holiday_id</a:t>
            </a:r>
            <a:r>
              <a:rPr lang="en-US" dirty="0">
                <a:latin typeface="Söhne"/>
              </a:rPr>
              <a:t>, </a:t>
            </a:r>
            <a:r>
              <a:rPr lang="en-US" b="1" dirty="0">
                <a:latin typeface="Söhne"/>
              </a:rPr>
              <a:t>holiday</a:t>
            </a:r>
            <a:r>
              <a:rPr lang="en-US" dirty="0">
                <a:latin typeface="Söhne"/>
              </a:rPr>
              <a:t> and </a:t>
            </a:r>
            <a:r>
              <a:rPr lang="en-US" b="1" dirty="0">
                <a:latin typeface="Söhne"/>
              </a:rPr>
              <a:t>school</a:t>
            </a:r>
            <a:r>
              <a:rPr lang="en-US" dirty="0">
                <a:latin typeface="Söhne"/>
              </a:rPr>
              <a:t> columns will be considered. The reason for this is that temperature, humidity and precipitation in Santiago and David cities may not be important for this study, as most of the power consumption in Panama takes place in Panama City, the Capital of the country.</a:t>
            </a:r>
          </a:p>
          <a:p>
            <a:endParaRPr lang="en-US" dirty="0">
              <a:latin typeface="Söhne"/>
            </a:endParaRPr>
          </a:p>
          <a:p>
            <a:endParaRPr lang="en-US" dirty="0">
              <a:latin typeface="Söhne"/>
            </a:endParaRPr>
          </a:p>
          <a:p>
            <a:endParaRPr lang="en-US" dirty="0">
              <a:latin typeface="Söhne"/>
            </a:endParaRPr>
          </a:p>
          <a:p>
            <a:pPr algn="just"/>
            <a:endParaRPr lang="es-US" dirty="0"/>
          </a:p>
          <a:p>
            <a:pPr algn="just"/>
            <a:endParaRPr lang="en-US" dirty="0"/>
          </a:p>
        </p:txBody>
      </p:sp>
    </p:spTree>
    <p:extLst>
      <p:ext uri="{BB962C8B-B14F-4D97-AF65-F5344CB8AC3E}">
        <p14:creationId xmlns:p14="http://schemas.microsoft.com/office/powerpoint/2010/main" val="78071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1353F689-2E51-BF4F-AE47-7CEB7CC4C52A}"/>
              </a:ext>
            </a:extLst>
          </p:cNvPr>
          <p:cNvSpPr>
            <a:spLocks noGrp="1"/>
          </p:cNvSpPr>
          <p:nvPr>
            <p:ph type="title"/>
          </p:nvPr>
        </p:nvSpPr>
        <p:spPr/>
        <p:txBody>
          <a:bodyPr rtlCol="0">
            <a:normAutofit/>
          </a:bodyPr>
          <a:lstStyle/>
          <a:p>
            <a:pPr rtl="0"/>
            <a:r>
              <a:rPr lang="es-ES" sz="3600" dirty="0" err="1"/>
              <a:t>Dataset</a:t>
            </a:r>
            <a:r>
              <a:rPr lang="es-ES" sz="3600" dirty="0"/>
              <a:t> </a:t>
            </a:r>
            <a:r>
              <a:rPr lang="es-ES" sz="3600" dirty="0" err="1"/>
              <a:t>inspection</a:t>
            </a:r>
            <a:endParaRPr lang="es-ES" sz="3600" dirty="0"/>
          </a:p>
        </p:txBody>
      </p:sp>
      <p:sp>
        <p:nvSpPr>
          <p:cNvPr id="7" name="Marcador de número de diapositiva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s-ES" smtClean="0"/>
              <a:pPr rtl="0"/>
              <a:t>8</a:t>
            </a:fld>
            <a:endParaRPr lang="es-ES"/>
          </a:p>
        </p:txBody>
      </p:sp>
      <p:sp>
        <p:nvSpPr>
          <p:cNvPr id="6" name="Marcador de pie de página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770924" cy="247651"/>
          </a:xfrm>
        </p:spPr>
        <p:txBody>
          <a:bodyPr rtlCol="0"/>
          <a:lstStyle/>
          <a:p>
            <a:pPr rtl="0"/>
            <a:r>
              <a:rPr lang="es-US" sz="1100" b="0" i="0" dirty="0">
                <a:solidFill>
                  <a:srgbClr val="2D3B45"/>
                </a:solidFill>
                <a:effectLst/>
                <a:cs typeface="Arial" panose="020B0604020202020204" pitchFamily="34" charset="0"/>
              </a:rPr>
              <a:t>Final Project Status </a:t>
            </a:r>
            <a:r>
              <a:rPr lang="es-US" sz="1100" b="0" i="0" dirty="0" err="1">
                <a:solidFill>
                  <a:srgbClr val="2D3B45"/>
                </a:solidFill>
                <a:effectLst/>
                <a:cs typeface="Arial" panose="020B0604020202020204" pitchFamily="34" charset="0"/>
              </a:rPr>
              <a:t>Report</a:t>
            </a:r>
            <a:endParaRPr lang="es-ES" dirty="0"/>
          </a:p>
        </p:txBody>
      </p:sp>
      <p:sp>
        <p:nvSpPr>
          <p:cNvPr id="5" name="Marcador de fecha 4">
            <a:extLst>
              <a:ext uri="{FF2B5EF4-FFF2-40B4-BE49-F238E27FC236}">
                <a16:creationId xmlns:a16="http://schemas.microsoft.com/office/drawing/2014/main" id="{2E803E71-3088-0347-9BCC-16ADB551CCC8}"/>
              </a:ext>
            </a:extLst>
          </p:cNvPr>
          <p:cNvSpPr>
            <a:spLocks noGrp="1"/>
          </p:cNvSpPr>
          <p:nvPr>
            <p:ph type="dt" sz="half" idx="14"/>
          </p:nvPr>
        </p:nvSpPr>
        <p:spPr>
          <a:xfrm>
            <a:off x="3374675" y="6332220"/>
            <a:ext cx="1606550" cy="247651"/>
          </a:xfrm>
        </p:spPr>
        <p:txBody>
          <a:bodyPr rtlCol="0"/>
          <a:lstStyle/>
          <a:p>
            <a:pPr rtl="0"/>
            <a:fld id="{AFB24947-CFB8-4223-BB48-21E0ED1E1978}" type="datetime4">
              <a:rPr lang="es-ES" smtClean="0"/>
              <a:t>26 de marzo de 2023</a:t>
            </a:fld>
            <a:endParaRPr lang="es-ES" dirty="0"/>
          </a:p>
        </p:txBody>
      </p:sp>
      <p:sp>
        <p:nvSpPr>
          <p:cNvPr id="10" name="Marcador de texto 9">
            <a:extLst>
              <a:ext uri="{FF2B5EF4-FFF2-40B4-BE49-F238E27FC236}">
                <a16:creationId xmlns:a16="http://schemas.microsoft.com/office/drawing/2014/main" id="{5307F3BD-0EF5-CF8F-E211-272BC3FCEC05}"/>
              </a:ext>
            </a:extLst>
          </p:cNvPr>
          <p:cNvSpPr>
            <a:spLocks noGrp="1"/>
          </p:cNvSpPr>
          <p:nvPr>
            <p:ph type="body" sz="quarter" idx="11"/>
          </p:nvPr>
        </p:nvSpPr>
        <p:spPr>
          <a:xfrm>
            <a:off x="971550" y="2279838"/>
            <a:ext cx="3556351" cy="2795232"/>
          </a:xfrm>
        </p:spPr>
        <p:txBody>
          <a:bodyPr/>
          <a:lstStyle/>
          <a:p>
            <a:r>
              <a:rPr lang="en-US" dirty="0"/>
              <a:t>Santiago and David were excluded from the analysis due to their relatively low power consumption compared to Panama City. </a:t>
            </a:r>
          </a:p>
          <a:p>
            <a:pPr algn="just"/>
            <a:r>
              <a:rPr lang="en-US" dirty="0"/>
              <a:t>In addition, the temperature readings for Panama City were taken in Tocumen, which is located approximately 25 miles away from the city center. Therefore, these columns will not be taken into account for this study.</a:t>
            </a:r>
            <a:endParaRPr lang="es-US" dirty="0"/>
          </a:p>
        </p:txBody>
      </p:sp>
      <p:pic>
        <p:nvPicPr>
          <p:cNvPr id="12" name="Imagen 11">
            <a:extLst>
              <a:ext uri="{FF2B5EF4-FFF2-40B4-BE49-F238E27FC236}">
                <a16:creationId xmlns:a16="http://schemas.microsoft.com/office/drawing/2014/main" id="{46DD469B-8642-79B6-6BA7-B3F352825C89}"/>
              </a:ext>
            </a:extLst>
          </p:cNvPr>
          <p:cNvPicPr>
            <a:picLocks noChangeAspect="1"/>
          </p:cNvPicPr>
          <p:nvPr/>
        </p:nvPicPr>
        <p:blipFill>
          <a:blip r:embed="rId3"/>
          <a:stretch>
            <a:fillRect/>
          </a:stretch>
        </p:blipFill>
        <p:spPr>
          <a:xfrm>
            <a:off x="4572000" y="1645062"/>
            <a:ext cx="7223125" cy="4333875"/>
          </a:xfrm>
          <a:prstGeom prst="rect">
            <a:avLst/>
          </a:prstGeom>
        </p:spPr>
      </p:pic>
    </p:spTree>
    <p:extLst>
      <p:ext uri="{BB962C8B-B14F-4D97-AF65-F5344CB8AC3E}">
        <p14:creationId xmlns:p14="http://schemas.microsoft.com/office/powerpoint/2010/main" val="2317431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1353F689-2E51-BF4F-AE47-7CEB7CC4C52A}"/>
              </a:ext>
            </a:extLst>
          </p:cNvPr>
          <p:cNvSpPr>
            <a:spLocks noGrp="1"/>
          </p:cNvSpPr>
          <p:nvPr>
            <p:ph type="title"/>
          </p:nvPr>
        </p:nvSpPr>
        <p:spPr/>
        <p:txBody>
          <a:bodyPr rtlCol="0">
            <a:normAutofit/>
          </a:bodyPr>
          <a:lstStyle/>
          <a:p>
            <a:pPr rtl="0"/>
            <a:r>
              <a:rPr lang="es-ES" sz="3600" dirty="0" err="1"/>
              <a:t>Dataset</a:t>
            </a:r>
            <a:r>
              <a:rPr lang="es-ES" sz="3600" dirty="0"/>
              <a:t> </a:t>
            </a:r>
            <a:r>
              <a:rPr lang="es-ES" sz="3600" dirty="0" err="1"/>
              <a:t>inspection</a:t>
            </a:r>
            <a:endParaRPr lang="es-ES" sz="3600" dirty="0"/>
          </a:p>
        </p:txBody>
      </p:sp>
      <p:sp>
        <p:nvSpPr>
          <p:cNvPr id="7" name="Marcador de número de diapositiva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s-ES" smtClean="0"/>
              <a:pPr rtl="0"/>
              <a:t>9</a:t>
            </a:fld>
            <a:endParaRPr lang="es-ES"/>
          </a:p>
        </p:txBody>
      </p:sp>
      <p:sp>
        <p:nvSpPr>
          <p:cNvPr id="6" name="Marcador de pie de página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770924" cy="247651"/>
          </a:xfrm>
        </p:spPr>
        <p:txBody>
          <a:bodyPr rtlCol="0"/>
          <a:lstStyle/>
          <a:p>
            <a:pPr rtl="0"/>
            <a:r>
              <a:rPr lang="es-US" sz="1100" b="0" i="0" dirty="0">
                <a:solidFill>
                  <a:srgbClr val="2D3B45"/>
                </a:solidFill>
                <a:effectLst/>
                <a:cs typeface="Arial" panose="020B0604020202020204" pitchFamily="34" charset="0"/>
              </a:rPr>
              <a:t>Final Project Status </a:t>
            </a:r>
            <a:r>
              <a:rPr lang="es-US" sz="1100" b="0" i="0" dirty="0" err="1">
                <a:solidFill>
                  <a:srgbClr val="2D3B45"/>
                </a:solidFill>
                <a:effectLst/>
                <a:cs typeface="Arial" panose="020B0604020202020204" pitchFamily="34" charset="0"/>
              </a:rPr>
              <a:t>Report</a:t>
            </a:r>
            <a:endParaRPr lang="es-ES" dirty="0"/>
          </a:p>
        </p:txBody>
      </p:sp>
      <p:sp>
        <p:nvSpPr>
          <p:cNvPr id="5" name="Marcador de fecha 4">
            <a:extLst>
              <a:ext uri="{FF2B5EF4-FFF2-40B4-BE49-F238E27FC236}">
                <a16:creationId xmlns:a16="http://schemas.microsoft.com/office/drawing/2014/main" id="{2E803E71-3088-0347-9BCC-16ADB551CCC8}"/>
              </a:ext>
            </a:extLst>
          </p:cNvPr>
          <p:cNvSpPr>
            <a:spLocks noGrp="1"/>
          </p:cNvSpPr>
          <p:nvPr>
            <p:ph type="dt" sz="half" idx="14"/>
          </p:nvPr>
        </p:nvSpPr>
        <p:spPr>
          <a:xfrm>
            <a:off x="3374675" y="6332220"/>
            <a:ext cx="1606550" cy="247651"/>
          </a:xfrm>
        </p:spPr>
        <p:txBody>
          <a:bodyPr rtlCol="0"/>
          <a:lstStyle/>
          <a:p>
            <a:pPr rtl="0"/>
            <a:fld id="{AFB24947-CFB8-4223-BB48-21E0ED1E1978}" type="datetime4">
              <a:rPr lang="es-ES" smtClean="0"/>
              <a:t>26 de marzo de 2023</a:t>
            </a:fld>
            <a:endParaRPr lang="es-ES" dirty="0"/>
          </a:p>
        </p:txBody>
      </p:sp>
      <p:sp>
        <p:nvSpPr>
          <p:cNvPr id="10" name="Marcador de texto 9">
            <a:extLst>
              <a:ext uri="{FF2B5EF4-FFF2-40B4-BE49-F238E27FC236}">
                <a16:creationId xmlns:a16="http://schemas.microsoft.com/office/drawing/2014/main" id="{5307F3BD-0EF5-CF8F-E211-272BC3FCEC05}"/>
              </a:ext>
            </a:extLst>
          </p:cNvPr>
          <p:cNvSpPr>
            <a:spLocks noGrp="1"/>
          </p:cNvSpPr>
          <p:nvPr>
            <p:ph type="body" sz="quarter" idx="11"/>
          </p:nvPr>
        </p:nvSpPr>
        <p:spPr>
          <a:xfrm>
            <a:off x="971550" y="2279838"/>
            <a:ext cx="10658475" cy="2795232"/>
          </a:xfrm>
        </p:spPr>
        <p:txBody>
          <a:bodyPr/>
          <a:lstStyle/>
          <a:p>
            <a:pPr algn="just"/>
            <a:r>
              <a:rPr lang="en-US" dirty="0"/>
              <a:t>A distinct weather dataset was procured from </a:t>
            </a:r>
            <a:r>
              <a:rPr lang="en-US" dirty="0" err="1"/>
              <a:t>OpenWeatherMap</a:t>
            </a:r>
            <a:r>
              <a:rPr lang="en-US" dirty="0"/>
              <a:t> instead of utilizing weather data from the "Short-term Electricity Load Forecasting (Panama)" dataset. This distinct dataset comprises hourly weather data in Panama City from 1980 onwards.</a:t>
            </a:r>
            <a:endParaRPr lang="es-US" dirty="0"/>
          </a:p>
        </p:txBody>
      </p:sp>
      <p:pic>
        <p:nvPicPr>
          <p:cNvPr id="4" name="Imagen 3">
            <a:extLst>
              <a:ext uri="{FF2B5EF4-FFF2-40B4-BE49-F238E27FC236}">
                <a16:creationId xmlns:a16="http://schemas.microsoft.com/office/drawing/2014/main" id="{3E547961-7175-87CD-4483-E0D8636474A9}"/>
              </a:ext>
            </a:extLst>
          </p:cNvPr>
          <p:cNvPicPr>
            <a:picLocks noChangeAspect="1"/>
          </p:cNvPicPr>
          <p:nvPr/>
        </p:nvPicPr>
        <p:blipFill>
          <a:blip r:embed="rId3"/>
          <a:stretch>
            <a:fillRect/>
          </a:stretch>
        </p:blipFill>
        <p:spPr>
          <a:xfrm>
            <a:off x="1134058" y="3163674"/>
            <a:ext cx="10086392" cy="2062154"/>
          </a:xfrm>
          <a:prstGeom prst="rect">
            <a:avLst/>
          </a:prstGeom>
        </p:spPr>
      </p:pic>
    </p:spTree>
    <p:extLst>
      <p:ext uri="{BB962C8B-B14F-4D97-AF65-F5344CB8AC3E}">
        <p14:creationId xmlns:p14="http://schemas.microsoft.com/office/powerpoint/2010/main" val="1170805815"/>
      </p:ext>
    </p:extLst>
  </p:cSld>
  <p:clrMapOvr>
    <a:masterClrMapping/>
  </p:clrMapOvr>
</p:sld>
</file>

<file path=ppt/theme/theme1.xml><?xml version="1.0" encoding="utf-8"?>
<a:theme xmlns:a="http://schemas.openxmlformats.org/drawingml/2006/main" name="Tema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9129432_TF78853419_Win32.potx" id="{F85094AE-F951-45B6-B003-F9F3B4BD38C5}" vid="{E124D037-8587-41C3-AB02-2A120C8407E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la oficin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2.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{83245F7B-49EA-4707-8E11-7FF467126CCA}tf78853419_win32</Template>
  <TotalTime>113</TotalTime>
  <Words>1837</Words>
  <Application>Microsoft Office PowerPoint</Application>
  <PresentationFormat>Panorámica</PresentationFormat>
  <Paragraphs>152</Paragraphs>
  <Slides>19</Slides>
  <Notes>19</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19</vt:i4>
      </vt:variant>
    </vt:vector>
  </HeadingPairs>
  <TitlesOfParts>
    <vt:vector size="27" baseType="lpstr">
      <vt:lpstr>Agency FB</vt:lpstr>
      <vt:lpstr>Arial</vt:lpstr>
      <vt:lpstr>Calibri</vt:lpstr>
      <vt:lpstr>Franklin Gothic Book</vt:lpstr>
      <vt:lpstr>Franklin Gothic Demi</vt:lpstr>
      <vt:lpstr>Söhne</vt:lpstr>
      <vt:lpstr>Wingdings</vt:lpstr>
      <vt:lpstr>Tema1</vt:lpstr>
      <vt:lpstr>LONG-TERM FORECASTING OF ELECTRICITY LOAD DEMAND IN PANAMA</vt:lpstr>
      <vt:lpstr>Project description and objectives</vt:lpstr>
      <vt:lpstr>Final Project Status Report</vt:lpstr>
      <vt:lpstr>State of art review</vt:lpstr>
      <vt:lpstr>State of art review</vt:lpstr>
      <vt:lpstr>State of art review</vt:lpstr>
      <vt:lpstr>Dataset inspection</vt:lpstr>
      <vt:lpstr>Dataset inspection</vt:lpstr>
      <vt:lpstr>Dataset inspection</vt:lpstr>
      <vt:lpstr>Dataset pre-processing</vt:lpstr>
      <vt:lpstr>Feature analysis</vt:lpstr>
      <vt:lpstr>Feature analysis</vt:lpstr>
      <vt:lpstr>Feature analysis</vt:lpstr>
      <vt:lpstr>Feature analysis</vt:lpstr>
      <vt:lpstr>Feature analysis</vt:lpstr>
      <vt:lpstr>Feature analysis</vt:lpstr>
      <vt:lpstr>Feature analysis</vt:lpstr>
      <vt:lpstr>What’s next?</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LONG-TERM FORECASTING OF ELECTRICITY LOAD DEMAND IN PANAMA</dc:title>
  <dc:creator>Antony Garcia</dc:creator>
  <cp:lastModifiedBy>Antony Garcia</cp:lastModifiedBy>
  <cp:revision>5</cp:revision>
  <dcterms:created xsi:type="dcterms:W3CDTF">2023-03-26T21:49:40Z</dcterms:created>
  <dcterms:modified xsi:type="dcterms:W3CDTF">2023-03-27T00:58:42Z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