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3" r:id="rId7"/>
    <p:sldId id="291" r:id="rId8"/>
    <p:sldId id="292" r:id="rId9"/>
    <p:sldId id="290" r:id="rId10"/>
    <p:sldId id="293" r:id="rId11"/>
    <p:sldId id="288" r:id="rId12"/>
    <p:sldId id="289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-Shell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①首先选定记录间的距离为</a:t>
            </a:r>
            <a:r>
              <a:rPr lang="en-US" altLang="zh-CN">
                <a:latin typeface="Fira Code" panose="020B0809050000020004" pitchFamily="49" charset="0"/>
                <a:ea typeface="Fira Code" panose="020B0809050000020004" pitchFamily="49" charset="0"/>
              </a:rPr>
              <a:t>di (i=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1)</a:t>
            </a:r>
            <a:r>
              <a:rPr lang="zh-CN" altLang="en-US" dirty="0">
                <a:latin typeface="Fira Code" panose="020B0809050000020004" pitchFamily="49" charset="0"/>
              </a:rPr>
              <a:t>，在整个待排序记录序列中将所有间隔为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di</a:t>
            </a:r>
            <a:r>
              <a:rPr lang="zh-CN" altLang="en-US" dirty="0">
                <a:latin typeface="Fira Code" panose="020B0809050000020004" pitchFamily="49" charset="0"/>
              </a:rPr>
              <a:t>的记录分成一组，进行组内直接插入排序；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CN" altLang="en-US" dirty="0">
              <a:latin typeface="Fira Code" panose="020B08090500000200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②</a:t>
            </a:r>
            <a:r>
              <a:rPr lang="zh-CN" altLang="en-US">
                <a:latin typeface="Fira Code" panose="020B0809050000020004" pitchFamily="49" charset="0"/>
              </a:rPr>
              <a:t>然后取</a:t>
            </a:r>
            <a:r>
              <a:rPr lang="en-US" altLang="zh-CN">
                <a:latin typeface="Fira Code" panose="020B0809050000020004" pitchFamily="49" charset="0"/>
                <a:ea typeface="Fira Code" panose="020B0809050000020004" pitchFamily="49" charset="0"/>
              </a:rPr>
              <a:t>i=i+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1, </a:t>
            </a:r>
            <a:r>
              <a:rPr lang="zh-CN" altLang="en-US" dirty="0">
                <a:latin typeface="Fira Code" panose="020B0809050000020004" pitchFamily="49" charset="0"/>
              </a:rPr>
              <a:t>记录间的距离为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di</a:t>
            </a:r>
            <a:r>
              <a:rPr lang="zh-CN" altLang="en-US" dirty="0">
                <a:latin typeface="Fira Code" panose="020B0809050000020004" pitchFamily="49" charset="0"/>
              </a:rPr>
              <a:t>（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di&lt;di-1</a:t>
            </a:r>
            <a:r>
              <a:rPr lang="zh-CN" altLang="en-US" dirty="0">
                <a:latin typeface="Fira Code" panose="020B0809050000020004" pitchFamily="49" charset="0"/>
              </a:rPr>
              <a:t>），在整个待排序记录序列中，将所有间隔为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di</a:t>
            </a:r>
            <a:r>
              <a:rPr lang="zh-CN" altLang="en-US" dirty="0">
                <a:latin typeface="Fira Code" panose="020B0809050000020004" pitchFamily="49" charset="0"/>
              </a:rPr>
              <a:t>的记录分成一组，进行组内直接插入排序；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Fira Code" panose="020B08090500000200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重复步骤②多次，直至记录间的距离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di=1</a:t>
            </a:r>
            <a:r>
              <a:rPr lang="zh-CN" altLang="en-US" dirty="0">
                <a:latin typeface="Fira Code" panose="020B0809050000020004" pitchFamily="49" charset="0"/>
              </a:rPr>
              <a:t>，此时整个只有一个子序列，对该序列进行直接插入排序，完成整个排序过程。</a:t>
            </a:r>
          </a:p>
        </p:txBody>
      </p:sp>
    </p:spTree>
    <p:extLst>
      <p:ext uri="{BB962C8B-B14F-4D97-AF65-F5344CB8AC3E}">
        <p14:creationId xmlns:p14="http://schemas.microsoft.com/office/powerpoint/2010/main" val="211583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297E7B-4BFC-445F-8758-D7E6217A3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98380"/>
              </p:ext>
            </p:extLst>
          </p:nvPr>
        </p:nvGraphicFramePr>
        <p:xfrm>
          <a:off x="3218688" y="2996249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C873EF-FE8E-4CA5-8F23-1D815688C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41500"/>
              </p:ext>
            </p:extLst>
          </p:nvPr>
        </p:nvGraphicFramePr>
        <p:xfrm>
          <a:off x="3218688" y="1690688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7EC461D-5823-4633-AA04-82B2DF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-Shell</a:t>
            </a:r>
            <a:r>
              <a:rPr lang="zh-CN" altLang="en-US" dirty="0"/>
              <a:t>排序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139AAFD-027D-44C5-BC0C-BD9DF8F6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71580"/>
              </p:ext>
            </p:extLst>
          </p:nvPr>
        </p:nvGraphicFramePr>
        <p:xfrm>
          <a:off x="3218688" y="1690688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50A3619-53C9-430F-9829-47C0E83DCEE1}"/>
              </a:ext>
            </a:extLst>
          </p:cNvPr>
          <p:cNvSpPr txBox="1"/>
          <p:nvPr/>
        </p:nvSpPr>
        <p:spPr>
          <a:xfrm>
            <a:off x="1426464" y="1870585"/>
            <a:ext cx="11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Fira Code" panose="020B0809050000020004" pitchFamily="49" charset="0"/>
                <a:ea typeface="Fira Code" panose="020B0809050000020004" pitchFamily="49" charset="0"/>
              </a:rPr>
              <a:t>d = 4</a:t>
            </a:r>
            <a:endParaRPr lang="zh-CN" altLang="en-US" sz="2000" dirty="0">
              <a:latin typeface="Fira Code" panose="020B08090500000200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78E922-1E37-4257-A938-35DBE220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92"/>
              </p:ext>
            </p:extLst>
          </p:nvPr>
        </p:nvGraphicFramePr>
        <p:xfrm>
          <a:off x="3218688" y="2996249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B36E369-3691-4C2F-95B0-96CD453524C5}"/>
              </a:ext>
            </a:extLst>
          </p:cNvPr>
          <p:cNvSpPr txBox="1"/>
          <p:nvPr/>
        </p:nvSpPr>
        <p:spPr>
          <a:xfrm>
            <a:off x="1426464" y="3176146"/>
            <a:ext cx="11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Fira Code" panose="020B0809050000020004" pitchFamily="49" charset="0"/>
                <a:ea typeface="Fira Code" panose="020B0809050000020004" pitchFamily="49" charset="0"/>
              </a:rPr>
              <a:t>d = 2</a:t>
            </a:r>
            <a:endParaRPr lang="zh-CN" altLang="en-US" sz="2000" dirty="0">
              <a:latin typeface="Fira Code" panose="020B08090500000200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608E13-093B-4809-929E-975EB9BA2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20792"/>
              </p:ext>
            </p:extLst>
          </p:nvPr>
        </p:nvGraphicFramePr>
        <p:xfrm>
          <a:off x="3218688" y="4281652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B0254F-DB15-4271-881B-2B47952E535C}"/>
              </a:ext>
            </a:extLst>
          </p:cNvPr>
          <p:cNvSpPr txBox="1"/>
          <p:nvPr/>
        </p:nvSpPr>
        <p:spPr>
          <a:xfrm>
            <a:off x="1426464" y="4461549"/>
            <a:ext cx="11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Fira Code" panose="020B0809050000020004" pitchFamily="49" charset="0"/>
                <a:ea typeface="Fira Code" panose="020B0809050000020004" pitchFamily="49" charset="0"/>
              </a:rPr>
              <a:t>d = 1</a:t>
            </a:r>
            <a:endParaRPr lang="zh-CN" altLang="en-US" sz="2000" dirty="0">
              <a:latin typeface="Fira Code" panose="020B0809050000020004" pitchFamily="49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11C0-A84D-4942-8CFC-ADBD6487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59084"/>
              </p:ext>
            </p:extLst>
          </p:nvPr>
        </p:nvGraphicFramePr>
        <p:xfrm>
          <a:off x="3218688" y="4281652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227EFD-F837-41DC-B1CB-9CB8FDFD9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80347"/>
              </p:ext>
            </p:extLst>
          </p:nvPr>
        </p:nvGraphicFramePr>
        <p:xfrm>
          <a:off x="3218688" y="5567055"/>
          <a:ext cx="7214616" cy="7599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901827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759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05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13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17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42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70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94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-Shell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增量的取法：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Fira Code" panose="020B0809050000020004" pitchFamily="49" charset="0"/>
              </a:rPr>
              <a:t>while (d &gt;= 1)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latin typeface="Fira Code" panose="020B0809050000020004" pitchFamily="49" charset="0"/>
              </a:rPr>
              <a:t>d /= 2;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latin typeface="Fira Code" panose="020B0809050000020004" pitchFamily="49" charset="0"/>
              </a:rPr>
              <a:t>d = d / 3 + 1;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6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特点（升序）：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多趟两两比较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每趟参与比较的元素排除最后一个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每一趟排序后，此趟的最大值排到了最右边</a:t>
            </a:r>
          </a:p>
        </p:txBody>
      </p:sp>
    </p:spTree>
    <p:extLst>
      <p:ext uri="{BB962C8B-B14F-4D97-AF65-F5344CB8AC3E}">
        <p14:creationId xmlns:p14="http://schemas.microsoft.com/office/powerpoint/2010/main" val="123976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027445-D96E-46A3-9B78-D1008F7C7B2E}"/>
              </a:ext>
            </a:extLst>
          </p:cNvPr>
          <p:cNvSpPr/>
          <p:nvPr/>
        </p:nvSpPr>
        <p:spPr>
          <a:xfrm>
            <a:off x="1457803" y="2366431"/>
            <a:ext cx="9276393" cy="79011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5227C-E191-4632-BD49-BA82AE4A1A11}"/>
              </a:ext>
            </a:extLst>
          </p:cNvPr>
          <p:cNvSpPr/>
          <p:nvPr/>
        </p:nvSpPr>
        <p:spPr>
          <a:xfrm>
            <a:off x="1457802" y="2366429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9F5313-DA68-42BD-8262-1BFA58A4A336}"/>
              </a:ext>
            </a:extLst>
          </p:cNvPr>
          <p:cNvSpPr/>
          <p:nvPr/>
        </p:nvSpPr>
        <p:spPr>
          <a:xfrm>
            <a:off x="1457803" y="4082452"/>
            <a:ext cx="4052300" cy="790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endParaRPr lang="zh-CN" altLang="en-US" sz="3600" dirty="0">
              <a:latin typeface="Fira Code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EA10E3-0ACC-448C-87D6-52A7635F8F1F}"/>
              </a:ext>
            </a:extLst>
          </p:cNvPr>
          <p:cNvSpPr/>
          <p:nvPr/>
        </p:nvSpPr>
        <p:spPr>
          <a:xfrm>
            <a:off x="5510102" y="4082449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E0F04B-EEEF-46D4-8D71-8D0992C21579}"/>
              </a:ext>
            </a:extLst>
          </p:cNvPr>
          <p:cNvSpPr/>
          <p:nvPr/>
        </p:nvSpPr>
        <p:spPr>
          <a:xfrm>
            <a:off x="6300215" y="4082452"/>
            <a:ext cx="4433981" cy="7901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endParaRPr lang="zh-CN" altLang="en-US" sz="3600" dirty="0">
              <a:latin typeface="Fira Code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0157BA-EB06-43CE-A5C4-AB9C2B3AC6B9}"/>
              </a:ext>
            </a:extLst>
          </p:cNvPr>
          <p:cNvSpPr txBox="1"/>
          <p:nvPr/>
        </p:nvSpPr>
        <p:spPr>
          <a:xfrm>
            <a:off x="5443903" y="5060233"/>
            <a:ext cx="922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pivot</a:t>
            </a:r>
            <a:endParaRPr lang="zh-CN" altLang="en-US" dirty="0">
              <a:solidFill>
                <a:srgbClr val="FF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84AF9-A9E4-4A42-A3FC-FF63D351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100" dirty="0">
                <a:latin typeface="Fira Code" panose="020B0809050000020004" pitchFamily="49" charset="0"/>
              </a:rPr>
              <a:t>假设待划分序列为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， </a:t>
            </a:r>
            <a:r>
              <a:rPr lang="en-US" altLang="zh-CN" sz="3100" dirty="0">
                <a:latin typeface="Fira Code" panose="020B0809050000020004" pitchFamily="49" charset="0"/>
              </a:rPr>
              <a:t>r[low+1]</a:t>
            </a:r>
            <a:r>
              <a:rPr lang="zh-CN" altLang="en-US" sz="3100" dirty="0">
                <a:latin typeface="Fira Code" panose="020B0809050000020004" pitchFamily="49" charset="0"/>
              </a:rPr>
              <a:t>， </a:t>
            </a:r>
            <a:r>
              <a:rPr lang="en-US" altLang="zh-CN" sz="3100" dirty="0">
                <a:latin typeface="Fira Code" panose="020B0809050000020004" pitchFamily="49" charset="0"/>
              </a:rPr>
              <a:t>… </a:t>
            </a:r>
            <a:r>
              <a:rPr lang="zh-CN" altLang="en-US" sz="3100" dirty="0">
                <a:latin typeface="Fira Code" panose="020B0809050000020004" pitchFamily="49" charset="0"/>
              </a:rPr>
              <a:t>，</a:t>
            </a:r>
            <a:r>
              <a:rPr lang="en-US" altLang="zh-CN" sz="3100" dirty="0">
                <a:latin typeface="Fira Code" panose="020B0809050000020004" pitchFamily="49" charset="0"/>
              </a:rPr>
              <a:t>r[high]</a:t>
            </a:r>
            <a:r>
              <a:rPr lang="zh-CN" altLang="en-US" sz="3100" dirty="0">
                <a:latin typeface="Fira Code" panose="020B0809050000020004" pitchFamily="49" charset="0"/>
              </a:rPr>
              <a:t>。</a:t>
            </a:r>
            <a:endParaRPr lang="en-US" altLang="zh-CN" sz="3100" dirty="0">
              <a:latin typeface="Fira Code" panose="020B0809050000020004" pitchFamily="49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100" dirty="0">
                <a:latin typeface="Fira Code" panose="020B0809050000020004" pitchFamily="49" charset="0"/>
              </a:rPr>
              <a:t>首先将基准记录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移至变量</a:t>
            </a:r>
            <a:r>
              <a:rPr lang="en-US" altLang="zh-CN" sz="3100" dirty="0">
                <a:latin typeface="Fira Code" panose="020B0809050000020004" pitchFamily="49" charset="0"/>
              </a:rPr>
              <a:t>x</a:t>
            </a:r>
            <a:r>
              <a:rPr lang="zh-CN" altLang="en-US" sz="3100" dirty="0">
                <a:latin typeface="Fira Code" panose="020B0809050000020004" pitchFamily="49" charset="0"/>
              </a:rPr>
              <a:t>中，使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 相当于空单元，然后反复进行如下两个扫描过程，直到</a:t>
            </a:r>
            <a:r>
              <a:rPr lang="en-US" altLang="zh-CN" sz="3100" dirty="0">
                <a:latin typeface="Fira Code" panose="020B0809050000020004" pitchFamily="49" charset="0"/>
              </a:rPr>
              <a:t>low</a:t>
            </a:r>
            <a:r>
              <a:rPr lang="zh-CN" altLang="en-US" sz="3100" dirty="0">
                <a:latin typeface="Fira Code" panose="020B0809050000020004" pitchFamily="49" charset="0"/>
              </a:rPr>
              <a:t>和</a:t>
            </a:r>
            <a:r>
              <a:rPr lang="en-US" altLang="zh-CN" sz="3100" dirty="0">
                <a:latin typeface="Fira Code" panose="020B0809050000020004" pitchFamily="49" charset="0"/>
              </a:rPr>
              <a:t>high</a:t>
            </a:r>
            <a:r>
              <a:rPr lang="zh-CN" altLang="en-US" sz="3100" dirty="0">
                <a:latin typeface="Fira Code" panose="020B0809050000020004" pitchFamily="49" charset="0"/>
              </a:rPr>
              <a:t>相遇：</a:t>
            </a:r>
          </a:p>
          <a:p>
            <a:pPr algn="just">
              <a:lnSpc>
                <a:spcPct val="110000"/>
              </a:lnSpc>
            </a:pPr>
            <a:r>
              <a:rPr lang="en-US" altLang="zh-CN" sz="3100" dirty="0">
                <a:latin typeface="Fira Code" panose="020B0809050000020004" pitchFamily="49" charset="0"/>
              </a:rPr>
              <a:t>high</a:t>
            </a:r>
            <a:r>
              <a:rPr lang="zh-CN" altLang="en-US" sz="3100" dirty="0">
                <a:latin typeface="Fira Code" panose="020B0809050000020004" pitchFamily="49" charset="0"/>
              </a:rPr>
              <a:t>从右向左扫描，直到</a:t>
            </a:r>
            <a:r>
              <a:rPr lang="en-US" altLang="zh-CN" sz="3100" dirty="0">
                <a:latin typeface="Fira Code" panose="020B0809050000020004" pitchFamily="49" charset="0"/>
              </a:rPr>
              <a:t>r[high].key &lt; </a:t>
            </a:r>
            <a:r>
              <a:rPr lang="en-US" altLang="zh-CN" sz="3100" dirty="0" err="1">
                <a:latin typeface="Fira Code" panose="020B0809050000020004" pitchFamily="49" charset="0"/>
              </a:rPr>
              <a:t>x.key</a:t>
            </a:r>
            <a:r>
              <a:rPr lang="zh-CN" altLang="en-US" sz="3100" dirty="0">
                <a:latin typeface="Fira Code" panose="020B0809050000020004" pitchFamily="49" charset="0"/>
              </a:rPr>
              <a:t>时，将</a:t>
            </a:r>
            <a:r>
              <a:rPr lang="en-US" altLang="zh-CN" sz="3100" dirty="0">
                <a:latin typeface="Fira Code" panose="020B0809050000020004" pitchFamily="49" charset="0"/>
              </a:rPr>
              <a:t>r[high]</a:t>
            </a:r>
            <a:r>
              <a:rPr lang="zh-CN" altLang="en-US" sz="3100" dirty="0">
                <a:latin typeface="Fira Code" panose="020B0809050000020004" pitchFamily="49" charset="0"/>
              </a:rPr>
              <a:t>移至空单元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，此时 </a:t>
            </a:r>
            <a:r>
              <a:rPr lang="en-US" altLang="zh-CN" sz="3100" dirty="0">
                <a:latin typeface="Fira Code" panose="020B0809050000020004" pitchFamily="49" charset="0"/>
              </a:rPr>
              <a:t>r[high]</a:t>
            </a:r>
            <a:r>
              <a:rPr lang="zh-CN" altLang="en-US" sz="3100" dirty="0">
                <a:latin typeface="Fira Code" panose="020B0809050000020004" pitchFamily="49" charset="0"/>
              </a:rPr>
              <a:t>相当于空单元。</a:t>
            </a:r>
          </a:p>
          <a:p>
            <a:pPr algn="just">
              <a:lnSpc>
                <a:spcPct val="110000"/>
              </a:lnSpc>
            </a:pPr>
            <a:r>
              <a:rPr lang="en-US" altLang="zh-CN" sz="3100" dirty="0">
                <a:latin typeface="Fira Code" panose="020B0809050000020004" pitchFamily="49" charset="0"/>
              </a:rPr>
              <a:t>low</a:t>
            </a:r>
            <a:r>
              <a:rPr lang="zh-CN" altLang="en-US" sz="3100" dirty="0">
                <a:latin typeface="Fira Code" panose="020B0809050000020004" pitchFamily="49" charset="0"/>
              </a:rPr>
              <a:t>从左向右扫描，直到</a:t>
            </a:r>
            <a:r>
              <a:rPr lang="en-US" altLang="zh-CN" sz="3100" dirty="0">
                <a:latin typeface="Fira Code" panose="020B0809050000020004" pitchFamily="49" charset="0"/>
              </a:rPr>
              <a:t>r[low].key &gt; </a:t>
            </a:r>
            <a:r>
              <a:rPr lang="en-US" altLang="zh-CN" sz="3100" dirty="0" err="1">
                <a:latin typeface="Fira Code" panose="020B0809050000020004" pitchFamily="49" charset="0"/>
              </a:rPr>
              <a:t>x.key</a:t>
            </a:r>
            <a:r>
              <a:rPr lang="zh-CN" altLang="en-US" sz="3100" dirty="0">
                <a:latin typeface="Fira Code" panose="020B0809050000020004" pitchFamily="49" charset="0"/>
              </a:rPr>
              <a:t>时，将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移至空单元</a:t>
            </a:r>
            <a:r>
              <a:rPr lang="en-US" altLang="zh-CN" sz="3100" dirty="0">
                <a:latin typeface="Fira Code" panose="020B0809050000020004" pitchFamily="49" charset="0"/>
              </a:rPr>
              <a:t>r[high]</a:t>
            </a:r>
            <a:r>
              <a:rPr lang="zh-CN" altLang="en-US" sz="3100" dirty="0">
                <a:latin typeface="Fira Code" panose="020B0809050000020004" pitchFamily="49" charset="0"/>
              </a:rPr>
              <a:t>，此时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相当于空单元。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dirty="0">
                <a:latin typeface="Fira Code" panose="020B0809050000020004" pitchFamily="49" charset="0"/>
              </a:rPr>
              <a:t>当</a:t>
            </a:r>
            <a:r>
              <a:rPr lang="en-US" altLang="zh-CN" sz="3100" dirty="0">
                <a:latin typeface="Fira Code" panose="020B0809050000020004" pitchFamily="49" charset="0"/>
              </a:rPr>
              <a:t>low</a:t>
            </a:r>
            <a:r>
              <a:rPr lang="zh-CN" altLang="en-US" sz="3100" dirty="0">
                <a:latin typeface="Fira Code" panose="020B0809050000020004" pitchFamily="49" charset="0"/>
              </a:rPr>
              <a:t>和</a:t>
            </a:r>
            <a:r>
              <a:rPr lang="en-US" altLang="zh-CN" sz="3100" dirty="0">
                <a:latin typeface="Fira Code" panose="020B0809050000020004" pitchFamily="49" charset="0"/>
              </a:rPr>
              <a:t>high</a:t>
            </a:r>
            <a:r>
              <a:rPr lang="zh-CN" altLang="en-US" sz="3100" dirty="0">
                <a:latin typeface="Fira Code" panose="020B0809050000020004" pitchFamily="49" charset="0"/>
              </a:rPr>
              <a:t>相遇时， 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（或</a:t>
            </a:r>
            <a:r>
              <a:rPr lang="en-US" altLang="zh-CN" sz="3100" dirty="0">
                <a:latin typeface="Fira Code" panose="020B0809050000020004" pitchFamily="49" charset="0"/>
              </a:rPr>
              <a:t>r[high]</a:t>
            </a:r>
            <a:r>
              <a:rPr lang="zh-CN" altLang="en-US" sz="3100" dirty="0">
                <a:latin typeface="Fira Code" panose="020B0809050000020004" pitchFamily="49" charset="0"/>
              </a:rPr>
              <a:t>）相当于空单元，且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左边所有记录的关键字均不大于基准记录的关键字，而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右边所有记录的关键字均不小于基准记录的关键字。最后将基准记录移至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中，就完成了一次划分过程。</a:t>
            </a:r>
            <a:endParaRPr lang="en-US" altLang="zh-CN" sz="3100" dirty="0">
              <a:latin typeface="Fira Code" panose="020B0809050000020004" pitchFamily="49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3100" dirty="0">
                <a:latin typeface="Fira Code" panose="020B0809050000020004" pitchFamily="49" charset="0"/>
              </a:rPr>
              <a:t>此后，对于</a:t>
            </a:r>
            <a:r>
              <a:rPr lang="en-US" altLang="zh-CN" sz="3100" dirty="0">
                <a:latin typeface="Fira Code" panose="020B0809050000020004" pitchFamily="49" charset="0"/>
              </a:rPr>
              <a:t>r[low]</a:t>
            </a:r>
            <a:r>
              <a:rPr lang="zh-CN" altLang="en-US" sz="3100" dirty="0">
                <a:latin typeface="Fira Code" panose="020B0809050000020004" pitchFamily="49" charset="0"/>
              </a:rPr>
              <a:t>的左右子序列可采用同样的方法进行进一步划分。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2000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5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138BB8-E1CA-4401-AC4C-E670E426A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84798"/>
              </p:ext>
            </p:extLst>
          </p:nvPr>
        </p:nvGraphicFramePr>
        <p:xfrm>
          <a:off x="2909316" y="1717168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598F582-6389-45F0-BED2-E25EAA358EDD}"/>
              </a:ext>
            </a:extLst>
          </p:cNvPr>
          <p:cNvSpPr txBox="1"/>
          <p:nvPr/>
        </p:nvSpPr>
        <p:spPr>
          <a:xfrm>
            <a:off x="1176542" y="2594288"/>
            <a:ext cx="147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x = 48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15196-922D-4887-A78A-1B42FE54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82950"/>
              </p:ext>
            </p:extLst>
          </p:nvPr>
        </p:nvGraphicFramePr>
        <p:xfrm>
          <a:off x="2909316" y="2525590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48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9C1B19-EC70-47F1-ACEF-FD78992AB27E}"/>
              </a:ext>
            </a:extLst>
          </p:cNvPr>
          <p:cNvGrpSpPr/>
          <p:nvPr/>
        </p:nvGrpSpPr>
        <p:grpSpPr>
          <a:xfrm>
            <a:off x="2769108" y="2973776"/>
            <a:ext cx="1155192" cy="653926"/>
            <a:chOff x="2769108" y="2790896"/>
            <a:chExt cx="1155192" cy="653926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653959-949D-43D1-84A0-3E6F07D57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807156-DCCB-42BE-8464-439273BAD755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4C1981-1111-4B46-9036-A66917CDC212}"/>
              </a:ext>
            </a:extLst>
          </p:cNvPr>
          <p:cNvGrpSpPr/>
          <p:nvPr/>
        </p:nvGrpSpPr>
        <p:grpSpPr>
          <a:xfrm>
            <a:off x="8965692" y="2970649"/>
            <a:ext cx="1155192" cy="653926"/>
            <a:chOff x="2769108" y="2790896"/>
            <a:chExt cx="1155192" cy="653926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5DDAE00-9207-43C8-9F5E-9BD5FCF6B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EDAF115-628B-49D8-90BF-D76979D2958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A02362C-C94E-4A20-BF17-06DD9AF2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97313"/>
              </p:ext>
            </p:extLst>
          </p:nvPr>
        </p:nvGraphicFramePr>
        <p:xfrm>
          <a:off x="2909316" y="3624575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48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C2C69744-6A45-4B65-B080-9B86E6F49D50}"/>
              </a:ext>
            </a:extLst>
          </p:cNvPr>
          <p:cNvGrpSpPr/>
          <p:nvPr/>
        </p:nvGrpSpPr>
        <p:grpSpPr>
          <a:xfrm>
            <a:off x="2769108" y="4072761"/>
            <a:ext cx="1155192" cy="653926"/>
            <a:chOff x="2769108" y="2790896"/>
            <a:chExt cx="1155192" cy="653926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83F6E7F-8305-4845-9EDE-EFB02047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FE367F-DE2E-4E10-A678-8973C3F96EB0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DA1DA0-C57E-407C-B859-C1852675C8D9}"/>
              </a:ext>
            </a:extLst>
          </p:cNvPr>
          <p:cNvGrpSpPr/>
          <p:nvPr/>
        </p:nvGrpSpPr>
        <p:grpSpPr>
          <a:xfrm>
            <a:off x="8051292" y="4061170"/>
            <a:ext cx="1155192" cy="653926"/>
            <a:chOff x="2769108" y="2790896"/>
            <a:chExt cx="1155192" cy="653926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128936D-EBA2-4651-AACC-15BAC116A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18ADC3-1044-4C8A-B620-ECC99F093F74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8BC2F65-985C-4122-AAE7-F23C9F43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98000"/>
              </p:ext>
            </p:extLst>
          </p:nvPr>
        </p:nvGraphicFramePr>
        <p:xfrm>
          <a:off x="2909316" y="4714109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3B4936-1C5C-4F18-AF23-A91F38220DAF}"/>
              </a:ext>
            </a:extLst>
          </p:cNvPr>
          <p:cNvGrpSpPr/>
          <p:nvPr/>
        </p:nvGrpSpPr>
        <p:grpSpPr>
          <a:xfrm>
            <a:off x="2769108" y="5162295"/>
            <a:ext cx="1155192" cy="653926"/>
            <a:chOff x="2769108" y="2790896"/>
            <a:chExt cx="1155192" cy="653926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00A031D-4202-45BF-A302-F9D4F7633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6D2074-5FCB-449A-9871-48ECC7EBA454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EE0CE1-3431-47F7-A440-494596A70ADD}"/>
              </a:ext>
            </a:extLst>
          </p:cNvPr>
          <p:cNvGrpSpPr/>
          <p:nvPr/>
        </p:nvGrpSpPr>
        <p:grpSpPr>
          <a:xfrm>
            <a:off x="8051292" y="5150704"/>
            <a:ext cx="1155192" cy="653926"/>
            <a:chOff x="2769108" y="2790896"/>
            <a:chExt cx="1155192" cy="653926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97FA963-F490-496A-8175-AFF3590E4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E99A530-B2CA-46CF-8C5B-DA0BCC2A03EB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3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8F582-6389-45F0-BED2-E25EAA358EDD}"/>
              </a:ext>
            </a:extLst>
          </p:cNvPr>
          <p:cNvSpPr txBox="1"/>
          <p:nvPr/>
        </p:nvSpPr>
        <p:spPr>
          <a:xfrm>
            <a:off x="1176542" y="2594288"/>
            <a:ext cx="147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x = 48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8BC2F65-985C-4122-AAE7-F23C9F43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49710"/>
              </p:ext>
            </p:extLst>
          </p:nvPr>
        </p:nvGraphicFramePr>
        <p:xfrm>
          <a:off x="2788919" y="1690688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3B4936-1C5C-4F18-AF23-A91F38220DAF}"/>
              </a:ext>
            </a:extLst>
          </p:cNvPr>
          <p:cNvGrpSpPr/>
          <p:nvPr/>
        </p:nvGrpSpPr>
        <p:grpSpPr>
          <a:xfrm>
            <a:off x="2648711" y="2138874"/>
            <a:ext cx="1155192" cy="653926"/>
            <a:chOff x="2769108" y="2790896"/>
            <a:chExt cx="1155192" cy="653926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00A031D-4202-45BF-A302-F9D4F7633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6D2074-5FCB-449A-9871-48ECC7EBA454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EE0CE1-3431-47F7-A440-494596A70ADD}"/>
              </a:ext>
            </a:extLst>
          </p:cNvPr>
          <p:cNvGrpSpPr/>
          <p:nvPr/>
        </p:nvGrpSpPr>
        <p:grpSpPr>
          <a:xfrm>
            <a:off x="7930895" y="2127283"/>
            <a:ext cx="1155192" cy="653926"/>
            <a:chOff x="2769108" y="2790896"/>
            <a:chExt cx="1155192" cy="653926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97FA963-F490-496A-8175-AFF3590E4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E99A530-B2CA-46CF-8C5B-DA0BCC2A03EB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EF722B0-1AF1-486A-93B0-9EF78AAC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25313"/>
              </p:ext>
            </p:extLst>
          </p:nvPr>
        </p:nvGraphicFramePr>
        <p:xfrm>
          <a:off x="2788919" y="3050510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D251E48B-196A-4DAC-BEB4-802E88AEAFBE}"/>
              </a:ext>
            </a:extLst>
          </p:cNvPr>
          <p:cNvGrpSpPr/>
          <p:nvPr/>
        </p:nvGrpSpPr>
        <p:grpSpPr>
          <a:xfrm>
            <a:off x="3517391" y="3496494"/>
            <a:ext cx="1155192" cy="653926"/>
            <a:chOff x="2769108" y="2790896"/>
            <a:chExt cx="1155192" cy="653926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6B4B406-577A-496C-A158-FC6B2884C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368AF8-4A98-4C0D-9CCE-04DACD69347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0002F06-0630-4E6F-99F4-45AFA20DEDAB}"/>
              </a:ext>
            </a:extLst>
          </p:cNvPr>
          <p:cNvGrpSpPr/>
          <p:nvPr/>
        </p:nvGrpSpPr>
        <p:grpSpPr>
          <a:xfrm>
            <a:off x="7930895" y="3487105"/>
            <a:ext cx="1155192" cy="653926"/>
            <a:chOff x="2769108" y="2790896"/>
            <a:chExt cx="1155192" cy="653926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AA27B37-5D2B-40B1-BF7B-A9878FCFC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538E1B-2C8D-4BEE-A8B7-50F7EAF8666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7DC8810-CD6C-462D-B2C9-D753C47F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9440"/>
              </p:ext>
            </p:extLst>
          </p:nvPr>
        </p:nvGraphicFramePr>
        <p:xfrm>
          <a:off x="2788919" y="4312714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A9B78429-CBAE-47B7-A84D-FAAC65121E20}"/>
              </a:ext>
            </a:extLst>
          </p:cNvPr>
          <p:cNvGrpSpPr/>
          <p:nvPr/>
        </p:nvGrpSpPr>
        <p:grpSpPr>
          <a:xfrm>
            <a:off x="3517391" y="4758698"/>
            <a:ext cx="1155192" cy="653926"/>
            <a:chOff x="2769108" y="2790896"/>
            <a:chExt cx="1155192" cy="653926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1A4EC30-8990-4DFA-ACC7-A9BDC3777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4A24997-90EA-4B21-819A-363448CCC090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1C148F-7096-4DE9-9C37-4A69831C90E4}"/>
              </a:ext>
            </a:extLst>
          </p:cNvPr>
          <p:cNvGrpSpPr/>
          <p:nvPr/>
        </p:nvGrpSpPr>
        <p:grpSpPr>
          <a:xfrm>
            <a:off x="7930895" y="4749309"/>
            <a:ext cx="1155192" cy="653926"/>
            <a:chOff x="2769108" y="2790896"/>
            <a:chExt cx="1155192" cy="653926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1E549C4-CF41-41B5-957B-CBE4A70CD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935EB56-64AF-4F58-A574-E636390C7466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8F582-6389-45F0-BED2-E25EAA358EDD}"/>
              </a:ext>
            </a:extLst>
          </p:cNvPr>
          <p:cNvSpPr txBox="1"/>
          <p:nvPr/>
        </p:nvSpPr>
        <p:spPr>
          <a:xfrm>
            <a:off x="1176542" y="2594288"/>
            <a:ext cx="147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x = 48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8BC2F65-985C-4122-AAE7-F23C9F43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92821"/>
              </p:ext>
            </p:extLst>
          </p:nvPr>
        </p:nvGraphicFramePr>
        <p:xfrm>
          <a:off x="2788919" y="1690688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3B4936-1C5C-4F18-AF23-A91F38220DAF}"/>
              </a:ext>
            </a:extLst>
          </p:cNvPr>
          <p:cNvGrpSpPr/>
          <p:nvPr/>
        </p:nvGrpSpPr>
        <p:grpSpPr>
          <a:xfrm>
            <a:off x="3517391" y="2136672"/>
            <a:ext cx="1155192" cy="653926"/>
            <a:chOff x="2769108" y="2790896"/>
            <a:chExt cx="1155192" cy="653926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00A031D-4202-45BF-A302-F9D4F7633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6D2074-5FCB-449A-9871-48ECC7EBA454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EE0CE1-3431-47F7-A440-494596A70ADD}"/>
              </a:ext>
            </a:extLst>
          </p:cNvPr>
          <p:cNvGrpSpPr/>
          <p:nvPr/>
        </p:nvGrpSpPr>
        <p:grpSpPr>
          <a:xfrm>
            <a:off x="7930895" y="2127283"/>
            <a:ext cx="1155192" cy="653926"/>
            <a:chOff x="2769108" y="2790896"/>
            <a:chExt cx="1155192" cy="653926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97FA963-F490-496A-8175-AFF3590E4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E99A530-B2CA-46CF-8C5B-DA0BCC2A03EB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EF722B0-1AF1-486A-93B0-9EF78AAC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33817"/>
              </p:ext>
            </p:extLst>
          </p:nvPr>
        </p:nvGraphicFramePr>
        <p:xfrm>
          <a:off x="2788919" y="3050510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D251E48B-196A-4DAC-BEB4-802E88AEAFBE}"/>
              </a:ext>
            </a:extLst>
          </p:cNvPr>
          <p:cNvGrpSpPr/>
          <p:nvPr/>
        </p:nvGrpSpPr>
        <p:grpSpPr>
          <a:xfrm>
            <a:off x="3517391" y="3496494"/>
            <a:ext cx="1155192" cy="653926"/>
            <a:chOff x="2769108" y="2790896"/>
            <a:chExt cx="1155192" cy="653926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6B4B406-577A-496C-A158-FC6B2884C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368AF8-4A98-4C0D-9CCE-04DACD69347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0002F06-0630-4E6F-99F4-45AFA20DEDAB}"/>
              </a:ext>
            </a:extLst>
          </p:cNvPr>
          <p:cNvGrpSpPr/>
          <p:nvPr/>
        </p:nvGrpSpPr>
        <p:grpSpPr>
          <a:xfrm>
            <a:off x="7098791" y="3496494"/>
            <a:ext cx="1155192" cy="653926"/>
            <a:chOff x="2769108" y="2790896"/>
            <a:chExt cx="1155192" cy="653926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AA27B37-5D2B-40B1-BF7B-A9878FCFC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538E1B-2C8D-4BEE-A8B7-50F7EAF8666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7DC8810-CD6C-462D-B2C9-D753C47F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41943"/>
              </p:ext>
            </p:extLst>
          </p:nvPr>
        </p:nvGraphicFramePr>
        <p:xfrm>
          <a:off x="2788919" y="4312714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A9B78429-CBAE-47B7-A84D-FAAC65121E20}"/>
              </a:ext>
            </a:extLst>
          </p:cNvPr>
          <p:cNvGrpSpPr/>
          <p:nvPr/>
        </p:nvGrpSpPr>
        <p:grpSpPr>
          <a:xfrm>
            <a:off x="3517391" y="4758698"/>
            <a:ext cx="1155192" cy="653926"/>
            <a:chOff x="2769108" y="2790896"/>
            <a:chExt cx="1155192" cy="653926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1A4EC30-8990-4DFA-ACC7-A9BDC3777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4A24997-90EA-4B21-819A-363448CCC090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1C148F-7096-4DE9-9C37-4A69831C90E4}"/>
              </a:ext>
            </a:extLst>
          </p:cNvPr>
          <p:cNvGrpSpPr/>
          <p:nvPr/>
        </p:nvGrpSpPr>
        <p:grpSpPr>
          <a:xfrm>
            <a:off x="7098791" y="4747107"/>
            <a:ext cx="1155192" cy="653926"/>
            <a:chOff x="2769108" y="2790896"/>
            <a:chExt cx="1155192" cy="653926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1E549C4-CF41-41B5-957B-CBE4A70CD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935EB56-64AF-4F58-A574-E636390C7466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8F582-6389-45F0-BED2-E25EAA358EDD}"/>
              </a:ext>
            </a:extLst>
          </p:cNvPr>
          <p:cNvSpPr txBox="1"/>
          <p:nvPr/>
        </p:nvSpPr>
        <p:spPr>
          <a:xfrm>
            <a:off x="1176542" y="2594288"/>
            <a:ext cx="147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x = 48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8BC2F65-985C-4122-AAE7-F23C9F43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69607"/>
              </p:ext>
            </p:extLst>
          </p:nvPr>
        </p:nvGraphicFramePr>
        <p:xfrm>
          <a:off x="2788919" y="1690688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3B4936-1C5C-4F18-AF23-A91F38220DAF}"/>
              </a:ext>
            </a:extLst>
          </p:cNvPr>
          <p:cNvGrpSpPr/>
          <p:nvPr/>
        </p:nvGrpSpPr>
        <p:grpSpPr>
          <a:xfrm>
            <a:off x="3517391" y="2136672"/>
            <a:ext cx="1155192" cy="653926"/>
            <a:chOff x="2769108" y="2790896"/>
            <a:chExt cx="1155192" cy="653926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00A031D-4202-45BF-A302-F9D4F7633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6D2074-5FCB-449A-9871-48ECC7EBA454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EE0CE1-3431-47F7-A440-494596A70ADD}"/>
              </a:ext>
            </a:extLst>
          </p:cNvPr>
          <p:cNvGrpSpPr/>
          <p:nvPr/>
        </p:nvGrpSpPr>
        <p:grpSpPr>
          <a:xfrm>
            <a:off x="7098791" y="2124485"/>
            <a:ext cx="1155192" cy="653926"/>
            <a:chOff x="2769108" y="2790896"/>
            <a:chExt cx="1155192" cy="653926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97FA963-F490-496A-8175-AFF3590E4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E99A530-B2CA-46CF-8C5B-DA0BCC2A03EB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EF722B0-1AF1-486A-93B0-9EF78AAC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98620"/>
              </p:ext>
            </p:extLst>
          </p:nvPr>
        </p:nvGraphicFramePr>
        <p:xfrm>
          <a:off x="2788919" y="3050510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D251E48B-196A-4DAC-BEB4-802E88AEAFBE}"/>
              </a:ext>
            </a:extLst>
          </p:cNvPr>
          <p:cNvGrpSpPr/>
          <p:nvPr/>
        </p:nvGrpSpPr>
        <p:grpSpPr>
          <a:xfrm>
            <a:off x="5295899" y="3496494"/>
            <a:ext cx="1155192" cy="653926"/>
            <a:chOff x="2769108" y="2790896"/>
            <a:chExt cx="1155192" cy="653926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6B4B406-577A-496C-A158-FC6B2884C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368AF8-4A98-4C0D-9CCE-04DACD69347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0002F06-0630-4E6F-99F4-45AFA20DEDAB}"/>
              </a:ext>
            </a:extLst>
          </p:cNvPr>
          <p:cNvGrpSpPr/>
          <p:nvPr/>
        </p:nvGrpSpPr>
        <p:grpSpPr>
          <a:xfrm>
            <a:off x="7098791" y="3496494"/>
            <a:ext cx="1155192" cy="653926"/>
            <a:chOff x="2769108" y="2790896"/>
            <a:chExt cx="1155192" cy="653926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AA27B37-5D2B-40B1-BF7B-A9878FCFC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538E1B-2C8D-4BEE-A8B7-50F7EAF8666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7DC8810-CD6C-462D-B2C9-D753C47F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77404"/>
              </p:ext>
            </p:extLst>
          </p:nvPr>
        </p:nvGraphicFramePr>
        <p:xfrm>
          <a:off x="2788919" y="4312714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A9B78429-CBAE-47B7-A84D-FAAC65121E20}"/>
              </a:ext>
            </a:extLst>
          </p:cNvPr>
          <p:cNvGrpSpPr/>
          <p:nvPr/>
        </p:nvGrpSpPr>
        <p:grpSpPr>
          <a:xfrm>
            <a:off x="5295899" y="4756496"/>
            <a:ext cx="1155192" cy="653926"/>
            <a:chOff x="2769108" y="2790896"/>
            <a:chExt cx="1155192" cy="653926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1A4EC30-8990-4DFA-ACC7-A9BDC3777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4A24997-90EA-4B21-819A-363448CCC090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B1C148F-7096-4DE9-9C37-4A69831C90E4}"/>
              </a:ext>
            </a:extLst>
          </p:cNvPr>
          <p:cNvGrpSpPr/>
          <p:nvPr/>
        </p:nvGrpSpPr>
        <p:grpSpPr>
          <a:xfrm>
            <a:off x="7098791" y="4747107"/>
            <a:ext cx="1155192" cy="653926"/>
            <a:chOff x="2769108" y="2790896"/>
            <a:chExt cx="1155192" cy="653926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1E549C4-CF41-41B5-957B-CBE4A70CD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935EB56-64AF-4F58-A574-E636390C7466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5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E60E37"/>
                </a:solidFill>
                <a:latin typeface="Fira Code" panose="020B0809050000020004" pitchFamily="49" charset="0"/>
              </a:rPr>
              <a:t>排序</a:t>
            </a:r>
            <a:endParaRPr lang="en-US" altLang="zh-CN" dirty="0">
              <a:solidFill>
                <a:srgbClr val="E60E37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</a:rPr>
              <a:t>有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  <a:r>
              <a:rPr lang="zh-CN" altLang="en-US" dirty="0">
                <a:latin typeface="Fira Code" panose="020B0809050000020004" pitchFamily="49" charset="0"/>
              </a:rPr>
              <a:t>个记录的序列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{R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</a:rPr>
              <a:t>其相应关键字的序列是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{K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en-US" altLang="zh-CN" baseline="-30000" dirty="0" err="1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 }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</a:rPr>
              <a:t>要求找出当前下标序列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  <a:r>
              <a:rPr lang="zh-CN" altLang="en-US" dirty="0">
                <a:latin typeface="Fira Code" panose="020B0809050000020004" pitchFamily="49" charset="0"/>
              </a:rPr>
              <a:t>的一种排列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p1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p2</a:t>
            </a:r>
            <a:r>
              <a:rPr lang="zh-CN" altLang="en-US" dirty="0">
                <a:latin typeface="Fira Code" panose="020B0809050000020004" pitchFamily="49" charset="0"/>
              </a:rPr>
              <a:t>，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pn</a:t>
            </a:r>
            <a:r>
              <a:rPr lang="zh-CN" altLang="en-US" dirty="0">
                <a:latin typeface="Fira Code" panose="020B0809050000020004" pitchFamily="49" charset="0"/>
              </a:rPr>
              <a:t>，使得相应关键字满足如下的非递减（或非递增）关系，即：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p1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≤ K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p2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≤…≤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en-US" altLang="zh-CN" baseline="-30000" dirty="0" err="1">
                <a:latin typeface="Fira Code" panose="020B0809050000020004" pitchFamily="49" charset="0"/>
                <a:ea typeface="Fira Code" panose="020B0809050000020004" pitchFamily="49" charset="0"/>
              </a:rPr>
              <a:t>pn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</a:rPr>
              <a:t>这样就得到一个按关键字有序的记录序列：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{R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p1</a:t>
            </a:r>
            <a:r>
              <a:rPr lang="zh-CN" altLang="en-US" dirty="0">
                <a:latin typeface="Fira Code" panose="020B0809050000020004" pitchFamily="49" charset="0"/>
              </a:rPr>
              <a:t>，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p2</a:t>
            </a:r>
            <a:r>
              <a:rPr lang="zh-CN" altLang="en-US" dirty="0">
                <a:latin typeface="Fira Code" panose="020B0809050000020004" pitchFamily="49" charset="0"/>
              </a:rPr>
              <a:t>， 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 err="1">
                <a:latin typeface="Fira Code" panose="020B0809050000020004" pitchFamily="49" charset="0"/>
                <a:ea typeface="Fira Code" panose="020B0809050000020004" pitchFamily="49" charset="0"/>
              </a:rPr>
              <a:t>pn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r>
              <a:rPr lang="zh-CN" altLang="en-US" dirty="0">
                <a:latin typeface="Fira Code" panose="020B0809050000020004" pitchFamily="49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4169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0FF11-189F-4050-89F8-3E90FCDB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  <a:r>
              <a:rPr lang="en-US" altLang="zh-CN" dirty="0"/>
              <a:t>-</a:t>
            </a:r>
            <a:r>
              <a:rPr lang="zh-CN" altLang="en-US" dirty="0"/>
              <a:t>快速排序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8F582-6389-45F0-BED2-E25EAA358EDD}"/>
              </a:ext>
            </a:extLst>
          </p:cNvPr>
          <p:cNvSpPr txBox="1"/>
          <p:nvPr/>
        </p:nvSpPr>
        <p:spPr>
          <a:xfrm>
            <a:off x="1176542" y="2594288"/>
            <a:ext cx="147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x = 48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8BC2F65-985C-4122-AAE7-F23C9F43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32486"/>
              </p:ext>
            </p:extLst>
          </p:nvPr>
        </p:nvGraphicFramePr>
        <p:xfrm>
          <a:off x="2788919" y="1690688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3B4936-1C5C-4F18-AF23-A91F38220DAF}"/>
              </a:ext>
            </a:extLst>
          </p:cNvPr>
          <p:cNvGrpSpPr/>
          <p:nvPr/>
        </p:nvGrpSpPr>
        <p:grpSpPr>
          <a:xfrm>
            <a:off x="5295899" y="2134470"/>
            <a:ext cx="1155192" cy="653926"/>
            <a:chOff x="2769108" y="2790896"/>
            <a:chExt cx="1155192" cy="653926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00A031D-4202-45BF-A302-F9D4F7633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6D2074-5FCB-449A-9871-48ECC7EBA454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EE0CE1-3431-47F7-A440-494596A70ADD}"/>
              </a:ext>
            </a:extLst>
          </p:cNvPr>
          <p:cNvGrpSpPr/>
          <p:nvPr/>
        </p:nvGrpSpPr>
        <p:grpSpPr>
          <a:xfrm>
            <a:off x="7098791" y="2124485"/>
            <a:ext cx="1155192" cy="653926"/>
            <a:chOff x="2769108" y="2790896"/>
            <a:chExt cx="1155192" cy="653926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97FA963-F490-496A-8175-AFF3590E4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E99A530-B2CA-46CF-8C5B-DA0BCC2A03EB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EF722B0-1AF1-486A-93B0-9EF78AAC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4496"/>
              </p:ext>
            </p:extLst>
          </p:nvPr>
        </p:nvGraphicFramePr>
        <p:xfrm>
          <a:off x="2788919" y="3050510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bg1">
                            <a:lumMod val="75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D251E48B-196A-4DAC-BEB4-802E88AEAFBE}"/>
              </a:ext>
            </a:extLst>
          </p:cNvPr>
          <p:cNvGrpSpPr/>
          <p:nvPr/>
        </p:nvGrpSpPr>
        <p:grpSpPr>
          <a:xfrm>
            <a:off x="5161786" y="3503436"/>
            <a:ext cx="1155192" cy="653926"/>
            <a:chOff x="2769108" y="2790896"/>
            <a:chExt cx="1155192" cy="653926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6B4B406-577A-496C-A158-FC6B2884C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368AF8-4A98-4C0D-9CCE-04DACD69347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0002F06-0630-4E6F-99F4-45AFA20DEDAB}"/>
              </a:ext>
            </a:extLst>
          </p:cNvPr>
          <p:cNvGrpSpPr/>
          <p:nvPr/>
        </p:nvGrpSpPr>
        <p:grpSpPr>
          <a:xfrm>
            <a:off x="5416295" y="3716809"/>
            <a:ext cx="1155192" cy="653926"/>
            <a:chOff x="2769108" y="2790896"/>
            <a:chExt cx="1155192" cy="653926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AA27B37-5D2B-40B1-BF7B-A9878FCFC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538E1B-2C8D-4BEE-A8B7-50F7EAF8666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7DC8810-CD6C-462D-B2C9-D753C47F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9538"/>
              </p:ext>
            </p:extLst>
          </p:nvPr>
        </p:nvGraphicFramePr>
        <p:xfrm>
          <a:off x="2788919" y="4312714"/>
          <a:ext cx="7068312" cy="599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3539">
                  <a:extLst>
                    <a:ext uri="{9D8B030D-6E8A-4147-A177-3AD203B41FA5}">
                      <a16:colId xmlns:a16="http://schemas.microsoft.com/office/drawing/2014/main" val="78568872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109491006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3838278234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23669965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2358870543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082199802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1324208139"/>
                    </a:ext>
                  </a:extLst>
                </a:gridCol>
                <a:gridCol w="883539">
                  <a:extLst>
                    <a:ext uri="{9D8B030D-6E8A-4147-A177-3AD203B41FA5}">
                      <a16:colId xmlns:a16="http://schemas.microsoft.com/office/drawing/2014/main" val="418106966"/>
                    </a:ext>
                  </a:extLst>
                </a:gridCol>
              </a:tblGrid>
              <a:tr h="59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u="sng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35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62</a:t>
                      </a:r>
                      <a:endParaRPr lang="zh-CN" altLang="en-US" sz="1800" u="none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ira Code" panose="020B0809050000020004" pitchFamily="49" charset="0"/>
                      </a:endParaRPr>
                    </a:p>
                  </a:txBody>
                  <a:tcPr marL="72086" marR="72086" marT="36043" marB="36043" anchor="ctr"/>
                </a:tc>
                <a:extLst>
                  <a:ext uri="{0D108BD9-81ED-4DB2-BD59-A6C34878D82A}">
                    <a16:rowId xmlns:a16="http://schemas.microsoft.com/office/drawing/2014/main" val="3345590595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E0C7A2D8-5861-4E74-80A8-4DD5384A905C}"/>
              </a:ext>
            </a:extLst>
          </p:cNvPr>
          <p:cNvGrpSpPr/>
          <p:nvPr/>
        </p:nvGrpSpPr>
        <p:grpSpPr>
          <a:xfrm>
            <a:off x="5161786" y="4738260"/>
            <a:ext cx="1155192" cy="653926"/>
            <a:chOff x="2769108" y="2790896"/>
            <a:chExt cx="1155192" cy="653926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79C479B-ED4B-44FC-97C2-68908AF96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70A9C63-D88C-403D-99D2-79F0A8B0A93C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  <a:ea typeface="Fira Code" panose="020B0809050000020004" pitchFamily="49" charset="0"/>
                </a:rPr>
                <a:t>low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F7E785-F391-49FE-B333-BC18DE82E104}"/>
              </a:ext>
            </a:extLst>
          </p:cNvPr>
          <p:cNvGrpSpPr/>
          <p:nvPr/>
        </p:nvGrpSpPr>
        <p:grpSpPr>
          <a:xfrm>
            <a:off x="5416295" y="4951633"/>
            <a:ext cx="1155192" cy="653926"/>
            <a:chOff x="2769108" y="2790896"/>
            <a:chExt cx="1155192" cy="653926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FBF8ED6-3F77-4B94-8361-0B6FAF72B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704" y="2790896"/>
              <a:ext cx="0" cy="33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BF920C-8FB0-4425-BA29-C7A4C36A0306}"/>
                </a:ext>
              </a:extLst>
            </p:cNvPr>
            <p:cNvSpPr txBox="1"/>
            <p:nvPr/>
          </p:nvSpPr>
          <p:spPr>
            <a:xfrm>
              <a:off x="2769108" y="3106268"/>
              <a:ext cx="115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Fira Code" panose="020B0809050000020004" pitchFamily="49" charset="0"/>
                </a:rPr>
                <a:t>high</a:t>
              </a:r>
              <a:endParaRPr lang="zh-CN" altLang="en-US" sz="1600" dirty="0">
                <a:latin typeface="Fira Code" panose="020B0809050000020004" pitchFamily="49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407097B-02E8-4845-B39C-AEA734EBC03F}"/>
              </a:ext>
            </a:extLst>
          </p:cNvPr>
          <p:cNvSpPr/>
          <p:nvPr/>
        </p:nvSpPr>
        <p:spPr>
          <a:xfrm>
            <a:off x="2916936" y="4312714"/>
            <a:ext cx="2378956" cy="527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37D8ED2-80F2-4C66-94EB-C029A45CF2A4}"/>
              </a:ext>
            </a:extLst>
          </p:cNvPr>
          <p:cNvSpPr/>
          <p:nvPr/>
        </p:nvSpPr>
        <p:spPr>
          <a:xfrm>
            <a:off x="6486908" y="4312713"/>
            <a:ext cx="3178295" cy="527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E60E37"/>
                </a:solidFill>
                <a:latin typeface="Fira Code" panose="020B0809050000020004" pitchFamily="49" charset="0"/>
              </a:rPr>
              <a:t>内部排序：</a:t>
            </a:r>
            <a:r>
              <a:rPr lang="zh-CN" altLang="en-US" dirty="0">
                <a:latin typeface="Fira Code" panose="020B0809050000020004" pitchFamily="49" charset="0"/>
              </a:rPr>
              <a:t>整个排序过程完全在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内存中</a:t>
            </a:r>
            <a:r>
              <a:rPr lang="zh-CN" altLang="en-US" dirty="0">
                <a:latin typeface="Fira Code" panose="020B0809050000020004" pitchFamily="49" charset="0"/>
              </a:rPr>
              <a:t>进行，称为内部排序。 </a:t>
            </a:r>
            <a:endParaRPr lang="en-US" altLang="zh-CN" dirty="0">
              <a:latin typeface="Fira Code" panose="020B0809050000020004" pitchFamily="49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zh-CN" altLang="en-US" dirty="0">
              <a:latin typeface="Fira Code" panose="020B08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E60E37"/>
                </a:solidFill>
                <a:latin typeface="Fira Code" panose="020B0809050000020004" pitchFamily="49" charset="0"/>
              </a:rPr>
              <a:t>外部排序</a:t>
            </a:r>
            <a:r>
              <a:rPr lang="zh-CN" altLang="en-US" dirty="0">
                <a:latin typeface="Fira Code" panose="020B0809050000020004" pitchFamily="49" charset="0"/>
              </a:rPr>
              <a:t>：由于待排序记录数据量太大，内存无法容纳全部数据，排序需要借助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外部存储设备</a:t>
            </a:r>
            <a:r>
              <a:rPr lang="zh-CN" altLang="en-US" dirty="0">
                <a:latin typeface="Fira Code" panose="020B0809050000020004" pitchFamily="49" charset="0"/>
              </a:rPr>
              <a:t>才能完成，称为外部排序。 </a:t>
            </a:r>
            <a:endParaRPr lang="en-US" altLang="zh-CN" dirty="0">
              <a:latin typeface="Fira Code" panose="020B0809050000020004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E60E37"/>
                </a:solidFill>
                <a:latin typeface="Fira Code" panose="020B0809050000020004" pitchFamily="49" charset="0"/>
              </a:rPr>
              <a:t>稳定排序</a:t>
            </a:r>
            <a:r>
              <a:rPr lang="zh-CN" altLang="en-US" dirty="0">
                <a:latin typeface="Fira Code" panose="020B0809050000020004" pitchFamily="49" charset="0"/>
              </a:rPr>
              <a:t>和</a:t>
            </a:r>
            <a:r>
              <a:rPr lang="zh-CN" altLang="en-US" dirty="0">
                <a:solidFill>
                  <a:srgbClr val="E60E37"/>
                </a:solidFill>
                <a:latin typeface="Fira Code" panose="020B0809050000020004" pitchFamily="49" charset="0"/>
              </a:rPr>
              <a:t>不稳定排序</a:t>
            </a:r>
            <a:r>
              <a:rPr lang="zh-CN" altLang="en-US" dirty="0">
                <a:latin typeface="Fira Code" panose="020B0809050000020004" pitchFamily="49" charset="0"/>
              </a:rPr>
              <a:t>：假设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r>
              <a:rPr lang="en-US" altLang="zh-CN" baseline="-30000" dirty="0" err="1">
                <a:latin typeface="Fira Code" panose="020B0809050000020004" pitchFamily="49" charset="0"/>
                <a:ea typeface="Fira Code" panose="020B0809050000020004" pitchFamily="49" charset="0"/>
              </a:rPr>
              <a:t>j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(1≤i≤n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1≤j≤n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i≠j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zh-CN" altLang="en-US" dirty="0">
                <a:latin typeface="Fira Code" panose="020B0809050000020004" pitchFamily="49" charset="0"/>
              </a:rPr>
              <a:t>，若在排序前的序列中</a:t>
            </a:r>
            <a:r>
              <a:rPr lang="en-US" altLang="zh-CN" dirty="0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领先于</a:t>
            </a:r>
            <a:r>
              <a:rPr lang="en-US" altLang="zh-CN" dirty="0" err="1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 err="1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</a:t>
            </a:r>
            <a:r>
              <a:rPr lang="en-US" altLang="zh-CN" dirty="0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即</a:t>
            </a:r>
            <a:r>
              <a:rPr lang="en-US" altLang="zh-CN" dirty="0" err="1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&lt;j)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经过排序后得到的序列中</a:t>
            </a:r>
            <a:r>
              <a:rPr lang="en-US" altLang="zh-CN" dirty="0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仍领先于</a:t>
            </a:r>
            <a:r>
              <a:rPr lang="en-US" altLang="zh-CN" dirty="0" err="1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en-US" altLang="zh-CN" baseline="-30000" dirty="0" err="1">
                <a:solidFill>
                  <a:srgbClr val="3E8E4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</a:t>
            </a:r>
            <a:r>
              <a:rPr lang="zh-CN" altLang="en-US" dirty="0">
                <a:latin typeface="Fira Code" panose="020B0809050000020004" pitchFamily="49" charset="0"/>
              </a:rPr>
              <a:t>，则称所用的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排序方法是稳定</a:t>
            </a:r>
            <a:r>
              <a:rPr lang="zh-CN" altLang="en-US" dirty="0">
                <a:latin typeface="Fira Code" panose="020B0809050000020004" pitchFamily="49" charset="0"/>
              </a:rPr>
              <a:t>的 ；反之，当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相同关键字的领先关系在排序过程中发生变化者</a:t>
            </a:r>
            <a:r>
              <a:rPr lang="zh-CN" altLang="en-US" dirty="0">
                <a:latin typeface="Fira Code" panose="020B0809050000020004" pitchFamily="49" charset="0"/>
              </a:rPr>
              <a:t>，则称所用的</a:t>
            </a:r>
            <a:r>
              <a:rPr lang="zh-CN" altLang="en-US" dirty="0">
                <a:solidFill>
                  <a:srgbClr val="3E8E4F"/>
                </a:solidFill>
                <a:latin typeface="Fira Code" panose="020B0809050000020004" pitchFamily="49" charset="0"/>
              </a:rPr>
              <a:t>排序方法是不稳定</a:t>
            </a:r>
            <a:r>
              <a:rPr lang="zh-CN" altLang="en-US" dirty="0">
                <a:latin typeface="Fira Code" panose="020B0809050000020004" pitchFamily="49" charset="0"/>
              </a:rPr>
              <a:t>的。 </a:t>
            </a:r>
          </a:p>
          <a:p>
            <a:pPr>
              <a:lnSpc>
                <a:spcPct val="110000"/>
              </a:lnSpc>
            </a:pP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7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在排序过程中，一般进行两种基本操作</a:t>
            </a: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Fira Code" panose="020B0809050000020004" pitchFamily="49" charset="0"/>
              </a:rPr>
              <a:t>（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zh-CN" altLang="en-US" dirty="0">
                <a:latin typeface="Fira Code" panose="020B0809050000020004" pitchFamily="49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Fira Code" panose="020B0809050000020004" pitchFamily="49" charset="0"/>
              </a:rPr>
              <a:t>比较</a:t>
            </a:r>
            <a:r>
              <a:rPr lang="zh-CN" altLang="en-US" dirty="0">
                <a:latin typeface="Fira Code" panose="020B0809050000020004" pitchFamily="49" charset="0"/>
              </a:rPr>
              <a:t>两个关键字的大小；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Fira Code" panose="020B0809050000020004" pitchFamily="49" charset="0"/>
              </a:rPr>
              <a:t>（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）将记录从一个位置</a:t>
            </a:r>
            <a:r>
              <a:rPr lang="zh-CN" altLang="en-US" b="1" dirty="0">
                <a:solidFill>
                  <a:srgbClr val="FF0000"/>
                </a:solidFill>
                <a:latin typeface="Fira Code" panose="020B0809050000020004" pitchFamily="49" charset="0"/>
              </a:rPr>
              <a:t>移动</a:t>
            </a:r>
            <a:r>
              <a:rPr lang="zh-CN" altLang="en-US" dirty="0">
                <a:latin typeface="Fira Code" panose="020B0809050000020004" pitchFamily="49" charset="0"/>
              </a:rPr>
              <a:t>到另一个位置。 </a:t>
            </a:r>
          </a:p>
        </p:txBody>
      </p:sp>
    </p:spTree>
    <p:extLst>
      <p:ext uri="{BB962C8B-B14F-4D97-AF65-F5344CB8AC3E}">
        <p14:creationId xmlns:p14="http://schemas.microsoft.com/office/powerpoint/2010/main" val="4090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排序的种类：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插入类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交换类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选择类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归并类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分配类</a:t>
            </a:r>
          </a:p>
        </p:txBody>
      </p:sp>
    </p:spTree>
    <p:extLst>
      <p:ext uri="{BB962C8B-B14F-4D97-AF65-F5344CB8AC3E}">
        <p14:creationId xmlns:p14="http://schemas.microsoft.com/office/powerpoint/2010/main" val="174682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7C12F57-54B0-4188-8C6A-D704E246414B}"/>
              </a:ext>
            </a:extLst>
          </p:cNvPr>
          <p:cNvSpPr/>
          <p:nvPr/>
        </p:nvSpPr>
        <p:spPr>
          <a:xfrm>
            <a:off x="7302771" y="3628303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A11117-030C-48EE-9D72-DC29562E790A}"/>
              </a:ext>
            </a:extLst>
          </p:cNvPr>
          <p:cNvSpPr/>
          <p:nvPr/>
        </p:nvSpPr>
        <p:spPr>
          <a:xfrm>
            <a:off x="4213342" y="3628301"/>
            <a:ext cx="3089429" cy="79011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3D88E6-AB7E-44E3-AD50-14D2C51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</a:t>
            </a:r>
            <a:r>
              <a:rPr lang="zh-CN" altLang="en-US" dirty="0"/>
              <a:t>直接插入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E324D9-2A37-45B0-9360-2C0087527AAD}"/>
              </a:ext>
            </a:extLst>
          </p:cNvPr>
          <p:cNvSpPr/>
          <p:nvPr/>
        </p:nvSpPr>
        <p:spPr>
          <a:xfrm>
            <a:off x="1763106" y="3628303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3E4160-7CFD-44CE-A3BE-2806ED17243C}"/>
              </a:ext>
            </a:extLst>
          </p:cNvPr>
          <p:cNvSpPr/>
          <p:nvPr/>
        </p:nvSpPr>
        <p:spPr>
          <a:xfrm>
            <a:off x="4213342" y="3628303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048980-5ADC-49D4-8CB5-4D4A519D6900}"/>
              </a:ext>
            </a:extLst>
          </p:cNvPr>
          <p:cNvSpPr/>
          <p:nvPr/>
        </p:nvSpPr>
        <p:spPr>
          <a:xfrm>
            <a:off x="2553219" y="3628303"/>
            <a:ext cx="1660123" cy="79011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9493EC-D898-4638-9B19-FA6851F4F423}"/>
              </a:ext>
            </a:extLst>
          </p:cNvPr>
          <p:cNvSpPr/>
          <p:nvPr/>
        </p:nvSpPr>
        <p:spPr>
          <a:xfrm>
            <a:off x="8092884" y="3628303"/>
            <a:ext cx="2885243" cy="7901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69E0ADE-B010-4146-B3A3-98E9A00E89B2}"/>
              </a:ext>
            </a:extLst>
          </p:cNvPr>
          <p:cNvSpPr/>
          <p:nvPr/>
        </p:nvSpPr>
        <p:spPr>
          <a:xfrm rot="5400000">
            <a:off x="4375360" y="490051"/>
            <a:ext cx="315160" cy="5539662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333E90F3-9177-4CFB-AD46-A64B5F618F2E}"/>
              </a:ext>
            </a:extLst>
          </p:cNvPr>
          <p:cNvSpPr/>
          <p:nvPr/>
        </p:nvSpPr>
        <p:spPr>
          <a:xfrm rot="5400000">
            <a:off x="8982869" y="1422205"/>
            <a:ext cx="315160" cy="367535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B81233-489D-4153-ABC0-E445D89695AC}"/>
              </a:ext>
            </a:extLst>
          </p:cNvPr>
          <p:cNvSpPr txBox="1"/>
          <p:nvPr/>
        </p:nvSpPr>
        <p:spPr>
          <a:xfrm>
            <a:off x="1021080" y="3792526"/>
            <a:ext cx="45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E874DB-DC12-4C34-B319-40B59CB49148}"/>
              </a:ext>
            </a:extLst>
          </p:cNvPr>
          <p:cNvSpPr txBox="1"/>
          <p:nvPr/>
        </p:nvSpPr>
        <p:spPr>
          <a:xfrm>
            <a:off x="1929192" y="4529885"/>
            <a:ext cx="4579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89A97A-92D1-4DDE-A3DD-A6A383A502FF}"/>
              </a:ext>
            </a:extLst>
          </p:cNvPr>
          <p:cNvSpPr txBox="1"/>
          <p:nvPr/>
        </p:nvSpPr>
        <p:spPr>
          <a:xfrm>
            <a:off x="7468857" y="4530837"/>
            <a:ext cx="4579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endParaRPr lang="zh-CN" altLang="en-US" b="1" dirty="0">
              <a:solidFill>
                <a:srgbClr val="FF0000"/>
              </a:solidFill>
              <a:latin typeface="Fira Code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6033C0-E5BE-4A44-945C-729F0D553E87}"/>
              </a:ext>
            </a:extLst>
          </p:cNvPr>
          <p:cNvSpPr txBox="1"/>
          <p:nvPr/>
        </p:nvSpPr>
        <p:spPr>
          <a:xfrm>
            <a:off x="6576281" y="4529885"/>
            <a:ext cx="7264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i-1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10795E-AC45-4381-86AC-809DC41C9244}"/>
              </a:ext>
            </a:extLst>
          </p:cNvPr>
          <p:cNvSpPr/>
          <p:nvPr/>
        </p:nvSpPr>
        <p:spPr>
          <a:xfrm>
            <a:off x="1763105" y="3628300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FE46ED-5E56-4C46-99F4-FF7B0B0B6305}"/>
              </a:ext>
            </a:extLst>
          </p:cNvPr>
          <p:cNvSpPr txBox="1"/>
          <p:nvPr/>
        </p:nvSpPr>
        <p:spPr>
          <a:xfrm>
            <a:off x="8345897" y="2582196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unsorted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E8B6F4A-34C3-4B31-9A10-A52C59E5BEDA}"/>
              </a:ext>
            </a:extLst>
          </p:cNvPr>
          <p:cNvSpPr txBox="1"/>
          <p:nvPr/>
        </p:nvSpPr>
        <p:spPr>
          <a:xfrm>
            <a:off x="3912981" y="2582196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sorted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108DBC-A453-4E43-83E6-A675064483F9}"/>
              </a:ext>
            </a:extLst>
          </p:cNvPr>
          <p:cNvSpPr txBox="1"/>
          <p:nvPr/>
        </p:nvSpPr>
        <p:spPr>
          <a:xfrm>
            <a:off x="4245153" y="4529885"/>
            <a:ext cx="7264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B79F87-13CA-4DED-B68C-BBE517978342}"/>
              </a:ext>
            </a:extLst>
          </p:cNvPr>
          <p:cNvSpPr/>
          <p:nvPr/>
        </p:nvSpPr>
        <p:spPr>
          <a:xfrm>
            <a:off x="4213342" y="3628299"/>
            <a:ext cx="790113" cy="7901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6ED520-A164-4530-82CC-9D062F7C597C}"/>
              </a:ext>
            </a:extLst>
          </p:cNvPr>
          <p:cNvSpPr txBox="1"/>
          <p:nvPr/>
        </p:nvSpPr>
        <p:spPr>
          <a:xfrm>
            <a:off x="4245153" y="4529881"/>
            <a:ext cx="7264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06484 -4.07407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23" grpId="0" animBg="1"/>
      <p:bldP spid="26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CA07-E652-4986-984A-C0915AA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</a:t>
            </a:r>
            <a:r>
              <a:rPr lang="zh-CN" altLang="en-US" dirty="0"/>
              <a:t>直接插入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BAFEEFE-A081-463F-9F97-329A54931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028" y="1834896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48 }       62         35       77        55      14 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 98 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48         62 }       35       77        55      14 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 98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35        48        62 }       77        55      14 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 98  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35        48        62         77 }      55      14 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 98 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35        48        55        62        77 }      14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 98 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14        35        48        55        62       77 }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 98 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14        35  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48        55        62      77 }       98 </a:t>
            </a:r>
          </a:p>
          <a:p>
            <a:pPr>
              <a:spcBef>
                <a:spcPct val="50000"/>
              </a:spcBef>
              <a:buFontTx/>
              <a:buAutoNum type="alphaUcParenR"/>
            </a:pPr>
            <a:r>
              <a:rPr lang="en-US" altLang="zh-CN" b="1" dirty="0"/>
              <a:t>{ 14        35        </a:t>
            </a:r>
            <a:r>
              <a:rPr lang="en-US" altLang="zh-CN" b="1" u="sng" dirty="0"/>
              <a:t>35</a:t>
            </a:r>
            <a:r>
              <a:rPr lang="en-US" altLang="zh-CN" b="1" dirty="0"/>
              <a:t>        48        55        62      77         98  } </a:t>
            </a:r>
          </a:p>
        </p:txBody>
      </p:sp>
    </p:spTree>
    <p:extLst>
      <p:ext uri="{BB962C8B-B14F-4D97-AF65-F5344CB8AC3E}">
        <p14:creationId xmlns:p14="http://schemas.microsoft.com/office/powerpoint/2010/main" val="45776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</a:t>
            </a:r>
            <a:r>
              <a:rPr lang="zh-CN" altLang="en-US" dirty="0"/>
              <a:t>折半插入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直接插入：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在向前查找插入位置的同时，向后移动元素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Fira Code" panose="020B080905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折半插入：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先找到插入位置；</a:t>
            </a:r>
            <a:endParaRPr lang="en-US" altLang="zh-CN" dirty="0">
              <a:latin typeface="Fira Code" panose="020B0809050000020004" pitchFamily="49" charset="0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>
                <a:latin typeface="Fira Code" panose="020B0809050000020004" pitchFamily="49" charset="0"/>
              </a:rPr>
              <a:t>此位置后的所有元素后移一个位置</a:t>
            </a:r>
          </a:p>
        </p:txBody>
      </p:sp>
    </p:spTree>
    <p:extLst>
      <p:ext uri="{BB962C8B-B14F-4D97-AF65-F5344CB8AC3E}">
        <p14:creationId xmlns:p14="http://schemas.microsoft.com/office/powerpoint/2010/main" val="127988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7932-3454-45D1-A9F7-79590646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  <a:r>
              <a:rPr lang="en-US" altLang="zh-CN" dirty="0"/>
              <a:t>-Shell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C62ED-FC46-4498-9F24-5EE57A2B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希尔排序又称缩小增量排序法，是一种基于插入思想的排序方法：</a:t>
            </a:r>
            <a:endParaRPr lang="en-US" altLang="zh-CN" dirty="0">
              <a:latin typeface="Fira Code" panose="020B0809050000020004" pitchFamily="49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①将待排序的关键字序列分成若干个较小的子序列，对子序列进行直接插入排序，使整个待排序序列排好序。在时间耗费上，较直接插入排序法的性能有较大的改进。</a:t>
            </a:r>
            <a:endParaRPr lang="en-US" altLang="zh-CN" dirty="0">
              <a:latin typeface="Fira Code" panose="020B0809050000020004" pitchFamily="49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②在进行直接插入排序时，若待排序记录序列已经有序时，直接插入排序的时间复杂度可以提高到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O(n)</a:t>
            </a:r>
            <a:r>
              <a:rPr lang="zh-CN" altLang="en-US" dirty="0">
                <a:latin typeface="Fira Code" panose="020B0809050000020004" pitchFamily="49" charset="0"/>
              </a:rPr>
              <a:t>。若待排序记录序列基本有序时，直接插入排序的效率会大大提高。</a:t>
            </a:r>
            <a:endParaRPr lang="en-US" altLang="zh-CN" dirty="0">
              <a:latin typeface="Fira Code" panose="020B0809050000020004" pitchFamily="49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>
                <a:latin typeface="Fira Code" panose="020B0809050000020004" pitchFamily="49" charset="0"/>
              </a:rPr>
              <a:t>希尔排序正是基于以上两点对直接插入排序进行了改进。</a:t>
            </a:r>
          </a:p>
        </p:txBody>
      </p:sp>
    </p:spTree>
    <p:extLst>
      <p:ext uri="{BB962C8B-B14F-4D97-AF65-F5344CB8AC3E}">
        <p14:creationId xmlns:p14="http://schemas.microsoft.com/office/powerpoint/2010/main" val="19338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1298</Words>
  <Application>Microsoft Office PowerPoint</Application>
  <PresentationFormat>宽屏</PresentationFormat>
  <Paragraphs>312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Fira Code</vt:lpstr>
      <vt:lpstr>Times New Roman</vt:lpstr>
      <vt:lpstr>Wingdings</vt:lpstr>
      <vt:lpstr>Office 主题​​</vt:lpstr>
      <vt:lpstr>Sort</vt:lpstr>
      <vt:lpstr>基本概念</vt:lpstr>
      <vt:lpstr>基本概念</vt:lpstr>
      <vt:lpstr>基本概念</vt:lpstr>
      <vt:lpstr>基本概念</vt:lpstr>
      <vt:lpstr>插入类排序-直接插入</vt:lpstr>
      <vt:lpstr>插入类排序-直接插入</vt:lpstr>
      <vt:lpstr>插入类排序-折半插入</vt:lpstr>
      <vt:lpstr>插入类排序-Shell排序</vt:lpstr>
      <vt:lpstr>插入类排序-Shell排序</vt:lpstr>
      <vt:lpstr>插入类排序-Shell排序</vt:lpstr>
      <vt:lpstr>插入类排序-Shell排序</vt:lpstr>
      <vt:lpstr>交换类排序-冒泡排序</vt:lpstr>
      <vt:lpstr>交换类排序-快速排序</vt:lpstr>
      <vt:lpstr>交换类排序-快速排序</vt:lpstr>
      <vt:lpstr>交换类排序-快速排序</vt:lpstr>
      <vt:lpstr>交换类排序-快速排序</vt:lpstr>
      <vt:lpstr>交换类排序-快速排序</vt:lpstr>
      <vt:lpstr>交换类排序-快速排序</vt:lpstr>
      <vt:lpstr>交换类排序-快速排序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313</cp:revision>
  <dcterms:created xsi:type="dcterms:W3CDTF">2020-03-31T10:48:53Z</dcterms:created>
  <dcterms:modified xsi:type="dcterms:W3CDTF">2020-06-01T13:36:12Z</dcterms:modified>
</cp:coreProperties>
</file>