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2"/>
  </p:handoutMasterIdLst>
  <p:sldIdLst>
    <p:sldId id="730" r:id="rId3"/>
    <p:sldId id="719" r:id="rId5"/>
    <p:sldId id="1048" r:id="rId6"/>
    <p:sldId id="825" r:id="rId7"/>
    <p:sldId id="1051" r:id="rId8"/>
    <p:sldId id="1052" r:id="rId9"/>
    <p:sldId id="1061" r:id="rId10"/>
    <p:sldId id="1053" r:id="rId11"/>
    <p:sldId id="1062" r:id="rId12"/>
    <p:sldId id="1054" r:id="rId13"/>
    <p:sldId id="1055" r:id="rId14"/>
    <p:sldId id="1063" r:id="rId15"/>
    <p:sldId id="1064" r:id="rId16"/>
    <p:sldId id="1065" r:id="rId17"/>
    <p:sldId id="1066" r:id="rId18"/>
    <p:sldId id="1067" r:id="rId19"/>
    <p:sldId id="1068" r:id="rId20"/>
    <p:sldId id="1069" r:id="rId21"/>
    <p:sldId id="1070" r:id="rId22"/>
    <p:sldId id="1056" r:id="rId23"/>
    <p:sldId id="1072" r:id="rId24"/>
    <p:sldId id="1073" r:id="rId25"/>
    <p:sldId id="1076" r:id="rId26"/>
    <p:sldId id="1077" r:id="rId27"/>
    <p:sldId id="1078" r:id="rId28"/>
    <p:sldId id="1079" r:id="rId29"/>
    <p:sldId id="1074" r:id="rId30"/>
    <p:sldId id="1075" r:id="rId31"/>
    <p:sldId id="1080" r:id="rId32"/>
    <p:sldId id="1081" r:id="rId33"/>
    <p:sldId id="1082" r:id="rId34"/>
    <p:sldId id="1083" r:id="rId35"/>
    <p:sldId id="1091" r:id="rId36"/>
    <p:sldId id="1092" r:id="rId37"/>
    <p:sldId id="1118" r:id="rId38"/>
    <p:sldId id="1084" r:id="rId39"/>
    <p:sldId id="1093" r:id="rId40"/>
    <p:sldId id="1094" r:id="rId41"/>
    <p:sldId id="1085" r:id="rId42"/>
    <p:sldId id="1119" r:id="rId43"/>
    <p:sldId id="1086" r:id="rId44"/>
    <p:sldId id="1095" r:id="rId45"/>
    <p:sldId id="1096" r:id="rId46"/>
    <p:sldId id="1097" r:id="rId47"/>
    <p:sldId id="1100" r:id="rId48"/>
    <p:sldId id="1098" r:id="rId49"/>
    <p:sldId id="1101" r:id="rId50"/>
    <p:sldId id="1102" r:id="rId51"/>
    <p:sldId id="1099" r:id="rId52"/>
    <p:sldId id="1103" r:id="rId53"/>
    <p:sldId id="1104" r:id="rId54"/>
    <p:sldId id="1106" r:id="rId55"/>
    <p:sldId id="1105" r:id="rId56"/>
    <p:sldId id="1107" r:id="rId57"/>
    <p:sldId id="1087" r:id="rId58"/>
    <p:sldId id="1109" r:id="rId59"/>
    <p:sldId id="1114" r:id="rId60"/>
    <p:sldId id="1115" r:id="rId61"/>
    <p:sldId id="1116" r:id="rId62"/>
    <p:sldId id="1110" r:id="rId63"/>
    <p:sldId id="1117" r:id="rId64"/>
    <p:sldId id="1120" r:id="rId65"/>
    <p:sldId id="1121" r:id="rId66"/>
    <p:sldId id="1122" r:id="rId67"/>
    <p:sldId id="1126" r:id="rId68"/>
    <p:sldId id="1127" r:id="rId69"/>
    <p:sldId id="1129" r:id="rId70"/>
    <p:sldId id="1130" r:id="rId71"/>
    <p:sldId id="1131" r:id="rId72"/>
    <p:sldId id="1132" r:id="rId73"/>
    <p:sldId id="1133" r:id="rId74"/>
    <p:sldId id="1134" r:id="rId75"/>
    <p:sldId id="1123" r:id="rId76"/>
    <p:sldId id="1135" r:id="rId77"/>
    <p:sldId id="1136" r:id="rId78"/>
    <p:sldId id="1124" r:id="rId79"/>
    <p:sldId id="1137" r:id="rId80"/>
    <p:sldId id="1138" r:id="rId81"/>
    <p:sldId id="1139" r:id="rId82"/>
    <p:sldId id="1140" r:id="rId83"/>
    <p:sldId id="1141" r:id="rId84"/>
    <p:sldId id="1142" r:id="rId85"/>
    <p:sldId id="1143" r:id="rId86"/>
    <p:sldId id="1144" r:id="rId87"/>
    <p:sldId id="1125" r:id="rId88"/>
    <p:sldId id="1145" r:id="rId89"/>
    <p:sldId id="1149" r:id="rId90"/>
    <p:sldId id="1146" r:id="rId91"/>
    <p:sldId id="1150" r:id="rId92"/>
    <p:sldId id="1151" r:id="rId93"/>
    <p:sldId id="1153" r:id="rId94"/>
    <p:sldId id="1156" r:id="rId95"/>
    <p:sldId id="1157" r:id="rId96"/>
    <p:sldId id="1158" r:id="rId97"/>
    <p:sldId id="1159" r:id="rId98"/>
    <p:sldId id="1160" r:id="rId99"/>
    <p:sldId id="1161" r:id="rId100"/>
    <p:sldId id="256" r:id="rId101"/>
  </p:sldIdLst>
  <p:sldSz cx="9144000" cy="6858000" type="screen4x3"/>
  <p:notesSz cx="6858000" cy="9144000"/>
  <p:custDataLst>
    <p:tags r:id="rId10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6" autoAdjust="0"/>
    <p:restoredTop sz="95171" autoAdjust="0"/>
  </p:normalViewPr>
  <p:slideViewPr>
    <p:cSldViewPr snapToGrid="0" showGuides="1">
      <p:cViewPr varScale="1">
        <p:scale>
          <a:sx n="89" d="100"/>
          <a:sy n="89" d="100"/>
        </p:scale>
        <p:origin x="375" y="4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gs" Target="tags/tag465.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userDrawn="1"/>
        </p:nvGrpSpPr>
        <p:grpSpPr>
          <a:xfrm>
            <a:off x="-21515" y="-1"/>
            <a:ext cx="9187295" cy="6909474"/>
            <a:chOff x="-21515" y="-1"/>
            <a:chExt cx="9187295" cy="6909474"/>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21515" y="-1"/>
            <a:ext cx="9187295" cy="6909474"/>
            <a:chOff x="-21515" y="-1"/>
            <a:chExt cx="9187295" cy="690947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8" name="矩形 7"/>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grpSp>
        <p:nvGrpSpPr>
          <p:cNvPr id="5" name="组合 4"/>
          <p:cNvGrpSpPr/>
          <p:nvPr userDrawn="1"/>
        </p:nvGrpSpPr>
        <p:grpSpPr>
          <a:xfrm>
            <a:off x="-21515" y="-1"/>
            <a:ext cx="9187295" cy="6909474"/>
            <a:chOff x="-21515" y="-1"/>
            <a:chExt cx="9187295" cy="690947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7" name="矩形 6"/>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Date Placeholder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userDrawn="1"/>
        </p:nvGrpSpPr>
        <p:grpSpPr>
          <a:xfrm>
            <a:off x="-21515" y="-1"/>
            <a:ext cx="9187295" cy="6909474"/>
            <a:chOff x="-21515" y="-1"/>
            <a:chExt cx="9187295" cy="6909474"/>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0" name="矩形 9"/>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21515" y="-1"/>
            <a:ext cx="9187295" cy="6909474"/>
            <a:chOff x="-21515" y="-1"/>
            <a:chExt cx="9187295" cy="6909474"/>
          </a:xfrm>
        </p:grpSpPr>
        <p:pic>
          <p:nvPicPr>
            <p:cNvPr id="11" name="图片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12" name="矩形 11"/>
            <p:cNvSpPr/>
            <p:nvPr/>
          </p:nvSpPr>
          <p:spPr>
            <a:xfrm>
              <a:off x="-21515"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1" Type="http://schemas.openxmlformats.org/officeDocument/2006/relationships/notesSlide" Target="../notesSlides/notesSlide10.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3" Type="http://schemas.openxmlformats.org/officeDocument/2006/relationships/notesSlide" Target="../notesSlides/notesSlide11.xml"/><Relationship Id="rId12" Type="http://schemas.openxmlformats.org/officeDocument/2006/relationships/slideLayout" Target="../slideLayouts/slideLayout6.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3.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3" Type="http://schemas.openxmlformats.org/officeDocument/2006/relationships/notesSlide" Target="../notesSlides/notesSlide13.xml"/><Relationship Id="rId12" Type="http://schemas.openxmlformats.org/officeDocument/2006/relationships/slideLayout" Target="../slideLayouts/slideLayout6.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notesSlide" Target="../notesSlides/notesSlide16.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6.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6" Type="http://schemas.openxmlformats.org/officeDocument/2006/relationships/notesSlide" Target="../notesSlides/notesSlide19.xml"/><Relationship Id="rId15" Type="http://schemas.openxmlformats.org/officeDocument/2006/relationships/slideLayout" Target="../slideLayouts/slideLayout6.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notesSlide" Target="../notesSlides/notesSlide20.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6.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6.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6.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6.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6.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6.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notesSlide" Target="../notesSlides/notesSlide3.xml"/><Relationship Id="rId12" Type="http://schemas.openxmlformats.org/officeDocument/2006/relationships/slideLayout" Target="../slideLayouts/slideLayout6.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1" Type="http://schemas.openxmlformats.org/officeDocument/2006/relationships/notesSlide" Target="../notesSlides/notesSlide31.xml"/><Relationship Id="rId30" Type="http://schemas.openxmlformats.org/officeDocument/2006/relationships/slideLayout" Target="../slideLayouts/slideLayout6.xml"/><Relationship Id="rId3" Type="http://schemas.openxmlformats.org/officeDocument/2006/relationships/tags" Target="../tags/tag150.xml"/><Relationship Id="rId29" Type="http://schemas.openxmlformats.org/officeDocument/2006/relationships/tags" Target="../tags/tag176.xml"/><Relationship Id="rId28" Type="http://schemas.openxmlformats.org/officeDocument/2006/relationships/tags" Target="../tags/tag175.xml"/><Relationship Id="rId27" Type="http://schemas.openxmlformats.org/officeDocument/2006/relationships/tags" Target="../tags/tag174.xml"/><Relationship Id="rId26" Type="http://schemas.openxmlformats.org/officeDocument/2006/relationships/tags" Target="../tags/tag173.xml"/><Relationship Id="rId25" Type="http://schemas.openxmlformats.org/officeDocument/2006/relationships/tags" Target="../tags/tag172.xml"/><Relationship Id="rId24" Type="http://schemas.openxmlformats.org/officeDocument/2006/relationships/tags" Target="../tags/tag171.xml"/><Relationship Id="rId23" Type="http://schemas.openxmlformats.org/officeDocument/2006/relationships/tags" Target="../tags/tag170.xml"/><Relationship Id="rId22" Type="http://schemas.openxmlformats.org/officeDocument/2006/relationships/tags" Target="../tags/tag169.xml"/><Relationship Id="rId21" Type="http://schemas.openxmlformats.org/officeDocument/2006/relationships/tags" Target="../tags/tag168.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8" Type="http://schemas.openxmlformats.org/officeDocument/2006/relationships/notesSlide" Target="../notesSlides/notesSlide32.xml"/><Relationship Id="rId17" Type="http://schemas.openxmlformats.org/officeDocument/2006/relationships/slideLayout" Target="../slideLayouts/slideLayout6.xml"/><Relationship Id="rId16" Type="http://schemas.openxmlformats.org/officeDocument/2006/relationships/tags" Target="../tags/tag191.xml"/><Relationship Id="rId15" Type="http://schemas.openxmlformats.org/officeDocument/2006/relationships/tags" Target="../tags/tag190.xml"/><Relationship Id="rId14" Type="http://schemas.openxmlformats.org/officeDocument/2006/relationships/tags" Target="../tags/tag189.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0" Type="http://schemas.openxmlformats.org/officeDocument/2006/relationships/notesSlide" Target="../notesSlides/notesSlide3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6.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3" Type="http://schemas.openxmlformats.org/officeDocument/2006/relationships/notesSlide" Target="../notesSlides/notesSlide37.xml"/><Relationship Id="rId12" Type="http://schemas.openxmlformats.org/officeDocument/2006/relationships/slideLayout" Target="../slideLayouts/slideLayout6.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6.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7" Type="http://schemas.openxmlformats.org/officeDocument/2006/relationships/notesSlide" Target="../notesSlides/notesSlide39.xml"/><Relationship Id="rId16" Type="http://schemas.openxmlformats.org/officeDocument/2006/relationships/slideLayout" Target="../slideLayouts/slideLayout6.xml"/><Relationship Id="rId15" Type="http://schemas.openxmlformats.org/officeDocument/2006/relationships/tags" Target="../tags/tag236.xml"/><Relationship Id="rId14" Type="http://schemas.openxmlformats.org/officeDocument/2006/relationships/tags" Target="../tags/tag235.xml"/><Relationship Id="rId13" Type="http://schemas.openxmlformats.org/officeDocument/2006/relationships/tags" Target="../tags/tag234.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6.xml"/><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9" Type="http://schemas.openxmlformats.org/officeDocument/2006/relationships/notesSlide" Target="../notesSlides/notesSlide42.xml"/><Relationship Id="rId18" Type="http://schemas.openxmlformats.org/officeDocument/2006/relationships/slideLayout" Target="../slideLayouts/slideLayout6.xml"/><Relationship Id="rId17" Type="http://schemas.openxmlformats.org/officeDocument/2006/relationships/tags" Target="../tags/tag260.xml"/><Relationship Id="rId16" Type="http://schemas.openxmlformats.org/officeDocument/2006/relationships/tags" Target="../tags/tag259.xml"/><Relationship Id="rId15" Type="http://schemas.openxmlformats.org/officeDocument/2006/relationships/tags" Target="../tags/tag258.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1" Type="http://schemas.openxmlformats.org/officeDocument/2006/relationships/notesSlide" Target="../notesSlides/notesSlide47.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6.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6.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6.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8" Type="http://schemas.openxmlformats.org/officeDocument/2006/relationships/notesSlide" Target="../notesSlides/notesSlide6.xml"/><Relationship Id="rId17" Type="http://schemas.openxmlformats.org/officeDocument/2006/relationships/slideLayout" Target="../slideLayouts/slideLayout6.xml"/><Relationship Id="rId16" Type="http://schemas.openxmlformats.org/officeDocument/2006/relationships/image" Target="../media/image6.png"/><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4" Type="http://schemas.openxmlformats.org/officeDocument/2006/relationships/notesSlide" Target="../notesSlides/notesSlide61.xml"/><Relationship Id="rId13" Type="http://schemas.openxmlformats.org/officeDocument/2006/relationships/slideLayout" Target="../slideLayouts/slideLayout6.xml"/><Relationship Id="rId12" Type="http://schemas.openxmlformats.org/officeDocument/2006/relationships/tags" Target="../tags/tag285.xml"/><Relationship Id="rId11" Type="http://schemas.openxmlformats.org/officeDocument/2006/relationships/tags" Target="../tags/tag284.xml"/><Relationship Id="rId10" Type="http://schemas.openxmlformats.org/officeDocument/2006/relationships/tags" Target="../tags/tag283.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2.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63.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3" Type="http://schemas.openxmlformats.org/officeDocument/2006/relationships/notesSlide" Target="../notesSlides/notesSlide63.xml"/><Relationship Id="rId12" Type="http://schemas.openxmlformats.org/officeDocument/2006/relationships/slideLayout" Target="../slideLayouts/slideLayout6.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1" Type="http://schemas.openxmlformats.org/officeDocument/2006/relationships/notesSlide" Target="../notesSlides/notesSlide65.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6" Type="http://schemas.openxmlformats.org/officeDocument/2006/relationships/notesSlide" Target="../notesSlides/notesSlide66.xml"/><Relationship Id="rId15" Type="http://schemas.openxmlformats.org/officeDocument/2006/relationships/slideLayout" Target="../slideLayouts/slideLayout6.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image" Target="../media/image5.png"/></Relationships>
</file>

<file path=ppt/slides/_rels/slide67.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6" Type="http://schemas.openxmlformats.org/officeDocument/2006/relationships/notesSlide" Target="../notesSlides/notesSlide67.xml"/><Relationship Id="rId15" Type="http://schemas.openxmlformats.org/officeDocument/2006/relationships/slideLayout" Target="../slideLayouts/slideLayout6.xml"/><Relationship Id="rId14" Type="http://schemas.openxmlformats.org/officeDocument/2006/relationships/tags" Target="../tags/tag334.xml"/><Relationship Id="rId13" Type="http://schemas.openxmlformats.org/officeDocument/2006/relationships/tags" Target="../tags/tag333.xml"/><Relationship Id="rId12" Type="http://schemas.openxmlformats.org/officeDocument/2006/relationships/tags" Target="../tags/tag332.xml"/><Relationship Id="rId11" Type="http://schemas.openxmlformats.org/officeDocument/2006/relationships/tags" Target="../tags/tag331.xml"/><Relationship Id="rId10" Type="http://schemas.openxmlformats.org/officeDocument/2006/relationships/tags" Target="../tags/tag330.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1" Type="http://schemas.openxmlformats.org/officeDocument/2006/relationships/notesSlide" Target="../notesSlides/notesSlide68.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69.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1" Type="http://schemas.openxmlformats.org/officeDocument/2006/relationships/notesSlide" Target="../notesSlides/notesSlide69.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1" Type="http://schemas.openxmlformats.org/officeDocument/2006/relationships/notesSlide" Target="../notesSlides/notesSlide70.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3.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tags" Target="../tags/tag365.xml"/><Relationship Id="rId7" Type="http://schemas.openxmlformats.org/officeDocument/2006/relationships/tags" Target="../tags/tag364.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3" Type="http://schemas.openxmlformats.org/officeDocument/2006/relationships/notesSlide" Target="../notesSlides/notesSlide73.xml"/><Relationship Id="rId12" Type="http://schemas.openxmlformats.org/officeDocument/2006/relationships/slideLayout" Target="../slideLayouts/slideLayout6.xml"/><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9" Type="http://schemas.openxmlformats.org/officeDocument/2006/relationships/tags" Target="../tags/tag376.xml"/><Relationship Id="rId8" Type="http://schemas.openxmlformats.org/officeDocument/2006/relationships/tags" Target="../tags/tag375.xml"/><Relationship Id="rId7" Type="http://schemas.openxmlformats.org/officeDocument/2006/relationships/tags" Target="../tags/tag374.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1" Type="http://schemas.openxmlformats.org/officeDocument/2006/relationships/notesSlide" Target="../notesSlides/notesSlide75.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76.xml"/><Relationship Id="rId5" Type="http://schemas.openxmlformats.org/officeDocument/2006/relationships/slideLayout" Target="../slideLayouts/slideLayout6.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8" Type="http://schemas.openxmlformats.org/officeDocument/2006/relationships/notesSlide" Target="../notesSlides/notesSlide8.xml"/><Relationship Id="rId17" Type="http://schemas.openxmlformats.org/officeDocument/2006/relationships/slideLayout" Target="../slideLayouts/slideLayout6.xml"/><Relationship Id="rId16" Type="http://schemas.openxmlformats.org/officeDocument/2006/relationships/tags" Target="../tags/tag48.xml"/><Relationship Id="rId15" Type="http://schemas.openxmlformats.org/officeDocument/2006/relationships/image" Target="../media/image7.png"/><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4.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 Type="http://schemas.openxmlformats.org/officeDocument/2006/relationships/tags" Target="../tags/tag380.xml"/></Relationships>
</file>

<file path=ppt/slides/_rels/slide85.xml.rels><?xml version="1.0" encoding="UTF-8" standalone="yes"?>
<Relationships xmlns="http://schemas.openxmlformats.org/package/2006/relationships"><Relationship Id="rId6" Type="http://schemas.openxmlformats.org/officeDocument/2006/relationships/notesSlide" Target="../notesSlides/notesSlide85.xml"/><Relationship Id="rId5" Type="http://schemas.openxmlformats.org/officeDocument/2006/relationships/slideLayout" Target="../slideLayouts/slideLayout6.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7.xml.rels><?xml version="1.0" encoding="UTF-8" standalone="yes"?>
<Relationships xmlns="http://schemas.openxmlformats.org/package/2006/relationships"><Relationship Id="rId8" Type="http://schemas.openxmlformats.org/officeDocument/2006/relationships/notesSlide" Target="../notesSlides/notesSlide87.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88.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image" Target="../media/image5.png"/></Relationships>
</file>

<file path=ppt/slides/_rels/slide89.xml.rels><?xml version="1.0" encoding="UTF-8" standalone="yes"?>
<Relationships xmlns="http://schemas.openxmlformats.org/package/2006/relationships"><Relationship Id="rId9" Type="http://schemas.openxmlformats.org/officeDocument/2006/relationships/tags" Target="../tags/tag403.xml"/><Relationship Id="rId8" Type="http://schemas.openxmlformats.org/officeDocument/2006/relationships/tags" Target="../tags/tag402.xml"/><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1" Type="http://schemas.openxmlformats.org/officeDocument/2006/relationships/notesSlide" Target="../notesSlides/notesSlide89.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8" Type="http://schemas.openxmlformats.org/officeDocument/2006/relationships/notesSlide" Target="../notesSlides/notesSlide90.xml"/><Relationship Id="rId17" Type="http://schemas.openxmlformats.org/officeDocument/2006/relationships/slideLayout" Target="../slideLayouts/slideLayout6.xml"/><Relationship Id="rId16" Type="http://schemas.openxmlformats.org/officeDocument/2006/relationships/tags" Target="../tags/tag418.xml"/><Relationship Id="rId15" Type="http://schemas.openxmlformats.org/officeDocument/2006/relationships/tags" Target="../tags/tag417.xml"/><Relationship Id="rId14" Type="http://schemas.openxmlformats.org/officeDocument/2006/relationships/tags" Target="../tags/tag416.xml"/><Relationship Id="rId13" Type="http://schemas.openxmlformats.org/officeDocument/2006/relationships/tags" Target="../tags/tag415.xml"/><Relationship Id="rId12" Type="http://schemas.openxmlformats.org/officeDocument/2006/relationships/tags" Target="../tags/tag414.xml"/><Relationship Id="rId11" Type="http://schemas.openxmlformats.org/officeDocument/2006/relationships/tags" Target="../tags/tag413.xml"/><Relationship Id="rId10" Type="http://schemas.openxmlformats.org/officeDocument/2006/relationships/tags" Target="../tags/tag412.xml"/><Relationship Id="rId1"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2.xml.rels><?xml version="1.0" encoding="UTF-8" standalone="yes"?>
<Relationships xmlns="http://schemas.openxmlformats.org/package/2006/relationships"><Relationship Id="rId8" Type="http://schemas.openxmlformats.org/officeDocument/2006/relationships/notesSlide" Target="../notesSlides/notesSlide92.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93.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1" Type="http://schemas.openxmlformats.org/officeDocument/2006/relationships/notesSlide" Target="../notesSlides/notesSlide93.xml"/><Relationship Id="rId30" Type="http://schemas.openxmlformats.org/officeDocument/2006/relationships/slideLayout" Target="../slideLayouts/slideLayout6.xml"/><Relationship Id="rId3" Type="http://schemas.openxmlformats.org/officeDocument/2006/relationships/tags" Target="../tags/tag425.xml"/><Relationship Id="rId29" Type="http://schemas.openxmlformats.org/officeDocument/2006/relationships/tags" Target="../tags/tag451.xml"/><Relationship Id="rId28" Type="http://schemas.openxmlformats.org/officeDocument/2006/relationships/tags" Target="../tags/tag450.xml"/><Relationship Id="rId27" Type="http://schemas.openxmlformats.org/officeDocument/2006/relationships/tags" Target="../tags/tag449.xml"/><Relationship Id="rId26" Type="http://schemas.openxmlformats.org/officeDocument/2006/relationships/tags" Target="../tags/tag448.xml"/><Relationship Id="rId25" Type="http://schemas.openxmlformats.org/officeDocument/2006/relationships/tags" Target="../tags/tag447.xml"/><Relationship Id="rId24" Type="http://schemas.openxmlformats.org/officeDocument/2006/relationships/tags" Target="../tags/tag446.xml"/><Relationship Id="rId23" Type="http://schemas.openxmlformats.org/officeDocument/2006/relationships/tags" Target="../tags/tag445.xml"/><Relationship Id="rId22" Type="http://schemas.openxmlformats.org/officeDocument/2006/relationships/tags" Target="../tags/tag444.xml"/><Relationship Id="rId21" Type="http://schemas.openxmlformats.org/officeDocument/2006/relationships/tags" Target="../tags/tag443.xml"/><Relationship Id="rId20" Type="http://schemas.openxmlformats.org/officeDocument/2006/relationships/tags" Target="../tags/tag442.xml"/><Relationship Id="rId2" Type="http://schemas.openxmlformats.org/officeDocument/2006/relationships/tags" Target="../tags/tag424.xml"/><Relationship Id="rId19" Type="http://schemas.openxmlformats.org/officeDocument/2006/relationships/tags" Target="../tags/tag441.xml"/><Relationship Id="rId18" Type="http://schemas.openxmlformats.org/officeDocument/2006/relationships/tags" Target="../tags/tag440.xml"/><Relationship Id="rId17" Type="http://schemas.openxmlformats.org/officeDocument/2006/relationships/tags" Target="../tags/tag439.xml"/><Relationship Id="rId16" Type="http://schemas.openxmlformats.org/officeDocument/2006/relationships/tags" Target="../tags/tag438.xml"/><Relationship Id="rId15" Type="http://schemas.openxmlformats.org/officeDocument/2006/relationships/tags" Target="../tags/tag437.xml"/><Relationship Id="rId14" Type="http://schemas.openxmlformats.org/officeDocument/2006/relationships/tags" Target="../tags/tag43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5.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tags" Target="../tags/tag452.xml"/><Relationship Id="rId11" Type="http://schemas.openxmlformats.org/officeDocument/2006/relationships/notesSlide" Target="../notesSlides/notesSlide95.xml"/><Relationship Id="rId10" Type="http://schemas.openxmlformats.org/officeDocument/2006/relationships/slideLayout" Target="../slideLayouts/slideLayout6.xml"/><Relationship Id="rId1" Type="http://schemas.openxmlformats.org/officeDocument/2006/relationships/image" Target="../media/image5.png"/></Relationships>
</file>

<file path=ppt/slides/_rels/slide96.xml.rels><?xml version="1.0" encoding="UTF-8" standalone="yes"?>
<Relationships xmlns="http://schemas.openxmlformats.org/package/2006/relationships"><Relationship Id="rId6" Type="http://schemas.openxmlformats.org/officeDocument/2006/relationships/notesSlide" Target="../notesSlides/notesSlide96.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98.xml"/><Relationship Id="rId6" Type="http://schemas.openxmlformats.org/officeDocument/2006/relationships/slideLayout" Target="../slideLayouts/slideLayout7.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tags" Target="../tags/tag461.xml"/><Relationship Id="rId1" Type="http://schemas.openxmlformats.org/officeDocument/2006/relationships/tags" Target="../tags/tag4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0" y="3196018"/>
            <a:ext cx="9143999" cy="646331"/>
          </a:xfrm>
          <a:prstGeom prst="rect">
            <a:avLst/>
          </a:prstGeom>
          <a:noFill/>
        </p:spPr>
        <p:txBody>
          <a:bodyPr wrap="square" rtlCol="0">
            <a:spAutoFit/>
          </a:bodyPr>
          <a:lstStyle/>
          <a:p>
            <a:pPr algn="ctr" defTabSz="685800">
              <a:defRPr/>
            </a:pPr>
            <a:r>
              <a:rPr lang="zh-CN" altLang="en-US" sz="3600" b="1" dirty="0">
                <a:solidFill>
                  <a:srgbClr val="004578"/>
                </a:solidFill>
                <a:latin typeface="华文行楷" panose="02010800040101010101" pitchFamily="2" charset="-122"/>
                <a:ea typeface="华文行楷" panose="02010800040101010101" pitchFamily="2" charset="-122"/>
              </a:rPr>
              <a:t>汇编语言与微机接口技术</a:t>
            </a:r>
            <a:endParaRPr lang="zh-CN" altLang="en-US" sz="3600" b="1" dirty="0">
              <a:solidFill>
                <a:srgbClr val="004578"/>
              </a:solidFill>
              <a:latin typeface="华文行楷" panose="02010800040101010101" pitchFamily="2" charset="-122"/>
              <a:ea typeface="华文行楷" panose="02010800040101010101" pitchFamily="2" charset="-122"/>
            </a:endParaRPr>
          </a:p>
        </p:txBody>
      </p:sp>
      <p:cxnSp>
        <p:nvCxnSpPr>
          <p:cNvPr id="6" name="直接连接符 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93131" y="4121256"/>
            <a:ext cx="4579144" cy="46166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latin typeface="华文楷体" panose="02010600040101010101" pitchFamily="2" charset="-122"/>
                <a:ea typeface="华文楷体" panose="02010600040101010101" pitchFamily="2" charset="-122"/>
              </a:rPr>
              <a:t>第</a:t>
            </a:r>
            <a:r>
              <a:rPr lang="en-US" altLang="zh-CN" sz="2400" b="1" dirty="0">
                <a:solidFill>
                  <a:srgbClr val="004578"/>
                </a:solidFill>
                <a:latin typeface="华文楷体" panose="02010600040101010101" pitchFamily="2" charset="-122"/>
                <a:ea typeface="华文楷体" panose="02010600040101010101" pitchFamily="2" charset="-122"/>
              </a:rPr>
              <a:t>4</a:t>
            </a:r>
            <a:r>
              <a:rPr lang="zh-CN" altLang="en-US" sz="2400" b="1" dirty="0">
                <a:solidFill>
                  <a:srgbClr val="004578"/>
                </a:solidFill>
                <a:latin typeface="华文楷体" panose="02010600040101010101" pitchFamily="2" charset="-122"/>
                <a:ea typeface="华文楷体" panose="02010600040101010101" pitchFamily="2" charset="-122"/>
              </a:rPr>
              <a:t>章   汇编语言程序设计</a:t>
            </a:r>
            <a:endParaRPr lang="zh-CN" altLang="en-US" sz="2400" b="1" dirty="0">
              <a:solidFill>
                <a:srgbClr val="004578"/>
              </a:solidFill>
              <a:latin typeface="华文楷体" panose="02010600040101010101" pitchFamily="2" charset="-122"/>
              <a:ea typeface="华文楷体" panose="02010600040101010101" pitchFamily="2" charset="-122"/>
            </a:endParaRPr>
          </a:p>
        </p:txBody>
      </p:sp>
      <p:cxnSp>
        <p:nvCxnSpPr>
          <p:cNvPr id="8" name="直接连接符 7"/>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2" y="6465052"/>
            <a:ext cx="1771650" cy="300082"/>
          </a:xfrm>
          <a:prstGeom prst="rect">
            <a:avLst/>
          </a:prstGeom>
          <a:noFill/>
        </p:spPr>
        <p:txBody>
          <a:bodyPr wrap="square" rtlCol="0">
            <a:spAutoFit/>
          </a:bodyPr>
          <a:lstStyle/>
          <a:p>
            <a:pPr defTabSz="685800">
              <a:defRPr/>
            </a:pPr>
            <a:r>
              <a:rPr lang="en-US" altLang="zh-CN" sz="1350" b="1" dirty="0">
                <a:solidFill>
                  <a:prstClr val="black"/>
                </a:solidFill>
                <a:latin typeface="楷体" panose="02010609060101010101" pitchFamily="49" charset="-122"/>
                <a:ea typeface="楷体" panose="02010609060101010101" pitchFamily="49" charset="-122"/>
              </a:rPr>
              <a:t>2020</a:t>
            </a:r>
            <a:r>
              <a:rPr lang="zh-CN" altLang="en-US" sz="1350" b="1" dirty="0">
                <a:solidFill>
                  <a:prstClr val="black"/>
                </a:solidFill>
                <a:latin typeface="楷体" panose="02010609060101010101" pitchFamily="49" charset="-122"/>
                <a:ea typeface="楷体" panose="02010609060101010101" pitchFamily="49" charset="-122"/>
              </a:rPr>
              <a:t>年</a:t>
            </a:r>
            <a:r>
              <a:rPr lang="en-US" altLang="zh-CN" sz="1350" b="1" dirty="0">
                <a:solidFill>
                  <a:prstClr val="black"/>
                </a:solidFill>
                <a:latin typeface="楷体" panose="02010609060101010101" pitchFamily="49" charset="-122"/>
                <a:ea typeface="楷体" panose="02010609060101010101" pitchFamily="49" charset="-122"/>
              </a:rPr>
              <a:t>5</a:t>
            </a:r>
            <a:r>
              <a:rPr lang="zh-CN" altLang="en-US" sz="1350" b="1" dirty="0">
                <a:solidFill>
                  <a:prstClr val="black"/>
                </a:solidFill>
                <a:latin typeface="楷体" panose="02010609060101010101" pitchFamily="49" charset="-122"/>
                <a:ea typeface="楷体" panose="02010609060101010101" pitchFamily="49" charset="-122"/>
              </a:rPr>
              <a:t>月</a:t>
            </a:r>
            <a:r>
              <a:rPr lang="en-US" altLang="zh-CN" sz="1350" b="1" dirty="0">
                <a:solidFill>
                  <a:prstClr val="black"/>
                </a:solidFill>
                <a:latin typeface="楷体" panose="02010609060101010101" pitchFamily="49" charset="-122"/>
                <a:ea typeface="楷体" panose="02010609060101010101" pitchFamily="49" charset="-122"/>
              </a:rPr>
              <a:t>11</a:t>
            </a:r>
            <a:r>
              <a:rPr lang="zh-CN" altLang="en-US" sz="1350" b="1" dirty="0">
                <a:solidFill>
                  <a:prstClr val="black"/>
                </a:solidFill>
                <a:latin typeface="楷体" panose="02010609060101010101" pitchFamily="49" charset="-122"/>
                <a:ea typeface="楷体" panose="02010609060101010101" pitchFamily="49" charset="-122"/>
              </a:rPr>
              <a:t>日</a:t>
            </a:r>
            <a:endParaRPr lang="zh-CN" altLang="en-US" sz="1350" b="1" dirty="0">
              <a:solidFill>
                <a:prstClr val="black"/>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1"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标识符</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1675706" y="2522668"/>
            <a:ext cx="6314272" cy="120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字符的个数为</a:t>
            </a:r>
            <a:r>
              <a:rPr lang="en-US" altLang="zh-CN" sz="2400" b="1" dirty="0">
                <a:latin typeface="楷体" panose="02010609060101010101" pitchFamily="49" charset="-122"/>
                <a:ea typeface="楷体" panose="02010609060101010101" pitchFamily="49" charset="-122"/>
              </a:rPr>
              <a:t>1~31</a:t>
            </a:r>
            <a:r>
              <a:rPr lang="zh-CN" altLang="en-US" sz="2400" b="1" dirty="0">
                <a:latin typeface="楷体" panose="02010609060101010101" pitchFamily="49" charset="-122"/>
                <a:ea typeface="楷体" panose="02010609060101010101" pitchFamily="49" charset="-122"/>
              </a:rPr>
              <a:t>个；</a:t>
            </a:r>
            <a:endParaRPr lang="zh-CN" altLang="en-US" sz="2400" b="1" dirty="0">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1194619" y="293869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4"/>
            </p:custDataLst>
          </p:nvPr>
        </p:nvSpPr>
        <p:spPr bwMode="auto">
          <a:xfrm>
            <a:off x="1670869" y="3308374"/>
            <a:ext cx="6319109" cy="1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第一个字符必须是字母、问号、</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或下划线“</a:t>
            </a:r>
            <a:r>
              <a:rPr lang="en-US" altLang="zh-CN" sz="2400" b="1" dirty="0">
                <a:latin typeface="楷体" panose="02010609060101010101" pitchFamily="49" charset="-122"/>
                <a:ea typeface="楷体" panose="02010609060101010101" pitchFamily="49" charset="-122"/>
              </a:rPr>
              <a:t>_”</a:t>
            </a:r>
            <a:r>
              <a:rPr lang="zh-CN" altLang="en-US" sz="2400" b="1" dirty="0">
                <a:latin typeface="楷体" panose="02010609060101010101" pitchFamily="49" charset="-122"/>
                <a:ea typeface="楷体" panose="02010609060101010101" pitchFamily="49" charset="-122"/>
              </a:rPr>
              <a:t>这</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种字符之一；</a:t>
            </a:r>
            <a:endParaRPr lang="zh-CN" altLang="en-US"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5"/>
            </p:custDataLst>
          </p:nvPr>
        </p:nvSpPr>
        <p:spPr bwMode="auto">
          <a:xfrm>
            <a:off x="1194619" y="3974417"/>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6"/>
            </p:custDataLst>
          </p:nvPr>
        </p:nvSpPr>
        <p:spPr bwMode="auto">
          <a:xfrm>
            <a:off x="1662930" y="4823784"/>
            <a:ext cx="6319109" cy="95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从第二个字符开始，可以是字母、数字、</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_”</a:t>
            </a:r>
            <a:r>
              <a:rPr lang="zh-CN" altLang="en-US" sz="2400" b="1" dirty="0">
                <a:latin typeface="楷体" panose="02010609060101010101" pitchFamily="49" charset="-122"/>
                <a:ea typeface="楷体" panose="02010609060101010101" pitchFamily="49" charset="-122"/>
              </a:rPr>
              <a:t>或问号“？”；</a:t>
            </a:r>
            <a:endParaRPr lang="zh-CN" altLang="en-US" sz="2400" b="1" dirty="0">
              <a:latin typeface="楷体" panose="02010609060101010101" pitchFamily="49" charset="-122"/>
              <a:ea typeface="楷体" panose="02010609060101010101" pitchFamily="49" charset="-122"/>
            </a:endParaRPr>
          </a:p>
        </p:txBody>
      </p:sp>
      <p:sp>
        <p:nvSpPr>
          <p:cNvPr id="13" name="MH_Other_3"/>
          <p:cNvSpPr>
            <a:spLocks noEditPoints="1"/>
          </p:cNvSpPr>
          <p:nvPr>
            <p:custDataLst>
              <p:tags r:id="rId7"/>
            </p:custDataLst>
          </p:nvPr>
        </p:nvSpPr>
        <p:spPr bwMode="auto">
          <a:xfrm>
            <a:off x="1194619" y="5006348"/>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MH_SubTitle_4"/>
          <p:cNvSpPr txBox="1">
            <a:spLocks noChangeArrowheads="1"/>
          </p:cNvSpPr>
          <p:nvPr>
            <p:custDataLst>
              <p:tags r:id="rId8"/>
            </p:custDataLst>
          </p:nvPr>
        </p:nvSpPr>
        <p:spPr bwMode="auto">
          <a:xfrm>
            <a:off x="1662929" y="5837676"/>
            <a:ext cx="6319109"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不能使用系统专用的保留字。</a:t>
            </a:r>
            <a:endParaRPr lang="zh-CN" altLang="en-US" sz="2400" b="1" dirty="0">
              <a:latin typeface="楷体" panose="02010609060101010101" pitchFamily="49" charset="-122"/>
              <a:ea typeface="楷体" panose="02010609060101010101" pitchFamily="49" charset="-122"/>
            </a:endParaRPr>
          </a:p>
        </p:txBody>
      </p:sp>
      <p:sp>
        <p:nvSpPr>
          <p:cNvPr id="15" name="MH_Other_4"/>
          <p:cNvSpPr>
            <a:spLocks noEditPoints="1"/>
          </p:cNvSpPr>
          <p:nvPr>
            <p:custDataLst>
              <p:tags r:id="rId9"/>
            </p:custDataLst>
          </p:nvPr>
        </p:nvSpPr>
        <p:spPr bwMode="auto">
          <a:xfrm>
            <a:off x="1194619" y="5837676"/>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4"/>
          </a:solidFill>
          <a:ln w="9525">
            <a:solidFill>
              <a:schemeClr val="accent4"/>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6" name="Rectangle 6"/>
          <p:cNvSpPr>
            <a:spLocks noChangeArrowheads="1"/>
          </p:cNvSpPr>
          <p:nvPr/>
        </p:nvSpPr>
        <p:spPr bwMode="auto">
          <a:xfrm>
            <a:off x="555322" y="1297869"/>
            <a:ext cx="7696200" cy="946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指令语句中的标号和伪指令语句中符号名统称为</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标识符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7" name="Rectangle 7"/>
          <p:cNvSpPr>
            <a:spLocks noChangeArrowheads="1"/>
          </p:cNvSpPr>
          <p:nvPr/>
        </p:nvSpPr>
        <p:spPr bwMode="auto">
          <a:xfrm>
            <a:off x="555322" y="2291027"/>
            <a:ext cx="743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标识符由若干个字符构成，构成规则：</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标识符</a:t>
            </a:r>
            <a:endParaRPr lang="zh-CN" altLang="en-US" sz="2400" b="1" dirty="0">
              <a:latin typeface="华文楷体" panose="02010600040101010101" pitchFamily="2" charset="-122"/>
              <a:ea typeface="华文楷体" panose="02010600040101010101" pitchFamily="2" charset="-122"/>
            </a:endParaRPr>
          </a:p>
        </p:txBody>
      </p:sp>
      <p:sp>
        <p:nvSpPr>
          <p:cNvPr id="8" name="MH_SubTitle_4"/>
          <p:cNvSpPr>
            <a:spLocks noChangeArrowheads="1"/>
          </p:cNvSpPr>
          <p:nvPr>
            <p:custDataLst>
              <p:tags r:id="rId2"/>
            </p:custDataLst>
          </p:nvPr>
        </p:nvSpPr>
        <p:spPr bwMode="gray">
          <a:xfrm>
            <a:off x="3945637" y="5088583"/>
            <a:ext cx="4798946" cy="1306837"/>
          </a:xfrm>
          <a:prstGeom prst="roundRect">
            <a:avLst>
              <a:gd name="adj" fmla="val 50000"/>
            </a:avLst>
          </a:prstGeom>
          <a:solidFill>
            <a:schemeClr val="accent5"/>
          </a:solidFill>
          <a:ln>
            <a:noFill/>
          </a:ln>
        </p:spPr>
        <p:txBody>
          <a:bodyPr lIns="0" tIns="0" rIns="0" bIns="0" anchor="ctr" anchorCtr="1">
            <a:normAutofit fontScale="85000" lnSpcReduction="20000"/>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表达式中的运算符（如</a:t>
            </a:r>
            <a:r>
              <a:rPr lang="en-US" altLang="zh-CN" dirty="0">
                <a:latin typeface="楷体" panose="02010609060101010101" pitchFamily="49" charset="-122"/>
                <a:ea typeface="楷体" panose="02010609060101010101" pitchFamily="49" charset="-122"/>
              </a:rPr>
              <a:t>GE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EQ</a:t>
            </a:r>
            <a:r>
              <a:rPr lang="zh-CN" altLang="en-US" dirty="0">
                <a:latin typeface="楷体" panose="02010609060101010101" pitchFamily="49" charset="-122"/>
                <a:ea typeface="楷体" panose="02010609060101010101" pitchFamily="49" charset="-122"/>
              </a:rPr>
              <a:t>）以及属性操作符（如</a:t>
            </a:r>
            <a:r>
              <a:rPr lang="en-US" altLang="zh-CN" dirty="0">
                <a:latin typeface="楷体" panose="02010609060101010101" pitchFamily="49" charset="-122"/>
                <a:ea typeface="楷体" panose="02010609060101010101" pitchFamily="49" charset="-122"/>
              </a:rPr>
              <a:t>PTR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OFFSET</a:t>
            </a:r>
            <a:r>
              <a:rPr lang="zh-CN" altLang="en-US" dirty="0">
                <a:latin typeface="楷体" panose="02010609060101010101" pitchFamily="49" charset="-122"/>
                <a:ea typeface="楷体" panose="02010609060101010101" pitchFamily="49" charset="-122"/>
              </a:rPr>
              <a:t>等）</a:t>
            </a:r>
            <a:endParaRPr lang="zh-CN" altLang="en-US" dirty="0">
              <a:latin typeface="楷体" panose="02010609060101010101" pitchFamily="49" charset="-122"/>
              <a:ea typeface="楷体" panose="02010609060101010101" pitchFamily="49" charset="-122"/>
            </a:endParaRPr>
          </a:p>
        </p:txBody>
      </p:sp>
      <p:sp>
        <p:nvSpPr>
          <p:cNvPr id="9" name="MH_Other_1"/>
          <p:cNvSpPr>
            <a:spLocks noChangeShapeType="1"/>
          </p:cNvSpPr>
          <p:nvPr>
            <p:custDataLst>
              <p:tags r:id="rId3"/>
            </p:custDataLst>
          </p:nvPr>
        </p:nvSpPr>
        <p:spPr bwMode="auto">
          <a:xfrm flipV="1">
            <a:off x="1424687" y="2507309"/>
            <a:ext cx="2339975" cy="1231900"/>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0" name="MH_Other_2"/>
          <p:cNvSpPr>
            <a:spLocks noChangeShapeType="1"/>
          </p:cNvSpPr>
          <p:nvPr>
            <p:custDataLst>
              <p:tags r:id="rId4"/>
            </p:custDataLst>
          </p:nvPr>
        </p:nvSpPr>
        <p:spPr bwMode="auto">
          <a:xfrm flipV="1">
            <a:off x="1424687" y="3458221"/>
            <a:ext cx="2354263" cy="365125"/>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1" name="MH_Other_3"/>
          <p:cNvSpPr>
            <a:spLocks noChangeShapeType="1"/>
          </p:cNvSpPr>
          <p:nvPr>
            <p:custDataLst>
              <p:tags r:id="rId5"/>
            </p:custDataLst>
          </p:nvPr>
        </p:nvSpPr>
        <p:spPr bwMode="auto">
          <a:xfrm>
            <a:off x="1516762" y="3950346"/>
            <a:ext cx="2247900" cy="350838"/>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2" name="MH_Other_4"/>
          <p:cNvSpPr>
            <a:spLocks noChangeShapeType="1"/>
          </p:cNvSpPr>
          <p:nvPr>
            <p:custDataLst>
              <p:tags r:id="rId6"/>
            </p:custDataLst>
          </p:nvPr>
        </p:nvSpPr>
        <p:spPr bwMode="auto">
          <a:xfrm>
            <a:off x="1640587" y="4126559"/>
            <a:ext cx="2154238" cy="1257300"/>
          </a:xfrm>
          <a:prstGeom prst="line">
            <a:avLst/>
          </a:prstGeom>
          <a:noFill/>
          <a:ln w="38100" cap="rnd">
            <a:solidFill>
              <a:schemeClr val="accent1">
                <a:lumMod val="40000"/>
                <a:lumOff val="60000"/>
              </a:schemeClr>
            </a:solidFill>
            <a:prstDash val="sysDot"/>
            <a:round/>
            <a:tailEnd type="triangle" w="med" len="med"/>
          </a:ln>
          <a:extLst>
            <a:ext uri="{909E8E84-426E-40DD-AFC4-6F175D3DCCD1}">
              <a14:hiddenFill xmlns:a14="http://schemas.microsoft.com/office/drawing/2010/main">
                <a:noFill/>
              </a14:hiddenFill>
            </a:ext>
          </a:extLst>
        </p:spPr>
        <p:txBody>
          <a:bodyPr lIns="0" tIns="0" rIns="0" bIns="0">
            <a:noAutofit/>
          </a:bodyPr>
          <a:lstStyle/>
          <a:p>
            <a:pPr eaLnBrk="1" fontAlgn="auto" hangingPunct="1">
              <a:spcBef>
                <a:spcPts val="0"/>
              </a:spcBef>
              <a:spcAft>
                <a:spcPts val="0"/>
              </a:spcAft>
              <a:defRPr/>
            </a:pPr>
            <a:endParaRPr lang="zh-CN" altLang="en-US" sz="2400" b="1">
              <a:latin typeface="楷体" panose="02010609060101010101" pitchFamily="49" charset="-122"/>
              <a:ea typeface="楷体" panose="02010609060101010101" pitchFamily="49" charset="-122"/>
            </a:endParaRPr>
          </a:p>
        </p:txBody>
      </p:sp>
      <p:sp>
        <p:nvSpPr>
          <p:cNvPr id="13" name="MH_SubTitle_1"/>
          <p:cNvSpPr>
            <a:spLocks noChangeArrowheads="1"/>
          </p:cNvSpPr>
          <p:nvPr>
            <p:custDataLst>
              <p:tags r:id="rId7"/>
            </p:custDataLst>
          </p:nvPr>
        </p:nvSpPr>
        <p:spPr bwMode="gray">
          <a:xfrm>
            <a:off x="3945637" y="2140596"/>
            <a:ext cx="4798946" cy="647700"/>
          </a:xfrm>
          <a:prstGeom prst="roundRect">
            <a:avLst>
              <a:gd name="adj" fmla="val 50000"/>
            </a:avLst>
          </a:prstGeom>
          <a:solidFill>
            <a:schemeClr val="accent2"/>
          </a:solidFill>
          <a:ln>
            <a:noFill/>
          </a:ln>
        </p:spPr>
        <p:txBody>
          <a:bodyPr lIns="0" tIns="0" rIns="0" bIns="0" anchor="ctr" anchorCtr="1">
            <a:normAutofit fontScale="92500"/>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中各寄存器名（如</a:t>
            </a:r>
            <a:r>
              <a:rPr lang="en-US" altLang="zh-CN" dirty="0">
                <a:latin typeface="楷体" panose="02010609060101010101" pitchFamily="49" charset="-122"/>
                <a:ea typeface="楷体" panose="02010609060101010101" pitchFamily="49" charset="-122"/>
              </a:rPr>
              <a:t>AX</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CS</a:t>
            </a:r>
            <a:r>
              <a:rPr lang="zh-CN" altLang="en-US" dirty="0">
                <a:latin typeface="楷体" panose="02010609060101010101" pitchFamily="49" charset="-122"/>
                <a:ea typeface="楷体" panose="02010609060101010101" pitchFamily="49" charset="-122"/>
              </a:rPr>
              <a:t>等）</a:t>
            </a:r>
            <a:endParaRPr lang="zh-CN" altLang="en-US" dirty="0">
              <a:latin typeface="楷体" panose="02010609060101010101" pitchFamily="49" charset="-122"/>
              <a:ea typeface="楷体" panose="02010609060101010101" pitchFamily="49" charset="-122"/>
            </a:endParaRPr>
          </a:p>
        </p:txBody>
      </p:sp>
      <p:sp>
        <p:nvSpPr>
          <p:cNvPr id="14" name="MH_SubTitle_2"/>
          <p:cNvSpPr>
            <a:spLocks noChangeArrowheads="1"/>
          </p:cNvSpPr>
          <p:nvPr>
            <p:custDataLst>
              <p:tags r:id="rId8"/>
            </p:custDataLst>
          </p:nvPr>
        </p:nvSpPr>
        <p:spPr bwMode="gray">
          <a:xfrm>
            <a:off x="3945637" y="3123259"/>
            <a:ext cx="4798946" cy="647700"/>
          </a:xfrm>
          <a:prstGeom prst="roundRect">
            <a:avLst>
              <a:gd name="adj" fmla="val 50000"/>
            </a:avLst>
          </a:prstGeom>
          <a:solidFill>
            <a:schemeClr val="accent3"/>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指令助记符（如</a:t>
            </a:r>
            <a:r>
              <a:rPr lang="en-US" altLang="zh-CN" dirty="0">
                <a:latin typeface="楷体" panose="02010609060101010101" pitchFamily="49" charset="-122"/>
                <a:ea typeface="楷体" panose="02010609060101010101" pitchFamily="49" charset="-122"/>
              </a:rPr>
              <a:t>MOV</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ADD</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15" name="MH_SubTitle_3"/>
          <p:cNvSpPr>
            <a:spLocks noChangeArrowheads="1"/>
          </p:cNvSpPr>
          <p:nvPr>
            <p:custDataLst>
              <p:tags r:id="rId9"/>
            </p:custDataLst>
          </p:nvPr>
        </p:nvSpPr>
        <p:spPr bwMode="gray">
          <a:xfrm>
            <a:off x="3945637" y="4105921"/>
            <a:ext cx="4798946" cy="646113"/>
          </a:xfrm>
          <a:prstGeom prst="roundRect">
            <a:avLst>
              <a:gd name="adj" fmla="val 50000"/>
            </a:avLst>
          </a:prstGeom>
          <a:solidFill>
            <a:schemeClr val="accent4"/>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eaLnBrk="1" fontAlgn="auto" hangingPunct="1">
              <a:spcBef>
                <a:spcPct val="0"/>
              </a:spcBef>
              <a:spcAft>
                <a:spcPts val="0"/>
              </a:spcAft>
              <a:buFontTx/>
              <a:buNone/>
              <a:defRPr/>
            </a:pPr>
            <a:r>
              <a:rPr lang="zh-CN" altLang="en-US" dirty="0">
                <a:latin typeface="楷体" panose="02010609060101010101" pitchFamily="49" charset="-122"/>
                <a:ea typeface="楷体" panose="02010609060101010101" pitchFamily="49" charset="-122"/>
              </a:rPr>
              <a:t>伪指令符（如</a:t>
            </a:r>
            <a:r>
              <a:rPr lang="en-US" altLang="zh-CN" dirty="0">
                <a:latin typeface="楷体" panose="02010609060101010101" pitchFamily="49" charset="-122"/>
                <a:ea typeface="楷体" panose="02010609060101010101" pitchFamily="49" charset="-122"/>
              </a:rPr>
              <a:t>SEGMENT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DB</a:t>
            </a:r>
            <a:r>
              <a:rPr lang="zh-CN" altLang="en-US"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16" name="MH_Other_5"/>
          <p:cNvSpPr>
            <a:spLocks noChangeArrowheads="1"/>
          </p:cNvSpPr>
          <p:nvPr>
            <p:custDataLst>
              <p:tags r:id="rId10"/>
            </p:custDataLst>
          </p:nvPr>
        </p:nvSpPr>
        <p:spPr bwMode="gray">
          <a:xfrm>
            <a:off x="419800" y="2943871"/>
            <a:ext cx="1903412" cy="1903413"/>
          </a:xfrm>
          <a:prstGeom prst="ellipse">
            <a:avLst/>
          </a:prstGeom>
          <a:solidFill>
            <a:schemeClr val="accent1">
              <a:lumMod val="40000"/>
              <a:lumOff val="60000"/>
            </a:schemeClr>
          </a:solidFill>
          <a:ln>
            <a:noFill/>
          </a:ln>
        </p:spPr>
        <p:txBody>
          <a:bodyPr lIns="0" tIns="0" rIns="0" bIns="0" anchor="ctr" anchorCtr="1">
            <a:normAutofit/>
          </a:bodyPr>
          <a:lstStyle>
            <a:lvl1pPr eaLnBrk="0" hangingPunct="0">
              <a:spcBef>
                <a:spcPct val="20000"/>
              </a:spcBef>
              <a:buChar char="•"/>
              <a:defRPr kumimoji="1" sz="2800" b="1">
                <a:solidFill>
                  <a:schemeClr val="tx1"/>
                </a:solidFill>
                <a:latin typeface="Microsoft JhengHei" panose="020B0604030504040204" pitchFamily="34" charset="-120"/>
                <a:ea typeface="Microsoft JhengHei" panose="020B0604030504040204" pitchFamily="34" charset="-120"/>
              </a:defRPr>
            </a:lvl1pPr>
            <a:lvl2pPr marL="742950" indent="-285750" eaLnBrk="0" hangingPunct="0">
              <a:spcBef>
                <a:spcPct val="20000"/>
              </a:spcBef>
              <a:buChar char="–"/>
              <a:defRPr kumimoji="1" sz="2400" b="1">
                <a:solidFill>
                  <a:schemeClr val="tx1"/>
                </a:solidFill>
                <a:latin typeface="Microsoft JhengHei" panose="020B0604030504040204" pitchFamily="34" charset="-120"/>
                <a:ea typeface="Microsoft JhengHei" panose="020B0604030504040204" pitchFamily="34" charset="-120"/>
              </a:defRPr>
            </a:lvl2pPr>
            <a:lvl3pPr marL="1143000" indent="-228600" eaLnBrk="0" hangingPunct="0">
              <a:spcBef>
                <a:spcPct val="20000"/>
              </a:spcBef>
              <a:buChar char="•"/>
              <a:defRPr kumimoji="1" sz="2000" b="1">
                <a:solidFill>
                  <a:schemeClr val="tx1"/>
                </a:solidFill>
                <a:latin typeface="Microsoft JhengHei" panose="020B0604030504040204" pitchFamily="34" charset="-120"/>
                <a:ea typeface="Microsoft JhengHei" panose="020B0604030504040204" pitchFamily="34" charset="-120"/>
              </a:defRPr>
            </a:lvl3pPr>
            <a:lvl4pPr marL="1600200" indent="-228600" eaLnBrk="0" hangingPunct="0">
              <a:spcBef>
                <a:spcPct val="20000"/>
              </a:spcBef>
              <a:buChar char="–"/>
              <a:defRPr kumimoji="1" b="1">
                <a:solidFill>
                  <a:schemeClr val="tx1"/>
                </a:solidFill>
                <a:latin typeface="Microsoft JhengHei" panose="020B0604030504040204" pitchFamily="34" charset="-120"/>
                <a:ea typeface="Microsoft JhengHei"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PMingLiU" panose="02020500000000000000" pitchFamily="18" charset="-120"/>
              </a:defRPr>
            </a:lvl9pPr>
          </a:lstStyle>
          <a:p>
            <a:pPr algn="ctr" eaLnBrk="1" fontAlgn="auto" hangingPunct="1">
              <a:spcBef>
                <a:spcPct val="0"/>
              </a:spcBef>
              <a:spcAft>
                <a:spcPts val="0"/>
              </a:spcAft>
              <a:buFontTx/>
              <a:buNone/>
              <a:defRPr/>
            </a:pPr>
            <a:endParaRPr lang="zh-TW" altLang="en-US" sz="2400" dirty="0">
              <a:latin typeface="楷体" panose="02010609060101010101" pitchFamily="49" charset="-122"/>
              <a:ea typeface="楷体" panose="02010609060101010101" pitchFamily="49" charset="-122"/>
            </a:endParaRPr>
          </a:p>
        </p:txBody>
      </p:sp>
      <p:sp>
        <p:nvSpPr>
          <p:cNvPr id="17" name="MH_Title_1"/>
          <p:cNvSpPr/>
          <p:nvPr>
            <p:custDataLst>
              <p:tags r:id="rId11"/>
            </p:custDataLst>
          </p:nvPr>
        </p:nvSpPr>
        <p:spPr>
          <a:xfrm>
            <a:off x="632525" y="3156596"/>
            <a:ext cx="1479550" cy="1479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chemeClr val="tx1"/>
                </a:solidFill>
                <a:latin typeface="楷体" panose="02010609060101010101" pitchFamily="49" charset="-122"/>
                <a:ea typeface="楷体" panose="02010609060101010101" pitchFamily="49" charset="-122"/>
              </a:rPr>
              <a:t>保留字</a:t>
            </a:r>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4.2</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汇编语言数据</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9" name="MH_Other_1"/>
          <p:cNvSpPr/>
          <p:nvPr>
            <p:custDataLst>
              <p:tags r:id="rId2"/>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10" name="MH_Other_2"/>
          <p:cNvCxnSpPr/>
          <p:nvPr>
            <p:custDataLst>
              <p:tags r:id="rId3"/>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MH_Other_3"/>
          <p:cNvSpPr/>
          <p:nvPr>
            <p:custDataLst>
              <p:tags r:id="rId4"/>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2" name="MH_Other_4"/>
          <p:cNvCxnSpPr/>
          <p:nvPr>
            <p:custDataLst>
              <p:tags r:id="rId5"/>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MH_Other_5"/>
          <p:cNvSpPr/>
          <p:nvPr>
            <p:custDataLst>
              <p:tags r:id="rId6"/>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4" name="MH_Other_6"/>
          <p:cNvCxnSpPr/>
          <p:nvPr>
            <p:custDataLst>
              <p:tags r:id="rId7"/>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MH_Other_7"/>
          <p:cNvSpPr/>
          <p:nvPr>
            <p:custDataLst>
              <p:tags r:id="rId8"/>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6" name="MH_SubTitle_3"/>
          <p:cNvSpPr txBox="1"/>
          <p:nvPr>
            <p:custDataLst>
              <p:tags r:id="rId9"/>
            </p:custDataLst>
          </p:nvPr>
        </p:nvSpPr>
        <p:spPr bwMode="auto">
          <a:xfrm>
            <a:off x="4535487" y="4570412"/>
            <a:ext cx="4622869" cy="1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一个数据由数值和属性（比如是字节数据还是字数据）两部分构成。</a:t>
            </a:r>
            <a:endParaRPr lang="zh-CN" altLang="en-US" sz="2400" b="1" dirty="0">
              <a:latin typeface="楷体" panose="02010609060101010101" pitchFamily="49" charset="-122"/>
              <a:ea typeface="楷体" panose="02010609060101010101" pitchFamily="49" charset="-122"/>
            </a:endParaRPr>
          </a:p>
        </p:txBody>
      </p:sp>
      <p:sp>
        <p:nvSpPr>
          <p:cNvPr id="17" name="MH_SubTitle_2"/>
          <p:cNvSpPr txBox="1"/>
          <p:nvPr>
            <p:custDataLst>
              <p:tags r:id="rId10"/>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常用的数据形式有：常数、变量和标号。</a:t>
            </a:r>
            <a:endParaRPr lang="zh-CN" altLang="en-US" sz="2400" b="1" dirty="0">
              <a:latin typeface="楷体" panose="02010609060101010101" pitchFamily="49" charset="-122"/>
              <a:ea typeface="楷体" panose="02010609060101010101" pitchFamily="49" charset="-122"/>
            </a:endParaRPr>
          </a:p>
        </p:txBody>
      </p:sp>
      <p:sp>
        <p:nvSpPr>
          <p:cNvPr id="18" name="MH_SubTitle_1"/>
          <p:cNvSpPr txBox="1"/>
          <p:nvPr>
            <p:custDataLst>
              <p:tags r:id="rId11"/>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数据：指令和伪指令语句中操作数</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1675706" y="2522668"/>
            <a:ext cx="6314272" cy="120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二进制数：以字母</a:t>
            </a:r>
            <a:r>
              <a:rPr lang="en-US" altLang="zh-CN" sz="2400" b="1"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01001001B</a:t>
            </a:r>
            <a:endParaRPr lang="en-US" altLang="zh-CN" sz="2400" b="1" dirty="0">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1194619" y="2938695"/>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4"/>
            </p:custDataLst>
          </p:nvPr>
        </p:nvSpPr>
        <p:spPr bwMode="auto">
          <a:xfrm>
            <a:off x="1670869" y="2888826"/>
            <a:ext cx="6319109" cy="144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八进制数：以字母</a:t>
            </a:r>
            <a:r>
              <a:rPr lang="en-US" altLang="zh-CN" sz="2400" b="1" dirty="0">
                <a:latin typeface="楷体" panose="02010609060101010101" pitchFamily="49" charset="-122"/>
                <a:ea typeface="楷体" panose="02010609060101010101" pitchFamily="49" charset="-122"/>
              </a:rPr>
              <a:t>O</a:t>
            </a:r>
            <a:r>
              <a:rPr lang="zh-CN" altLang="en-US" sz="2400" b="1" dirty="0">
                <a:latin typeface="楷体" panose="02010609060101010101" pitchFamily="49" charset="-122"/>
                <a:ea typeface="楷体" panose="02010609060101010101" pitchFamily="49" charset="-122"/>
              </a:rPr>
              <a:t>或</a:t>
            </a:r>
            <a:r>
              <a:rPr lang="en-US" altLang="zh-CN" sz="2400" b="1" dirty="0">
                <a:latin typeface="楷体" panose="02010609060101010101" pitchFamily="49" charset="-122"/>
                <a:ea typeface="楷体" panose="02010609060101010101" pitchFamily="49" charset="-122"/>
              </a:rPr>
              <a:t>Q</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631Q  254O</a:t>
            </a:r>
            <a:endParaRPr lang="en-US" altLang="zh-CN"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5"/>
            </p:custDataLst>
          </p:nvPr>
        </p:nvSpPr>
        <p:spPr bwMode="auto">
          <a:xfrm>
            <a:off x="1194619" y="3554869"/>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6"/>
            </p:custDataLst>
          </p:nvPr>
        </p:nvSpPr>
        <p:spPr bwMode="auto">
          <a:xfrm>
            <a:off x="1670869" y="3944055"/>
            <a:ext cx="6319109" cy="95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十进制数：以字母</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结尾，或者没有结尾字母。如</a:t>
            </a:r>
            <a:r>
              <a:rPr lang="en-US" altLang="zh-CN" sz="2400" b="1" dirty="0">
                <a:latin typeface="楷体" panose="02010609060101010101" pitchFamily="49" charset="-122"/>
                <a:ea typeface="楷体" panose="02010609060101010101" pitchFamily="49" charset="-122"/>
              </a:rPr>
              <a:t>2007D</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2007</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3" name="MH_Other_3"/>
          <p:cNvSpPr>
            <a:spLocks noEditPoints="1"/>
          </p:cNvSpPr>
          <p:nvPr>
            <p:custDataLst>
              <p:tags r:id="rId7"/>
            </p:custDataLst>
          </p:nvPr>
        </p:nvSpPr>
        <p:spPr bwMode="auto">
          <a:xfrm>
            <a:off x="1194619" y="4317855"/>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MH_SubTitle_4"/>
          <p:cNvSpPr txBox="1">
            <a:spLocks noChangeArrowheads="1"/>
          </p:cNvSpPr>
          <p:nvPr>
            <p:custDataLst>
              <p:tags r:id="rId8"/>
            </p:custDataLst>
          </p:nvPr>
        </p:nvSpPr>
        <p:spPr bwMode="auto">
          <a:xfrm>
            <a:off x="1670868" y="5387308"/>
            <a:ext cx="6319109"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十六进制数：以字母</a:t>
            </a:r>
            <a:r>
              <a:rPr lang="en-US" altLang="zh-CN" sz="2400" b="1" dirty="0">
                <a:latin typeface="楷体" panose="02010609060101010101" pitchFamily="49" charset="-122"/>
                <a:ea typeface="楷体" panose="02010609060101010101" pitchFamily="49" charset="-122"/>
              </a:rPr>
              <a:t>H</a:t>
            </a:r>
            <a:r>
              <a:rPr lang="zh-CN" altLang="en-US" sz="2400" b="1" dirty="0">
                <a:latin typeface="楷体" panose="02010609060101010101" pitchFamily="49" charset="-122"/>
                <a:ea typeface="楷体" panose="02010609060101010101" pitchFamily="49" charset="-122"/>
              </a:rPr>
              <a:t>结尾，如</a:t>
            </a:r>
            <a:r>
              <a:rPr lang="en-US" altLang="zh-CN" sz="2400" b="1" dirty="0">
                <a:latin typeface="楷体" panose="02010609060101010101" pitchFamily="49" charset="-122"/>
                <a:ea typeface="楷体" panose="02010609060101010101" pitchFamily="49" charset="-122"/>
              </a:rPr>
              <a:t>3FEH</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如果常数的第一个数符为字母，为了与标识符区别，必须在其前面冠以数字“</a:t>
            </a:r>
            <a:r>
              <a:rPr lang="en-US" altLang="zh-CN" sz="2000" b="1" dirty="0">
                <a:latin typeface="楷体" panose="02010609060101010101" pitchFamily="49" charset="-122"/>
                <a:ea typeface="楷体" panose="02010609060101010101" pitchFamily="49" charset="-122"/>
              </a:rPr>
              <a:t>0”</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
        <p:nvSpPr>
          <p:cNvPr id="15" name="MH_Other_4"/>
          <p:cNvSpPr>
            <a:spLocks noEditPoints="1"/>
          </p:cNvSpPr>
          <p:nvPr>
            <p:custDataLst>
              <p:tags r:id="rId9"/>
            </p:custDataLst>
          </p:nvPr>
        </p:nvSpPr>
        <p:spPr bwMode="auto">
          <a:xfrm>
            <a:off x="1194619" y="5149183"/>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4"/>
          </a:solidFill>
          <a:ln w="9525">
            <a:solidFill>
              <a:schemeClr val="accent4"/>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6" name="Rectangle 6"/>
          <p:cNvSpPr>
            <a:spLocks noChangeArrowheads="1"/>
          </p:cNvSpPr>
          <p:nvPr/>
        </p:nvSpPr>
        <p:spPr bwMode="auto">
          <a:xfrm>
            <a:off x="555322" y="1297869"/>
            <a:ext cx="7696200" cy="946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b="1" kern="0" dirty="0">
                <a:solidFill>
                  <a:srgbClr val="000000"/>
                </a:solidFill>
                <a:latin typeface="楷体" panose="02010609060101010101" pitchFamily="49" charset="-122"/>
                <a:ea typeface="楷体" panose="02010609060101010101" pitchFamily="49" charset="-122"/>
              </a:rPr>
              <a:t>常数：经过汇编后其值已完全确定，并且在程序运行过程中，其值不会发生变化。</a:t>
            </a:r>
            <a:endParaRPr lang="zh-CN" altLang="en-US" b="1" kern="0" dirty="0">
              <a:solidFill>
                <a:srgbClr val="000000"/>
              </a:solidFill>
              <a:latin typeface="楷体" panose="02010609060101010101" pitchFamily="49" charset="-122"/>
              <a:ea typeface="楷体" panose="02010609060101010101" pitchFamily="49" charset="-122"/>
            </a:endParaRPr>
          </a:p>
        </p:txBody>
      </p:sp>
      <p:sp>
        <p:nvSpPr>
          <p:cNvPr id="17" name="Rectangle 7"/>
          <p:cNvSpPr>
            <a:spLocks noChangeArrowheads="1"/>
          </p:cNvSpPr>
          <p:nvPr/>
        </p:nvSpPr>
        <p:spPr bwMode="auto">
          <a:xfrm>
            <a:off x="555322" y="2291027"/>
            <a:ext cx="7434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常数的表示形式：</a:t>
            </a:r>
            <a:endParaRPr lang="zh-CN" altLang="en-US" sz="2400" b="1" kern="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368223" y="2705283"/>
            <a:ext cx="7994650" cy="9461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汇编程序在汇编源程序时，可以把实数转换为</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8</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字节或</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字节的二进制数形式存放。</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 name="Rectangle 2"/>
          <p:cNvSpPr>
            <a:spLocks noChangeArrowheads="1"/>
          </p:cNvSpPr>
          <p:nvPr/>
        </p:nvSpPr>
        <p:spPr bwMode="auto">
          <a:xfrm>
            <a:off x="385675" y="3795477"/>
            <a:ext cx="5970763" cy="1373188"/>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字符串常数：用引号（单引号或双引号）括起来的一个或多个字符，其值为这些字符的</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ASCII</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码值。</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Rectangle 3"/>
          <p:cNvSpPr>
            <a:spLocks noChangeArrowheads="1"/>
          </p:cNvSpPr>
          <p:nvPr/>
        </p:nvSpPr>
        <p:spPr bwMode="auto">
          <a:xfrm>
            <a:off x="563266" y="5280228"/>
            <a:ext cx="576064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例如，字符串</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`ABC`</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的值为</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41H 42H  43H</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。在内存中的存储如图所示。</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11" name="Group 5"/>
          <p:cNvGrpSpPr/>
          <p:nvPr/>
        </p:nvGrpSpPr>
        <p:grpSpPr bwMode="auto">
          <a:xfrm>
            <a:off x="6469944" y="4391208"/>
            <a:ext cx="2251075" cy="2667000"/>
            <a:chOff x="0" y="0"/>
            <a:chExt cx="1418" cy="1680"/>
          </a:xfrm>
        </p:grpSpPr>
        <p:sp>
          <p:nvSpPr>
            <p:cNvPr id="12" name="Rectangle 4"/>
            <p:cNvSpPr>
              <a:spLocks noChangeArrowheads="1"/>
            </p:cNvSpPr>
            <p:nvPr/>
          </p:nvSpPr>
          <p:spPr bwMode="auto">
            <a:xfrm>
              <a:off x="0" y="48"/>
              <a:ext cx="720" cy="148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3" name="Line 5"/>
            <p:cNvSpPr>
              <a:spLocks noChangeShapeType="1"/>
            </p:cNvSpPr>
            <p:nvPr/>
          </p:nvSpPr>
          <p:spPr bwMode="auto">
            <a:xfrm>
              <a:off x="0" y="48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4" name="Line 6"/>
            <p:cNvSpPr>
              <a:spLocks noChangeShapeType="1"/>
            </p:cNvSpPr>
            <p:nvPr/>
          </p:nvSpPr>
          <p:spPr bwMode="auto">
            <a:xfrm>
              <a:off x="0" y="72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5" name="Line 7"/>
            <p:cNvSpPr>
              <a:spLocks noChangeShapeType="1"/>
            </p:cNvSpPr>
            <p:nvPr/>
          </p:nvSpPr>
          <p:spPr bwMode="auto">
            <a:xfrm>
              <a:off x="0" y="96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6" name="Line 8"/>
            <p:cNvSpPr>
              <a:spLocks noChangeShapeType="1"/>
            </p:cNvSpPr>
            <p:nvPr/>
          </p:nvSpPr>
          <p:spPr bwMode="auto">
            <a:xfrm>
              <a:off x="0" y="1200"/>
              <a:ext cx="72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7" name="Rectangle 10"/>
            <p:cNvSpPr>
              <a:spLocks noChangeArrowheads="1"/>
            </p:cNvSpPr>
            <p:nvPr/>
          </p:nvSpPr>
          <p:spPr bwMode="auto">
            <a:xfrm>
              <a:off x="192" y="9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Rectangle 11"/>
            <p:cNvSpPr>
              <a:spLocks noChangeArrowheads="1"/>
            </p:cNvSpPr>
            <p:nvPr/>
          </p:nvSpPr>
          <p:spPr bwMode="auto">
            <a:xfrm>
              <a:off x="192" y="672"/>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Rectangle 12"/>
            <p:cNvSpPr>
              <a:spLocks noChangeArrowheads="1"/>
            </p:cNvSpPr>
            <p:nvPr/>
          </p:nvSpPr>
          <p:spPr bwMode="auto">
            <a:xfrm>
              <a:off x="192" y="43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Text Box 13"/>
            <p:cNvSpPr txBox="1">
              <a:spLocks noChangeArrowheads="1"/>
            </p:cNvSpPr>
            <p:nvPr/>
          </p:nvSpPr>
          <p:spPr bwMode="auto">
            <a:xfrm>
              <a:off x="192" y="96"/>
              <a:ext cx="38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Text Box 14"/>
            <p:cNvSpPr txBox="1">
              <a:spLocks noChangeArrowheads="1"/>
            </p:cNvSpPr>
            <p:nvPr/>
          </p:nvSpPr>
          <p:spPr bwMode="auto">
            <a:xfrm>
              <a:off x="240" y="1200"/>
              <a:ext cx="38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Rectangle 16"/>
            <p:cNvSpPr>
              <a:spLocks noChangeArrowheads="1"/>
            </p:cNvSpPr>
            <p:nvPr/>
          </p:nvSpPr>
          <p:spPr bwMode="auto">
            <a:xfrm>
              <a:off x="720" y="0"/>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低地址</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Rectangle 17"/>
            <p:cNvSpPr>
              <a:spLocks noChangeArrowheads="1"/>
            </p:cNvSpPr>
            <p:nvPr/>
          </p:nvSpPr>
          <p:spPr bwMode="auto">
            <a:xfrm>
              <a:off x="720" y="128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高地址</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8"/>
            <p:cNvSpPr>
              <a:spLocks noChangeShapeType="1"/>
            </p:cNvSpPr>
            <p:nvPr/>
          </p:nvSpPr>
          <p:spPr bwMode="auto">
            <a:xfrm>
              <a:off x="1008" y="288"/>
              <a:ext cx="0" cy="96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
        <p:nvSpPr>
          <p:cNvPr id="25" name="Rectangle 4"/>
          <p:cNvSpPr>
            <a:spLocks noChangeArrowheads="1"/>
          </p:cNvSpPr>
          <p:nvPr/>
        </p:nvSpPr>
        <p:spPr bwMode="auto">
          <a:xfrm>
            <a:off x="3718035" y="1443082"/>
            <a:ext cx="5154166"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整数部分</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小数部分</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指数部分</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26" name="Group 5"/>
          <p:cNvGrpSpPr/>
          <p:nvPr/>
        </p:nvGrpSpPr>
        <p:grpSpPr bwMode="auto">
          <a:xfrm>
            <a:off x="3860372" y="2022943"/>
            <a:ext cx="2879254" cy="690563"/>
            <a:chOff x="0" y="0"/>
            <a:chExt cx="2064" cy="435"/>
          </a:xfrm>
        </p:grpSpPr>
        <p:sp>
          <p:nvSpPr>
            <p:cNvPr id="27" name="AutoShape 6"/>
            <p:cNvSpPr/>
            <p:nvPr/>
          </p:nvSpPr>
          <p:spPr bwMode="auto">
            <a:xfrm rot="16200000">
              <a:off x="960" y="-960"/>
              <a:ext cx="144" cy="2064"/>
            </a:xfrm>
            <a:prstGeom prst="leftBrace">
              <a:avLst>
                <a:gd name="adj1" fmla="val 119444"/>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8" name="Text Box 7"/>
            <p:cNvSpPr txBox="1">
              <a:spLocks noChangeArrowheads="1"/>
            </p:cNvSpPr>
            <p:nvPr/>
          </p:nvSpPr>
          <p:spPr bwMode="auto">
            <a:xfrm>
              <a:off x="768" y="144"/>
              <a:ext cx="6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尾数</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9" name="Text Box 9"/>
          <p:cNvSpPr txBox="1">
            <a:spLocks noChangeArrowheads="1"/>
          </p:cNvSpPr>
          <p:nvPr/>
        </p:nvSpPr>
        <p:spPr bwMode="auto">
          <a:xfrm>
            <a:off x="898635" y="2054996"/>
            <a:ext cx="2819400" cy="519113"/>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例   </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2.134 E +10</a:t>
            </a:r>
            <a:endPar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30" name="TextBox 1"/>
          <p:cNvSpPr txBox="1"/>
          <p:nvPr/>
        </p:nvSpPr>
        <p:spPr>
          <a:xfrm>
            <a:off x="368081" y="1438622"/>
            <a:ext cx="2880320" cy="523220"/>
          </a:xfrm>
          <a:prstGeom prst="rect">
            <a:avLst/>
          </a:prstGeom>
          <a:noFill/>
        </p:spPr>
        <p:txBody>
          <a:bodyPr wrap="square" rtlCol="0">
            <a:spAutoFit/>
          </a:bodyPr>
          <a:lstStyle/>
          <a:p>
            <a:pPr marL="457200" indent="-457200" defTabSz="914400" fontAlgn="base">
              <a:spcBef>
                <a:spcPct val="0"/>
              </a:spcBef>
              <a:spcAft>
                <a:spcPct val="0"/>
              </a:spcAft>
              <a:buClr>
                <a:srgbClr val="C00000"/>
              </a:buClr>
              <a:buFont typeface="Wingdings" panose="05000000000000000000" pitchFamily="2" charset="2"/>
              <a:buChar char="n"/>
            </a:pPr>
            <a:r>
              <a:rPr lang="zh-CN" altLang="en-US" sz="2800" b="1" dirty="0">
                <a:solidFill>
                  <a:srgbClr val="000000"/>
                </a:solidFill>
                <a:latin typeface="楷体" panose="02010609060101010101" pitchFamily="49" charset="-122"/>
                <a:ea typeface="楷体" panose="02010609060101010101" pitchFamily="49" charset="-122"/>
              </a:rPr>
              <a:t>实数。格式：</a:t>
            </a:r>
            <a:endParaRPr lang="zh-CN" altLang="en-US" sz="2800" dirty="0">
              <a:solidFill>
                <a:srgbClr val="FFCC66"/>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25" grpId="0" animBg="1" autoUpdateAnimBg="0"/>
      <p:bldP spid="29" grpId="0" animBg="1" autoUpdateAnimBg="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常数在程序的使用</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3175" y="1738313"/>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3"/>
            </p:custDataLst>
          </p:nvPr>
        </p:nvSpPr>
        <p:spPr>
          <a:xfrm flipH="1">
            <a:off x="2598738" y="1843088"/>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4"/>
            </p:custDataLst>
          </p:nvPr>
        </p:nvSpPr>
        <p:spPr>
          <a:xfrm flipH="1">
            <a:off x="2614613" y="4791075"/>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5"/>
            </p:custDataLst>
          </p:nvPr>
        </p:nvSpPr>
        <p:spPr>
          <a:xfrm flipH="1">
            <a:off x="3038475" y="3260725"/>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6"/>
            </p:custDataLst>
          </p:nvPr>
        </p:nvSpPr>
        <p:spPr>
          <a:xfrm>
            <a:off x="0" y="2932113"/>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使用</a:t>
            </a:r>
            <a:endParaRPr lang="zh-CN" altLang="en-US" sz="3200" dirty="0">
              <a:solidFill>
                <a:srgbClr val="FFFFFF"/>
              </a:solidFill>
            </a:endParaRPr>
          </a:p>
        </p:txBody>
      </p:sp>
      <p:sp>
        <p:nvSpPr>
          <p:cNvPr id="13" name="MH_SubTitle_2"/>
          <p:cNvSpPr txBox="1"/>
          <p:nvPr>
            <p:custDataLst>
              <p:tags r:id="rId7"/>
            </p:custDataLst>
          </p:nvPr>
        </p:nvSpPr>
        <p:spPr>
          <a:xfrm>
            <a:off x="4025900" y="3022544"/>
            <a:ext cx="5181846" cy="2241719"/>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在指令语句的直接寻址方式、寄存器相对寻址方式或基址变址相对寻址方式中作位移量。</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MOV   BX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32H [SI]</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MOV   0ABH [BX]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CX</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ADC    DX</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r>
              <a:rPr lang="en-US" altLang="zh-CN" sz="2000" b="1" kern="0" dirty="0">
                <a:latin typeface="楷体" panose="02010609060101010101" pitchFamily="49" charset="-122"/>
                <a:ea typeface="楷体" panose="02010609060101010101" pitchFamily="49" charset="-122"/>
                <a:cs typeface="Arial" panose="020B0604020202020204" pitchFamily="34" charset="0"/>
              </a:rPr>
              <a:t>1234H [BP][DI]</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4" name="MH_SubTitle_1"/>
          <p:cNvSpPr txBox="1"/>
          <p:nvPr>
            <p:custDataLst>
              <p:tags r:id="rId8"/>
            </p:custDataLst>
          </p:nvPr>
        </p:nvSpPr>
        <p:spPr>
          <a:xfrm>
            <a:off x="3781425" y="1538344"/>
            <a:ext cx="4831234" cy="1284231"/>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作指令语句的源操作数</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pt-BR" altLang="zh-CN" sz="2000" b="1" kern="0" dirty="0">
                <a:latin typeface="楷体" panose="02010609060101010101" pitchFamily="49" charset="-122"/>
                <a:ea typeface="楷体" panose="02010609060101010101" pitchFamily="49" charset="-122"/>
                <a:cs typeface="Arial" panose="020B0604020202020204" pitchFamily="34" charset="0"/>
              </a:rPr>
              <a:t>MOV   AX,  0B2F0H</a:t>
            </a:r>
            <a:endParaRPr lang="pt-BR"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pt-BR" altLang="zh-CN" sz="2000" b="1" kern="0" dirty="0">
                <a:latin typeface="楷体" panose="02010609060101010101" pitchFamily="49" charset="-122"/>
                <a:ea typeface="楷体" panose="02010609060101010101" pitchFamily="49" charset="-122"/>
                <a:cs typeface="Arial" panose="020B0604020202020204" pitchFamily="34" charset="0"/>
              </a:rPr>
              <a:t>ADD    AH,  64H</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5" name="MH_SubTitle_3"/>
          <p:cNvSpPr txBox="1"/>
          <p:nvPr>
            <p:custDataLst>
              <p:tags r:id="rId9"/>
            </p:custDataLst>
          </p:nvPr>
        </p:nvSpPr>
        <p:spPr>
          <a:xfrm>
            <a:off x="3801033" y="5048710"/>
            <a:ext cx="4831233" cy="1334838"/>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在数据定义伪指令中使用</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DB   10H </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lvl="1">
              <a:lnSpc>
                <a:spcPct val="130000"/>
              </a:lnSpc>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DW   3210H</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a:t>
            </a:r>
            <a:endParaRPr lang="zh-CN" altLang="en-US" sz="2400" b="1" dirty="0">
              <a:latin typeface="华文楷体" panose="02010600040101010101" pitchFamily="2" charset="-122"/>
              <a:ea typeface="华文楷体" panose="02010600040101010101" pitchFamily="2" charset="-122"/>
            </a:endParaRPr>
          </a:p>
        </p:txBody>
      </p:sp>
      <p:sp>
        <p:nvSpPr>
          <p:cNvPr id="8" name="MH_Text_1"/>
          <p:cNvSpPr/>
          <p:nvPr>
            <p:custDataLst>
              <p:tags r:id="rId2"/>
            </p:custDataLst>
          </p:nvPr>
        </p:nvSpPr>
        <p:spPr bwMode="auto">
          <a:xfrm>
            <a:off x="1815316" y="2404446"/>
            <a:ext cx="5054600" cy="1274763"/>
          </a:xfrm>
          <a:custGeom>
            <a:avLst/>
            <a:gdLst>
              <a:gd name="T0" fmla="*/ 0 w 3882059"/>
              <a:gd name="T1" fmla="*/ 0 h 805263"/>
              <a:gd name="T2" fmla="*/ 11157342 w 3882059"/>
              <a:gd name="T3" fmla="*/ 0 h 805263"/>
              <a:gd name="T4" fmla="*/ 11157342 w 3882059"/>
              <a:gd name="T5" fmla="*/ 5057135 h 805263"/>
              <a:gd name="T6" fmla="*/ 0 w 3882059"/>
              <a:gd name="T7" fmla="*/ 5057135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108000" tIns="46800" rIns="108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defRPr/>
            </a:pPr>
            <a:r>
              <a:rPr lang="zh-CN" altLang="en-US" sz="2800" b="1" dirty="0">
                <a:solidFill>
                  <a:srgbClr val="FF0000"/>
                </a:solidFill>
                <a:latin typeface="楷体" panose="02010609060101010101" pitchFamily="49" charset="-122"/>
                <a:ea typeface="楷体" panose="02010609060101010101" pitchFamily="49" charset="-122"/>
              </a:rPr>
              <a:t>变量</a:t>
            </a:r>
            <a:r>
              <a:rPr lang="zh-CN" altLang="en-US" sz="2800" b="1" dirty="0">
                <a:latin typeface="楷体" panose="02010609060101010101" pitchFamily="49" charset="-122"/>
                <a:ea typeface="楷体" panose="02010609060101010101" pitchFamily="49" charset="-122"/>
              </a:rPr>
              <a:t>：用来表示存放数据的存储单元，这些数据在程序运行期间可以被改变 。</a:t>
            </a:r>
            <a:endParaRPr lang="zh-CN" altLang="en-US" sz="2800" b="1" dirty="0">
              <a:latin typeface="楷体" panose="02010609060101010101" pitchFamily="49" charset="-122"/>
              <a:ea typeface="楷体" panose="02010609060101010101" pitchFamily="49" charset="-122"/>
            </a:endParaRPr>
          </a:p>
        </p:txBody>
      </p:sp>
      <p:sp>
        <p:nvSpPr>
          <p:cNvPr id="9" name="MH_Other_1"/>
          <p:cNvSpPr txBox="1">
            <a:spLocks noChangeArrowheads="1"/>
          </p:cNvSpPr>
          <p:nvPr>
            <p:custDataLst>
              <p:tags r:id="rId3"/>
            </p:custDataLst>
          </p:nvPr>
        </p:nvSpPr>
        <p:spPr bwMode="auto">
          <a:xfrm>
            <a:off x="1342241" y="1688484"/>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a:solidFill>
                  <a:schemeClr val="accent1"/>
                </a:solidFill>
                <a:latin typeface="MS PMincho" panose="02020600040205080304" pitchFamily="18" charset="-128"/>
                <a:ea typeface="MS PMincho" panose="02020600040205080304" pitchFamily="18" charset="-128"/>
              </a:rPr>
              <a:t>1</a:t>
            </a:r>
            <a:endParaRPr lang="zh-CN" altLang="en-US" sz="15000" b="1">
              <a:solidFill>
                <a:schemeClr val="accent1"/>
              </a:solidFill>
              <a:latin typeface="MS PMincho" panose="02020600040205080304" pitchFamily="18" charset="-128"/>
              <a:ea typeface="MS PMincho" panose="02020600040205080304" pitchFamily="18" charset="-128"/>
            </a:endParaRPr>
          </a:p>
        </p:txBody>
      </p:sp>
      <p:sp>
        <p:nvSpPr>
          <p:cNvPr id="10" name="MH_Text_2"/>
          <p:cNvSpPr/>
          <p:nvPr>
            <p:custDataLst>
              <p:tags r:id="rId4"/>
            </p:custDataLst>
          </p:nvPr>
        </p:nvSpPr>
        <p:spPr bwMode="auto">
          <a:xfrm>
            <a:off x="2453491" y="4374534"/>
            <a:ext cx="5054600" cy="1274762"/>
          </a:xfrm>
          <a:custGeom>
            <a:avLst/>
            <a:gdLst>
              <a:gd name="T0" fmla="*/ 0 w 3882059"/>
              <a:gd name="T1" fmla="*/ 0 h 805263"/>
              <a:gd name="T2" fmla="*/ 11157342 w 3882059"/>
              <a:gd name="T3" fmla="*/ 0 h 805263"/>
              <a:gd name="T4" fmla="*/ 11157342 w 3882059"/>
              <a:gd name="T5" fmla="*/ 5057120 h 805263"/>
              <a:gd name="T6" fmla="*/ 0 w 3882059"/>
              <a:gd name="T7" fmla="*/ 5057120 h 805263"/>
              <a:gd name="T8" fmla="*/ 0 60000 65536"/>
              <a:gd name="T9" fmla="*/ 0 60000 65536"/>
              <a:gd name="T10" fmla="*/ 0 60000 65536"/>
              <a:gd name="T11" fmla="*/ 0 60000 65536"/>
              <a:gd name="T12" fmla="*/ 0 w 3882059"/>
              <a:gd name="T13" fmla="*/ 0 h 805263"/>
              <a:gd name="T14" fmla="*/ 3882059 w 3882059"/>
              <a:gd name="T15" fmla="*/ 805263 h 805263"/>
            </a:gdLst>
            <a:ahLst/>
            <a:cxnLst>
              <a:cxn ang="T8">
                <a:pos x="T0" y="T1"/>
              </a:cxn>
              <a:cxn ang="T9">
                <a:pos x="T2" y="T3"/>
              </a:cxn>
              <a:cxn ang="T10">
                <a:pos x="T4" y="T5"/>
              </a:cxn>
              <a:cxn ang="T11">
                <a:pos x="T6" y="T7"/>
              </a:cxn>
            </a:cxnLst>
            <a:rect l="T12" t="T13" r="T14" b="T15"/>
            <a:pathLst>
              <a:path w="3882059" h="805263">
                <a:moveTo>
                  <a:pt x="0" y="0"/>
                </a:moveTo>
                <a:lnTo>
                  <a:pt x="3882059" y="0"/>
                </a:lnTo>
                <a:lnTo>
                  <a:pt x="3882059" y="805263"/>
                </a:lnTo>
                <a:lnTo>
                  <a:pt x="0" y="805263"/>
                </a:lnTo>
              </a:path>
            </a:pathLst>
          </a:custGeom>
          <a:noFill/>
          <a:ln w="12700" algn="ctr">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lIns="360000" tIns="180000" rIns="180000" bIns="1800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defRPr/>
            </a:pPr>
            <a:r>
              <a:rPr lang="zh-CN" altLang="en-US" sz="2800" b="1" dirty="0">
                <a:latin typeface="楷体" panose="02010609060101010101" pitchFamily="49" charset="-122"/>
                <a:ea typeface="楷体" panose="02010609060101010101" pitchFamily="49" charset="-122"/>
              </a:rPr>
              <a:t>程序中以变量名的形式来访问</a:t>
            </a:r>
            <a:r>
              <a:rPr lang="zh-CN" altLang="en-US" sz="2800" b="1" dirty="0">
                <a:solidFill>
                  <a:srgbClr val="FF0000"/>
                </a:solidFill>
                <a:latin typeface="楷体" panose="02010609060101010101" pitchFamily="49" charset="-122"/>
                <a:ea typeface="楷体" panose="02010609060101010101" pitchFamily="49" charset="-122"/>
              </a:rPr>
              <a:t>变量</a:t>
            </a:r>
            <a:r>
              <a:rPr lang="zh-CN" altLang="en-US" sz="2800" b="1" dirty="0">
                <a:latin typeface="楷体" panose="02010609060101010101" pitchFamily="49" charset="-122"/>
                <a:ea typeface="楷体" panose="02010609060101010101" pitchFamily="49" charset="-122"/>
              </a:rPr>
              <a:t>。变量名就是存放数据的存储单元地址。</a:t>
            </a:r>
            <a:endParaRPr lang="zh-CN" altLang="en-US" sz="2800" b="1" dirty="0">
              <a:latin typeface="楷体" panose="02010609060101010101" pitchFamily="49" charset="-122"/>
              <a:ea typeface="楷体" panose="02010609060101010101" pitchFamily="49" charset="-122"/>
            </a:endParaRPr>
          </a:p>
        </p:txBody>
      </p:sp>
      <p:sp>
        <p:nvSpPr>
          <p:cNvPr id="11" name="MH_Other_2"/>
          <p:cNvSpPr txBox="1">
            <a:spLocks noChangeArrowheads="1"/>
          </p:cNvSpPr>
          <p:nvPr>
            <p:custDataLst>
              <p:tags r:id="rId5"/>
            </p:custDataLst>
          </p:nvPr>
        </p:nvSpPr>
        <p:spPr bwMode="auto">
          <a:xfrm>
            <a:off x="1980416" y="3658571"/>
            <a:ext cx="7445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0" b="1">
                <a:solidFill>
                  <a:schemeClr val="accent1"/>
                </a:solidFill>
                <a:latin typeface="MS PMincho" panose="02020600040205080304" pitchFamily="18" charset="-128"/>
                <a:ea typeface="MS PMincho" panose="02020600040205080304" pitchFamily="18" charset="-128"/>
              </a:rPr>
              <a:t>2</a:t>
            </a:r>
            <a:endParaRPr lang="zh-CN" altLang="en-US" sz="15000" b="1">
              <a:solidFill>
                <a:schemeClr val="accent1"/>
              </a:solidFill>
              <a:latin typeface="MS PMincho" panose="02020600040205080304" pitchFamily="18" charset="-128"/>
              <a:ea typeface="MS PMincho" panose="02020600040205080304" pitchFamily="18" charset="-128"/>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endParaRPr lang="zh-CN" altLang="en-US" sz="2400" b="1" dirty="0">
              <a:latin typeface="华文楷体" panose="02010600040101010101" pitchFamily="2" charset="-122"/>
              <a:ea typeface="华文楷体" panose="02010600040101010101" pitchFamily="2" charset="-122"/>
            </a:endParaRPr>
          </a:p>
        </p:txBody>
      </p:sp>
      <p:sp>
        <p:nvSpPr>
          <p:cNvPr id="10" name="Rectangle 5"/>
          <p:cNvSpPr>
            <a:spLocks noChangeArrowheads="1"/>
          </p:cNvSpPr>
          <p:nvPr/>
        </p:nvSpPr>
        <p:spPr bwMode="auto">
          <a:xfrm>
            <a:off x="342900" y="1944444"/>
            <a:ext cx="8458200" cy="1373188"/>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定义变量：给变量在内存中分配一定的存储单元。也就是给这个存储单元赋与一个符号名，即变量名，同时还要将这些存储单元预置初置。</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1" name="Rectangle 8"/>
          <p:cNvSpPr>
            <a:spLocks noChangeArrowheads="1"/>
          </p:cNvSpPr>
          <p:nvPr/>
        </p:nvSpPr>
        <p:spPr bwMode="auto">
          <a:xfrm>
            <a:off x="253129" y="3966424"/>
            <a:ext cx="8637742" cy="5232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定义变量使用数据定义伪指令 </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DB</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DD</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DQ</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DT</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等</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endParaRPr lang="zh-CN" altLang="en-US" sz="2400" b="1" dirty="0">
              <a:latin typeface="华文楷体" panose="02010600040101010101" pitchFamily="2" charset="-122"/>
              <a:ea typeface="华文楷体" panose="02010600040101010101" pitchFamily="2" charset="-122"/>
            </a:endParaRPr>
          </a:p>
        </p:txBody>
      </p:sp>
      <p:sp>
        <p:nvSpPr>
          <p:cNvPr id="12" name="MH_Other_1"/>
          <p:cNvSpPr/>
          <p:nvPr>
            <p:custDataLst>
              <p:tags r:id="rId2"/>
            </p:custDataLst>
          </p:nvPr>
        </p:nvSpPr>
        <p:spPr>
          <a:xfrm>
            <a:off x="1079818" y="1985153"/>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2"/>
          <p:cNvSpPr/>
          <p:nvPr>
            <p:custDataLst>
              <p:tags r:id="rId3"/>
            </p:custDataLst>
          </p:nvPr>
        </p:nvSpPr>
        <p:spPr>
          <a:xfrm>
            <a:off x="944880" y="184545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MH_Other_3"/>
          <p:cNvSpPr/>
          <p:nvPr>
            <p:custDataLst>
              <p:tags r:id="rId4"/>
            </p:custDataLst>
          </p:nvPr>
        </p:nvSpPr>
        <p:spPr>
          <a:xfrm>
            <a:off x="1079818" y="4142598"/>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4"/>
          <p:cNvSpPr/>
          <p:nvPr>
            <p:custDataLst>
              <p:tags r:id="rId5"/>
            </p:custDataLst>
          </p:nvPr>
        </p:nvSpPr>
        <p:spPr>
          <a:xfrm>
            <a:off x="944880" y="4002898"/>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SubTitle_2"/>
          <p:cNvSpPr txBox="1">
            <a:spLocks noChangeArrowheads="1"/>
          </p:cNvSpPr>
          <p:nvPr>
            <p:custDataLst>
              <p:tags r:id="rId6"/>
            </p:custDataLst>
          </p:nvPr>
        </p:nvSpPr>
        <p:spPr bwMode="auto">
          <a:xfrm>
            <a:off x="2103756" y="397803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endParaRPr lang="zh-CN" altLang="en-US" sz="2400" b="1" dirty="0">
              <a:latin typeface="楷体" panose="02010609060101010101" pitchFamily="49" charset="-122"/>
              <a:ea typeface="楷体" panose="02010609060101010101" pitchFamily="49" charset="-122"/>
            </a:endParaRPr>
          </a:p>
        </p:txBody>
      </p:sp>
      <p:sp>
        <p:nvSpPr>
          <p:cNvPr id="18" name="MH_Text_2"/>
          <p:cNvSpPr txBox="1"/>
          <p:nvPr>
            <p:custDataLst>
              <p:tags r:id="rId7"/>
            </p:custDataLst>
          </p:nvPr>
        </p:nvSpPr>
        <p:spPr>
          <a:xfrm>
            <a:off x="2103755" y="4508257"/>
            <a:ext cx="6620697" cy="1247775"/>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其中表达式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、表达式</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是给存储单元赋的初值。</a:t>
            </a:r>
            <a:endParaRPr lang="zh-CN" altLang="en-US" sz="2400" b="1" dirty="0">
              <a:latin typeface="楷体" panose="02010609060101010101" pitchFamily="49" charset="-122"/>
              <a:ea typeface="楷体" panose="02010609060101010101" pitchFamily="49" charset="-122"/>
            </a:endParaRPr>
          </a:p>
        </p:txBody>
      </p:sp>
      <p:sp>
        <p:nvSpPr>
          <p:cNvPr id="19" name="MH_Other_5"/>
          <p:cNvSpPr/>
          <p:nvPr>
            <p:custDataLst>
              <p:tags r:id="rId8"/>
            </p:custDataLst>
          </p:nvPr>
        </p:nvSpPr>
        <p:spPr bwMode="auto">
          <a:xfrm>
            <a:off x="1227455" y="2155015"/>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Other_6"/>
          <p:cNvSpPr>
            <a:spLocks noChangeAspect="1"/>
          </p:cNvSpPr>
          <p:nvPr>
            <p:custDataLst>
              <p:tags r:id="rId9"/>
            </p:custDataLst>
          </p:nvPr>
        </p:nvSpPr>
        <p:spPr bwMode="auto">
          <a:xfrm>
            <a:off x="1244918" y="4310873"/>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MH_Other_5"/>
          <p:cNvSpPr/>
          <p:nvPr>
            <p:custDataLst>
              <p:tags r:id="rId10"/>
            </p:custDataLst>
          </p:nvPr>
        </p:nvSpPr>
        <p:spPr>
          <a:xfrm>
            <a:off x="1079818" y="5648424"/>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2" name="MH_Other_6"/>
          <p:cNvSpPr/>
          <p:nvPr>
            <p:custDataLst>
              <p:tags r:id="rId11"/>
            </p:custDataLst>
          </p:nvPr>
        </p:nvSpPr>
        <p:spPr>
          <a:xfrm>
            <a:off x="944880" y="5508724"/>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MH_Other_9"/>
          <p:cNvSpPr>
            <a:spLocks noChangeAspect="1"/>
          </p:cNvSpPr>
          <p:nvPr>
            <p:custDataLst>
              <p:tags r:id="rId12"/>
            </p:custDataLst>
          </p:nvPr>
        </p:nvSpPr>
        <p:spPr bwMode="auto">
          <a:xfrm>
            <a:off x="1227455" y="5810349"/>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4" name="MH_SubTitle_2"/>
          <p:cNvSpPr txBox="1">
            <a:spLocks noChangeArrowheads="1"/>
          </p:cNvSpPr>
          <p:nvPr>
            <p:custDataLst>
              <p:tags r:id="rId13"/>
            </p:custDataLst>
          </p:nvPr>
        </p:nvSpPr>
        <p:spPr bwMode="auto">
          <a:xfrm>
            <a:off x="2146786" y="5708941"/>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举例</a:t>
            </a:r>
            <a:endParaRPr lang="zh-CN" altLang="en-US" sz="2400" b="1" dirty="0">
              <a:latin typeface="楷体" panose="02010609060101010101" pitchFamily="49" charset="-122"/>
              <a:ea typeface="楷体" panose="02010609060101010101" pitchFamily="49" charset="-122"/>
            </a:endParaRPr>
          </a:p>
        </p:txBody>
      </p:sp>
      <p:sp>
        <p:nvSpPr>
          <p:cNvPr id="26" name="MH_SubTitle_1"/>
          <p:cNvSpPr txBox="1">
            <a:spLocks noChangeArrowheads="1"/>
          </p:cNvSpPr>
          <p:nvPr>
            <p:custDataLst>
              <p:tags r:id="rId14"/>
            </p:custDataLst>
          </p:nvPr>
        </p:nvSpPr>
        <p:spPr bwMode="auto">
          <a:xfrm>
            <a:off x="2103755" y="1613678"/>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27" name="Rectangle 2"/>
          <p:cNvSpPr>
            <a:spLocks noChangeArrowheads="1"/>
          </p:cNvSpPr>
          <p:nvPr/>
        </p:nvSpPr>
        <p:spPr bwMode="auto">
          <a:xfrm>
            <a:off x="2084705" y="2168903"/>
            <a:ext cx="6728124" cy="1631216"/>
          </a:xfrm>
          <a:prstGeom prst="rect">
            <a:avLst/>
          </a:prstGeom>
          <a:noFill/>
          <a:ln w="28575">
            <a:prstDash val="dash"/>
          </a:ln>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rPr>
              <a:t>                  DB                                              </a:t>
            </a:r>
            <a:r>
              <a:rPr kumimoji="0" lang="zh-CN" altLang="en-US" sz="2000" b="1" i="0" u="none" strike="noStrike" kern="0" cap="none" spc="0" normalizeH="0" baseline="0" noProof="0" dirty="0">
                <a:ln>
                  <a:noFill/>
                </a:ln>
                <a:solidFill>
                  <a:srgbClr val="000000"/>
                </a:solidFill>
                <a:effectLst/>
                <a:uLnTx/>
                <a:uFillTx/>
              </a:rPr>
              <a:t>；定义字节变量</a:t>
            </a:r>
            <a:endParaRPr kumimoji="0" lang="zh-CN" altLang="en-US" sz="2000" b="1" i="0" u="none" strike="noStrike" kern="0" cap="none" spc="0" normalizeH="0" baseline="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DW                                             </a:t>
            </a:r>
            <a:r>
              <a:rPr kumimoji="0" lang="zh-CN" altLang="en-US" sz="2000" b="1" i="0" u="none" strike="noStrike" kern="0" cap="none" spc="0" normalizeH="0" baseline="0" noProof="0" dirty="0">
                <a:ln>
                  <a:noFill/>
                </a:ln>
                <a:solidFill>
                  <a:srgbClr val="000000"/>
                </a:solidFill>
                <a:effectLst/>
                <a:uLnTx/>
                <a:uFillTx/>
              </a:rPr>
              <a:t>；定义字变量</a:t>
            </a:r>
            <a:endParaRPr kumimoji="0" lang="zh-CN" altLang="en-US" sz="2000" b="1" i="0" u="none" strike="noStrike" kern="0" cap="none" spc="0" normalizeH="0" baseline="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变量名      </a:t>
            </a:r>
            <a:r>
              <a:rPr kumimoji="0" lang="en-US" altLang="zh-CN" sz="2000" b="1" i="0" u="none" strike="noStrike" kern="0" cap="none" spc="0" normalizeH="0" baseline="0" noProof="0" dirty="0">
                <a:ln>
                  <a:noFill/>
                </a:ln>
                <a:solidFill>
                  <a:srgbClr val="000000"/>
                </a:solidFill>
                <a:effectLst/>
                <a:uLnTx/>
                <a:uFillTx/>
              </a:rPr>
              <a:t>DD      </a:t>
            </a:r>
            <a:r>
              <a:rPr kumimoji="0" lang="zh-CN" altLang="en-US" sz="2000" b="1" i="0" u="none" strike="noStrike" kern="0" cap="none" spc="0" normalizeH="0" baseline="0" noProof="0" dirty="0">
                <a:ln>
                  <a:noFill/>
                </a:ln>
                <a:solidFill>
                  <a:srgbClr val="000000"/>
                </a:solidFill>
                <a:effectLst/>
                <a:uLnTx/>
                <a:uFillTx/>
              </a:rPr>
              <a:t>表达式</a:t>
            </a:r>
            <a:r>
              <a:rPr kumimoji="0" lang="en-US" altLang="zh-CN" sz="2000" b="1" i="0" u="none" strike="noStrike" kern="0" cap="none" spc="0" normalizeH="0" baseline="0" noProof="0" dirty="0">
                <a:ln>
                  <a:noFill/>
                </a:ln>
                <a:solidFill>
                  <a:srgbClr val="000000"/>
                </a:solidFill>
                <a:effectLst/>
                <a:uLnTx/>
                <a:uFillTx/>
              </a:rPr>
              <a:t>1</a:t>
            </a:r>
            <a:r>
              <a:rPr kumimoji="0" lang="zh-CN" altLang="en-US" sz="2000" b="1" i="0" u="none" strike="noStrike" kern="0" cap="none" spc="0" normalizeH="0" baseline="0" noProof="0" dirty="0">
                <a:ln>
                  <a:noFill/>
                </a:ln>
                <a:solidFill>
                  <a:srgbClr val="000000"/>
                </a:solidFill>
                <a:effectLst/>
                <a:uLnTx/>
                <a:uFillTx/>
              </a:rPr>
              <a:t>，表达式</a:t>
            </a:r>
            <a:r>
              <a:rPr kumimoji="0" lang="en-US" altLang="zh-CN" sz="2000" b="1" i="0" u="none" strike="noStrike" kern="0" cap="none" spc="0" normalizeH="0" baseline="0" noProof="0" dirty="0">
                <a:ln>
                  <a:noFill/>
                </a:ln>
                <a:solidFill>
                  <a:srgbClr val="000000"/>
                </a:solidFill>
                <a:effectLst/>
                <a:uLnTx/>
                <a:uFillTx/>
              </a:rPr>
              <a:t>2……</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4</a:t>
            </a:r>
            <a:r>
              <a:rPr kumimoji="0" lang="zh-CN" altLang="en-US" sz="2000" b="1" i="0" u="none" strike="noStrike" kern="0" cap="none" spc="0" normalizeH="0" baseline="0" noProof="0" dirty="0">
                <a:ln>
                  <a:noFill/>
                </a:ln>
                <a:solidFill>
                  <a:srgbClr val="000000"/>
                </a:solidFill>
                <a:effectLst/>
                <a:uLnTx/>
                <a:uFillTx/>
              </a:rPr>
              <a:t>字节变量</a:t>
            </a:r>
            <a:endParaRPr kumimoji="0" lang="zh-CN" altLang="en-US" sz="2000" b="1" i="0" u="none" strike="noStrike" kern="0" cap="none" spc="0" normalizeH="0" baseline="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DQ                                              ;  </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8</a:t>
            </a:r>
            <a:r>
              <a:rPr kumimoji="0" lang="zh-CN" altLang="en-US" sz="2000" b="1" i="0" u="none" strike="noStrike" kern="0" cap="none" spc="0" normalizeH="0" baseline="0" noProof="0" dirty="0">
                <a:ln>
                  <a:noFill/>
                </a:ln>
                <a:solidFill>
                  <a:srgbClr val="000000"/>
                </a:solidFill>
                <a:effectLst/>
                <a:uLnTx/>
                <a:uFillTx/>
              </a:rPr>
              <a:t>字节变量</a:t>
            </a:r>
            <a:endParaRPr kumimoji="0" lang="zh-CN" altLang="en-US" sz="2000" b="1" i="0" u="none" strike="noStrike" kern="0" cap="none" spc="0" normalizeH="0" baseline="0" noProof="0" dirty="0">
              <a:ln>
                <a:noFill/>
              </a:ln>
              <a:solidFill>
                <a:srgbClr val="000000"/>
              </a:solidFill>
              <a:effectLst/>
              <a:uLnTx/>
              <a:uFillTx/>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rPr>
              <a:t>                  </a:t>
            </a:r>
            <a:r>
              <a:rPr kumimoji="0" lang="en-US" altLang="zh-CN" sz="2000" b="1" i="0" u="none" strike="noStrike" kern="0" cap="none" spc="0" normalizeH="0" baseline="0" noProof="0" dirty="0">
                <a:ln>
                  <a:noFill/>
                </a:ln>
                <a:solidFill>
                  <a:srgbClr val="000000"/>
                </a:solidFill>
                <a:effectLst/>
                <a:uLnTx/>
                <a:uFillTx/>
              </a:rPr>
              <a:t>DT                                              ;   </a:t>
            </a:r>
            <a:r>
              <a:rPr kumimoji="0" lang="zh-CN" altLang="en-US" sz="2000" b="1" i="0" u="none" strike="noStrike" kern="0" cap="none" spc="0" normalizeH="0" baseline="0" noProof="0" dirty="0">
                <a:ln>
                  <a:noFill/>
                </a:ln>
                <a:solidFill>
                  <a:srgbClr val="000000"/>
                </a:solidFill>
                <a:effectLst/>
                <a:uLnTx/>
                <a:uFillTx/>
              </a:rPr>
              <a:t>定义</a:t>
            </a:r>
            <a:r>
              <a:rPr kumimoji="0" lang="en-US" altLang="zh-CN" sz="2000" b="1" i="0" u="none" strike="noStrike" kern="0" cap="none" spc="0" normalizeH="0" baseline="0" noProof="0" dirty="0">
                <a:ln>
                  <a:noFill/>
                </a:ln>
                <a:solidFill>
                  <a:srgbClr val="000000"/>
                </a:solidFill>
                <a:effectLst/>
                <a:uLnTx/>
                <a:uFillTx/>
              </a:rPr>
              <a:t>10</a:t>
            </a:r>
            <a:r>
              <a:rPr kumimoji="0" lang="zh-CN" altLang="en-US" sz="2000" b="1" i="0" u="none" strike="noStrike" kern="0" cap="none" spc="0" normalizeH="0" baseline="0" noProof="0" dirty="0">
                <a:ln>
                  <a:noFill/>
                </a:ln>
                <a:solidFill>
                  <a:srgbClr val="000000"/>
                </a:solidFill>
                <a:effectLst/>
                <a:uLnTx/>
                <a:uFillTx/>
              </a:rPr>
              <a:t>字节变量</a:t>
            </a:r>
            <a:endParaRPr kumimoji="0" lang="zh-CN" altLang="en-US" sz="2000" b="1" i="0" u="none" strike="noStrike" kern="0" cap="none" spc="0" normalizeH="0" baseline="0" noProof="0" dirty="0">
              <a:ln>
                <a:noFill/>
              </a:ln>
              <a:solidFill>
                <a:srgbClr val="000000"/>
              </a:solidFill>
              <a:effectLst/>
              <a:uLnTx/>
              <a:uFillTx/>
            </a:endParaRPr>
          </a:p>
        </p:txBody>
      </p:sp>
      <p:sp>
        <p:nvSpPr>
          <p:cNvPr id="28" name="Text Box 8"/>
          <p:cNvSpPr txBox="1">
            <a:spLocks noChangeArrowheads="1"/>
          </p:cNvSpPr>
          <p:nvPr/>
        </p:nvSpPr>
        <p:spPr bwMode="auto">
          <a:xfrm>
            <a:off x="3419344" y="5012548"/>
            <a:ext cx="5048250" cy="1938992"/>
          </a:xfrm>
          <a:prstGeom prst="rect">
            <a:avLst/>
          </a:prstGeom>
          <a:no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VAR_DATA    SEGMENT</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    DB     12H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    DB      20H,30H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DATA3    DW     5678H</a:t>
            </a:r>
            <a:b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VAR_DATA     ENDS</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anim calcmode="lin" valueType="num">
                                      <p:cBhvr>
                                        <p:cTn id="30" dur="500" fill="hold"/>
                                        <p:tgtEl>
                                          <p:spTgt spid="16"/>
                                        </p:tgtEl>
                                        <p:attrNameLst>
                                          <p:attrName>ppt_x</p:attrName>
                                        </p:attrNameLst>
                                      </p:cBhvr>
                                      <p:tavLst>
                                        <p:tav tm="0">
                                          <p:val>
                                            <p:strVal val="#ppt_x"/>
                                          </p:val>
                                        </p:tav>
                                        <p:tav tm="100000">
                                          <p:val>
                                            <p:strVal val="#ppt_x"/>
                                          </p:val>
                                        </p:tav>
                                      </p:tavLst>
                                    </p:anim>
                                    <p:anim calcmode="lin" valueType="num">
                                      <p:cBhvr>
                                        <p:cTn id="31" dur="5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anim calcmode="lin" valueType="num">
                                      <p:cBhvr>
                                        <p:cTn id="50" dur="500" fill="hold"/>
                                        <p:tgtEl>
                                          <p:spTgt spid="24"/>
                                        </p:tgtEl>
                                        <p:attrNameLst>
                                          <p:attrName>ppt_x</p:attrName>
                                        </p:attrNameLst>
                                      </p:cBhvr>
                                      <p:tavLst>
                                        <p:tav tm="0">
                                          <p:val>
                                            <p:strVal val="#ppt_x"/>
                                          </p:val>
                                        </p:tav>
                                        <p:tav tm="100000">
                                          <p:val>
                                            <p:strVal val="#ppt_x"/>
                                          </p:val>
                                        </p:tav>
                                      </p:tavLst>
                                    </p:anim>
                                    <p:anim calcmode="lin" valueType="num">
                                      <p:cBhvr>
                                        <p:cTn id="51" dur="5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anim calcmode="lin" valueType="num">
                                      <p:cBhvr>
                                        <p:cTn id="55" dur="500" fill="hold"/>
                                        <p:tgtEl>
                                          <p:spTgt spid="26"/>
                                        </p:tgtEl>
                                        <p:attrNameLst>
                                          <p:attrName>ppt_x</p:attrName>
                                        </p:attrNameLst>
                                      </p:cBhvr>
                                      <p:tavLst>
                                        <p:tav tm="0">
                                          <p:val>
                                            <p:strVal val="#ppt_x"/>
                                          </p:val>
                                        </p:tav>
                                        <p:tav tm="100000">
                                          <p:val>
                                            <p:strVal val="#ppt_x"/>
                                          </p:val>
                                        </p:tav>
                                      </p:tavLst>
                                    </p:anim>
                                    <p:anim calcmode="lin" valueType="num">
                                      <p:cBhvr>
                                        <p:cTn id="56"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p:bldP spid="18" grpId="0"/>
      <p:bldP spid="19" grpId="0" animBg="1"/>
      <p:bldP spid="20" grpId="0" animBg="1"/>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35" name="矩形 34"/>
          <p:cNvSpPr/>
          <p:nvPr/>
        </p:nvSpPr>
        <p:spPr>
          <a:xfrm>
            <a:off x="-21515" y="805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iSľídé"/>
          <p:cNvSpPr/>
          <p:nvPr/>
        </p:nvSpPr>
        <p:spPr>
          <a:xfrm>
            <a:off x="502444" y="1728444"/>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5" name="iṧḷïḋê"/>
          <p:cNvGrpSpPr/>
          <p:nvPr/>
        </p:nvGrpSpPr>
        <p:grpSpPr>
          <a:xfrm>
            <a:off x="502444" y="2118052"/>
            <a:ext cx="2648086" cy="530914"/>
            <a:chOff x="669925" y="1643428"/>
            <a:chExt cx="3530781" cy="707886"/>
          </a:xfrm>
        </p:grpSpPr>
        <p:sp>
          <p:nvSpPr>
            <p:cNvPr id="30" name="ïšḻïdê"/>
            <p:cNvSpPr txBox="1"/>
            <p:nvPr/>
          </p:nvSpPr>
          <p:spPr bwMode="auto">
            <a:xfrm>
              <a:off x="669925" y="1643428"/>
              <a:ext cx="29963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31" name="直接连接符 30"/>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6" name="îsḻíḋé"/>
          <p:cNvSpPr txBox="1"/>
          <p:nvPr/>
        </p:nvSpPr>
        <p:spPr>
          <a:xfrm>
            <a:off x="1872698" y="311595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800" b="1" dirty="0">
                <a:solidFill>
                  <a:schemeClr val="accent1"/>
                </a:solidFill>
              </a:rPr>
              <a:t>01.</a:t>
            </a:r>
            <a:endParaRPr lang="en-US" sz="2800" b="1" dirty="0">
              <a:solidFill>
                <a:schemeClr val="accent1"/>
              </a:solidFill>
            </a:endParaRPr>
          </a:p>
        </p:txBody>
      </p:sp>
      <p:sp>
        <p:nvSpPr>
          <p:cNvPr id="8" name="ísḻiḑe"/>
          <p:cNvSpPr/>
          <p:nvPr/>
        </p:nvSpPr>
        <p:spPr>
          <a:xfrm>
            <a:off x="2526228" y="3127498"/>
            <a:ext cx="4158035" cy="288540"/>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汇编语言基本要求</a:t>
            </a:r>
            <a:endParaRPr lang="zh-CN" altLang="en-US" sz="2800" b="1" kern="0" dirty="0">
              <a:latin typeface="楷体" panose="02010609060101010101" pitchFamily="49" charset="-122"/>
              <a:ea typeface="楷体" panose="02010609060101010101" pitchFamily="49" charset="-122"/>
            </a:endParaRPr>
          </a:p>
        </p:txBody>
      </p:sp>
      <p:sp>
        <p:nvSpPr>
          <p:cNvPr id="9" name="ïṩľîdé"/>
          <p:cNvSpPr txBox="1"/>
          <p:nvPr/>
        </p:nvSpPr>
        <p:spPr>
          <a:xfrm>
            <a:off x="1872697" y="36007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02.</a:t>
            </a:r>
            <a:endParaRPr lang="en-US" sz="2800" b="1" dirty="0">
              <a:solidFill>
                <a:schemeClr val="accent1"/>
              </a:solidFill>
            </a:endParaRPr>
          </a:p>
        </p:txBody>
      </p:sp>
      <p:sp>
        <p:nvSpPr>
          <p:cNvPr id="11" name="îṣ1idè"/>
          <p:cNvSpPr/>
          <p:nvPr/>
        </p:nvSpPr>
        <p:spPr>
          <a:xfrm>
            <a:off x="2526228" y="3612339"/>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常用伪指令介绍</a:t>
            </a:r>
            <a:endParaRPr lang="zh-CN" altLang="en-US" sz="2800" b="1" kern="0" dirty="0">
              <a:latin typeface="楷体" panose="02010609060101010101" pitchFamily="49" charset="-122"/>
              <a:ea typeface="楷体" panose="02010609060101010101" pitchFamily="49" charset="-122"/>
            </a:endParaRPr>
          </a:p>
        </p:txBody>
      </p:sp>
      <p:sp>
        <p:nvSpPr>
          <p:cNvPr id="12" name="işľíďe"/>
          <p:cNvSpPr txBox="1"/>
          <p:nvPr/>
        </p:nvSpPr>
        <p:spPr>
          <a:xfrm>
            <a:off x="1872697" y="4085640"/>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03.</a:t>
            </a:r>
            <a:endParaRPr lang="en-US" sz="2800" b="1" dirty="0">
              <a:solidFill>
                <a:schemeClr val="accent1"/>
              </a:solidFill>
            </a:endParaRPr>
          </a:p>
        </p:txBody>
      </p:sp>
      <p:sp>
        <p:nvSpPr>
          <p:cNvPr id="14" name="ïşľïdé"/>
          <p:cNvSpPr/>
          <p:nvPr/>
        </p:nvSpPr>
        <p:spPr>
          <a:xfrm>
            <a:off x="2526228" y="4097181"/>
            <a:ext cx="4158035"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程序的段结构定义</a:t>
            </a:r>
            <a:endParaRPr lang="zh-CN" altLang="en-US" sz="2800" b="1" kern="0" dirty="0">
              <a:latin typeface="楷体" panose="02010609060101010101" pitchFamily="49" charset="-122"/>
              <a:ea typeface="楷体" panose="02010609060101010101" pitchFamily="49" charset="-122"/>
            </a:endParaRPr>
          </a:p>
        </p:txBody>
      </p:sp>
      <p:sp>
        <p:nvSpPr>
          <p:cNvPr id="15" name="ís1íde"/>
          <p:cNvSpPr txBox="1"/>
          <p:nvPr/>
        </p:nvSpPr>
        <p:spPr>
          <a:xfrm>
            <a:off x="1872697" y="4570482"/>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04.</a:t>
            </a:r>
            <a:endParaRPr lang="en-US" sz="2800" b="1" dirty="0">
              <a:solidFill>
                <a:schemeClr val="accent1"/>
              </a:solidFill>
            </a:endParaRPr>
          </a:p>
        </p:txBody>
      </p:sp>
      <p:sp>
        <p:nvSpPr>
          <p:cNvPr id="17" name="íṡḻîḓé"/>
          <p:cNvSpPr/>
          <p:nvPr/>
        </p:nvSpPr>
        <p:spPr>
          <a:xfrm>
            <a:off x="2526228" y="4582023"/>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汇编语言源程序的基本框架</a:t>
            </a:r>
            <a:endParaRPr lang="zh-CN" altLang="en-US" sz="2800" b="1" kern="0" dirty="0">
              <a:latin typeface="楷体" panose="02010609060101010101" pitchFamily="49" charset="-122"/>
              <a:ea typeface="楷体" panose="02010609060101010101" pitchFamily="49" charset="-122"/>
            </a:endParaRPr>
          </a:p>
        </p:txBody>
      </p:sp>
      <p:sp>
        <p:nvSpPr>
          <p:cNvPr id="18" name="îṩļíḑé"/>
          <p:cNvSpPr/>
          <p:nvPr/>
        </p:nvSpPr>
        <p:spPr>
          <a:xfrm>
            <a:off x="1524070" y="314451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19" name="ïśľîḋê"/>
          <p:cNvSpPr/>
          <p:nvPr/>
        </p:nvSpPr>
        <p:spPr>
          <a:xfrm>
            <a:off x="1524070" y="36293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0" name="íṧļîḓê"/>
          <p:cNvSpPr/>
          <p:nvPr/>
        </p:nvSpPr>
        <p:spPr>
          <a:xfrm>
            <a:off x="1524070" y="4114194"/>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sp>
        <p:nvSpPr>
          <p:cNvPr id="21" name="íšḻíḋe"/>
          <p:cNvSpPr/>
          <p:nvPr/>
        </p:nvSpPr>
        <p:spPr>
          <a:xfrm>
            <a:off x="1524070" y="4599036"/>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26" name="直接连接符 25"/>
          <p:cNvCxnSpPr/>
          <p:nvPr/>
        </p:nvCxnSpPr>
        <p:spPr>
          <a:xfrm>
            <a:off x="1959428" y="3465396"/>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396178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59428" y="4458174"/>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959428" y="4954563"/>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42" name="ís1íde"/>
          <p:cNvSpPr txBox="1"/>
          <p:nvPr/>
        </p:nvSpPr>
        <p:spPr>
          <a:xfrm>
            <a:off x="1872697" y="507634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accent1"/>
                </a:solidFill>
              </a:rPr>
              <a:t>05.</a:t>
            </a:r>
            <a:endParaRPr lang="en-US" sz="2800" b="1" dirty="0">
              <a:solidFill>
                <a:schemeClr val="accent1"/>
              </a:solidFill>
            </a:endParaRPr>
          </a:p>
        </p:txBody>
      </p:sp>
      <p:sp>
        <p:nvSpPr>
          <p:cNvPr id="43" name="íṡḻîḓé"/>
          <p:cNvSpPr/>
          <p:nvPr/>
        </p:nvSpPr>
        <p:spPr>
          <a:xfrm>
            <a:off x="2526228" y="5087885"/>
            <a:ext cx="4885791" cy="276999"/>
          </a:xfrm>
          <a:prstGeom prst="rect">
            <a:avLst/>
          </a:prstGeom>
        </p:spPr>
        <p:txBody>
          <a:bodyPr wrap="square" lIns="91440" tIns="45720" rIns="91440" bIns="45720" anchor="ctr" anchorCtr="0">
            <a:noAutofit/>
          </a:bodyPr>
          <a:lstStyle/>
          <a:p>
            <a:pPr>
              <a:lnSpc>
                <a:spcPct val="115000"/>
              </a:lnSpc>
              <a:spcBef>
                <a:spcPct val="10000"/>
              </a:spcBef>
            </a:pPr>
            <a:r>
              <a:rPr lang="zh-CN" altLang="en-US" sz="2800" b="1" kern="0" dirty="0">
                <a:latin typeface="楷体" panose="02010609060101010101" pitchFamily="49" charset="-122"/>
                <a:ea typeface="楷体" panose="02010609060101010101" pitchFamily="49" charset="-122"/>
              </a:rPr>
              <a:t>汇编语言程序应用实例</a:t>
            </a:r>
            <a:endParaRPr lang="zh-CN" altLang="en-US" sz="2800" b="1" kern="0" dirty="0">
              <a:latin typeface="楷体" panose="02010609060101010101" pitchFamily="49" charset="-122"/>
              <a:ea typeface="楷体" panose="02010609060101010101" pitchFamily="49" charset="-122"/>
            </a:endParaRPr>
          </a:p>
        </p:txBody>
      </p:sp>
      <p:sp>
        <p:nvSpPr>
          <p:cNvPr id="44" name="íšḻíḋe"/>
          <p:cNvSpPr/>
          <p:nvPr/>
        </p:nvSpPr>
        <p:spPr>
          <a:xfrm>
            <a:off x="1524070" y="510489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algn="ctr"/>
            <a:endParaRPr lang="zh-CN" altLang="en-US">
              <a:solidFill>
                <a:schemeClr val="tx1"/>
              </a:solidFill>
            </a:endParaRPr>
          </a:p>
        </p:txBody>
      </p:sp>
      <p:cxnSp>
        <p:nvCxnSpPr>
          <p:cNvPr id="45" name="直接连接符 44"/>
          <p:cNvCxnSpPr/>
          <p:nvPr/>
        </p:nvCxnSpPr>
        <p:spPr>
          <a:xfrm>
            <a:off x="1959428" y="5460425"/>
            <a:ext cx="668093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3175" y="2496726"/>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3"/>
            </p:custDataLst>
          </p:nvPr>
        </p:nvSpPr>
        <p:spPr>
          <a:xfrm flipH="1">
            <a:off x="2598738" y="2601501"/>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4"/>
            </p:custDataLst>
          </p:nvPr>
        </p:nvSpPr>
        <p:spPr>
          <a:xfrm flipH="1">
            <a:off x="2614613" y="5549488"/>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5"/>
            </p:custDataLst>
          </p:nvPr>
        </p:nvSpPr>
        <p:spPr>
          <a:xfrm flipH="1">
            <a:off x="3038475" y="4019138"/>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6"/>
            </p:custDataLst>
          </p:nvPr>
        </p:nvSpPr>
        <p:spPr>
          <a:xfrm>
            <a:off x="0" y="3690526"/>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应用</a:t>
            </a:r>
            <a:endParaRPr lang="zh-CN" altLang="en-US" sz="3200" dirty="0">
              <a:solidFill>
                <a:srgbClr val="FFFFFF"/>
              </a:solidFill>
            </a:endParaRPr>
          </a:p>
        </p:txBody>
      </p:sp>
      <p:sp>
        <p:nvSpPr>
          <p:cNvPr id="13" name="MH_SubTitle_2"/>
          <p:cNvSpPr txBox="1"/>
          <p:nvPr>
            <p:custDataLst>
              <p:tags r:id="rId7"/>
            </p:custDataLst>
          </p:nvPr>
        </p:nvSpPr>
        <p:spPr>
          <a:xfrm>
            <a:off x="4217987" y="4027076"/>
            <a:ext cx="4831233"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偏移量属性（</a:t>
            </a:r>
            <a:r>
              <a:rPr lang="en-US" altLang="zh-CN" sz="2800" b="1" kern="0" dirty="0">
                <a:latin typeface="楷体" panose="02010609060101010101" pitchFamily="49" charset="-122"/>
                <a:ea typeface="楷体" panose="02010609060101010101" pitchFamily="49" charset="-122"/>
                <a:cs typeface="Arial" panose="020B0604020202020204" pitchFamily="34" charset="0"/>
              </a:rPr>
              <a:t>OFFSET</a:t>
            </a:r>
            <a:r>
              <a:rPr lang="zh-CN" altLang="en-US" sz="2800" b="1" kern="0" dirty="0">
                <a:latin typeface="楷体" panose="02010609060101010101" pitchFamily="49" charset="-122"/>
                <a:ea typeface="楷体" panose="02010609060101010101" pitchFamily="49" charset="-122"/>
                <a:cs typeface="Arial" panose="020B0604020202020204" pitchFamily="34" charset="0"/>
              </a:rPr>
              <a:t>）</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4" name="MH_SubTitle_1"/>
          <p:cNvSpPr txBox="1"/>
          <p:nvPr>
            <p:custDataLst>
              <p:tags r:id="rId8"/>
            </p:custDataLst>
          </p:nvPr>
        </p:nvSpPr>
        <p:spPr>
          <a:xfrm>
            <a:off x="3781425" y="2558638"/>
            <a:ext cx="4831234"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段属性</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5" name="MH_SubTitle_3"/>
          <p:cNvSpPr txBox="1"/>
          <p:nvPr>
            <p:custDataLst>
              <p:tags r:id="rId9"/>
            </p:custDataLst>
          </p:nvPr>
        </p:nvSpPr>
        <p:spPr>
          <a:xfrm>
            <a:off x="3798887" y="5584413"/>
            <a:ext cx="4831233" cy="1022350"/>
          </a:xfrm>
          <a:prstGeom prst="rect">
            <a:avLst/>
          </a:prstGeom>
          <a:noFill/>
        </p:spPr>
        <p:txBody>
          <a:bodyPr lIns="72000" tIns="0" rIns="72000" bIns="0" anchor="ctr">
            <a:normAutofit/>
          </a:bodyPr>
          <a:lstStyle/>
          <a:p>
            <a:pPr>
              <a:lnSpc>
                <a:spcPct val="130000"/>
              </a:lnSpc>
              <a:defRPr/>
            </a:pPr>
            <a:r>
              <a:rPr lang="zh-CN" altLang="en-US" sz="2800" b="1" kern="0" dirty="0">
                <a:latin typeface="楷体" panose="02010609060101010101" pitchFamily="49" charset="-122"/>
                <a:ea typeface="楷体" panose="02010609060101010101" pitchFamily="49" charset="-122"/>
                <a:cs typeface="Arial" panose="020B0604020202020204" pitchFamily="34" charset="0"/>
              </a:rPr>
              <a:t>类型属性</a:t>
            </a:r>
            <a:endParaRPr lang="en-US" altLang="zh-CN" sz="28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2" name="Rectangle 3"/>
          <p:cNvSpPr>
            <a:spLocks noChangeArrowheads="1"/>
          </p:cNvSpPr>
          <p:nvPr/>
        </p:nvSpPr>
        <p:spPr bwMode="auto">
          <a:xfrm>
            <a:off x="262673" y="1570782"/>
            <a:ext cx="7037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当变量被定义后，就具有了以下三个属性：</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变量的定义与预置</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944320" y="1693871"/>
            <a:ext cx="6314272" cy="120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段属性</a:t>
            </a:r>
            <a:endParaRPr lang="en-US" altLang="zh-CN" sz="2400" b="1" dirty="0">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pPr>
            <a:r>
              <a:rPr lang="zh-CN" altLang="en-US" sz="2000" b="1" dirty="0">
                <a:solidFill>
                  <a:srgbClr val="FF0000"/>
                </a:solidFill>
                <a:latin typeface="楷体" panose="02010609060101010101" pitchFamily="49" charset="-122"/>
                <a:ea typeface="楷体" panose="02010609060101010101" pitchFamily="49" charset="-122"/>
              </a:rPr>
              <a:t>它表示变量存放在哪一个逻辑段中。</a:t>
            </a:r>
            <a:endParaRPr lang="en-US" altLang="zh-CN" sz="2400" b="1" dirty="0">
              <a:solidFill>
                <a:srgbClr val="FF0000"/>
              </a:solidFill>
              <a:latin typeface="楷体" panose="02010609060101010101" pitchFamily="49" charset="-122"/>
              <a:ea typeface="楷体" panose="02010609060101010101" pitchFamily="49" charset="-122"/>
            </a:endParaRPr>
          </a:p>
          <a:p>
            <a:pPr marL="342900" indent="-342900">
              <a:lnSpc>
                <a:spcPct val="130000"/>
              </a:lnSpc>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例如上面例子中的变量</a:t>
            </a: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DATA2</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DATA3</a:t>
            </a:r>
            <a:r>
              <a:rPr lang="zh-CN" altLang="en-US" sz="2000" b="1" dirty="0">
                <a:latin typeface="楷体" panose="02010609060101010101" pitchFamily="49" charset="-122"/>
                <a:ea typeface="楷体" panose="02010609060101010101" pitchFamily="49" charset="-122"/>
              </a:rPr>
              <a:t>三个变量都存放在</a:t>
            </a:r>
            <a:r>
              <a:rPr lang="en-US" altLang="zh-CN" sz="2000" b="1" dirty="0">
                <a:latin typeface="楷体" panose="02010609060101010101" pitchFamily="49" charset="-122"/>
                <a:ea typeface="楷体" panose="02010609060101010101" pitchFamily="49" charset="-122"/>
              </a:rPr>
              <a:t>VAR-DATA</a:t>
            </a:r>
            <a:r>
              <a:rPr lang="zh-CN" altLang="en-US" sz="2000" b="1" dirty="0">
                <a:latin typeface="楷体" panose="02010609060101010101" pitchFamily="49" charset="-122"/>
                <a:ea typeface="楷体" panose="02010609060101010101" pitchFamily="49" charset="-122"/>
              </a:rPr>
              <a:t>逻辑段中。</a:t>
            </a:r>
            <a:endParaRPr lang="zh-CN" altLang="en-US" sz="2000" b="1" dirty="0">
              <a:latin typeface="楷体" panose="02010609060101010101" pitchFamily="49" charset="-122"/>
              <a:ea typeface="楷体" panose="02010609060101010101" pitchFamily="49" charset="-122"/>
            </a:endParaRPr>
          </a:p>
          <a:p>
            <a:pPr>
              <a:lnSpc>
                <a:spcPct val="130000"/>
              </a:lnSpc>
            </a:pPr>
            <a:endParaRPr lang="zh-CN" altLang="en-US" sz="2000" b="1" dirty="0">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4"/>
            </p:custDataLst>
          </p:nvPr>
        </p:nvSpPr>
        <p:spPr bwMode="auto">
          <a:xfrm>
            <a:off x="939483" y="2942217"/>
            <a:ext cx="7074964" cy="146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偏移量属性（</a:t>
            </a:r>
            <a:r>
              <a:rPr lang="en-US" altLang="zh-CN" sz="2400" b="1" dirty="0">
                <a:latin typeface="楷体" panose="02010609060101010101" pitchFamily="49" charset="-122"/>
                <a:ea typeface="楷体" panose="02010609060101010101" pitchFamily="49" charset="-122"/>
              </a:rPr>
              <a:t>OFFSET</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表示变量所在位置与段起始点之间的字节数。</a:t>
            </a:r>
            <a:endParaRPr lang="zh-CN" altLang="en-US" sz="2000"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上例中，变量</a:t>
            </a: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的偏移量为</a:t>
            </a:r>
            <a:r>
              <a:rPr lang="en-US" altLang="zh-CN" sz="2000" b="1" dirty="0">
                <a:latin typeface="楷体" panose="02010609060101010101" pitchFamily="49" charset="-122"/>
                <a:ea typeface="楷体" panose="02010609060101010101" pitchFamily="49" charset="-122"/>
              </a:rPr>
              <a:t>0</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DATA2</a:t>
            </a:r>
            <a:r>
              <a:rPr lang="zh-CN" altLang="en-US" sz="2000" b="1" dirty="0">
                <a:latin typeface="楷体" panose="02010609060101010101" pitchFamily="49" charset="-122"/>
                <a:ea typeface="楷体" panose="02010609060101010101" pitchFamily="49" charset="-122"/>
              </a:rPr>
              <a:t>为</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DATA3</a:t>
            </a:r>
            <a:r>
              <a:rPr lang="zh-CN" altLang="en-US" sz="2000" b="1" dirty="0">
                <a:latin typeface="楷体" panose="02010609060101010101" pitchFamily="49" charset="-122"/>
                <a:ea typeface="楷体" panose="02010609060101010101" pitchFamily="49" charset="-122"/>
              </a:rPr>
              <a:t>为</a:t>
            </a:r>
            <a:r>
              <a:rPr lang="en-US" altLang="zh-CN" sz="20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5"/>
            </p:custDataLst>
          </p:nvPr>
        </p:nvSpPr>
        <p:spPr bwMode="auto">
          <a:xfrm>
            <a:off x="463233" y="3075259"/>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6"/>
            </p:custDataLst>
          </p:nvPr>
        </p:nvSpPr>
        <p:spPr bwMode="auto">
          <a:xfrm>
            <a:off x="981395" y="4584214"/>
            <a:ext cx="6319109" cy="23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类型属性</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表示变量占用存储单元的字节数。</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DB</a:t>
            </a:r>
            <a:r>
              <a:rPr lang="zh-CN" altLang="en-US" sz="2000" b="1" dirty="0">
                <a:latin typeface="楷体" panose="02010609060101010101" pitchFamily="49" charset="-122"/>
                <a:ea typeface="楷体" panose="02010609060101010101" pitchFamily="49" charset="-122"/>
              </a:rPr>
              <a:t>伪指令定义的变量为</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DW</a:t>
            </a:r>
            <a:r>
              <a:rPr lang="zh-CN" altLang="en-US" sz="2000" b="1" dirty="0">
                <a:latin typeface="楷体" panose="02010609060101010101" pitchFamily="49" charset="-122"/>
                <a:ea typeface="楷体" panose="02010609060101010101" pitchFamily="49" charset="-122"/>
              </a:rPr>
              <a:t>定义的变量为字（</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DD</a:t>
            </a:r>
            <a:r>
              <a:rPr lang="zh-CN" altLang="en-US" sz="2000" b="1" dirty="0">
                <a:latin typeface="楷体" panose="02010609060101010101" pitchFamily="49" charset="-122"/>
                <a:ea typeface="楷体" panose="02010609060101010101" pitchFamily="49" charset="-122"/>
              </a:rPr>
              <a:t>定义的为双字（</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DQ</a:t>
            </a:r>
            <a:r>
              <a:rPr lang="zh-CN" altLang="en-US" sz="2000" b="1" dirty="0">
                <a:latin typeface="楷体" panose="02010609060101010101" pitchFamily="49" charset="-122"/>
                <a:ea typeface="楷体" panose="02010609060101010101" pitchFamily="49" charset="-122"/>
              </a:rPr>
              <a:t>定义的为</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字（</a:t>
            </a:r>
            <a:r>
              <a:rPr lang="en-US" altLang="zh-CN" sz="2000" b="1" dirty="0">
                <a:latin typeface="楷体" panose="02010609060101010101" pitchFamily="49" charset="-122"/>
                <a:ea typeface="楷体" panose="02010609060101010101" pitchFamily="49" charset="-122"/>
              </a:rPr>
              <a:t>8</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rPr>
              <a:t>DT</a:t>
            </a:r>
            <a:r>
              <a:rPr lang="zh-CN" altLang="en-US" sz="2000" b="1" dirty="0">
                <a:latin typeface="楷体" panose="02010609060101010101" pitchFamily="49" charset="-122"/>
                <a:ea typeface="楷体" panose="02010609060101010101" pitchFamily="49" charset="-122"/>
              </a:rPr>
              <a:t>定义的为</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字（</a:t>
            </a:r>
            <a:r>
              <a:rPr lang="en-US" altLang="zh-CN" sz="2000" b="1" dirty="0">
                <a:latin typeface="楷体" panose="02010609060101010101" pitchFamily="49" charset="-122"/>
                <a:ea typeface="楷体" panose="02010609060101010101" pitchFamily="49" charset="-122"/>
              </a:rPr>
              <a:t>10</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p:txBody>
      </p:sp>
      <p:sp>
        <p:nvSpPr>
          <p:cNvPr id="13" name="MH_Other_3"/>
          <p:cNvSpPr>
            <a:spLocks noEditPoints="1"/>
          </p:cNvSpPr>
          <p:nvPr>
            <p:custDataLst>
              <p:tags r:id="rId7"/>
            </p:custDataLst>
          </p:nvPr>
        </p:nvSpPr>
        <p:spPr bwMode="auto">
          <a:xfrm>
            <a:off x="465026" y="474613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14" name="Rectangle 7"/>
          <p:cNvSpPr>
            <a:spLocks noChangeArrowheads="1"/>
          </p:cNvSpPr>
          <p:nvPr/>
        </p:nvSpPr>
        <p:spPr bwMode="auto">
          <a:xfrm>
            <a:off x="1020997" y="4080230"/>
            <a:ext cx="655723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段属性和偏移量属性就构造了变量的逻辑地址</a:t>
            </a:r>
            <a:endPar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944320" y="1693871"/>
            <a:ext cx="6314272" cy="120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数值表达式</a:t>
            </a:r>
            <a:endParaRPr lang="en-US" altLang="zh-CN" sz="2400" b="1" dirty="0">
              <a:latin typeface="楷体" panose="02010609060101010101" pitchFamily="49" charset="-122"/>
              <a:ea typeface="楷体" panose="02010609060101010101" pitchFamily="49" charset="-122"/>
            </a:endParaRPr>
          </a:p>
          <a:p>
            <a:pPr>
              <a:lnSpc>
                <a:spcPct val="130000"/>
              </a:lnSpc>
            </a:pPr>
            <a:r>
              <a:rPr lang="zh-CN" altLang="en-US" sz="2000" b="1" dirty="0">
                <a:latin typeface="楷体" panose="02010609060101010101" pitchFamily="49" charset="-122"/>
                <a:ea typeface="楷体" panose="02010609060101010101" pitchFamily="49" charset="-122"/>
              </a:rPr>
              <a:t>例如：</a:t>
            </a:r>
            <a:r>
              <a:rPr lang="en-US" altLang="zh-CN" sz="2000" b="1" dirty="0">
                <a:latin typeface="楷体" panose="02010609060101010101" pitchFamily="49" charset="-122"/>
                <a:ea typeface="楷体" panose="02010609060101010101" pitchFamily="49" charset="-122"/>
              </a:rPr>
              <a:t>DATA1  DB  32</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30H</a:t>
            </a:r>
            <a:endParaRPr lang="en-US" altLang="zh-CN" sz="2000" b="1" dirty="0">
              <a:latin typeface="楷体" panose="02010609060101010101" pitchFamily="49" charset="-122"/>
              <a:ea typeface="楷体" panose="02010609060101010101" pitchFamily="49" charset="-122"/>
            </a:endParaRPr>
          </a:p>
          <a:p>
            <a:pPr>
              <a:lnSpc>
                <a:spcPct val="130000"/>
              </a:lnSpc>
            </a:pPr>
            <a:r>
              <a:rPr lang="en-US" altLang="zh-CN" sz="2000" b="1" dirty="0">
                <a:latin typeface="楷体" panose="02010609060101010101" pitchFamily="49" charset="-122"/>
                <a:ea typeface="楷体" panose="02010609060101010101" pitchFamily="49" charset="-122"/>
              </a:rPr>
              <a:t>DATA1</a:t>
            </a:r>
            <a:r>
              <a:rPr lang="zh-CN" altLang="en-US" sz="2000" b="1" dirty="0">
                <a:latin typeface="楷体" panose="02010609060101010101" pitchFamily="49" charset="-122"/>
                <a:ea typeface="楷体" panose="02010609060101010101" pitchFamily="49" charset="-122"/>
              </a:rPr>
              <a:t>的内容为</a:t>
            </a:r>
            <a:r>
              <a:rPr lang="en-US" altLang="zh-CN" sz="2000" b="1" dirty="0">
                <a:latin typeface="楷体" panose="02010609060101010101" pitchFamily="49" charset="-122"/>
                <a:ea typeface="楷体" panose="02010609060101010101" pitchFamily="49" charset="-122"/>
              </a:rPr>
              <a:t>32</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20H</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DATA1+1</a:t>
            </a:r>
            <a:r>
              <a:rPr lang="zh-CN" altLang="en-US" sz="2000" b="1" dirty="0">
                <a:latin typeface="楷体" panose="02010609060101010101" pitchFamily="49" charset="-122"/>
                <a:ea typeface="楷体" panose="02010609060101010101" pitchFamily="49" charset="-122"/>
              </a:rPr>
              <a:t>单元内容为</a:t>
            </a:r>
            <a:r>
              <a:rPr lang="en-US" altLang="zh-CN" sz="2000" b="1" dirty="0">
                <a:latin typeface="楷体" panose="02010609060101010101" pitchFamily="49" charset="-122"/>
                <a:ea typeface="楷体" panose="02010609060101010101" pitchFamily="49" charset="-122"/>
              </a:rPr>
              <a:t>30H.</a:t>
            </a:r>
            <a:endParaRPr lang="en-US" altLang="zh-CN" sz="2000" b="1" dirty="0">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0" name="MH_SubTitle_2"/>
          <p:cNvSpPr txBox="1">
            <a:spLocks noChangeArrowheads="1"/>
          </p:cNvSpPr>
          <p:nvPr>
            <p:custDataLst>
              <p:tags r:id="rId4"/>
            </p:custDataLst>
          </p:nvPr>
        </p:nvSpPr>
        <p:spPr bwMode="auto">
          <a:xfrm>
            <a:off x="939483" y="3071309"/>
            <a:ext cx="7074964" cy="180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？表达式：表示可以预置任意内容</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例如：</a:t>
            </a:r>
            <a:r>
              <a:rPr lang="en-US" altLang="zh-CN" sz="2000" b="1" dirty="0">
                <a:latin typeface="楷体" panose="02010609060101010101" pitchFamily="49" charset="-122"/>
                <a:ea typeface="楷体" panose="02010609060101010101" pitchFamily="49" charset="-122"/>
              </a:rPr>
              <a:t>DA-BYTE  DB  </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表示让汇编程序分配三个字节存储单元。这些存储单元的内容的值为任意。</a:t>
            </a:r>
            <a:endParaRPr lang="zh-CN" altLang="en-US" sz="2000" b="1"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p:txBody>
      </p:sp>
      <p:sp>
        <p:nvSpPr>
          <p:cNvPr id="11" name="MH_Other_2"/>
          <p:cNvSpPr>
            <a:spLocks noEditPoints="1"/>
          </p:cNvSpPr>
          <p:nvPr>
            <p:custDataLst>
              <p:tags r:id="rId5"/>
            </p:custDataLst>
          </p:nvPr>
        </p:nvSpPr>
        <p:spPr bwMode="auto">
          <a:xfrm>
            <a:off x="463233" y="320435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12" name="MH_SubTitle_3"/>
          <p:cNvSpPr txBox="1">
            <a:spLocks noChangeArrowheads="1"/>
          </p:cNvSpPr>
          <p:nvPr>
            <p:custDataLst>
              <p:tags r:id="rId6"/>
            </p:custDataLst>
          </p:nvPr>
        </p:nvSpPr>
        <p:spPr bwMode="auto">
          <a:xfrm>
            <a:off x="981395" y="4584214"/>
            <a:ext cx="6319109" cy="233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字符串表达式</a:t>
            </a:r>
            <a:endParaRPr lang="en-US" altLang="zh-CN" sz="24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对于</a:t>
            </a:r>
            <a:r>
              <a:rPr lang="en-US" altLang="zh-CN" sz="2000" b="1" dirty="0">
                <a:latin typeface="楷体" panose="02010609060101010101" pitchFamily="49" charset="-122"/>
                <a:ea typeface="楷体" panose="02010609060101010101" pitchFamily="49" charset="-122"/>
              </a:rPr>
              <a:t>DB</a:t>
            </a:r>
            <a:r>
              <a:rPr lang="zh-CN" altLang="en-US" sz="2000" b="1" dirty="0">
                <a:latin typeface="楷体" panose="02010609060101010101" pitchFamily="49" charset="-122"/>
                <a:ea typeface="楷体" panose="02010609060101010101" pitchFamily="49" charset="-122"/>
              </a:rPr>
              <a:t>伪指令：</a:t>
            </a:r>
            <a:endParaRPr lang="zh-CN" altLang="en-US" sz="2000"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字符串用引号括起来，长度不超过</a:t>
            </a:r>
            <a:r>
              <a:rPr lang="en-US" altLang="zh-CN" sz="2000" b="1" dirty="0">
                <a:latin typeface="楷体" panose="02010609060101010101" pitchFamily="49" charset="-122"/>
                <a:ea typeface="楷体" panose="02010609060101010101" pitchFamily="49" charset="-122"/>
              </a:rPr>
              <a:t>255</a:t>
            </a:r>
            <a:r>
              <a:rPr lang="zh-CN" altLang="en-US" sz="2000" b="1" dirty="0">
                <a:latin typeface="楷体" panose="02010609060101010101" pitchFamily="49" charset="-122"/>
                <a:ea typeface="楷体" panose="02010609060101010101" pitchFamily="49" charset="-122"/>
              </a:rPr>
              <a:t>个字符。</a:t>
            </a:r>
            <a:endParaRPr lang="zh-CN" altLang="en-US" sz="2000"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字符串的每个字符分配一个字节单元，从左到右将各字符的</a:t>
            </a:r>
            <a:r>
              <a:rPr lang="en-US" altLang="zh-CN" sz="2000" b="1" dirty="0">
                <a:latin typeface="楷体" panose="02010609060101010101" pitchFamily="49" charset="-122"/>
                <a:ea typeface="楷体" panose="02010609060101010101" pitchFamily="49" charset="-122"/>
              </a:rPr>
              <a:t>ASCII</a:t>
            </a:r>
            <a:r>
              <a:rPr lang="zh-CN" altLang="en-US" sz="2000" b="1" dirty="0">
                <a:latin typeface="楷体" panose="02010609060101010101" pitchFamily="49" charset="-122"/>
                <a:ea typeface="楷体" panose="02010609060101010101" pitchFamily="49" charset="-122"/>
              </a:rPr>
              <a:t>码以地址递增的顺序依次存放。</a:t>
            </a:r>
            <a:endParaRPr lang="zh-CN" altLang="en-US" sz="2000" b="1" dirty="0">
              <a:latin typeface="楷体" panose="02010609060101010101" pitchFamily="49" charset="-122"/>
              <a:ea typeface="楷体" panose="02010609060101010101" pitchFamily="49" charset="-122"/>
            </a:endParaRPr>
          </a:p>
          <a:p>
            <a:pPr indent="-342900">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3" name="MH_Other_3"/>
          <p:cNvSpPr>
            <a:spLocks noEditPoints="1"/>
          </p:cNvSpPr>
          <p:nvPr>
            <p:custDataLst>
              <p:tags r:id="rId7"/>
            </p:custDataLst>
          </p:nvPr>
        </p:nvSpPr>
        <p:spPr bwMode="auto">
          <a:xfrm>
            <a:off x="465026" y="474613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举例</a:t>
            </a:r>
            <a:endParaRPr lang="zh-CN" altLang="en-US" sz="2400" b="1" dirty="0">
              <a:latin typeface="华文楷体" panose="02010600040101010101" pitchFamily="2" charset="-122"/>
              <a:ea typeface="华文楷体" panose="02010600040101010101" pitchFamily="2" charset="-122"/>
            </a:endParaRPr>
          </a:p>
        </p:txBody>
      </p:sp>
      <p:sp>
        <p:nvSpPr>
          <p:cNvPr id="68" name="Rectangle 9"/>
          <p:cNvSpPr>
            <a:spLocks noChangeArrowheads="1"/>
          </p:cNvSpPr>
          <p:nvPr/>
        </p:nvSpPr>
        <p:spPr bwMode="auto">
          <a:xfrm>
            <a:off x="255317" y="1537225"/>
            <a:ext cx="3682418" cy="400110"/>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例如：</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STRING1 DB ‘ABCDEF’</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69" name="Group 28"/>
          <p:cNvGrpSpPr/>
          <p:nvPr/>
        </p:nvGrpSpPr>
        <p:grpSpPr bwMode="auto">
          <a:xfrm>
            <a:off x="361798" y="2051635"/>
            <a:ext cx="3708400" cy="3124200"/>
            <a:chOff x="0" y="0"/>
            <a:chExt cx="1824" cy="1968"/>
          </a:xfrm>
        </p:grpSpPr>
        <p:sp>
          <p:nvSpPr>
            <p:cNvPr id="70" name="Rectangle 10"/>
            <p:cNvSpPr>
              <a:spLocks noChangeArrowheads="1"/>
            </p:cNvSpPr>
            <p:nvPr/>
          </p:nvSpPr>
          <p:spPr bwMode="auto">
            <a:xfrm>
              <a:off x="912" y="0"/>
              <a:ext cx="576" cy="19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Line 11"/>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Line 12"/>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Line 13"/>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Line 14"/>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Line 15"/>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Line 16"/>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Line 17"/>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18"/>
            <p:cNvSpPr txBox="1">
              <a:spLocks noChangeArrowheads="1"/>
            </p:cNvSpPr>
            <p:nvPr/>
          </p:nvSpPr>
          <p:spPr bwMode="auto">
            <a:xfrm>
              <a:off x="1008" y="134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46H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Rectangle 19"/>
            <p:cNvSpPr>
              <a:spLocks noChangeArrowheads="1"/>
            </p:cNvSpPr>
            <p:nvPr/>
          </p:nvSpPr>
          <p:spPr bwMode="auto">
            <a:xfrm>
              <a:off x="1008" y="19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Rectangle 20"/>
            <p:cNvSpPr>
              <a:spLocks noChangeArrowheads="1"/>
            </p:cNvSpPr>
            <p:nvPr/>
          </p:nvSpPr>
          <p:spPr bwMode="auto">
            <a:xfrm>
              <a:off x="1008" y="43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Rectangle 21"/>
            <p:cNvSpPr>
              <a:spLocks noChangeArrowheads="1"/>
            </p:cNvSpPr>
            <p:nvPr/>
          </p:nvSpPr>
          <p:spPr bwMode="auto">
            <a:xfrm>
              <a:off x="1008" y="67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 name="Rectangle 22"/>
            <p:cNvSpPr>
              <a:spLocks noChangeArrowheads="1"/>
            </p:cNvSpPr>
            <p:nvPr/>
          </p:nvSpPr>
          <p:spPr bwMode="auto">
            <a:xfrm>
              <a:off x="1008" y="91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Rectangle 23"/>
            <p:cNvSpPr>
              <a:spLocks noChangeArrowheads="1"/>
            </p:cNvSpPr>
            <p:nvPr/>
          </p:nvSpPr>
          <p:spPr bwMode="auto">
            <a:xfrm>
              <a:off x="1008" y="110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45H</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Text Box 24"/>
            <p:cNvSpPr txBox="1">
              <a:spLocks noChangeArrowheads="1"/>
            </p:cNvSpPr>
            <p:nvPr/>
          </p:nvSpPr>
          <p:spPr bwMode="auto">
            <a:xfrm>
              <a:off x="0" y="19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STRING1</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Text Box 46"/>
            <p:cNvSpPr txBox="1">
              <a:spLocks noChangeArrowheads="1"/>
            </p:cNvSpPr>
            <p:nvPr/>
          </p:nvSpPr>
          <p:spPr bwMode="auto">
            <a:xfrm>
              <a:off x="1440" y="21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Text Box 47"/>
            <p:cNvSpPr txBox="1">
              <a:spLocks noChangeArrowheads="1"/>
            </p:cNvSpPr>
            <p:nvPr/>
          </p:nvSpPr>
          <p:spPr bwMode="auto">
            <a:xfrm>
              <a:off x="1488" y="4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Text Box 48"/>
            <p:cNvSpPr txBox="1">
              <a:spLocks noChangeArrowheads="1"/>
            </p:cNvSpPr>
            <p:nvPr/>
          </p:nvSpPr>
          <p:spPr bwMode="auto">
            <a:xfrm>
              <a:off x="1488"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Text Box 49"/>
            <p:cNvSpPr txBox="1">
              <a:spLocks noChangeArrowheads="1"/>
            </p:cNvSpPr>
            <p:nvPr/>
          </p:nvSpPr>
          <p:spPr bwMode="auto">
            <a:xfrm>
              <a:off x="1488"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Text Box 50"/>
            <p:cNvSpPr txBox="1">
              <a:spLocks noChangeArrowheads="1"/>
            </p:cNvSpPr>
            <p:nvPr/>
          </p:nvSpPr>
          <p:spPr bwMode="auto">
            <a:xfrm>
              <a:off x="1488" y="114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Text Box 51"/>
            <p:cNvSpPr txBox="1">
              <a:spLocks noChangeArrowheads="1"/>
            </p:cNvSpPr>
            <p:nvPr/>
          </p:nvSpPr>
          <p:spPr bwMode="auto">
            <a:xfrm>
              <a:off x="1488" y="139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91" name="Rectangle 3"/>
          <p:cNvSpPr>
            <a:spLocks noChangeArrowheads="1"/>
          </p:cNvSpPr>
          <p:nvPr/>
        </p:nvSpPr>
        <p:spPr bwMode="auto">
          <a:xfrm>
            <a:off x="152014" y="5218703"/>
            <a:ext cx="8798347" cy="830997"/>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R="0" lvl="0" defTabSz="914400" eaLnBrk="1" fontAlgn="base" latinLnBrk="0" hangingPunct="1">
              <a:lnSpc>
                <a:spcPct val="100000"/>
              </a:lnSpc>
              <a:spcBef>
                <a:spcPct val="0"/>
              </a:spcBef>
              <a:spcAft>
                <a:spcPct val="0"/>
              </a:spcAft>
              <a:buClr>
                <a:srgbClr val="C00000"/>
              </a:buClr>
              <a:buSzTx/>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伪指令：可以给两个字符组成的字符串分配两个字节存储单元。</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2" name="Rectangle 54"/>
          <p:cNvSpPr>
            <a:spLocks noChangeArrowheads="1"/>
          </p:cNvSpPr>
          <p:nvPr/>
        </p:nvSpPr>
        <p:spPr bwMode="auto">
          <a:xfrm>
            <a:off x="255317" y="6056902"/>
            <a:ext cx="86950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两个字符的存放顺序是前一个字符放在高地址，后一字符放低地址单元。</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3" name="Rectangle 4"/>
          <p:cNvSpPr>
            <a:spLocks noChangeArrowheads="1"/>
          </p:cNvSpPr>
          <p:nvPr/>
        </p:nvSpPr>
        <p:spPr bwMode="auto">
          <a:xfrm>
            <a:off x="4070198" y="1532178"/>
            <a:ext cx="4974439" cy="400110"/>
          </a:xfrm>
          <a:prstGeom prst="rect">
            <a:avLst/>
          </a:prstGeom>
          <a:noFill/>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例如：</a:t>
            </a:r>
            <a:r>
              <a:rPr lang="en-US" altLang="zh-CN" sz="2000" b="1" kern="0" dirty="0">
                <a:solidFill>
                  <a:srgbClr val="000000"/>
                </a:solidFill>
                <a:latin typeface="楷体" panose="02010609060101010101" pitchFamily="49" charset="-122"/>
                <a:ea typeface="楷体" panose="02010609060101010101" pitchFamily="49" charset="-122"/>
              </a:rPr>
              <a:t>STRING2 DW ‘AB’,‘CD’,’EF’</a:t>
            </a:r>
            <a:endParaRPr lang="en-US" altLang="zh-CN" sz="2000" b="1" kern="0" dirty="0">
              <a:solidFill>
                <a:srgbClr val="000000"/>
              </a:solidFill>
              <a:latin typeface="楷体" panose="02010609060101010101" pitchFamily="49" charset="-122"/>
              <a:ea typeface="楷体" panose="02010609060101010101" pitchFamily="49" charset="-122"/>
            </a:endParaRPr>
          </a:p>
        </p:txBody>
      </p:sp>
      <p:grpSp>
        <p:nvGrpSpPr>
          <p:cNvPr id="94" name="Group 6"/>
          <p:cNvGrpSpPr/>
          <p:nvPr/>
        </p:nvGrpSpPr>
        <p:grpSpPr bwMode="auto">
          <a:xfrm>
            <a:off x="5073804" y="2013395"/>
            <a:ext cx="3428481" cy="3124200"/>
            <a:chOff x="145" y="0"/>
            <a:chExt cx="1727" cy="1968"/>
          </a:xfrm>
        </p:grpSpPr>
        <p:sp>
          <p:nvSpPr>
            <p:cNvPr id="95" name="Rectangle 25"/>
            <p:cNvSpPr>
              <a:spLocks noChangeArrowheads="1"/>
            </p:cNvSpPr>
            <p:nvPr/>
          </p:nvSpPr>
          <p:spPr bwMode="auto">
            <a:xfrm>
              <a:off x="912" y="0"/>
              <a:ext cx="576" cy="19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Line 26"/>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Line 27"/>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Line 28"/>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Line 29"/>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Line 30"/>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Line 31"/>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2" name="Line 32"/>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3" name="Text Box 33"/>
            <p:cNvSpPr txBox="1">
              <a:spLocks noChangeArrowheads="1"/>
            </p:cNvSpPr>
            <p:nvPr/>
          </p:nvSpPr>
          <p:spPr bwMode="auto">
            <a:xfrm>
              <a:off x="145" y="240"/>
              <a:ext cx="7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STRING2</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4" name="Rectangle 34"/>
            <p:cNvSpPr>
              <a:spLocks noChangeArrowheads="1"/>
            </p:cNvSpPr>
            <p:nvPr/>
          </p:nvSpPr>
          <p:spPr bwMode="auto">
            <a:xfrm>
              <a:off x="1008" y="43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 name="Rectangle 35"/>
            <p:cNvSpPr>
              <a:spLocks noChangeArrowheads="1"/>
            </p:cNvSpPr>
            <p:nvPr/>
          </p:nvSpPr>
          <p:spPr bwMode="auto">
            <a:xfrm>
              <a:off x="1008" y="240"/>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Rectangle 36"/>
            <p:cNvSpPr>
              <a:spLocks noChangeArrowheads="1"/>
            </p:cNvSpPr>
            <p:nvPr/>
          </p:nvSpPr>
          <p:spPr bwMode="auto">
            <a:xfrm>
              <a:off x="1008" y="91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Rectangle 37"/>
            <p:cNvSpPr>
              <a:spLocks noChangeArrowheads="1"/>
            </p:cNvSpPr>
            <p:nvPr/>
          </p:nvSpPr>
          <p:spPr bwMode="auto">
            <a:xfrm>
              <a:off x="1008" y="67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Rectangle 38"/>
            <p:cNvSpPr>
              <a:spLocks noChangeArrowheads="1"/>
            </p:cNvSpPr>
            <p:nvPr/>
          </p:nvSpPr>
          <p:spPr bwMode="auto">
            <a:xfrm>
              <a:off x="1008" y="1344"/>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45H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Rectangle 39"/>
            <p:cNvSpPr>
              <a:spLocks noChangeArrowheads="1"/>
            </p:cNvSpPr>
            <p:nvPr/>
          </p:nvSpPr>
          <p:spPr bwMode="auto">
            <a:xfrm>
              <a:off x="1008" y="115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Text Box 40"/>
            <p:cNvSpPr txBox="1">
              <a:spLocks noChangeArrowheads="1"/>
            </p:cNvSpPr>
            <p:nvPr/>
          </p:nvSpPr>
          <p:spPr bwMode="auto">
            <a:xfrm>
              <a:off x="1440" y="2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Text Box 41"/>
            <p:cNvSpPr txBox="1">
              <a:spLocks noChangeArrowheads="1"/>
            </p:cNvSpPr>
            <p:nvPr/>
          </p:nvSpPr>
          <p:spPr bwMode="auto">
            <a:xfrm>
              <a:off x="1451" y="4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Text Box 42"/>
            <p:cNvSpPr txBox="1">
              <a:spLocks noChangeArrowheads="1"/>
            </p:cNvSpPr>
            <p:nvPr/>
          </p:nvSpPr>
          <p:spPr bwMode="auto">
            <a:xfrm>
              <a:off x="1440"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3" name="Text Box 43"/>
            <p:cNvSpPr txBox="1">
              <a:spLocks noChangeArrowheads="1"/>
            </p:cNvSpPr>
            <p:nvPr/>
          </p:nvSpPr>
          <p:spPr bwMode="auto">
            <a:xfrm>
              <a:off x="1440"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4" name="Text Box 44"/>
            <p:cNvSpPr txBox="1">
              <a:spLocks noChangeArrowheads="1"/>
            </p:cNvSpPr>
            <p:nvPr/>
          </p:nvSpPr>
          <p:spPr bwMode="auto">
            <a:xfrm>
              <a:off x="1440" y="140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5" name="Text Box 45"/>
            <p:cNvSpPr txBox="1">
              <a:spLocks noChangeArrowheads="1"/>
            </p:cNvSpPr>
            <p:nvPr/>
          </p:nvSpPr>
          <p:spPr bwMode="auto">
            <a:xfrm>
              <a:off x="1451"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91" grpId="0" animBg="1" autoUpdateAnimBg="0"/>
      <p:bldP spid="92" grpId="0" autoUpdateAnimBg="0"/>
      <p:bldP spid="9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举例</a:t>
            </a:r>
            <a:endParaRPr lang="zh-CN" altLang="en-US" sz="2400" b="1" dirty="0">
              <a:latin typeface="华文楷体" panose="02010600040101010101" pitchFamily="2" charset="-122"/>
              <a:ea typeface="华文楷体" panose="02010600040101010101" pitchFamily="2" charset="-122"/>
            </a:endParaRPr>
          </a:p>
        </p:txBody>
      </p:sp>
      <p:sp>
        <p:nvSpPr>
          <p:cNvPr id="68" name="Rectangle 9"/>
          <p:cNvSpPr>
            <a:spLocks noChangeArrowheads="1"/>
          </p:cNvSpPr>
          <p:nvPr/>
        </p:nvSpPr>
        <p:spPr bwMode="auto">
          <a:xfrm>
            <a:off x="438322" y="5055413"/>
            <a:ext cx="5615640"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例如：</a:t>
            </a:r>
            <a:r>
              <a:rPr lang="en-US" altLang="zh-CN" sz="2400" b="1" kern="0" dirty="0">
                <a:solidFill>
                  <a:srgbClr val="000000"/>
                </a:solidFill>
                <a:latin typeface="楷体" panose="02010609060101010101" pitchFamily="49" charset="-122"/>
                <a:ea typeface="楷体" panose="02010609060101010101" pitchFamily="49" charset="-122"/>
              </a:rPr>
              <a:t>STRING3  DD    ‘AB’, ‘CD’</a:t>
            </a:r>
            <a:endParaRPr lang="en-US" altLang="zh-CN" sz="2400" b="1" kern="0" dirty="0">
              <a:solidFill>
                <a:srgbClr val="000000"/>
              </a:solidFill>
              <a:latin typeface="楷体" panose="02010609060101010101" pitchFamily="49" charset="-122"/>
              <a:ea typeface="楷体" panose="02010609060101010101" pitchFamily="49" charset="-122"/>
            </a:endParaRPr>
          </a:p>
        </p:txBody>
      </p:sp>
      <p:sp>
        <p:nvSpPr>
          <p:cNvPr id="92" name="Rectangle 54"/>
          <p:cNvSpPr>
            <a:spLocks noChangeArrowheads="1"/>
          </p:cNvSpPr>
          <p:nvPr/>
        </p:nvSpPr>
        <p:spPr bwMode="auto">
          <a:xfrm>
            <a:off x="303727" y="5785933"/>
            <a:ext cx="86950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lang="en-US" altLang="zh-CN" sz="2400" b="1" kern="0" dirty="0">
                <a:solidFill>
                  <a:srgbClr val="000000"/>
                </a:solidFill>
                <a:latin typeface="楷体" panose="02010609060101010101" pitchFamily="49" charset="-122"/>
                <a:ea typeface="楷体" panose="02010609060101010101" pitchFamily="49" charset="-122"/>
              </a:rPr>
              <a:t>DW</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DD</a:t>
            </a:r>
            <a:r>
              <a:rPr lang="zh-CN" altLang="en-US" sz="2400" b="1" kern="0" dirty="0">
                <a:solidFill>
                  <a:srgbClr val="000000"/>
                </a:solidFill>
                <a:latin typeface="楷体" panose="02010609060101010101" pitchFamily="49" charset="-122"/>
                <a:ea typeface="楷体" panose="02010609060101010101" pitchFamily="49" charset="-122"/>
              </a:rPr>
              <a:t>伪指令不能用两个以上字符构成的字符串赋初值，否则将出错。</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56" name="Group 6"/>
          <p:cNvGrpSpPr/>
          <p:nvPr/>
        </p:nvGrpSpPr>
        <p:grpSpPr bwMode="auto">
          <a:xfrm>
            <a:off x="5674277" y="1696420"/>
            <a:ext cx="3276084" cy="3733800"/>
            <a:chOff x="116" y="0"/>
            <a:chExt cx="1756" cy="2352"/>
          </a:xfrm>
        </p:grpSpPr>
        <p:sp>
          <p:nvSpPr>
            <p:cNvPr id="57" name="Rectangle 18"/>
            <p:cNvSpPr>
              <a:spLocks noChangeArrowheads="1"/>
            </p:cNvSpPr>
            <p:nvPr/>
          </p:nvSpPr>
          <p:spPr bwMode="auto">
            <a:xfrm>
              <a:off x="912" y="0"/>
              <a:ext cx="576" cy="2352"/>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Line 19"/>
            <p:cNvSpPr>
              <a:spLocks noChangeShapeType="1"/>
            </p:cNvSpPr>
            <p:nvPr/>
          </p:nvSpPr>
          <p:spPr bwMode="auto">
            <a:xfrm>
              <a:off x="912" y="24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Line 20"/>
            <p:cNvSpPr>
              <a:spLocks noChangeShapeType="1"/>
            </p:cNvSpPr>
            <p:nvPr/>
          </p:nvSpPr>
          <p:spPr bwMode="auto">
            <a:xfrm>
              <a:off x="912" y="48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Line 21"/>
            <p:cNvSpPr>
              <a:spLocks noChangeShapeType="1"/>
            </p:cNvSpPr>
            <p:nvPr/>
          </p:nvSpPr>
          <p:spPr bwMode="auto">
            <a:xfrm>
              <a:off x="912" y="72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Line 22"/>
            <p:cNvSpPr>
              <a:spLocks noChangeShapeType="1"/>
            </p:cNvSpPr>
            <p:nvPr/>
          </p:nvSpPr>
          <p:spPr bwMode="auto">
            <a:xfrm>
              <a:off x="912" y="960"/>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Line 23"/>
            <p:cNvSpPr>
              <a:spLocks noChangeShapeType="1"/>
            </p:cNvSpPr>
            <p:nvPr/>
          </p:nvSpPr>
          <p:spPr bwMode="auto">
            <a:xfrm>
              <a:off x="912" y="115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 name="Line 24"/>
            <p:cNvSpPr>
              <a:spLocks noChangeShapeType="1"/>
            </p:cNvSpPr>
            <p:nvPr/>
          </p:nvSpPr>
          <p:spPr bwMode="auto">
            <a:xfrm>
              <a:off x="912" y="139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Line 25"/>
            <p:cNvSpPr>
              <a:spLocks noChangeShapeType="1"/>
            </p:cNvSpPr>
            <p:nvPr/>
          </p:nvSpPr>
          <p:spPr bwMode="auto">
            <a:xfrm>
              <a:off x="912" y="163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Rectangle 42"/>
            <p:cNvSpPr>
              <a:spLocks noChangeArrowheads="1"/>
            </p:cNvSpPr>
            <p:nvPr/>
          </p:nvSpPr>
          <p:spPr bwMode="auto">
            <a:xfrm>
              <a:off x="1008" y="43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Rectangle 43"/>
            <p:cNvSpPr>
              <a:spLocks noChangeArrowheads="1"/>
            </p:cNvSpPr>
            <p:nvPr/>
          </p:nvSpPr>
          <p:spPr bwMode="auto">
            <a:xfrm>
              <a:off x="1008" y="19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42H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Rectangle 44"/>
            <p:cNvSpPr>
              <a:spLocks noChangeArrowheads="1"/>
            </p:cNvSpPr>
            <p:nvPr/>
          </p:nvSpPr>
          <p:spPr bwMode="auto">
            <a:xfrm>
              <a:off x="1008" y="139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43H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6" name="Rectangle 45"/>
            <p:cNvSpPr>
              <a:spLocks noChangeArrowheads="1"/>
            </p:cNvSpPr>
            <p:nvPr/>
          </p:nvSpPr>
          <p:spPr bwMode="auto">
            <a:xfrm>
              <a:off x="1008" y="115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7" name="Text Box 46"/>
            <p:cNvSpPr txBox="1">
              <a:spLocks noChangeArrowheads="1"/>
            </p:cNvSpPr>
            <p:nvPr/>
          </p:nvSpPr>
          <p:spPr bwMode="auto">
            <a:xfrm>
              <a:off x="1056" y="88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a:t>
              </a:r>
              <a:endPar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8" name="Text Box 47"/>
            <p:cNvSpPr txBox="1">
              <a:spLocks noChangeArrowheads="1"/>
            </p:cNvSpPr>
            <p:nvPr/>
          </p:nvSpPr>
          <p:spPr bwMode="auto">
            <a:xfrm>
              <a:off x="1056" y="67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48"/>
            <p:cNvSpPr>
              <a:spLocks noChangeShapeType="1"/>
            </p:cNvSpPr>
            <p:nvPr/>
          </p:nvSpPr>
          <p:spPr bwMode="auto">
            <a:xfrm>
              <a:off x="912" y="187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0" name="Line 49"/>
            <p:cNvSpPr>
              <a:spLocks noChangeShapeType="1"/>
            </p:cNvSpPr>
            <p:nvPr/>
          </p:nvSpPr>
          <p:spPr bwMode="auto">
            <a:xfrm>
              <a:off x="912" y="2112"/>
              <a:ext cx="576"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Text Box 50"/>
            <p:cNvSpPr txBox="1">
              <a:spLocks noChangeArrowheads="1"/>
            </p:cNvSpPr>
            <p:nvPr/>
          </p:nvSpPr>
          <p:spPr bwMode="auto">
            <a:xfrm>
              <a:off x="1056" y="15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51"/>
            <p:cNvSpPr txBox="1">
              <a:spLocks noChangeArrowheads="1"/>
            </p:cNvSpPr>
            <p:nvPr/>
          </p:nvSpPr>
          <p:spPr bwMode="auto">
            <a:xfrm>
              <a:off x="1056" y="182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52"/>
            <p:cNvSpPr txBox="1">
              <a:spLocks noChangeArrowheads="1"/>
            </p:cNvSpPr>
            <p:nvPr/>
          </p:nvSpPr>
          <p:spPr bwMode="auto">
            <a:xfrm>
              <a:off x="116" y="24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STRING3</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 name="Text Box 56"/>
            <p:cNvSpPr txBox="1">
              <a:spLocks noChangeArrowheads="1"/>
            </p:cNvSpPr>
            <p:nvPr/>
          </p:nvSpPr>
          <p:spPr bwMode="auto">
            <a:xfrm>
              <a:off x="1536" y="4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5" name="Text Box 57"/>
            <p:cNvSpPr txBox="1">
              <a:spLocks noChangeArrowheads="1"/>
            </p:cNvSpPr>
            <p:nvPr/>
          </p:nvSpPr>
          <p:spPr bwMode="auto">
            <a:xfrm>
              <a:off x="1536" y="2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6" name="Text Box 58"/>
            <p:cNvSpPr txBox="1">
              <a:spLocks noChangeArrowheads="1"/>
            </p:cNvSpPr>
            <p:nvPr/>
          </p:nvSpPr>
          <p:spPr bwMode="auto">
            <a:xfrm>
              <a:off x="1536"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7" name="Text Box 59"/>
            <p:cNvSpPr txBox="1">
              <a:spLocks noChangeArrowheads="1"/>
            </p:cNvSpPr>
            <p:nvPr/>
          </p:nvSpPr>
          <p:spPr bwMode="auto">
            <a:xfrm>
              <a:off x="1536"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 name="矩形 1"/>
          <p:cNvSpPr/>
          <p:nvPr/>
        </p:nvSpPr>
        <p:spPr>
          <a:xfrm>
            <a:off x="584781" y="1387054"/>
            <a:ext cx="5170560" cy="3600986"/>
          </a:xfrm>
          <a:prstGeom prst="rect">
            <a:avLst/>
          </a:prstGeom>
        </p:spPr>
        <p:txBody>
          <a:bodyPr wrap="square">
            <a:spAutoFit/>
          </a:bodyPr>
          <a:lstStyle/>
          <a:p>
            <a:pPr marL="342900" marR="0" lvl="0" indent="-342900" defTabSz="914400" eaLnBrk="1" fontAlgn="base" latinLnBrk="0" hangingPunct="1">
              <a:lnSpc>
                <a:spcPct val="100000"/>
              </a:lnSpc>
              <a:spcBef>
                <a:spcPct val="50000"/>
              </a:spcBef>
              <a:spcAft>
                <a:spcPct val="0"/>
              </a:spcAft>
              <a:buSzTx/>
              <a:buFont typeface="Wingdings" panose="05000000000000000000" pitchFamily="2" charset="2"/>
              <a:buChar char="l"/>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只能给两个字符组成的字符串分配4个字节单元。</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两个字符存放在较低地址的两个字节单元中，存放顺序与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伪指令相同。</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720090" marR="0" lvl="1" indent="-342900" defTabSz="914400" eaLnBrk="1" fontAlgn="base" latinLnBrk="0" hangingPunct="1">
              <a:lnSpc>
                <a:spcPct val="100000"/>
              </a:lnSpc>
              <a:spcBef>
                <a:spcPct val="50000"/>
              </a:spcBef>
              <a:spcAft>
                <a:spcPct val="0"/>
              </a:spcAft>
              <a:buSzTx/>
              <a:buFont typeface="Arial" panose="020B0604020202020204" pitchFamily="34" charset="0"/>
              <a:buChar char="•"/>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而较高地址的两个字节单元存放0。</a:t>
            </a:r>
            <a:endParaRPr kumimoji="0" lang="zh-CN" altLang="en-US" sz="1800" b="0" i="0" u="none" strike="noStrike" kern="0" cap="none" spc="0" normalizeH="0" baseline="0" noProof="0" dirty="0">
              <a:ln>
                <a:noFill/>
              </a:ln>
              <a:solidFill>
                <a:sysClr val="windowText" lastClr="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autoUpdateAnimBg="0"/>
      <p:bldP spid="9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944320" y="1279643"/>
            <a:ext cx="6314272" cy="88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DUP</a:t>
            </a:r>
            <a:r>
              <a:rPr lang="zh-CN" altLang="en-US" sz="2400" b="1" dirty="0">
                <a:latin typeface="楷体" panose="02010609060101010101" pitchFamily="49" charset="-122"/>
                <a:ea typeface="楷体" panose="02010609060101010101" pitchFamily="49" charset="-122"/>
              </a:rPr>
              <a:t>表达式</a:t>
            </a:r>
            <a:r>
              <a:rPr lang="zh-CN" altLang="en-US" sz="2800" b="1" dirty="0">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称为重复数据操作符。</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5" name="Rectangle 5"/>
          <p:cNvSpPr>
            <a:spLocks noChangeArrowheads="1"/>
          </p:cNvSpPr>
          <p:nvPr/>
        </p:nvSpPr>
        <p:spPr bwMode="auto">
          <a:xfrm>
            <a:off x="893525" y="2004520"/>
            <a:ext cx="4054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使用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表达式的一般格式：</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16" name="Group 6"/>
          <p:cNvGrpSpPr/>
          <p:nvPr/>
        </p:nvGrpSpPr>
        <p:grpSpPr bwMode="auto">
          <a:xfrm>
            <a:off x="1015356" y="2473812"/>
            <a:ext cx="6172200" cy="1570038"/>
            <a:chOff x="0" y="-121"/>
            <a:chExt cx="3888" cy="989"/>
          </a:xfrm>
        </p:grpSpPr>
        <p:sp>
          <p:nvSpPr>
            <p:cNvPr id="17" name="Text Box 6"/>
            <p:cNvSpPr txBox="1">
              <a:spLocks noChangeArrowheads="1"/>
            </p:cNvSpPr>
            <p:nvPr/>
          </p:nvSpPr>
          <p:spPr bwMode="auto">
            <a:xfrm>
              <a:off x="0" y="-121"/>
              <a:ext cx="3888" cy="989"/>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变量名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DW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   DUP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表达式</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DD</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AutoShape 7"/>
            <p:cNvSpPr/>
            <p:nvPr/>
          </p:nvSpPr>
          <p:spPr bwMode="auto">
            <a:xfrm>
              <a:off x="720" y="-45"/>
              <a:ext cx="39" cy="717"/>
            </a:xfrm>
            <a:prstGeom prst="leftBrace">
              <a:avLst>
                <a:gd name="adj1" fmla="val 91667"/>
                <a:gd name="adj2" fmla="val 50000"/>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AutoShape 8"/>
            <p:cNvSpPr/>
            <p:nvPr/>
          </p:nvSpPr>
          <p:spPr bwMode="auto">
            <a:xfrm>
              <a:off x="1248" y="-45"/>
              <a:ext cx="55" cy="717"/>
            </a:xfrm>
            <a:prstGeom prst="rightBrace">
              <a:avLst>
                <a:gd name="adj1" fmla="val 45833"/>
                <a:gd name="adj2" fmla="val 50000"/>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0" name="Text Box 9"/>
          <p:cNvSpPr txBox="1">
            <a:spLocks noChangeArrowheads="1"/>
          </p:cNvSpPr>
          <p:nvPr/>
        </p:nvSpPr>
        <p:spPr bwMode="auto">
          <a:xfrm>
            <a:off x="604520" y="4151741"/>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其中：表达式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是重复的次数，表达式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是重复的内容。</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1" name="Text Box 10"/>
          <p:cNvSpPr txBox="1">
            <a:spLocks noChangeArrowheads="1"/>
          </p:cNvSpPr>
          <p:nvPr/>
        </p:nvSpPr>
        <p:spPr bwMode="auto">
          <a:xfrm>
            <a:off x="463233" y="4710541"/>
            <a:ext cx="5327650"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DATA_A  DB   10H  DUP(?)</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AutoShape 13"/>
          <p:cNvSpPr>
            <a:spLocks noChangeArrowheads="1"/>
          </p:cNvSpPr>
          <p:nvPr/>
        </p:nvSpPr>
        <p:spPr bwMode="auto">
          <a:xfrm>
            <a:off x="5935345" y="5070904"/>
            <a:ext cx="2952750" cy="504825"/>
          </a:xfrm>
          <a:prstGeom prst="wedgeRoundRectCallout">
            <a:avLst>
              <a:gd name="adj1" fmla="val -120324"/>
              <a:gd name="adj2" fmla="val -46542"/>
              <a:gd name="adj3" fmla="val 16667"/>
            </a:avLst>
          </a:prstGeom>
          <a:solidFill>
            <a:srgbClr val="FFFF00"/>
          </a:solidFill>
          <a:ln w="9525" cmpd="sng">
            <a:solidFill>
              <a:srgbClr val="000000"/>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分配</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个字节单元</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Text Box 10"/>
          <p:cNvSpPr txBox="1">
            <a:spLocks noChangeArrowheads="1"/>
          </p:cNvSpPr>
          <p:nvPr/>
        </p:nvSpPr>
        <p:spPr bwMode="auto">
          <a:xfrm>
            <a:off x="463233" y="5314089"/>
            <a:ext cx="5327650"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DATA_B  DB   20H  DUP(‘AB’)</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AutoShape 14"/>
          <p:cNvSpPr>
            <a:spLocks noChangeArrowheads="1"/>
          </p:cNvSpPr>
          <p:nvPr/>
        </p:nvSpPr>
        <p:spPr bwMode="auto">
          <a:xfrm>
            <a:off x="3739039" y="5974538"/>
            <a:ext cx="4392612" cy="863600"/>
          </a:xfrm>
          <a:prstGeom prst="wedgeRoundRectCallout">
            <a:avLst>
              <a:gd name="adj1" fmla="val -50541"/>
              <a:gd name="adj2" fmla="val -83640"/>
              <a:gd name="adj3" fmla="val 16667"/>
            </a:avLst>
          </a:prstGeom>
          <a:solidFill>
            <a:srgbClr val="FFFF00"/>
          </a:solidFill>
          <a:ln w="9525" cmpd="sng">
            <a:solidFill>
              <a:srgbClr val="000000"/>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分配</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20H*2=40H</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个 字节，其内容为重复字符串‘</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AB’</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ox(ou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ou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0" grpId="0" autoUpdateAnimBg="0"/>
      <p:bldP spid="21" grpId="0" animBg="1"/>
      <p:bldP spid="22" grpId="0" animBg="1" autoUpdateAnimBg="0"/>
      <p:bldP spid="23" grpId="0" animBg="1"/>
      <p:bldP spid="2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在变量定义语句中给变量赋初值的形式</a:t>
            </a:r>
            <a:endParaRPr lang="zh-CN" altLang="en-US" sz="2400" b="1" dirty="0">
              <a:latin typeface="华文楷体" panose="02010600040101010101" pitchFamily="2" charset="-122"/>
              <a:ea typeface="华文楷体" panose="02010600040101010101" pitchFamily="2" charset="-122"/>
            </a:endParaRPr>
          </a:p>
        </p:txBody>
      </p:sp>
      <p:sp>
        <p:nvSpPr>
          <p:cNvPr id="8" name="MH_SubTitle_1"/>
          <p:cNvSpPr txBox="1">
            <a:spLocks noChangeArrowheads="1"/>
          </p:cNvSpPr>
          <p:nvPr>
            <p:custDataLst>
              <p:tags r:id="rId2"/>
            </p:custDataLst>
          </p:nvPr>
        </p:nvSpPr>
        <p:spPr bwMode="auto">
          <a:xfrm>
            <a:off x="944320" y="1279643"/>
            <a:ext cx="6314272" cy="88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en-US" altLang="zh-CN" sz="2400" b="1" dirty="0">
                <a:latin typeface="楷体" panose="02010609060101010101" pitchFamily="49" charset="-122"/>
                <a:ea typeface="楷体" panose="02010609060101010101" pitchFamily="49" charset="-122"/>
              </a:rPr>
              <a:t>DUP</a:t>
            </a:r>
            <a:r>
              <a:rPr lang="zh-CN" altLang="en-US" sz="2400" b="1" dirty="0">
                <a:latin typeface="楷体" panose="02010609060101010101" pitchFamily="49" charset="-122"/>
                <a:ea typeface="楷体" panose="02010609060101010101" pitchFamily="49" charset="-122"/>
              </a:rPr>
              <a:t>表达式</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9" name="MH_Other_1"/>
          <p:cNvSpPr>
            <a:spLocks noEditPoints="1"/>
          </p:cNvSpPr>
          <p:nvPr>
            <p:custDataLst>
              <p:tags r:id="rId3"/>
            </p:custDataLst>
          </p:nvPr>
        </p:nvSpPr>
        <p:spPr bwMode="auto">
          <a:xfrm>
            <a:off x="463233" y="1543911"/>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15" name="Rectangle 5"/>
          <p:cNvSpPr>
            <a:spLocks noChangeArrowheads="1"/>
          </p:cNvSpPr>
          <p:nvPr/>
        </p:nvSpPr>
        <p:spPr bwMode="auto">
          <a:xfrm>
            <a:off x="871063" y="2063231"/>
            <a:ext cx="5934597"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lnSpc>
                <a:spcPct val="150000"/>
              </a:lnSpc>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还可以嵌套使用，即表达式</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又可以是一个带</a:t>
            </a:r>
            <a:r>
              <a:rPr lang="en-US" altLang="zh-CN" sz="2400" b="1" kern="0" dirty="0">
                <a:solidFill>
                  <a:srgbClr val="000000"/>
                </a:solidFill>
                <a:latin typeface="楷体" panose="02010609060101010101" pitchFamily="49" charset="-122"/>
                <a:ea typeface="楷体" panose="02010609060101010101" pitchFamily="49" charset="-122"/>
              </a:rPr>
              <a:t>DUP</a:t>
            </a:r>
            <a:r>
              <a:rPr lang="zh-CN" altLang="en-US" sz="2400" b="1" kern="0" dirty="0">
                <a:solidFill>
                  <a:srgbClr val="000000"/>
                </a:solidFill>
                <a:latin typeface="楷体" panose="02010609060101010101" pitchFamily="49" charset="-122"/>
                <a:ea typeface="楷体" panose="02010609060101010101" pitchFamily="49" charset="-122"/>
              </a:rPr>
              <a:t>的表达式。</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7" name="Text Box 6"/>
          <p:cNvSpPr txBox="1">
            <a:spLocks noChangeArrowheads="1"/>
          </p:cNvSpPr>
          <p:nvPr/>
        </p:nvSpPr>
        <p:spPr bwMode="auto">
          <a:xfrm>
            <a:off x="1213514" y="3649404"/>
            <a:ext cx="6172200" cy="461963"/>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50000"/>
              </a:spcBef>
              <a:spcAft>
                <a:spcPct val="0"/>
              </a:spcAft>
            </a:pPr>
            <a:r>
              <a:rPr lang="zh-CN" altLang="pt-BR" sz="2400" b="1" kern="0" dirty="0">
                <a:solidFill>
                  <a:srgbClr val="000000"/>
                </a:solidFill>
              </a:rPr>
              <a:t>例如：</a:t>
            </a:r>
            <a:r>
              <a:rPr lang="pt-BR" altLang="zh-CN" sz="2400" b="1" kern="0" dirty="0">
                <a:solidFill>
                  <a:srgbClr val="000000"/>
                </a:solidFill>
              </a:rPr>
              <a:t>DATA_C   DB   10H  DUP(4  DUP(2),7)</a:t>
            </a:r>
            <a:endParaRPr lang="pt-BR" altLang="zh-CN" sz="2400" b="1" kern="0" dirty="0">
              <a:solidFill>
                <a:srgbClr val="000000"/>
              </a:solidFill>
            </a:endParaRPr>
          </a:p>
        </p:txBody>
      </p:sp>
      <p:sp>
        <p:nvSpPr>
          <p:cNvPr id="20" name="Text Box 9"/>
          <p:cNvSpPr txBox="1">
            <a:spLocks noChangeArrowheads="1"/>
          </p:cNvSpPr>
          <p:nvPr/>
        </p:nvSpPr>
        <p:spPr bwMode="auto">
          <a:xfrm>
            <a:off x="1138518" y="4507068"/>
            <a:ext cx="77724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lnSpc>
                <a:spcPct val="150000"/>
              </a:lnSpc>
              <a:spcBef>
                <a:spcPct val="5000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重复</a:t>
            </a:r>
            <a:r>
              <a:rPr lang="en-US" altLang="zh-CN" sz="2400" b="1" kern="0" dirty="0">
                <a:solidFill>
                  <a:srgbClr val="000000"/>
                </a:solidFill>
                <a:latin typeface="楷体" panose="02010609060101010101" pitchFamily="49" charset="-122"/>
                <a:ea typeface="楷体" panose="02010609060101010101" pitchFamily="49" charset="-122"/>
              </a:rPr>
              <a:t>10H</a:t>
            </a:r>
            <a:r>
              <a:rPr lang="zh-CN" altLang="en-US" sz="2400" b="1" kern="0" dirty="0">
                <a:solidFill>
                  <a:srgbClr val="000000"/>
                </a:solidFill>
                <a:latin typeface="楷体" panose="02010609060101010101" pitchFamily="49" charset="-122"/>
                <a:ea typeface="楷体" panose="02010609060101010101" pitchFamily="49" charset="-122"/>
              </a:rPr>
              <a:t>个数字序列“</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2</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7”</a:t>
            </a:r>
            <a:r>
              <a:rPr lang="zh-CN" altLang="en-US" sz="2400" b="1" kern="0" dirty="0">
                <a:solidFill>
                  <a:srgbClr val="000000"/>
                </a:solidFill>
                <a:latin typeface="楷体" panose="02010609060101010101" pitchFamily="49" charset="-122"/>
                <a:ea typeface="楷体" panose="02010609060101010101" pitchFamily="49" charset="-122"/>
              </a:rPr>
              <a:t>，共占用</a:t>
            </a:r>
            <a:r>
              <a:rPr lang="en-US" altLang="zh-CN" sz="2400" b="1" kern="0" dirty="0">
                <a:solidFill>
                  <a:srgbClr val="000000"/>
                </a:solidFill>
                <a:latin typeface="楷体" panose="02010609060101010101" pitchFamily="49" charset="-122"/>
                <a:ea typeface="楷体" panose="02010609060101010101" pitchFamily="49" charset="-122"/>
              </a:rPr>
              <a:t>10H*5=50H</a:t>
            </a:r>
            <a:r>
              <a:rPr lang="zh-CN" altLang="en-US" sz="2400" b="1" kern="0" dirty="0">
                <a:solidFill>
                  <a:srgbClr val="000000"/>
                </a:solidFill>
                <a:latin typeface="楷体" panose="02010609060101010101" pitchFamily="49" charset="-122"/>
                <a:ea typeface="楷体" panose="02010609060101010101" pitchFamily="49" charset="-122"/>
              </a:rPr>
              <a:t>个字节。</a:t>
            </a:r>
            <a:endParaRPr lang="zh-CN" altLang="en-US" sz="2400" b="1" kern="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变量的使用</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5310628" y="3248971"/>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9" name="MH_Other_2"/>
          <p:cNvSpPr/>
          <p:nvPr>
            <p:custDataLst>
              <p:tags r:id="rId3"/>
            </p:custDataLst>
          </p:nvPr>
        </p:nvSpPr>
        <p:spPr>
          <a:xfrm flipH="1">
            <a:off x="2845240" y="3248971"/>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0" name="MH_Title_1"/>
          <p:cNvSpPr/>
          <p:nvPr>
            <p:custDataLst>
              <p:tags r:id="rId4"/>
            </p:custDataLst>
          </p:nvPr>
        </p:nvSpPr>
        <p:spPr>
          <a:xfrm>
            <a:off x="3770753" y="2987034"/>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MH_SubTitle_2"/>
          <p:cNvSpPr>
            <a:spLocks noChangeArrowheads="1"/>
          </p:cNvSpPr>
          <p:nvPr>
            <p:custDataLst>
              <p:tags r:id="rId5"/>
            </p:custDataLst>
          </p:nvPr>
        </p:nvSpPr>
        <p:spPr bwMode="auto">
          <a:xfrm>
            <a:off x="5491479" y="3474396"/>
            <a:ext cx="381817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800" b="1" dirty="0">
                <a:latin typeface="楷体" panose="02010609060101010101" pitchFamily="49" charset="-122"/>
                <a:ea typeface="楷体" panose="02010609060101010101" pitchFamily="49" charset="-122"/>
              </a:rPr>
              <a:t>在伪指令语句中引用</a:t>
            </a:r>
            <a:endParaRPr lang="zh-CN" altLang="en-US" sz="2800" b="1" dirty="0">
              <a:latin typeface="楷体" panose="02010609060101010101" pitchFamily="49" charset="-122"/>
              <a:ea typeface="楷体" panose="02010609060101010101" pitchFamily="49" charset="-122"/>
            </a:endParaRPr>
          </a:p>
        </p:txBody>
      </p:sp>
      <p:sp>
        <p:nvSpPr>
          <p:cNvPr id="12" name="MH_SubTitle_1"/>
          <p:cNvSpPr>
            <a:spLocks noChangeArrowheads="1"/>
          </p:cNvSpPr>
          <p:nvPr>
            <p:custDataLst>
              <p:tags r:id="rId6"/>
            </p:custDataLst>
          </p:nvPr>
        </p:nvSpPr>
        <p:spPr bwMode="auto">
          <a:xfrm>
            <a:off x="318052" y="3474396"/>
            <a:ext cx="315138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defRPr/>
            </a:pPr>
            <a:r>
              <a:rPr lang="zh-CN" altLang="en-US" sz="2800" b="1" dirty="0">
                <a:latin typeface="楷体" panose="02010609060101010101" pitchFamily="49" charset="-122"/>
                <a:ea typeface="楷体" panose="02010609060101010101" pitchFamily="49" charset="-122"/>
              </a:rPr>
              <a:t>在指令语句中引用</a:t>
            </a:r>
            <a:endParaRPr lang="zh-CN" altLang="en-US" sz="2800" b="1" dirty="0">
              <a:latin typeface="楷体" panose="02010609060101010101" pitchFamily="49" charset="-122"/>
              <a:ea typeface="楷体" panose="02010609060101010101" pitchFamily="49" charset="-122"/>
            </a:endParaRPr>
          </a:p>
        </p:txBody>
      </p:sp>
      <p:sp>
        <p:nvSpPr>
          <p:cNvPr id="13" name="矩形 12"/>
          <p:cNvSpPr/>
          <p:nvPr/>
        </p:nvSpPr>
        <p:spPr>
          <a:xfrm>
            <a:off x="4149340" y="3379244"/>
            <a:ext cx="803425" cy="830997"/>
          </a:xfrm>
          <a:prstGeom prst="rect">
            <a:avLst/>
          </a:prstGeom>
        </p:spPr>
        <p:txBody>
          <a:bodyPr wrap="none">
            <a:spAutoFit/>
          </a:bodyPr>
          <a:lstStyle/>
          <a:p>
            <a:pPr lvl="0" algn="ctr">
              <a:defRPr/>
            </a:pPr>
            <a:r>
              <a:rPr lang="zh-CN" altLang="en-US" sz="2400" b="1" dirty="0">
                <a:solidFill>
                  <a:prstClr val="white"/>
                </a:solidFill>
                <a:latin typeface="楷体" panose="02010609060101010101" pitchFamily="49" charset="-122"/>
                <a:ea typeface="楷体" panose="02010609060101010101" pitchFamily="49" charset="-122"/>
              </a:rPr>
              <a:t>变量</a:t>
            </a:r>
            <a:endParaRPr lang="en-US" altLang="zh-CN" sz="2400" b="1" dirty="0">
              <a:solidFill>
                <a:prstClr val="white"/>
              </a:solidFill>
              <a:latin typeface="楷体" panose="02010609060101010101" pitchFamily="49" charset="-122"/>
              <a:ea typeface="楷体" panose="02010609060101010101" pitchFamily="49" charset="-122"/>
            </a:endParaRPr>
          </a:p>
          <a:p>
            <a:pPr lvl="0" algn="ctr">
              <a:defRPr/>
            </a:pPr>
            <a:r>
              <a:rPr lang="zh-CN" altLang="en-US" sz="2400" b="1" dirty="0">
                <a:solidFill>
                  <a:prstClr val="white"/>
                </a:solidFill>
                <a:latin typeface="楷体" panose="02010609060101010101" pitchFamily="49" charset="-122"/>
                <a:ea typeface="楷体" panose="02010609060101010101" pitchFamily="49" charset="-122"/>
              </a:rPr>
              <a:t>使用</a:t>
            </a:r>
            <a:endParaRPr lang="zh-CN" altLang="en-US" sz="2400" b="1" dirty="0">
              <a:solidFill>
                <a:prstClr val="white"/>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在指令语句中引用</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928688" y="2767013"/>
            <a:ext cx="293687" cy="1441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9" name="MH_Other_2"/>
          <p:cNvSpPr/>
          <p:nvPr>
            <p:custDataLst>
              <p:tags r:id="rId3"/>
            </p:custDataLst>
          </p:nvPr>
        </p:nvSpPr>
        <p:spPr>
          <a:xfrm>
            <a:off x="5546725" y="2425148"/>
            <a:ext cx="568325" cy="23655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10" name="MH_Other_3"/>
          <p:cNvSpPr/>
          <p:nvPr>
            <p:custDataLst>
              <p:tags r:id="rId4"/>
            </p:custDataLst>
          </p:nvPr>
        </p:nvSpPr>
        <p:spPr>
          <a:xfrm>
            <a:off x="928688" y="1727200"/>
            <a:ext cx="7513637" cy="3773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sp>
        <p:nvSpPr>
          <p:cNvPr id="11" name="MH_SubTitle_1"/>
          <p:cNvSpPr/>
          <p:nvPr>
            <p:custDataLst>
              <p:tags r:id="rId5"/>
            </p:custDataLst>
          </p:nvPr>
        </p:nvSpPr>
        <p:spPr>
          <a:xfrm>
            <a:off x="5805488" y="2425148"/>
            <a:ext cx="2636837" cy="2365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a:defRPr/>
            </a:pPr>
            <a:r>
              <a:rPr lang="zh-CN" altLang="en-US" sz="3200" b="1" dirty="0">
                <a:solidFill>
                  <a:schemeClr val="bg1"/>
                </a:solidFill>
                <a:latin typeface="楷体" panose="02010609060101010101" pitchFamily="49" charset="-122"/>
                <a:ea typeface="楷体" panose="02010609060101010101" pitchFamily="49" charset="-122"/>
              </a:rPr>
              <a:t>在指令语句中直接引用变量名就是对其存储单元的内容进行存取</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12" name="MH_Text_1"/>
          <p:cNvSpPr>
            <a:spLocks noChangeArrowheads="1"/>
          </p:cNvSpPr>
          <p:nvPr>
            <p:custDataLst>
              <p:tags r:id="rId6"/>
            </p:custDataLst>
          </p:nvPr>
        </p:nvSpPr>
        <p:spPr bwMode="auto">
          <a:xfrm>
            <a:off x="1222375" y="2724150"/>
            <a:ext cx="43243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defTabSz="914400" fontAlgn="base">
              <a:spcAft>
                <a:spcPct val="0"/>
              </a:spcAft>
            </a:pPr>
            <a:r>
              <a:rPr lang="zh-CN" altLang="en-US" sz="2400" b="1" dirty="0">
                <a:solidFill>
                  <a:srgbClr val="000000"/>
                </a:solidFill>
                <a:latin typeface="Times New Roman" panose="02020603050405020304" pitchFamily="18" charset="0"/>
              </a:rPr>
              <a:t>例如：</a:t>
            </a:r>
            <a:r>
              <a:rPr lang="en-US" altLang="zh-CN" sz="2400" b="1" dirty="0">
                <a:solidFill>
                  <a:srgbClr val="000000"/>
                </a:solidFill>
                <a:latin typeface="Times New Roman" panose="02020603050405020304" pitchFamily="18" charset="0"/>
              </a:rPr>
              <a:t>DA1   DB   0FEH</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DA2   DW   52ACH</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a:t>
            </a:r>
            <a:br>
              <a:rPr lang="en-US" altLang="zh-CN" sz="2400" b="1" dirty="0">
                <a:solidFill>
                  <a:srgbClr val="000000"/>
                </a:solidFill>
                <a:latin typeface="Times New Roman" panose="02020603050405020304" pitchFamily="18" charset="0"/>
              </a:rPr>
            </a:br>
            <a:r>
              <a:rPr lang="en-US" altLang="zh-CN" sz="2400" b="1" dirty="0">
                <a:solidFill>
                  <a:srgbClr val="000000"/>
                </a:solidFill>
                <a:latin typeface="Times New Roman" panose="02020603050405020304" pitchFamily="18" charset="0"/>
              </a:rPr>
              <a:t>            MOV  AL,DA1   ;</a:t>
            </a:r>
            <a:endParaRPr lang="en-US" altLang="zh-CN" sz="2400" b="1" dirty="0">
              <a:solidFill>
                <a:srgbClr val="000000"/>
              </a:solidFill>
              <a:latin typeface="Times New Roman" panose="02020603050405020304" pitchFamily="18" charset="0"/>
            </a:endParaRPr>
          </a:p>
          <a:p>
            <a:pPr lvl="0" defTabSz="914400" fontAlgn="base">
              <a:spcAft>
                <a:spcPct val="0"/>
              </a:spcAft>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将0</a:t>
            </a:r>
            <a:r>
              <a:rPr lang="en-US" altLang="zh-CN" sz="2400" b="1" dirty="0">
                <a:solidFill>
                  <a:srgbClr val="000000"/>
                </a:solidFill>
                <a:latin typeface="Times New Roman" panose="02020603050405020304" pitchFamily="18" charset="0"/>
              </a:rPr>
              <a:t>FEH</a:t>
            </a:r>
            <a:r>
              <a:rPr lang="zh-CN" altLang="en-US" sz="2400" b="1" dirty="0">
                <a:solidFill>
                  <a:srgbClr val="000000"/>
                </a:solidFill>
                <a:latin typeface="Times New Roman" panose="02020603050405020304" pitchFamily="18" charset="0"/>
              </a:rPr>
              <a:t>传送到</a:t>
            </a:r>
            <a:r>
              <a:rPr lang="en-US" altLang="zh-CN" sz="2400" b="1" dirty="0">
                <a:solidFill>
                  <a:srgbClr val="000000"/>
                </a:solidFill>
                <a:latin typeface="Times New Roman" panose="02020603050405020304" pitchFamily="18" charset="0"/>
              </a:rPr>
              <a:t>AL</a:t>
            </a:r>
            <a:r>
              <a:rPr lang="zh-CN" altLang="en-US" sz="2400" b="1" dirty="0">
                <a:solidFill>
                  <a:srgbClr val="000000"/>
                </a:solidFill>
                <a:latin typeface="Times New Roman" panose="02020603050405020304" pitchFamily="18" charset="0"/>
              </a:rPr>
              <a:t>中</a:t>
            </a:r>
            <a:br>
              <a:rPr lang="zh-CN" altLang="en-US" sz="2400" b="1" dirty="0">
                <a:solidFill>
                  <a:srgbClr val="000000"/>
                </a:solidFill>
                <a:latin typeface="Times New Roman" panose="02020603050405020304" pitchFamily="18" charset="0"/>
              </a:rPr>
            </a:b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MOV  BX,DA2   ;</a:t>
            </a:r>
            <a:endParaRPr lang="en-US" altLang="zh-CN" sz="2400" b="1" dirty="0">
              <a:solidFill>
                <a:srgbClr val="000000"/>
              </a:solidFill>
              <a:latin typeface="Times New Roman" panose="02020603050405020304" pitchFamily="18" charset="0"/>
            </a:endParaRPr>
          </a:p>
          <a:p>
            <a:pPr lvl="0" defTabSz="914400" fontAlgn="base">
              <a:spcAft>
                <a:spcPct val="0"/>
              </a:spcAft>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将</a:t>
            </a:r>
            <a:r>
              <a:rPr lang="en-US" altLang="zh-CN" sz="2400" b="1" dirty="0">
                <a:solidFill>
                  <a:srgbClr val="000000"/>
                </a:solidFill>
                <a:latin typeface="Times New Roman" panose="02020603050405020304" pitchFamily="18" charset="0"/>
              </a:rPr>
              <a:t>52ACH</a:t>
            </a:r>
            <a:r>
              <a:rPr lang="zh-CN" altLang="en-US" sz="2400" b="1" dirty="0">
                <a:solidFill>
                  <a:srgbClr val="000000"/>
                </a:solidFill>
                <a:latin typeface="Times New Roman" panose="02020603050405020304" pitchFamily="18" charset="0"/>
              </a:rPr>
              <a:t>传送到</a:t>
            </a:r>
            <a:r>
              <a:rPr lang="en-US" altLang="zh-CN" sz="2400" b="1" dirty="0">
                <a:solidFill>
                  <a:srgbClr val="000000"/>
                </a:solidFill>
                <a:latin typeface="Times New Roman" panose="02020603050405020304" pitchFamily="18" charset="0"/>
              </a:rPr>
              <a:t>BX</a:t>
            </a:r>
            <a:r>
              <a:rPr lang="zh-CN" altLang="en-US" sz="2400" b="1" dirty="0">
                <a:solidFill>
                  <a:srgbClr val="000000"/>
                </a:solidFill>
                <a:latin typeface="Times New Roman" panose="02020603050405020304" pitchFamily="18" charset="0"/>
              </a:rPr>
              <a:t>中</a:t>
            </a:r>
            <a:endParaRPr lang="zh-CN" altLang="en-US" sz="2400" b="1" dirty="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在指令语句中引用</a:t>
            </a:r>
            <a:endParaRPr lang="zh-CN" altLang="en-US" sz="2400" b="1" dirty="0">
              <a:latin typeface="华文楷体" panose="02010600040101010101" pitchFamily="2" charset="-122"/>
              <a:ea typeface="华文楷体" panose="02010600040101010101" pitchFamily="2" charset="-122"/>
            </a:endParaRPr>
          </a:p>
        </p:txBody>
      </p:sp>
      <p:grpSp>
        <p:nvGrpSpPr>
          <p:cNvPr id="47" name="组合 46"/>
          <p:cNvGrpSpPr/>
          <p:nvPr/>
        </p:nvGrpSpPr>
        <p:grpSpPr>
          <a:xfrm>
            <a:off x="6821978" y="1666715"/>
            <a:ext cx="2211388" cy="5029200"/>
            <a:chOff x="6705600" y="1716088"/>
            <a:chExt cx="2211388" cy="5029200"/>
          </a:xfrm>
        </p:grpSpPr>
        <p:sp>
          <p:nvSpPr>
            <p:cNvPr id="48" name="Rectangle 6"/>
            <p:cNvSpPr>
              <a:spLocks noChangeArrowheads="1"/>
            </p:cNvSpPr>
            <p:nvPr/>
          </p:nvSpPr>
          <p:spPr bwMode="auto">
            <a:xfrm>
              <a:off x="7848600" y="1716088"/>
              <a:ext cx="1066800" cy="5029200"/>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7"/>
            <p:cNvSpPr>
              <a:spLocks noChangeShapeType="1"/>
            </p:cNvSpPr>
            <p:nvPr/>
          </p:nvSpPr>
          <p:spPr bwMode="auto">
            <a:xfrm>
              <a:off x="7848600" y="2020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8"/>
            <p:cNvSpPr>
              <a:spLocks noChangeShapeType="1"/>
            </p:cNvSpPr>
            <p:nvPr/>
          </p:nvSpPr>
          <p:spPr bwMode="auto">
            <a:xfrm>
              <a:off x="7848600" y="2401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9"/>
            <p:cNvSpPr>
              <a:spLocks noChangeShapeType="1"/>
            </p:cNvSpPr>
            <p:nvPr/>
          </p:nvSpPr>
          <p:spPr bwMode="auto">
            <a:xfrm>
              <a:off x="7848600" y="2706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10"/>
            <p:cNvSpPr>
              <a:spLocks noChangeShapeType="1"/>
            </p:cNvSpPr>
            <p:nvPr/>
          </p:nvSpPr>
          <p:spPr bwMode="auto">
            <a:xfrm>
              <a:off x="7848600" y="3011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11"/>
            <p:cNvSpPr>
              <a:spLocks noChangeShapeType="1"/>
            </p:cNvSpPr>
            <p:nvPr/>
          </p:nvSpPr>
          <p:spPr bwMode="auto">
            <a:xfrm>
              <a:off x="7848600" y="3392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12"/>
            <p:cNvSpPr>
              <a:spLocks noChangeShapeType="1"/>
            </p:cNvSpPr>
            <p:nvPr/>
          </p:nvSpPr>
          <p:spPr bwMode="auto">
            <a:xfrm>
              <a:off x="7848600" y="36972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13"/>
            <p:cNvSpPr>
              <a:spLocks noChangeShapeType="1"/>
            </p:cNvSpPr>
            <p:nvPr/>
          </p:nvSpPr>
          <p:spPr bwMode="auto">
            <a:xfrm>
              <a:off x="7848600" y="40020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14"/>
            <p:cNvSpPr>
              <a:spLocks noChangeShapeType="1"/>
            </p:cNvSpPr>
            <p:nvPr/>
          </p:nvSpPr>
          <p:spPr bwMode="auto">
            <a:xfrm>
              <a:off x="7848600" y="43068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Line 15"/>
            <p:cNvSpPr>
              <a:spLocks noChangeShapeType="1"/>
            </p:cNvSpPr>
            <p:nvPr/>
          </p:nvSpPr>
          <p:spPr bwMode="auto">
            <a:xfrm>
              <a:off x="7848600" y="4611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8" name="Line 16"/>
            <p:cNvSpPr>
              <a:spLocks noChangeShapeType="1"/>
            </p:cNvSpPr>
            <p:nvPr/>
          </p:nvSpPr>
          <p:spPr bwMode="auto">
            <a:xfrm>
              <a:off x="7848600" y="4992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9" name="Line 17"/>
            <p:cNvSpPr>
              <a:spLocks noChangeShapeType="1"/>
            </p:cNvSpPr>
            <p:nvPr/>
          </p:nvSpPr>
          <p:spPr bwMode="auto">
            <a:xfrm>
              <a:off x="7848600" y="5373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0" name="Line 18"/>
            <p:cNvSpPr>
              <a:spLocks noChangeShapeType="1"/>
            </p:cNvSpPr>
            <p:nvPr/>
          </p:nvSpPr>
          <p:spPr bwMode="auto">
            <a:xfrm>
              <a:off x="7848600" y="57546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1" name="Line 19"/>
            <p:cNvSpPr>
              <a:spLocks noChangeShapeType="1"/>
            </p:cNvSpPr>
            <p:nvPr/>
          </p:nvSpPr>
          <p:spPr bwMode="auto">
            <a:xfrm>
              <a:off x="7848600" y="60594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2" name="Line 31"/>
            <p:cNvSpPr>
              <a:spLocks noChangeShapeType="1"/>
            </p:cNvSpPr>
            <p:nvPr/>
          </p:nvSpPr>
          <p:spPr bwMode="auto">
            <a:xfrm>
              <a:off x="7848600" y="6364288"/>
              <a:ext cx="10668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3" name="Text Box 33"/>
            <p:cNvSpPr txBox="1">
              <a:spLocks noChangeArrowheads="1"/>
            </p:cNvSpPr>
            <p:nvPr/>
          </p:nvSpPr>
          <p:spPr bwMode="auto">
            <a:xfrm>
              <a:off x="8153400" y="3011488"/>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Text Box 34"/>
            <p:cNvSpPr txBox="1">
              <a:spLocks noChangeArrowheads="1"/>
            </p:cNvSpPr>
            <p:nvPr/>
          </p:nvSpPr>
          <p:spPr bwMode="auto">
            <a:xfrm>
              <a:off x="8305800" y="5334001"/>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Text Box 42"/>
            <p:cNvSpPr txBox="1">
              <a:spLocks noChangeArrowheads="1"/>
            </p:cNvSpPr>
            <p:nvPr/>
          </p:nvSpPr>
          <p:spPr bwMode="auto">
            <a:xfrm>
              <a:off x="7162800" y="1981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DA3</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Text Box 43"/>
            <p:cNvSpPr txBox="1">
              <a:spLocks noChangeArrowheads="1"/>
            </p:cNvSpPr>
            <p:nvPr/>
          </p:nvSpPr>
          <p:spPr bwMode="auto">
            <a:xfrm>
              <a:off x="7162800" y="4267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DA4</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Line 44"/>
            <p:cNvSpPr>
              <a:spLocks noChangeShapeType="1"/>
            </p:cNvSpPr>
            <p:nvPr/>
          </p:nvSpPr>
          <p:spPr bwMode="auto">
            <a:xfrm>
              <a:off x="6705600" y="2209801"/>
              <a:ext cx="5334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8" name="Line 48"/>
            <p:cNvSpPr>
              <a:spLocks noChangeShapeType="1"/>
            </p:cNvSpPr>
            <p:nvPr/>
          </p:nvSpPr>
          <p:spPr bwMode="auto">
            <a:xfrm>
              <a:off x="6781800" y="4495801"/>
              <a:ext cx="4572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9" name="Text Box 53"/>
            <p:cNvSpPr txBox="1">
              <a:spLocks noChangeArrowheads="1"/>
            </p:cNvSpPr>
            <p:nvPr/>
          </p:nvSpPr>
          <p:spPr bwMode="auto">
            <a:xfrm>
              <a:off x="8229600" y="42672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Text Box 54"/>
            <p:cNvSpPr txBox="1">
              <a:spLocks noChangeArrowheads="1"/>
            </p:cNvSpPr>
            <p:nvPr/>
          </p:nvSpPr>
          <p:spPr bwMode="auto">
            <a:xfrm>
              <a:off x="8229600" y="4572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Text Box 55"/>
            <p:cNvSpPr txBox="1">
              <a:spLocks noChangeArrowheads="1"/>
            </p:cNvSpPr>
            <p:nvPr/>
          </p:nvSpPr>
          <p:spPr bwMode="auto">
            <a:xfrm>
              <a:off x="8229600" y="4953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Text Box 56"/>
            <p:cNvSpPr txBox="1">
              <a:spLocks noChangeArrowheads="1"/>
            </p:cNvSpPr>
            <p:nvPr/>
          </p:nvSpPr>
          <p:spPr bwMode="auto">
            <a:xfrm>
              <a:off x="8305800" y="5715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Text Box 57"/>
            <p:cNvSpPr txBox="1">
              <a:spLocks noChangeArrowheads="1"/>
            </p:cNvSpPr>
            <p:nvPr/>
          </p:nvSpPr>
          <p:spPr bwMode="auto">
            <a:xfrm>
              <a:off x="8318500" y="59801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Text Box 58"/>
            <p:cNvSpPr txBox="1">
              <a:spLocks noChangeArrowheads="1"/>
            </p:cNvSpPr>
            <p:nvPr/>
          </p:nvSpPr>
          <p:spPr bwMode="auto">
            <a:xfrm>
              <a:off x="8318500" y="62880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75" name="Rectangle 2"/>
          <p:cNvSpPr>
            <a:spLocks noChangeArrowheads="1"/>
          </p:cNvSpPr>
          <p:nvPr/>
        </p:nvSpPr>
        <p:spPr bwMode="auto">
          <a:xfrm>
            <a:off x="176894" y="1778894"/>
            <a:ext cx="6577236" cy="830997"/>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latin typeface="楷体" panose="02010609060101010101" pitchFamily="49" charset="-122"/>
                <a:ea typeface="楷体" panose="02010609060101010101" pitchFamily="49" charset="-122"/>
              </a:rPr>
              <a:t>当变量出现在寄存器相对寻址或基址变址相对寻址的操作数中时，表示取用该变量的偏移量。</a:t>
            </a:r>
            <a:endParaRPr lang="zh-CN" altLang="en-US" sz="2400" b="1" dirty="0">
              <a:latin typeface="楷体" panose="02010609060101010101" pitchFamily="49" charset="-122"/>
              <a:ea typeface="楷体" panose="02010609060101010101" pitchFamily="49" charset="-122"/>
            </a:endParaRPr>
          </a:p>
        </p:txBody>
      </p:sp>
      <p:sp>
        <p:nvSpPr>
          <p:cNvPr id="76" name="Rectangle 3"/>
          <p:cNvSpPr>
            <a:spLocks noChangeArrowheads="1"/>
          </p:cNvSpPr>
          <p:nvPr/>
        </p:nvSpPr>
        <p:spPr bwMode="auto">
          <a:xfrm>
            <a:off x="1301455" y="2757328"/>
            <a:ext cx="3924300" cy="163121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DA3  DB  10H  DUP(?)</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DA4  DW  10H  DUP</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DA3[SI]</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AL</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ADD  DX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DA4[BX][DI]</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AutoShape 60"/>
          <p:cNvSpPr>
            <a:spLocks noChangeArrowheads="1"/>
          </p:cNvSpPr>
          <p:nvPr/>
        </p:nvSpPr>
        <p:spPr bwMode="auto">
          <a:xfrm>
            <a:off x="1133353" y="5894229"/>
            <a:ext cx="4032250" cy="839340"/>
          </a:xfrm>
          <a:prstGeom prst="wedgeRoundRectCallout">
            <a:avLst>
              <a:gd name="adj1" fmla="val -19471"/>
              <a:gd name="adj2" fmla="val -277431"/>
              <a:gd name="adj3" fmla="val 16667"/>
            </a:avLst>
          </a:prstGeom>
          <a:noFill/>
        </p:spPr>
        <p:style>
          <a:lnRef idx="2">
            <a:schemeClr val="accent2"/>
          </a:lnRef>
          <a:fillRef idx="1">
            <a:schemeClr val="lt1"/>
          </a:fillRef>
          <a:effectRef idx="0">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AL</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的内容送入从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DA3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开始再偏移</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(SI)</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的存储单元中</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8" name="AutoShape 61"/>
          <p:cNvSpPr>
            <a:spLocks noChangeArrowheads="1"/>
          </p:cNvSpPr>
          <p:nvPr/>
        </p:nvSpPr>
        <p:spPr bwMode="auto">
          <a:xfrm>
            <a:off x="2779534" y="4751228"/>
            <a:ext cx="3881889" cy="1006976"/>
          </a:xfrm>
          <a:prstGeom prst="wedgeRoundRectCallout">
            <a:avLst>
              <a:gd name="adj1" fmla="val -41148"/>
              <a:gd name="adj2" fmla="val -90769"/>
              <a:gd name="adj3" fmla="val 16667"/>
            </a:avLst>
          </a:prstGeom>
          <a:noFill/>
        </p:spPr>
        <p:style>
          <a:lnRef idx="2">
            <a:schemeClr val="accent2"/>
          </a:lnRef>
          <a:fillRef idx="1">
            <a:schemeClr val="lt1"/>
          </a:fillRef>
          <a:effectRef idx="0">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DA4</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开始再偏移</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(BX)+(DI)</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的字存储单元的内容与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DX</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的内容相加，结果送回</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DX</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中。</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ox(in)">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diamond(in)">
                                      <p:cBhvr>
                                        <p:cTn id="24"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11" name="MH_Other_1"/>
          <p:cNvSpPr/>
          <p:nvPr>
            <p:custDataLst>
              <p:tags r:id="rId2"/>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12" name="MH_Other_2"/>
          <p:cNvCxnSpPr/>
          <p:nvPr>
            <p:custDataLst>
              <p:tags r:id="rId3"/>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MH_Other_3"/>
          <p:cNvSpPr/>
          <p:nvPr>
            <p:custDataLst>
              <p:tags r:id="rId4"/>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4" name="MH_Other_4"/>
          <p:cNvCxnSpPr/>
          <p:nvPr>
            <p:custDataLst>
              <p:tags r:id="rId5"/>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MH_Other_5"/>
          <p:cNvSpPr/>
          <p:nvPr>
            <p:custDataLst>
              <p:tags r:id="rId6"/>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6" name="MH_Other_6"/>
          <p:cNvCxnSpPr/>
          <p:nvPr>
            <p:custDataLst>
              <p:tags r:id="rId7"/>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MH_Other_7"/>
          <p:cNvSpPr/>
          <p:nvPr>
            <p:custDataLst>
              <p:tags r:id="rId8"/>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8" name="MH_SubTitle_3"/>
          <p:cNvSpPr txBox="1"/>
          <p:nvPr>
            <p:custDataLst>
              <p:tags r:id="rId9"/>
            </p:custDataLst>
          </p:nvPr>
        </p:nvSpPr>
        <p:spPr bwMode="auto">
          <a:xfrm>
            <a:off x="4535487" y="4570412"/>
            <a:ext cx="4622869" cy="123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本章主要介绍汇编语言程序设计中的一些基本书写格式与语法规则。</a:t>
            </a:r>
            <a:endParaRPr lang="zh-CN" altLang="en-US" sz="2400" b="1" dirty="0">
              <a:latin typeface="楷体" panose="02010609060101010101" pitchFamily="49" charset="-122"/>
              <a:ea typeface="楷体" panose="02010609060101010101" pitchFamily="49" charset="-122"/>
            </a:endParaRPr>
          </a:p>
        </p:txBody>
      </p:sp>
      <p:sp>
        <p:nvSpPr>
          <p:cNvPr id="19" name="MH_SubTitle_2"/>
          <p:cNvSpPr txBox="1"/>
          <p:nvPr>
            <p:custDataLst>
              <p:tags r:id="rId10"/>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目前支持</a:t>
            </a:r>
            <a:r>
              <a:rPr lang="en-US" altLang="zh-CN" sz="2400" b="1" dirty="0">
                <a:latin typeface="楷体" panose="02010609060101010101" pitchFamily="49" charset="-122"/>
                <a:ea typeface="楷体" panose="02010609060101010101" pitchFamily="49" charset="-122"/>
              </a:rPr>
              <a:t>Intel 8086/8088</a:t>
            </a:r>
            <a:r>
              <a:rPr lang="zh-CN" altLang="en-US" sz="2400" b="1" dirty="0">
                <a:latin typeface="楷体" panose="02010609060101010101" pitchFamily="49" charset="-122"/>
                <a:ea typeface="楷体" panose="02010609060101010101" pitchFamily="49" charset="-122"/>
              </a:rPr>
              <a:t>系列微机常用的汇编程序有</a:t>
            </a:r>
            <a:r>
              <a:rPr lang="en-US" altLang="zh-CN" sz="2400" b="1" dirty="0">
                <a:latin typeface="楷体" panose="02010609060101010101" pitchFamily="49" charset="-122"/>
                <a:ea typeface="楷体" panose="02010609060101010101" pitchFamily="49" charset="-122"/>
              </a:rPr>
              <a:t>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MASM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TASM</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OPTASM</a:t>
            </a:r>
            <a:r>
              <a:rPr lang="zh-CN" altLang="en-US" sz="2400" b="1" dirty="0">
                <a:latin typeface="楷体" panose="02010609060101010101" pitchFamily="49" charset="-122"/>
                <a:ea typeface="楷体" panose="02010609060101010101" pitchFamily="49" charset="-122"/>
              </a:rPr>
              <a:t>等 。</a:t>
            </a:r>
            <a:endParaRPr lang="zh-CN" altLang="en-US" sz="2400" b="1" dirty="0">
              <a:latin typeface="楷体" panose="02010609060101010101" pitchFamily="49" charset="-122"/>
              <a:ea typeface="楷体" panose="02010609060101010101" pitchFamily="49" charset="-122"/>
            </a:endParaRPr>
          </a:p>
        </p:txBody>
      </p:sp>
      <p:sp>
        <p:nvSpPr>
          <p:cNvPr id="20" name="MH_SubTitle_1"/>
          <p:cNvSpPr txBox="1"/>
          <p:nvPr>
            <p:custDataLst>
              <p:tags r:id="rId11"/>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不同的汇编程序有不同的汇编语言编程规定。</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在伪指令语句中引用</a:t>
            </a:r>
            <a:endParaRPr lang="zh-CN" altLang="en-US" sz="2400" b="1" dirty="0">
              <a:latin typeface="华文楷体" panose="02010600040101010101" pitchFamily="2" charset="-122"/>
              <a:ea typeface="华文楷体" panose="02010600040101010101" pitchFamily="2" charset="-122"/>
            </a:endParaRPr>
          </a:p>
        </p:txBody>
      </p:sp>
      <p:sp>
        <p:nvSpPr>
          <p:cNvPr id="8" name="Rectangle 2"/>
          <p:cNvSpPr>
            <a:spLocks noChangeArrowheads="1"/>
          </p:cNvSpPr>
          <p:nvPr/>
        </p:nvSpPr>
        <p:spPr bwMode="auto">
          <a:xfrm>
            <a:off x="0" y="4036406"/>
            <a:ext cx="416242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后面三条伪指令的操作数中包含了前面定义的两个变量</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 name="Text Box 3"/>
          <p:cNvSpPr txBox="1">
            <a:spLocks noChangeArrowheads="1"/>
          </p:cNvSpPr>
          <p:nvPr/>
        </p:nvSpPr>
        <p:spPr bwMode="auto">
          <a:xfrm>
            <a:off x="214610" y="5090669"/>
            <a:ext cx="6624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设上述语句所在段的段基址为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0915H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的偏移地址为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0004H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，则存储单元的分配情况如图所示。</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10" name="Group 5"/>
          <p:cNvGrpSpPr/>
          <p:nvPr/>
        </p:nvGrpSpPr>
        <p:grpSpPr bwMode="auto">
          <a:xfrm>
            <a:off x="6342359" y="1598006"/>
            <a:ext cx="2667000" cy="5135562"/>
            <a:chOff x="0" y="0"/>
            <a:chExt cx="1680" cy="3235"/>
          </a:xfrm>
        </p:grpSpPr>
        <p:sp>
          <p:nvSpPr>
            <p:cNvPr id="11" name="Rectangle 4"/>
            <p:cNvSpPr>
              <a:spLocks noChangeArrowheads="1"/>
            </p:cNvSpPr>
            <p:nvPr/>
          </p:nvSpPr>
          <p:spPr bwMode="auto">
            <a:xfrm>
              <a:off x="1008" y="0"/>
              <a:ext cx="672" cy="3168"/>
            </a:xfrm>
            <a:prstGeom prst="rect">
              <a:avLst/>
            </a:prstGeom>
            <a:solidFill>
              <a:srgbClr val="FFFF00"/>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Line 5"/>
            <p:cNvSpPr>
              <a:spLocks noChangeShapeType="1"/>
            </p:cNvSpPr>
            <p:nvPr/>
          </p:nvSpPr>
          <p:spPr bwMode="auto">
            <a:xfrm>
              <a:off x="1008" y="19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Line 6"/>
            <p:cNvSpPr>
              <a:spLocks noChangeShapeType="1"/>
            </p:cNvSpPr>
            <p:nvPr/>
          </p:nvSpPr>
          <p:spPr bwMode="auto">
            <a:xfrm>
              <a:off x="1008" y="43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Line 7"/>
            <p:cNvSpPr>
              <a:spLocks noChangeShapeType="1"/>
            </p:cNvSpPr>
            <p:nvPr/>
          </p:nvSpPr>
          <p:spPr bwMode="auto">
            <a:xfrm>
              <a:off x="1008" y="62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8"/>
            <p:cNvSpPr>
              <a:spLocks noChangeShapeType="1"/>
            </p:cNvSpPr>
            <p:nvPr/>
          </p:nvSpPr>
          <p:spPr bwMode="auto">
            <a:xfrm>
              <a:off x="1008" y="81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Line 9"/>
            <p:cNvSpPr>
              <a:spLocks noChangeShapeType="1"/>
            </p:cNvSpPr>
            <p:nvPr/>
          </p:nvSpPr>
          <p:spPr bwMode="auto">
            <a:xfrm>
              <a:off x="1008" y="105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Line 10"/>
            <p:cNvSpPr>
              <a:spLocks noChangeShapeType="1"/>
            </p:cNvSpPr>
            <p:nvPr/>
          </p:nvSpPr>
          <p:spPr bwMode="auto">
            <a:xfrm>
              <a:off x="1008" y="1248"/>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Line 11"/>
            <p:cNvSpPr>
              <a:spLocks noChangeShapeType="1"/>
            </p:cNvSpPr>
            <p:nvPr/>
          </p:nvSpPr>
          <p:spPr bwMode="auto">
            <a:xfrm>
              <a:off x="1008" y="1440"/>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Line 12"/>
            <p:cNvSpPr>
              <a:spLocks noChangeShapeType="1"/>
            </p:cNvSpPr>
            <p:nvPr/>
          </p:nvSpPr>
          <p:spPr bwMode="auto">
            <a:xfrm>
              <a:off x="1008" y="1632"/>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Line 13"/>
            <p:cNvSpPr>
              <a:spLocks noChangeShapeType="1"/>
            </p:cNvSpPr>
            <p:nvPr/>
          </p:nvSpPr>
          <p:spPr bwMode="auto">
            <a:xfrm>
              <a:off x="1008" y="182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Line 14"/>
            <p:cNvSpPr>
              <a:spLocks noChangeShapeType="1"/>
            </p:cNvSpPr>
            <p:nvPr/>
          </p:nvSpPr>
          <p:spPr bwMode="auto">
            <a:xfrm>
              <a:off x="1008" y="206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15"/>
            <p:cNvSpPr>
              <a:spLocks noChangeShapeType="1"/>
            </p:cNvSpPr>
            <p:nvPr/>
          </p:nvSpPr>
          <p:spPr bwMode="auto">
            <a:xfrm>
              <a:off x="1008" y="230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6"/>
            <p:cNvSpPr>
              <a:spLocks noChangeShapeType="1"/>
            </p:cNvSpPr>
            <p:nvPr/>
          </p:nvSpPr>
          <p:spPr bwMode="auto">
            <a:xfrm>
              <a:off x="1008" y="2544"/>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7"/>
            <p:cNvSpPr>
              <a:spLocks noChangeShapeType="1"/>
            </p:cNvSpPr>
            <p:nvPr/>
          </p:nvSpPr>
          <p:spPr bwMode="auto">
            <a:xfrm>
              <a:off x="1008" y="2736"/>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Rectangle 20"/>
            <p:cNvSpPr>
              <a:spLocks noChangeArrowheads="1"/>
            </p:cNvSpPr>
            <p:nvPr/>
          </p:nvSpPr>
          <p:spPr bwMode="auto">
            <a:xfrm>
              <a:off x="1152" y="144"/>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75H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21"/>
            <p:cNvSpPr>
              <a:spLocks noChangeArrowheads="1"/>
            </p:cNvSpPr>
            <p:nvPr/>
          </p:nvSpPr>
          <p:spPr bwMode="auto">
            <a:xfrm>
              <a:off x="1248" y="3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Rectangle 22"/>
            <p:cNvSpPr>
              <a:spLocks noChangeArrowheads="1"/>
            </p:cNvSpPr>
            <p:nvPr/>
          </p:nvSpPr>
          <p:spPr bwMode="auto">
            <a:xfrm>
              <a:off x="1223" y="57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Rectangle 23"/>
            <p:cNvSpPr>
              <a:spLocks noChangeArrowheads="1"/>
            </p:cNvSpPr>
            <p:nvPr/>
          </p:nvSpPr>
          <p:spPr bwMode="auto">
            <a:xfrm>
              <a:off x="1200" y="100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Rectangle 24"/>
            <p:cNvSpPr>
              <a:spLocks noChangeArrowheads="1"/>
            </p:cNvSpPr>
            <p:nvPr/>
          </p:nvSpPr>
          <p:spPr bwMode="auto">
            <a:xfrm>
              <a:off x="1200" y="120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04</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Rectangle 25"/>
            <p:cNvSpPr>
              <a:spLocks noChangeArrowheads="1"/>
            </p:cNvSpPr>
            <p:nvPr/>
          </p:nvSpPr>
          <p:spPr bwMode="auto">
            <a:xfrm>
              <a:off x="1200" y="139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Rectangle 26"/>
            <p:cNvSpPr>
              <a:spLocks noChangeArrowheads="1"/>
            </p:cNvSpPr>
            <p:nvPr/>
          </p:nvSpPr>
          <p:spPr bwMode="auto">
            <a:xfrm>
              <a:off x="1200" y="15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04</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Rectangle 27"/>
            <p:cNvSpPr>
              <a:spLocks noChangeArrowheads="1"/>
            </p:cNvSpPr>
            <p:nvPr/>
          </p:nvSpPr>
          <p:spPr bwMode="auto">
            <a:xfrm>
              <a:off x="1200"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Rectangle 28"/>
            <p:cNvSpPr>
              <a:spLocks noChangeArrowheads="1"/>
            </p:cNvSpPr>
            <p:nvPr/>
          </p:nvSpPr>
          <p:spPr bwMode="auto">
            <a:xfrm>
              <a:off x="1152" y="201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Rectangle 29"/>
            <p:cNvSpPr>
              <a:spLocks noChangeArrowheads="1"/>
            </p:cNvSpPr>
            <p:nvPr/>
          </p:nvSpPr>
          <p:spPr bwMode="auto">
            <a:xfrm>
              <a:off x="1152" y="2256"/>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09H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Rectangle 30"/>
            <p:cNvSpPr>
              <a:spLocks noChangeArrowheads="1"/>
            </p:cNvSpPr>
            <p:nvPr/>
          </p:nvSpPr>
          <p:spPr bwMode="auto">
            <a:xfrm>
              <a:off x="120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07</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31"/>
            <p:cNvSpPr>
              <a:spLocks noChangeShapeType="1"/>
            </p:cNvSpPr>
            <p:nvPr/>
          </p:nvSpPr>
          <p:spPr bwMode="auto">
            <a:xfrm>
              <a:off x="1008" y="2928"/>
              <a:ext cx="67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Text Box 32"/>
            <p:cNvSpPr txBox="1">
              <a:spLocks noChangeArrowheads="1"/>
            </p:cNvSpPr>
            <p:nvPr/>
          </p:nvSpPr>
          <p:spPr bwMode="auto">
            <a:xfrm>
              <a:off x="1200" y="268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3"/>
            <p:cNvSpPr txBox="1">
              <a:spLocks noChangeArrowheads="1"/>
            </p:cNvSpPr>
            <p:nvPr/>
          </p:nvSpPr>
          <p:spPr bwMode="auto">
            <a:xfrm>
              <a:off x="1200" y="816"/>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34"/>
            <p:cNvSpPr txBox="1">
              <a:spLocks noChangeArrowheads="1"/>
            </p:cNvSpPr>
            <p:nvPr/>
          </p:nvSpPr>
          <p:spPr bwMode="auto">
            <a:xfrm>
              <a:off x="1211" y="2947"/>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Text Box 35"/>
            <p:cNvSpPr txBox="1">
              <a:spLocks noChangeArrowheads="1"/>
            </p:cNvSpPr>
            <p:nvPr/>
          </p:nvSpPr>
          <p:spPr bwMode="auto">
            <a:xfrm>
              <a:off x="384" y="24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ADR3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Rectangle 36"/>
            <p:cNvSpPr>
              <a:spLocks noChangeArrowheads="1"/>
            </p:cNvSpPr>
            <p:nvPr/>
          </p:nvSpPr>
          <p:spPr bwMode="auto">
            <a:xfrm>
              <a:off x="384" y="192"/>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NUM</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Rectangle 37"/>
            <p:cNvSpPr>
              <a:spLocks noChangeArrowheads="1"/>
            </p:cNvSpPr>
            <p:nvPr/>
          </p:nvSpPr>
          <p:spPr bwMode="auto">
            <a:xfrm>
              <a:off x="0" y="384"/>
              <a:ext cx="1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ARRAY+0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Rectangle 38"/>
            <p:cNvSpPr>
              <a:spLocks noChangeArrowheads="1"/>
            </p:cNvSpPr>
            <p:nvPr/>
          </p:nvSpPr>
          <p:spPr bwMode="auto">
            <a:xfrm>
              <a:off x="720" y="576"/>
              <a:ext cx="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Rectangle 39"/>
            <p:cNvSpPr>
              <a:spLocks noChangeArrowheads="1"/>
            </p:cNvSpPr>
            <p:nvPr/>
          </p:nvSpPr>
          <p:spPr bwMode="auto">
            <a:xfrm>
              <a:off x="624" y="100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+3F</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Rectangle 40"/>
            <p:cNvSpPr>
              <a:spLocks noChangeArrowheads="1"/>
            </p:cNvSpPr>
            <p:nvPr/>
          </p:nvSpPr>
          <p:spPr bwMode="auto">
            <a:xfrm>
              <a:off x="432" y="1200"/>
              <a:ext cx="6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ADR1</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Rectangle 41"/>
            <p:cNvSpPr>
              <a:spLocks noChangeArrowheads="1"/>
            </p:cNvSpPr>
            <p:nvPr/>
          </p:nvSpPr>
          <p:spPr bwMode="auto">
            <a:xfrm>
              <a:off x="384" y="1584"/>
              <a:ext cx="6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53" name="Text Box 43"/>
          <p:cNvSpPr txBox="1">
            <a:spLocks noChangeArrowheads="1"/>
          </p:cNvSpPr>
          <p:nvPr/>
        </p:nvSpPr>
        <p:spPr bwMode="auto">
          <a:xfrm>
            <a:off x="286841" y="1562183"/>
            <a:ext cx="4800600" cy="19177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NUM       DB    75H</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ARRAY  DW   20H DUP(0)</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ADR1      DW   NUM</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ADR2      DD    NUM</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ADR3      DW   ARRAY[2]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Text Box 46"/>
          <p:cNvSpPr txBox="1">
            <a:spLocks noChangeArrowheads="1"/>
          </p:cNvSpPr>
          <p:nvPr/>
        </p:nvSpPr>
        <p:spPr bwMode="auto">
          <a:xfrm>
            <a:off x="5377159" y="823127"/>
            <a:ext cx="2303462" cy="830997"/>
          </a:xfrm>
          <a:prstGeom prst="rect">
            <a:avLst/>
          </a:prstGeom>
          <a:noFill/>
          <a:ln w="28575" cmpd="sng">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它表示取变 量的偏移地址</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5" name="Line 47"/>
          <p:cNvSpPr>
            <a:spLocks noChangeShapeType="1"/>
          </p:cNvSpPr>
          <p:nvPr/>
        </p:nvSpPr>
        <p:spPr bwMode="auto">
          <a:xfrm flipV="1">
            <a:off x="3096716" y="1725759"/>
            <a:ext cx="2600325" cy="774637"/>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buFont typeface="Arial" panose="020B0604020202020204" pitchFamily="34" charset="0"/>
              <a:buNone/>
            </a:pP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56" name="Line 48"/>
          <p:cNvSpPr>
            <a:spLocks noChangeShapeType="1"/>
          </p:cNvSpPr>
          <p:nvPr/>
        </p:nvSpPr>
        <p:spPr bwMode="auto">
          <a:xfrm flipH="1">
            <a:off x="3170535" y="1703058"/>
            <a:ext cx="2526506" cy="1500126"/>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buFont typeface="Arial" panose="020B0604020202020204" pitchFamily="34" charset="0"/>
              <a:buNone/>
            </a:pPr>
            <a:endParaRPr lang="zh-CN" altLang="en-US" sz="2800">
              <a:solidFill>
                <a:srgbClr val="000000"/>
              </a:solidFill>
              <a:latin typeface="Times New Roman" panose="02020603050405020304" pitchFamily="18" charset="0"/>
              <a:ea typeface="宋体" panose="02010600030101010101" pitchFamily="2" charset="-122"/>
            </a:endParaRPr>
          </a:p>
        </p:txBody>
      </p:sp>
      <p:sp>
        <p:nvSpPr>
          <p:cNvPr id="57" name="Text Box 49"/>
          <p:cNvSpPr txBox="1">
            <a:spLocks noChangeArrowheads="1"/>
          </p:cNvSpPr>
          <p:nvPr/>
        </p:nvSpPr>
        <p:spPr bwMode="auto">
          <a:xfrm>
            <a:off x="4325440" y="3257046"/>
            <a:ext cx="2663825" cy="1569660"/>
          </a:xfrm>
          <a:prstGeom prst="rect">
            <a:avLst/>
          </a:prstGeom>
          <a:noFill/>
          <a:ln w="28575" cmpd="sng">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取变量段基址和偏移地址。前两个字节存偏移地址，后两个字节存段基址</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8" name="Line 50"/>
          <p:cNvSpPr>
            <a:spLocks noChangeShapeType="1"/>
          </p:cNvSpPr>
          <p:nvPr/>
        </p:nvSpPr>
        <p:spPr bwMode="auto">
          <a:xfrm>
            <a:off x="2585540" y="2962359"/>
            <a:ext cx="1738313" cy="658399"/>
          </a:xfrm>
          <a:prstGeom prst="line">
            <a:avLst/>
          </a:prstGeom>
          <a:noFill/>
          <a:ln w="28575" cmpd="sng">
            <a:solidFill>
              <a:srgbClr val="FF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Text Box 49"/>
          <p:cNvSpPr txBox="1">
            <a:spLocks noChangeArrowheads="1"/>
          </p:cNvSpPr>
          <p:nvPr/>
        </p:nvSpPr>
        <p:spPr bwMode="auto">
          <a:xfrm>
            <a:off x="207911" y="6027003"/>
            <a:ext cx="66246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base">
              <a:spcBef>
                <a:spcPct val="0"/>
              </a:spcBef>
              <a:spcAft>
                <a:spcPct val="0"/>
              </a:spcAft>
              <a:buFont typeface="Arial" panose="020B0604020202020204" pitchFamily="34" charset="0"/>
              <a:buNone/>
            </a:pPr>
            <a:r>
              <a:rPr lang="zh-CN" altLang="en-US" sz="2400" b="1" dirty="0">
                <a:solidFill>
                  <a:srgbClr val="FF0000"/>
                </a:solidFill>
                <a:latin typeface="楷体" panose="02010609060101010101" pitchFamily="49" charset="-122"/>
                <a:ea typeface="楷体" panose="02010609060101010101" pitchFamily="49" charset="-122"/>
              </a:rPr>
              <a:t>注意：变量不能出现在DB语句的右边，因为变量的偏移地址为16位，与DB定义的变量长度不匹配。</a:t>
            </a:r>
            <a:endParaRPr lang="zh-CN" altLang="en-US"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fill="hold"/>
                                        <p:tgtEl>
                                          <p:spTgt spid="55"/>
                                        </p:tgtEl>
                                        <p:attrNameLst>
                                          <p:attrName>ppt_x</p:attrName>
                                        </p:attrNameLst>
                                      </p:cBhvr>
                                      <p:tavLst>
                                        <p:tav tm="0">
                                          <p:val>
                                            <p:strVal val="#ppt_x-#ppt_w/2"/>
                                          </p:val>
                                        </p:tav>
                                        <p:tav tm="100000">
                                          <p:val>
                                            <p:strVal val="#ppt_x"/>
                                          </p:val>
                                        </p:tav>
                                      </p:tavLst>
                                    </p:anim>
                                    <p:anim calcmode="lin" valueType="num">
                                      <p:cBhvr>
                                        <p:cTn id="16" dur="500" fill="hold"/>
                                        <p:tgtEl>
                                          <p:spTgt spid="55"/>
                                        </p:tgtEl>
                                        <p:attrNameLst>
                                          <p:attrName>ppt_y</p:attrName>
                                        </p:attrNameLst>
                                      </p:cBhvr>
                                      <p:tavLst>
                                        <p:tav tm="0">
                                          <p:val>
                                            <p:strVal val="#ppt_y"/>
                                          </p:val>
                                        </p:tav>
                                        <p:tav tm="100000">
                                          <p:val>
                                            <p:strVal val="#ppt_y"/>
                                          </p:val>
                                        </p:tav>
                                      </p:tavLst>
                                    </p:anim>
                                    <p:anim calcmode="lin" valueType="num">
                                      <p:cBhvr>
                                        <p:cTn id="17" dur="500" fill="hold"/>
                                        <p:tgtEl>
                                          <p:spTgt spid="55"/>
                                        </p:tgtEl>
                                        <p:attrNameLst>
                                          <p:attrName>ppt_w</p:attrName>
                                        </p:attrNameLst>
                                      </p:cBhvr>
                                      <p:tavLst>
                                        <p:tav tm="0">
                                          <p:val>
                                            <p:fltVal val="0"/>
                                          </p:val>
                                        </p:tav>
                                        <p:tav tm="100000">
                                          <p:val>
                                            <p:strVal val="#ppt_w"/>
                                          </p:val>
                                        </p:tav>
                                      </p:tavLst>
                                    </p:anim>
                                    <p:anim calcmode="lin" valueType="num">
                                      <p:cBhvr>
                                        <p:cTn id="18" dur="500" fill="hold"/>
                                        <p:tgtEl>
                                          <p:spTgt spid="55"/>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4"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ppt_x</p:attrName>
                                        </p:attrNameLst>
                                      </p:cBhvr>
                                      <p:tavLst>
                                        <p:tav tm="0">
                                          <p:val>
                                            <p:strVal val="#ppt_x"/>
                                          </p:val>
                                        </p:tav>
                                        <p:tav tm="100000">
                                          <p:val>
                                            <p:strVal val="#ppt_x"/>
                                          </p:val>
                                        </p:tav>
                                      </p:tavLst>
                                    </p:anim>
                                    <p:anim calcmode="lin" valueType="num">
                                      <p:cBhvr>
                                        <p:cTn id="23" dur="500" fill="hold"/>
                                        <p:tgtEl>
                                          <p:spTgt spid="56"/>
                                        </p:tgtEl>
                                        <p:attrNameLst>
                                          <p:attrName>ppt_y</p:attrName>
                                        </p:attrNameLst>
                                      </p:cBhvr>
                                      <p:tavLst>
                                        <p:tav tm="0">
                                          <p:val>
                                            <p:strVal val="#ppt_y+#ppt_h/2"/>
                                          </p:val>
                                        </p:tav>
                                        <p:tav tm="100000">
                                          <p:val>
                                            <p:strVal val="#ppt_y"/>
                                          </p:val>
                                        </p:tav>
                                      </p:tavLst>
                                    </p:anim>
                                    <p:anim calcmode="lin" valueType="num">
                                      <p:cBhvr>
                                        <p:cTn id="24" dur="500" fill="hold"/>
                                        <p:tgtEl>
                                          <p:spTgt spid="56"/>
                                        </p:tgtEl>
                                        <p:attrNameLst>
                                          <p:attrName>ppt_w</p:attrName>
                                        </p:attrNameLst>
                                      </p:cBhvr>
                                      <p:tavLst>
                                        <p:tav tm="0">
                                          <p:val>
                                            <p:strVal val="#ppt_w"/>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ox(out)">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ppt_x</p:attrName>
                                        </p:attrNameLst>
                                      </p:cBhvr>
                                      <p:tavLst>
                                        <p:tav tm="0">
                                          <p:val>
                                            <p:strVal val="#ppt_x-#ppt_w/2"/>
                                          </p:val>
                                        </p:tav>
                                        <p:tav tm="100000">
                                          <p:val>
                                            <p:strVal val="#ppt_x"/>
                                          </p:val>
                                        </p:tav>
                                      </p:tavLst>
                                    </p:anim>
                                    <p:anim calcmode="lin" valueType="num">
                                      <p:cBhvr>
                                        <p:cTn id="35" dur="500" fill="hold"/>
                                        <p:tgtEl>
                                          <p:spTgt spid="58"/>
                                        </p:tgtEl>
                                        <p:attrNameLst>
                                          <p:attrName>ppt_y</p:attrName>
                                        </p:attrNameLst>
                                      </p:cBhvr>
                                      <p:tavLst>
                                        <p:tav tm="0">
                                          <p:val>
                                            <p:strVal val="#ppt_y"/>
                                          </p:val>
                                        </p:tav>
                                        <p:tav tm="100000">
                                          <p:val>
                                            <p:strVal val="#ppt_y"/>
                                          </p:val>
                                        </p:tav>
                                      </p:tavLst>
                                    </p:anim>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strVal val="#ppt_h"/>
                                          </p:val>
                                        </p:tav>
                                        <p:tav tm="100000">
                                          <p:val>
                                            <p:strVal val="#ppt_h"/>
                                          </p:val>
                                        </p:tav>
                                      </p:tavLst>
                                    </p:anim>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box(out)">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utoUpdateAnimBg="0"/>
      <p:bldP spid="53" grpId="0" animBg="1" autoUpdateAnimBg="0"/>
      <p:bldP spid="54" grpId="0" animBg="1" autoUpdateAnimBg="0"/>
      <p:bldP spid="55" grpId="0" animBg="1"/>
      <p:bldP spid="56" grpId="0" animBg="1"/>
      <p:bldP spid="57" grpId="0" bldLvl="0" animBg="1" autoUpdateAnimBg="0"/>
      <p:bldP spid="58" grpId="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066987" y="1431085"/>
            <a:ext cx="439738" cy="4095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9" name="MH_Other_2"/>
          <p:cNvSpPr/>
          <p:nvPr>
            <p:custDataLst>
              <p:tags r:id="rId3"/>
            </p:custDataLst>
          </p:nvPr>
        </p:nvSpPr>
        <p:spPr>
          <a:xfrm>
            <a:off x="1670237" y="1631110"/>
            <a:ext cx="147638"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MH_Other_3"/>
          <p:cNvSpPr/>
          <p:nvPr>
            <p:custDataLst>
              <p:tags r:id="rId4"/>
            </p:custDataLst>
          </p:nvPr>
        </p:nvSpPr>
        <p:spPr>
          <a:xfrm>
            <a:off x="1817875" y="1631110"/>
            <a:ext cx="149225"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1" name="MH_Other_4"/>
          <p:cNvSpPr/>
          <p:nvPr>
            <p:custDataLst>
              <p:tags r:id="rId5"/>
            </p:custDataLst>
          </p:nvPr>
        </p:nvSpPr>
        <p:spPr>
          <a:xfrm>
            <a:off x="1967100" y="1631110"/>
            <a:ext cx="147637"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MH_Other_5"/>
          <p:cNvSpPr/>
          <p:nvPr>
            <p:custDataLst>
              <p:tags r:id="rId6"/>
            </p:custDataLst>
          </p:nvPr>
        </p:nvSpPr>
        <p:spPr>
          <a:xfrm>
            <a:off x="211473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3" name="MH_Other_6"/>
          <p:cNvSpPr/>
          <p:nvPr>
            <p:custDataLst>
              <p:tags r:id="rId7"/>
            </p:custDataLst>
          </p:nvPr>
        </p:nvSpPr>
        <p:spPr>
          <a:xfrm>
            <a:off x="22623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4" name="MH_Other_7"/>
          <p:cNvSpPr/>
          <p:nvPr>
            <p:custDataLst>
              <p:tags r:id="rId8"/>
            </p:custDataLst>
          </p:nvPr>
        </p:nvSpPr>
        <p:spPr>
          <a:xfrm>
            <a:off x="2410012"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5" name="MH_Other_8"/>
          <p:cNvSpPr/>
          <p:nvPr>
            <p:custDataLst>
              <p:tags r:id="rId9"/>
            </p:custDataLst>
          </p:nvPr>
        </p:nvSpPr>
        <p:spPr>
          <a:xfrm>
            <a:off x="255923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6" name="MH_Other_9"/>
          <p:cNvSpPr/>
          <p:nvPr>
            <p:custDataLst>
              <p:tags r:id="rId10"/>
            </p:custDataLst>
          </p:nvPr>
        </p:nvSpPr>
        <p:spPr>
          <a:xfrm>
            <a:off x="27068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7" name="MH_Other_10"/>
          <p:cNvSpPr/>
          <p:nvPr>
            <p:custDataLst>
              <p:tags r:id="rId11"/>
            </p:custDataLst>
          </p:nvPr>
        </p:nvSpPr>
        <p:spPr>
          <a:xfrm>
            <a:off x="285451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8" name="MH_Other_11"/>
          <p:cNvSpPr/>
          <p:nvPr>
            <p:custDataLst>
              <p:tags r:id="rId12"/>
            </p:custDataLst>
          </p:nvPr>
        </p:nvSpPr>
        <p:spPr>
          <a:xfrm>
            <a:off x="3002150"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9" name="MH_Other_12"/>
          <p:cNvSpPr/>
          <p:nvPr>
            <p:custDataLst>
              <p:tags r:id="rId13"/>
            </p:custDataLst>
          </p:nvPr>
        </p:nvSpPr>
        <p:spPr>
          <a:xfrm>
            <a:off x="315137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0" name="MH_Other_13"/>
          <p:cNvSpPr/>
          <p:nvPr>
            <p:custDataLst>
              <p:tags r:id="rId14"/>
            </p:custDataLst>
          </p:nvPr>
        </p:nvSpPr>
        <p:spPr>
          <a:xfrm>
            <a:off x="329901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1" name="MH_SubTitle_1"/>
          <p:cNvSpPr txBox="1"/>
          <p:nvPr>
            <p:custDataLst>
              <p:tags r:id="rId15"/>
            </p:custDataLst>
          </p:nvPr>
        </p:nvSpPr>
        <p:spPr bwMode="auto">
          <a:xfrm>
            <a:off x="1062225" y="1918447"/>
            <a:ext cx="3197803"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标号加在一条指令的前面，它就是该指令在内存的存放地址的符号表示，也就是指令地址的别名。</a:t>
            </a:r>
            <a:endParaRPr lang="zh-CN" altLang="en-US" sz="2400" b="1" dirty="0">
              <a:latin typeface="楷体" panose="02010609060101010101" pitchFamily="49" charset="-122"/>
              <a:ea typeface="楷体" panose="02010609060101010101" pitchFamily="49" charset="-122"/>
            </a:endParaRPr>
          </a:p>
        </p:txBody>
      </p:sp>
      <p:sp>
        <p:nvSpPr>
          <p:cNvPr id="22" name="MH_Other_14"/>
          <p:cNvSpPr/>
          <p:nvPr>
            <p:custDataLst>
              <p:tags r:id="rId16"/>
            </p:custDataLst>
          </p:nvPr>
        </p:nvSpPr>
        <p:spPr>
          <a:xfrm>
            <a:off x="5562787" y="1631110"/>
            <a:ext cx="149225"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3" name="MH_Other_15"/>
          <p:cNvSpPr/>
          <p:nvPr>
            <p:custDataLst>
              <p:tags r:id="rId17"/>
            </p:custDataLst>
          </p:nvPr>
        </p:nvSpPr>
        <p:spPr>
          <a:xfrm>
            <a:off x="5712012" y="1631110"/>
            <a:ext cx="147638"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4" name="MH_Other_16"/>
          <p:cNvSpPr/>
          <p:nvPr>
            <p:custDataLst>
              <p:tags r:id="rId18"/>
            </p:custDataLst>
          </p:nvPr>
        </p:nvSpPr>
        <p:spPr>
          <a:xfrm>
            <a:off x="5859650" y="1631110"/>
            <a:ext cx="147637"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5" name="MH_Other_17"/>
          <p:cNvSpPr/>
          <p:nvPr>
            <p:custDataLst>
              <p:tags r:id="rId19"/>
            </p:custDataLst>
          </p:nvPr>
        </p:nvSpPr>
        <p:spPr>
          <a:xfrm>
            <a:off x="60072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6" name="MH_Other_18"/>
          <p:cNvSpPr/>
          <p:nvPr>
            <p:custDataLst>
              <p:tags r:id="rId20"/>
            </p:custDataLst>
          </p:nvPr>
        </p:nvSpPr>
        <p:spPr>
          <a:xfrm>
            <a:off x="6154925"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7" name="MH_Other_19"/>
          <p:cNvSpPr/>
          <p:nvPr>
            <p:custDataLst>
              <p:tags r:id="rId21"/>
            </p:custDataLst>
          </p:nvPr>
        </p:nvSpPr>
        <p:spPr>
          <a:xfrm>
            <a:off x="6304150"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8" name="MH_Other_20"/>
          <p:cNvSpPr/>
          <p:nvPr>
            <p:custDataLst>
              <p:tags r:id="rId22"/>
            </p:custDataLst>
          </p:nvPr>
        </p:nvSpPr>
        <p:spPr>
          <a:xfrm>
            <a:off x="64517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9" name="MH_Other_21"/>
          <p:cNvSpPr/>
          <p:nvPr>
            <p:custDataLst>
              <p:tags r:id="rId23"/>
            </p:custDataLst>
          </p:nvPr>
        </p:nvSpPr>
        <p:spPr>
          <a:xfrm>
            <a:off x="659942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0" name="MH_Other_22"/>
          <p:cNvSpPr/>
          <p:nvPr>
            <p:custDataLst>
              <p:tags r:id="rId24"/>
            </p:custDataLst>
          </p:nvPr>
        </p:nvSpPr>
        <p:spPr>
          <a:xfrm>
            <a:off x="6747062" y="1631110"/>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1" name="MH_Other_23"/>
          <p:cNvSpPr/>
          <p:nvPr>
            <p:custDataLst>
              <p:tags r:id="rId25"/>
            </p:custDataLst>
          </p:nvPr>
        </p:nvSpPr>
        <p:spPr>
          <a:xfrm>
            <a:off x="6896287"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2" name="MH_Other_24"/>
          <p:cNvSpPr/>
          <p:nvPr>
            <p:custDataLst>
              <p:tags r:id="rId26"/>
            </p:custDataLst>
          </p:nvPr>
        </p:nvSpPr>
        <p:spPr>
          <a:xfrm>
            <a:off x="7043925" y="1631110"/>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3" name="MH_Other_25"/>
          <p:cNvSpPr/>
          <p:nvPr>
            <p:custDataLst>
              <p:tags r:id="rId27"/>
            </p:custDataLst>
          </p:nvPr>
        </p:nvSpPr>
        <p:spPr>
          <a:xfrm>
            <a:off x="7191562" y="1631110"/>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4" name="MH_SubTitle_2"/>
          <p:cNvSpPr txBox="1"/>
          <p:nvPr>
            <p:custDataLst>
              <p:tags r:id="rId28"/>
            </p:custDataLst>
          </p:nvPr>
        </p:nvSpPr>
        <p:spPr bwMode="auto">
          <a:xfrm>
            <a:off x="4954775" y="1918447"/>
            <a:ext cx="2670175"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标号主要用在程序中需要改变程序的执行顺序时，用来标记转移的目的地。</a:t>
            </a:r>
            <a:endParaRPr lang="zh-CN" altLang="en-US" sz="2400" b="1" dirty="0">
              <a:latin typeface="楷体" panose="02010609060101010101" pitchFamily="49" charset="-122"/>
              <a:ea typeface="楷体" panose="02010609060101010101" pitchFamily="49" charset="-122"/>
            </a:endParaRPr>
          </a:p>
        </p:txBody>
      </p:sp>
      <p:sp>
        <p:nvSpPr>
          <p:cNvPr id="35" name="MH_Other_26"/>
          <p:cNvSpPr/>
          <p:nvPr>
            <p:custDataLst>
              <p:tags r:id="rId29"/>
            </p:custDataLst>
          </p:nvPr>
        </p:nvSpPr>
        <p:spPr bwMode="auto">
          <a:xfrm>
            <a:off x="5038912" y="1518397"/>
            <a:ext cx="365125" cy="2603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2"/>
          </a:solidFill>
          <a:ln>
            <a:noFill/>
          </a:ln>
        </p:spPr>
        <p:txBody>
          <a:bodyPr anchor="ctr">
            <a:normAutofit fontScale="70000" lnSpcReduction="20000"/>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37" name="Text Box 5"/>
          <p:cNvSpPr txBox="1">
            <a:spLocks noChangeArrowheads="1"/>
          </p:cNvSpPr>
          <p:nvPr/>
        </p:nvSpPr>
        <p:spPr bwMode="auto">
          <a:xfrm>
            <a:off x="927847" y="4088087"/>
            <a:ext cx="7086600" cy="2677656"/>
          </a:xfrm>
          <a:prstGeom prst="rect">
            <a:avLst/>
          </a:prstGeom>
          <a:noFill/>
          <a:ln w="38100"/>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1" indent="0" defTabSz="914400" eaLnBrk="1" fontAlgn="base" hangingPunct="1">
              <a:spcAft>
                <a:spcPct val="0"/>
              </a:spcAft>
              <a:buFont typeface="Arial" panose="020B0604020202020204" pitchFamily="34" charset="0"/>
              <a:buNone/>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CX, 100</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LAB:</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AX, BX</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LOOP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LAB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JNE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NEXT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不为零转移</a:t>
            </a:r>
            <a:b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NEXT: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3"/>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4"/>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段属性（</a:t>
            </a:r>
            <a:r>
              <a:rPr lang="en-US" altLang="zh-CN" sz="2400" b="1" dirty="0">
                <a:latin typeface="楷体" panose="02010609060101010101" pitchFamily="49" charset="-122"/>
                <a:ea typeface="楷体" panose="02010609060101010101" pitchFamily="49" charset="-122"/>
              </a:rPr>
              <a:t>SEG</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1" name="MH_Text_1"/>
          <p:cNvSpPr txBox="1"/>
          <p:nvPr>
            <p:custDataLst>
              <p:tags r:id="rId5"/>
            </p:custDataLst>
          </p:nvPr>
        </p:nvSpPr>
        <p:spPr>
          <a:xfrm>
            <a:off x="2528682" y="1957231"/>
            <a:ext cx="5790565" cy="910333"/>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它表示该标号所代表的地址在哪个逻辑段中，即段基值。</a:t>
            </a:r>
            <a:endParaRPr lang="zh-CN" altLang="en-US" sz="2400" b="1" dirty="0">
              <a:latin typeface="楷体" panose="02010609060101010101" pitchFamily="49" charset="-122"/>
              <a:ea typeface="楷体" panose="02010609060101010101" pitchFamily="49" charset="-122"/>
            </a:endParaRPr>
          </a:p>
        </p:txBody>
      </p:sp>
      <p:sp>
        <p:nvSpPr>
          <p:cNvPr id="12" name="MH_Other_3"/>
          <p:cNvSpPr/>
          <p:nvPr>
            <p:custDataLst>
              <p:tags r:id="rId6"/>
            </p:custDataLst>
          </p:nvPr>
        </p:nvSpPr>
        <p:spPr>
          <a:xfrm>
            <a:off x="1504745" y="3176432"/>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7"/>
            </p:custDataLst>
          </p:nvPr>
        </p:nvSpPr>
        <p:spPr>
          <a:xfrm>
            <a:off x="1369807" y="3036732"/>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8"/>
            </p:custDataLst>
          </p:nvPr>
        </p:nvSpPr>
        <p:spPr bwMode="auto">
          <a:xfrm>
            <a:off x="2528682" y="280654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偏移量属性（</a:t>
            </a:r>
            <a:r>
              <a:rPr lang="en-US" altLang="zh-CN" sz="2400" b="1" dirty="0">
                <a:latin typeface="楷体" panose="02010609060101010101" pitchFamily="49" charset="-122"/>
                <a:ea typeface="楷体" panose="02010609060101010101" pitchFamily="49" charset="-122"/>
              </a:rPr>
              <a:t>OFFSET</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5" name="MH_Text_2"/>
          <p:cNvSpPr txBox="1"/>
          <p:nvPr>
            <p:custDataLst>
              <p:tags r:id="rId9"/>
            </p:custDataLst>
          </p:nvPr>
        </p:nvSpPr>
        <p:spPr>
          <a:xfrm>
            <a:off x="2528682" y="3336769"/>
            <a:ext cx="5572902" cy="812801"/>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它表示该标号所代表的地址在段内与段起点间的字节数，即地址的偏移量。</a:t>
            </a:r>
            <a:endParaRPr lang="zh-CN" altLang="en-US" sz="2400" b="1" dirty="0">
              <a:latin typeface="楷体" panose="02010609060101010101" pitchFamily="49" charset="-122"/>
              <a:ea typeface="楷体" panose="02010609060101010101" pitchFamily="49" charset="-122"/>
            </a:endParaRPr>
          </a:p>
        </p:txBody>
      </p:sp>
      <p:sp>
        <p:nvSpPr>
          <p:cNvPr id="16" name="MH_Other_5"/>
          <p:cNvSpPr/>
          <p:nvPr>
            <p:custDataLst>
              <p:tags r:id="rId10"/>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6"/>
          <p:cNvSpPr>
            <a:spLocks noChangeAspect="1"/>
          </p:cNvSpPr>
          <p:nvPr>
            <p:custDataLst>
              <p:tags r:id="rId11"/>
            </p:custDataLst>
          </p:nvPr>
        </p:nvSpPr>
        <p:spPr bwMode="auto">
          <a:xfrm>
            <a:off x="1669845" y="3344707"/>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Text Box 5"/>
          <p:cNvSpPr txBox="1">
            <a:spLocks noChangeArrowheads="1"/>
          </p:cNvSpPr>
          <p:nvPr/>
        </p:nvSpPr>
        <p:spPr bwMode="auto">
          <a:xfrm>
            <a:off x="294861" y="5648009"/>
            <a:ext cx="8554277" cy="1015663"/>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ts val="0"/>
              </a:spcBef>
              <a:spcAft>
                <a:spcPct val="0"/>
              </a:spcAft>
              <a:buClrTx/>
              <a:buSzTx/>
              <a:buFontTx/>
              <a:buNone/>
            </a:pPr>
            <a:r>
              <a:rPr kumimoji="1" lang="en-US" altLang="zh-CN" sz="2000" dirty="0">
                <a:solidFill>
                  <a:srgbClr val="FF0000"/>
                </a:solidFill>
                <a:latin typeface="楷体" panose="02010609060101010101" pitchFamily="49" charset="-122"/>
                <a:ea typeface="楷体" panose="02010609060101010101" pitchFamily="49" charset="-122"/>
              </a:rPr>
              <a:t>NEAR</a:t>
            </a:r>
            <a:r>
              <a:rPr kumimoji="1" lang="zh-CN" altLang="en-US" sz="2000" dirty="0">
                <a:solidFill>
                  <a:srgbClr val="FF0000"/>
                </a:solidFill>
                <a:latin typeface="楷体" panose="02010609060101010101" pitchFamily="49" charset="-122"/>
                <a:ea typeface="楷体" panose="02010609060101010101" pitchFamily="49" charset="-122"/>
              </a:rPr>
              <a:t>（近）：</a:t>
            </a:r>
            <a:r>
              <a:rPr kumimoji="1" lang="en-US" altLang="zh-CN" sz="2000" dirty="0">
                <a:solidFill>
                  <a:schemeClr val="tx1"/>
                </a:solidFill>
                <a:latin typeface="楷体" panose="02010609060101010101" pitchFamily="49" charset="-122"/>
                <a:ea typeface="楷体" panose="02010609060101010101" pitchFamily="49" charset="-122"/>
              </a:rPr>
              <a:t>NEAR</a:t>
            </a:r>
            <a:r>
              <a:rPr kumimoji="1" lang="zh-CN" altLang="en-US" sz="2000" dirty="0">
                <a:solidFill>
                  <a:schemeClr val="tx1"/>
                </a:solidFill>
                <a:latin typeface="楷体" panose="02010609060101010101" pitchFamily="49" charset="-122"/>
                <a:ea typeface="楷体" panose="02010609060101010101" pitchFamily="49" charset="-122"/>
              </a:rPr>
              <a:t>标号只能作段内转移，即只能是与该标号所指指令同在一个逻辑段的其它指令才能使用它。</a:t>
            </a:r>
            <a:endParaRPr kumimoji="1" lang="en-US" altLang="zh-CN" sz="2000" dirty="0">
              <a:solidFill>
                <a:schemeClr val="tx1"/>
              </a:solidFill>
              <a:latin typeface="楷体" panose="02010609060101010101" pitchFamily="49" charset="-122"/>
              <a:ea typeface="楷体" panose="02010609060101010101" pitchFamily="49" charset="-122"/>
            </a:endParaRPr>
          </a:p>
          <a:p>
            <a:pPr>
              <a:lnSpc>
                <a:spcPct val="100000"/>
              </a:lnSpc>
              <a:spcBef>
                <a:spcPts val="0"/>
              </a:spcBef>
              <a:spcAft>
                <a:spcPct val="0"/>
              </a:spcAft>
              <a:buClrTx/>
              <a:buSzTx/>
              <a:buFontTx/>
              <a:buNone/>
            </a:pPr>
            <a:r>
              <a:rPr kumimoji="1" lang="en-US" altLang="zh-CN" sz="2000" dirty="0">
                <a:solidFill>
                  <a:srgbClr val="FF0000"/>
                </a:solidFill>
                <a:latin typeface="楷体" panose="02010609060101010101" pitchFamily="49" charset="-122"/>
                <a:ea typeface="楷体" panose="02010609060101010101" pitchFamily="49" charset="-122"/>
              </a:rPr>
              <a:t>FAR</a:t>
            </a:r>
            <a:r>
              <a:rPr kumimoji="1" lang="zh-CN" altLang="en-US" sz="2000" dirty="0">
                <a:solidFill>
                  <a:srgbClr val="FF0000"/>
                </a:solidFill>
                <a:latin typeface="楷体" panose="02010609060101010101" pitchFamily="49" charset="-122"/>
                <a:ea typeface="楷体" panose="02010609060101010101" pitchFamily="49" charset="-122"/>
              </a:rPr>
              <a:t>（远）：</a:t>
            </a:r>
            <a:r>
              <a:rPr kumimoji="1" lang="en-US" altLang="zh-CN" sz="2000" dirty="0">
                <a:solidFill>
                  <a:schemeClr val="tx1"/>
                </a:solidFill>
                <a:latin typeface="楷体" panose="02010609060101010101" pitchFamily="49" charset="-122"/>
                <a:ea typeface="楷体" panose="02010609060101010101" pitchFamily="49" charset="-122"/>
              </a:rPr>
              <a:t>FAR</a:t>
            </a:r>
            <a:r>
              <a:rPr kumimoji="1" lang="zh-CN" altLang="en-US" sz="2000" dirty="0">
                <a:solidFill>
                  <a:schemeClr val="tx1"/>
                </a:solidFill>
                <a:latin typeface="楷体" panose="02010609060101010101" pitchFamily="49" charset="-122"/>
                <a:ea typeface="楷体" panose="02010609060101010101" pitchFamily="49" charset="-122"/>
              </a:rPr>
              <a:t>标号可以被非本段的转移和调用指令使用。</a:t>
            </a:r>
            <a:endParaRPr kumimoji="1" lang="zh-CN" altLang="en-US" sz="2000" dirty="0">
              <a:solidFill>
                <a:schemeClr val="tx1"/>
              </a:solidFill>
              <a:latin typeface="楷体" panose="02010609060101010101" pitchFamily="49" charset="-122"/>
              <a:ea typeface="楷体" panose="02010609060101010101" pitchFamily="49" charset="-122"/>
            </a:endParaRPr>
          </a:p>
        </p:txBody>
      </p:sp>
      <p:sp>
        <p:nvSpPr>
          <p:cNvPr id="19" name="MH_Other_5"/>
          <p:cNvSpPr/>
          <p:nvPr>
            <p:custDataLst>
              <p:tags r:id="rId12"/>
            </p:custDataLst>
          </p:nvPr>
        </p:nvSpPr>
        <p:spPr>
          <a:xfrm>
            <a:off x="1504745" y="4584544"/>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0" name="MH_Other_6"/>
          <p:cNvSpPr/>
          <p:nvPr>
            <p:custDataLst>
              <p:tags r:id="rId13"/>
            </p:custDataLst>
          </p:nvPr>
        </p:nvSpPr>
        <p:spPr>
          <a:xfrm>
            <a:off x="1369807" y="4444844"/>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MH_Other_9"/>
          <p:cNvSpPr>
            <a:spLocks noChangeAspect="1"/>
          </p:cNvSpPr>
          <p:nvPr>
            <p:custDataLst>
              <p:tags r:id="rId14"/>
            </p:custDataLst>
          </p:nvPr>
        </p:nvSpPr>
        <p:spPr bwMode="auto">
          <a:xfrm>
            <a:off x="1652382" y="4746469"/>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2" name="MH_SubTitle_2"/>
          <p:cNvSpPr txBox="1">
            <a:spLocks noChangeArrowheads="1"/>
          </p:cNvSpPr>
          <p:nvPr>
            <p:custDataLst>
              <p:tags r:id="rId15"/>
            </p:custDataLst>
          </p:nvPr>
        </p:nvSpPr>
        <p:spPr bwMode="auto">
          <a:xfrm>
            <a:off x="2528682" y="420586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距离属性（也叫类型属性）</a:t>
            </a:r>
            <a:endParaRPr lang="zh-CN" altLang="en-US" sz="2400" b="1" dirty="0">
              <a:latin typeface="楷体" panose="02010609060101010101" pitchFamily="49" charset="-122"/>
              <a:ea typeface="楷体" panose="02010609060101010101" pitchFamily="49" charset="-122"/>
            </a:endParaRPr>
          </a:p>
        </p:txBody>
      </p:sp>
      <p:sp>
        <p:nvSpPr>
          <p:cNvPr id="23" name="MH_Text_2"/>
          <p:cNvSpPr txBox="1"/>
          <p:nvPr>
            <p:custDataLst>
              <p:tags r:id="rId16"/>
            </p:custDataLst>
          </p:nvPr>
        </p:nvSpPr>
        <p:spPr>
          <a:xfrm>
            <a:off x="2528682" y="4767392"/>
            <a:ext cx="5572902" cy="812801"/>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它表示该标号可以被段内还是段间的指令调用。</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42"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anim calcmode="lin" valueType="num">
                                      <p:cBhvr>
                                        <p:cTn id="65" dur="500" fill="hold"/>
                                        <p:tgtEl>
                                          <p:spTgt spid="22"/>
                                        </p:tgtEl>
                                        <p:attrNameLst>
                                          <p:attrName>ppt_x</p:attrName>
                                        </p:attrNameLst>
                                      </p:cBhvr>
                                      <p:tavLst>
                                        <p:tav tm="0">
                                          <p:val>
                                            <p:strVal val="#ppt_x"/>
                                          </p:val>
                                        </p:tav>
                                        <p:tav tm="100000">
                                          <p:val>
                                            <p:strVal val="#ppt_x"/>
                                          </p:val>
                                        </p:tav>
                                      </p:tavLst>
                                    </p:anim>
                                    <p:anim calcmode="lin" valueType="num">
                                      <p:cBhvr>
                                        <p:cTn id="66" dur="500" fill="hold"/>
                                        <p:tgtEl>
                                          <p:spTgt spid="2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anim calcmode="lin" valueType="num">
                                      <p:cBhvr>
                                        <p:cTn id="70" dur="500" fill="hold"/>
                                        <p:tgtEl>
                                          <p:spTgt spid="23"/>
                                        </p:tgtEl>
                                        <p:attrNameLst>
                                          <p:attrName>ppt_x</p:attrName>
                                        </p:attrNameLst>
                                      </p:cBhvr>
                                      <p:tavLst>
                                        <p:tav tm="0">
                                          <p:val>
                                            <p:strVal val="#ppt_x"/>
                                          </p:val>
                                        </p:tav>
                                        <p:tav tm="100000">
                                          <p:val>
                                            <p:strVal val="#ppt_x"/>
                                          </p:val>
                                        </p:tav>
                                      </p:tavLst>
                                    </p:anim>
                                    <p:anim calcmode="lin" valueType="num">
                                      <p:cBhvr>
                                        <p:cTn id="7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5" grpId="0"/>
      <p:bldP spid="16" grpId="0" animBg="1"/>
      <p:bldP spid="17" grpId="0" animBg="1"/>
      <p:bldP spid="18" grpId="0" animBg="1"/>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endParaRPr lang="zh-CN" altLang="en-US" sz="2400" b="1" dirty="0">
              <a:latin typeface="华文楷体" panose="02010600040101010101" pitchFamily="2" charset="-122"/>
              <a:ea typeface="华文楷体" panose="02010600040101010101" pitchFamily="2" charset="-122"/>
            </a:endParaRPr>
          </a:p>
        </p:txBody>
      </p:sp>
      <p:cxnSp>
        <p:nvCxnSpPr>
          <p:cNvPr id="16" name="MH_Other_3"/>
          <p:cNvCxnSpPr/>
          <p:nvPr>
            <p:custDataLst>
              <p:tags r:id="rId2"/>
            </p:custDataLst>
          </p:nvPr>
        </p:nvCxnSpPr>
        <p:spPr>
          <a:xfrm>
            <a:off x="2877724" y="1295063"/>
            <a:ext cx="0" cy="3708400"/>
          </a:xfrm>
          <a:prstGeom prst="line">
            <a:avLst/>
          </a:prstGeom>
          <a:solidFill>
            <a:schemeClr val="accent1"/>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MH_Other_4"/>
          <p:cNvSpPr/>
          <p:nvPr>
            <p:custDataLst>
              <p:tags r:id="rId3"/>
            </p:custDataLst>
          </p:nvPr>
        </p:nvSpPr>
        <p:spPr>
          <a:xfrm>
            <a:off x="2768186" y="3702927"/>
            <a:ext cx="220663" cy="2206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sp>
        <p:nvSpPr>
          <p:cNvPr id="18" name="MH_Other_5"/>
          <p:cNvSpPr/>
          <p:nvPr>
            <p:custDataLst>
              <p:tags r:id="rId4"/>
            </p:custDataLst>
          </p:nvPr>
        </p:nvSpPr>
        <p:spPr>
          <a:xfrm>
            <a:off x="2768186" y="1568112"/>
            <a:ext cx="220663" cy="220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HK" altLang="en-US">
              <a:solidFill>
                <a:srgbClr val="FFFFFF"/>
              </a:solidFill>
              <a:ea typeface="PMingLiU" panose="02020500000000000000" pitchFamily="18" charset="-120"/>
            </a:endParaRPr>
          </a:p>
        </p:txBody>
      </p:sp>
      <p:cxnSp>
        <p:nvCxnSpPr>
          <p:cNvPr id="19" name="MH_Other_6"/>
          <p:cNvCxnSpPr/>
          <p:nvPr>
            <p:custDataLst>
              <p:tags r:id="rId5"/>
            </p:custDataLst>
          </p:nvPr>
        </p:nvCxnSpPr>
        <p:spPr>
          <a:xfrm flipV="1">
            <a:off x="2988849" y="1669712"/>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cxnSp>
        <p:nvCxnSpPr>
          <p:cNvPr id="20" name="MH_Other_7"/>
          <p:cNvCxnSpPr/>
          <p:nvPr>
            <p:custDataLst>
              <p:tags r:id="rId6"/>
            </p:custDataLst>
          </p:nvPr>
        </p:nvCxnSpPr>
        <p:spPr>
          <a:xfrm flipV="1">
            <a:off x="2988849" y="3809289"/>
            <a:ext cx="3995737" cy="7938"/>
          </a:xfrm>
          <a:prstGeom prst="line">
            <a:avLst/>
          </a:prstGeom>
          <a:solidFill>
            <a:srgbClr val="D3481D"/>
          </a:solidFill>
          <a:ln w="19050" cap="flat" cmpd="sng" algn="ctr">
            <a:solidFill>
              <a:schemeClr val="accent1">
                <a:lumMod val="20000"/>
                <a:lumOff val="80000"/>
              </a:schemeClr>
            </a:solidFill>
            <a:prstDash val="solid"/>
            <a:miter lim="800000"/>
          </a:ln>
          <a:effectLst/>
        </p:spPr>
      </p:cxnSp>
      <p:sp>
        <p:nvSpPr>
          <p:cNvPr id="22" name="MH_SubTitle_1"/>
          <p:cNvSpPr txBox="1">
            <a:spLocks noChangeArrowheads="1"/>
          </p:cNvSpPr>
          <p:nvPr>
            <p:custDataLst>
              <p:tags r:id="rId7"/>
            </p:custDataLst>
          </p:nvPr>
        </p:nvSpPr>
        <p:spPr bwMode="auto">
          <a:xfrm>
            <a:off x="3288886" y="837862"/>
            <a:ext cx="34305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隐含方式</a:t>
            </a:r>
            <a:endParaRPr lang="zh-HK" altLang="en-US" sz="2400" b="1" dirty="0">
              <a:latin typeface="楷体" panose="02010609060101010101" pitchFamily="49" charset="-122"/>
              <a:ea typeface="楷体" panose="02010609060101010101" pitchFamily="49" charset="-122"/>
            </a:endParaRPr>
          </a:p>
        </p:txBody>
      </p:sp>
      <p:sp>
        <p:nvSpPr>
          <p:cNvPr id="29" name="MH_SubTitle_2"/>
          <p:cNvSpPr txBox="1">
            <a:spLocks noChangeArrowheads="1"/>
          </p:cNvSpPr>
          <p:nvPr>
            <p:custDataLst>
              <p:tags r:id="rId8"/>
            </p:custDataLst>
          </p:nvPr>
        </p:nvSpPr>
        <p:spPr bwMode="auto">
          <a:xfrm>
            <a:off x="3288885" y="2971089"/>
            <a:ext cx="5331651"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用</a:t>
            </a:r>
            <a:r>
              <a:rPr lang="en-US" altLang="zh-CN" sz="2400" b="1" dirty="0">
                <a:latin typeface="楷体" panose="02010609060101010101" pitchFamily="49" charset="-122"/>
                <a:ea typeface="楷体" panose="02010609060101010101" pitchFamily="49" charset="-122"/>
              </a:rPr>
              <a:t>LABEL</a:t>
            </a:r>
            <a:r>
              <a:rPr lang="zh-CN" altLang="en-US" sz="2400" b="1" dirty="0">
                <a:latin typeface="楷体" panose="02010609060101010101" pitchFamily="49" charset="-122"/>
                <a:ea typeface="楷体" panose="02010609060101010101" pitchFamily="49" charset="-122"/>
              </a:rPr>
              <a:t>伪指令给标号指定距离属性</a:t>
            </a:r>
            <a:endParaRPr lang="zh-HK" altLang="en-US" sz="2400" b="1" dirty="0">
              <a:latin typeface="楷体" panose="02010609060101010101" pitchFamily="49" charset="-122"/>
              <a:ea typeface="楷体" panose="02010609060101010101" pitchFamily="49" charset="-122"/>
            </a:endParaRPr>
          </a:p>
        </p:txBody>
      </p:sp>
      <p:sp>
        <p:nvSpPr>
          <p:cNvPr id="30" name="矩形 29"/>
          <p:cNvSpPr/>
          <p:nvPr/>
        </p:nvSpPr>
        <p:spPr>
          <a:xfrm>
            <a:off x="152015" y="2196839"/>
            <a:ext cx="2576706" cy="1384995"/>
          </a:xfrm>
          <a:prstGeom prst="rect">
            <a:avLst/>
          </a:prstGeom>
        </p:spPr>
        <p:txBody>
          <a:bodyPr wrap="square">
            <a:spAutoFit/>
          </a:bodyPr>
          <a:lstStyle/>
          <a:p>
            <a:pPr lvl="0" algn="ctr">
              <a:defRPr/>
            </a:pPr>
            <a:r>
              <a:rPr lang="zh-CN" altLang="en-US" sz="2800" b="1" dirty="0">
                <a:solidFill>
                  <a:srgbClr val="454545"/>
                </a:solidFill>
                <a:latin typeface="楷体" panose="02010609060101010101" pitchFamily="49" charset="-122"/>
                <a:ea typeface="楷体" panose="02010609060101010101" pitchFamily="49" charset="-122"/>
              </a:rPr>
              <a:t>标号的距离属性可以有两种方法来指定</a:t>
            </a:r>
            <a:endParaRPr lang="zh-CN" altLang="en-US" sz="2800" b="1" dirty="0">
              <a:solidFill>
                <a:srgbClr val="454545"/>
              </a:solidFill>
              <a:latin typeface="楷体" panose="02010609060101010101" pitchFamily="49" charset="-122"/>
              <a:ea typeface="楷体" panose="02010609060101010101" pitchFamily="49" charset="-122"/>
            </a:endParaRPr>
          </a:p>
        </p:txBody>
      </p:sp>
      <p:sp>
        <p:nvSpPr>
          <p:cNvPr id="31" name="Rectangle 4"/>
          <p:cNvSpPr>
            <a:spLocks noChangeArrowheads="1"/>
          </p:cNvSpPr>
          <p:nvPr/>
        </p:nvSpPr>
        <p:spPr bwMode="auto">
          <a:xfrm>
            <a:off x="2728721" y="1699167"/>
            <a:ext cx="61253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当标号加在指令语句前面时，它隐含为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属性。</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32" name="Text Box 6"/>
          <p:cNvSpPr txBox="1">
            <a:spLocks noChangeArrowheads="1"/>
          </p:cNvSpPr>
          <p:nvPr/>
        </p:nvSpPr>
        <p:spPr bwMode="auto">
          <a:xfrm>
            <a:off x="3100301" y="2219378"/>
            <a:ext cx="5181600" cy="400110"/>
          </a:xfrm>
          <a:prstGeom prst="rect">
            <a:avLst/>
          </a:prstGeom>
          <a:ln w="28575"/>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SUB1</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AX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30H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Rectangle 7"/>
          <p:cNvSpPr>
            <a:spLocks noChangeArrowheads="1"/>
          </p:cNvSpPr>
          <p:nvPr/>
        </p:nvSpPr>
        <p:spPr bwMode="auto">
          <a:xfrm>
            <a:off x="3026728" y="2690717"/>
            <a:ext cx="54987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en-US" altLang="zh-CN" sz="2000" b="1" kern="0" dirty="0">
                <a:solidFill>
                  <a:srgbClr val="000000"/>
                </a:solidFill>
                <a:latin typeface="楷体" panose="02010609060101010101" pitchFamily="49" charset="-122"/>
                <a:ea typeface="楷体" panose="02010609060101010101" pitchFamily="49" charset="-122"/>
              </a:rPr>
              <a:t>SUB1</a:t>
            </a:r>
            <a:r>
              <a:rPr lang="zh-CN" altLang="en-US" sz="2000" b="1" kern="0" dirty="0">
                <a:solidFill>
                  <a:srgbClr val="000000"/>
                </a:solidFill>
                <a:latin typeface="楷体" panose="02010609060101010101" pitchFamily="49" charset="-122"/>
                <a:ea typeface="楷体" panose="02010609060101010101" pitchFamily="49" charset="-122"/>
              </a:rPr>
              <a:t>的距离属性为</a:t>
            </a:r>
            <a:r>
              <a:rPr lang="en-US" altLang="zh-CN" sz="2000" b="1" kern="0" dirty="0">
                <a:solidFill>
                  <a:srgbClr val="000000"/>
                </a:solidFill>
                <a:latin typeface="楷体" panose="02010609060101010101" pitchFamily="49" charset="-122"/>
                <a:ea typeface="楷体" panose="02010609060101010101" pitchFamily="49" charset="-122"/>
              </a:rPr>
              <a:t>NEAR</a:t>
            </a:r>
            <a:r>
              <a:rPr lang="zh-CN" altLang="en-US" sz="2000" b="1" kern="0" dirty="0">
                <a:solidFill>
                  <a:srgbClr val="000000"/>
                </a:solidFill>
                <a:latin typeface="楷体" panose="02010609060101010101" pitchFamily="49" charset="-122"/>
                <a:ea typeface="楷体" panose="02010609060101010101" pitchFamily="49" charset="-122"/>
              </a:rPr>
              <a:t>，它只能被本段的转移指令和调用指令访问。</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34" name="灯片编号占位符 3"/>
          <p:cNvSpPr txBox="1">
            <a:spLocks noGrp="1" noChangeArrowheads="1"/>
          </p:cNvSpPr>
          <p:nvPr/>
        </p:nvSpPr>
        <p:spPr bwMode="auto">
          <a:xfrm>
            <a:off x="9284424" y="7257782"/>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defRPr/>
            </a:pPr>
            <a:fld id="{32E7A303-FBEB-4E9F-8B5C-C160228C9474}" type="slidenum">
              <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fld>
            <a:endPar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Rectangle 9"/>
          <p:cNvSpPr>
            <a:spLocks noChangeArrowheads="1"/>
          </p:cNvSpPr>
          <p:nvPr/>
        </p:nvSpPr>
        <p:spPr bwMode="auto">
          <a:xfrm>
            <a:off x="3026728" y="4314518"/>
            <a:ext cx="54809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类型</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或</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。该语句要与指令语句连用。</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36" name="Group 9"/>
          <p:cNvGrpSpPr/>
          <p:nvPr/>
        </p:nvGrpSpPr>
        <p:grpSpPr bwMode="auto">
          <a:xfrm>
            <a:off x="3098387" y="3906972"/>
            <a:ext cx="4765676" cy="495301"/>
            <a:chOff x="78" y="16"/>
            <a:chExt cx="3002" cy="312"/>
          </a:xfrm>
        </p:grpSpPr>
        <p:sp>
          <p:nvSpPr>
            <p:cNvPr id="37" name="Rectangle 10"/>
            <p:cNvSpPr>
              <a:spLocks noChangeArrowheads="1"/>
            </p:cNvSpPr>
            <p:nvPr/>
          </p:nvSpPr>
          <p:spPr bwMode="auto">
            <a:xfrm>
              <a:off x="78" y="16"/>
              <a:ext cx="3002" cy="252"/>
            </a:xfrm>
            <a:prstGeom prst="rect">
              <a:avLst/>
            </a:prstGeom>
            <a:ln w="28575"/>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zh-CN" altLang="en-US" sz="2000" b="1" kern="0" dirty="0">
                  <a:solidFill>
                    <a:srgbClr val="000000"/>
                  </a:solidFill>
                </a:rPr>
                <a:t>格式：标号名  </a:t>
              </a:r>
              <a:r>
                <a:rPr lang="en-US" altLang="zh-CN" sz="2000" b="1" kern="0" dirty="0">
                  <a:solidFill>
                    <a:srgbClr val="000000"/>
                  </a:solidFill>
                </a:rPr>
                <a:t>LABEL  </a:t>
              </a:r>
              <a:r>
                <a:rPr lang="zh-CN" altLang="en-US" sz="2000" b="1" kern="0" dirty="0">
                  <a:solidFill>
                    <a:srgbClr val="000000"/>
                  </a:solidFill>
                </a:rPr>
                <a:t>类型</a:t>
              </a:r>
              <a:endParaRPr lang="zh-CN" altLang="en-US" sz="2000" b="1" kern="0" dirty="0">
                <a:solidFill>
                  <a:srgbClr val="000000"/>
                </a:solidFill>
              </a:endParaRPr>
            </a:p>
          </p:txBody>
        </p:sp>
        <p:sp>
          <p:nvSpPr>
            <p:cNvPr id="43" name="Rectangle 11"/>
            <p:cNvSpPr>
              <a:spLocks noChangeArrowheads="1"/>
            </p:cNvSpPr>
            <p:nvPr/>
          </p:nvSpPr>
          <p:spPr bwMode="auto">
            <a:xfrm>
              <a:off x="589" y="37"/>
              <a:ext cx="2057" cy="291"/>
            </a:xfrm>
            <a:prstGeom prst="rect">
              <a:avLst/>
            </a:prstGeom>
            <a:noFill/>
            <a:ln w="9525">
              <a:noFill/>
              <a:miter lim="800000"/>
            </a:ln>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400" b="1" kern="0" dirty="0">
                  <a:solidFill>
                    <a:srgbClr val="000000"/>
                  </a:solidFill>
                </a:rPr>
                <a:t> </a:t>
              </a:r>
              <a:endParaRPr lang="zh-CN" altLang="en-US" sz="2400" b="1" kern="0" dirty="0">
                <a:solidFill>
                  <a:srgbClr val="000000"/>
                </a:solidFill>
              </a:endParaRPr>
            </a:p>
          </p:txBody>
        </p:sp>
      </p:grpSp>
      <p:sp>
        <p:nvSpPr>
          <p:cNvPr id="45" name="Text Box 3"/>
          <p:cNvSpPr txBox="1">
            <a:spLocks noChangeArrowheads="1"/>
          </p:cNvSpPr>
          <p:nvPr/>
        </p:nvSpPr>
        <p:spPr bwMode="auto">
          <a:xfrm>
            <a:off x="3100301" y="4773098"/>
            <a:ext cx="4806569" cy="1015663"/>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 </a:t>
            </a:r>
            <a:r>
              <a:rPr lang="en-US" altLang="zh-CN" sz="2000" dirty="0"/>
              <a:t>SUB1_FAR    LABEL    FAR</a:t>
            </a:r>
            <a:br>
              <a:rPr lang="en-US" altLang="zh-CN" sz="2000" dirty="0"/>
            </a:br>
            <a:r>
              <a:rPr lang="en-US" altLang="zh-CN" sz="2000" dirty="0"/>
              <a:t>             SUB1:  MOV  AX,30H</a:t>
            </a:r>
            <a:br>
              <a:rPr lang="en-US" altLang="zh-CN" sz="2000" dirty="0"/>
            </a:br>
            <a:r>
              <a:rPr lang="en-US" altLang="zh-CN" sz="2000" dirty="0"/>
              <a:t>                         …...</a:t>
            </a:r>
            <a:endParaRPr lang="en-US" altLang="zh-CN" sz="2000" dirty="0"/>
          </a:p>
        </p:txBody>
      </p:sp>
      <p:sp>
        <p:nvSpPr>
          <p:cNvPr id="46" name="Rectangle 4"/>
          <p:cNvSpPr>
            <a:spLocks noChangeArrowheads="1"/>
          </p:cNvSpPr>
          <p:nvPr/>
        </p:nvSpPr>
        <p:spPr bwMode="auto">
          <a:xfrm>
            <a:off x="204394" y="5855692"/>
            <a:ext cx="86497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u"/>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SUB1_FAR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两个标号具有相同的逻辑地址。被转移指令或调用指令使用时是指同一个入口地址。</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Clr>
                <a:srgbClr val="C00000"/>
              </a:buClr>
              <a:buSzTx/>
              <a:buFont typeface="Wingdings" panose="05000000000000000000" pitchFamily="2" charset="2"/>
              <a:buChar char="u"/>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只能被本段调用，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SUB1-FAR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可以被其它段的指令调用。</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nimBg="1" autoUpdateAnimBg="0"/>
      <p:bldP spid="33" grpId="0" autoUpdateAnimBg="0"/>
      <p:bldP spid="35" grpId="0" autoUpdateAnimBg="0"/>
      <p:bldP spid="45" grpId="0" animBg="1" autoUpdateAnimBg="0"/>
      <p:bldP spid="46"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4.2  </a:t>
            </a:r>
            <a:r>
              <a:rPr lang="zh-CN" altLang="en-US" sz="2400" b="1" dirty="0">
                <a:solidFill>
                  <a:schemeClr val="bg1"/>
                </a:solidFill>
                <a:latin typeface="楷体" panose="02010609060101010101" pitchFamily="49" charset="-122"/>
                <a:ea typeface="楷体" panose="02010609060101010101" pitchFamily="49" charset="-122"/>
              </a:rPr>
              <a:t>汇编语言数据</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标号的属性</a:t>
            </a:r>
            <a:endParaRPr lang="zh-CN" altLang="en-US" sz="2400" b="1" dirty="0">
              <a:latin typeface="华文楷体" panose="02010600040101010101" pitchFamily="2" charset="-122"/>
              <a:ea typeface="华文楷体" panose="02010600040101010101" pitchFamily="2" charset="-122"/>
            </a:endParaRPr>
          </a:p>
        </p:txBody>
      </p:sp>
      <p:sp>
        <p:nvSpPr>
          <p:cNvPr id="34" name="灯片编号占位符 3"/>
          <p:cNvSpPr txBox="1">
            <a:spLocks noGrp="1" noChangeArrowheads="1"/>
          </p:cNvSpPr>
          <p:nvPr/>
        </p:nvSpPr>
        <p:spPr bwMode="auto">
          <a:xfrm>
            <a:off x="9284424" y="7257782"/>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r" defTabSz="914400" eaLnBrk="1" fontAlgn="base" latinLnBrk="0" hangingPunct="1">
              <a:lnSpc>
                <a:spcPct val="100000"/>
              </a:lnSpc>
              <a:spcBef>
                <a:spcPct val="0"/>
              </a:spcBef>
              <a:spcAft>
                <a:spcPct val="0"/>
              </a:spcAft>
              <a:buClrTx/>
              <a:buSzTx/>
              <a:buFont typeface="Arial" panose="020B0604020202020204" pitchFamily="34" charset="0"/>
              <a:buNone/>
              <a:defRPr/>
            </a:pPr>
            <a:fld id="{32E7A303-FBEB-4E9F-8B5C-C160228C9474}" type="slidenum">
              <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fld>
            <a:endParaRPr kumimoji="0" lang="en-US" altLang="zh-CN" sz="1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5"/>
          <p:cNvSpPr>
            <a:spLocks noChangeArrowheads="1"/>
          </p:cNvSpPr>
          <p:nvPr/>
        </p:nvSpPr>
        <p:spPr bwMode="auto">
          <a:xfrm>
            <a:off x="470647" y="1764860"/>
            <a:ext cx="7848600"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LABEL</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伪指令还可用来定义变量的属性，即改变一个变量的属性，如把字变量的高低字节作为字节变量来处理。</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7" name="Rectangle 6"/>
          <p:cNvSpPr>
            <a:spLocks noChangeArrowheads="1"/>
          </p:cNvSpPr>
          <p:nvPr/>
        </p:nvSpPr>
        <p:spPr bwMode="auto">
          <a:xfrm>
            <a:off x="470647" y="2903668"/>
            <a:ext cx="7811254" cy="1015663"/>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zh-CN" altLang="en-US" sz="2400" b="1" kern="0">
                <a:solidFill>
                  <a:srgbClr val="000000"/>
                </a:solidFill>
              </a:rPr>
              <a:t>例如：</a:t>
            </a:r>
            <a:r>
              <a:rPr lang="en-US" altLang="zh-CN" sz="2400" b="1" kern="0">
                <a:solidFill>
                  <a:srgbClr val="000000"/>
                </a:solidFill>
              </a:rPr>
              <a:t>DATA_BYTE   LABEL  BYTE</a:t>
            </a:r>
            <a:endParaRPr lang="en-US" altLang="zh-CN" sz="2400" b="1" kern="0">
              <a:solidFill>
                <a:srgbClr val="000000"/>
              </a:solidFill>
            </a:endParaRPr>
          </a:p>
          <a:p>
            <a:pPr defTabSz="914400" fontAlgn="base">
              <a:spcBef>
                <a:spcPct val="50000"/>
              </a:spcBef>
              <a:spcAft>
                <a:spcPct val="0"/>
              </a:spcAft>
            </a:pPr>
            <a:r>
              <a:rPr lang="en-US" altLang="zh-CN" sz="2400" b="1" kern="0">
                <a:solidFill>
                  <a:srgbClr val="000000"/>
                </a:solidFill>
              </a:rPr>
              <a:t>            DATA_WORD  DW  20H  DUP</a:t>
            </a:r>
            <a:r>
              <a:rPr lang="zh-CN" altLang="en-US" sz="2400" b="1" kern="0">
                <a:solidFill>
                  <a:srgbClr val="000000"/>
                </a:solidFill>
              </a:rPr>
              <a:t>（？）</a:t>
            </a:r>
            <a:endParaRPr lang="zh-CN" altLang="en-US" sz="2400" b="1" kern="0">
              <a:solidFill>
                <a:srgbClr val="000000"/>
              </a:solidFill>
            </a:endParaRPr>
          </a:p>
        </p:txBody>
      </p:sp>
      <p:sp>
        <p:nvSpPr>
          <p:cNvPr id="28" name="Rectangle 7"/>
          <p:cNvSpPr>
            <a:spLocks noChangeArrowheads="1"/>
          </p:cNvSpPr>
          <p:nvPr/>
        </p:nvSpPr>
        <p:spPr bwMode="auto">
          <a:xfrm>
            <a:off x="358552" y="4043082"/>
            <a:ext cx="8426896"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DATA_BYTE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DATA_WORD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具有相同的段基址和偏移量。 </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DATA_BYTE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可以被用来存取一个字节数据，而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DATA_WORD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则不能。</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28"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4.3</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符号定义语句</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符号定义语句</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873250"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符号定义语句将常数或表达式等形式用某个指定的符号来表示。在</a:t>
            </a:r>
            <a:r>
              <a:rPr lang="en-US" altLang="zh-CN" sz="2400" b="1" kern="0" dirty="0">
                <a:latin typeface="楷体" panose="02010609060101010101" pitchFamily="49" charset="-122"/>
                <a:ea typeface="楷体" panose="02010609060101010101" pitchFamily="49" charset="-122"/>
              </a:rPr>
              <a:t>8086/8088</a:t>
            </a:r>
            <a:r>
              <a:rPr lang="zh-CN" altLang="en-US" sz="2400" b="1" kern="0" dirty="0">
                <a:latin typeface="楷体" panose="02010609060101010101" pitchFamily="49" charset="-122"/>
                <a:ea typeface="楷体" panose="02010609060101010101" pitchFamily="49" charset="-122"/>
              </a:rPr>
              <a:t>汇编语言中有两种符号定义语句。</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722688"/>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等值语句</a:t>
            </a:r>
            <a:endParaRPr lang="zh-CN" altLang="en-US" sz="2400" b="1" dirty="0">
              <a:latin typeface="华文楷体" panose="02010600040101010101" pitchFamily="2" charset="-122"/>
              <a:ea typeface="华文楷体" panose="02010600040101010101" pitchFamily="2" charset="-122"/>
            </a:endParaRPr>
          </a:p>
        </p:txBody>
      </p:sp>
      <p:sp>
        <p:nvSpPr>
          <p:cNvPr id="11" name="MH_Other_1"/>
          <p:cNvSpPr/>
          <p:nvPr>
            <p:custDataLst>
              <p:tags r:id="rId2"/>
            </p:custDataLst>
          </p:nvPr>
        </p:nvSpPr>
        <p:spPr>
          <a:xfrm>
            <a:off x="1596185" y="2190086"/>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2" name="MH_Other_2"/>
          <p:cNvSpPr/>
          <p:nvPr>
            <p:custDataLst>
              <p:tags r:id="rId3"/>
            </p:custDataLst>
          </p:nvPr>
        </p:nvSpPr>
        <p:spPr>
          <a:xfrm>
            <a:off x="1461247" y="205038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MH_SubTitle_1"/>
          <p:cNvSpPr txBox="1">
            <a:spLocks noChangeArrowheads="1"/>
          </p:cNvSpPr>
          <p:nvPr>
            <p:custDataLst>
              <p:tags r:id="rId4"/>
            </p:custDataLst>
          </p:nvPr>
        </p:nvSpPr>
        <p:spPr bwMode="auto">
          <a:xfrm>
            <a:off x="2620122" y="181861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14" name="MH_Text_1"/>
          <p:cNvSpPr txBox="1"/>
          <p:nvPr>
            <p:custDataLst>
              <p:tags r:id="rId5"/>
            </p:custDataLst>
          </p:nvPr>
        </p:nvSpPr>
        <p:spPr>
          <a:xfrm>
            <a:off x="2620122" y="2350423"/>
            <a:ext cx="539432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符号名   </a:t>
            </a:r>
            <a:r>
              <a:rPr lang="en-US" altLang="zh-CN" sz="2400" b="1" dirty="0">
                <a:latin typeface="楷体" panose="02010609060101010101" pitchFamily="49" charset="-122"/>
                <a:ea typeface="楷体" panose="02010609060101010101" pitchFamily="49" charset="-122"/>
              </a:rPr>
              <a:t>EQU   </a:t>
            </a:r>
            <a:r>
              <a:rPr lang="zh-CN" altLang="en-US" sz="2400" b="1" dirty="0">
                <a:latin typeface="楷体" panose="02010609060101010101" pitchFamily="49" charset="-122"/>
                <a:ea typeface="楷体" panose="02010609060101010101" pitchFamily="49" charset="-122"/>
              </a:rPr>
              <a:t>表达式</a:t>
            </a:r>
            <a:endParaRPr lang="zh-CN" altLang="en-US" sz="2400" b="1" dirty="0">
              <a:latin typeface="楷体" panose="02010609060101010101" pitchFamily="49" charset="-122"/>
              <a:ea typeface="楷体" panose="02010609060101010101" pitchFamily="49" charset="-122"/>
            </a:endParaRPr>
          </a:p>
        </p:txBody>
      </p:sp>
      <p:sp>
        <p:nvSpPr>
          <p:cNvPr id="15" name="MH_Other_3"/>
          <p:cNvSpPr/>
          <p:nvPr>
            <p:custDataLst>
              <p:tags r:id="rId6"/>
            </p:custDataLst>
          </p:nvPr>
        </p:nvSpPr>
        <p:spPr>
          <a:xfrm>
            <a:off x="1596185" y="387731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4"/>
          <p:cNvSpPr/>
          <p:nvPr>
            <p:custDataLst>
              <p:tags r:id="rId7"/>
            </p:custDataLst>
          </p:nvPr>
        </p:nvSpPr>
        <p:spPr>
          <a:xfrm>
            <a:off x="1461247" y="373761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SubTitle_2"/>
          <p:cNvSpPr txBox="1">
            <a:spLocks noChangeArrowheads="1"/>
          </p:cNvSpPr>
          <p:nvPr>
            <p:custDataLst>
              <p:tags r:id="rId8"/>
            </p:custDataLst>
          </p:nvPr>
        </p:nvSpPr>
        <p:spPr bwMode="auto">
          <a:xfrm>
            <a:off x="2620122" y="350742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功能</a:t>
            </a:r>
            <a:endParaRPr lang="zh-CN" altLang="en-US" sz="2400" b="1" dirty="0">
              <a:latin typeface="楷体" panose="02010609060101010101" pitchFamily="49" charset="-122"/>
              <a:ea typeface="楷体" panose="02010609060101010101" pitchFamily="49" charset="-122"/>
            </a:endParaRPr>
          </a:p>
        </p:txBody>
      </p:sp>
      <p:sp>
        <p:nvSpPr>
          <p:cNvPr id="18" name="MH_Text_2"/>
          <p:cNvSpPr txBox="1"/>
          <p:nvPr>
            <p:custDataLst>
              <p:tags r:id="rId9"/>
            </p:custDataLst>
          </p:nvPr>
        </p:nvSpPr>
        <p:spPr>
          <a:xfrm>
            <a:off x="2620122" y="4037648"/>
            <a:ext cx="5108575" cy="1247775"/>
          </a:xfrm>
          <a:prstGeom prst="rect">
            <a:avLst/>
          </a:prstGeom>
          <a:noFill/>
        </p:spPr>
        <p:txBody>
          <a:bodyPr lIns="0" tIns="0" rIns="0" bIns="0">
            <a:normAutofit fontScale="92500" lnSpcReduction="20000"/>
          </a:bodyPr>
          <a:lstStyle/>
          <a:p>
            <a:pPr>
              <a:lnSpc>
                <a:spcPct val="150000"/>
              </a:lnSpc>
              <a:defRPr/>
            </a:pPr>
            <a:r>
              <a:rPr lang="zh-CN" altLang="en-US" sz="2400" b="1" dirty="0">
                <a:latin typeface="楷体" panose="02010609060101010101" pitchFamily="49" charset="-122"/>
                <a:ea typeface="楷体" panose="02010609060101010101" pitchFamily="49" charset="-122"/>
              </a:rPr>
              <a:t>用符号名来表示</a:t>
            </a:r>
            <a:r>
              <a:rPr lang="en-US" altLang="zh-CN" sz="2400" b="1" dirty="0">
                <a:latin typeface="楷体" panose="02010609060101010101" pitchFamily="49" charset="-122"/>
                <a:ea typeface="楷体" panose="02010609060101010101" pitchFamily="49" charset="-122"/>
              </a:rPr>
              <a:t>EQU</a:t>
            </a:r>
            <a:r>
              <a:rPr lang="zh-CN" altLang="en-US" sz="2400" b="1" dirty="0">
                <a:latin typeface="楷体" panose="02010609060101010101" pitchFamily="49" charset="-122"/>
                <a:ea typeface="楷体" panose="02010609060101010101" pitchFamily="49" charset="-122"/>
              </a:rPr>
              <a:t>右边的表达式。后面的程序中一旦出现该符号名，汇编程序将把它替换成该表达式。</a:t>
            </a:r>
            <a:endParaRPr lang="zh-CN" altLang="en-US" sz="2400" b="1" dirty="0">
              <a:latin typeface="楷体" panose="02010609060101010101" pitchFamily="49" charset="-122"/>
              <a:ea typeface="楷体" panose="02010609060101010101" pitchFamily="49" charset="-122"/>
            </a:endParaRPr>
          </a:p>
        </p:txBody>
      </p:sp>
      <p:sp>
        <p:nvSpPr>
          <p:cNvPr id="19" name="MH_Other_5"/>
          <p:cNvSpPr/>
          <p:nvPr>
            <p:custDataLst>
              <p:tags r:id="rId10"/>
            </p:custDataLst>
          </p:nvPr>
        </p:nvSpPr>
        <p:spPr bwMode="auto">
          <a:xfrm>
            <a:off x="1743822" y="2359948"/>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Other_6"/>
          <p:cNvSpPr>
            <a:spLocks noChangeAspect="1"/>
          </p:cNvSpPr>
          <p:nvPr>
            <p:custDataLst>
              <p:tags r:id="rId11"/>
            </p:custDataLst>
          </p:nvPr>
        </p:nvSpPr>
        <p:spPr bwMode="auto">
          <a:xfrm>
            <a:off x="1761285" y="404558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Text Box 5"/>
          <p:cNvSpPr txBox="1">
            <a:spLocks noChangeArrowheads="1"/>
          </p:cNvSpPr>
          <p:nvPr/>
        </p:nvSpPr>
        <p:spPr bwMode="auto">
          <a:xfrm>
            <a:off x="294861" y="5453698"/>
            <a:ext cx="8547925" cy="461665"/>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表达式可以是任何形式，常见的有以下几种情况。</a:t>
            </a:r>
            <a:endParaRPr kumimoji="1" lang="zh-CN" altLang="en-US" sz="2400"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anim calcmode="lin" valueType="num">
                                      <p:cBhvr>
                                        <p:cTn id="28" dur="500" fill="hold"/>
                                        <p:tgtEl>
                                          <p:spTgt spid="19"/>
                                        </p:tgtEl>
                                        <p:attrNameLst>
                                          <p:attrName>ppt_x</p:attrName>
                                        </p:attrNameLst>
                                      </p:cBhvr>
                                      <p:tavLst>
                                        <p:tav tm="0">
                                          <p:val>
                                            <p:strVal val="#ppt_x"/>
                                          </p:val>
                                        </p:tav>
                                        <p:tav tm="100000">
                                          <p:val>
                                            <p:strVal val="#ppt_x"/>
                                          </p:val>
                                        </p:tav>
                                      </p:tavLst>
                                    </p:anim>
                                    <p:anim calcmode="lin" valueType="num">
                                      <p:cBhvr>
                                        <p:cTn id="2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anim calcmode="lin" valueType="num">
                                      <p:cBhvr>
                                        <p:cTn id="35" dur="500" fill="hold"/>
                                        <p:tgtEl>
                                          <p:spTgt spid="15"/>
                                        </p:tgtEl>
                                        <p:attrNameLst>
                                          <p:attrName>ppt_x</p:attrName>
                                        </p:attrNameLst>
                                      </p:cBhvr>
                                      <p:tavLst>
                                        <p:tav tm="0">
                                          <p:val>
                                            <p:strVal val="#ppt_x"/>
                                          </p:val>
                                        </p:tav>
                                        <p:tav tm="100000">
                                          <p:val>
                                            <p:strVal val="#ppt_x"/>
                                          </p:val>
                                        </p:tav>
                                      </p:tavLst>
                                    </p:anim>
                                    <p:anim calcmode="lin" valueType="num">
                                      <p:cBhvr>
                                        <p:cTn id="36" dur="5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anim calcmode="lin" valueType="num">
                                      <p:cBhvr>
                                        <p:cTn id="45" dur="500" fill="hold"/>
                                        <p:tgtEl>
                                          <p:spTgt spid="17"/>
                                        </p:tgtEl>
                                        <p:attrNameLst>
                                          <p:attrName>ppt_x</p:attrName>
                                        </p:attrNameLst>
                                      </p:cBhvr>
                                      <p:tavLst>
                                        <p:tav tm="0">
                                          <p:val>
                                            <p:strVal val="#ppt_x"/>
                                          </p:val>
                                        </p:tav>
                                        <p:tav tm="100000">
                                          <p:val>
                                            <p:strVal val="#ppt_x"/>
                                          </p:val>
                                        </p:tav>
                                      </p:tavLst>
                                    </p:anim>
                                    <p:anim calcmode="lin" valueType="num">
                                      <p:cBhvr>
                                        <p:cTn id="46" dur="5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animBg="1"/>
      <p:bldP spid="17" grpId="0"/>
      <p:bldP spid="18" grpId="0"/>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等值语句</a:t>
            </a:r>
            <a:endParaRPr lang="zh-CN" altLang="en-US" sz="2400" b="1" dirty="0">
              <a:latin typeface="华文楷体" panose="02010600040101010101" pitchFamily="2" charset="-122"/>
              <a:ea typeface="华文楷体" panose="02010600040101010101" pitchFamily="2" charset="-122"/>
            </a:endParaRPr>
          </a:p>
        </p:txBody>
      </p:sp>
      <p:sp>
        <p:nvSpPr>
          <p:cNvPr id="22" name="MH_SubTitle_1"/>
          <p:cNvSpPr txBox="1">
            <a:spLocks noChangeArrowheads="1"/>
          </p:cNvSpPr>
          <p:nvPr>
            <p:custDataLst>
              <p:tags r:id="rId2"/>
            </p:custDataLst>
          </p:nvPr>
        </p:nvSpPr>
        <p:spPr bwMode="auto">
          <a:xfrm>
            <a:off x="1127200" y="1785683"/>
            <a:ext cx="6314272" cy="23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常数或数值表达式</a:t>
            </a:r>
            <a:endParaRPr lang="en-US" altLang="zh-CN" sz="2400" b="1" dirty="0">
              <a:latin typeface="楷体" panose="02010609060101010101" pitchFamily="49" charset="-122"/>
              <a:ea typeface="楷体" panose="02010609060101010101" pitchFamily="49" charset="-122"/>
            </a:endParaRPr>
          </a:p>
          <a:p>
            <a:pPr lvl="1">
              <a:lnSpc>
                <a:spcPct val="130000"/>
              </a:lnSpc>
            </a:pPr>
            <a:endParaRPr lang="zh-CN" altLang="en-US" sz="2400" b="1" dirty="0">
              <a:solidFill>
                <a:schemeClr val="accent1">
                  <a:lumMod val="75000"/>
                </a:schemeClr>
              </a:solidFill>
              <a:latin typeface="楷体" panose="02010609060101010101" pitchFamily="49" charset="-122"/>
              <a:ea typeface="楷体" panose="02010609060101010101" pitchFamily="49" charset="-122"/>
            </a:endParaRPr>
          </a:p>
        </p:txBody>
      </p:sp>
      <p:sp>
        <p:nvSpPr>
          <p:cNvPr id="23" name="MH_Other_1"/>
          <p:cNvSpPr>
            <a:spLocks noEditPoints="1"/>
          </p:cNvSpPr>
          <p:nvPr>
            <p:custDataLst>
              <p:tags r:id="rId3"/>
            </p:custDataLst>
          </p:nvPr>
        </p:nvSpPr>
        <p:spPr bwMode="auto">
          <a:xfrm>
            <a:off x="646113" y="1635723"/>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1"/>
          </a:solidFill>
          <a:ln w="9525">
            <a:solidFill>
              <a:schemeClr val="accent1"/>
            </a:solidFill>
            <a:round/>
          </a:ln>
        </p:spPr>
        <p:txBody>
          <a:bodyPr/>
          <a:lstStyle/>
          <a:p>
            <a:endParaRPr lang="zh-CN" altLang="en-US"/>
          </a:p>
        </p:txBody>
      </p:sp>
      <p:sp>
        <p:nvSpPr>
          <p:cNvPr id="24" name="MH_SubTitle_2"/>
          <p:cNvSpPr txBox="1">
            <a:spLocks noChangeArrowheads="1"/>
          </p:cNvSpPr>
          <p:nvPr>
            <p:custDataLst>
              <p:tags r:id="rId4"/>
            </p:custDataLst>
          </p:nvPr>
        </p:nvSpPr>
        <p:spPr bwMode="auto">
          <a:xfrm>
            <a:off x="1122363" y="2841055"/>
            <a:ext cx="6319109" cy="54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地址表达式</a:t>
            </a:r>
            <a:endParaRPr lang="zh-CN" altLang="en-US" sz="2400" b="1" dirty="0">
              <a:latin typeface="楷体" panose="02010609060101010101" pitchFamily="49" charset="-122"/>
              <a:ea typeface="楷体" panose="02010609060101010101" pitchFamily="49" charset="-122"/>
            </a:endParaRPr>
          </a:p>
        </p:txBody>
      </p:sp>
      <p:sp>
        <p:nvSpPr>
          <p:cNvPr id="25" name="MH_Other_2"/>
          <p:cNvSpPr>
            <a:spLocks noEditPoints="1"/>
          </p:cNvSpPr>
          <p:nvPr>
            <p:custDataLst>
              <p:tags r:id="rId5"/>
            </p:custDataLst>
          </p:nvPr>
        </p:nvSpPr>
        <p:spPr bwMode="auto">
          <a:xfrm>
            <a:off x="646113" y="3074854"/>
            <a:ext cx="476250"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solidFill>
          <a:ln w="9525">
            <a:solidFill>
              <a:schemeClr val="accent2"/>
            </a:solidFill>
            <a:round/>
          </a:ln>
        </p:spPr>
        <p:txBody>
          <a:bodyPr/>
          <a:lstStyle/>
          <a:p>
            <a:endParaRPr lang="zh-CN" altLang="en-US"/>
          </a:p>
        </p:txBody>
      </p:sp>
      <p:sp>
        <p:nvSpPr>
          <p:cNvPr id="26" name="MH_SubTitle_3"/>
          <p:cNvSpPr txBox="1">
            <a:spLocks noChangeArrowheads="1"/>
          </p:cNvSpPr>
          <p:nvPr>
            <p:custDataLst>
              <p:tags r:id="rId6"/>
            </p:custDataLst>
          </p:nvPr>
        </p:nvSpPr>
        <p:spPr bwMode="auto">
          <a:xfrm>
            <a:off x="1031577" y="4235105"/>
            <a:ext cx="6319109"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0000"/>
              </a:lnSpc>
            </a:pPr>
            <a:r>
              <a:rPr lang="zh-CN" altLang="en-US" sz="2400" b="1" dirty="0">
                <a:latin typeface="楷体" panose="02010609060101010101" pitchFamily="49" charset="-122"/>
                <a:ea typeface="楷体" panose="02010609060101010101" pitchFamily="49" charset="-122"/>
              </a:rPr>
              <a:t>变量、寄存器名或指令助记符</a:t>
            </a:r>
            <a:endParaRPr lang="zh-CN" altLang="en-US" sz="2400" b="1" dirty="0">
              <a:latin typeface="楷体" panose="02010609060101010101" pitchFamily="49" charset="-122"/>
              <a:ea typeface="楷体" panose="02010609060101010101" pitchFamily="49" charset="-122"/>
            </a:endParaRPr>
          </a:p>
        </p:txBody>
      </p:sp>
      <p:sp>
        <p:nvSpPr>
          <p:cNvPr id="27" name="MH_Other_3"/>
          <p:cNvSpPr>
            <a:spLocks noEditPoints="1"/>
          </p:cNvSpPr>
          <p:nvPr>
            <p:custDataLst>
              <p:tags r:id="rId7"/>
            </p:custDataLst>
          </p:nvPr>
        </p:nvSpPr>
        <p:spPr bwMode="auto">
          <a:xfrm>
            <a:off x="563266" y="4417669"/>
            <a:ext cx="476250"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3"/>
          </a:solidFill>
          <a:ln w="9525">
            <a:solidFill>
              <a:schemeClr val="accent3"/>
            </a:solidFill>
            <a:round/>
          </a:ln>
        </p:spPr>
        <p:txBody>
          <a:bodyPr/>
          <a:lstStyle/>
          <a:p>
            <a:pPr eaLnBrk="1" fontAlgn="auto" hangingPunct="1">
              <a:spcBef>
                <a:spcPts val="0"/>
              </a:spcBef>
              <a:spcAft>
                <a:spcPts val="0"/>
              </a:spcAft>
              <a:defRPr/>
            </a:pPr>
            <a:endParaRPr lang="zh-CN" altLang="en-US">
              <a:latin typeface="+mn-lt"/>
              <a:ea typeface="+mn-ea"/>
            </a:endParaRPr>
          </a:p>
        </p:txBody>
      </p:sp>
      <p:sp>
        <p:nvSpPr>
          <p:cNvPr id="30" name="Rectangle 9"/>
          <p:cNvSpPr>
            <a:spLocks noChangeArrowheads="1"/>
          </p:cNvSpPr>
          <p:nvPr/>
        </p:nvSpPr>
        <p:spPr bwMode="auto">
          <a:xfrm>
            <a:off x="2162399" y="1882482"/>
            <a:ext cx="184731" cy="461665"/>
          </a:xfrm>
          <a:prstGeom prst="rect">
            <a:avLst/>
          </a:prstGeom>
          <a:solidFill>
            <a:srgbClr val="FFFFFF"/>
          </a:solidFill>
          <a:ln>
            <a:noFill/>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Box 1"/>
          <p:cNvSpPr txBox="1"/>
          <p:nvPr/>
        </p:nvSpPr>
        <p:spPr>
          <a:xfrm>
            <a:off x="1163063" y="1957788"/>
            <a:ext cx="3979092" cy="861774"/>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COUNT  EQU  5</a:t>
            </a:r>
            <a:endParaRPr lang="en-US" altLang="zh-CN" sz="2000" dirty="0"/>
          </a:p>
          <a:p>
            <a:r>
              <a:rPr lang="en-US" altLang="zh-CN" sz="2000" dirty="0"/>
              <a:t>            NUM       EQU  COUNT+5</a:t>
            </a:r>
            <a:endParaRPr lang="en-US" altLang="zh-CN" sz="2000" dirty="0"/>
          </a:p>
        </p:txBody>
      </p:sp>
      <p:sp>
        <p:nvSpPr>
          <p:cNvPr id="32" name="TextBox 1"/>
          <p:cNvSpPr txBox="1"/>
          <p:nvPr/>
        </p:nvSpPr>
        <p:spPr>
          <a:xfrm>
            <a:off x="1163063" y="3407927"/>
            <a:ext cx="3979092" cy="400110"/>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ADR1  EQU  DS</a:t>
            </a:r>
            <a:r>
              <a:rPr lang="zh-CN" altLang="en-US" sz="2000" dirty="0"/>
              <a:t>：</a:t>
            </a:r>
            <a:r>
              <a:rPr lang="en-US" altLang="zh-CN" sz="2000" dirty="0"/>
              <a:t>[BP+14]</a:t>
            </a:r>
            <a:endParaRPr lang="en-US" altLang="zh-CN" sz="2000" dirty="0"/>
          </a:p>
        </p:txBody>
      </p:sp>
      <p:sp>
        <p:nvSpPr>
          <p:cNvPr id="3" name="矩形 2"/>
          <p:cNvSpPr/>
          <p:nvPr/>
        </p:nvSpPr>
        <p:spPr>
          <a:xfrm>
            <a:off x="1114422" y="3938303"/>
            <a:ext cx="7099041" cy="400110"/>
          </a:xfrm>
          <a:prstGeom prst="rect">
            <a:avLst/>
          </a:prstGeom>
        </p:spPr>
        <p:txBody>
          <a:bodyPr wrap="square">
            <a:spAutoFit/>
          </a:bodyPr>
          <a:lstStyle/>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ADR1</a:t>
            </a:r>
            <a:r>
              <a:rPr lang="zh-CN" altLang="en-US" sz="2000" b="1" dirty="0">
                <a:solidFill>
                  <a:srgbClr val="000000"/>
                </a:solidFill>
                <a:latin typeface="楷体" panose="02010609060101010101" pitchFamily="49" charset="-122"/>
                <a:ea typeface="楷体" panose="02010609060101010101" pitchFamily="49" charset="-122"/>
              </a:rPr>
              <a:t>被定义为在</a:t>
            </a:r>
            <a:r>
              <a:rPr lang="en-US" altLang="zh-CN" sz="2000" b="1" dirty="0">
                <a:solidFill>
                  <a:srgbClr val="000000"/>
                </a:solidFill>
                <a:latin typeface="楷体" panose="02010609060101010101" pitchFamily="49" charset="-122"/>
                <a:ea typeface="楷体" panose="02010609060101010101" pitchFamily="49" charset="-122"/>
              </a:rPr>
              <a:t>DS</a:t>
            </a:r>
            <a:r>
              <a:rPr lang="zh-CN" altLang="en-US" sz="2000" b="1" dirty="0">
                <a:solidFill>
                  <a:srgbClr val="000000"/>
                </a:solidFill>
                <a:latin typeface="楷体" panose="02010609060101010101" pitchFamily="49" charset="-122"/>
                <a:ea typeface="楷体" panose="02010609060101010101" pitchFamily="49" charset="-122"/>
              </a:rPr>
              <a:t>数据段中以</a:t>
            </a:r>
            <a:r>
              <a:rPr lang="en-US" altLang="zh-CN" sz="2000" b="1" dirty="0">
                <a:solidFill>
                  <a:srgbClr val="000000"/>
                </a:solidFill>
                <a:latin typeface="楷体" panose="02010609060101010101" pitchFamily="49" charset="-122"/>
                <a:ea typeface="楷体" panose="02010609060101010101" pitchFamily="49" charset="-122"/>
              </a:rPr>
              <a:t>BP</a:t>
            </a:r>
            <a:r>
              <a:rPr lang="zh-CN" altLang="en-US" sz="2000" b="1" dirty="0">
                <a:solidFill>
                  <a:srgbClr val="000000"/>
                </a:solidFill>
                <a:latin typeface="楷体" panose="02010609060101010101" pitchFamily="49" charset="-122"/>
                <a:ea typeface="楷体" panose="02010609060101010101" pitchFamily="49" charset="-122"/>
              </a:rPr>
              <a:t>作基址寻址的一个存储单元。</a:t>
            </a:r>
            <a:endParaRPr lang="zh-CN" altLang="en-US" sz="2000" b="1" dirty="0">
              <a:solidFill>
                <a:srgbClr val="000000"/>
              </a:solidFill>
              <a:latin typeface="楷体" panose="02010609060101010101" pitchFamily="49" charset="-122"/>
              <a:ea typeface="楷体" panose="02010609060101010101" pitchFamily="49" charset="-122"/>
            </a:endParaRPr>
          </a:p>
        </p:txBody>
      </p:sp>
      <p:sp>
        <p:nvSpPr>
          <p:cNvPr id="33" name="TextBox 1"/>
          <p:cNvSpPr txBox="1"/>
          <p:nvPr/>
        </p:nvSpPr>
        <p:spPr>
          <a:xfrm>
            <a:off x="1153341" y="4858148"/>
            <a:ext cx="7329063" cy="861774"/>
          </a:xfrm>
          <a:prstGeom prst="rect">
            <a:avLst/>
          </a:prstGeom>
          <a:ln w="28575"/>
          <a:extLs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sz="2000" dirty="0"/>
              <a:t>例如：</a:t>
            </a:r>
            <a:r>
              <a:rPr lang="en-US" altLang="zh-CN" sz="2000" dirty="0"/>
              <a:t>CREG  EQU  CX</a:t>
            </a:r>
            <a:r>
              <a:rPr lang="zh-CN" altLang="en-US" sz="2000" dirty="0"/>
              <a:t>；在后面的程序使用</a:t>
            </a:r>
            <a:r>
              <a:rPr lang="en-US" altLang="zh-CN" sz="2000" dirty="0"/>
              <a:t>CREG</a:t>
            </a:r>
            <a:r>
              <a:rPr lang="zh-CN" altLang="en-US" sz="2000" dirty="0"/>
              <a:t>就是使用</a:t>
            </a:r>
            <a:r>
              <a:rPr lang="en-US" altLang="zh-CN" sz="2000" dirty="0"/>
              <a:t>CX</a:t>
            </a:r>
            <a:endParaRPr lang="en-US" altLang="zh-CN" sz="2000" dirty="0"/>
          </a:p>
          <a:p>
            <a:r>
              <a:rPr lang="en-US" altLang="zh-CN" sz="2000" dirty="0"/>
              <a:t>            CBD     EQU  DAA</a:t>
            </a:r>
            <a:r>
              <a:rPr lang="zh-CN" altLang="en-US" sz="2000" dirty="0"/>
              <a:t>；</a:t>
            </a:r>
            <a:r>
              <a:rPr lang="en-US" altLang="zh-CN" sz="2000" dirty="0"/>
              <a:t>DAA</a:t>
            </a:r>
            <a:r>
              <a:rPr lang="zh-CN" altLang="en-US" sz="2000" dirty="0"/>
              <a:t>为十进制调整指令。 </a:t>
            </a:r>
            <a:endParaRPr lang="en-US" altLang="zh-CN" sz="2000" dirty="0"/>
          </a:p>
        </p:txBody>
      </p:sp>
      <p:sp>
        <p:nvSpPr>
          <p:cNvPr id="4" name="矩形 3"/>
          <p:cNvSpPr/>
          <p:nvPr/>
        </p:nvSpPr>
        <p:spPr>
          <a:xfrm>
            <a:off x="1163063" y="5693811"/>
            <a:ext cx="6662959" cy="400110"/>
          </a:xfrm>
          <a:prstGeom prst="rect">
            <a:avLst/>
          </a:prstGeom>
        </p:spPr>
        <p:txBody>
          <a:bodyPr wrap="square">
            <a:spAutoFit/>
          </a:bodyPr>
          <a:lstStyle/>
          <a:p>
            <a:pPr defTabSz="914400" fontAlgn="base">
              <a:spcBef>
                <a:spcPct val="0"/>
              </a:spcBef>
              <a:spcAft>
                <a:spcPct val="0"/>
              </a:spcAft>
            </a:pPr>
            <a:r>
              <a:rPr lang="zh-CN" altLang="en-US" sz="2000" b="1" dirty="0">
                <a:solidFill>
                  <a:srgbClr val="FF0000"/>
                </a:solidFill>
                <a:latin typeface="楷体" panose="02010609060101010101" pitchFamily="49" charset="-122"/>
                <a:ea typeface="楷体" panose="02010609060101010101" pitchFamily="49" charset="-122"/>
              </a:rPr>
              <a:t>注意：在同一源程序中，同一符号不能用</a:t>
            </a:r>
            <a:r>
              <a:rPr lang="en-US" altLang="zh-CN" sz="2000" b="1" dirty="0">
                <a:solidFill>
                  <a:srgbClr val="FF0000"/>
                </a:solidFill>
                <a:latin typeface="楷体" panose="02010609060101010101" pitchFamily="49" charset="-122"/>
                <a:ea typeface="楷体" panose="02010609060101010101" pitchFamily="49" charset="-122"/>
              </a:rPr>
              <a:t>EQU</a:t>
            </a:r>
            <a:r>
              <a:rPr lang="zh-CN" altLang="en-US" sz="2000" b="1" dirty="0">
                <a:solidFill>
                  <a:srgbClr val="FF0000"/>
                </a:solidFill>
                <a:latin typeface="楷体" panose="02010609060101010101" pitchFamily="49" charset="-122"/>
                <a:ea typeface="楷体" panose="02010609060101010101" pitchFamily="49" charset="-122"/>
              </a:rPr>
              <a:t>定义多次。</a:t>
            </a:r>
            <a:endParaRPr lang="zh-CN" altLang="en-US" sz="2000" b="1" dirty="0">
              <a:solidFill>
                <a:srgbClr val="FF0000"/>
              </a:solidFill>
              <a:latin typeface="楷体" panose="02010609060101010101" pitchFamily="49" charset="-122"/>
              <a:ea typeface="楷体" panose="02010609060101010101" pitchFamily="49" charset="-122"/>
            </a:endParaRPr>
          </a:p>
        </p:txBody>
      </p:sp>
      <p:grpSp>
        <p:nvGrpSpPr>
          <p:cNvPr id="35" name="Group 9"/>
          <p:cNvGrpSpPr/>
          <p:nvPr/>
        </p:nvGrpSpPr>
        <p:grpSpPr bwMode="auto">
          <a:xfrm>
            <a:off x="1215614" y="6069004"/>
            <a:ext cx="5257800" cy="822325"/>
            <a:chOff x="0" y="0"/>
            <a:chExt cx="3312" cy="518"/>
          </a:xfrm>
        </p:grpSpPr>
        <p:sp>
          <p:nvSpPr>
            <p:cNvPr id="36" name="Rectangle 8"/>
            <p:cNvSpPr>
              <a:spLocks noChangeArrowheads="1"/>
            </p:cNvSpPr>
            <p:nvPr/>
          </p:nvSpPr>
          <p:spPr bwMode="auto">
            <a:xfrm>
              <a:off x="0" y="0"/>
              <a:ext cx="193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CBD  EQU  DAA</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CBD  EQU  ADD</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AutoShape 10"/>
            <p:cNvSpPr/>
            <p:nvPr/>
          </p:nvSpPr>
          <p:spPr bwMode="auto">
            <a:xfrm>
              <a:off x="2064" y="144"/>
              <a:ext cx="96" cy="336"/>
            </a:xfrm>
            <a:prstGeom prst="rightBrace">
              <a:avLst>
                <a:gd name="adj1" fmla="val 29167"/>
                <a:gd name="adj2" fmla="val 50000"/>
              </a:avLst>
            </a:prstGeom>
            <a:noFill/>
            <a:ln w="9525"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Text Box 11"/>
            <p:cNvSpPr txBox="1">
              <a:spLocks noChangeArrowheads="1"/>
            </p:cNvSpPr>
            <p:nvPr/>
          </p:nvSpPr>
          <p:spPr bwMode="auto">
            <a:xfrm>
              <a:off x="2304" y="14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错误用法</a:t>
              </a:r>
              <a:endPar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1" grpId="0" animBg="1"/>
      <p:bldP spid="32" grpId="0" animBg="1"/>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4.3 </a:t>
            </a:r>
            <a:r>
              <a:rPr lang="zh-CN" altLang="en-US" sz="2400" b="1" dirty="0">
                <a:solidFill>
                  <a:schemeClr val="bg1"/>
                </a:solidFill>
                <a:latin typeface="楷体" panose="02010609060101010101" pitchFamily="49" charset="-122"/>
                <a:ea typeface="楷体" panose="02010609060101010101" pitchFamily="49" charset="-122"/>
              </a:rPr>
              <a:t>符号定义语句</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等号语句</a:t>
            </a:r>
            <a:endParaRPr lang="zh-CN" altLang="en-US" sz="2400" b="1" dirty="0">
              <a:latin typeface="华文楷体" panose="02010600040101010101" pitchFamily="2" charset="-122"/>
              <a:ea typeface="华文楷体" panose="02010600040101010101" pitchFamily="2" charset="-122"/>
            </a:endParaRPr>
          </a:p>
        </p:txBody>
      </p:sp>
      <p:sp>
        <p:nvSpPr>
          <p:cNvPr id="23" name="MH_Other_1"/>
          <p:cNvSpPr/>
          <p:nvPr>
            <p:custDataLst>
              <p:tags r:id="rId2"/>
            </p:custDataLst>
          </p:nvPr>
        </p:nvSpPr>
        <p:spPr>
          <a:xfrm>
            <a:off x="1504745" y="1517199"/>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4" name="MH_Other_2"/>
          <p:cNvSpPr/>
          <p:nvPr>
            <p:custDataLst>
              <p:tags r:id="rId3"/>
            </p:custDataLst>
          </p:nvPr>
        </p:nvSpPr>
        <p:spPr>
          <a:xfrm>
            <a:off x="1369807" y="1377499"/>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MH_Text_1"/>
          <p:cNvSpPr txBox="1"/>
          <p:nvPr>
            <p:custDataLst>
              <p:tags r:id="rId4"/>
            </p:custDataLst>
          </p:nvPr>
        </p:nvSpPr>
        <p:spPr>
          <a:xfrm>
            <a:off x="2528682" y="1677536"/>
            <a:ext cx="5394325" cy="1247775"/>
          </a:xfrm>
          <a:prstGeom prst="rect">
            <a:avLst/>
          </a:prstGeom>
          <a:noFill/>
        </p:spPr>
        <p:txBody>
          <a:bodyPr lIns="0" tIns="0" rIns="0" bIns="0">
            <a:normAutofit fontScale="92500"/>
          </a:bodyPr>
          <a:lstStyle/>
          <a:p>
            <a:pPr>
              <a:defRPr/>
            </a:pPr>
            <a:r>
              <a:rPr lang="zh-CN" altLang="en-US" sz="2400" b="1" dirty="0">
                <a:latin typeface="楷体" panose="02010609060101010101" pitchFamily="49" charset="-122"/>
                <a:ea typeface="楷体" panose="02010609060101010101" pitchFamily="49" charset="-122"/>
              </a:rPr>
              <a:t>符号名</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表达式</a:t>
            </a:r>
            <a:endParaRPr lang="en-US" altLang="zh-CN" sz="2400" b="1" dirty="0">
              <a:latin typeface="楷体" panose="02010609060101010101" pitchFamily="49" charset="-122"/>
              <a:ea typeface="楷体" panose="02010609060101010101" pitchFamily="49" charset="-122"/>
            </a:endParaRPr>
          </a:p>
          <a:p>
            <a:pPr>
              <a:defRPr/>
            </a:pPr>
            <a:r>
              <a:rPr lang="zh-CN" altLang="en-US" sz="2400" b="1" dirty="0">
                <a:latin typeface="楷体" panose="02010609060101010101" pitchFamily="49" charset="-122"/>
                <a:ea typeface="楷体" panose="02010609060101010101" pitchFamily="49" charset="-122"/>
              </a:rPr>
              <a:t>（等号语句与等值语句具有相同的作用。但等号语句可以对一个符号进行多次定义。）</a:t>
            </a:r>
            <a:endParaRPr lang="en-US" altLang="zh-CN" sz="2400" b="1" dirty="0">
              <a:latin typeface="楷体" panose="02010609060101010101" pitchFamily="49" charset="-122"/>
              <a:ea typeface="楷体" panose="02010609060101010101" pitchFamily="49" charset="-122"/>
            </a:endParaRPr>
          </a:p>
        </p:txBody>
      </p:sp>
      <p:sp>
        <p:nvSpPr>
          <p:cNvPr id="26" name="MH_Other_3"/>
          <p:cNvSpPr/>
          <p:nvPr>
            <p:custDataLst>
              <p:tags r:id="rId5"/>
            </p:custDataLst>
          </p:nvPr>
        </p:nvSpPr>
        <p:spPr>
          <a:xfrm>
            <a:off x="1504745" y="3087236"/>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7" name="MH_Other_4"/>
          <p:cNvSpPr/>
          <p:nvPr>
            <p:custDataLst>
              <p:tags r:id="rId6"/>
            </p:custDataLst>
          </p:nvPr>
        </p:nvSpPr>
        <p:spPr>
          <a:xfrm>
            <a:off x="1369807" y="294753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MH_SubTitle_2"/>
          <p:cNvSpPr txBox="1">
            <a:spLocks noChangeArrowheads="1"/>
          </p:cNvSpPr>
          <p:nvPr>
            <p:custDataLst>
              <p:tags r:id="rId7"/>
            </p:custDataLst>
          </p:nvPr>
        </p:nvSpPr>
        <p:spPr bwMode="auto">
          <a:xfrm>
            <a:off x="2528682" y="2717348"/>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举例</a:t>
            </a:r>
            <a:endParaRPr lang="zh-CN" altLang="en-US" sz="2400" b="1" dirty="0">
              <a:latin typeface="楷体" panose="02010609060101010101" pitchFamily="49" charset="-122"/>
              <a:ea typeface="楷体" panose="02010609060101010101" pitchFamily="49" charset="-122"/>
            </a:endParaRPr>
          </a:p>
        </p:txBody>
      </p:sp>
      <p:sp>
        <p:nvSpPr>
          <p:cNvPr id="29" name="MH_Text_2"/>
          <p:cNvSpPr txBox="1"/>
          <p:nvPr>
            <p:custDataLst>
              <p:tags r:id="rId8"/>
            </p:custDataLst>
          </p:nvPr>
        </p:nvSpPr>
        <p:spPr>
          <a:xfrm>
            <a:off x="2528682" y="3247573"/>
            <a:ext cx="5856514" cy="1247775"/>
          </a:xfrm>
          <a:prstGeom prst="rect">
            <a:avLst/>
          </a:prstGeom>
          <a:noFill/>
        </p:spPr>
        <p:txBody>
          <a:bodyPr lIns="0" tIns="0" rIns="0" bIns="0">
            <a:normAutofit/>
          </a:bodyPr>
          <a:lstStyle/>
          <a:p>
            <a:pPr>
              <a:defRPr/>
            </a:pPr>
            <a:r>
              <a:rPr lang="zh-CN" altLang="pt-BR" sz="2400" b="1" dirty="0">
                <a:latin typeface="楷体" panose="02010609060101010101" pitchFamily="49" charset="-122"/>
                <a:ea typeface="楷体" panose="02010609060101010101" pitchFamily="49" charset="-122"/>
              </a:rPr>
              <a:t>例如：</a:t>
            </a:r>
            <a:r>
              <a:rPr lang="pt-BR" altLang="zh-CN" sz="2400" b="1" dirty="0">
                <a:latin typeface="楷体" panose="02010609060101010101" pitchFamily="49" charset="-122"/>
                <a:ea typeface="楷体" panose="02010609060101010101" pitchFamily="49" charset="-122"/>
              </a:rPr>
              <a:t>CONT=5</a:t>
            </a:r>
            <a:endParaRPr lang="pt-BR" altLang="zh-CN" sz="2400" b="1" dirty="0">
              <a:latin typeface="楷体" panose="02010609060101010101" pitchFamily="49" charset="-122"/>
              <a:ea typeface="楷体" panose="02010609060101010101" pitchFamily="49" charset="-122"/>
            </a:endParaRPr>
          </a:p>
          <a:p>
            <a:pPr>
              <a:defRPr/>
            </a:pPr>
            <a:r>
              <a:rPr lang="pt-BR" altLang="zh-CN" sz="2400" b="1" dirty="0">
                <a:latin typeface="楷体" panose="02010609060101010101" pitchFamily="49" charset="-122"/>
                <a:ea typeface="楷体" panose="02010609060101010101" pitchFamily="49" charset="-122"/>
              </a:rPr>
              <a:t>      NUM=14H</a:t>
            </a:r>
            <a:endParaRPr lang="pt-BR" altLang="zh-CN" sz="2400" b="1" dirty="0">
              <a:latin typeface="楷体" panose="02010609060101010101" pitchFamily="49" charset="-122"/>
              <a:ea typeface="楷体" panose="02010609060101010101" pitchFamily="49" charset="-122"/>
            </a:endParaRPr>
          </a:p>
          <a:p>
            <a:pPr>
              <a:defRPr/>
            </a:pPr>
            <a:r>
              <a:rPr lang="pt-BR" altLang="zh-CN" sz="2400" b="1" dirty="0">
                <a:latin typeface="楷体" panose="02010609060101010101" pitchFamily="49" charset="-122"/>
                <a:ea typeface="楷体" panose="02010609060101010101" pitchFamily="49" charset="-122"/>
              </a:rPr>
              <a:t>      NUM=NUM+10H</a:t>
            </a:r>
            <a:endParaRPr lang="pt-BR" altLang="zh-CN" sz="2400" b="1" dirty="0">
              <a:latin typeface="楷体" panose="02010609060101010101" pitchFamily="49" charset="-122"/>
              <a:ea typeface="楷体" panose="02010609060101010101" pitchFamily="49" charset="-122"/>
            </a:endParaRPr>
          </a:p>
          <a:p>
            <a:pPr>
              <a:defRPr/>
            </a:pPr>
            <a:endParaRPr lang="zh-CN" altLang="pt-BR" sz="2400" b="1" dirty="0">
              <a:latin typeface="楷体" panose="02010609060101010101" pitchFamily="49" charset="-122"/>
              <a:ea typeface="楷体" panose="02010609060101010101" pitchFamily="49" charset="-122"/>
            </a:endParaRPr>
          </a:p>
        </p:txBody>
      </p:sp>
      <p:sp>
        <p:nvSpPr>
          <p:cNvPr id="30" name="MH_Other_5"/>
          <p:cNvSpPr/>
          <p:nvPr>
            <p:custDataLst>
              <p:tags r:id="rId9"/>
            </p:custDataLst>
          </p:nvPr>
        </p:nvSpPr>
        <p:spPr bwMode="auto">
          <a:xfrm>
            <a:off x="1652382" y="1687061"/>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1" name="MH_Other_6"/>
          <p:cNvSpPr>
            <a:spLocks noChangeAspect="1"/>
          </p:cNvSpPr>
          <p:nvPr>
            <p:custDataLst>
              <p:tags r:id="rId10"/>
            </p:custDataLst>
          </p:nvPr>
        </p:nvSpPr>
        <p:spPr bwMode="auto">
          <a:xfrm>
            <a:off x="1669845" y="3255511"/>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2" name="MH_Other_5"/>
          <p:cNvSpPr/>
          <p:nvPr>
            <p:custDataLst>
              <p:tags r:id="rId11"/>
            </p:custDataLst>
          </p:nvPr>
        </p:nvSpPr>
        <p:spPr>
          <a:xfrm>
            <a:off x="1504745" y="4593062"/>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33" name="MH_Other_6"/>
          <p:cNvSpPr/>
          <p:nvPr>
            <p:custDataLst>
              <p:tags r:id="rId12"/>
            </p:custDataLst>
          </p:nvPr>
        </p:nvSpPr>
        <p:spPr>
          <a:xfrm>
            <a:off x="1369807" y="4453362"/>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MH_Other_9"/>
          <p:cNvSpPr>
            <a:spLocks noChangeAspect="1"/>
          </p:cNvSpPr>
          <p:nvPr>
            <p:custDataLst>
              <p:tags r:id="rId13"/>
            </p:custDataLst>
          </p:nvPr>
        </p:nvSpPr>
        <p:spPr bwMode="auto">
          <a:xfrm>
            <a:off x="1652382" y="4754987"/>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35" name="MH_SubTitle_2"/>
          <p:cNvSpPr txBox="1">
            <a:spLocks noChangeArrowheads="1"/>
          </p:cNvSpPr>
          <p:nvPr>
            <p:custDataLst>
              <p:tags r:id="rId14"/>
            </p:custDataLst>
          </p:nvPr>
        </p:nvSpPr>
        <p:spPr bwMode="auto">
          <a:xfrm>
            <a:off x="2528682" y="4353527"/>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错误示范</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37" name="MH_SubTitle_1"/>
          <p:cNvSpPr txBox="1">
            <a:spLocks noChangeArrowheads="1"/>
          </p:cNvSpPr>
          <p:nvPr>
            <p:custDataLst>
              <p:tags r:id="rId15"/>
            </p:custDataLst>
          </p:nvPr>
        </p:nvSpPr>
        <p:spPr bwMode="auto">
          <a:xfrm>
            <a:off x="2528682" y="1145724"/>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43" name="Rectangle 7"/>
          <p:cNvSpPr>
            <a:spLocks noChangeArrowheads="1"/>
          </p:cNvSpPr>
          <p:nvPr/>
        </p:nvSpPr>
        <p:spPr bwMode="auto">
          <a:xfrm>
            <a:off x="2528682" y="4861649"/>
            <a:ext cx="24479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CBD=DAA</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CBD=ADD</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5" name="Text Box 9"/>
          <p:cNvSpPr txBox="1">
            <a:spLocks noChangeArrowheads="1"/>
          </p:cNvSpPr>
          <p:nvPr/>
        </p:nvSpPr>
        <p:spPr bwMode="auto">
          <a:xfrm>
            <a:off x="4299614" y="5226774"/>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等号语句不能为助记符定义别名</a:t>
            </a:r>
            <a:endPar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p:txBody>
      </p:sp>
      <p:sp>
        <p:nvSpPr>
          <p:cNvPr id="46" name="Text Box 5"/>
          <p:cNvSpPr txBox="1">
            <a:spLocks noChangeArrowheads="1"/>
          </p:cNvSpPr>
          <p:nvPr/>
        </p:nvSpPr>
        <p:spPr bwMode="auto">
          <a:xfrm>
            <a:off x="323689" y="5992208"/>
            <a:ext cx="8547925" cy="830997"/>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注意：等值语句与等号语句都不会为符号分配存储单元。所定义的符号没有段、偏离量和类型等属性。</a:t>
            </a:r>
            <a:endParaRPr kumimoji="1" lang="zh-CN" altLang="en-US" sz="2400"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anim calcmode="lin" valueType="num">
                                      <p:cBhvr>
                                        <p:cTn id="23" dur="500" fill="hold"/>
                                        <p:tgtEl>
                                          <p:spTgt spid="30"/>
                                        </p:tgtEl>
                                        <p:attrNameLst>
                                          <p:attrName>ppt_x</p:attrName>
                                        </p:attrNameLst>
                                      </p:cBhvr>
                                      <p:tavLst>
                                        <p:tav tm="0">
                                          <p:val>
                                            <p:strVal val="#ppt_x"/>
                                          </p:val>
                                        </p:tav>
                                        <p:tav tm="100000">
                                          <p:val>
                                            <p:strVal val="#ppt_x"/>
                                          </p:val>
                                        </p:tav>
                                      </p:tavLst>
                                    </p:anim>
                                    <p:anim calcmode="lin" valueType="num">
                                      <p:cBhvr>
                                        <p:cTn id="24"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ppt_x</p:attrName>
                                        </p:attrNameLst>
                                      </p:cBhvr>
                                      <p:tavLst>
                                        <p:tav tm="0">
                                          <p:val>
                                            <p:strVal val="#ppt_x"/>
                                          </p:val>
                                        </p:tav>
                                        <p:tav tm="100000">
                                          <p:val>
                                            <p:strVal val="#ppt_x"/>
                                          </p:val>
                                        </p:tav>
                                      </p:tavLst>
                                    </p:anim>
                                    <p:anim calcmode="lin" valueType="num">
                                      <p:cBhvr>
                                        <p:cTn id="41" dur="5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anim calcmode="lin" valueType="num">
                                      <p:cBhvr>
                                        <p:cTn id="45" dur="500" fill="hold"/>
                                        <p:tgtEl>
                                          <p:spTgt spid="29"/>
                                        </p:tgtEl>
                                        <p:attrNameLst>
                                          <p:attrName>ppt_x</p:attrName>
                                        </p:attrNameLst>
                                      </p:cBhvr>
                                      <p:tavLst>
                                        <p:tav tm="0">
                                          <p:val>
                                            <p:strVal val="#ppt_x"/>
                                          </p:val>
                                        </p:tav>
                                        <p:tav tm="100000">
                                          <p:val>
                                            <p:strVal val="#ppt_x"/>
                                          </p:val>
                                        </p:tav>
                                      </p:tavLst>
                                    </p:anim>
                                    <p:anim calcmode="lin" valueType="num">
                                      <p:cBhvr>
                                        <p:cTn id="46" dur="5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anim calcmode="lin" valueType="num">
                                      <p:cBhvr>
                                        <p:cTn id="50" dur="500" fill="hold"/>
                                        <p:tgtEl>
                                          <p:spTgt spid="31"/>
                                        </p:tgtEl>
                                        <p:attrNameLst>
                                          <p:attrName>ppt_x</p:attrName>
                                        </p:attrNameLst>
                                      </p:cBhvr>
                                      <p:tavLst>
                                        <p:tav tm="0">
                                          <p:val>
                                            <p:strVal val="#ppt_x"/>
                                          </p:val>
                                        </p:tav>
                                        <p:tav tm="100000">
                                          <p:val>
                                            <p:strVal val="#ppt_x"/>
                                          </p:val>
                                        </p:tav>
                                      </p:tavLst>
                                    </p:anim>
                                    <p:anim calcmode="lin" valueType="num">
                                      <p:cBhvr>
                                        <p:cTn id="51" dur="500" fill="hold"/>
                                        <p:tgtEl>
                                          <p:spTgt spid="3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anim calcmode="lin" valueType="num">
                                      <p:cBhvr>
                                        <p:cTn id="55" dur="500" fill="hold"/>
                                        <p:tgtEl>
                                          <p:spTgt spid="35"/>
                                        </p:tgtEl>
                                        <p:attrNameLst>
                                          <p:attrName>ppt_x</p:attrName>
                                        </p:attrNameLst>
                                      </p:cBhvr>
                                      <p:tavLst>
                                        <p:tav tm="0">
                                          <p:val>
                                            <p:strVal val="#ppt_x"/>
                                          </p:val>
                                        </p:tav>
                                        <p:tav tm="100000">
                                          <p:val>
                                            <p:strVal val="#ppt_x"/>
                                          </p:val>
                                        </p:tav>
                                      </p:tavLst>
                                    </p:anim>
                                    <p:anim calcmode="lin" valueType="num">
                                      <p:cBhvr>
                                        <p:cTn id="56" dur="500" fill="hold"/>
                                        <p:tgtEl>
                                          <p:spTgt spid="3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anim calcmode="lin" valueType="num">
                                      <p:cBhvr>
                                        <p:cTn id="60" dur="500" fill="hold"/>
                                        <p:tgtEl>
                                          <p:spTgt spid="37"/>
                                        </p:tgtEl>
                                        <p:attrNameLst>
                                          <p:attrName>ppt_x</p:attrName>
                                        </p:attrNameLst>
                                      </p:cBhvr>
                                      <p:tavLst>
                                        <p:tav tm="0">
                                          <p:val>
                                            <p:strVal val="#ppt_x"/>
                                          </p:val>
                                        </p:tav>
                                        <p:tav tm="100000">
                                          <p:val>
                                            <p:strVal val="#ppt_x"/>
                                          </p:val>
                                        </p:tav>
                                      </p:tavLst>
                                    </p:anim>
                                    <p:anim calcmode="lin" valueType="num">
                                      <p:cBhvr>
                                        <p:cTn id="61"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left)">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29" grpId="0"/>
      <p:bldP spid="30" grpId="0" animBg="1"/>
      <p:bldP spid="31" grpId="0" animBg="1"/>
      <p:bldP spid="35" grpId="0"/>
      <p:bldP spid="37" grpId="0"/>
      <p:bldP spid="43" grpId="0" autoUpdateAnimBg="0"/>
      <p:bldP spid="45" grpId="0" autoUpdateAnimBg="0"/>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4.1</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汇编语言语句种类及其格式</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4.4</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表达式与运算符</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表达式与运算符</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表达式是指令或伪指令语句操作数的常见形式。它由常数、变量、标号等通过操作运算符连接而成。</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11" name="Text Box 5"/>
          <p:cNvSpPr txBox="1">
            <a:spLocks noChangeArrowheads="1"/>
          </p:cNvSpPr>
          <p:nvPr/>
        </p:nvSpPr>
        <p:spPr bwMode="auto">
          <a:xfrm>
            <a:off x="323689" y="5992208"/>
            <a:ext cx="8547925" cy="830997"/>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100000"/>
              </a:lnSpc>
              <a:spcBef>
                <a:spcPts val="0"/>
              </a:spcBef>
              <a:spcAft>
                <a:spcPct val="0"/>
              </a:spcAft>
              <a:buClrTx/>
              <a:buSzTx/>
              <a:buFontTx/>
              <a:buNone/>
            </a:pPr>
            <a:r>
              <a:rPr kumimoji="1" lang="zh-CN" altLang="en-US" sz="2400" dirty="0">
                <a:solidFill>
                  <a:srgbClr val="FF0000"/>
                </a:solidFill>
                <a:latin typeface="楷体" panose="02010609060101010101" pitchFamily="49" charset="-122"/>
                <a:ea typeface="楷体" panose="02010609060101010101" pitchFamily="49" charset="-122"/>
              </a:rPr>
              <a:t>注意：任何表达式的值在程序被汇编的过程中进行计算确定，而不是到程序运行时才计算。</a:t>
            </a:r>
            <a:endParaRPr kumimoji="1" lang="zh-CN" altLang="en-US" sz="2400"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操作运算符分类</a:t>
            </a:r>
            <a:endParaRPr lang="zh-CN" altLang="en-US" sz="2400" b="1" dirty="0">
              <a:latin typeface="华文楷体" panose="02010600040101010101" pitchFamily="2" charset="-122"/>
              <a:ea typeface="华文楷体" panose="02010600040101010101" pitchFamily="2" charset="-122"/>
            </a:endParaRPr>
          </a:p>
        </p:txBody>
      </p:sp>
      <p:sp>
        <p:nvSpPr>
          <p:cNvPr id="12" name="MH_Other_1"/>
          <p:cNvSpPr/>
          <p:nvPr>
            <p:custDataLst>
              <p:tags r:id="rId2"/>
            </p:custDataLst>
          </p:nvPr>
        </p:nvSpPr>
        <p:spPr>
          <a:xfrm>
            <a:off x="457200" y="3987800"/>
            <a:ext cx="3759200" cy="179388"/>
          </a:xfrm>
          <a:custGeom>
            <a:avLst/>
            <a:gdLst>
              <a:gd name="connsiteX0" fmla="*/ 0 w 3721100"/>
              <a:gd name="connsiteY0" fmla="*/ 101600 h 193715"/>
              <a:gd name="connsiteX1" fmla="*/ 2463800 w 3721100"/>
              <a:gd name="connsiteY1" fmla="*/ 190500 h 193715"/>
              <a:gd name="connsiteX2" fmla="*/ 3721100 w 3721100"/>
              <a:gd name="connsiteY2" fmla="*/ 0 h 193715"/>
              <a:gd name="connsiteX0-1" fmla="*/ 0 w 3721100"/>
              <a:gd name="connsiteY0-2" fmla="*/ 101600 h 193715"/>
              <a:gd name="connsiteX1-3" fmla="*/ 2463800 w 3721100"/>
              <a:gd name="connsiteY1-4" fmla="*/ 190500 h 193715"/>
              <a:gd name="connsiteX2-5" fmla="*/ 3721100 w 3721100"/>
              <a:gd name="connsiteY2-6" fmla="*/ 0 h 193715"/>
              <a:gd name="connsiteX0-7" fmla="*/ 0 w 3721100"/>
              <a:gd name="connsiteY0-8" fmla="*/ 101600 h 159057"/>
              <a:gd name="connsiteX1-9" fmla="*/ 1638300 w 3721100"/>
              <a:gd name="connsiteY1-10" fmla="*/ 152400 h 159057"/>
              <a:gd name="connsiteX2-11" fmla="*/ 3721100 w 3721100"/>
              <a:gd name="connsiteY2-12" fmla="*/ 0 h 159057"/>
              <a:gd name="connsiteX0-13" fmla="*/ 0 w 3759200"/>
              <a:gd name="connsiteY0-14" fmla="*/ 76200 h 154960"/>
              <a:gd name="connsiteX1-15" fmla="*/ 1676400 w 3759200"/>
              <a:gd name="connsiteY1-16" fmla="*/ 152400 h 154960"/>
              <a:gd name="connsiteX2-17" fmla="*/ 3759200 w 3759200"/>
              <a:gd name="connsiteY2-18" fmla="*/ 0 h 154960"/>
              <a:gd name="connsiteX0-19" fmla="*/ 0 w 3759200"/>
              <a:gd name="connsiteY0-20" fmla="*/ 76200 h 107454"/>
              <a:gd name="connsiteX1-21" fmla="*/ 2044700 w 3759200"/>
              <a:gd name="connsiteY1-22" fmla="*/ 88900 h 107454"/>
              <a:gd name="connsiteX2-23" fmla="*/ 3759200 w 3759200"/>
              <a:gd name="connsiteY2-24" fmla="*/ 0 h 107454"/>
              <a:gd name="connsiteX0-25" fmla="*/ 0 w 3759200"/>
              <a:gd name="connsiteY0-26" fmla="*/ 76200 h 179488"/>
              <a:gd name="connsiteX1-27" fmla="*/ 2070100 w 3759200"/>
              <a:gd name="connsiteY1-28" fmla="*/ 177800 h 179488"/>
              <a:gd name="connsiteX2-29" fmla="*/ 3759200 w 3759200"/>
              <a:gd name="connsiteY2-30" fmla="*/ 0 h 179488"/>
            </a:gdLst>
            <a:ahLst/>
            <a:cxnLst>
              <a:cxn ang="0">
                <a:pos x="connsiteX0-1" y="connsiteY0-2"/>
              </a:cxn>
              <a:cxn ang="0">
                <a:pos x="connsiteX1-3" y="connsiteY1-4"/>
              </a:cxn>
              <a:cxn ang="0">
                <a:pos x="connsiteX2-5" y="connsiteY2-6"/>
              </a:cxn>
            </a:cxnLst>
            <a:rect l="l" t="t" r="r" b="b"/>
            <a:pathLst>
              <a:path w="3759200" h="179488">
                <a:moveTo>
                  <a:pt x="0" y="76200"/>
                </a:moveTo>
                <a:cubicBezTo>
                  <a:pt x="921808" y="129116"/>
                  <a:pt x="1443567" y="190500"/>
                  <a:pt x="2070100" y="177800"/>
                </a:cubicBezTo>
                <a:cubicBezTo>
                  <a:pt x="2696633" y="165100"/>
                  <a:pt x="3440641" y="86783"/>
                  <a:pt x="37592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dirty="0">
              <a:solidFill>
                <a:srgbClr val="FFFFFF"/>
              </a:solidFill>
              <a:latin typeface="楷体" panose="02010609060101010101" pitchFamily="49" charset="-122"/>
              <a:ea typeface="楷体" panose="02010609060101010101" pitchFamily="49" charset="-122"/>
            </a:endParaRPr>
          </a:p>
        </p:txBody>
      </p:sp>
      <p:sp>
        <p:nvSpPr>
          <p:cNvPr id="13" name="MH_Other_2"/>
          <p:cNvSpPr/>
          <p:nvPr>
            <p:custDataLst>
              <p:tags r:id="rId3"/>
            </p:custDataLst>
          </p:nvPr>
        </p:nvSpPr>
        <p:spPr>
          <a:xfrm>
            <a:off x="457200" y="2324100"/>
            <a:ext cx="3263900" cy="1778000"/>
          </a:xfrm>
          <a:custGeom>
            <a:avLst/>
            <a:gdLst>
              <a:gd name="connsiteX0" fmla="*/ 0 w 3225800"/>
              <a:gd name="connsiteY0" fmla="*/ 1816100 h 1816100"/>
              <a:gd name="connsiteX1" fmla="*/ 1727200 w 3225800"/>
              <a:gd name="connsiteY1" fmla="*/ 1270000 h 1816100"/>
              <a:gd name="connsiteX2" fmla="*/ 3225800 w 3225800"/>
              <a:gd name="connsiteY2" fmla="*/ 0 h 1816100"/>
              <a:gd name="connsiteX0-1" fmla="*/ 0 w 3263900"/>
              <a:gd name="connsiteY0-2" fmla="*/ 1778000 h 1778000"/>
              <a:gd name="connsiteX1-3" fmla="*/ 1765300 w 3263900"/>
              <a:gd name="connsiteY1-4" fmla="*/ 1270000 h 1778000"/>
              <a:gd name="connsiteX2-5" fmla="*/ 3263900 w 3263900"/>
              <a:gd name="connsiteY2-6" fmla="*/ 0 h 1778000"/>
              <a:gd name="connsiteX0-7" fmla="*/ 0 w 3263900"/>
              <a:gd name="connsiteY0-8" fmla="*/ 1778000 h 1778000"/>
              <a:gd name="connsiteX1-9" fmla="*/ 2235200 w 3263900"/>
              <a:gd name="connsiteY1-10" fmla="*/ 1041400 h 1778000"/>
              <a:gd name="connsiteX2-11" fmla="*/ 3263900 w 3263900"/>
              <a:gd name="connsiteY2-12" fmla="*/ 0 h 1778000"/>
              <a:gd name="connsiteX0-13" fmla="*/ 0 w 3263900"/>
              <a:gd name="connsiteY0-14" fmla="*/ 1778000 h 1778000"/>
              <a:gd name="connsiteX1-15" fmla="*/ 2235200 w 3263900"/>
              <a:gd name="connsiteY1-16" fmla="*/ 1041400 h 1778000"/>
              <a:gd name="connsiteX2-17" fmla="*/ 3263900 w 3263900"/>
              <a:gd name="connsiteY2-18" fmla="*/ 0 h 1778000"/>
              <a:gd name="connsiteX0-19" fmla="*/ 0 w 3263900"/>
              <a:gd name="connsiteY0-20" fmla="*/ 1778000 h 1778000"/>
              <a:gd name="connsiteX1-21" fmla="*/ 2044700 w 3263900"/>
              <a:gd name="connsiteY1-22" fmla="*/ 1130300 h 1778000"/>
              <a:gd name="connsiteX2-23" fmla="*/ 3263900 w 3263900"/>
              <a:gd name="connsiteY2-24" fmla="*/ 0 h 1778000"/>
              <a:gd name="connsiteX0-25" fmla="*/ 0 w 3263900"/>
              <a:gd name="connsiteY0-26" fmla="*/ 1778000 h 1778000"/>
              <a:gd name="connsiteX1-27" fmla="*/ 2197100 w 3263900"/>
              <a:gd name="connsiteY1-28" fmla="*/ 901700 h 1778000"/>
              <a:gd name="connsiteX2-29" fmla="*/ 3263900 w 3263900"/>
              <a:gd name="connsiteY2-30" fmla="*/ 0 h 1778000"/>
              <a:gd name="connsiteX0-31" fmla="*/ 0 w 3263900"/>
              <a:gd name="connsiteY0-32" fmla="*/ 1778000 h 1778000"/>
              <a:gd name="connsiteX1-33" fmla="*/ 2159000 w 3263900"/>
              <a:gd name="connsiteY1-34" fmla="*/ 952500 h 1778000"/>
              <a:gd name="connsiteX2-35" fmla="*/ 3263900 w 3263900"/>
              <a:gd name="connsiteY2-36" fmla="*/ 0 h 1778000"/>
              <a:gd name="connsiteX0-37" fmla="*/ 0 w 3263900"/>
              <a:gd name="connsiteY0-38" fmla="*/ 1778000 h 1778000"/>
              <a:gd name="connsiteX1-39" fmla="*/ 2070100 w 3263900"/>
              <a:gd name="connsiteY1-40" fmla="*/ 1016000 h 1778000"/>
              <a:gd name="connsiteX2-41" fmla="*/ 3263900 w 3263900"/>
              <a:gd name="connsiteY2-42" fmla="*/ 0 h 1778000"/>
              <a:gd name="connsiteX0-43" fmla="*/ 0 w 3263900"/>
              <a:gd name="connsiteY0-44" fmla="*/ 1778000 h 1778000"/>
              <a:gd name="connsiteX1-45" fmla="*/ 2070100 w 3263900"/>
              <a:gd name="connsiteY1-46" fmla="*/ 1016000 h 1778000"/>
              <a:gd name="connsiteX2-47" fmla="*/ 3263900 w 3263900"/>
              <a:gd name="connsiteY2-48" fmla="*/ 0 h 1778000"/>
            </a:gdLst>
            <a:ahLst/>
            <a:cxnLst>
              <a:cxn ang="0">
                <a:pos x="connsiteX0-1" y="connsiteY0-2"/>
              </a:cxn>
              <a:cxn ang="0">
                <a:pos x="connsiteX1-3" y="connsiteY1-4"/>
              </a:cxn>
              <a:cxn ang="0">
                <a:pos x="connsiteX2-5" y="connsiteY2-6"/>
              </a:cxn>
            </a:cxnLst>
            <a:rect l="l" t="t"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4" name="MH_Other_3"/>
          <p:cNvSpPr/>
          <p:nvPr>
            <p:custDataLst>
              <p:tags r:id="rId4"/>
            </p:custDataLst>
          </p:nvPr>
        </p:nvSpPr>
        <p:spPr>
          <a:xfrm>
            <a:off x="457200" y="3162300"/>
            <a:ext cx="4203700" cy="939800"/>
          </a:xfrm>
          <a:custGeom>
            <a:avLst/>
            <a:gdLst>
              <a:gd name="connsiteX0" fmla="*/ 0 w 4203700"/>
              <a:gd name="connsiteY0" fmla="*/ 939800 h 939800"/>
              <a:gd name="connsiteX1" fmla="*/ 2540000 w 4203700"/>
              <a:gd name="connsiteY1" fmla="*/ 558800 h 939800"/>
              <a:gd name="connsiteX2" fmla="*/ 4203700 w 4203700"/>
              <a:gd name="connsiteY2" fmla="*/ 0 h 939800"/>
              <a:gd name="connsiteX0-1" fmla="*/ 0 w 4203700"/>
              <a:gd name="connsiteY0-2" fmla="*/ 939800 h 939800"/>
              <a:gd name="connsiteX1-3" fmla="*/ 2374900 w 4203700"/>
              <a:gd name="connsiteY1-4" fmla="*/ 711200 h 939800"/>
              <a:gd name="connsiteX2-5" fmla="*/ 4203700 w 4203700"/>
              <a:gd name="connsiteY2-6" fmla="*/ 0 h 939800"/>
              <a:gd name="connsiteX0-7" fmla="*/ 0 w 4203700"/>
              <a:gd name="connsiteY0-8" fmla="*/ 939800 h 939800"/>
              <a:gd name="connsiteX1-9" fmla="*/ 2387600 w 4203700"/>
              <a:gd name="connsiteY1-10" fmla="*/ 622300 h 939800"/>
              <a:gd name="connsiteX2-11" fmla="*/ 4203700 w 4203700"/>
              <a:gd name="connsiteY2-12" fmla="*/ 0 h 939800"/>
            </a:gdLst>
            <a:ahLst/>
            <a:cxnLst>
              <a:cxn ang="0">
                <a:pos x="connsiteX0-1" y="connsiteY0-2"/>
              </a:cxn>
              <a:cxn ang="0">
                <a:pos x="connsiteX1-3" y="connsiteY1-4"/>
              </a:cxn>
              <a:cxn ang="0">
                <a:pos x="connsiteX2-5" y="connsiteY2-6"/>
              </a:cxn>
            </a:cxnLst>
            <a:rect l="l" t="t" r="r" b="b"/>
            <a:pathLst>
              <a:path w="4203700" h="939800">
                <a:moveTo>
                  <a:pt x="0" y="939800"/>
                </a:moveTo>
                <a:cubicBezTo>
                  <a:pt x="919691" y="827616"/>
                  <a:pt x="1686983" y="778933"/>
                  <a:pt x="2387600" y="622300"/>
                </a:cubicBezTo>
                <a:cubicBezTo>
                  <a:pt x="3088217" y="465667"/>
                  <a:pt x="3722158" y="201083"/>
                  <a:pt x="42037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5" name="MH_Other_4"/>
          <p:cNvSpPr/>
          <p:nvPr>
            <p:custDataLst>
              <p:tags r:id="rId5"/>
            </p:custDataLst>
          </p:nvPr>
        </p:nvSpPr>
        <p:spPr>
          <a:xfrm>
            <a:off x="520700" y="4089400"/>
            <a:ext cx="4152900" cy="685800"/>
          </a:xfrm>
          <a:custGeom>
            <a:avLst/>
            <a:gdLst>
              <a:gd name="connsiteX0" fmla="*/ 0 w 4152900"/>
              <a:gd name="connsiteY0" fmla="*/ 0 h 685800"/>
              <a:gd name="connsiteX1" fmla="*/ 2959100 w 4152900"/>
              <a:gd name="connsiteY1" fmla="*/ 368300 h 685800"/>
              <a:gd name="connsiteX2" fmla="*/ 4152900 w 4152900"/>
              <a:gd name="connsiteY2" fmla="*/ 685800 h 685800"/>
            </a:gdLst>
            <a:ahLst/>
            <a:cxnLst>
              <a:cxn ang="0">
                <a:pos x="connsiteX0" y="connsiteY0"/>
              </a:cxn>
              <a:cxn ang="0">
                <a:pos x="connsiteX1" y="connsiteY1"/>
              </a:cxn>
              <a:cxn ang="0">
                <a:pos x="connsiteX2" y="connsiteY2"/>
              </a:cxn>
            </a:cxnLst>
            <a:rect l="l" t="t" r="r" b="b"/>
            <a:pathLst>
              <a:path w="4152900" h="685800">
                <a:moveTo>
                  <a:pt x="0" y="0"/>
                </a:moveTo>
                <a:cubicBezTo>
                  <a:pt x="1133475" y="127000"/>
                  <a:pt x="2266950" y="254000"/>
                  <a:pt x="2959100" y="368300"/>
                </a:cubicBezTo>
                <a:cubicBezTo>
                  <a:pt x="3651250" y="482600"/>
                  <a:pt x="3902075" y="584200"/>
                  <a:pt x="4152900" y="6858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6" name="MH_Other_5"/>
          <p:cNvSpPr/>
          <p:nvPr>
            <p:custDataLst>
              <p:tags r:id="rId6"/>
            </p:custDataLst>
          </p:nvPr>
        </p:nvSpPr>
        <p:spPr>
          <a:xfrm>
            <a:off x="469900" y="4089400"/>
            <a:ext cx="3251200" cy="1536700"/>
          </a:xfrm>
          <a:custGeom>
            <a:avLst/>
            <a:gdLst>
              <a:gd name="connsiteX0" fmla="*/ 0 w 3251200"/>
              <a:gd name="connsiteY0" fmla="*/ 0 h 1536700"/>
              <a:gd name="connsiteX1" fmla="*/ 2489200 w 3251200"/>
              <a:gd name="connsiteY1" fmla="*/ 927100 h 1536700"/>
              <a:gd name="connsiteX2" fmla="*/ 3251200 w 3251200"/>
              <a:gd name="connsiteY2" fmla="*/ 1536700 h 1536700"/>
              <a:gd name="connsiteX0-1" fmla="*/ 0 w 3251200"/>
              <a:gd name="connsiteY0-2" fmla="*/ 0 h 1536700"/>
              <a:gd name="connsiteX1-3" fmla="*/ 2235200 w 3251200"/>
              <a:gd name="connsiteY1-4" fmla="*/ 787400 h 1536700"/>
              <a:gd name="connsiteX2-5" fmla="*/ 3251200 w 3251200"/>
              <a:gd name="connsiteY2-6" fmla="*/ 1536700 h 1536700"/>
              <a:gd name="connsiteX0-7" fmla="*/ 0 w 3251200"/>
              <a:gd name="connsiteY0-8" fmla="*/ 0 h 1536700"/>
              <a:gd name="connsiteX1-9" fmla="*/ 2235200 w 3251200"/>
              <a:gd name="connsiteY1-10" fmla="*/ 787400 h 1536700"/>
              <a:gd name="connsiteX2-11" fmla="*/ 3251200 w 3251200"/>
              <a:gd name="connsiteY2-12" fmla="*/ 1536700 h 1536700"/>
            </a:gdLst>
            <a:ahLst/>
            <a:cxnLst>
              <a:cxn ang="0">
                <a:pos x="connsiteX0-1" y="connsiteY0-2"/>
              </a:cxn>
              <a:cxn ang="0">
                <a:pos x="connsiteX1-3" y="connsiteY1-4"/>
              </a:cxn>
              <a:cxn ang="0">
                <a:pos x="connsiteX2-5" y="connsiteY2-6"/>
              </a:cxn>
            </a:cxnLst>
            <a:rect l="l" t="t"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solidFill>
                <a:srgbClr val="FFFFFF"/>
              </a:solidFill>
              <a:latin typeface="楷体" panose="02010609060101010101" pitchFamily="49" charset="-122"/>
              <a:ea typeface="楷体" panose="02010609060101010101" pitchFamily="49" charset="-122"/>
            </a:endParaRPr>
          </a:p>
        </p:txBody>
      </p:sp>
      <p:sp>
        <p:nvSpPr>
          <p:cNvPr id="17" name="MH_Other_6"/>
          <p:cNvSpPr/>
          <p:nvPr>
            <p:custDataLst>
              <p:tags r:id="rId7"/>
            </p:custDataLst>
          </p:nvPr>
        </p:nvSpPr>
        <p:spPr>
          <a:xfrm>
            <a:off x="3425825" y="1965325"/>
            <a:ext cx="668338" cy="668338"/>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01</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18" name="MH_Other_7"/>
          <p:cNvSpPr/>
          <p:nvPr>
            <p:custDataLst>
              <p:tags r:id="rId8"/>
            </p:custDataLst>
          </p:nvPr>
        </p:nvSpPr>
        <p:spPr>
          <a:xfrm>
            <a:off x="4354513" y="2770188"/>
            <a:ext cx="668337" cy="668337"/>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02</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19" name="MH_Other_8"/>
          <p:cNvSpPr/>
          <p:nvPr>
            <p:custDataLst>
              <p:tags r:id="rId9"/>
            </p:custDataLst>
          </p:nvPr>
        </p:nvSpPr>
        <p:spPr>
          <a:xfrm>
            <a:off x="3879850" y="3638550"/>
            <a:ext cx="668338" cy="669925"/>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03</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0" name="MH_Other_9"/>
          <p:cNvSpPr/>
          <p:nvPr>
            <p:custDataLst>
              <p:tags r:id="rId10"/>
            </p:custDataLst>
          </p:nvPr>
        </p:nvSpPr>
        <p:spPr>
          <a:xfrm>
            <a:off x="4351338" y="4379913"/>
            <a:ext cx="668337" cy="669925"/>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04</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1" name="MH_Other_10"/>
          <p:cNvSpPr/>
          <p:nvPr>
            <p:custDataLst>
              <p:tags r:id="rId11"/>
            </p:custDataLst>
          </p:nvPr>
        </p:nvSpPr>
        <p:spPr>
          <a:xfrm>
            <a:off x="3394075" y="5313363"/>
            <a:ext cx="668338" cy="668337"/>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2400" b="1" dirty="0">
                <a:solidFill>
                  <a:srgbClr val="FFFFFF"/>
                </a:solidFill>
                <a:latin typeface="楷体" panose="02010609060101010101" pitchFamily="49" charset="-122"/>
                <a:ea typeface="楷体" panose="02010609060101010101" pitchFamily="49" charset="-122"/>
                <a:cs typeface="Verdana" panose="020B0604030504040204" pitchFamily="34" charset="0"/>
              </a:rPr>
              <a:t>05</a:t>
            </a:r>
            <a:endParaRPr lang="zh-CN" altLang="en-US" sz="2400" b="1" dirty="0">
              <a:solidFill>
                <a:srgbClr val="FFFFFF"/>
              </a:solidFill>
              <a:latin typeface="楷体" panose="02010609060101010101" pitchFamily="49" charset="-122"/>
              <a:ea typeface="楷体" panose="02010609060101010101" pitchFamily="49" charset="-122"/>
              <a:cs typeface="Verdana" panose="020B0604030504040204" pitchFamily="34" charset="0"/>
            </a:endParaRPr>
          </a:p>
        </p:txBody>
      </p:sp>
      <p:sp>
        <p:nvSpPr>
          <p:cNvPr id="22" name="MH_Title_1"/>
          <p:cNvSpPr/>
          <p:nvPr>
            <p:custDataLst>
              <p:tags r:id="rId12"/>
            </p:custDataLst>
          </p:nvPr>
        </p:nvSpPr>
        <p:spPr>
          <a:xfrm>
            <a:off x="-6350" y="3249613"/>
            <a:ext cx="1158875" cy="1674812"/>
          </a:xfrm>
          <a:custGeom>
            <a:avLst/>
            <a:gdLst>
              <a:gd name="connsiteX0" fmla="*/ 273226 w 1159484"/>
              <a:gd name="connsiteY0" fmla="*/ 1430 h 1674380"/>
              <a:gd name="connsiteX1" fmla="*/ 987809 w 1159484"/>
              <a:gd name="connsiteY1" fmla="*/ 329296 h 1674380"/>
              <a:gd name="connsiteX2" fmla="*/ 985175 w 1159484"/>
              <a:gd name="connsiteY2" fmla="*/ 1348519 h 1674380"/>
              <a:gd name="connsiteX3" fmla="*/ 0 w 1159484"/>
              <a:gd name="connsiteY3" fmla="*/ 1609769 h 1674380"/>
              <a:gd name="connsiteX4" fmla="*/ 3997 w 1159484"/>
              <a:gd name="connsiteY4" fmla="*/ 62957 h 1674380"/>
              <a:gd name="connsiteX5" fmla="*/ 273226 w 1159484"/>
              <a:gd name="connsiteY5" fmla="*/ 1430 h 167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108000" bIns="0" anchor="ctr">
            <a:normAutofit/>
          </a:bodyPr>
          <a:lstStyle/>
          <a:p>
            <a:pPr algn="ctr" eaLnBrk="1" fontAlgn="auto" hangingPunct="1">
              <a:spcBef>
                <a:spcPts val="0"/>
              </a:spcBef>
              <a:spcAft>
                <a:spcPts val="0"/>
              </a:spcAft>
              <a:defRPr/>
            </a:pPr>
            <a:r>
              <a:rPr lang="zh-CN" altLang="en-US" sz="2400" b="1" dirty="0">
                <a:solidFill>
                  <a:srgbClr val="FFFFFF"/>
                </a:solidFill>
                <a:latin typeface="楷体" panose="02010609060101010101" pitchFamily="49" charset="-122"/>
                <a:ea typeface="楷体" panose="02010609060101010101" pitchFamily="49" charset="-122"/>
              </a:rPr>
              <a:t>分类</a:t>
            </a:r>
            <a:endParaRPr lang="zh-CN" altLang="en-US" sz="2400" b="1" dirty="0">
              <a:solidFill>
                <a:srgbClr val="FFFFFF"/>
              </a:solidFill>
              <a:latin typeface="楷体" panose="02010609060101010101" pitchFamily="49" charset="-122"/>
              <a:ea typeface="楷体" panose="02010609060101010101" pitchFamily="49" charset="-122"/>
            </a:endParaRPr>
          </a:p>
        </p:txBody>
      </p:sp>
      <p:sp>
        <p:nvSpPr>
          <p:cNvPr id="23" name="MH_SubTitle_1"/>
          <p:cNvSpPr txBox="1">
            <a:spLocks noChangeArrowheads="1"/>
          </p:cNvSpPr>
          <p:nvPr>
            <p:custDataLst>
              <p:tags r:id="rId13"/>
            </p:custDataLst>
          </p:nvPr>
        </p:nvSpPr>
        <p:spPr bwMode="auto">
          <a:xfrm>
            <a:off x="4137025" y="1965325"/>
            <a:ext cx="36718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算术运算符</a:t>
            </a:r>
            <a:endParaRPr lang="zh-CN" altLang="en-US" sz="2400" b="1"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4" name="MH_SubTitle_2"/>
          <p:cNvSpPr txBox="1">
            <a:spLocks noChangeArrowheads="1"/>
          </p:cNvSpPr>
          <p:nvPr>
            <p:custDataLst>
              <p:tags r:id="rId14"/>
            </p:custDataLst>
          </p:nvPr>
        </p:nvSpPr>
        <p:spPr bwMode="auto">
          <a:xfrm>
            <a:off x="5053013" y="2754313"/>
            <a:ext cx="367188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逻辑运算符</a:t>
            </a:r>
            <a:endParaRPr lang="zh-CN" altLang="en-US" sz="2400" b="1"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5" name="MH_SubTitle_3"/>
          <p:cNvSpPr txBox="1">
            <a:spLocks noChangeArrowheads="1"/>
          </p:cNvSpPr>
          <p:nvPr>
            <p:custDataLst>
              <p:tags r:id="rId15"/>
            </p:custDataLst>
          </p:nvPr>
        </p:nvSpPr>
        <p:spPr bwMode="auto">
          <a:xfrm>
            <a:off x="4578350" y="3651250"/>
            <a:ext cx="367188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关系运算符</a:t>
            </a:r>
            <a:endParaRPr lang="zh-CN" altLang="en-US" sz="2400" b="1"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6" name="MH_SubTitle_4"/>
          <p:cNvSpPr txBox="1">
            <a:spLocks noChangeArrowheads="1"/>
          </p:cNvSpPr>
          <p:nvPr>
            <p:custDataLst>
              <p:tags r:id="rId16"/>
            </p:custDataLst>
          </p:nvPr>
        </p:nvSpPr>
        <p:spPr bwMode="auto">
          <a:xfrm>
            <a:off x="5051425" y="4405313"/>
            <a:ext cx="367188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数值返回运算符</a:t>
            </a:r>
            <a:endParaRPr lang="zh-CN" altLang="en-US" sz="2400" b="1"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27" name="MH_SubTitle_5"/>
          <p:cNvSpPr txBox="1">
            <a:spLocks noChangeArrowheads="1"/>
          </p:cNvSpPr>
          <p:nvPr>
            <p:custDataLst>
              <p:tags r:id="rId17"/>
            </p:custDataLst>
          </p:nvPr>
        </p:nvSpPr>
        <p:spPr bwMode="auto">
          <a:xfrm>
            <a:off x="4092575" y="5343525"/>
            <a:ext cx="4443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2400" b="1" dirty="0">
                <a:solidFill>
                  <a:schemeClr val="tx1">
                    <a:lumMod val="75000"/>
                    <a:lumOff val="25000"/>
                  </a:schemeClr>
                </a:solidFill>
                <a:latin typeface="楷体" panose="02010609060101010101" pitchFamily="49" charset="-122"/>
                <a:ea typeface="楷体" panose="02010609060101010101" pitchFamily="49" charset="-122"/>
              </a:rPr>
              <a:t>属性修改运算符</a:t>
            </a:r>
            <a:endParaRPr lang="zh-CN" altLang="en-US" sz="2400" b="1" dirty="0">
              <a:solidFill>
                <a:schemeClr val="tx1">
                  <a:lumMod val="75000"/>
                  <a:lumOff val="25000"/>
                </a:schemeClr>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7"/>
          <p:cNvSpPr>
            <a:spLocks noChangeArrowheads="1"/>
          </p:cNvSpPr>
          <p:nvPr/>
        </p:nvSpPr>
        <p:spPr bwMode="auto">
          <a:xfrm>
            <a:off x="522849" y="1389255"/>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MOD</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SHL</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SHR</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Rectangle 8"/>
          <p:cNvSpPr>
            <a:spLocks noChangeArrowheads="1"/>
          </p:cNvSpPr>
          <p:nvPr/>
        </p:nvSpPr>
        <p:spPr bwMode="auto">
          <a:xfrm>
            <a:off x="295836" y="2054435"/>
            <a:ext cx="8228535"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运算符“</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也可作单目运算符，表示数的正负。</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Rectangle 2"/>
          <p:cNvSpPr>
            <a:spLocks noChangeArrowheads="1"/>
          </p:cNvSpPr>
          <p:nvPr/>
        </p:nvSpPr>
        <p:spPr bwMode="auto">
          <a:xfrm>
            <a:off x="295835" y="2654912"/>
            <a:ext cx="822853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使用“</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运算符时，参加运算的数和运算结果都是整数。</a:t>
            </a:r>
            <a:endPar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1" name="Text Box 3"/>
          <p:cNvSpPr txBox="1">
            <a:spLocks noChangeArrowheads="1"/>
          </p:cNvSpPr>
          <p:nvPr/>
        </p:nvSpPr>
        <p:spPr bwMode="auto">
          <a:xfrm>
            <a:off x="295835" y="3645512"/>
            <a:ext cx="8228535"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3.“/”</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运算为取商的整数部分，而“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MOD”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运算取除法运算的余数。</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2" name="Rectangle 4"/>
          <p:cNvSpPr>
            <a:spLocks noChangeArrowheads="1"/>
          </p:cNvSpPr>
          <p:nvPr/>
        </p:nvSpPr>
        <p:spPr bwMode="auto">
          <a:xfrm>
            <a:off x="2042003" y="4500793"/>
            <a:ext cx="2890535" cy="2308324"/>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NUM=15</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8</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NUM=NUM/7</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 MOD 3</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NUM=NUM+5</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NUM=-NUM-3</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NUM=-NUM-NUM</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5"/>
          <p:cNvSpPr>
            <a:spLocks noChangeArrowheads="1"/>
          </p:cNvSpPr>
          <p:nvPr/>
        </p:nvSpPr>
        <p:spPr bwMode="auto">
          <a:xfrm>
            <a:off x="1033891" y="4480974"/>
            <a:ext cx="1098550" cy="457200"/>
          </a:xfrm>
          <a:prstGeom prst="rect">
            <a:avLst/>
          </a:prstGeom>
          <a:noFill/>
          <a:ln>
            <a:noFill/>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4"/>
          <p:cNvSpPr>
            <a:spLocks noChangeArrowheads="1"/>
          </p:cNvSpPr>
          <p:nvPr/>
        </p:nvSpPr>
        <p:spPr bwMode="auto">
          <a:xfrm>
            <a:off x="4173494" y="4476509"/>
            <a:ext cx="1866217"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NUM=120</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5" name="Rectangle 4"/>
          <p:cNvSpPr>
            <a:spLocks noChangeArrowheads="1"/>
          </p:cNvSpPr>
          <p:nvPr/>
        </p:nvSpPr>
        <p:spPr bwMode="auto">
          <a:xfrm>
            <a:off x="4189890" y="4860435"/>
            <a:ext cx="1712328"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NUM=17</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6" name="Rectangle 4"/>
          <p:cNvSpPr>
            <a:spLocks noChangeArrowheads="1"/>
          </p:cNvSpPr>
          <p:nvPr/>
        </p:nvSpPr>
        <p:spPr bwMode="auto">
          <a:xfrm>
            <a:off x="4932538" y="6376777"/>
            <a:ext cx="1712328"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NUM=20</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7" name="Rectangle 4"/>
          <p:cNvSpPr>
            <a:spLocks noChangeArrowheads="1"/>
          </p:cNvSpPr>
          <p:nvPr/>
        </p:nvSpPr>
        <p:spPr bwMode="auto">
          <a:xfrm>
            <a:off x="4935707" y="5218613"/>
            <a:ext cx="155844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NUM=2</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8" name="Rectangle 4"/>
          <p:cNvSpPr>
            <a:spLocks noChangeArrowheads="1"/>
          </p:cNvSpPr>
          <p:nvPr/>
        </p:nvSpPr>
        <p:spPr bwMode="auto">
          <a:xfrm>
            <a:off x="4935707" y="5610243"/>
            <a:ext cx="155844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NUM=7</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
        <p:nvSpPr>
          <p:cNvPr id="19" name="Rectangle 4"/>
          <p:cNvSpPr>
            <a:spLocks noChangeArrowheads="1"/>
          </p:cNvSpPr>
          <p:nvPr/>
        </p:nvSpPr>
        <p:spPr bwMode="auto">
          <a:xfrm>
            <a:off x="4935707" y="5985147"/>
            <a:ext cx="1814920" cy="461665"/>
          </a:xfrm>
          <a:prstGeom prst="rect">
            <a:avLst/>
          </a:prstGeom>
          <a:noFill/>
          <a:ln w="38100" cmpd="sng">
            <a:noFill/>
            <a:miter lim="800000"/>
          </a:ln>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NUM=-10</a:t>
            </a:r>
            <a:endPar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bg/>
                                          </p:spTgt>
                                        </p:tgtEl>
                                        <p:attrNameLst>
                                          <p:attrName>style.visibility</p:attrName>
                                        </p:attrNameLst>
                                      </p:cBhvr>
                                      <p:to>
                                        <p:strVal val="visible"/>
                                      </p:to>
                                    </p:set>
                                    <p:animEffect transition="in" filter="wipe(down)">
                                      <p:cBhvr>
                                        <p:cTn id="31" dur="500"/>
                                        <p:tgtEl>
                                          <p:spTgt spid="14">
                                            <p:bg/>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down)">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bg/>
                                          </p:spTgt>
                                        </p:tgtEl>
                                        <p:attrNameLst>
                                          <p:attrName>style.visibility</p:attrName>
                                        </p:attrNameLst>
                                      </p:cBhvr>
                                      <p:to>
                                        <p:strVal val="visible"/>
                                      </p:to>
                                    </p:set>
                                    <p:animEffect transition="in" filter="wipe(down)">
                                      <p:cBhvr>
                                        <p:cTn id="41" dur="500"/>
                                        <p:tgtEl>
                                          <p:spTgt spid="15">
                                            <p:bg/>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wipe(down)">
                                      <p:cBhvr>
                                        <p:cTn id="46" dur="500"/>
                                        <p:tgtEl>
                                          <p:spTgt spid="1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Effect transition="in" filter="wipe(down)">
                                      <p:cBhvr>
                                        <p:cTn id="51" dur="500"/>
                                        <p:tgtEl>
                                          <p:spTgt spid="17">
                                            <p:bg/>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wipe(down)">
                                      <p:cBhvr>
                                        <p:cTn id="56" dur="500"/>
                                        <p:tgtEl>
                                          <p:spTgt spid="1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8">
                                            <p:bg/>
                                          </p:spTgt>
                                        </p:tgtEl>
                                        <p:attrNameLst>
                                          <p:attrName>style.visibility</p:attrName>
                                        </p:attrNameLst>
                                      </p:cBhvr>
                                      <p:to>
                                        <p:strVal val="visible"/>
                                      </p:to>
                                    </p:set>
                                    <p:animEffect transition="in" filter="wipe(down)">
                                      <p:cBhvr>
                                        <p:cTn id="61" dur="500"/>
                                        <p:tgtEl>
                                          <p:spTgt spid="18">
                                            <p:bg/>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8">
                                            <p:txEl>
                                              <p:pRg st="0" end="0"/>
                                            </p:txEl>
                                          </p:spTgt>
                                        </p:tgtEl>
                                        <p:attrNameLst>
                                          <p:attrName>style.visibility</p:attrName>
                                        </p:attrNameLst>
                                      </p:cBhvr>
                                      <p:to>
                                        <p:strVal val="visible"/>
                                      </p:to>
                                    </p:set>
                                    <p:animEffect transition="in" filter="wipe(down)">
                                      <p:cBhvr>
                                        <p:cTn id="66" dur="500"/>
                                        <p:tgtEl>
                                          <p:spTgt spid="18">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9">
                                            <p:bg/>
                                          </p:spTgt>
                                        </p:tgtEl>
                                        <p:attrNameLst>
                                          <p:attrName>style.visibility</p:attrName>
                                        </p:attrNameLst>
                                      </p:cBhvr>
                                      <p:to>
                                        <p:strVal val="visible"/>
                                      </p:to>
                                    </p:set>
                                    <p:animEffect transition="in" filter="wipe(down)">
                                      <p:cBhvr>
                                        <p:cTn id="71" dur="500"/>
                                        <p:tgtEl>
                                          <p:spTgt spid="19">
                                            <p:bg/>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9">
                                            <p:txEl>
                                              <p:pRg st="0" end="0"/>
                                            </p:txEl>
                                          </p:spTgt>
                                        </p:tgtEl>
                                        <p:attrNameLst>
                                          <p:attrName>style.visibility</p:attrName>
                                        </p:attrNameLst>
                                      </p:cBhvr>
                                      <p:to>
                                        <p:strVal val="visible"/>
                                      </p:to>
                                    </p:set>
                                    <p:animEffect transition="in" filter="wipe(down)">
                                      <p:cBhvr>
                                        <p:cTn id="76" dur="500"/>
                                        <p:tgtEl>
                                          <p:spTgt spid="1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6">
                                            <p:bg/>
                                          </p:spTgt>
                                        </p:tgtEl>
                                        <p:attrNameLst>
                                          <p:attrName>style.visibility</p:attrName>
                                        </p:attrNameLst>
                                      </p:cBhvr>
                                      <p:to>
                                        <p:strVal val="visible"/>
                                      </p:to>
                                    </p:set>
                                    <p:animEffect transition="in" filter="wipe(down)">
                                      <p:cBhvr>
                                        <p:cTn id="81" dur="500"/>
                                        <p:tgtEl>
                                          <p:spTgt spid="16">
                                            <p:bg/>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6">
                                            <p:txEl>
                                              <p:pRg st="0" end="0"/>
                                            </p:txEl>
                                          </p:spTgt>
                                        </p:tgtEl>
                                        <p:attrNameLst>
                                          <p:attrName>style.visibility</p:attrName>
                                        </p:attrNameLst>
                                      </p:cBhvr>
                                      <p:to>
                                        <p:strVal val="visible"/>
                                      </p:to>
                                    </p:set>
                                    <p:animEffect transition="in" filter="wipe(down)">
                                      <p:cBhvr>
                                        <p:cTn id="8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autoUpdateAnimBg="0"/>
      <p:bldP spid="10" grpId="0" animBg="1" autoUpdateAnimBg="0"/>
      <p:bldP spid="11" grpId="0" animBg="1" autoUpdateAnimBg="0"/>
      <p:bldP spid="12" grpId="0" animBg="1" uiExpand="1"/>
      <p:bldP spid="13" grpId="0"/>
      <p:bldP spid="14" grpId="0" animBg="1" uiExpand="1" build="p"/>
      <p:bldP spid="15" grpId="0" animBg="1" uiExpand="1" build="p"/>
      <p:bldP spid="16" grpId="0" animBg="1" uiExpand="1" build="p"/>
      <p:bldP spid="17" grpId="0" animBg="1" uiExpand="1" build="p"/>
      <p:bldP spid="18" grpId="0" animBg="1" uiExpand="1" build="p"/>
      <p:bldP spid="19" grpId="0" animBg="1"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1" y="1629336"/>
            <a:ext cx="5917004"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4. “SHR ”</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SHL ”</a:t>
            </a:r>
            <a:r>
              <a:rPr lang="zh-CN" altLang="en-US" sz="2400" b="1" kern="0" dirty="0">
                <a:solidFill>
                  <a:srgbClr val="000000"/>
                </a:solidFill>
                <a:latin typeface="楷体" panose="02010609060101010101" pitchFamily="49" charset="-122"/>
                <a:ea typeface="楷体" panose="02010609060101010101" pitchFamily="49" charset="-122"/>
              </a:rPr>
              <a:t>为逻辑移位运算符</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4321" y="2319766"/>
            <a:ext cx="6583679" cy="707886"/>
          </a:xfrm>
          <a:prstGeom prst="rect">
            <a:avLst/>
          </a:prstGeom>
        </p:spPr>
        <p:txBody>
          <a:bodyPr wrap="square">
            <a:spAutoFit/>
          </a:bodyPr>
          <a:lstStyle/>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“SHR”</a:t>
            </a:r>
            <a:r>
              <a:rPr lang="zh-CN" altLang="en-US" sz="2000" b="1" dirty="0">
                <a:solidFill>
                  <a:srgbClr val="000000"/>
                </a:solidFill>
                <a:latin typeface="楷体" panose="02010609060101010101" pitchFamily="49" charset="-122"/>
                <a:ea typeface="楷体" panose="02010609060101010101" pitchFamily="49" charset="-122"/>
              </a:rPr>
              <a:t>为右移，左边移出来的空位用</a:t>
            </a:r>
            <a:r>
              <a:rPr lang="en-US" altLang="zh-CN" sz="2000" b="1" dirty="0">
                <a:solidFill>
                  <a:srgbClr val="000000"/>
                </a:solidFill>
                <a:latin typeface="楷体" panose="02010609060101010101" pitchFamily="49" charset="-122"/>
                <a:ea typeface="楷体" panose="02010609060101010101" pitchFamily="49" charset="-122"/>
              </a:rPr>
              <a:t>0</a:t>
            </a:r>
            <a:r>
              <a:rPr lang="zh-CN" altLang="en-US" sz="2000" b="1" dirty="0">
                <a:solidFill>
                  <a:srgbClr val="000000"/>
                </a:solidFill>
                <a:latin typeface="楷体" panose="02010609060101010101" pitchFamily="49" charset="-122"/>
                <a:ea typeface="楷体" panose="02010609060101010101" pitchFamily="49" charset="-122"/>
              </a:rPr>
              <a:t>补入。</a:t>
            </a:r>
            <a:endParaRPr lang="zh-CN" altLang="en-US" sz="2000" b="1"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en-US" altLang="zh-CN" sz="2000" b="1" dirty="0">
                <a:solidFill>
                  <a:srgbClr val="000000"/>
                </a:solidFill>
                <a:latin typeface="楷体" panose="02010609060101010101" pitchFamily="49" charset="-122"/>
                <a:ea typeface="楷体" panose="02010609060101010101" pitchFamily="49" charset="-122"/>
              </a:rPr>
              <a:t>“SHL”</a:t>
            </a:r>
            <a:r>
              <a:rPr lang="zh-CN" altLang="en-US" sz="2000" b="1" dirty="0">
                <a:solidFill>
                  <a:srgbClr val="000000"/>
                </a:solidFill>
                <a:latin typeface="楷体" panose="02010609060101010101" pitchFamily="49" charset="-122"/>
                <a:ea typeface="楷体" panose="02010609060101010101" pitchFamily="49" charset="-122"/>
              </a:rPr>
              <a:t>为左移，右边移出来的空位用</a:t>
            </a:r>
            <a:r>
              <a:rPr lang="en-US" altLang="zh-CN" sz="2000" b="1" dirty="0">
                <a:solidFill>
                  <a:srgbClr val="000000"/>
                </a:solidFill>
                <a:latin typeface="楷体" panose="02010609060101010101" pitchFamily="49" charset="-122"/>
                <a:ea typeface="楷体" panose="02010609060101010101" pitchFamily="49" charset="-122"/>
              </a:rPr>
              <a:t>0</a:t>
            </a:r>
            <a:r>
              <a:rPr lang="zh-CN" altLang="en-US" sz="2000" b="1" dirty="0">
                <a:solidFill>
                  <a:srgbClr val="000000"/>
                </a:solidFill>
                <a:latin typeface="楷体" panose="02010609060101010101" pitchFamily="49" charset="-122"/>
                <a:ea typeface="楷体" panose="02010609060101010101" pitchFamily="49" charset="-122"/>
              </a:rPr>
              <a:t>补入。</a:t>
            </a:r>
            <a:endParaRPr lang="zh-CN" altLang="en-US" sz="2000" b="1" dirty="0">
              <a:solidFill>
                <a:srgbClr val="000000"/>
              </a:solidFill>
              <a:latin typeface="楷体" panose="02010609060101010101" pitchFamily="49" charset="-122"/>
              <a:ea typeface="楷体" panose="02010609060101010101" pitchFamily="49" charset="-122"/>
            </a:endParaRPr>
          </a:p>
        </p:txBody>
      </p:sp>
      <p:sp>
        <p:nvSpPr>
          <p:cNvPr id="10" name="Rectangle 5"/>
          <p:cNvSpPr>
            <a:spLocks noChangeArrowheads="1"/>
          </p:cNvSpPr>
          <p:nvPr/>
        </p:nvSpPr>
        <p:spPr bwMode="auto">
          <a:xfrm>
            <a:off x="152015" y="3192151"/>
            <a:ext cx="8846757" cy="1015663"/>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p>
            <a:pPr eaLnBrk="0" hangingPunct="0">
              <a:spcAft>
                <a:spcPct val="0"/>
              </a:spcAft>
            </a:pPr>
            <a:r>
              <a:rPr kumimoji="1" lang="zh-CN" altLang="en-US" sz="2000" b="1" dirty="0">
                <a:solidFill>
                  <a:srgbClr val="FF0000"/>
                </a:solidFill>
                <a:latin typeface="楷体" panose="02010609060101010101" pitchFamily="49" charset="-122"/>
                <a:ea typeface="楷体" panose="02010609060101010101" pitchFamily="49" charset="-122"/>
              </a:rPr>
              <a:t>注意：移位运算符与移位指令区别。 </a:t>
            </a:r>
            <a:endParaRPr kumimoji="1" lang="en-US" altLang="zh-CN" sz="2000" b="1" dirty="0">
              <a:solidFill>
                <a:srgbClr val="FF0000"/>
              </a:solidFill>
              <a:latin typeface="楷体" panose="02010609060101010101" pitchFamily="49" charset="-122"/>
              <a:ea typeface="楷体" panose="02010609060101010101" pitchFamily="49" charset="-122"/>
            </a:endParaRPr>
          </a:p>
          <a:p>
            <a:pPr marL="342900" indent="-342900" eaLnBrk="0" hangingPunct="0">
              <a:spcAft>
                <a:spcPct val="0"/>
              </a:spcAft>
              <a:buFont typeface="Arial" panose="020B0604020202020204" pitchFamily="34" charset="0"/>
              <a:buChar char="•"/>
            </a:pPr>
            <a:r>
              <a:rPr kumimoji="1" lang="zh-CN" altLang="en-US" sz="2000" b="1" dirty="0">
                <a:solidFill>
                  <a:srgbClr val="FF0000"/>
                </a:solidFill>
                <a:latin typeface="楷体" panose="02010609060101010101" pitchFamily="49" charset="-122"/>
                <a:ea typeface="楷体" panose="02010609060101010101" pitchFamily="49" charset="-122"/>
              </a:rPr>
              <a:t>移位运算符的操作对象是某一具体的数（常数）</a:t>
            </a:r>
            <a:r>
              <a:rPr kumimoji="1" lang="en-US" altLang="zh-CN" sz="2000" b="1" dirty="0">
                <a:solidFill>
                  <a:srgbClr val="FF0000"/>
                </a:solidFill>
                <a:latin typeface="楷体" panose="02010609060101010101" pitchFamily="49" charset="-122"/>
                <a:ea typeface="楷体" panose="02010609060101010101" pitchFamily="49" charset="-122"/>
              </a:rPr>
              <a:t>,</a:t>
            </a:r>
            <a:r>
              <a:rPr kumimoji="1" lang="zh-CN" altLang="en-US" sz="2000" b="1" dirty="0">
                <a:solidFill>
                  <a:srgbClr val="FF0000"/>
                </a:solidFill>
                <a:latin typeface="楷体" panose="02010609060101010101" pitchFamily="49" charset="-122"/>
                <a:ea typeface="楷体" panose="02010609060101010101" pitchFamily="49" charset="-122"/>
              </a:rPr>
              <a:t>在汇编时完成移位操作。</a:t>
            </a:r>
            <a:endParaRPr kumimoji="1" lang="en-US" altLang="zh-CN" sz="2000" b="1" dirty="0">
              <a:solidFill>
                <a:srgbClr val="FF0000"/>
              </a:solidFill>
              <a:latin typeface="楷体" panose="02010609060101010101" pitchFamily="49" charset="-122"/>
              <a:ea typeface="楷体" panose="02010609060101010101" pitchFamily="49" charset="-122"/>
            </a:endParaRPr>
          </a:p>
          <a:p>
            <a:pPr marL="342900" indent="-342900" eaLnBrk="0" hangingPunct="0">
              <a:spcAft>
                <a:spcPct val="0"/>
              </a:spcAft>
              <a:buFont typeface="Arial" panose="020B0604020202020204" pitchFamily="34" charset="0"/>
              <a:buChar char="•"/>
            </a:pPr>
            <a:r>
              <a:rPr kumimoji="1" lang="zh-CN" altLang="en-US" sz="2000" b="1" dirty="0">
                <a:solidFill>
                  <a:srgbClr val="FF0000"/>
                </a:solidFill>
                <a:latin typeface="楷体" panose="02010609060101010101" pitchFamily="49" charset="-122"/>
                <a:ea typeface="楷体" panose="02010609060101010101" pitchFamily="49" charset="-122"/>
              </a:rPr>
              <a:t>而移位指令是对一个寄存器或存储单元内容在程序运行时执行移位操作。</a:t>
            </a:r>
            <a:endParaRPr kumimoji="1" lang="zh-CN" altLang="en-US" sz="2000" b="1" dirty="0">
              <a:solidFill>
                <a:srgbClr val="FF0000"/>
              </a:solidFill>
              <a:latin typeface="楷体" panose="02010609060101010101" pitchFamily="49" charset="-122"/>
              <a:ea typeface="楷体" panose="02010609060101010101" pitchFamily="49" charset="-122"/>
            </a:endParaRPr>
          </a:p>
        </p:txBody>
      </p:sp>
      <p:sp>
        <p:nvSpPr>
          <p:cNvPr id="11" name="Text Box 6"/>
          <p:cNvSpPr txBox="1">
            <a:spLocks noChangeArrowheads="1"/>
          </p:cNvSpPr>
          <p:nvPr/>
        </p:nvSpPr>
        <p:spPr bwMode="auto">
          <a:xfrm>
            <a:off x="52891" y="4220926"/>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Text Box 7"/>
          <p:cNvSpPr txBox="1">
            <a:spLocks noChangeArrowheads="1"/>
          </p:cNvSpPr>
          <p:nvPr/>
        </p:nvSpPr>
        <p:spPr bwMode="auto">
          <a:xfrm>
            <a:off x="152015" y="4830981"/>
            <a:ext cx="3962400" cy="1631216"/>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NUM=11011011B</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MOV   AX , NUM SHL  1 MOV   BX ,  NUM SHR 2</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ADD    DX ,  NUM SHR 6</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AutoShape 8"/>
          <p:cNvSpPr>
            <a:spLocks noChangeArrowheads="1"/>
          </p:cNvSpPr>
          <p:nvPr/>
        </p:nvSpPr>
        <p:spPr bwMode="auto">
          <a:xfrm>
            <a:off x="2525510" y="4297126"/>
            <a:ext cx="1615440" cy="762000"/>
          </a:xfrm>
          <a:prstGeom prst="wedgeRectCallout">
            <a:avLst>
              <a:gd name="adj1" fmla="val 7704"/>
              <a:gd name="adj2" fmla="val 107682"/>
            </a:avLst>
          </a:prstGeom>
          <a:solidFill>
            <a:srgbClr val="33CC33"/>
          </a:solidFill>
          <a:ln w="9525" cmpd="sng">
            <a:solidFill>
              <a:srgbClr val="FFCC66"/>
            </a:solidFill>
            <a:miter lim="800000"/>
          </a:ln>
        </p:spPr>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不能改成：</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SHL NUM,1</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Text Box 2"/>
          <p:cNvSpPr txBox="1">
            <a:spLocks noChangeArrowheads="1"/>
          </p:cNvSpPr>
          <p:nvPr/>
        </p:nvSpPr>
        <p:spPr bwMode="auto">
          <a:xfrm>
            <a:off x="4114415" y="4220926"/>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lang="zh-CN" altLang="en-US" sz="2400" b="1" kern="0" dirty="0">
                <a:solidFill>
                  <a:srgbClr val="000000"/>
                </a:solidFill>
              </a:rPr>
              <a:t>左边</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的指令序列等效下面三条指令。</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Text Box 3"/>
          <p:cNvSpPr txBox="1">
            <a:spLocks noChangeArrowheads="1"/>
          </p:cNvSpPr>
          <p:nvPr/>
        </p:nvSpPr>
        <p:spPr bwMode="auto">
          <a:xfrm>
            <a:off x="4615394" y="4774434"/>
            <a:ext cx="3885577" cy="122555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AX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110110110B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MOV   BX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00110110B</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ADD    DX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椭圆形标注 1"/>
          <p:cNvSpPr/>
          <p:nvPr/>
        </p:nvSpPr>
        <p:spPr bwMode="auto">
          <a:xfrm>
            <a:off x="6146863" y="5646589"/>
            <a:ext cx="2845122" cy="1250359"/>
          </a:xfrm>
          <a:prstGeom prst="wedgeEllipseCallout">
            <a:avLst>
              <a:gd name="adj1" fmla="val 15942"/>
              <a:gd name="adj2" fmla="val -90090"/>
            </a:avLst>
          </a:prstGeom>
          <a:solidFill>
            <a:srgbClr val="00FFFF"/>
          </a:solidFill>
          <a:ln w="9525" cap="flat" cmpd="sng" algn="ctr">
            <a:solidFill>
              <a:srgbClr val="FFCC6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移位运算将对象按照与</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AX</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等长的</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16bit</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数处理</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utoUpdateAnimBg="0" uiExpand="1" build="p"/>
      <p:bldP spid="11" grpId="0"/>
      <p:bldP spid="12" grpId="0" animBg="1"/>
      <p:bldP spid="13" grpId="0" animBg="1"/>
      <p:bldP spid="14" grpId="0" autoUpdateAnimBg="0"/>
      <p:bldP spid="15" grpId="0" animBg="1" autoUpdateAnimBg="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算术运算符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1" y="1629336"/>
            <a:ext cx="529343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5.</a:t>
            </a:r>
            <a:r>
              <a:rPr lang="zh-CN" altLang="en-US" sz="2400" b="1" kern="0" dirty="0">
                <a:solidFill>
                  <a:srgbClr val="000000"/>
                </a:solidFill>
                <a:latin typeface="楷体" panose="02010609060101010101" pitchFamily="49" charset="-122"/>
                <a:ea typeface="楷体" panose="02010609060101010101" pitchFamily="49" charset="-122"/>
              </a:rPr>
              <a:t>下标运算符“</a:t>
            </a:r>
            <a:r>
              <a:rPr lang="en-US" altLang="zh-CN" sz="2400" b="1" kern="0" dirty="0">
                <a:solidFill>
                  <a:srgbClr val="000000"/>
                </a:solidFill>
                <a:latin typeface="楷体" panose="02010609060101010101" pitchFamily="49" charset="-122"/>
                <a:ea typeface="楷体" panose="02010609060101010101" pitchFamily="49" charset="-122"/>
              </a:rPr>
              <a:t>[ ]”</a:t>
            </a:r>
            <a:r>
              <a:rPr lang="zh-CN" altLang="en-US" sz="2400" b="1" kern="0" dirty="0">
                <a:solidFill>
                  <a:srgbClr val="000000"/>
                </a:solidFill>
                <a:latin typeface="楷体" panose="02010609060101010101" pitchFamily="49" charset="-122"/>
                <a:ea typeface="楷体" panose="02010609060101010101" pitchFamily="49" charset="-122"/>
              </a:rPr>
              <a:t>具有相加的作用</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4321" y="2221212"/>
            <a:ext cx="6583679" cy="400110"/>
          </a:xfrm>
          <a:prstGeom prst="rect">
            <a:avLst/>
          </a:prstGeom>
        </p:spPr>
        <p:txBody>
          <a:bodyPr wrap="square">
            <a:spAutoFit/>
          </a:bodyPr>
          <a:lstStyle/>
          <a:p>
            <a:pPr lvl="0" defTabSz="914400" fontAlgn="base">
              <a:spcBef>
                <a:spcPct val="0"/>
              </a:spcBef>
              <a:spcAft>
                <a:spcPct val="0"/>
              </a:spcAft>
            </a:pPr>
            <a:r>
              <a:rPr lang="zh-CN" altLang="en-US" sz="2000" b="1" dirty="0">
                <a:solidFill>
                  <a:srgbClr val="000000"/>
                </a:solidFill>
                <a:latin typeface="楷体" panose="02010609060101010101" pitchFamily="49" charset="-122"/>
                <a:ea typeface="楷体" panose="02010609060101010101" pitchFamily="49" charset="-122"/>
              </a:rPr>
              <a:t>一般使用格式：表达式</a:t>
            </a:r>
            <a:r>
              <a:rPr lang="en-US" altLang="zh-CN" sz="2000" b="1" dirty="0">
                <a:solidFill>
                  <a:srgbClr val="000000"/>
                </a:solidFill>
                <a:latin typeface="楷体" panose="02010609060101010101" pitchFamily="49" charset="-122"/>
                <a:ea typeface="楷体" panose="02010609060101010101" pitchFamily="49" charset="-122"/>
              </a:rPr>
              <a:t>1 [</a:t>
            </a:r>
            <a:r>
              <a:rPr lang="zh-CN" altLang="en-US" sz="2000" b="1" dirty="0">
                <a:solidFill>
                  <a:srgbClr val="000000"/>
                </a:solidFill>
                <a:latin typeface="楷体" panose="02010609060101010101" pitchFamily="49" charset="-122"/>
                <a:ea typeface="楷体" panose="02010609060101010101" pitchFamily="49" charset="-122"/>
              </a:rPr>
              <a:t>表达式</a:t>
            </a:r>
            <a:r>
              <a:rPr lang="en-US" altLang="zh-CN" sz="2000" b="1" dirty="0">
                <a:solidFill>
                  <a:srgbClr val="000000"/>
                </a:solidFill>
                <a:latin typeface="楷体" panose="02010609060101010101" pitchFamily="49" charset="-122"/>
                <a:ea typeface="楷体" panose="02010609060101010101" pitchFamily="49" charset="-122"/>
              </a:rPr>
              <a:t>2]</a:t>
            </a:r>
            <a:endParaRPr lang="en-US" altLang="zh-CN" sz="2000" b="1" dirty="0">
              <a:solidFill>
                <a:srgbClr val="000000"/>
              </a:solidFill>
              <a:latin typeface="楷体" panose="02010609060101010101" pitchFamily="49" charset="-122"/>
              <a:ea typeface="楷体" panose="02010609060101010101" pitchFamily="49" charset="-122"/>
            </a:endParaRPr>
          </a:p>
        </p:txBody>
      </p:sp>
      <p:sp>
        <p:nvSpPr>
          <p:cNvPr id="10" name="Rectangle 5"/>
          <p:cNvSpPr>
            <a:spLocks noChangeArrowheads="1"/>
          </p:cNvSpPr>
          <p:nvPr/>
        </p:nvSpPr>
        <p:spPr bwMode="auto">
          <a:xfrm>
            <a:off x="274321" y="2714959"/>
            <a:ext cx="8348956" cy="400110"/>
          </a:xfrm>
          <a:prstGeom prst="rect">
            <a:avLst/>
          </a:prstGeom>
          <a:solidFill>
            <a:schemeClr val="accent4">
              <a:lumMod val="40000"/>
              <a:lumOff val="60000"/>
            </a:schemeClr>
          </a:solidFill>
          <a:ln w="25400" cap="sq">
            <a:solidFill>
              <a:schemeClr val="accent4">
                <a:lumMod val="40000"/>
                <a:lumOff val="60000"/>
              </a:schemeClr>
            </a:solidFill>
            <a:miter lim="800000"/>
            <a:headEnd type="none" w="sm" len="sm"/>
            <a:tailEnd type="none" w="lg" len="lg"/>
          </a:ln>
        </p:spPr>
        <p:txBody>
          <a:bodyPr wrap="square">
            <a:spAutoFit/>
          </a:bodyPr>
          <a:lstStyle/>
          <a:p>
            <a:pPr eaLnBrk="0" hangingPunct="0">
              <a:spcAft>
                <a:spcPct val="0"/>
              </a:spcAft>
            </a:pPr>
            <a:r>
              <a:rPr kumimoji="1" lang="zh-CN" altLang="en-US" sz="2000" b="1" dirty="0">
                <a:solidFill>
                  <a:srgbClr val="FF0000"/>
                </a:solidFill>
                <a:latin typeface="楷体" panose="02010609060101010101" pitchFamily="49" charset="-122"/>
                <a:ea typeface="楷体" panose="02010609060101010101" pitchFamily="49" charset="-122"/>
              </a:rPr>
              <a:t>作用：将表达式</a:t>
            </a:r>
            <a:r>
              <a:rPr kumimoji="1" lang="en-US" altLang="zh-CN" sz="2000" b="1" dirty="0">
                <a:solidFill>
                  <a:srgbClr val="FF0000"/>
                </a:solidFill>
                <a:latin typeface="楷体" panose="02010609060101010101" pitchFamily="49" charset="-122"/>
                <a:ea typeface="楷体" panose="02010609060101010101" pitchFamily="49" charset="-122"/>
              </a:rPr>
              <a:t>1</a:t>
            </a:r>
            <a:r>
              <a:rPr kumimoji="1" lang="zh-CN" altLang="en-US" sz="2000" b="1" dirty="0">
                <a:solidFill>
                  <a:srgbClr val="FF0000"/>
                </a:solidFill>
                <a:latin typeface="楷体" panose="02010609060101010101" pitchFamily="49" charset="-122"/>
                <a:ea typeface="楷体" panose="02010609060101010101" pitchFamily="49" charset="-122"/>
              </a:rPr>
              <a:t>与表达式</a:t>
            </a:r>
            <a:r>
              <a:rPr kumimoji="1" lang="en-US" altLang="zh-CN" sz="2000" b="1" dirty="0">
                <a:solidFill>
                  <a:srgbClr val="FF0000"/>
                </a:solidFill>
                <a:latin typeface="楷体" panose="02010609060101010101" pitchFamily="49" charset="-122"/>
                <a:ea typeface="楷体" panose="02010609060101010101" pitchFamily="49" charset="-122"/>
              </a:rPr>
              <a:t>2</a:t>
            </a:r>
            <a:r>
              <a:rPr kumimoji="1" lang="zh-CN" altLang="en-US" sz="2000" b="1" dirty="0">
                <a:solidFill>
                  <a:srgbClr val="FF0000"/>
                </a:solidFill>
                <a:latin typeface="楷体" panose="02010609060101010101" pitchFamily="49" charset="-122"/>
                <a:ea typeface="楷体" panose="02010609060101010101" pitchFamily="49" charset="-122"/>
              </a:rPr>
              <a:t>的值相加后形成一个存储器操作数的地址。</a:t>
            </a:r>
            <a:endParaRPr kumimoji="1" lang="zh-CN" altLang="en-US" sz="2000" b="1" dirty="0">
              <a:solidFill>
                <a:srgbClr val="FF0000"/>
              </a:solidFill>
              <a:latin typeface="楷体" panose="02010609060101010101" pitchFamily="49" charset="-122"/>
              <a:ea typeface="楷体" panose="02010609060101010101" pitchFamily="49" charset="-122"/>
            </a:endParaRPr>
          </a:p>
        </p:txBody>
      </p:sp>
      <p:sp>
        <p:nvSpPr>
          <p:cNvPr id="11" name="Text Box 6"/>
          <p:cNvSpPr txBox="1">
            <a:spLocks noChangeArrowheads="1"/>
          </p:cNvSpPr>
          <p:nvPr/>
        </p:nvSpPr>
        <p:spPr bwMode="auto">
          <a:xfrm>
            <a:off x="152015" y="3115069"/>
            <a:ext cx="41303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5000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下面两个语句是等效的。</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17" name="Text Box 11"/>
          <p:cNvSpPr txBox="1">
            <a:spLocks noChangeArrowheads="1"/>
          </p:cNvSpPr>
          <p:nvPr/>
        </p:nvSpPr>
        <p:spPr bwMode="auto">
          <a:xfrm>
            <a:off x="289635" y="3561346"/>
            <a:ext cx="3723869" cy="707886"/>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DA_WORD[20H]</a:t>
            </a:r>
            <a:br>
              <a:rPr lang="en-US" altLang="zh-CN" dirty="0"/>
            </a:br>
            <a:r>
              <a:rPr lang="en-US" altLang="zh-CN" dirty="0"/>
              <a:t>MOV   AX</a:t>
            </a:r>
            <a:r>
              <a:rPr lang="zh-CN" altLang="en-US" dirty="0"/>
              <a:t>，</a:t>
            </a:r>
            <a:r>
              <a:rPr lang="en-US" altLang="zh-CN" dirty="0"/>
              <a:t>DA_WORD+20H</a:t>
            </a:r>
            <a:endParaRPr lang="en-US" altLang="zh-CN" dirty="0"/>
          </a:p>
        </p:txBody>
      </p:sp>
      <p:sp>
        <p:nvSpPr>
          <p:cNvPr id="3" name="矩形 2"/>
          <p:cNvSpPr/>
          <p:nvPr/>
        </p:nvSpPr>
        <p:spPr>
          <a:xfrm>
            <a:off x="152015" y="4363794"/>
            <a:ext cx="353975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可以用寄存器来存放下标变量</a:t>
            </a:r>
            <a:endParaRPr lang="en-US" altLang="zh-CN" sz="2000" b="1" kern="0" dirty="0">
              <a:solidFill>
                <a:srgbClr val="000000"/>
              </a:solidFill>
              <a:latin typeface="楷体" panose="02010609060101010101" pitchFamily="49" charset="-122"/>
              <a:ea typeface="楷体" panose="02010609060101010101" pitchFamily="49" charset="-122"/>
            </a:endParaRPr>
          </a:p>
          <a:p>
            <a:pPr defTabSz="914400" fontAlgn="base">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例：下面几个语句是等价的</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20" name="Text Box 4"/>
          <p:cNvSpPr txBox="1">
            <a:spLocks noChangeArrowheads="1"/>
          </p:cNvSpPr>
          <p:nvPr/>
        </p:nvSpPr>
        <p:spPr bwMode="auto">
          <a:xfrm>
            <a:off x="247510" y="5146244"/>
            <a:ext cx="5244365" cy="1631216"/>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 ,  ARRAY[BX][SI]; </a:t>
            </a:r>
            <a:r>
              <a:rPr lang="zh-CN" altLang="en-US" dirty="0"/>
              <a:t>基址变址寻址</a:t>
            </a:r>
            <a:br>
              <a:rPr lang="zh-CN" altLang="en-US" dirty="0"/>
            </a:br>
            <a:r>
              <a:rPr lang="en-US" altLang="zh-CN" dirty="0"/>
              <a:t>MOV   AX,  ARRAY[BX+SI]</a:t>
            </a:r>
            <a:br>
              <a:rPr lang="en-US" altLang="zh-CN" dirty="0"/>
            </a:br>
            <a:r>
              <a:rPr lang="en-US" altLang="zh-CN" dirty="0"/>
              <a:t>MOV   AX , [ARRAY+BX][SI]</a:t>
            </a:r>
            <a:br>
              <a:rPr lang="en-US" altLang="zh-CN" dirty="0"/>
            </a:br>
            <a:r>
              <a:rPr lang="en-US" altLang="zh-CN" dirty="0"/>
              <a:t>MOV   AX , [ARRAY+SI][BX]</a:t>
            </a:r>
            <a:br>
              <a:rPr lang="en-US" altLang="zh-CN" dirty="0"/>
            </a:br>
            <a:r>
              <a:rPr lang="en-US" altLang="zh-CN" dirty="0"/>
              <a:t>MOV   AX , [ARRAY+BX+SI]</a:t>
            </a:r>
            <a:endParaRPr lang="en-US" altLang="zh-CN" dirty="0"/>
          </a:p>
        </p:txBody>
      </p:sp>
      <p:sp>
        <p:nvSpPr>
          <p:cNvPr id="21" name="Text Box 5"/>
          <p:cNvSpPr txBox="1">
            <a:spLocks noChangeArrowheads="1"/>
          </p:cNvSpPr>
          <p:nvPr/>
        </p:nvSpPr>
        <p:spPr bwMode="auto">
          <a:xfrm>
            <a:off x="4779256" y="3133754"/>
            <a:ext cx="3941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lvl="0" defTabSz="914400" fontAlgn="base">
              <a:spcBef>
                <a:spcPct val="50000"/>
              </a:spcBef>
              <a:spcAft>
                <a:spcPct val="0"/>
              </a:spcAft>
              <a:defRPr sz="2000" b="1" kern="0">
                <a:solidFill>
                  <a:srgbClr val="000000"/>
                </a:solidFill>
                <a:latin typeface="楷体" panose="02010609060101010101" pitchFamily="49" charset="-122"/>
                <a:ea typeface="楷体" panose="02010609060101010101" pitchFamily="49"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zh-CN" altLang="en-US" dirty="0"/>
              <a:t>下面是几个错误的语句。</a:t>
            </a:r>
            <a:endParaRPr lang="zh-CN" altLang="en-US" dirty="0"/>
          </a:p>
        </p:txBody>
      </p:sp>
      <p:sp>
        <p:nvSpPr>
          <p:cNvPr id="22" name="Text Box 6"/>
          <p:cNvSpPr txBox="1">
            <a:spLocks noChangeArrowheads="1"/>
          </p:cNvSpPr>
          <p:nvPr/>
        </p:nvSpPr>
        <p:spPr bwMode="auto">
          <a:xfrm>
            <a:off x="4613390" y="3681003"/>
            <a:ext cx="4240975" cy="1015663"/>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ARRAY+BX+SI</a:t>
            </a:r>
            <a:br>
              <a:rPr lang="en-US" altLang="zh-CN" dirty="0"/>
            </a:br>
            <a:r>
              <a:rPr lang="en-US" altLang="zh-CN" dirty="0"/>
              <a:t>MOV   AX</a:t>
            </a:r>
            <a:r>
              <a:rPr lang="zh-CN" altLang="en-US" dirty="0"/>
              <a:t>，</a:t>
            </a:r>
            <a:r>
              <a:rPr lang="en-US" altLang="zh-CN" dirty="0"/>
              <a:t>ARRAY+BX[SI]</a:t>
            </a:r>
            <a:br>
              <a:rPr lang="en-US" altLang="zh-CN" dirty="0"/>
            </a:br>
            <a:r>
              <a:rPr lang="en-US" altLang="zh-CN" dirty="0"/>
              <a:t>MOV   AX</a:t>
            </a:r>
            <a:r>
              <a:rPr lang="zh-CN" altLang="en-US" dirty="0"/>
              <a:t>，</a:t>
            </a:r>
            <a:r>
              <a:rPr lang="en-US" altLang="zh-CN" dirty="0"/>
              <a:t>ARRAY+DA_WORD</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utoUpdateAnimBg="0" uiExpand="1" build="p"/>
      <p:bldP spid="11" grpId="0"/>
      <p:bldP spid="17" grpId="0" animBg="1" autoUpdateAnimBg="0"/>
      <p:bldP spid="20" grpId="0" animBg="1" autoUpdateAnimBg="0"/>
      <p:bldP spid="21" grpId="0" autoUpdateAnimBg="0"/>
      <p:bldP spid="2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逻辑运算符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3"/>
          <p:cNvSpPr>
            <a:spLocks noChangeArrowheads="1"/>
          </p:cNvSpPr>
          <p:nvPr/>
        </p:nvSpPr>
        <p:spPr bwMode="auto">
          <a:xfrm>
            <a:off x="345930" y="1879605"/>
            <a:ext cx="8039266" cy="830997"/>
          </a:xfrm>
          <a:prstGeom prst="rect">
            <a:avLst/>
          </a:prstGeom>
          <a:noFill/>
          <a:ln w="2857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逻辑运算符有</a:t>
            </a:r>
            <a:r>
              <a:rPr lang="en-US" altLang="zh-CN" sz="2400" b="1" kern="0" dirty="0">
                <a:solidFill>
                  <a:srgbClr val="000000"/>
                </a:solidFill>
                <a:latin typeface="楷体" panose="02010609060101010101" pitchFamily="49" charset="-122"/>
                <a:ea typeface="楷体" panose="02010609060101010101" pitchFamily="49" charset="-122"/>
              </a:rPr>
              <a:t>NOT</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AND</a:t>
            </a:r>
            <a:r>
              <a:rPr lang="zh-CN" altLang="en-US" sz="2400" b="1" kern="0" dirty="0">
                <a:solidFill>
                  <a:srgbClr val="000000"/>
                </a:solidFill>
                <a:latin typeface="楷体" panose="02010609060101010101" pitchFamily="49" charset="-122"/>
                <a:ea typeface="楷体" panose="02010609060101010101" pitchFamily="49" charset="-122"/>
              </a:rPr>
              <a:t>、</a:t>
            </a:r>
            <a:r>
              <a:rPr lang="en-US" altLang="zh-CN" sz="2400" b="1" kern="0" dirty="0">
                <a:solidFill>
                  <a:srgbClr val="000000"/>
                </a:solidFill>
                <a:latin typeface="楷体" panose="02010609060101010101" pitchFamily="49" charset="-122"/>
                <a:ea typeface="楷体" panose="02010609060101010101" pitchFamily="49" charset="-122"/>
              </a:rPr>
              <a:t>OR</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XOR</a:t>
            </a:r>
            <a:r>
              <a:rPr lang="zh-CN" altLang="en-US" sz="2400" b="1" kern="0" dirty="0">
                <a:solidFill>
                  <a:srgbClr val="000000"/>
                </a:solidFill>
                <a:latin typeface="楷体" panose="02010609060101010101" pitchFamily="49" charset="-122"/>
                <a:ea typeface="楷体" panose="02010609060101010101" pitchFamily="49" charset="-122"/>
              </a:rPr>
              <a:t>等四个，它们执行的都是按位逻辑运算。</a:t>
            </a:r>
            <a:endParaRPr lang="zh-CN" altLang="en-US" sz="2400" b="1" kern="0" dirty="0">
              <a:solidFill>
                <a:srgbClr val="000000"/>
              </a:solidFill>
              <a:latin typeface="楷体" panose="02010609060101010101" pitchFamily="49" charset="-122"/>
              <a:ea typeface="楷体" panose="02010609060101010101" pitchFamily="49" charset="-122"/>
            </a:endParaRPr>
          </a:p>
        </p:txBody>
      </p:sp>
      <p:grpSp>
        <p:nvGrpSpPr>
          <p:cNvPr id="9" name="组合 8"/>
          <p:cNvGrpSpPr/>
          <p:nvPr/>
        </p:nvGrpSpPr>
        <p:grpSpPr>
          <a:xfrm>
            <a:off x="436944" y="3088427"/>
            <a:ext cx="4945063" cy="2048530"/>
            <a:chOff x="762000" y="2209800"/>
            <a:chExt cx="4945063" cy="2048530"/>
          </a:xfrm>
        </p:grpSpPr>
        <p:sp>
          <p:nvSpPr>
            <p:cNvPr id="10" name="Text Box 4"/>
            <p:cNvSpPr txBox="1">
              <a:spLocks noChangeArrowheads="1"/>
            </p:cNvSpPr>
            <p:nvPr/>
          </p:nvSpPr>
          <p:spPr bwMode="auto">
            <a:xfrm>
              <a:off x="762000" y="2209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Text Box 5"/>
            <p:cNvSpPr txBox="1">
              <a:spLocks noChangeArrowheads="1"/>
            </p:cNvSpPr>
            <p:nvPr/>
          </p:nvSpPr>
          <p:spPr bwMode="auto">
            <a:xfrm>
              <a:off x="1600200" y="2319338"/>
              <a:ext cx="4106863" cy="193899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0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400" dirty="0"/>
                <a:t>MOV  AX</a:t>
              </a:r>
              <a:r>
                <a:rPr lang="zh-CN" altLang="en-US" sz="2400" dirty="0"/>
                <a:t>，</a:t>
              </a:r>
              <a:r>
                <a:rPr lang="en-US" altLang="zh-CN" sz="2400" dirty="0"/>
                <a:t>NOT 0F0H</a:t>
              </a:r>
              <a:br>
                <a:rPr lang="en-US" altLang="zh-CN" sz="2400" dirty="0"/>
              </a:br>
              <a:r>
                <a:rPr lang="en-US" altLang="zh-CN" sz="2400" dirty="0"/>
                <a:t>MOV   AL ,  NOT 0F0H</a:t>
              </a:r>
              <a:br>
                <a:rPr lang="en-US" altLang="zh-CN" sz="2400" dirty="0"/>
              </a:br>
              <a:r>
                <a:rPr lang="en-US" altLang="zh-CN" sz="2400" dirty="0"/>
                <a:t>MOV   BL ,  55H AND 0F0H</a:t>
              </a:r>
              <a:br>
                <a:rPr lang="en-US" altLang="zh-CN" sz="2400" dirty="0"/>
              </a:br>
              <a:r>
                <a:rPr lang="en-US" altLang="zh-CN" sz="2400" dirty="0"/>
                <a:t>MOV   BH ,  55H OR 0F0H</a:t>
              </a:r>
              <a:br>
                <a:rPr lang="en-US" altLang="zh-CN" sz="2400" dirty="0"/>
              </a:br>
              <a:r>
                <a:rPr lang="en-US" altLang="zh-CN" sz="2400" dirty="0"/>
                <a:t>MOV   CL ,   55H XOR 0F0H</a:t>
              </a:r>
              <a:endParaRPr lang="en-US" altLang="zh-CN" sz="2400" dirty="0"/>
            </a:p>
          </p:txBody>
        </p:sp>
      </p:grpSp>
      <p:sp>
        <p:nvSpPr>
          <p:cNvPr id="12" name="矩形 11"/>
          <p:cNvSpPr/>
          <p:nvPr/>
        </p:nvSpPr>
        <p:spPr>
          <a:xfrm>
            <a:off x="5382007" y="3158277"/>
            <a:ext cx="3126049"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AX ,0FF0FH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3" name="矩形 12"/>
          <p:cNvSpPr/>
          <p:nvPr/>
        </p:nvSpPr>
        <p:spPr>
          <a:xfrm>
            <a:off x="5377021" y="3545627"/>
            <a:ext cx="3118073" cy="461665"/>
          </a:xfrm>
          <a:prstGeom prst="rect">
            <a:avLst/>
          </a:prstGeom>
        </p:spPr>
        <p:txBody>
          <a:bodyPr wrap="squar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AL , 0FH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4" name="矩形 13"/>
          <p:cNvSpPr/>
          <p:nvPr/>
        </p:nvSpPr>
        <p:spPr>
          <a:xfrm>
            <a:off x="5364059" y="3953615"/>
            <a:ext cx="2391232"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BL,50H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5" name="矩形 14"/>
          <p:cNvSpPr/>
          <p:nvPr/>
        </p:nvSpPr>
        <p:spPr>
          <a:xfrm>
            <a:off x="5378906" y="4331043"/>
            <a:ext cx="2689391"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BH, 0F5H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16" name="矩形 15"/>
          <p:cNvSpPr/>
          <p:nvPr/>
        </p:nvSpPr>
        <p:spPr>
          <a:xfrm>
            <a:off x="5346747" y="4743495"/>
            <a:ext cx="2708627" cy="461665"/>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CL, 0A5H</a:t>
            </a:r>
            <a:endParaRPr lang="zh-CN" altLang="en-US" sz="2400" dirty="0">
              <a:solidFill>
                <a:srgbClr val="FFCC66"/>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p:bldP spid="13" grpId="0"/>
      <p:bldP spid="14" grpId="0"/>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关系运算符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3"/>
          <p:cNvSpPr>
            <a:spLocks noChangeArrowheads="1"/>
          </p:cNvSpPr>
          <p:nvPr/>
        </p:nvSpPr>
        <p:spPr bwMode="auto">
          <a:xfrm>
            <a:off x="345930" y="1465354"/>
            <a:ext cx="8039266" cy="830997"/>
          </a:xfrm>
          <a:prstGeom prst="rect">
            <a:avLst/>
          </a:prstGeom>
          <a:noFill/>
          <a:ln w="2857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关系运算符包括：</a:t>
            </a:r>
            <a:r>
              <a:rPr lang="en-US" altLang="zh-CN" sz="2400" b="1" kern="0" dirty="0">
                <a:solidFill>
                  <a:srgbClr val="000000"/>
                </a:solidFill>
                <a:latin typeface="楷体" panose="02010609060101010101" pitchFamily="49" charset="-122"/>
                <a:ea typeface="楷体" panose="02010609060101010101" pitchFamily="49" charset="-122"/>
              </a:rPr>
              <a:t>EQ</a:t>
            </a:r>
            <a:r>
              <a:rPr lang="zh-CN" altLang="en-US" sz="2400" b="1" kern="0" dirty="0">
                <a:solidFill>
                  <a:srgbClr val="000000"/>
                </a:solidFill>
                <a:latin typeface="楷体" panose="02010609060101010101" pitchFamily="49" charset="-122"/>
                <a:ea typeface="楷体" panose="02010609060101010101" pitchFamily="49" charset="-122"/>
              </a:rPr>
              <a:t>（等于）、</a:t>
            </a:r>
            <a:r>
              <a:rPr lang="en-US" altLang="zh-CN" sz="2400" b="1" kern="0" dirty="0">
                <a:solidFill>
                  <a:srgbClr val="000000"/>
                </a:solidFill>
                <a:latin typeface="楷体" panose="02010609060101010101" pitchFamily="49" charset="-122"/>
                <a:ea typeface="楷体" panose="02010609060101010101" pitchFamily="49" charset="-122"/>
              </a:rPr>
              <a:t>NE</a:t>
            </a:r>
            <a:r>
              <a:rPr lang="zh-CN" altLang="en-US" sz="2400" b="1" kern="0" dirty="0">
                <a:solidFill>
                  <a:srgbClr val="000000"/>
                </a:solidFill>
                <a:latin typeface="楷体" panose="02010609060101010101" pitchFamily="49" charset="-122"/>
                <a:ea typeface="楷体" panose="02010609060101010101" pitchFamily="49" charset="-122"/>
              </a:rPr>
              <a:t>（不等于）、</a:t>
            </a:r>
            <a:r>
              <a:rPr lang="en-US" altLang="zh-CN" sz="2400" b="1" kern="0" dirty="0">
                <a:solidFill>
                  <a:srgbClr val="000000"/>
                </a:solidFill>
                <a:latin typeface="楷体" panose="02010609060101010101" pitchFamily="49" charset="-122"/>
                <a:ea typeface="楷体" panose="02010609060101010101" pitchFamily="49" charset="-122"/>
              </a:rPr>
              <a:t>LT</a:t>
            </a:r>
            <a:r>
              <a:rPr lang="zh-CN" altLang="en-US" sz="2400" b="1" kern="0" dirty="0">
                <a:solidFill>
                  <a:srgbClr val="000000"/>
                </a:solidFill>
                <a:latin typeface="楷体" panose="02010609060101010101" pitchFamily="49" charset="-122"/>
                <a:ea typeface="楷体" panose="02010609060101010101" pitchFamily="49" charset="-122"/>
              </a:rPr>
              <a:t>（小于）、 </a:t>
            </a:r>
            <a:r>
              <a:rPr lang="en-US" altLang="zh-CN" sz="2400" b="1" kern="0" dirty="0">
                <a:solidFill>
                  <a:srgbClr val="000000"/>
                </a:solidFill>
                <a:latin typeface="楷体" panose="02010609060101010101" pitchFamily="49" charset="-122"/>
                <a:ea typeface="楷体" panose="02010609060101010101" pitchFamily="49" charset="-122"/>
              </a:rPr>
              <a:t>LE</a:t>
            </a:r>
            <a:r>
              <a:rPr lang="zh-CN" altLang="en-US" sz="2400" b="1" kern="0" dirty="0">
                <a:solidFill>
                  <a:srgbClr val="000000"/>
                </a:solidFill>
                <a:latin typeface="楷体" panose="02010609060101010101" pitchFamily="49" charset="-122"/>
                <a:ea typeface="楷体" panose="02010609060101010101" pitchFamily="49" charset="-122"/>
              </a:rPr>
              <a:t>（小于等于）、</a:t>
            </a:r>
            <a:r>
              <a:rPr lang="en-US" altLang="zh-CN" sz="2400" b="1" kern="0" dirty="0">
                <a:solidFill>
                  <a:srgbClr val="000000"/>
                </a:solidFill>
                <a:latin typeface="楷体" panose="02010609060101010101" pitchFamily="49" charset="-122"/>
                <a:ea typeface="楷体" panose="02010609060101010101" pitchFamily="49" charset="-122"/>
              </a:rPr>
              <a:t>GT</a:t>
            </a:r>
            <a:r>
              <a:rPr lang="zh-CN" altLang="en-US" sz="2400" b="1" kern="0" dirty="0">
                <a:solidFill>
                  <a:srgbClr val="000000"/>
                </a:solidFill>
                <a:latin typeface="楷体" panose="02010609060101010101" pitchFamily="49" charset="-122"/>
                <a:ea typeface="楷体" panose="02010609060101010101" pitchFamily="49" charset="-122"/>
              </a:rPr>
              <a:t>（大于）、 </a:t>
            </a:r>
            <a:r>
              <a:rPr lang="en-US" altLang="zh-CN" sz="2400" b="1" kern="0" dirty="0">
                <a:solidFill>
                  <a:srgbClr val="000000"/>
                </a:solidFill>
                <a:latin typeface="楷体" panose="02010609060101010101" pitchFamily="49" charset="-122"/>
                <a:ea typeface="楷体" panose="02010609060101010101" pitchFamily="49" charset="-122"/>
              </a:rPr>
              <a:t>GE</a:t>
            </a:r>
            <a:r>
              <a:rPr lang="zh-CN" altLang="en-US" sz="2400" b="1" kern="0" dirty="0">
                <a:solidFill>
                  <a:srgbClr val="000000"/>
                </a:solidFill>
                <a:latin typeface="楷体" panose="02010609060101010101" pitchFamily="49" charset="-122"/>
                <a:ea typeface="楷体" panose="02010609060101010101" pitchFamily="49" charset="-122"/>
              </a:rPr>
              <a:t>（大于等于）</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7" name="MH_Other_1"/>
          <p:cNvSpPr/>
          <p:nvPr>
            <p:custDataLst>
              <p:tags r:id="rId2"/>
            </p:custDataLst>
          </p:nvPr>
        </p:nvSpPr>
        <p:spPr>
          <a:xfrm>
            <a:off x="-1" y="2543015"/>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8" name="MH_Other_2"/>
          <p:cNvSpPr/>
          <p:nvPr>
            <p:custDataLst>
              <p:tags r:id="rId3"/>
            </p:custDataLst>
          </p:nvPr>
        </p:nvSpPr>
        <p:spPr>
          <a:xfrm flipH="1">
            <a:off x="2601912" y="2647790"/>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9" name="MH_Other_3"/>
          <p:cNvSpPr/>
          <p:nvPr>
            <p:custDataLst>
              <p:tags r:id="rId4"/>
            </p:custDataLst>
          </p:nvPr>
        </p:nvSpPr>
        <p:spPr>
          <a:xfrm flipH="1">
            <a:off x="2617787" y="5595777"/>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0" name="MH_Other_4"/>
          <p:cNvSpPr/>
          <p:nvPr>
            <p:custDataLst>
              <p:tags r:id="rId5"/>
            </p:custDataLst>
          </p:nvPr>
        </p:nvSpPr>
        <p:spPr>
          <a:xfrm flipH="1">
            <a:off x="3041649" y="4065427"/>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1" name="MH_Title_1"/>
          <p:cNvSpPr/>
          <p:nvPr>
            <p:custDataLst>
              <p:tags r:id="rId6"/>
            </p:custDataLst>
          </p:nvPr>
        </p:nvSpPr>
        <p:spPr>
          <a:xfrm>
            <a:off x="3174" y="3736815"/>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dirty="0">
                <a:solidFill>
                  <a:srgbClr val="FFFFFF"/>
                </a:solidFill>
              </a:rPr>
              <a:t>说明</a:t>
            </a:r>
            <a:endParaRPr lang="zh-CN" altLang="en-US" sz="3200" dirty="0">
              <a:solidFill>
                <a:srgbClr val="FFFFFF"/>
              </a:solidFill>
            </a:endParaRPr>
          </a:p>
        </p:txBody>
      </p:sp>
      <p:sp>
        <p:nvSpPr>
          <p:cNvPr id="22" name="MH_SubTitle_2"/>
          <p:cNvSpPr txBox="1"/>
          <p:nvPr>
            <p:custDataLst>
              <p:tags r:id="rId7"/>
            </p:custDataLst>
          </p:nvPr>
        </p:nvSpPr>
        <p:spPr>
          <a:xfrm>
            <a:off x="4221161" y="4073365"/>
            <a:ext cx="4831233" cy="1022350"/>
          </a:xfrm>
          <a:prstGeom prst="rect">
            <a:avLst/>
          </a:prstGeom>
          <a:noFill/>
        </p:spPr>
        <p:txBody>
          <a:bodyPr lIns="72000" tIns="0" rIns="72000" bIns="0" anchor="ctr">
            <a:normAutofit fontScale="92500" lnSpcReduction="10000"/>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若是常量的比较，则按无符号数进行比较；若是变量的比较，则比较它们的偏移量的大小。</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3" name="MH_SubTitle_1"/>
          <p:cNvSpPr txBox="1"/>
          <p:nvPr>
            <p:custDataLst>
              <p:tags r:id="rId8"/>
            </p:custDataLst>
          </p:nvPr>
        </p:nvSpPr>
        <p:spPr>
          <a:xfrm>
            <a:off x="3784599" y="2604927"/>
            <a:ext cx="4831234" cy="1022350"/>
          </a:xfrm>
          <a:prstGeom prst="rect">
            <a:avLst/>
          </a:prstGeom>
          <a:noFill/>
        </p:spPr>
        <p:txBody>
          <a:bodyPr lIns="72000" tIns="0" rIns="72000" bIns="0" anchor="ctr">
            <a:normAutofit fontScale="92500" lnSpcReduction="10000"/>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关系运算符用来比较两个表达式的大小。比较的两个表达式必须同为常数或同一逻辑段中的变量。</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4" name="MH_SubTitle_3"/>
          <p:cNvSpPr txBox="1"/>
          <p:nvPr>
            <p:custDataLst>
              <p:tags r:id="rId9"/>
            </p:custDataLst>
          </p:nvPr>
        </p:nvSpPr>
        <p:spPr>
          <a:xfrm>
            <a:off x="3802061" y="5630702"/>
            <a:ext cx="4831233" cy="1022350"/>
          </a:xfrm>
          <a:prstGeom prst="rect">
            <a:avLst/>
          </a:prstGeom>
          <a:noFill/>
        </p:spPr>
        <p:txBody>
          <a:bodyPr lIns="72000" tIns="0" rIns="72000" bIns="0" anchor="ctr">
            <a:normAutofit/>
          </a:bodyPr>
          <a:lstStyle/>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关系运算的结果只能是“真”（全</a:t>
            </a:r>
            <a:r>
              <a:rPr lang="en-US" altLang="zh-CN" sz="2000" b="1" kern="0" dirty="0">
                <a:latin typeface="楷体" panose="02010609060101010101" pitchFamily="49" charset="-122"/>
                <a:ea typeface="楷体" panose="02010609060101010101" pitchFamily="49" charset="-122"/>
                <a:cs typeface="Arial" panose="020B0604020202020204" pitchFamily="34" charset="0"/>
              </a:rPr>
              <a:t>1</a:t>
            </a:r>
            <a:r>
              <a:rPr lang="zh-CN" altLang="en-US" sz="2000" b="1" kern="0" dirty="0">
                <a:latin typeface="楷体" panose="02010609060101010101" pitchFamily="49" charset="-122"/>
                <a:ea typeface="楷体" panose="02010609060101010101" pitchFamily="49" charset="-122"/>
                <a:cs typeface="Arial" panose="020B0604020202020204" pitchFamily="34" charset="0"/>
              </a:rPr>
              <a:t>）或“假”（全</a:t>
            </a:r>
            <a:r>
              <a:rPr lang="en-US" altLang="zh-CN" sz="2000" b="1" kern="0" dirty="0">
                <a:latin typeface="楷体" panose="02010609060101010101" pitchFamily="49" charset="-122"/>
                <a:ea typeface="楷体" panose="02010609060101010101" pitchFamily="49" charset="-122"/>
                <a:cs typeface="Arial" panose="020B0604020202020204" pitchFamily="34" charset="0"/>
              </a:rPr>
              <a:t>0</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关系运算符例</a:t>
            </a:r>
            <a:endParaRPr lang="zh-CN" altLang="en-US" sz="2400" b="1" dirty="0">
              <a:latin typeface="华文楷体" panose="02010600040101010101" pitchFamily="2" charset="-122"/>
              <a:ea typeface="华文楷体" panose="02010600040101010101" pitchFamily="2" charset="-122"/>
            </a:endParaRPr>
          </a:p>
        </p:txBody>
      </p:sp>
      <p:grpSp>
        <p:nvGrpSpPr>
          <p:cNvPr id="25" name="Group 6"/>
          <p:cNvGrpSpPr/>
          <p:nvPr/>
        </p:nvGrpSpPr>
        <p:grpSpPr bwMode="auto">
          <a:xfrm>
            <a:off x="200046" y="2094155"/>
            <a:ext cx="5247435" cy="914401"/>
            <a:chOff x="0" y="0"/>
            <a:chExt cx="5327" cy="576"/>
          </a:xfrm>
        </p:grpSpPr>
        <p:sp>
          <p:nvSpPr>
            <p:cNvPr id="26" name="Text Box 5"/>
            <p:cNvSpPr txBox="1">
              <a:spLocks noChangeArrowheads="1"/>
            </p:cNvSpPr>
            <p:nvPr/>
          </p:nvSpPr>
          <p:spPr bwMode="auto">
            <a:xfrm>
              <a:off x="815" y="53"/>
              <a:ext cx="4512" cy="523"/>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a:t>
              </a:r>
              <a:r>
                <a:rPr lang="zh-CN" altLang="en-US" dirty="0"/>
                <a:t>，</a:t>
              </a:r>
              <a:r>
                <a:rPr lang="en-US" altLang="zh-CN" dirty="0"/>
                <a:t>0FH  EQ  1111B</a:t>
              </a:r>
              <a:br>
                <a:rPr lang="en-US" altLang="zh-CN" dirty="0"/>
              </a:br>
              <a:r>
                <a:rPr lang="en-US" altLang="zh-CN" dirty="0"/>
                <a:t>MOV   BX ,  0FH  NE  1111B</a:t>
              </a:r>
              <a:endParaRPr lang="en-US" altLang="zh-CN" dirty="0"/>
            </a:p>
          </p:txBody>
        </p:sp>
        <p:sp>
          <p:nvSpPr>
            <p:cNvPr id="27" name="Text Box 6"/>
            <p:cNvSpPr txBox="1">
              <a:spLocks noChangeArrowheads="1"/>
            </p:cNvSpPr>
            <p:nvPr/>
          </p:nvSpPr>
          <p:spPr bwMode="auto">
            <a:xfrm>
              <a:off x="0" y="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8" name="Text Box 7"/>
          <p:cNvSpPr txBox="1">
            <a:spLocks noChangeArrowheads="1"/>
          </p:cNvSpPr>
          <p:nvPr/>
        </p:nvSpPr>
        <p:spPr bwMode="auto">
          <a:xfrm>
            <a:off x="1209696" y="3465755"/>
            <a:ext cx="4918075" cy="45720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VAR    DW   NUM  LT  0ABH</a:t>
            </a:r>
            <a:endParaRPr lang="en-US" altLang="zh-CN" dirty="0"/>
          </a:p>
        </p:txBody>
      </p:sp>
      <p:sp>
        <p:nvSpPr>
          <p:cNvPr id="29" name="Text Box 9"/>
          <p:cNvSpPr txBox="1">
            <a:spLocks noChangeArrowheads="1"/>
          </p:cNvSpPr>
          <p:nvPr/>
        </p:nvSpPr>
        <p:spPr bwMode="auto">
          <a:xfrm>
            <a:off x="579459" y="4186480"/>
            <a:ext cx="7805737"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5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该语句在汇编时，根据符号常量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的大小来决定</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存储单元的值，当</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NUM&lt;0ABH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时，则变量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的内容为0</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FFFFH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，否则</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VAR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的内容为0。</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30" name="Text Box 12"/>
          <p:cNvSpPr txBox="1">
            <a:spLocks noChangeArrowheads="1"/>
          </p:cNvSpPr>
          <p:nvPr/>
        </p:nvSpPr>
        <p:spPr bwMode="auto">
          <a:xfrm>
            <a:off x="352446" y="346575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文本框 30"/>
          <p:cNvSpPr txBox="1"/>
          <p:nvPr/>
        </p:nvSpPr>
        <p:spPr>
          <a:xfrm>
            <a:off x="5499692" y="2127461"/>
            <a:ext cx="3172693"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AX ,0FFFFH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32" name="文本框 31"/>
          <p:cNvSpPr txBox="1"/>
          <p:nvPr/>
        </p:nvSpPr>
        <p:spPr>
          <a:xfrm>
            <a:off x="5490255" y="2502932"/>
            <a:ext cx="2483768"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000000"/>
                </a:solidFill>
                <a:latin typeface="Times New Roman" panose="02020603050405020304" pitchFamily="18" charset="0"/>
                <a:ea typeface="宋体" panose="02010600030101010101" pitchFamily="2" charset="-122"/>
              </a:rPr>
              <a:t>=&gt;MOV   BX, 0</a:t>
            </a:r>
            <a:endParaRPr lang="en-US" altLang="zh-CN" sz="24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ox(ou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utoUpdateAnimBg="0"/>
      <p:bldP spid="30" grpId="0" autoUpdateAnimBg="0"/>
      <p:bldP spid="31"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该类运算符有</a:t>
            </a:r>
            <a:r>
              <a:rPr lang="en-US" altLang="zh-CN" sz="2400" b="1" kern="0" dirty="0">
                <a:latin typeface="楷体" panose="02010609060101010101" pitchFamily="49" charset="-122"/>
                <a:ea typeface="楷体" panose="02010609060101010101" pitchFamily="49" charset="-122"/>
              </a:rPr>
              <a:t>5</a:t>
            </a:r>
            <a:r>
              <a:rPr lang="zh-CN" altLang="en-US" sz="2400" b="1" kern="0" dirty="0">
                <a:latin typeface="楷体" panose="02010609060101010101" pitchFamily="49" charset="-122"/>
                <a:ea typeface="楷体" panose="02010609060101010101" pitchFamily="49" charset="-122"/>
              </a:rPr>
              <a:t>个，它们将变量或标号的某些特征值或存储单元地址的一部分提取出来。</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a:off x="5207333" y="3195963"/>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9" name="MH_Other_2"/>
          <p:cNvSpPr/>
          <p:nvPr>
            <p:custDataLst>
              <p:tags r:id="rId3"/>
            </p:custDataLst>
          </p:nvPr>
        </p:nvSpPr>
        <p:spPr>
          <a:xfrm flipH="1">
            <a:off x="2741945" y="3195963"/>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0" name="MH_Title_1"/>
          <p:cNvSpPr/>
          <p:nvPr>
            <p:custDataLst>
              <p:tags r:id="rId4"/>
            </p:custDataLst>
          </p:nvPr>
        </p:nvSpPr>
        <p:spPr>
          <a:xfrm>
            <a:off x="3667458" y="2934026"/>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MH_SubTitle_2"/>
          <p:cNvSpPr>
            <a:spLocks noChangeArrowheads="1"/>
          </p:cNvSpPr>
          <p:nvPr>
            <p:custDataLst>
              <p:tags r:id="rId5"/>
            </p:custDataLst>
          </p:nvPr>
        </p:nvSpPr>
        <p:spPr bwMode="auto">
          <a:xfrm>
            <a:off x="5388184" y="3421388"/>
            <a:ext cx="289371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800" b="1" dirty="0">
                <a:latin typeface="楷体" panose="02010609060101010101" pitchFamily="49" charset="-122"/>
                <a:ea typeface="楷体" panose="02010609060101010101" pitchFamily="49" charset="-122"/>
              </a:rPr>
              <a:t>伪指令语句</a:t>
            </a:r>
            <a:endParaRPr lang="zh-CN" altLang="en-US" sz="2800" b="1" dirty="0">
              <a:latin typeface="楷体" panose="02010609060101010101" pitchFamily="49" charset="-122"/>
              <a:ea typeface="楷体" panose="02010609060101010101" pitchFamily="49" charset="-122"/>
            </a:endParaRPr>
          </a:p>
        </p:txBody>
      </p:sp>
      <p:sp>
        <p:nvSpPr>
          <p:cNvPr id="12" name="MH_SubTitle_1"/>
          <p:cNvSpPr>
            <a:spLocks noChangeArrowheads="1"/>
          </p:cNvSpPr>
          <p:nvPr>
            <p:custDataLst>
              <p:tags r:id="rId6"/>
            </p:custDataLst>
          </p:nvPr>
        </p:nvSpPr>
        <p:spPr bwMode="auto">
          <a:xfrm>
            <a:off x="988593" y="3421388"/>
            <a:ext cx="237754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defRPr/>
            </a:pPr>
            <a:r>
              <a:rPr lang="zh-CN" altLang="en-US" sz="2800" b="1" dirty="0">
                <a:latin typeface="楷体" panose="02010609060101010101" pitchFamily="49" charset="-122"/>
                <a:ea typeface="楷体" panose="02010609060101010101" pitchFamily="49" charset="-122"/>
              </a:rPr>
              <a:t>指令语句</a:t>
            </a:r>
            <a:endParaRPr lang="zh-CN" altLang="en-US" sz="2800" b="1" dirty="0">
              <a:latin typeface="楷体" panose="02010609060101010101" pitchFamily="49" charset="-122"/>
              <a:ea typeface="楷体" panose="02010609060101010101" pitchFamily="49" charset="-122"/>
            </a:endParaRPr>
          </a:p>
        </p:txBody>
      </p:sp>
      <p:sp>
        <p:nvSpPr>
          <p:cNvPr id="13" name="矩形 12"/>
          <p:cNvSpPr/>
          <p:nvPr/>
        </p:nvSpPr>
        <p:spPr>
          <a:xfrm>
            <a:off x="3891356" y="3326236"/>
            <a:ext cx="1112805" cy="830997"/>
          </a:xfrm>
          <a:prstGeom prst="rect">
            <a:avLst/>
          </a:prstGeom>
        </p:spPr>
        <p:txBody>
          <a:bodyPr wrap="none">
            <a:spAutoFit/>
          </a:bodyPr>
          <a:lstStyle/>
          <a:p>
            <a:pPr lvl="0" algn="ctr">
              <a:defRPr/>
            </a:pPr>
            <a:r>
              <a:rPr lang="zh-CN" altLang="en-US" sz="2400" b="1" dirty="0">
                <a:solidFill>
                  <a:prstClr val="white"/>
                </a:solidFill>
                <a:latin typeface="楷体" panose="02010609060101010101" pitchFamily="49" charset="-122"/>
                <a:ea typeface="楷体" panose="02010609060101010101" pitchFamily="49" charset="-122"/>
              </a:rPr>
              <a:t>汇编语</a:t>
            </a:r>
            <a:endParaRPr lang="en-US" altLang="zh-CN" sz="2400" b="1" dirty="0">
              <a:solidFill>
                <a:prstClr val="white"/>
              </a:solidFill>
              <a:latin typeface="楷体" panose="02010609060101010101" pitchFamily="49" charset="-122"/>
              <a:ea typeface="楷体" panose="02010609060101010101" pitchFamily="49" charset="-122"/>
            </a:endParaRPr>
          </a:p>
          <a:p>
            <a:pPr lvl="0" algn="ctr">
              <a:defRPr/>
            </a:pPr>
            <a:r>
              <a:rPr lang="zh-CN" altLang="en-US" sz="2400" b="1" dirty="0">
                <a:solidFill>
                  <a:prstClr val="white"/>
                </a:solidFill>
                <a:latin typeface="楷体" panose="02010609060101010101" pitchFamily="49" charset="-122"/>
                <a:ea typeface="楷体" panose="02010609060101010101" pitchFamily="49" charset="-122"/>
              </a:rPr>
              <a:t>言语句</a:t>
            </a:r>
            <a:endParaRPr lang="zh-CN" altLang="en-US" sz="2400" b="1" dirty="0">
              <a:solidFill>
                <a:prstClr val="white"/>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11" name="Rectangle 8"/>
          <p:cNvSpPr>
            <a:spLocks noChangeArrowheads="1"/>
          </p:cNvSpPr>
          <p:nvPr/>
        </p:nvSpPr>
        <p:spPr bwMode="auto">
          <a:xfrm>
            <a:off x="274321" y="1629336"/>
            <a:ext cx="6530955"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1.SEG</a:t>
            </a:r>
            <a:r>
              <a:rPr lang="zh-CN" altLang="en-US" sz="2400" b="1" kern="0" dirty="0">
                <a:solidFill>
                  <a:srgbClr val="000000"/>
                </a:solidFill>
                <a:latin typeface="楷体" panose="02010609060101010101" pitchFamily="49" charset="-122"/>
                <a:ea typeface="楷体" panose="02010609060101010101" pitchFamily="49" charset="-122"/>
              </a:rPr>
              <a:t>运算符：取变量或标号所在段的段基址。</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2" name="Text Box 6"/>
          <p:cNvSpPr txBox="1">
            <a:spLocks noChangeArrowheads="1"/>
          </p:cNvSpPr>
          <p:nvPr/>
        </p:nvSpPr>
        <p:spPr bwMode="auto">
          <a:xfrm>
            <a:off x="1264921" y="2397910"/>
            <a:ext cx="3352800" cy="232092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       K1   DW  1</a:t>
            </a:r>
            <a:r>
              <a:rPr lang="zh-CN" altLang="en-US" dirty="0"/>
              <a:t>，</a:t>
            </a:r>
            <a:r>
              <a:rPr lang="en-US" altLang="zh-CN" dirty="0"/>
              <a:t>2</a:t>
            </a:r>
            <a:br>
              <a:rPr lang="en-US" altLang="zh-CN" dirty="0"/>
            </a:br>
            <a:r>
              <a:rPr lang="en-US" altLang="zh-CN" dirty="0"/>
              <a:t>       K2   DW  3</a:t>
            </a:r>
            <a:r>
              <a:rPr lang="zh-CN" altLang="en-US" dirty="0"/>
              <a:t>，</a:t>
            </a:r>
            <a:r>
              <a:rPr lang="en-US" altLang="zh-CN" dirty="0"/>
              <a:t>4</a:t>
            </a:r>
            <a:br>
              <a:rPr lang="en-US" altLang="zh-CN" dirty="0"/>
            </a:br>
            <a:r>
              <a:rPr lang="en-US" altLang="zh-CN" dirty="0"/>
              <a:t>        ……</a:t>
            </a:r>
            <a:br>
              <a:rPr lang="en-US" altLang="zh-CN" dirty="0"/>
            </a:br>
            <a:r>
              <a:rPr lang="en-US" altLang="zh-CN" dirty="0"/>
              <a:t>MOV   AX , SEG   K1</a:t>
            </a:r>
            <a:br>
              <a:rPr lang="en-US" altLang="zh-CN" dirty="0"/>
            </a:br>
            <a:r>
              <a:rPr lang="en-US" altLang="zh-CN" dirty="0"/>
              <a:t>MOV   BX ,  SEG  K2</a:t>
            </a:r>
            <a:endParaRPr lang="en-US" altLang="zh-CN" dirty="0"/>
          </a:p>
        </p:txBody>
      </p:sp>
      <p:sp>
        <p:nvSpPr>
          <p:cNvPr id="23" name="Text Box 7"/>
          <p:cNvSpPr txBox="1">
            <a:spLocks noChangeArrowheads="1"/>
          </p:cNvSpPr>
          <p:nvPr/>
        </p:nvSpPr>
        <p:spPr bwMode="auto">
          <a:xfrm>
            <a:off x="274321" y="232171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Text Box 8"/>
          <p:cNvSpPr txBox="1">
            <a:spLocks noChangeArrowheads="1"/>
          </p:cNvSpPr>
          <p:nvPr/>
        </p:nvSpPr>
        <p:spPr bwMode="auto">
          <a:xfrm>
            <a:off x="158676" y="4836523"/>
            <a:ext cx="8826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逻辑段的段基址为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1FFEH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，则两条传送指令将被汇编为：</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6" name="Text Box 9"/>
          <p:cNvSpPr txBox="1">
            <a:spLocks noChangeArrowheads="1"/>
          </p:cNvSpPr>
          <p:nvPr/>
        </p:nvSpPr>
        <p:spPr bwMode="auto">
          <a:xfrm>
            <a:off x="1264921" y="5569794"/>
            <a:ext cx="3191933" cy="86038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AX </a:t>
            </a:r>
            <a:r>
              <a:rPr lang="zh-CN" altLang="en-US" dirty="0"/>
              <a:t>，</a:t>
            </a:r>
            <a:r>
              <a:rPr lang="en-US" altLang="zh-CN" dirty="0"/>
              <a:t>1FFEH</a:t>
            </a:r>
            <a:br>
              <a:rPr lang="en-US" altLang="zh-CN" dirty="0"/>
            </a:br>
            <a:r>
              <a:rPr lang="en-US" altLang="zh-CN" dirty="0"/>
              <a:t>MOV    BX </a:t>
            </a:r>
            <a:r>
              <a:rPr lang="zh-CN" altLang="en-US" dirty="0"/>
              <a:t>，</a:t>
            </a:r>
            <a:r>
              <a:rPr lang="en-US" altLang="zh-CN" dirty="0"/>
              <a:t>1FFEH</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11" name="Rectangle 8"/>
          <p:cNvSpPr>
            <a:spLocks noChangeArrowheads="1"/>
          </p:cNvSpPr>
          <p:nvPr/>
        </p:nvSpPr>
        <p:spPr bwMode="auto">
          <a:xfrm>
            <a:off x="274322" y="1629336"/>
            <a:ext cx="8044926"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2.OFFSET</a:t>
            </a:r>
            <a:r>
              <a:rPr lang="zh-CN" altLang="en-US" sz="2400" b="1" kern="0" dirty="0">
                <a:solidFill>
                  <a:srgbClr val="000000"/>
                </a:solidFill>
                <a:latin typeface="楷体" panose="02010609060101010101" pitchFamily="49" charset="-122"/>
                <a:ea typeface="楷体" panose="02010609060101010101" pitchFamily="49" charset="-122"/>
              </a:rPr>
              <a:t>运算符：该运算符的作用是取变量或标号在段内的偏移地址。</a:t>
            </a:r>
            <a:endParaRPr lang="zh-CN" altLang="en-US" sz="2400" b="1" kern="0" dirty="0">
              <a:solidFill>
                <a:srgbClr val="000000"/>
              </a:solidFill>
              <a:latin typeface="楷体" panose="02010609060101010101" pitchFamily="49" charset="-122"/>
              <a:ea typeface="楷体" panose="02010609060101010101" pitchFamily="49" charset="-122"/>
            </a:endParaRPr>
          </a:p>
        </p:txBody>
      </p:sp>
      <p:grpSp>
        <p:nvGrpSpPr>
          <p:cNvPr id="16" name="Group 5"/>
          <p:cNvGrpSpPr/>
          <p:nvPr/>
        </p:nvGrpSpPr>
        <p:grpSpPr bwMode="auto">
          <a:xfrm>
            <a:off x="254600" y="2710154"/>
            <a:ext cx="7561757" cy="3492500"/>
            <a:chOff x="0" y="0"/>
            <a:chExt cx="4586" cy="2200"/>
          </a:xfrm>
        </p:grpSpPr>
        <p:sp>
          <p:nvSpPr>
            <p:cNvPr id="17" name="Text Box 4"/>
            <p:cNvSpPr txBox="1">
              <a:spLocks noChangeArrowheads="1"/>
            </p:cNvSpPr>
            <p:nvPr/>
          </p:nvSpPr>
          <p:spPr bwMode="auto">
            <a:xfrm>
              <a:off x="0" y="0"/>
              <a:ext cx="672" cy="28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Text Box 5"/>
            <p:cNvSpPr txBox="1">
              <a:spLocks noChangeArrowheads="1"/>
            </p:cNvSpPr>
            <p:nvPr/>
          </p:nvSpPr>
          <p:spPr bwMode="auto">
            <a:xfrm>
              <a:off x="576" y="48"/>
              <a:ext cx="4010" cy="215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VAR1  DB   20H DUP(0)</a:t>
              </a:r>
              <a:br>
                <a:rPr lang="en-US" altLang="zh-CN" dirty="0"/>
              </a:br>
              <a:r>
                <a:rPr lang="en-US" altLang="zh-CN" dirty="0"/>
                <a:t>VAR2  DW  5A49H</a:t>
              </a:r>
              <a:br>
                <a:rPr lang="en-US" altLang="zh-CN" dirty="0"/>
              </a:br>
              <a:r>
                <a:rPr lang="en-US" altLang="zh-CN" dirty="0"/>
                <a:t>ADDR  DW  VAR2</a:t>
              </a:r>
              <a:br>
                <a:rPr lang="zh-CN" altLang="en-US" dirty="0"/>
              </a:br>
              <a:r>
                <a:rPr lang="zh-CN" altLang="en-US" dirty="0"/>
                <a:t>              </a:t>
              </a:r>
              <a:r>
                <a:rPr lang="en-US" altLang="zh-CN" dirty="0"/>
                <a:t>…….</a:t>
              </a:r>
              <a:br>
                <a:rPr lang="en-US" altLang="zh-CN" dirty="0"/>
              </a:br>
              <a:r>
                <a:rPr lang="en-US" altLang="zh-CN" dirty="0"/>
                <a:t>              MOV  BX</a:t>
              </a:r>
              <a:r>
                <a:rPr lang="zh-CN" altLang="en-US" dirty="0"/>
                <a:t>，</a:t>
              </a:r>
              <a:r>
                <a:rPr lang="en-US" altLang="zh-CN" dirty="0"/>
                <a:t>VAR2</a:t>
              </a:r>
              <a:r>
                <a:rPr lang="zh-CN" altLang="en-US" dirty="0"/>
                <a:t>；</a:t>
              </a:r>
              <a:br>
                <a:rPr lang="en-US" altLang="zh-CN" dirty="0"/>
              </a:br>
              <a:r>
                <a:rPr lang="en-US" altLang="zh-CN" dirty="0"/>
                <a:t>              MOV   SI , OFFSET  VAR2</a:t>
              </a:r>
              <a:br>
                <a:rPr lang="en-US" altLang="zh-CN" dirty="0"/>
              </a:br>
              <a:r>
                <a:rPr lang="en-US" altLang="zh-CN" dirty="0"/>
                <a:t>              MOV   DI, ADDR</a:t>
              </a:r>
              <a:br>
                <a:rPr lang="zh-CN" altLang="en-US" dirty="0"/>
              </a:br>
              <a:r>
                <a:rPr lang="zh-CN" altLang="en-US" dirty="0"/>
                <a:t>              </a:t>
              </a:r>
              <a:r>
                <a:rPr lang="en-US" altLang="zh-CN" dirty="0"/>
                <a:t>MOV   BP</a:t>
              </a:r>
              <a:r>
                <a:rPr lang="zh-CN" altLang="en-US" dirty="0"/>
                <a:t>，</a:t>
              </a:r>
              <a:r>
                <a:rPr lang="en-US" altLang="zh-CN" dirty="0"/>
                <a:t>OFFSET  ADDR</a:t>
              </a:r>
              <a:endParaRPr lang="en-US" altLang="zh-CN" dirty="0"/>
            </a:p>
          </p:txBody>
        </p:sp>
      </p:grpSp>
      <p:sp>
        <p:nvSpPr>
          <p:cNvPr id="19" name="文本框 18"/>
          <p:cNvSpPr txBox="1"/>
          <p:nvPr/>
        </p:nvSpPr>
        <p:spPr>
          <a:xfrm>
            <a:off x="3836546" y="3890882"/>
            <a:ext cx="5040560"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a:t>
            </a:r>
            <a:r>
              <a:rPr lang="zh-CN" altLang="en-US" sz="2400" b="1" dirty="0">
                <a:solidFill>
                  <a:srgbClr val="FF0000"/>
                </a:solidFill>
                <a:latin typeface="Times New Roman" panose="02020603050405020304" pitchFamily="18" charset="0"/>
                <a:ea typeface="宋体" panose="02010600030101010101" pitchFamily="2" charset="-122"/>
              </a:rPr>
              <a:t>将</a:t>
            </a:r>
            <a:r>
              <a:rPr lang="en-US" altLang="zh-CN" sz="2400" b="1" dirty="0">
                <a:solidFill>
                  <a:srgbClr val="FF0000"/>
                </a:solidFill>
                <a:latin typeface="Times New Roman" panose="02020603050405020304" pitchFamily="18" charset="0"/>
                <a:ea typeface="宋体" panose="02010600030101010101" pitchFamily="2" charset="-122"/>
              </a:rPr>
              <a:t>VAR2</a:t>
            </a:r>
            <a:r>
              <a:rPr lang="zh-CN" altLang="en-US" sz="2400" b="1" dirty="0">
                <a:solidFill>
                  <a:srgbClr val="FF0000"/>
                </a:solidFill>
                <a:latin typeface="Times New Roman" panose="02020603050405020304" pitchFamily="18" charset="0"/>
                <a:ea typeface="宋体" panose="02010600030101010101" pitchFamily="2" charset="-122"/>
              </a:rPr>
              <a:t>的偏移量</a:t>
            </a:r>
            <a:r>
              <a:rPr lang="en-US" altLang="zh-CN" sz="2400" b="1" dirty="0">
                <a:solidFill>
                  <a:srgbClr val="FF0000"/>
                </a:solidFill>
                <a:latin typeface="Times New Roman" panose="02020603050405020304" pitchFamily="18" charset="0"/>
                <a:ea typeface="宋体" panose="02010600030101010101" pitchFamily="2" charset="-122"/>
              </a:rPr>
              <a:t>20H</a:t>
            </a:r>
            <a:r>
              <a:rPr lang="zh-CN" altLang="en-US" sz="2400" b="1" dirty="0">
                <a:solidFill>
                  <a:srgbClr val="FF0000"/>
                </a:solidFill>
                <a:latin typeface="Times New Roman" panose="02020603050405020304" pitchFamily="18" charset="0"/>
                <a:ea typeface="宋体" panose="02010600030101010101" pitchFamily="2" charset="-122"/>
              </a:rPr>
              <a:t>存入</a:t>
            </a:r>
            <a:r>
              <a:rPr lang="en-US" altLang="zh-CN" sz="2400" b="1" dirty="0">
                <a:solidFill>
                  <a:srgbClr val="FF0000"/>
                </a:solidFill>
                <a:latin typeface="Times New Roman" panose="02020603050405020304" pitchFamily="18" charset="0"/>
                <a:ea typeface="宋体" panose="02010600030101010101" pitchFamily="2" charset="-122"/>
              </a:rPr>
              <a:t>ADDR</a:t>
            </a:r>
            <a:r>
              <a:rPr lang="zh-CN" altLang="en-US" sz="2400" b="1" dirty="0">
                <a:solidFill>
                  <a:srgbClr val="FF0000"/>
                </a:solidFill>
                <a:latin typeface="Times New Roman" panose="02020603050405020304" pitchFamily="18" charset="0"/>
                <a:ea typeface="宋体" panose="02010600030101010101" pitchFamily="2" charset="-122"/>
              </a:rPr>
              <a:t>中</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0" name="文本框 19"/>
          <p:cNvSpPr txBox="1"/>
          <p:nvPr/>
        </p:nvSpPr>
        <p:spPr>
          <a:xfrm>
            <a:off x="4863236" y="4591520"/>
            <a:ext cx="2016224"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(BX)=5A49H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1" name="文本框 20"/>
          <p:cNvSpPr txBox="1"/>
          <p:nvPr/>
        </p:nvSpPr>
        <p:spPr>
          <a:xfrm>
            <a:off x="5898685" y="4956810"/>
            <a:ext cx="1662659"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;(SI)=20H</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4" name="文本框 23"/>
          <p:cNvSpPr txBox="1"/>
          <p:nvPr/>
        </p:nvSpPr>
        <p:spPr>
          <a:xfrm>
            <a:off x="4796561" y="5322100"/>
            <a:ext cx="2998442"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;DI</a:t>
            </a:r>
            <a:r>
              <a:rPr lang="zh-CN" altLang="en-US" sz="2400" b="1" dirty="0">
                <a:solidFill>
                  <a:srgbClr val="FF0000"/>
                </a:solidFill>
                <a:latin typeface="Times New Roman" panose="02020603050405020304" pitchFamily="18" charset="0"/>
                <a:ea typeface="宋体" panose="02010600030101010101" pitchFamily="2" charset="-122"/>
              </a:rPr>
              <a:t>的内容与</a:t>
            </a:r>
            <a:r>
              <a:rPr lang="en-US" altLang="zh-CN" sz="2400" b="1" dirty="0">
                <a:solidFill>
                  <a:srgbClr val="FF0000"/>
                </a:solidFill>
                <a:latin typeface="Times New Roman" panose="02020603050405020304" pitchFamily="18" charset="0"/>
                <a:ea typeface="宋体" panose="02010600030101010101" pitchFamily="2" charset="-122"/>
              </a:rPr>
              <a:t>SI</a:t>
            </a:r>
            <a:r>
              <a:rPr lang="zh-CN" altLang="en-US" sz="2400" b="1" dirty="0">
                <a:solidFill>
                  <a:srgbClr val="FF0000"/>
                </a:solidFill>
                <a:latin typeface="Times New Roman" panose="02020603050405020304" pitchFamily="18" charset="0"/>
                <a:ea typeface="宋体" panose="02010600030101010101" pitchFamily="2" charset="-122"/>
              </a:rPr>
              <a:t>相同</a:t>
            </a:r>
            <a:endParaRPr lang="zh-CN" altLang="en-US" sz="2400" dirty="0">
              <a:solidFill>
                <a:srgbClr val="FFCC66"/>
              </a:solidFill>
              <a:latin typeface="Times New Roman" panose="02020603050405020304" pitchFamily="18" charset="0"/>
              <a:ea typeface="宋体" panose="02010600030101010101" pitchFamily="2" charset="-122"/>
            </a:endParaRPr>
          </a:p>
        </p:txBody>
      </p:sp>
      <p:sp>
        <p:nvSpPr>
          <p:cNvPr id="27" name="文本框 26"/>
          <p:cNvSpPr txBox="1"/>
          <p:nvPr/>
        </p:nvSpPr>
        <p:spPr>
          <a:xfrm>
            <a:off x="6295782" y="5668644"/>
            <a:ext cx="1781622"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en-US" altLang="zh-CN" sz="2400" b="1" dirty="0">
                <a:solidFill>
                  <a:srgbClr val="FF0000"/>
                </a:solidFill>
                <a:latin typeface="Times New Roman" panose="02020603050405020304" pitchFamily="18" charset="0"/>
                <a:ea typeface="宋体" panose="02010600030101010101" pitchFamily="2" charset="-122"/>
              </a:rPr>
              <a:t>;(BP)=22H</a:t>
            </a:r>
            <a:endParaRPr lang="zh-CN" altLang="en-US" sz="2400" dirty="0">
              <a:solidFill>
                <a:srgbClr val="FFCC66"/>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9" grpId="0"/>
      <p:bldP spid="20" grpId="0"/>
      <p:bldP spid="21" grpId="0"/>
      <p:bldP spid="24"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11" name="Rectangle 8"/>
          <p:cNvSpPr>
            <a:spLocks noChangeArrowheads="1"/>
          </p:cNvSpPr>
          <p:nvPr/>
        </p:nvSpPr>
        <p:spPr bwMode="auto">
          <a:xfrm>
            <a:off x="274322" y="1629336"/>
            <a:ext cx="8044926"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3.TYPE</a:t>
            </a:r>
            <a:r>
              <a:rPr lang="zh-CN" altLang="en-US" sz="2400" b="1" kern="0" dirty="0">
                <a:solidFill>
                  <a:srgbClr val="000000"/>
                </a:solidFill>
                <a:latin typeface="楷体" panose="02010609060101010101" pitchFamily="49" charset="-122"/>
                <a:ea typeface="楷体" panose="02010609060101010101" pitchFamily="49" charset="-122"/>
              </a:rPr>
              <a:t>运算符：取变量或标号的类型属性，并用数字形式表示。对变量来说就是取它的字节长度。</a:t>
            </a:r>
            <a:endParaRPr lang="zh-CN" altLang="en-US" sz="2400" b="1" kern="0" dirty="0">
              <a:solidFill>
                <a:srgbClr val="000000"/>
              </a:solidFill>
              <a:latin typeface="楷体" panose="02010609060101010101" pitchFamily="49" charset="-122"/>
              <a:ea typeface="楷体" panose="02010609060101010101" pitchFamily="49" charset="-122"/>
            </a:endParaRPr>
          </a:p>
        </p:txBody>
      </p:sp>
      <p:grpSp>
        <p:nvGrpSpPr>
          <p:cNvPr id="22" name="Group 5"/>
          <p:cNvGrpSpPr/>
          <p:nvPr/>
        </p:nvGrpSpPr>
        <p:grpSpPr bwMode="auto">
          <a:xfrm>
            <a:off x="866716" y="2460333"/>
            <a:ext cx="2933700" cy="1631950"/>
            <a:chOff x="170" y="0"/>
            <a:chExt cx="1848" cy="1028"/>
          </a:xfrm>
        </p:grpSpPr>
        <p:sp>
          <p:nvSpPr>
            <p:cNvPr id="23" name="Text Box 4"/>
            <p:cNvSpPr txBox="1">
              <a:spLocks noChangeArrowheads="1"/>
            </p:cNvSpPr>
            <p:nvPr/>
          </p:nvSpPr>
          <p:spPr bwMode="auto">
            <a:xfrm>
              <a:off x="170" y="411"/>
              <a:ext cx="5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变量</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Text Box 5"/>
            <p:cNvSpPr txBox="1">
              <a:spLocks noChangeArrowheads="1"/>
            </p:cNvSpPr>
            <p:nvPr/>
          </p:nvSpPr>
          <p:spPr bwMode="auto">
            <a:xfrm>
              <a:off x="818" y="0"/>
              <a:ext cx="1200"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BYTE        1</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WORD      2</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DWORD   4</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QWORD   8</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TWORD   10</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AutoShape 6"/>
            <p:cNvSpPr/>
            <p:nvPr/>
          </p:nvSpPr>
          <p:spPr bwMode="auto">
            <a:xfrm>
              <a:off x="623" y="59"/>
              <a:ext cx="190" cy="945"/>
            </a:xfrm>
            <a:prstGeom prst="leftBrace">
              <a:avLst>
                <a:gd name="adj1" fmla="val 41447"/>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 name="Group 9"/>
          <p:cNvGrpSpPr/>
          <p:nvPr/>
        </p:nvGrpSpPr>
        <p:grpSpPr bwMode="auto">
          <a:xfrm>
            <a:off x="4613216" y="2751849"/>
            <a:ext cx="3048000" cy="708025"/>
            <a:chOff x="0" y="0"/>
            <a:chExt cx="1920" cy="446"/>
          </a:xfrm>
        </p:grpSpPr>
        <p:sp>
          <p:nvSpPr>
            <p:cNvPr id="29" name="Text Box 7"/>
            <p:cNvSpPr txBox="1">
              <a:spLocks noChangeArrowheads="1"/>
            </p:cNvSpPr>
            <p:nvPr/>
          </p:nvSpPr>
          <p:spPr bwMode="auto">
            <a:xfrm>
              <a:off x="0" y="96"/>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标号</a:t>
              </a:r>
              <a:endPar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8"/>
            <p:cNvSpPr txBox="1">
              <a:spLocks noChangeArrowheads="1"/>
            </p:cNvSpPr>
            <p:nvPr/>
          </p:nvSpPr>
          <p:spPr bwMode="auto">
            <a:xfrm>
              <a:off x="672" y="0"/>
              <a:ext cx="12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NEAR     -1</a:t>
              </a:r>
              <a:b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FAR        -2</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AutoShape 9"/>
            <p:cNvSpPr/>
            <p:nvPr/>
          </p:nvSpPr>
          <p:spPr bwMode="auto">
            <a:xfrm>
              <a:off x="576" y="96"/>
              <a:ext cx="48" cy="336"/>
            </a:xfrm>
            <a:prstGeom prst="leftBrace">
              <a:avLst>
                <a:gd name="adj1" fmla="val 58333"/>
                <a:gd name="adj2" fmla="val 50000"/>
              </a:avLst>
            </a:prstGeom>
            <a:noFill/>
            <a:ln w="9525" cmpd="sng">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grpSp>
        <p:nvGrpSpPr>
          <p:cNvPr id="32" name="Group 13"/>
          <p:cNvGrpSpPr/>
          <p:nvPr/>
        </p:nvGrpSpPr>
        <p:grpSpPr bwMode="auto">
          <a:xfrm>
            <a:off x="102198" y="4098925"/>
            <a:ext cx="5040313" cy="2705100"/>
            <a:chOff x="0" y="0"/>
            <a:chExt cx="3175" cy="1704"/>
          </a:xfrm>
        </p:grpSpPr>
        <p:sp>
          <p:nvSpPr>
            <p:cNvPr id="33" name="Text Box 10"/>
            <p:cNvSpPr txBox="1">
              <a:spLocks noChangeArrowheads="1"/>
            </p:cNvSpPr>
            <p:nvPr/>
          </p:nvSpPr>
          <p:spPr bwMode="auto">
            <a:xfrm>
              <a:off x="0" y="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11"/>
            <p:cNvSpPr txBox="1">
              <a:spLocks noChangeArrowheads="1"/>
            </p:cNvSpPr>
            <p:nvPr/>
          </p:nvSpPr>
          <p:spPr bwMode="auto">
            <a:xfrm>
              <a:off x="590" y="12"/>
              <a:ext cx="2585" cy="1692"/>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marR="0" lvl="0" indent="0" defTabSz="914400" fontAlgn="base">
                <a:lnSpc>
                  <a:spcPct val="100000"/>
                </a:lnSpc>
                <a:spcBef>
                  <a:spcPct val="50000"/>
                </a:spcBef>
                <a:spcAft>
                  <a:spcPct val="0"/>
                </a:spcAft>
                <a:buClrTx/>
                <a:buSzTx/>
                <a:buFont typeface="Arial" panose="020B0604020202020204" pitchFamily="34" charset="0"/>
                <a:buNone/>
                <a:defRPr kumimoji="0" sz="2400" b="1" i="0" u="none" strike="noStrike" kern="0" cap="none" spc="0" normalizeH="0" baseline="0">
                  <a:ln>
                    <a:noFill/>
                  </a:ln>
                  <a:solidFill>
                    <a:srgbClr val="000000"/>
                  </a:solidFill>
                  <a:effectLst/>
                  <a:uLnTx/>
                  <a:uFillTx/>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V1    DB    ‘ABCDE’</a:t>
              </a:r>
              <a:br>
                <a:rPr lang="en-US" altLang="zh-CN" dirty="0"/>
              </a:br>
              <a:r>
                <a:rPr lang="en-US" altLang="zh-CN" dirty="0"/>
                <a:t>V2    DW   1234H, 5678H</a:t>
              </a:r>
              <a:br>
                <a:rPr lang="en-US" altLang="zh-CN" dirty="0"/>
              </a:br>
              <a:r>
                <a:rPr lang="en-US" altLang="zh-CN" dirty="0"/>
                <a:t>V3    DD    V2   </a:t>
              </a:r>
              <a:br>
                <a:rPr lang="zh-CN" altLang="en-US" dirty="0"/>
              </a:br>
              <a:r>
                <a:rPr lang="zh-CN" altLang="en-US" dirty="0"/>
                <a:t>       </a:t>
              </a:r>
              <a:r>
                <a:rPr lang="en-US" altLang="zh-CN" dirty="0"/>
                <a:t>……</a:t>
              </a:r>
              <a:br>
                <a:rPr lang="en-US" altLang="zh-CN" dirty="0"/>
              </a:br>
              <a:r>
                <a:rPr lang="en-US" altLang="zh-CN" dirty="0"/>
                <a:t>        MOV   AL ,  TYPE  V1</a:t>
              </a:r>
              <a:br>
                <a:rPr lang="en-US" altLang="zh-CN" dirty="0"/>
              </a:br>
              <a:r>
                <a:rPr lang="en-US" altLang="zh-CN" dirty="0"/>
                <a:t>        MOV   CL ,  TYPE  V2</a:t>
              </a:r>
              <a:br>
                <a:rPr lang="en-US" altLang="zh-CN" dirty="0"/>
              </a:br>
              <a:r>
                <a:rPr lang="en-US" altLang="zh-CN" dirty="0"/>
                <a:t>        MOV   CH ,  TYPE  V3</a:t>
              </a:r>
              <a:endParaRPr lang="en-US" altLang="zh-CN" dirty="0"/>
            </a:p>
          </p:txBody>
        </p:sp>
      </p:grpSp>
      <p:sp>
        <p:nvSpPr>
          <p:cNvPr id="35" name="Text Box 12"/>
          <p:cNvSpPr txBox="1">
            <a:spLocks noChangeArrowheads="1"/>
          </p:cNvSpPr>
          <p:nvPr/>
        </p:nvSpPr>
        <p:spPr bwMode="auto">
          <a:xfrm>
            <a:off x="5682261" y="3954463"/>
            <a:ext cx="30690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经汇编后的等效指令序列如下：</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Rectangle 16"/>
          <p:cNvSpPr>
            <a:spLocks noChangeArrowheads="1"/>
          </p:cNvSpPr>
          <p:nvPr/>
        </p:nvSpPr>
        <p:spPr bwMode="auto">
          <a:xfrm>
            <a:off x="5753698" y="5035550"/>
            <a:ext cx="2009717" cy="1200329"/>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AL</a:t>
            </a:r>
            <a:r>
              <a:rPr lang="zh-CN" altLang="en-US" sz="2400" b="1" kern="0">
                <a:solidFill>
                  <a:srgbClr val="000000"/>
                </a:solidFill>
              </a:rPr>
              <a:t>，</a:t>
            </a:r>
            <a:r>
              <a:rPr lang="en-US" altLang="zh-CN" sz="2400" b="1" kern="0" dirty="0">
                <a:solidFill>
                  <a:srgbClr val="000000"/>
                </a:solidFill>
              </a:rPr>
              <a:t>1</a:t>
            </a:r>
            <a:endParaRPr lang="en-US" altLang="zh-CN" sz="2400" b="1" kern="0" dirty="0">
              <a:solidFill>
                <a:srgbClr val="000000"/>
              </a:solidFill>
            </a:endParaRPr>
          </a:p>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CL</a:t>
            </a:r>
            <a:r>
              <a:rPr lang="zh-CN" altLang="en-US" sz="2400" b="1" kern="0">
                <a:solidFill>
                  <a:srgbClr val="000000"/>
                </a:solidFill>
              </a:rPr>
              <a:t>，</a:t>
            </a:r>
            <a:r>
              <a:rPr lang="en-US" altLang="zh-CN" sz="2400" b="1" kern="0" dirty="0">
                <a:solidFill>
                  <a:srgbClr val="000000"/>
                </a:solidFill>
              </a:rPr>
              <a:t>2</a:t>
            </a:r>
            <a:endParaRPr lang="en-US" altLang="zh-CN" sz="2400" b="1" kern="0" dirty="0">
              <a:solidFill>
                <a:srgbClr val="000000"/>
              </a:solidFill>
            </a:endParaRPr>
          </a:p>
          <a:p>
            <a:pPr defTabSz="914400" fontAlgn="base">
              <a:spcBef>
                <a:spcPct val="50000"/>
              </a:spcBef>
              <a:spcAft>
                <a:spcPct val="0"/>
              </a:spcAft>
            </a:pPr>
            <a:r>
              <a:rPr lang="en-US" altLang="zh-CN" sz="2400" b="1" kern="0" dirty="0">
                <a:solidFill>
                  <a:srgbClr val="000000"/>
                </a:solidFill>
              </a:rPr>
              <a:t>MOV  </a:t>
            </a:r>
            <a:r>
              <a:rPr lang="en-US" altLang="zh-CN" sz="2400" b="1" kern="0">
                <a:solidFill>
                  <a:srgbClr val="000000"/>
                </a:solidFill>
              </a:rPr>
              <a:t>CH</a:t>
            </a:r>
            <a:r>
              <a:rPr lang="zh-CN" altLang="en-US" sz="2400" b="1" kern="0">
                <a:solidFill>
                  <a:srgbClr val="000000"/>
                </a:solidFill>
              </a:rPr>
              <a:t>，</a:t>
            </a:r>
            <a:r>
              <a:rPr lang="en-US" altLang="zh-CN" sz="2400" b="1" kern="0" dirty="0">
                <a:solidFill>
                  <a:srgbClr val="000000"/>
                </a:solidFill>
              </a:rPr>
              <a:t>4</a:t>
            </a:r>
            <a:endParaRPr lang="en-US" altLang="zh-CN" sz="2400" b="1" kern="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35" grpId="0" autoUpdateAnimBg="0"/>
      <p:bldP spid="3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11" name="Rectangle 8"/>
          <p:cNvSpPr>
            <a:spLocks noChangeArrowheads="1"/>
          </p:cNvSpPr>
          <p:nvPr/>
        </p:nvSpPr>
        <p:spPr bwMode="auto">
          <a:xfrm>
            <a:off x="274322" y="1489484"/>
            <a:ext cx="6771040"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4.LENGTH</a:t>
            </a:r>
            <a:r>
              <a:rPr lang="zh-CN" altLang="en-US" sz="2400" b="1" kern="0" dirty="0">
                <a:solidFill>
                  <a:srgbClr val="000000"/>
                </a:solidFill>
                <a:latin typeface="楷体" panose="02010609060101010101" pitchFamily="49" charset="-122"/>
                <a:ea typeface="楷体" panose="02010609060101010101" pitchFamily="49" charset="-122"/>
              </a:rPr>
              <a:t>运算符：该运算符用于取变量的长度。</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37" name="Text Box 5"/>
          <p:cNvSpPr txBox="1">
            <a:spLocks noChangeArrowheads="1"/>
          </p:cNvSpPr>
          <p:nvPr/>
        </p:nvSpPr>
        <p:spPr bwMode="auto">
          <a:xfrm>
            <a:off x="984021" y="3096571"/>
            <a:ext cx="5568950" cy="195580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K1  DB   10H DUP</a:t>
            </a:r>
            <a:r>
              <a:rPr lang="zh-CN" altLang="en-US" dirty="0"/>
              <a:t>（</a:t>
            </a:r>
            <a:r>
              <a:rPr lang="en-US" altLang="zh-CN" dirty="0"/>
              <a:t>0</a:t>
            </a:r>
            <a:r>
              <a:rPr lang="zh-CN" altLang="en-US" dirty="0"/>
              <a:t>）</a:t>
            </a:r>
            <a:br>
              <a:rPr lang="zh-CN" altLang="en-US" dirty="0"/>
            </a:br>
            <a:r>
              <a:rPr lang="en-US" altLang="zh-CN" dirty="0"/>
              <a:t>K2  DB    10H</a:t>
            </a:r>
            <a:r>
              <a:rPr lang="zh-CN" altLang="en-US" dirty="0"/>
              <a:t>，</a:t>
            </a:r>
            <a:r>
              <a:rPr lang="en-US" altLang="zh-CN" dirty="0"/>
              <a:t>20H</a:t>
            </a:r>
            <a:r>
              <a:rPr lang="zh-CN" altLang="en-US" dirty="0"/>
              <a:t>，</a:t>
            </a:r>
            <a:r>
              <a:rPr lang="en-US" altLang="zh-CN" dirty="0"/>
              <a:t>30H</a:t>
            </a:r>
            <a:r>
              <a:rPr lang="zh-CN" altLang="en-US" dirty="0"/>
              <a:t>，</a:t>
            </a:r>
            <a:r>
              <a:rPr lang="en-US" altLang="zh-CN" dirty="0"/>
              <a:t>40H</a:t>
            </a:r>
            <a:br>
              <a:rPr lang="en-US" altLang="zh-CN" dirty="0"/>
            </a:br>
            <a:r>
              <a:rPr lang="en-US" altLang="zh-CN" dirty="0"/>
              <a:t>K3  DW  20H DUP</a:t>
            </a:r>
            <a:r>
              <a:rPr lang="zh-CN" altLang="en-US" dirty="0"/>
              <a:t>（</a:t>
            </a:r>
            <a:r>
              <a:rPr lang="en-US" altLang="zh-CN" dirty="0"/>
              <a:t>0</a:t>
            </a:r>
            <a:r>
              <a:rPr lang="zh-CN" altLang="en-US" dirty="0"/>
              <a:t>，</a:t>
            </a:r>
            <a:r>
              <a:rPr lang="en-US" altLang="zh-CN" dirty="0"/>
              <a:t>1</a:t>
            </a:r>
            <a:r>
              <a:rPr lang="zh-CN" altLang="en-US" dirty="0"/>
              <a:t>，</a:t>
            </a:r>
            <a:r>
              <a:rPr lang="en-US" altLang="zh-CN" dirty="0"/>
              <a:t>2 DUP</a:t>
            </a:r>
            <a:r>
              <a:rPr lang="zh-CN" altLang="en-US" dirty="0"/>
              <a:t>（</a:t>
            </a:r>
            <a:r>
              <a:rPr lang="en-US" altLang="zh-CN" dirty="0"/>
              <a:t>0</a:t>
            </a:r>
            <a:r>
              <a:rPr lang="zh-CN" altLang="en-US" dirty="0"/>
              <a:t>）</a:t>
            </a:r>
            <a:br>
              <a:rPr lang="zh-CN" altLang="en-US" dirty="0"/>
            </a:br>
            <a:r>
              <a:rPr lang="en-US" altLang="zh-CN" dirty="0"/>
              <a:t>K4  DB   ‘ABCDEFGH’</a:t>
            </a:r>
            <a:br>
              <a:rPr lang="en-US" altLang="zh-CN" dirty="0"/>
            </a:br>
            <a:r>
              <a:rPr lang="en-US" altLang="zh-CN" dirty="0"/>
              <a:t>……..</a:t>
            </a:r>
            <a:endParaRPr lang="en-US" altLang="zh-CN" dirty="0"/>
          </a:p>
        </p:txBody>
      </p:sp>
      <p:sp>
        <p:nvSpPr>
          <p:cNvPr id="43" name="Rectangle 7"/>
          <p:cNvSpPr>
            <a:spLocks noChangeArrowheads="1"/>
          </p:cNvSpPr>
          <p:nvPr/>
        </p:nvSpPr>
        <p:spPr bwMode="auto">
          <a:xfrm>
            <a:off x="325612" y="2022784"/>
            <a:ext cx="7993636" cy="1015663"/>
          </a:xfrm>
          <a:prstGeom prst="rect">
            <a:avLst/>
          </a:prstGeom>
          <a:noFill/>
          <a:ln w="28575" cmpd="sng">
            <a:noFill/>
            <a:miter lim="800000"/>
          </a:ln>
        </p:spPr>
        <p:txBody>
          <a:bodyPr wrap="square">
            <a:spAutoFit/>
          </a:bodyPr>
          <a:lstStyle>
            <a:lvl1pPr marL="457200" indent="-4572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如果变量是用重复数据操作符</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说明的</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LENGTH</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运算取最外层</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给定的值。</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如果没有用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DUP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说明，则</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LENGTH</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运算返回值总是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45" name="Text Box 8"/>
          <p:cNvSpPr txBox="1">
            <a:spLocks noChangeArrowheads="1"/>
          </p:cNvSpPr>
          <p:nvPr/>
        </p:nvSpPr>
        <p:spPr bwMode="auto">
          <a:xfrm>
            <a:off x="982434" y="5127473"/>
            <a:ext cx="5570537" cy="15906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AL,  LENGTH   K1; (AL)=10H</a:t>
            </a:r>
            <a:br>
              <a:rPr lang="en-US" altLang="zh-CN" dirty="0"/>
            </a:br>
            <a:r>
              <a:rPr lang="en-US" altLang="zh-CN" dirty="0"/>
              <a:t>MOV   BL,  LENGTH   K2 ; (BL)=1</a:t>
            </a:r>
            <a:br>
              <a:rPr lang="en-US" altLang="zh-CN" dirty="0"/>
            </a:br>
            <a:r>
              <a:rPr lang="en-US" altLang="zh-CN" dirty="0"/>
              <a:t>MOV   CX,  LENGTH   K3 ;  (CX)=20H</a:t>
            </a:r>
            <a:br>
              <a:rPr lang="en-US" altLang="zh-CN" dirty="0"/>
            </a:br>
            <a:r>
              <a:rPr lang="en-US" altLang="zh-CN" dirty="0"/>
              <a:t>MOV   DX,  LENGTH   K4 ;  (DX)=1</a:t>
            </a:r>
            <a:endParaRPr lang="en-US" altLang="zh-CN" dirty="0"/>
          </a:p>
        </p:txBody>
      </p:sp>
      <p:sp>
        <p:nvSpPr>
          <p:cNvPr id="46" name="TextBox 1"/>
          <p:cNvSpPr txBox="1"/>
          <p:nvPr/>
        </p:nvSpPr>
        <p:spPr>
          <a:xfrm>
            <a:off x="86482" y="3096571"/>
            <a:ext cx="1080120" cy="461665"/>
          </a:xfrm>
          <a:prstGeom prst="rect">
            <a:avLst/>
          </a:prstGeom>
          <a:noFill/>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2400" b="1" dirty="0">
                <a:solidFill>
                  <a:srgbClr val="000000"/>
                </a:solidFill>
                <a:latin typeface="Times New Roman" panose="02020603050405020304" pitchFamily="18" charset="0"/>
                <a:ea typeface="宋体" panose="02010600030101010101" pitchFamily="2" charset="-122"/>
              </a:rPr>
              <a:t>例如</a:t>
            </a:r>
            <a:endParaRPr lang="zh-CN" altLang="en-US" sz="2400" b="1" dirty="0">
              <a:solidFill>
                <a:srgbClr val="000000"/>
              </a:solidFill>
              <a:latin typeface="Times New Roman" panose="02020603050405020304" pitchFamily="18"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37" grpId="0" animBg="1" autoUpdateAnimBg="0"/>
      <p:bldP spid="43" grpId="0" animBg="1" autoUpdateAnimBg="0" build="p"/>
      <p:bldP spid="4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数值返回运算符</a:t>
            </a:r>
            <a:endParaRPr lang="zh-CN" altLang="en-US" sz="2400" b="1" dirty="0">
              <a:latin typeface="华文楷体" panose="02010600040101010101" pitchFamily="2" charset="-122"/>
              <a:ea typeface="华文楷体" panose="02010600040101010101" pitchFamily="2" charset="-122"/>
            </a:endParaRPr>
          </a:p>
        </p:txBody>
      </p:sp>
      <p:sp>
        <p:nvSpPr>
          <p:cNvPr id="11"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5.SIZE</a:t>
            </a:r>
            <a:r>
              <a:rPr lang="zh-CN" altLang="en-US" sz="2400" b="1" kern="0" dirty="0">
                <a:solidFill>
                  <a:srgbClr val="000000"/>
                </a:solidFill>
                <a:latin typeface="楷体" panose="02010609060101010101" pitchFamily="49" charset="-122"/>
                <a:ea typeface="楷体" panose="02010609060101010101" pitchFamily="49" charset="-122"/>
              </a:rPr>
              <a:t>运算符：该运算符只能用于变量，</a:t>
            </a:r>
            <a:r>
              <a:rPr lang="en-US" altLang="zh-CN" sz="2400" b="1" kern="0" dirty="0">
                <a:solidFill>
                  <a:srgbClr val="000000"/>
                </a:solidFill>
                <a:latin typeface="楷体" panose="02010609060101010101" pitchFamily="49" charset="-122"/>
                <a:ea typeface="楷体" panose="02010609060101010101" pitchFamily="49" charset="-122"/>
              </a:rPr>
              <a:t>SIZE</a:t>
            </a:r>
            <a:r>
              <a:rPr lang="zh-CN" altLang="en-US" sz="2400" b="1" kern="0" dirty="0">
                <a:solidFill>
                  <a:srgbClr val="000000"/>
                </a:solidFill>
                <a:latin typeface="楷体" panose="02010609060101010101" pitchFamily="49" charset="-122"/>
                <a:ea typeface="楷体" panose="02010609060101010101" pitchFamily="49" charset="-122"/>
              </a:rPr>
              <a:t>取值等于</a:t>
            </a:r>
            <a:r>
              <a:rPr lang="en-US" altLang="zh-CN" sz="2400" b="1" kern="0" dirty="0">
                <a:solidFill>
                  <a:srgbClr val="000000"/>
                </a:solidFill>
                <a:latin typeface="楷体" panose="02010609060101010101" pitchFamily="49" charset="-122"/>
                <a:ea typeface="楷体" panose="02010609060101010101" pitchFamily="49" charset="-122"/>
              </a:rPr>
              <a:t>LENGTH</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TYPE</a:t>
            </a:r>
            <a:r>
              <a:rPr lang="zh-CN" altLang="en-US" sz="2400" b="1" kern="0" dirty="0">
                <a:solidFill>
                  <a:srgbClr val="000000"/>
                </a:solidFill>
                <a:latin typeface="楷体" panose="02010609060101010101" pitchFamily="49" charset="-122"/>
                <a:ea typeface="楷体" panose="02010609060101010101" pitchFamily="49" charset="-122"/>
              </a:rPr>
              <a:t>两个运算符返回值的乘积。</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3" name="Rectangle 5"/>
          <p:cNvSpPr>
            <a:spLocks noChangeArrowheads="1"/>
          </p:cNvSpPr>
          <p:nvPr/>
        </p:nvSpPr>
        <p:spPr bwMode="auto">
          <a:xfrm>
            <a:off x="318247" y="2551022"/>
            <a:ext cx="539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例如，对于上面例子，加上以下指令：</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Text Box 6"/>
          <p:cNvSpPr txBox="1">
            <a:spLocks noChangeArrowheads="1"/>
          </p:cNvSpPr>
          <p:nvPr/>
        </p:nvSpPr>
        <p:spPr bwMode="auto">
          <a:xfrm>
            <a:off x="1308847" y="3236822"/>
            <a:ext cx="6705600" cy="15906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MOV   AL </a:t>
            </a:r>
            <a:r>
              <a:rPr lang="zh-CN" altLang="en-US" dirty="0"/>
              <a:t>，</a:t>
            </a:r>
            <a:r>
              <a:rPr lang="en-US" altLang="zh-CN" dirty="0"/>
              <a:t>SIZE  K1 </a:t>
            </a:r>
            <a:r>
              <a:rPr lang="zh-CN" altLang="en-US" dirty="0"/>
              <a:t>；（</a:t>
            </a:r>
            <a:r>
              <a:rPr lang="en-US" altLang="zh-CN" dirty="0"/>
              <a:t>AL</a:t>
            </a:r>
            <a:r>
              <a:rPr lang="zh-CN" altLang="en-US" dirty="0"/>
              <a:t>）</a:t>
            </a:r>
            <a:r>
              <a:rPr lang="en-US" altLang="zh-CN" dirty="0"/>
              <a:t>=10H</a:t>
            </a:r>
            <a:br>
              <a:rPr lang="en-US" altLang="zh-CN" dirty="0"/>
            </a:br>
            <a:r>
              <a:rPr lang="en-US" altLang="zh-CN" dirty="0"/>
              <a:t>MOV    BL</a:t>
            </a:r>
            <a:r>
              <a:rPr lang="zh-CN" altLang="en-US" dirty="0"/>
              <a:t>，</a:t>
            </a:r>
            <a:r>
              <a:rPr lang="en-US" altLang="zh-CN" dirty="0"/>
              <a:t>SIZE  K2 </a:t>
            </a:r>
            <a:r>
              <a:rPr lang="zh-CN" altLang="en-US" dirty="0"/>
              <a:t>； （</a:t>
            </a:r>
            <a:r>
              <a:rPr lang="en-US" altLang="zh-CN" dirty="0"/>
              <a:t>BL</a:t>
            </a:r>
            <a:r>
              <a:rPr lang="zh-CN" altLang="en-US" dirty="0"/>
              <a:t>）</a:t>
            </a:r>
            <a:r>
              <a:rPr lang="en-US" altLang="zh-CN" dirty="0"/>
              <a:t>=1</a:t>
            </a:r>
            <a:br>
              <a:rPr lang="en-US" altLang="zh-CN" dirty="0"/>
            </a:br>
            <a:r>
              <a:rPr lang="en-US" altLang="zh-CN" dirty="0"/>
              <a:t>MOV    CL</a:t>
            </a:r>
            <a:r>
              <a:rPr lang="zh-CN" altLang="en-US" dirty="0"/>
              <a:t>，</a:t>
            </a:r>
            <a:r>
              <a:rPr lang="en-US" altLang="zh-CN" dirty="0"/>
              <a:t>SIZE  K3 </a:t>
            </a:r>
            <a:r>
              <a:rPr lang="zh-CN" altLang="en-US" dirty="0"/>
              <a:t>； （</a:t>
            </a:r>
            <a:r>
              <a:rPr lang="en-US" altLang="zh-CN" dirty="0"/>
              <a:t>CL</a:t>
            </a:r>
            <a:r>
              <a:rPr lang="zh-CN" altLang="en-US" dirty="0"/>
              <a:t>）</a:t>
            </a:r>
            <a:r>
              <a:rPr lang="en-US" altLang="zh-CN" dirty="0"/>
              <a:t>=20H*2=40H</a:t>
            </a:r>
            <a:br>
              <a:rPr lang="en-US" altLang="zh-CN" dirty="0"/>
            </a:br>
            <a:r>
              <a:rPr lang="en-US" altLang="zh-CN" dirty="0"/>
              <a:t>MOV    DL</a:t>
            </a:r>
            <a:r>
              <a:rPr lang="zh-CN" altLang="en-US" dirty="0"/>
              <a:t>，</a:t>
            </a:r>
            <a:r>
              <a:rPr lang="en-US" altLang="zh-CN" dirty="0"/>
              <a:t>SIZE  K4 </a:t>
            </a:r>
            <a:r>
              <a:rPr lang="zh-CN" altLang="en-US" dirty="0"/>
              <a:t>； （</a:t>
            </a:r>
            <a:r>
              <a:rPr lang="en-US" altLang="zh-CN" dirty="0"/>
              <a:t>DL</a:t>
            </a:r>
            <a:r>
              <a:rPr lang="zh-CN" altLang="en-US" dirty="0"/>
              <a:t>）</a:t>
            </a:r>
            <a:r>
              <a:rPr lang="en-US" altLang="zh-CN" dirty="0"/>
              <a:t>=1</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3" grpId="0" autoUpdateAnimBg="0"/>
      <p:bldP spid="1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60000"/>
              </a:lnSpc>
              <a:defRPr/>
            </a:pPr>
            <a:r>
              <a:rPr lang="zh-CN" altLang="en-US" sz="2400" b="1" kern="0" dirty="0">
                <a:latin typeface="楷体" panose="02010609060101010101" pitchFamily="49" charset="-122"/>
                <a:ea typeface="楷体" panose="02010609060101010101" pitchFamily="49" charset="-122"/>
              </a:rPr>
              <a:t>这一类运算符用来对变量、标号或存储器操作数的类型属性进行修改或指定。</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2" y="1489484"/>
            <a:ext cx="8110874" cy="1200329"/>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 1.PTR</a:t>
            </a:r>
            <a:r>
              <a:rPr lang="zh-CN" altLang="en-US" sz="2400" b="1" kern="0" dirty="0">
                <a:solidFill>
                  <a:srgbClr val="000000"/>
                </a:solidFill>
                <a:latin typeface="楷体" panose="02010609060101010101" pitchFamily="49" charset="-122"/>
                <a:ea typeface="楷体" panose="02010609060101010101" pitchFamily="49" charset="-122"/>
              </a:rPr>
              <a:t>运算符：将地址表达式所指定的标号、变量或用其它形式表示的存储器地址的类型属性修改为 “类型”所指的值。</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1" name="Rectangle 5"/>
          <p:cNvSpPr>
            <a:spLocks noChangeArrowheads="1"/>
          </p:cNvSpPr>
          <p:nvPr/>
        </p:nvSpPr>
        <p:spPr bwMode="auto">
          <a:xfrm>
            <a:off x="1372871" y="2787911"/>
            <a:ext cx="3749744" cy="46166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类型   </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PTR   </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地址表达式</a:t>
            </a:r>
            <a:endPar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2" name="Rectangle 6"/>
          <p:cNvSpPr>
            <a:spLocks noChangeArrowheads="1"/>
          </p:cNvSpPr>
          <p:nvPr/>
        </p:nvSpPr>
        <p:spPr bwMode="auto">
          <a:xfrm>
            <a:off x="274322" y="2787911"/>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格式：</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4" name="Text Box 8"/>
          <p:cNvSpPr txBox="1">
            <a:spLocks noChangeArrowheads="1"/>
          </p:cNvSpPr>
          <p:nvPr/>
        </p:nvSpPr>
        <p:spPr bwMode="auto">
          <a:xfrm>
            <a:off x="198810" y="3245111"/>
            <a:ext cx="7921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类型</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BYTE</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WORD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DWORD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。这种修改是临时的，只在含有该运算符的语句内有效。</a:t>
            </a:r>
            <a:endParaRPr kumimoji="0" lang="zh-CN" altLang="en-US" sz="2000" b="0"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grpSp>
        <p:nvGrpSpPr>
          <p:cNvPr id="15" name="Group 3"/>
          <p:cNvGrpSpPr/>
          <p:nvPr/>
        </p:nvGrpSpPr>
        <p:grpSpPr bwMode="auto">
          <a:xfrm>
            <a:off x="262819" y="4091372"/>
            <a:ext cx="7857616" cy="2554288"/>
            <a:chOff x="0" y="0"/>
            <a:chExt cx="5328" cy="1609"/>
          </a:xfrm>
        </p:grpSpPr>
        <p:sp>
          <p:nvSpPr>
            <p:cNvPr id="16" name="Text Box 2"/>
            <p:cNvSpPr txBox="1">
              <a:spLocks noChangeArrowheads="1"/>
            </p:cNvSpPr>
            <p:nvPr/>
          </p:nvSpPr>
          <p:spPr bwMode="auto">
            <a:xfrm>
              <a:off x="0" y="0"/>
              <a:ext cx="720" cy="252"/>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Text Box 3"/>
            <p:cNvSpPr txBox="1">
              <a:spLocks noChangeArrowheads="1"/>
            </p:cNvSpPr>
            <p:nvPr/>
          </p:nvSpPr>
          <p:spPr bwMode="auto">
            <a:xfrm>
              <a:off x="528" y="0"/>
              <a:ext cx="4800" cy="1609"/>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4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000" dirty="0"/>
                <a:t>DA_BYTE    DB   20H  DUP(0)</a:t>
              </a:r>
              <a:br>
                <a:rPr lang="en-US" altLang="zh-CN" sz="2000" dirty="0"/>
              </a:br>
              <a:r>
                <a:rPr lang="en-US" altLang="zh-CN" sz="2000" dirty="0"/>
                <a:t>DA_WORD  DW   30H  DUP(0)</a:t>
              </a:r>
              <a:br>
                <a:rPr lang="en-US" altLang="zh-CN" sz="2000" dirty="0"/>
              </a:br>
              <a:r>
                <a:rPr lang="en-US" altLang="zh-CN" sz="2000" dirty="0"/>
                <a:t>      …….</a:t>
              </a:r>
              <a:br>
                <a:rPr lang="en-US" altLang="zh-CN" sz="2000" dirty="0"/>
              </a:br>
              <a:r>
                <a:rPr lang="en-US" altLang="zh-CN" sz="2000" dirty="0"/>
                <a:t>MOV   AX ,  WORD  PTR  DA_BYTE[10]</a:t>
              </a:r>
              <a:br>
                <a:rPr lang="en-US" altLang="zh-CN" sz="2000" dirty="0"/>
              </a:br>
              <a:r>
                <a:rPr lang="en-US" altLang="zh-CN" sz="2000" dirty="0"/>
                <a:t>ADD    BYTE   PTR   DA_WORD[20], BL</a:t>
              </a:r>
              <a:br>
                <a:rPr lang="en-US" altLang="zh-CN" sz="2000" dirty="0"/>
              </a:br>
              <a:r>
                <a:rPr lang="en-US" altLang="zh-CN" sz="2000" dirty="0"/>
                <a:t>INC    BYTE  PTR  [BX] </a:t>
              </a:r>
              <a:br>
                <a:rPr lang="en-US" altLang="zh-CN" sz="2000" dirty="0"/>
              </a:br>
              <a:r>
                <a:rPr lang="en-US" altLang="zh-CN" sz="2000" dirty="0"/>
                <a:t>SUB    WORD  PTR  [SI], 100</a:t>
              </a:r>
              <a:br>
                <a:rPr lang="en-US" altLang="zh-CN" sz="2000" dirty="0"/>
              </a:br>
              <a:r>
                <a:rPr lang="en-US" altLang="zh-CN" sz="2000" dirty="0"/>
                <a:t>JMP    FAR   PTR  SUB1;</a:t>
              </a:r>
              <a:r>
                <a:rPr lang="zh-CN" altLang="en-US" sz="2000" dirty="0"/>
                <a:t>指明</a:t>
              </a:r>
              <a:r>
                <a:rPr lang="en-US" altLang="zh-CN" sz="2000" dirty="0"/>
                <a:t>SUB1</a:t>
              </a:r>
              <a:r>
                <a:rPr lang="zh-CN" altLang="en-US" sz="2000" dirty="0"/>
                <a:t>不是本段中的地址</a:t>
              </a:r>
              <a:endParaRPr lang="zh-CN" altLang="en-US" sz="2000" dirty="0"/>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nimBg="1" autoUpdateAnimBg="0"/>
      <p:bldP spid="12" grpId="0" autoUpdateAnimBg="0"/>
      <p:bldP spid="1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2" y="1837279"/>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1" name="Rectangle 5"/>
          <p:cNvSpPr>
            <a:spLocks noChangeArrowheads="1"/>
          </p:cNvSpPr>
          <p:nvPr/>
        </p:nvSpPr>
        <p:spPr bwMode="auto">
          <a:xfrm>
            <a:off x="3549123" y="3259577"/>
            <a:ext cx="2045753" cy="83099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HIGH  </a:t>
            </a:r>
            <a:r>
              <a:rPr lang="zh-CN" altLang="en-US" sz="2400" b="1" kern="0" dirty="0">
                <a:solidFill>
                  <a:srgbClr val="000000"/>
                </a:solidFill>
                <a:latin typeface="楷体" panose="02010609060101010101" pitchFamily="49" charset="-122"/>
                <a:ea typeface="楷体" panose="02010609060101010101" pitchFamily="49" charset="-122"/>
              </a:rPr>
              <a:t>表达式</a:t>
            </a:r>
            <a:endParaRPr lang="zh-CN" altLang="en-US" sz="2400" b="1" kern="0" dirty="0">
              <a:solidFill>
                <a:srgbClr val="000000"/>
              </a:solidFill>
              <a:latin typeface="楷体" panose="02010609060101010101" pitchFamily="49" charset="-122"/>
              <a:ea typeface="楷体" panose="02010609060101010101" pitchFamily="49" charset="-122"/>
            </a:endParaRPr>
          </a:p>
          <a:p>
            <a:pPr lvl="0"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LOW   </a:t>
            </a:r>
            <a:r>
              <a:rPr lang="zh-CN" altLang="en-US" sz="2400" b="1" kern="0" dirty="0">
                <a:solidFill>
                  <a:srgbClr val="000000"/>
                </a:solidFill>
                <a:latin typeface="楷体" panose="02010609060101010101" pitchFamily="49" charset="-122"/>
                <a:ea typeface="楷体" panose="02010609060101010101" pitchFamily="49" charset="-122"/>
              </a:rPr>
              <a:t>表达式</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2" name="Rectangle 6"/>
          <p:cNvSpPr>
            <a:spLocks noChangeArrowheads="1"/>
          </p:cNvSpPr>
          <p:nvPr/>
        </p:nvSpPr>
        <p:spPr bwMode="auto">
          <a:xfrm>
            <a:off x="2446782" y="3363994"/>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格式：</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4" name="Text Box 8"/>
          <p:cNvSpPr txBox="1">
            <a:spLocks noChangeArrowheads="1"/>
          </p:cNvSpPr>
          <p:nvPr/>
        </p:nvSpPr>
        <p:spPr bwMode="auto">
          <a:xfrm>
            <a:off x="152015" y="4581017"/>
            <a:ext cx="81863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lvl="0" indent="-342900" defTabSz="914400" eaLnBrk="1" fontAlgn="base" hangingPunct="1">
              <a:spcBef>
                <a:spcPct val="0"/>
              </a:spcBef>
              <a:spcAft>
                <a:spcPct val="0"/>
              </a:spcAft>
              <a:buFont typeface="Arial" panose="020B0604020202020204" pitchFamily="34" charset="0"/>
              <a:buChar char="•"/>
            </a:pPr>
            <a:r>
              <a:rPr lang="zh-CN" altLang="en-US" sz="2400" b="1" kern="0" dirty="0">
                <a:latin typeface="楷体" panose="02010609060101010101" pitchFamily="49" charset="-122"/>
                <a:ea typeface="楷体" panose="02010609060101010101" pitchFamily="49" charset="-122"/>
              </a:rPr>
              <a:t>如果表达式为一个常量，则将其分离成高</a:t>
            </a:r>
            <a:r>
              <a:rPr lang="en-US" altLang="zh-CN" sz="2400" b="1" kern="0" dirty="0">
                <a:latin typeface="楷体" panose="02010609060101010101" pitchFamily="49" charset="-122"/>
                <a:ea typeface="楷体" panose="02010609060101010101" pitchFamily="49" charset="-122"/>
              </a:rPr>
              <a:t>8</a:t>
            </a:r>
            <a:r>
              <a:rPr lang="zh-CN" altLang="en-US" sz="2400" b="1" kern="0" dirty="0">
                <a:latin typeface="楷体" panose="02010609060101010101" pitchFamily="49" charset="-122"/>
                <a:ea typeface="楷体" panose="02010609060101010101" pitchFamily="49" charset="-122"/>
              </a:rPr>
              <a:t>位和低</a:t>
            </a:r>
            <a:r>
              <a:rPr lang="en-US" altLang="zh-CN" sz="2400" b="1" kern="0" dirty="0">
                <a:latin typeface="楷体" panose="02010609060101010101" pitchFamily="49" charset="-122"/>
                <a:ea typeface="楷体" panose="02010609060101010101" pitchFamily="49" charset="-122"/>
              </a:rPr>
              <a:t>8</a:t>
            </a:r>
            <a:r>
              <a:rPr lang="zh-CN" altLang="en-US" sz="2400" b="1" kern="0" dirty="0">
                <a:latin typeface="楷体" panose="02010609060101010101" pitchFamily="49" charset="-122"/>
                <a:ea typeface="楷体" panose="02010609060101010101" pitchFamily="49" charset="-122"/>
              </a:rPr>
              <a:t>位</a:t>
            </a:r>
            <a:endParaRPr lang="zh-CN" altLang="en-US" sz="2400" b="1" kern="0" dirty="0">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400" b="1" kern="0" dirty="0">
                <a:latin typeface="楷体" panose="02010609060101010101" pitchFamily="49" charset="-122"/>
                <a:ea typeface="楷体" panose="02010609060101010101" pitchFamily="49" charset="-122"/>
              </a:rPr>
              <a:t>如果表达式是一个地址（段基值或偏移量）时，则分离出它的高字节和低字节。</a:t>
            </a:r>
            <a:endParaRPr lang="zh-CN" altLang="en-US" sz="2400" b="1" kern="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nimBg="1" autoUpdateAnimBg="0"/>
      <p:bldP spid="12" grpId="0" autoUpdateAnimBg="0"/>
      <p:bldP spid="1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8" name="Text Box 3"/>
          <p:cNvSpPr txBox="1">
            <a:spLocks noChangeArrowheads="1"/>
          </p:cNvSpPr>
          <p:nvPr/>
        </p:nvSpPr>
        <p:spPr bwMode="auto">
          <a:xfrm>
            <a:off x="431353" y="2369531"/>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Text Box 4"/>
          <p:cNvSpPr txBox="1">
            <a:spLocks noChangeArrowheads="1"/>
          </p:cNvSpPr>
          <p:nvPr/>
        </p:nvSpPr>
        <p:spPr bwMode="auto">
          <a:xfrm>
            <a:off x="358328" y="2945793"/>
            <a:ext cx="4211638" cy="37877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DATA   SEGMENT</a:t>
            </a:r>
            <a:br>
              <a:rPr lang="en-US" altLang="zh-CN" dirty="0"/>
            </a:br>
            <a:r>
              <a:rPr lang="en-US" altLang="zh-CN" dirty="0"/>
              <a:t>CONST  EQU   0ABCDH</a:t>
            </a:r>
            <a:br>
              <a:rPr lang="en-US" altLang="zh-CN" dirty="0"/>
            </a:br>
            <a:r>
              <a:rPr lang="en-US" altLang="zh-CN" dirty="0"/>
              <a:t>DA1   DB    10H </a:t>
            </a:r>
            <a:r>
              <a:rPr lang="en-US" altLang="zh-CN"/>
              <a:t>DUP </a:t>
            </a:r>
            <a:r>
              <a:rPr lang="zh-CN" altLang="en-US"/>
              <a:t>（</a:t>
            </a:r>
            <a:r>
              <a:rPr lang="en-US" altLang="zh-CN" dirty="0"/>
              <a:t>0</a:t>
            </a:r>
            <a:r>
              <a:rPr lang="zh-CN" altLang="en-US" dirty="0"/>
              <a:t>）</a:t>
            </a:r>
            <a:br>
              <a:rPr lang="zh-CN" altLang="en-US"/>
            </a:br>
            <a:r>
              <a:rPr lang="en-US" altLang="zh-CN" dirty="0"/>
              <a:t>DA2   DW   20H </a:t>
            </a:r>
            <a:r>
              <a:rPr lang="en-US" altLang="zh-CN"/>
              <a:t>DUP </a:t>
            </a:r>
            <a:r>
              <a:rPr lang="zh-CN" altLang="en-US"/>
              <a:t>（</a:t>
            </a:r>
            <a:r>
              <a:rPr lang="en-US" altLang="zh-CN" dirty="0"/>
              <a:t>0</a:t>
            </a:r>
            <a:r>
              <a:rPr lang="zh-CN" altLang="en-US" dirty="0"/>
              <a:t>）</a:t>
            </a:r>
            <a:br>
              <a:rPr lang="zh-CN" altLang="en-US"/>
            </a:br>
            <a:r>
              <a:rPr lang="en-US" altLang="zh-CN" dirty="0"/>
              <a:t>DATA    ENDS</a:t>
            </a:r>
            <a:br>
              <a:rPr lang="en-US" altLang="zh-CN" dirty="0"/>
            </a:br>
            <a:r>
              <a:rPr lang="en-US" altLang="zh-CN" dirty="0"/>
              <a:t>       …….</a:t>
            </a:r>
            <a:br>
              <a:rPr lang="en-US" altLang="zh-CN" dirty="0"/>
            </a:br>
            <a:r>
              <a:rPr lang="en-US" altLang="zh-CN" dirty="0"/>
              <a:t>MOV   AH ,HIGH  CONST</a:t>
            </a:r>
            <a:br>
              <a:rPr lang="en-US" altLang="zh-CN" dirty="0"/>
            </a:br>
            <a:r>
              <a:rPr lang="en-US" altLang="zh-CN" dirty="0"/>
              <a:t>MOV   AL, LOW  CONST</a:t>
            </a:r>
            <a:br>
              <a:rPr lang="en-US" altLang="zh-CN" dirty="0"/>
            </a:br>
            <a:r>
              <a:rPr lang="en-US" altLang="zh-CN" dirty="0"/>
              <a:t>MOV   BH, HIGH  (OFFSET DA1)</a:t>
            </a:r>
            <a:br>
              <a:rPr lang="en-US" altLang="zh-CN" dirty="0"/>
            </a:br>
            <a:r>
              <a:rPr lang="en-US" altLang="zh-CN" dirty="0"/>
              <a:t>MOV   BL,  LOW  (OFFSET  DA2)</a:t>
            </a:r>
            <a:br>
              <a:rPr lang="en-US" altLang="zh-CN" dirty="0"/>
            </a:br>
            <a:r>
              <a:rPr lang="en-US" altLang="zh-CN" dirty="0"/>
              <a:t>MOV   CH,  HIGH (SEG  DA1)</a:t>
            </a:r>
            <a:br>
              <a:rPr lang="en-US" altLang="zh-CN" dirty="0"/>
            </a:br>
            <a:r>
              <a:rPr lang="en-US" altLang="zh-CN" dirty="0"/>
              <a:t>MOV   CL,  LOW  (SEG   DA2)</a:t>
            </a:r>
            <a:endParaRPr lang="en-US" altLang="zh-CN" dirty="0"/>
          </a:p>
        </p:txBody>
      </p:sp>
      <p:sp>
        <p:nvSpPr>
          <p:cNvPr id="20" name="Text Box 5"/>
          <p:cNvSpPr txBox="1">
            <a:spLocks noChangeArrowheads="1"/>
          </p:cNvSpPr>
          <p:nvPr/>
        </p:nvSpPr>
        <p:spPr bwMode="auto">
          <a:xfrm>
            <a:off x="4569966" y="3090256"/>
            <a:ext cx="45740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设</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段的段基值是</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0926H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，则指令序列汇编后的等效指令为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1" name="Text Box 6"/>
          <p:cNvSpPr txBox="1">
            <a:spLocks noChangeArrowheads="1"/>
          </p:cNvSpPr>
          <p:nvPr/>
        </p:nvSpPr>
        <p:spPr bwMode="auto">
          <a:xfrm>
            <a:off x="5255567" y="4385656"/>
            <a:ext cx="2736850" cy="1949450"/>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a:t>MOV   AH </a:t>
            </a:r>
            <a:r>
              <a:rPr lang="zh-CN" altLang="en-US"/>
              <a:t>， </a:t>
            </a:r>
            <a:r>
              <a:rPr lang="en-US" altLang="zh-CN"/>
              <a:t>0ABH</a:t>
            </a:r>
            <a:br>
              <a:rPr lang="en-US" altLang="zh-CN"/>
            </a:br>
            <a:r>
              <a:rPr lang="en-US" altLang="zh-CN"/>
              <a:t>MOV   AL </a:t>
            </a:r>
            <a:r>
              <a:rPr lang="zh-CN" altLang="en-US"/>
              <a:t>， </a:t>
            </a:r>
            <a:r>
              <a:rPr lang="en-US" altLang="zh-CN"/>
              <a:t>0CDH</a:t>
            </a:r>
            <a:br>
              <a:rPr lang="en-US" altLang="zh-CN"/>
            </a:br>
            <a:r>
              <a:rPr lang="en-US" altLang="zh-CN"/>
              <a:t>MOV   BH </a:t>
            </a:r>
            <a:r>
              <a:rPr lang="zh-CN" altLang="en-US"/>
              <a:t>， </a:t>
            </a:r>
            <a:r>
              <a:rPr lang="en-US" altLang="zh-CN"/>
              <a:t>00H</a:t>
            </a:r>
            <a:br>
              <a:rPr lang="en-US" altLang="zh-CN"/>
            </a:br>
            <a:r>
              <a:rPr lang="en-US" altLang="zh-CN"/>
              <a:t>MOV   BL </a:t>
            </a:r>
            <a:r>
              <a:rPr lang="zh-CN" altLang="en-US"/>
              <a:t>， </a:t>
            </a:r>
            <a:r>
              <a:rPr lang="en-US" altLang="zh-CN"/>
              <a:t>10H</a:t>
            </a:r>
            <a:br>
              <a:rPr lang="en-US" altLang="zh-CN"/>
            </a:br>
            <a:r>
              <a:rPr lang="en-US" altLang="zh-CN"/>
              <a:t>MOV   CH </a:t>
            </a:r>
            <a:r>
              <a:rPr lang="zh-CN" altLang="en-US"/>
              <a:t>， </a:t>
            </a:r>
            <a:r>
              <a:rPr lang="en-US" altLang="zh-CN"/>
              <a:t>09H</a:t>
            </a:r>
            <a:br>
              <a:rPr lang="en-US" altLang="zh-CN"/>
            </a:br>
            <a:r>
              <a:rPr lang="en-US" altLang="zh-CN"/>
              <a:t>MOV   CL </a:t>
            </a:r>
            <a:r>
              <a:rPr lang="zh-CN" altLang="en-US"/>
              <a:t>， </a:t>
            </a:r>
            <a:r>
              <a:rPr lang="en-US" altLang="zh-CN"/>
              <a:t>26H</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8" grpId="0" autoUpdateAnimBg="0"/>
      <p:bldP spid="19" grpId="0" animBg="1" autoUpdateAnimBg="0"/>
      <p:bldP spid="20" grpId="0" autoUpdateAnimBg="0"/>
      <p:bldP spid="2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属性修改运算符</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4322" y="148948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2.HIGH/LOW</a:t>
            </a:r>
            <a:r>
              <a:rPr lang="zh-CN" altLang="en-US" sz="2400" b="1" kern="0" dirty="0">
                <a:solidFill>
                  <a:srgbClr val="000000"/>
                </a:solidFill>
                <a:latin typeface="楷体" panose="02010609060101010101" pitchFamily="49" charset="-122"/>
                <a:ea typeface="楷体" panose="02010609060101010101" pitchFamily="49" charset="-122"/>
              </a:rPr>
              <a:t>运算符：这两个运算符用来将表达式的值分离出高字节和低字节。</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357640" y="2490284"/>
            <a:ext cx="7865116" cy="850900"/>
          </a:xfrm>
          <a:prstGeom prst="rect">
            <a:avLst/>
          </a:prstGeom>
          <a:noFill/>
          <a:ln w="28575"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注意</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HIGH/LOW</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运算符不能用来分离一个变量、寄存器或存储器单元的内容。</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4" name="Text Box 5"/>
          <p:cNvSpPr txBox="1">
            <a:spLocks noChangeArrowheads="1"/>
          </p:cNvSpPr>
          <p:nvPr/>
        </p:nvSpPr>
        <p:spPr bwMode="auto">
          <a:xfrm>
            <a:off x="1064485" y="3482732"/>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下面语句中的用法是错误的。</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5" name="Text Box 6"/>
          <p:cNvSpPr txBox="1">
            <a:spLocks noChangeArrowheads="1"/>
          </p:cNvSpPr>
          <p:nvPr/>
        </p:nvSpPr>
        <p:spPr bwMode="auto">
          <a:xfrm>
            <a:off x="1181960" y="4129890"/>
            <a:ext cx="4032250" cy="1946275"/>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dirty="0"/>
              <a:t>DA1   DW  1234H</a:t>
            </a:r>
            <a:br>
              <a:rPr lang="en-US" altLang="zh-CN" dirty="0"/>
            </a:br>
            <a:r>
              <a:rPr lang="en-US" altLang="zh-CN" dirty="0"/>
              <a:t>……</a:t>
            </a:r>
            <a:br>
              <a:rPr lang="en-US" altLang="zh-CN" dirty="0"/>
            </a:br>
            <a:r>
              <a:rPr lang="en-US" altLang="zh-CN" dirty="0"/>
              <a:t>MOV   AH</a:t>
            </a:r>
            <a:r>
              <a:rPr lang="zh-CN" altLang="en-US" dirty="0"/>
              <a:t>，</a:t>
            </a:r>
            <a:r>
              <a:rPr lang="en-US" altLang="zh-CN" dirty="0"/>
              <a:t>HIGH  DA1</a:t>
            </a:r>
            <a:br>
              <a:rPr lang="en-US" altLang="zh-CN" dirty="0"/>
            </a:br>
            <a:r>
              <a:rPr lang="en-US" altLang="zh-CN" dirty="0"/>
              <a:t>MOV   BH</a:t>
            </a:r>
            <a:r>
              <a:rPr lang="zh-CN" altLang="en-US" dirty="0"/>
              <a:t>， </a:t>
            </a:r>
            <a:r>
              <a:rPr lang="en-US" altLang="zh-CN" dirty="0"/>
              <a:t>LOW  AX</a:t>
            </a:r>
            <a:br>
              <a:rPr lang="en-US" altLang="zh-CN" dirty="0"/>
            </a:br>
            <a:r>
              <a:rPr lang="en-US" altLang="zh-CN" dirty="0"/>
              <a:t>MOV   CH</a:t>
            </a:r>
            <a:r>
              <a:rPr lang="zh-CN" altLang="en-US" dirty="0"/>
              <a:t>，</a:t>
            </a:r>
            <a:r>
              <a:rPr lang="en-US" altLang="zh-CN" dirty="0"/>
              <a:t>HIGH [SI]</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3" grpId="0" animBg="1" autoUpdateAnimBg="0"/>
      <p:bldP spid="14" grpId="0" autoUpdateAnimBg="0"/>
      <p:bldP spid="1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指令语句</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3"/>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4"/>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功能</a:t>
            </a:r>
            <a:endParaRPr lang="zh-CN" altLang="en-US" sz="2400" b="1" dirty="0">
              <a:latin typeface="楷体" panose="02010609060101010101" pitchFamily="49" charset="-122"/>
              <a:ea typeface="楷体" panose="02010609060101010101" pitchFamily="49" charset="-122"/>
            </a:endParaRPr>
          </a:p>
        </p:txBody>
      </p:sp>
      <p:sp>
        <p:nvSpPr>
          <p:cNvPr id="11" name="MH_Text_1"/>
          <p:cNvSpPr txBox="1"/>
          <p:nvPr>
            <p:custDataLst>
              <p:tags r:id="rId5"/>
            </p:custDataLst>
          </p:nvPr>
        </p:nvSpPr>
        <p:spPr>
          <a:xfrm>
            <a:off x="2528682" y="1957231"/>
            <a:ext cx="5856514" cy="1247775"/>
          </a:xfrm>
          <a:prstGeom prst="rect">
            <a:avLst/>
          </a:prstGeom>
          <a:noFill/>
        </p:spPr>
        <p:txBody>
          <a:bodyPr lIns="0" tIns="0" rIns="0" bIns="0">
            <a:normAutofit fontScale="92500"/>
          </a:bodyPr>
          <a:lstStyle/>
          <a:p>
            <a:pPr>
              <a:lnSpc>
                <a:spcPct val="150000"/>
              </a:lnSpc>
              <a:defRPr/>
            </a:pPr>
            <a:r>
              <a:rPr lang="zh-CN" altLang="en-US" sz="2400" b="1" dirty="0">
                <a:latin typeface="楷体" panose="02010609060101010101" pitchFamily="49" charset="-122"/>
                <a:ea typeface="楷体" panose="02010609060101010101" pitchFamily="49" charset="-122"/>
              </a:rPr>
              <a:t>每一条指令语句在汇编时都要产生一个可供</a:t>
            </a:r>
            <a:r>
              <a:rPr lang="en-US" altLang="zh-CN" sz="2400" b="1" dirty="0">
                <a:latin typeface="楷体" panose="02010609060101010101" pitchFamily="49" charset="-122"/>
                <a:ea typeface="楷体" panose="02010609060101010101" pitchFamily="49" charset="-122"/>
              </a:rPr>
              <a:t>CPU</a:t>
            </a:r>
            <a:r>
              <a:rPr lang="zh-CN" altLang="en-US" sz="2400" b="1" dirty="0">
                <a:latin typeface="楷体" panose="02010609060101010101" pitchFamily="49" charset="-122"/>
                <a:ea typeface="楷体" panose="02010609060101010101" pitchFamily="49" charset="-122"/>
              </a:rPr>
              <a:t>执行的机器目标代码，它又叫可执行语句。</a:t>
            </a:r>
            <a:endParaRPr lang="en-US" altLang="zh-CN" sz="2400" b="1" dirty="0">
              <a:latin typeface="楷体" panose="02010609060101010101" pitchFamily="49" charset="-122"/>
              <a:ea typeface="楷体" panose="02010609060101010101" pitchFamily="49" charset="-122"/>
            </a:endParaRPr>
          </a:p>
        </p:txBody>
      </p:sp>
      <p:sp>
        <p:nvSpPr>
          <p:cNvPr id="12" name="MH_Other_3"/>
          <p:cNvSpPr/>
          <p:nvPr>
            <p:custDataLst>
              <p:tags r:id="rId6"/>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7"/>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8"/>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16" name="MH_Other_5"/>
          <p:cNvSpPr/>
          <p:nvPr>
            <p:custDataLst>
              <p:tags r:id="rId9"/>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6"/>
          <p:cNvSpPr>
            <a:spLocks noChangeAspect="1"/>
          </p:cNvSpPr>
          <p:nvPr>
            <p:custDataLst>
              <p:tags r:id="rId10"/>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MH_Other_5"/>
          <p:cNvSpPr/>
          <p:nvPr>
            <p:custDataLst>
              <p:tags r:id="rId11"/>
            </p:custDataLst>
          </p:nvPr>
        </p:nvSpPr>
        <p:spPr>
          <a:xfrm>
            <a:off x="1504745" y="4872757"/>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9" name="MH_Other_6"/>
          <p:cNvSpPr/>
          <p:nvPr>
            <p:custDataLst>
              <p:tags r:id="rId12"/>
            </p:custDataLst>
          </p:nvPr>
        </p:nvSpPr>
        <p:spPr>
          <a:xfrm>
            <a:off x="1369807" y="4733057"/>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MH_Other_9"/>
          <p:cNvSpPr>
            <a:spLocks noChangeAspect="1"/>
          </p:cNvSpPr>
          <p:nvPr>
            <p:custDataLst>
              <p:tags r:id="rId13"/>
            </p:custDataLst>
          </p:nvPr>
        </p:nvSpPr>
        <p:spPr bwMode="auto">
          <a:xfrm>
            <a:off x="1652382" y="5034682"/>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1" name="MH_SubTitle_2"/>
          <p:cNvSpPr txBox="1">
            <a:spLocks noChangeArrowheads="1"/>
          </p:cNvSpPr>
          <p:nvPr>
            <p:custDataLst>
              <p:tags r:id="rId14"/>
            </p:custDataLst>
          </p:nvPr>
        </p:nvSpPr>
        <p:spPr bwMode="auto">
          <a:xfrm>
            <a:off x="2528682" y="463322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endParaRPr lang="zh-CN" altLang="en-US" sz="2400" b="1" dirty="0">
              <a:latin typeface="楷体" panose="02010609060101010101" pitchFamily="49" charset="-122"/>
              <a:ea typeface="楷体" panose="02010609060101010101" pitchFamily="49" charset="-122"/>
            </a:endParaRPr>
          </a:p>
        </p:txBody>
      </p:sp>
      <p:sp>
        <p:nvSpPr>
          <p:cNvPr id="22" name="MH_Text_2"/>
          <p:cNvSpPr txBox="1"/>
          <p:nvPr>
            <p:custDataLst>
              <p:tags r:id="rId15"/>
            </p:custDataLst>
          </p:nvPr>
        </p:nvSpPr>
        <p:spPr>
          <a:xfrm>
            <a:off x="2528682" y="5163447"/>
            <a:ext cx="510857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一条指令语句最多可以包含</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个字段</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6"/>
          <a:stretch>
            <a:fillRect/>
          </a:stretch>
        </p:blipFill>
        <p:spPr>
          <a:xfrm>
            <a:off x="2479470" y="3177113"/>
            <a:ext cx="6390648" cy="1109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5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anim calcmode="lin" valueType="num">
                                      <p:cBhvr>
                                        <p:cTn id="60" dur="500" fill="hold"/>
                                        <p:tgtEl>
                                          <p:spTgt spid="22"/>
                                        </p:tgtEl>
                                        <p:attrNameLst>
                                          <p:attrName>ppt_x</p:attrName>
                                        </p:attrNameLst>
                                      </p:cBhvr>
                                      <p:tavLst>
                                        <p:tav tm="0">
                                          <p:val>
                                            <p:strVal val="#ppt_x"/>
                                          </p:val>
                                        </p:tav>
                                        <p:tav tm="100000">
                                          <p:val>
                                            <p:strVal val="#ppt_x"/>
                                          </p:val>
                                        </p:tav>
                                      </p:tavLst>
                                    </p:anim>
                                    <p:anim calcmode="lin" valueType="num">
                                      <p:cBhvr>
                                        <p:cTn id="6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6" grpId="0" animBg="1"/>
      <p:bldP spid="17" grpId="0" animBg="1"/>
      <p:bldP spid="21" grpId="0"/>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运算符的优先级</a:t>
            </a:r>
            <a:endParaRPr lang="zh-CN" altLang="en-US" sz="2400" b="1" dirty="0">
              <a:latin typeface="华文楷体" panose="02010600040101010101" pitchFamily="2" charset="-122"/>
              <a:ea typeface="华文楷体" panose="02010600040101010101" pitchFamily="2" charset="-122"/>
            </a:endParaRPr>
          </a:p>
        </p:txBody>
      </p:sp>
      <p:grpSp>
        <p:nvGrpSpPr>
          <p:cNvPr id="8" name="Group 5"/>
          <p:cNvGrpSpPr/>
          <p:nvPr/>
        </p:nvGrpSpPr>
        <p:grpSpPr bwMode="auto">
          <a:xfrm>
            <a:off x="914400" y="1991265"/>
            <a:ext cx="7315200" cy="3954463"/>
            <a:chOff x="0" y="0"/>
            <a:chExt cx="4608" cy="2491"/>
          </a:xfrm>
        </p:grpSpPr>
        <p:sp>
          <p:nvSpPr>
            <p:cNvPr id="9" name="Text Box 4"/>
            <p:cNvSpPr txBox="1">
              <a:spLocks noChangeArrowheads="1"/>
            </p:cNvSpPr>
            <p:nvPr/>
          </p:nvSpPr>
          <p:spPr bwMode="auto">
            <a:xfrm>
              <a:off x="0" y="0"/>
              <a:ext cx="4608" cy="2491"/>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rPr>
                <a:t>  </a:t>
              </a:r>
              <a:r>
                <a:rPr kumimoji="0" lang="zh-CN" altLang="en-US" sz="2400" b="1" i="0" u="none" strike="noStrike" kern="0" cap="none" spc="0" normalizeH="0" baseline="0" noProof="0">
                  <a:ln>
                    <a:noFill/>
                  </a:ln>
                  <a:solidFill>
                    <a:srgbClr val="000000"/>
                  </a:solidFill>
                  <a:effectLst/>
                  <a:uLnTx/>
                  <a:uFillTx/>
                </a:rPr>
                <a:t>优先级别                    运算符</a:t>
              </a:r>
              <a:endParaRPr kumimoji="0" lang="zh-CN" altLang="en-US" sz="2400" b="1" i="0" u="none" strike="noStrike" kern="0" cap="none" spc="0" normalizeH="0" baseline="0" noProof="0">
                <a:ln>
                  <a:noFill/>
                </a:ln>
                <a:solidFill>
                  <a:srgbClr val="000000"/>
                </a:solidFill>
                <a:effectLst/>
                <a:uLnTx/>
                <a:uFillTx/>
              </a:endParaRPr>
            </a:p>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rPr>
                <a:t>（最高）</a:t>
              </a:r>
              <a:r>
                <a:rPr kumimoji="0" lang="en-US" altLang="zh-CN" sz="2400" b="1" i="0" u="none" strike="noStrike" kern="0" cap="none" spc="0" normalizeH="0" baseline="0" noProof="0">
                  <a:ln>
                    <a:noFill/>
                  </a:ln>
                  <a:solidFill>
                    <a:srgbClr val="000000"/>
                  </a:solidFill>
                  <a:effectLst/>
                  <a:uLnTx/>
                  <a:uFillTx/>
                </a:rPr>
                <a:t>1      LENGTH</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SIZE </a:t>
              </a:r>
              <a:r>
                <a:rPr kumimoji="0" lang="zh-CN" altLang="en-US" sz="2400" b="1" i="0" u="none" strike="noStrike" kern="0" cap="none" spc="0" normalizeH="0" baseline="0" noProof="0">
                  <a:ln>
                    <a:noFill/>
                  </a:ln>
                  <a:solidFill>
                    <a:srgbClr val="000000"/>
                  </a:solidFill>
                  <a:effectLst/>
                  <a:uLnTx/>
                  <a:uFillTx/>
                </a:rPr>
                <a:t>，圆括号</a:t>
              </a:r>
              <a:br>
                <a:rPr kumimoji="0" lang="zh-CN" altLang="en-US" sz="2400" b="1" i="0" u="none" strike="noStrike" kern="0" cap="none" spc="0" normalizeH="0" baseline="0" noProof="0">
                  <a:ln>
                    <a:noFill/>
                  </a:ln>
                  <a:solidFill>
                    <a:srgbClr val="000000"/>
                  </a:solidFill>
                  <a:effectLst/>
                  <a:uLnTx/>
                  <a:uFillTx/>
                </a:rPr>
              </a:br>
              <a:r>
                <a:rPr kumimoji="0" lang="zh-CN" altLang="en-US" sz="2400" b="1" i="0" u="none" strike="noStrike" kern="0" cap="none" spc="0" normalizeH="0" baseline="0" noProof="0">
                  <a:ln>
                    <a:noFill/>
                  </a:ln>
                  <a:solidFill>
                    <a:srgbClr val="000000"/>
                  </a:solidFill>
                  <a:effectLst/>
                  <a:uLnTx/>
                  <a:uFillTx/>
                </a:rPr>
                <a:t>                </a:t>
              </a:r>
              <a:r>
                <a:rPr kumimoji="0" lang="en-US" altLang="zh-CN" sz="2400" b="1" i="0" u="none" strike="noStrike" kern="0" cap="none" spc="0" normalizeH="0" baseline="0" noProof="0">
                  <a:ln>
                    <a:noFill/>
                  </a:ln>
                  <a:solidFill>
                    <a:srgbClr val="000000"/>
                  </a:solidFill>
                  <a:effectLst/>
                  <a:uLnTx/>
                  <a:uFillTx/>
                </a:rPr>
                <a:t>2      PTR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OFFSET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SEG</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TYPE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THIS</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3      HIGH</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LOW</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4      *</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MOD</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SHR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SHL</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5      +</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6      EQ</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NE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LE</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GT</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GE</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7      NOT</a:t>
              </a:r>
              <a:br>
                <a:rPr kumimoji="0" lang="en-US" altLang="zh-CN" sz="2400" b="1" i="0" u="none" strike="noStrike" kern="0" cap="none" spc="0" normalizeH="0" baseline="0" noProof="0">
                  <a:ln>
                    <a:noFill/>
                  </a:ln>
                  <a:solidFill>
                    <a:srgbClr val="000000"/>
                  </a:solidFill>
                  <a:effectLst/>
                  <a:uLnTx/>
                  <a:uFillTx/>
                </a:rPr>
              </a:br>
              <a:r>
                <a:rPr kumimoji="0" lang="en-US" altLang="zh-CN" sz="2400" b="1" i="0" u="none" strike="noStrike" kern="0" cap="none" spc="0" normalizeH="0" baseline="0" noProof="0">
                  <a:ln>
                    <a:noFill/>
                  </a:ln>
                  <a:solidFill>
                    <a:srgbClr val="000000"/>
                  </a:solidFill>
                  <a:effectLst/>
                  <a:uLnTx/>
                  <a:uFillTx/>
                </a:rPr>
                <a:t>                8      AND</a:t>
              </a:r>
              <a:br>
                <a:rPr kumimoji="0" lang="en-US" altLang="zh-CN" sz="2400" b="1" i="0" u="none" strike="noStrike" kern="0" cap="none" spc="0" normalizeH="0" baseline="0" noProof="0">
                  <a:ln>
                    <a:noFill/>
                  </a:ln>
                  <a:solidFill>
                    <a:srgbClr val="000000"/>
                  </a:solidFill>
                  <a:effectLst/>
                  <a:uLnTx/>
                  <a:uFillTx/>
                </a:rPr>
              </a:br>
              <a:r>
                <a:rPr kumimoji="0" lang="zh-CN" altLang="en-US" sz="2400" b="1" i="0" u="none" strike="noStrike" kern="0" cap="none" spc="0" normalizeH="0" baseline="0" noProof="0">
                  <a:ln>
                    <a:noFill/>
                  </a:ln>
                  <a:solidFill>
                    <a:srgbClr val="000000"/>
                  </a:solidFill>
                  <a:effectLst/>
                  <a:uLnTx/>
                  <a:uFillTx/>
                </a:rPr>
                <a:t>（最低）</a:t>
              </a:r>
              <a:r>
                <a:rPr kumimoji="0" lang="en-US" altLang="zh-CN" sz="2400" b="1" i="0" u="none" strike="noStrike" kern="0" cap="none" spc="0" normalizeH="0" baseline="0" noProof="0">
                  <a:ln>
                    <a:noFill/>
                  </a:ln>
                  <a:solidFill>
                    <a:srgbClr val="000000"/>
                  </a:solidFill>
                  <a:effectLst/>
                  <a:uLnTx/>
                  <a:uFillTx/>
                </a:rPr>
                <a:t>9      OR</a:t>
              </a:r>
              <a:r>
                <a:rPr kumimoji="0" lang="zh-CN" altLang="en-US" sz="2400" b="1" i="0" u="none" strike="noStrike" kern="0" cap="none" spc="0" normalizeH="0" baseline="0" noProof="0">
                  <a:ln>
                    <a:noFill/>
                  </a:ln>
                  <a:solidFill>
                    <a:srgbClr val="000000"/>
                  </a:solidFill>
                  <a:effectLst/>
                  <a:uLnTx/>
                  <a:uFillTx/>
                </a:rPr>
                <a:t>，</a:t>
              </a:r>
              <a:r>
                <a:rPr kumimoji="0" lang="en-US" altLang="zh-CN" sz="2400" b="1" i="0" u="none" strike="noStrike" kern="0" cap="none" spc="0" normalizeH="0" baseline="0" noProof="0">
                  <a:ln>
                    <a:noFill/>
                  </a:ln>
                  <a:solidFill>
                    <a:srgbClr val="000000"/>
                  </a:solidFill>
                  <a:effectLst/>
                  <a:uLnTx/>
                  <a:uFillTx/>
                </a:rPr>
                <a:t>XOR</a:t>
              </a:r>
              <a:endParaRPr kumimoji="0" lang="en-US" altLang="zh-CN" sz="2400" b="1" i="0" u="none" strike="noStrike" kern="0" cap="none" spc="0" normalizeH="0" baseline="0" noProof="0">
                <a:ln>
                  <a:noFill/>
                </a:ln>
                <a:solidFill>
                  <a:srgbClr val="000000"/>
                </a:solidFill>
                <a:effectLst/>
                <a:uLnTx/>
                <a:uFillTx/>
              </a:endParaRPr>
            </a:p>
          </p:txBody>
        </p:sp>
        <p:sp>
          <p:nvSpPr>
            <p:cNvPr id="10" name="Line 5"/>
            <p:cNvSpPr>
              <a:spLocks noChangeShapeType="1"/>
            </p:cNvSpPr>
            <p:nvPr/>
          </p:nvSpPr>
          <p:spPr bwMode="auto">
            <a:xfrm>
              <a:off x="0" y="336"/>
              <a:ext cx="4608" cy="0"/>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1" name="Line 6"/>
            <p:cNvSpPr>
              <a:spLocks noChangeShapeType="1"/>
            </p:cNvSpPr>
            <p:nvPr/>
          </p:nvSpPr>
          <p:spPr bwMode="auto">
            <a:xfrm>
              <a:off x="1056" y="0"/>
              <a:ext cx="0" cy="2448"/>
            </a:xfrm>
            <a:prstGeom prst="line">
              <a:avLst/>
            </a:prstGeom>
            <a:noFill/>
            <a:ln w="28575" cmpd="sng">
              <a:solidFill>
                <a:srgbClr val="0066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4.4 </a:t>
            </a:r>
            <a:r>
              <a:rPr lang="zh-CN" altLang="en-US" sz="2400" b="1" dirty="0">
                <a:solidFill>
                  <a:schemeClr val="bg1"/>
                </a:solidFill>
                <a:latin typeface="楷体" panose="02010609060101010101" pitchFamily="49" charset="-122"/>
                <a:ea typeface="楷体" panose="02010609060101010101" pitchFamily="49" charset="-122"/>
              </a:rPr>
              <a:t>表达式与运算符</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运算符的优先级</a:t>
            </a:r>
            <a:endParaRPr lang="zh-CN" altLang="en-US" sz="2400" b="1" dirty="0">
              <a:latin typeface="华文楷体" panose="02010600040101010101" pitchFamily="2" charset="-122"/>
              <a:ea typeface="华文楷体" panose="02010600040101010101" pitchFamily="2" charset="-122"/>
            </a:endParaRPr>
          </a:p>
        </p:txBody>
      </p:sp>
      <p:sp>
        <p:nvSpPr>
          <p:cNvPr id="12" name="MH_Other_1"/>
          <p:cNvSpPr/>
          <p:nvPr>
            <p:custDataLst>
              <p:tags r:id="rId2"/>
            </p:custDataLst>
          </p:nvPr>
        </p:nvSpPr>
        <p:spPr>
          <a:xfrm flipH="1" flipV="1">
            <a:off x="4373717" y="4211694"/>
            <a:ext cx="1262062" cy="579438"/>
          </a:xfrm>
          <a:prstGeom prst="bentArrow">
            <a:avLst>
              <a:gd name="adj1" fmla="val 14574"/>
              <a:gd name="adj2" fmla="val 17832"/>
              <a:gd name="adj3" fmla="val 22629"/>
              <a:gd name="adj4" fmla="val 43750"/>
            </a:avLst>
          </a:pr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3" name="MH_Other_2"/>
          <p:cNvSpPr/>
          <p:nvPr>
            <p:custDataLst>
              <p:tags r:id="rId3"/>
            </p:custDataLst>
          </p:nvPr>
        </p:nvSpPr>
        <p:spPr>
          <a:xfrm flipV="1">
            <a:off x="3789517" y="3267132"/>
            <a:ext cx="1262062" cy="577850"/>
          </a:xfrm>
          <a:prstGeom prst="bentArrow">
            <a:avLst>
              <a:gd name="adj1" fmla="val 14574"/>
              <a:gd name="adj2" fmla="val 17832"/>
              <a:gd name="adj3" fmla="val 22629"/>
              <a:gd name="adj4" fmla="val 43750"/>
            </a:avLst>
          </a:prstGeom>
          <a:solidFill>
            <a:srgbClr val="FFFFFF"/>
          </a:solidFill>
          <a:ln w="3175">
            <a:solidFill>
              <a:srgbClr val="EAEAEA"/>
            </a:solidFill>
          </a:ln>
          <a:effectLst>
            <a:outerShdw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4" name="MH_Other_3"/>
          <p:cNvSpPr/>
          <p:nvPr>
            <p:custDataLst>
              <p:tags r:id="rId4"/>
            </p:custDataLst>
          </p:nvPr>
        </p:nvSpPr>
        <p:spPr>
          <a:xfrm>
            <a:off x="5051579" y="3184582"/>
            <a:ext cx="1066800" cy="1066800"/>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5" name="MH_Other_4"/>
          <p:cNvSpPr/>
          <p:nvPr>
            <p:custDataLst>
              <p:tags r:id="rId5"/>
            </p:custDataLst>
          </p:nvPr>
        </p:nvSpPr>
        <p:spPr>
          <a:xfrm>
            <a:off x="5145547" y="3279539"/>
            <a:ext cx="877670" cy="877671"/>
          </a:xfrm>
          <a:prstGeom prst="ellipse">
            <a:avLst/>
          </a:prstGeom>
          <a:solidFill>
            <a:schemeClr val="accent2"/>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02</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16" name="MH_Other_5"/>
          <p:cNvSpPr/>
          <p:nvPr>
            <p:custDataLst>
              <p:tags r:id="rId6"/>
            </p:custDataLst>
          </p:nvPr>
        </p:nvSpPr>
        <p:spPr>
          <a:xfrm>
            <a:off x="3300567" y="2230494"/>
            <a:ext cx="1065212" cy="1065213"/>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7" name="MH_Other_6"/>
          <p:cNvSpPr/>
          <p:nvPr>
            <p:custDataLst>
              <p:tags r:id="rId7"/>
            </p:custDataLst>
          </p:nvPr>
        </p:nvSpPr>
        <p:spPr>
          <a:xfrm>
            <a:off x="3394296" y="2324295"/>
            <a:ext cx="877670" cy="877671"/>
          </a:xfrm>
          <a:prstGeom prst="ellipse">
            <a:avLst/>
          </a:prstGeom>
          <a:solidFill>
            <a:schemeClr val="accent1"/>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01</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18" name="MH_Other_7"/>
          <p:cNvSpPr/>
          <p:nvPr>
            <p:custDataLst>
              <p:tags r:id="rId8"/>
            </p:custDataLst>
          </p:nvPr>
        </p:nvSpPr>
        <p:spPr>
          <a:xfrm flipH="1">
            <a:off x="3306917" y="4140257"/>
            <a:ext cx="1066800" cy="1066800"/>
          </a:xfrm>
          <a:prstGeom prst="ellipse">
            <a:avLst/>
          </a:prstGeom>
          <a:solidFill>
            <a:srgbClr val="FFFFFF"/>
          </a:solidFill>
          <a:ln w="3175">
            <a:solidFill>
              <a:srgbClr val="DDDDDD"/>
            </a:solidFill>
          </a:ln>
          <a:effectLst>
            <a:outerShdw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黑体" panose="02010609060101010101" pitchFamily="49" charset="-122"/>
            </a:endParaRPr>
          </a:p>
        </p:txBody>
      </p:sp>
      <p:sp>
        <p:nvSpPr>
          <p:cNvPr id="19" name="MH_Other_8"/>
          <p:cNvSpPr/>
          <p:nvPr>
            <p:custDataLst>
              <p:tags r:id="rId9"/>
            </p:custDataLst>
          </p:nvPr>
        </p:nvSpPr>
        <p:spPr>
          <a:xfrm>
            <a:off x="3401846" y="4234783"/>
            <a:ext cx="877670" cy="877671"/>
          </a:xfrm>
          <a:prstGeom prst="ellipse">
            <a:avLst/>
          </a:prstGeom>
          <a:solidFill>
            <a:schemeClr val="accent3"/>
          </a:solidFill>
          <a:ln>
            <a:noFill/>
          </a:ln>
          <a:effectLst>
            <a:innerShdw dist="76200" dir="1350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en-US" altLang="zh-CN" sz="3600" b="1">
                <a:solidFill>
                  <a:srgbClr val="FFFFFF"/>
                </a:solidFill>
                <a:latin typeface="Agency FB" panose="020B0503020202020204" pitchFamily="34" charset="0"/>
                <a:ea typeface="黑体" panose="02010609060101010101" pitchFamily="49" charset="-122"/>
              </a:rPr>
              <a:t>03</a:t>
            </a:r>
            <a:endParaRPr lang="zh-CN" altLang="en-US" sz="3600" b="1">
              <a:solidFill>
                <a:srgbClr val="FFFFFF"/>
              </a:solidFill>
              <a:latin typeface="Agency FB" panose="020B0503020202020204" pitchFamily="34" charset="0"/>
              <a:ea typeface="黑体" panose="02010609060101010101" pitchFamily="49" charset="-122"/>
            </a:endParaRPr>
          </a:p>
        </p:txBody>
      </p:sp>
      <p:sp>
        <p:nvSpPr>
          <p:cNvPr id="20" name="MH_SubTitle_1"/>
          <p:cNvSpPr>
            <a:spLocks noChangeArrowheads="1"/>
          </p:cNvSpPr>
          <p:nvPr>
            <p:custDataLst>
              <p:tags r:id="rId10"/>
            </p:custDataLst>
          </p:nvPr>
        </p:nvSpPr>
        <p:spPr bwMode="auto">
          <a:xfrm flipH="1">
            <a:off x="152015" y="2590857"/>
            <a:ext cx="305330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2400" b="1" dirty="0">
                <a:latin typeface="楷体" panose="02010609060101010101" pitchFamily="49" charset="-122"/>
                <a:ea typeface="楷体" panose="02010609060101010101" pitchFamily="49" charset="-122"/>
              </a:rPr>
              <a:t>先执行优先级别高的</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运算，再算较低级别</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运算；</a:t>
            </a:r>
            <a:endParaRPr lang="zh-CN" altLang="en-US" sz="2400" b="1" dirty="0">
              <a:latin typeface="楷体" panose="02010609060101010101" pitchFamily="49" charset="-122"/>
              <a:ea typeface="楷体" panose="02010609060101010101" pitchFamily="49" charset="-122"/>
            </a:endParaRPr>
          </a:p>
        </p:txBody>
      </p:sp>
      <p:sp>
        <p:nvSpPr>
          <p:cNvPr id="23" name="MH_SubTitle_3"/>
          <p:cNvSpPr>
            <a:spLocks noChangeArrowheads="1"/>
          </p:cNvSpPr>
          <p:nvPr>
            <p:custDataLst>
              <p:tags r:id="rId11"/>
            </p:custDataLst>
          </p:nvPr>
        </p:nvSpPr>
        <p:spPr bwMode="auto">
          <a:xfrm flipH="1">
            <a:off x="463704" y="4465694"/>
            <a:ext cx="27844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r>
              <a:rPr lang="zh-CN" altLang="en-US" sz="2400" b="1" dirty="0">
                <a:latin typeface="楷体" panose="02010609060101010101" pitchFamily="49" charset="-122"/>
                <a:ea typeface="楷体" panose="02010609060101010101" pitchFamily="49" charset="-122"/>
              </a:rPr>
              <a:t>可以用圆括号改</a:t>
            </a:r>
            <a:endParaRPr lang="en-US" altLang="zh-CN" sz="2400" b="1" dirty="0">
              <a:latin typeface="楷体" panose="02010609060101010101" pitchFamily="49" charset="-122"/>
              <a:ea typeface="楷体" panose="02010609060101010101" pitchFamily="49" charset="-122"/>
            </a:endParaRPr>
          </a:p>
          <a:p>
            <a:pPr algn="r"/>
            <a:r>
              <a:rPr lang="zh-CN" altLang="en-US" sz="2400" b="1" dirty="0">
                <a:latin typeface="楷体" panose="02010609060101010101" pitchFamily="49" charset="-122"/>
                <a:ea typeface="楷体" panose="02010609060101010101" pitchFamily="49" charset="-122"/>
              </a:rPr>
              <a:t>变运算的顺序。</a:t>
            </a:r>
            <a:endParaRPr lang="zh-CN" altLang="en-US" sz="2400" b="1" dirty="0">
              <a:latin typeface="楷体" panose="02010609060101010101" pitchFamily="49" charset="-122"/>
              <a:ea typeface="楷体" panose="02010609060101010101" pitchFamily="49" charset="-122"/>
            </a:endParaRPr>
          </a:p>
        </p:txBody>
      </p:sp>
      <p:sp>
        <p:nvSpPr>
          <p:cNvPr id="25" name="MH_SubTitle_2"/>
          <p:cNvSpPr>
            <a:spLocks noChangeArrowheads="1"/>
          </p:cNvSpPr>
          <p:nvPr>
            <p:custDataLst>
              <p:tags r:id="rId12"/>
            </p:custDataLst>
          </p:nvPr>
        </p:nvSpPr>
        <p:spPr bwMode="auto">
          <a:xfrm>
            <a:off x="6117185" y="3257329"/>
            <a:ext cx="2781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相同优先级别的操作，</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按照在表达式中的顺</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序，从左到右进行；</a:t>
            </a:r>
            <a:endParaRPr lang="zh-CN" altLang="en-US" sz="2400" b="1" dirty="0">
              <a:latin typeface="楷体" panose="02010609060101010101" pitchFamily="49" charset="-122"/>
              <a:ea typeface="楷体" panose="02010609060101010101" pitchFamily="49" charset="-122"/>
            </a:endParaRPr>
          </a:p>
        </p:txBody>
      </p:sp>
      <p:sp>
        <p:nvSpPr>
          <p:cNvPr id="26" name="Text Box 3"/>
          <p:cNvSpPr txBox="1">
            <a:spLocks noChangeArrowheads="1"/>
          </p:cNvSpPr>
          <p:nvPr/>
        </p:nvSpPr>
        <p:spPr bwMode="auto">
          <a:xfrm>
            <a:off x="611342" y="142017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汇编程序在计算表达式时的处理规则：</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30" name="Text Box 7"/>
          <p:cNvSpPr txBox="1">
            <a:spLocks noChangeArrowheads="1"/>
          </p:cNvSpPr>
          <p:nvPr/>
        </p:nvSpPr>
        <p:spPr bwMode="auto">
          <a:xfrm>
            <a:off x="824898" y="552769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 Box 8"/>
          <p:cNvSpPr txBox="1">
            <a:spLocks noChangeArrowheads="1"/>
          </p:cNvSpPr>
          <p:nvPr/>
        </p:nvSpPr>
        <p:spPr bwMode="auto">
          <a:xfrm>
            <a:off x="1815498" y="5603893"/>
            <a:ext cx="3543672" cy="830997"/>
          </a:xfrm>
          <a:prstGeom prst="rect">
            <a:avLst/>
          </a:prstGeom>
          <a:noFill/>
          <a:ln w="38100" cmpd="sng">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defTabSz="914400" eaLnBrk="0" fontAlgn="base" hangingPunct="0">
              <a:spcBef>
                <a:spcPct val="50000"/>
              </a:spcBef>
              <a:spcAft>
                <a:spcPct val="0"/>
              </a:spcAft>
              <a:defRPr sz="2000" b="1" kern="0">
                <a:solidFill>
                  <a:srgbClr val="000000"/>
                </a:solidFill>
                <a:latin typeface="Times New Roman" panose="02020603050405020304" pitchFamily="18" charset="0"/>
                <a:ea typeface="宋体" panose="02010600030101010101" pitchFamily="2" charset="-122"/>
              </a:defRPr>
            </a:lvl1pPr>
            <a:lvl2pPr marL="742950" indent="-285750" eaLnBrk="0" hangingPunct="0">
              <a:defRPr sz="2800">
                <a:latin typeface="Times New Roman" panose="02020603050405020304" pitchFamily="18" charset="0"/>
                <a:ea typeface="宋体" panose="02010600030101010101" pitchFamily="2" charset="-122"/>
              </a:defRPr>
            </a:lvl2pPr>
            <a:lvl3pPr marL="1143000" indent="-228600" eaLnBrk="0" hangingPunct="0">
              <a:defRPr sz="2800">
                <a:latin typeface="Times New Roman" panose="02020603050405020304" pitchFamily="18" charset="0"/>
                <a:ea typeface="宋体" panose="02010600030101010101" pitchFamily="2" charset="-122"/>
              </a:defRPr>
            </a:lvl3pPr>
            <a:lvl4pPr marL="1600200" indent="-228600" eaLnBrk="0" hangingPunct="0">
              <a:defRPr sz="2800">
                <a:latin typeface="Times New Roman" panose="02020603050405020304" pitchFamily="18" charset="0"/>
                <a:ea typeface="宋体" panose="02010600030101010101" pitchFamily="2" charset="-122"/>
              </a:defRPr>
            </a:lvl4pPr>
            <a:lvl5pPr marL="2057400" indent="-228600" eaLnBrk="0" hangingPunct="0">
              <a:defRPr sz="28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latin typeface="Times New Roman" panose="02020603050405020304" pitchFamily="18" charset="0"/>
                <a:ea typeface="宋体" panose="02010600030101010101" pitchFamily="2" charset="-122"/>
              </a:defRPr>
            </a:lvl9pPr>
          </a:lstStyle>
          <a:p>
            <a:r>
              <a:rPr lang="en-US" altLang="zh-CN" sz="2400" dirty="0"/>
              <a:t>K1=  10  OR  5   AND  1</a:t>
            </a:r>
            <a:br>
              <a:rPr lang="en-US" altLang="zh-CN" sz="2400" dirty="0"/>
            </a:br>
            <a:r>
              <a:rPr lang="en-US" altLang="zh-CN" sz="2400" dirty="0"/>
              <a:t>K2=</a:t>
            </a:r>
            <a:r>
              <a:rPr lang="zh-CN" altLang="en-US" sz="2400" dirty="0"/>
              <a:t>（</a:t>
            </a:r>
            <a:r>
              <a:rPr lang="en-US" altLang="zh-CN" sz="2400" dirty="0"/>
              <a:t>10 OR 5</a:t>
            </a:r>
            <a:r>
              <a:rPr lang="zh-CN" altLang="en-US" sz="2400" dirty="0"/>
              <a:t>） </a:t>
            </a:r>
            <a:r>
              <a:rPr lang="en-US" altLang="zh-CN" sz="2400" dirty="0"/>
              <a:t>AND 1</a:t>
            </a:r>
            <a:endParaRPr lang="en-US" altLang="zh-CN" sz="2400" dirty="0"/>
          </a:p>
        </p:txBody>
      </p:sp>
      <p:sp>
        <p:nvSpPr>
          <p:cNvPr id="32" name="Text Box 8"/>
          <p:cNvSpPr txBox="1">
            <a:spLocks noChangeArrowheads="1"/>
          </p:cNvSpPr>
          <p:nvPr/>
        </p:nvSpPr>
        <p:spPr bwMode="auto">
          <a:xfrm>
            <a:off x="5453220" y="5544158"/>
            <a:ext cx="2391544" cy="461665"/>
          </a:xfrm>
          <a:prstGeom prst="rect">
            <a:avLst/>
          </a:prstGeom>
          <a:noFill/>
          <a:ln w="38100"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K1=11</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Text Box 8"/>
          <p:cNvSpPr txBox="1">
            <a:spLocks noChangeArrowheads="1"/>
          </p:cNvSpPr>
          <p:nvPr/>
        </p:nvSpPr>
        <p:spPr bwMode="auto">
          <a:xfrm>
            <a:off x="5453220" y="5958197"/>
            <a:ext cx="2226568" cy="461665"/>
          </a:xfrm>
          <a:prstGeom prst="rect">
            <a:avLst/>
          </a:prstGeom>
          <a:noFill/>
          <a:ln w="38100" cmpd="sng">
            <a:noFill/>
            <a:miter lim="800000"/>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；结果为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K2=1</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30" grpId="0"/>
      <p:bldP spid="31" grpId="0" animBg="1"/>
      <p:bldP spid="32" grpId="0" animBg="1"/>
      <p:bldP spid="3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4.5</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程序的段结构</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rot="21439215">
            <a:off x="2106613" y="4302125"/>
            <a:ext cx="1028700" cy="1041400"/>
          </a:xfrm>
          <a:prstGeom prst="roundRect">
            <a:avLst>
              <a:gd name="adj" fmla="val 18567"/>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1</a:t>
            </a:r>
            <a:endParaRPr lang="zh-CN" altLang="en-US" sz="4800" dirty="0">
              <a:solidFill>
                <a:srgbClr val="FFFFFF"/>
              </a:solidFill>
            </a:endParaRPr>
          </a:p>
        </p:txBody>
      </p:sp>
      <p:cxnSp>
        <p:nvCxnSpPr>
          <p:cNvPr id="9" name="MH_Other_2"/>
          <p:cNvCxnSpPr/>
          <p:nvPr>
            <p:custDataLst>
              <p:tags r:id="rId3"/>
            </p:custDataLst>
          </p:nvPr>
        </p:nvCxnSpPr>
        <p:spPr>
          <a:xfrm>
            <a:off x="3135313" y="4794250"/>
            <a:ext cx="123666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 name="MH_Other_3"/>
          <p:cNvSpPr/>
          <p:nvPr>
            <p:custDataLst>
              <p:tags r:id="rId4"/>
            </p:custDataLst>
          </p:nvPr>
        </p:nvSpPr>
        <p:spPr>
          <a:xfrm rot="21439215">
            <a:off x="2328863" y="3251200"/>
            <a:ext cx="1028700" cy="1041400"/>
          </a:xfrm>
          <a:prstGeom prst="roundRect">
            <a:avLst>
              <a:gd name="adj" fmla="val 18567"/>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4800" dirty="0">
                <a:solidFill>
                  <a:srgbClr val="FFFFFF"/>
                </a:solidFill>
              </a:rPr>
              <a:t>2</a:t>
            </a:r>
            <a:endParaRPr lang="zh-CN" altLang="en-US" sz="4800" dirty="0">
              <a:solidFill>
                <a:srgbClr val="FFFFFF"/>
              </a:solidFill>
            </a:endParaRPr>
          </a:p>
        </p:txBody>
      </p:sp>
      <p:cxnSp>
        <p:nvCxnSpPr>
          <p:cNvPr id="11" name="MH_Other_4"/>
          <p:cNvCxnSpPr/>
          <p:nvPr>
            <p:custDataLst>
              <p:tags r:id="rId5"/>
            </p:custDataLst>
          </p:nvPr>
        </p:nvCxnSpPr>
        <p:spPr>
          <a:xfrm>
            <a:off x="3346450" y="3716338"/>
            <a:ext cx="123666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MH_Other_5"/>
          <p:cNvSpPr/>
          <p:nvPr>
            <p:custDataLst>
              <p:tags r:id="rId6"/>
            </p:custDataLst>
          </p:nvPr>
        </p:nvSpPr>
        <p:spPr>
          <a:xfrm rot="21116664">
            <a:off x="1989138" y="2227263"/>
            <a:ext cx="1027112" cy="1041400"/>
          </a:xfrm>
          <a:prstGeom prst="roundRect">
            <a:avLst>
              <a:gd name="adj" fmla="val 18567"/>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5400" dirty="0">
                <a:solidFill>
                  <a:srgbClr val="FFFFFF"/>
                </a:solidFill>
              </a:rPr>
              <a:t>3</a:t>
            </a:r>
            <a:endParaRPr lang="zh-CN" altLang="en-US" sz="5400" dirty="0">
              <a:solidFill>
                <a:srgbClr val="FFFFFF"/>
              </a:solidFill>
            </a:endParaRPr>
          </a:p>
        </p:txBody>
      </p:sp>
      <p:cxnSp>
        <p:nvCxnSpPr>
          <p:cNvPr id="13" name="MH_Other_6"/>
          <p:cNvCxnSpPr/>
          <p:nvPr>
            <p:custDataLst>
              <p:tags r:id="rId7"/>
            </p:custDataLst>
          </p:nvPr>
        </p:nvCxnSpPr>
        <p:spPr>
          <a:xfrm>
            <a:off x="2992438" y="2625725"/>
            <a:ext cx="123666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MH_Other_7"/>
          <p:cNvSpPr/>
          <p:nvPr>
            <p:custDataLst>
              <p:tags r:id="rId8"/>
            </p:custDataLst>
          </p:nvPr>
        </p:nvSpPr>
        <p:spPr>
          <a:xfrm>
            <a:off x="928688" y="2681288"/>
            <a:ext cx="1306512" cy="2687637"/>
          </a:xfrm>
          <a:custGeom>
            <a:avLst/>
            <a:gdLst>
              <a:gd name="connsiteX0" fmla="*/ 293746 w 1306152"/>
              <a:gd name="connsiteY0" fmla="*/ 0 h 2686846"/>
              <a:gd name="connsiteX1" fmla="*/ 585501 w 1306152"/>
              <a:gd name="connsiteY1" fmla="*/ 291755 h 2686846"/>
              <a:gd name="connsiteX2" fmla="*/ 579574 w 1306152"/>
              <a:gd name="connsiteY2" fmla="*/ 350554 h 2686846"/>
              <a:gd name="connsiteX3" fmla="*/ 577096 w 1306152"/>
              <a:gd name="connsiteY3" fmla="*/ 358536 h 2686846"/>
              <a:gd name="connsiteX4" fmla="*/ 935187 w 1306152"/>
              <a:gd name="connsiteY4" fmla="*/ 95888 h 2686846"/>
              <a:gd name="connsiteX5" fmla="*/ 983494 w 1306152"/>
              <a:gd name="connsiteY5" fmla="*/ 103315 h 2686846"/>
              <a:gd name="connsiteX6" fmla="*/ 1065250 w 1306152"/>
              <a:gd name="connsiteY6" fmla="*/ 214780 h 2686846"/>
              <a:gd name="connsiteX7" fmla="*/ 1057823 w 1306152"/>
              <a:gd name="connsiteY7" fmla="*/ 263088 h 2686846"/>
              <a:gd name="connsiteX8" fmla="*/ 613339 w 1306152"/>
              <a:gd name="connsiteY8" fmla="*/ 589102 h 2686846"/>
              <a:gd name="connsiteX9" fmla="*/ 1182197 w 1306152"/>
              <a:gd name="connsiteY9" fmla="*/ 245417 h 2686846"/>
              <a:gd name="connsiteX10" fmla="*/ 1229663 w 1306152"/>
              <a:gd name="connsiteY10" fmla="*/ 257130 h 2686846"/>
              <a:gd name="connsiteX11" fmla="*/ 1301166 w 1306152"/>
              <a:gd name="connsiteY11" fmla="*/ 375480 h 2686846"/>
              <a:gd name="connsiteX12" fmla="*/ 1289454 w 1306152"/>
              <a:gd name="connsiteY12" fmla="*/ 422945 h 2686846"/>
              <a:gd name="connsiteX13" fmla="*/ 520445 w 1306152"/>
              <a:gd name="connsiteY13" fmla="*/ 887555 h 2686846"/>
              <a:gd name="connsiteX14" fmla="*/ 520445 w 1306152"/>
              <a:gd name="connsiteY14" fmla="*/ 1530594 h 2686846"/>
              <a:gd name="connsiteX15" fmla="*/ 517079 w 1306152"/>
              <a:gd name="connsiteY15" fmla="*/ 1547268 h 2686846"/>
              <a:gd name="connsiteX16" fmla="*/ 524388 w 1306152"/>
              <a:gd name="connsiteY16" fmla="*/ 1558620 h 2686846"/>
              <a:gd name="connsiteX17" fmla="*/ 598416 w 1306152"/>
              <a:gd name="connsiteY17" fmla="*/ 1747885 h 2686846"/>
              <a:gd name="connsiteX18" fmla="*/ 602444 w 1306152"/>
              <a:gd name="connsiteY18" fmla="*/ 1749554 h 2686846"/>
              <a:gd name="connsiteX19" fmla="*/ 613843 w 1306152"/>
              <a:gd name="connsiteY19" fmla="*/ 1777073 h 2686846"/>
              <a:gd name="connsiteX20" fmla="*/ 613843 w 1306152"/>
              <a:gd name="connsiteY20" fmla="*/ 2639033 h 2686846"/>
              <a:gd name="connsiteX21" fmla="*/ 574924 w 1306152"/>
              <a:gd name="connsiteY21" fmla="*/ 2677952 h 2686846"/>
              <a:gd name="connsiteX22" fmla="*/ 419251 w 1306152"/>
              <a:gd name="connsiteY22" fmla="*/ 2677952 h 2686846"/>
              <a:gd name="connsiteX23" fmla="*/ 380332 w 1306152"/>
              <a:gd name="connsiteY23" fmla="*/ 2639033 h 2686846"/>
              <a:gd name="connsiteX24" fmla="*/ 380332 w 1306152"/>
              <a:gd name="connsiteY24" fmla="*/ 1815414 h 2686846"/>
              <a:gd name="connsiteX25" fmla="*/ 312333 w 1306152"/>
              <a:gd name="connsiteY25" fmla="*/ 1641561 h 2686846"/>
              <a:gd name="connsiteX26" fmla="*/ 308084 w 1306152"/>
              <a:gd name="connsiteY26" fmla="*/ 1617337 h 2686846"/>
              <a:gd name="connsiteX27" fmla="*/ 233545 w 1306152"/>
              <a:gd name="connsiteY27" fmla="*/ 1617337 h 2686846"/>
              <a:gd name="connsiteX28" fmla="*/ 233545 w 1306152"/>
              <a:gd name="connsiteY28" fmla="*/ 2648895 h 2686846"/>
              <a:gd name="connsiteX29" fmla="*/ 195594 w 1306152"/>
              <a:gd name="connsiteY29" fmla="*/ 2686846 h 2686846"/>
              <a:gd name="connsiteX30" fmla="*/ 43797 w 1306152"/>
              <a:gd name="connsiteY30" fmla="*/ 2686846 h 2686846"/>
              <a:gd name="connsiteX31" fmla="*/ 5846 w 1306152"/>
              <a:gd name="connsiteY31" fmla="*/ 2648895 h 2686846"/>
              <a:gd name="connsiteX32" fmla="*/ 5846 w 1306152"/>
              <a:gd name="connsiteY32" fmla="*/ 1581840 h 2686846"/>
              <a:gd name="connsiteX33" fmla="*/ 10701 w 1306152"/>
              <a:gd name="connsiteY33" fmla="*/ 1570120 h 2686846"/>
              <a:gd name="connsiteX34" fmla="*/ 6817 w 1306152"/>
              <a:gd name="connsiteY34" fmla="*/ 1564359 h 2686846"/>
              <a:gd name="connsiteX35" fmla="*/ 0 w 1306152"/>
              <a:gd name="connsiteY35" fmla="*/ 1530594 h 2686846"/>
              <a:gd name="connsiteX36" fmla="*/ 0 w 1306152"/>
              <a:gd name="connsiteY36" fmla="*/ 695715 h 2686846"/>
              <a:gd name="connsiteX37" fmla="*/ 86743 w 1306152"/>
              <a:gd name="connsiteY37" fmla="*/ 608972 h 2686846"/>
              <a:gd name="connsiteX38" fmla="*/ 235655 w 1306152"/>
              <a:gd name="connsiteY38" fmla="*/ 608972 h 2686846"/>
              <a:gd name="connsiteX39" fmla="*/ 275415 w 1306152"/>
              <a:gd name="connsiteY39" fmla="*/ 579809 h 2686846"/>
              <a:gd name="connsiteX40" fmla="*/ 180182 w 1306152"/>
              <a:gd name="connsiteY40" fmla="*/ 560583 h 2686846"/>
              <a:gd name="connsiteX41" fmla="*/ 1991 w 1306152"/>
              <a:gd name="connsiteY41" fmla="*/ 291755 h 2686846"/>
              <a:gd name="connsiteX42" fmla="*/ 293746 w 1306152"/>
              <a:gd name="connsiteY42" fmla="*/ 0 h 268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6152" h="2686846">
                <a:moveTo>
                  <a:pt x="293746" y="0"/>
                </a:moveTo>
                <a:cubicBezTo>
                  <a:pt x="454878" y="0"/>
                  <a:pt x="585501" y="130623"/>
                  <a:pt x="585501" y="291755"/>
                </a:cubicBezTo>
                <a:cubicBezTo>
                  <a:pt x="585501" y="311897"/>
                  <a:pt x="583460" y="331561"/>
                  <a:pt x="579574" y="350554"/>
                </a:cubicBezTo>
                <a:lnTo>
                  <a:pt x="577096" y="358536"/>
                </a:lnTo>
                <a:lnTo>
                  <a:pt x="935187" y="95888"/>
                </a:lnTo>
                <a:cubicBezTo>
                  <a:pt x="950578" y="84599"/>
                  <a:pt x="972206" y="87925"/>
                  <a:pt x="983494" y="103315"/>
                </a:cubicBezTo>
                <a:lnTo>
                  <a:pt x="1065250" y="214780"/>
                </a:lnTo>
                <a:cubicBezTo>
                  <a:pt x="1076539" y="230171"/>
                  <a:pt x="1073213" y="251799"/>
                  <a:pt x="1057823" y="263088"/>
                </a:cubicBezTo>
                <a:lnTo>
                  <a:pt x="613339" y="589102"/>
                </a:lnTo>
                <a:lnTo>
                  <a:pt x="1182197" y="245417"/>
                </a:lnTo>
                <a:cubicBezTo>
                  <a:pt x="1198539" y="235544"/>
                  <a:pt x="1219790" y="240788"/>
                  <a:pt x="1229663" y="257130"/>
                </a:cubicBezTo>
                <a:lnTo>
                  <a:pt x="1301166" y="375480"/>
                </a:lnTo>
                <a:cubicBezTo>
                  <a:pt x="1311039" y="391821"/>
                  <a:pt x="1305795" y="413072"/>
                  <a:pt x="1289454" y="422945"/>
                </a:cubicBezTo>
                <a:lnTo>
                  <a:pt x="520445" y="887555"/>
                </a:lnTo>
                <a:lnTo>
                  <a:pt x="520445" y="1530594"/>
                </a:lnTo>
                <a:lnTo>
                  <a:pt x="517079" y="1547268"/>
                </a:lnTo>
                <a:lnTo>
                  <a:pt x="524388" y="1558620"/>
                </a:lnTo>
                <a:lnTo>
                  <a:pt x="598416" y="1747885"/>
                </a:lnTo>
                <a:lnTo>
                  <a:pt x="602444" y="1749554"/>
                </a:lnTo>
                <a:cubicBezTo>
                  <a:pt x="609487" y="1756597"/>
                  <a:pt x="613843" y="1766326"/>
                  <a:pt x="613843" y="1777073"/>
                </a:cubicBezTo>
                <a:lnTo>
                  <a:pt x="613843" y="2639033"/>
                </a:lnTo>
                <a:cubicBezTo>
                  <a:pt x="613843" y="2660527"/>
                  <a:pt x="596418" y="2677952"/>
                  <a:pt x="574924" y="2677952"/>
                </a:cubicBezTo>
                <a:lnTo>
                  <a:pt x="419251" y="2677952"/>
                </a:lnTo>
                <a:cubicBezTo>
                  <a:pt x="397757" y="2677952"/>
                  <a:pt x="380332" y="2660527"/>
                  <a:pt x="380332" y="2639033"/>
                </a:cubicBezTo>
                <a:lnTo>
                  <a:pt x="380332" y="1815414"/>
                </a:lnTo>
                <a:lnTo>
                  <a:pt x="312333" y="1641561"/>
                </a:lnTo>
                <a:lnTo>
                  <a:pt x="308084" y="1617337"/>
                </a:lnTo>
                <a:lnTo>
                  <a:pt x="233545" y="1617337"/>
                </a:lnTo>
                <a:lnTo>
                  <a:pt x="233545" y="2648895"/>
                </a:lnTo>
                <a:cubicBezTo>
                  <a:pt x="233545" y="2669855"/>
                  <a:pt x="216554" y="2686846"/>
                  <a:pt x="195594" y="2686846"/>
                </a:cubicBezTo>
                <a:lnTo>
                  <a:pt x="43797" y="2686846"/>
                </a:lnTo>
                <a:cubicBezTo>
                  <a:pt x="22837" y="2686846"/>
                  <a:pt x="5846" y="2669855"/>
                  <a:pt x="5846" y="2648895"/>
                </a:cubicBezTo>
                <a:lnTo>
                  <a:pt x="5846" y="1581840"/>
                </a:lnTo>
                <a:lnTo>
                  <a:pt x="10701" y="1570120"/>
                </a:lnTo>
                <a:lnTo>
                  <a:pt x="6817" y="1564359"/>
                </a:lnTo>
                <a:cubicBezTo>
                  <a:pt x="2427" y="1553981"/>
                  <a:pt x="0" y="1542571"/>
                  <a:pt x="0" y="1530594"/>
                </a:cubicBezTo>
                <a:lnTo>
                  <a:pt x="0" y="695715"/>
                </a:lnTo>
                <a:cubicBezTo>
                  <a:pt x="0" y="647808"/>
                  <a:pt x="38836" y="608972"/>
                  <a:pt x="86743" y="608972"/>
                </a:cubicBezTo>
                <a:lnTo>
                  <a:pt x="235655" y="608972"/>
                </a:lnTo>
                <a:lnTo>
                  <a:pt x="275415" y="579809"/>
                </a:lnTo>
                <a:lnTo>
                  <a:pt x="180182" y="560583"/>
                </a:lnTo>
                <a:cubicBezTo>
                  <a:pt x="75466" y="516292"/>
                  <a:pt x="1991" y="412604"/>
                  <a:pt x="1991" y="291755"/>
                </a:cubicBezTo>
                <a:cubicBezTo>
                  <a:pt x="1991" y="130623"/>
                  <a:pt x="132614" y="0"/>
                  <a:pt x="293746" y="0"/>
                </a:cubicBezTo>
                <a:close/>
              </a:path>
            </a:pathLst>
          </a:cu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a:p>
        </p:txBody>
      </p:sp>
      <p:sp>
        <p:nvSpPr>
          <p:cNvPr id="15" name="MH_SubTitle_3"/>
          <p:cNvSpPr txBox="1"/>
          <p:nvPr>
            <p:custDataLst>
              <p:tags r:id="rId9"/>
            </p:custDataLst>
          </p:nvPr>
        </p:nvSpPr>
        <p:spPr bwMode="auto">
          <a:xfrm>
            <a:off x="4535488" y="4570413"/>
            <a:ext cx="4248132" cy="7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defRPr/>
            </a:pPr>
            <a:r>
              <a:rPr lang="zh-CN" altLang="en-US" sz="2400" b="1" dirty="0">
                <a:solidFill>
                  <a:prstClr val="black"/>
                </a:solidFill>
                <a:latin typeface="楷体" panose="02010609060101010101" pitchFamily="49" charset="-122"/>
                <a:ea typeface="楷体" panose="02010609060101010101" pitchFamily="49" charset="-122"/>
              </a:rPr>
              <a:t>在源程序中，使用伪指令来定义和使用这些逻辑段。</a:t>
            </a:r>
            <a:endParaRPr lang="zh-CN" altLang="en-US" sz="2400" b="1" dirty="0">
              <a:solidFill>
                <a:prstClr val="black"/>
              </a:solidFill>
              <a:latin typeface="楷体" panose="02010609060101010101" pitchFamily="49" charset="-122"/>
              <a:ea typeface="楷体" panose="02010609060101010101" pitchFamily="49" charset="-122"/>
            </a:endParaRPr>
          </a:p>
        </p:txBody>
      </p:sp>
      <p:sp>
        <p:nvSpPr>
          <p:cNvPr id="16" name="MH_SubTitle_2"/>
          <p:cNvSpPr txBox="1"/>
          <p:nvPr>
            <p:custDataLst>
              <p:tags r:id="rId10"/>
            </p:custDataLst>
          </p:nvPr>
        </p:nvSpPr>
        <p:spPr bwMode="auto">
          <a:xfrm>
            <a:off x="4748213" y="3490912"/>
            <a:ext cx="3992583" cy="82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在程序中使用四个段寄存器</a:t>
            </a:r>
            <a:r>
              <a:rPr lang="en-US" altLang="zh-CN" sz="2400" b="1" dirty="0">
                <a:latin typeface="楷体" panose="02010609060101010101" pitchFamily="49" charset="-122"/>
                <a:ea typeface="楷体" panose="02010609060101010101" pitchFamily="49" charset="-122"/>
              </a:rPr>
              <a:t>CS,DS,ES</a:t>
            </a:r>
            <a:r>
              <a:rPr lang="zh-CN" altLang="en-US" sz="2400" b="1" dirty="0">
                <a:latin typeface="楷体" panose="02010609060101010101" pitchFamily="49" charset="-122"/>
                <a:ea typeface="楷体" panose="02010609060101010101" pitchFamily="49" charset="-122"/>
              </a:rPr>
              <a:t>和</a:t>
            </a:r>
            <a:r>
              <a:rPr lang="en-US" altLang="zh-CN" sz="2400" b="1" dirty="0">
                <a:latin typeface="楷体" panose="02010609060101010101" pitchFamily="49" charset="-122"/>
                <a:ea typeface="楷体" panose="02010609060101010101" pitchFamily="49" charset="-122"/>
              </a:rPr>
              <a:t>SS</a:t>
            </a:r>
            <a:r>
              <a:rPr lang="zh-CN" altLang="en-US" sz="2400" b="1" dirty="0">
                <a:latin typeface="楷体" panose="02010609060101010101" pitchFamily="49" charset="-122"/>
                <a:ea typeface="楷体" panose="02010609060101010101" pitchFamily="49" charset="-122"/>
              </a:rPr>
              <a:t>来访问它们。</a:t>
            </a:r>
            <a:endParaRPr lang="zh-CN" altLang="en-US" sz="2400" b="1" dirty="0">
              <a:latin typeface="楷体" panose="02010609060101010101" pitchFamily="49" charset="-122"/>
              <a:ea typeface="楷体" panose="02010609060101010101" pitchFamily="49" charset="-122"/>
            </a:endParaRPr>
          </a:p>
        </p:txBody>
      </p:sp>
      <p:sp>
        <p:nvSpPr>
          <p:cNvPr id="17" name="MH_SubTitle_1"/>
          <p:cNvSpPr txBox="1"/>
          <p:nvPr>
            <p:custDataLst>
              <p:tags r:id="rId11"/>
            </p:custDataLst>
          </p:nvPr>
        </p:nvSpPr>
        <p:spPr bwMode="auto">
          <a:xfrm>
            <a:off x="4392613" y="2401888"/>
            <a:ext cx="3992583" cy="8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b="1" dirty="0">
                <a:latin typeface="楷体" panose="02010609060101010101" pitchFamily="49" charset="-122"/>
                <a:ea typeface="楷体" panose="02010609060101010101" pitchFamily="49" charset="-122"/>
              </a:rPr>
              <a:t>8086/8088</a:t>
            </a:r>
            <a:r>
              <a:rPr lang="zh-CN" altLang="en-US" sz="2400" b="1" dirty="0">
                <a:latin typeface="楷体" panose="02010609060101010101" pitchFamily="49" charset="-122"/>
                <a:ea typeface="楷体" panose="02010609060101010101" pitchFamily="49" charset="-122"/>
              </a:rPr>
              <a:t>将内存按逻辑段进行管理，不同的逻辑段可以用来存放不同目的的内容。</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a:t>
            </a:r>
            <a:endParaRPr lang="zh-CN" altLang="en-US" sz="2400" b="1" dirty="0">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356851" y="1797524"/>
            <a:ext cx="8110874"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伪指令</a:t>
            </a:r>
            <a:r>
              <a:rPr lang="en-US" altLang="zh-CN" sz="2400" b="1" kern="0" dirty="0">
                <a:solidFill>
                  <a:srgbClr val="000000"/>
                </a:solidFill>
                <a:latin typeface="楷体" panose="02010609060101010101" pitchFamily="49" charset="-122"/>
                <a:ea typeface="楷体" panose="02010609060101010101" pitchFamily="49" charset="-122"/>
              </a:rPr>
              <a:t>SEGMENT</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ENDS</a:t>
            </a:r>
            <a:r>
              <a:rPr lang="zh-CN" altLang="en-US" sz="2400" b="1" kern="0" dirty="0">
                <a:solidFill>
                  <a:srgbClr val="000000"/>
                </a:solidFill>
                <a:latin typeface="楷体" panose="02010609060101010101" pitchFamily="49" charset="-122"/>
                <a:ea typeface="楷体" panose="02010609060101010101" pitchFamily="49" charset="-122"/>
              </a:rPr>
              <a:t>用于定义一个逻辑段。使用时必须配对，分别表示定义的开始与结束。</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2" name="Rectangle 2"/>
          <p:cNvSpPr>
            <a:spLocks noChangeArrowheads="1"/>
          </p:cNvSpPr>
          <p:nvPr/>
        </p:nvSpPr>
        <p:spPr bwMode="auto">
          <a:xfrm>
            <a:off x="1371600" y="4200862"/>
            <a:ext cx="7096125" cy="191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段名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SEGMENT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定位类型</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组合类型</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类别名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         </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本段语句序列</a:t>
            </a:r>
            <a:endPar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段名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ENDS</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3"/>
          <p:cNvSpPr>
            <a:spLocks noChangeArrowheads="1"/>
          </p:cNvSpPr>
          <p:nvPr/>
        </p:nvSpPr>
        <p:spPr bwMode="auto">
          <a:xfrm>
            <a:off x="685800" y="3210262"/>
            <a:ext cx="1693863" cy="457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一般格式：</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 presetClass="entr" presetSubtype="10" fill="hold" grpId="0" nodeType="afterEffect">
                                  <p:stCondLst>
                                    <p:cond delay="100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2" grpId="0" animBg="1" autoUpdateAnimBg="0"/>
      <p:bldP spid="1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11" name="MH_Other_1"/>
          <p:cNvSpPr/>
          <p:nvPr>
            <p:custDataLst>
              <p:tags r:id="rId2"/>
            </p:custDataLst>
          </p:nvPr>
        </p:nvSpPr>
        <p:spPr>
          <a:xfrm>
            <a:off x="-3175" y="1738313"/>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4" name="MH_Other_2"/>
          <p:cNvSpPr/>
          <p:nvPr>
            <p:custDataLst>
              <p:tags r:id="rId3"/>
            </p:custDataLst>
          </p:nvPr>
        </p:nvSpPr>
        <p:spPr>
          <a:xfrm flipH="1">
            <a:off x="2598738" y="1843088"/>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5" name="MH_Other_3"/>
          <p:cNvSpPr/>
          <p:nvPr>
            <p:custDataLst>
              <p:tags r:id="rId4"/>
            </p:custDataLst>
          </p:nvPr>
        </p:nvSpPr>
        <p:spPr>
          <a:xfrm flipH="1">
            <a:off x="2614613" y="4791075"/>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6" name="MH_Other_4"/>
          <p:cNvSpPr/>
          <p:nvPr>
            <p:custDataLst>
              <p:tags r:id="rId5"/>
            </p:custDataLst>
          </p:nvPr>
        </p:nvSpPr>
        <p:spPr>
          <a:xfrm flipH="1">
            <a:off x="3038475" y="3260725"/>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7" name="MH_Title_1"/>
          <p:cNvSpPr/>
          <p:nvPr>
            <p:custDataLst>
              <p:tags r:id="rId6"/>
            </p:custDataLst>
          </p:nvPr>
        </p:nvSpPr>
        <p:spPr>
          <a:xfrm>
            <a:off x="0" y="2932113"/>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段名</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8" name="MH_SubTitle_2"/>
          <p:cNvSpPr txBox="1"/>
          <p:nvPr>
            <p:custDataLst>
              <p:tags r:id="rId7"/>
            </p:custDataLst>
          </p:nvPr>
        </p:nvSpPr>
        <p:spPr>
          <a:xfrm>
            <a:off x="4217987" y="3268663"/>
            <a:ext cx="4831233" cy="1022350"/>
          </a:xfrm>
          <a:prstGeom prst="rect">
            <a:avLst/>
          </a:prstGeom>
          <a:noFill/>
        </p:spPr>
        <p:txBody>
          <a:bodyPr lIns="72000" tIns="0" rIns="72000" bIns="0" anchor="ctr">
            <a:no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最好选用与该逻辑段用途相关的名称。如第一个数据段为</a:t>
            </a:r>
            <a:r>
              <a:rPr lang="en-US" altLang="zh-CN" sz="2400" b="1" kern="0" dirty="0">
                <a:latin typeface="楷体" panose="02010609060101010101" pitchFamily="49" charset="-122"/>
                <a:ea typeface="楷体" panose="02010609060101010101" pitchFamily="49" charset="-122"/>
                <a:cs typeface="Arial" panose="020B0604020202020204" pitchFamily="34" charset="0"/>
              </a:rPr>
              <a:t>DATA1,</a:t>
            </a:r>
            <a:r>
              <a:rPr lang="zh-CN" altLang="en-US" sz="2400" b="1" kern="0" dirty="0">
                <a:latin typeface="楷体" panose="02010609060101010101" pitchFamily="49" charset="-122"/>
                <a:ea typeface="楷体" panose="02010609060101010101" pitchFamily="49" charset="-122"/>
                <a:cs typeface="Arial" panose="020B0604020202020204" pitchFamily="34" charset="0"/>
              </a:rPr>
              <a:t>第二个数据为</a:t>
            </a:r>
            <a:r>
              <a:rPr lang="en-US" altLang="zh-CN" sz="2400" b="1" kern="0" dirty="0">
                <a:latin typeface="楷体" panose="02010609060101010101" pitchFamily="49" charset="-122"/>
                <a:ea typeface="楷体" panose="02010609060101010101" pitchFamily="49" charset="-122"/>
                <a:cs typeface="Arial" panose="020B0604020202020204" pitchFamily="34" charset="0"/>
              </a:rPr>
              <a:t>DATA2</a:t>
            </a:r>
            <a:r>
              <a:rPr lang="zh-CN" altLang="en-US" sz="2400" b="1" kern="0" dirty="0">
                <a:latin typeface="楷体" panose="02010609060101010101" pitchFamily="49" charset="-122"/>
                <a:ea typeface="楷体" panose="02010609060101010101" pitchFamily="49" charset="-122"/>
                <a:cs typeface="Arial" panose="020B0604020202020204" pitchFamily="34" charset="0"/>
              </a:rPr>
              <a:t>等。</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9" name="MH_SubTitle_1"/>
          <p:cNvSpPr txBox="1"/>
          <p:nvPr>
            <p:custDataLst>
              <p:tags r:id="rId8"/>
            </p:custDataLst>
          </p:nvPr>
        </p:nvSpPr>
        <p:spPr>
          <a:xfrm>
            <a:off x="3781425" y="1800225"/>
            <a:ext cx="4831234" cy="1022350"/>
          </a:xfrm>
          <a:prstGeom prst="rect">
            <a:avLst/>
          </a:prstGeom>
          <a:noFill/>
        </p:spPr>
        <p:txBody>
          <a:bodyPr lIns="72000" tIns="0" rIns="72000" bIns="0" anchor="ctr">
            <a:norm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段名由用户自己任意选定，但要符合标识符定义规则</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0" name="MH_SubTitle_3"/>
          <p:cNvSpPr txBox="1"/>
          <p:nvPr>
            <p:custDataLst>
              <p:tags r:id="rId9"/>
            </p:custDataLst>
          </p:nvPr>
        </p:nvSpPr>
        <p:spPr>
          <a:xfrm>
            <a:off x="3798887" y="4826000"/>
            <a:ext cx="4831233" cy="1022350"/>
          </a:xfrm>
          <a:prstGeom prst="rect">
            <a:avLst/>
          </a:prstGeom>
          <a:noFill/>
        </p:spPr>
        <p:txBody>
          <a:bodyPr lIns="72000" tIns="0" rIns="72000" bIns="0" anchor="ctr">
            <a:normAutofit/>
          </a:bodyPr>
          <a:lstStyle/>
          <a:p>
            <a:pPr>
              <a:lnSpc>
                <a:spcPct val="130000"/>
              </a:lnSpc>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一对</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SEGMENT</a:t>
            </a:r>
            <a:r>
              <a:rPr lang="zh-CN" altLang="en-US" sz="2400" b="1" kern="0" dirty="0">
                <a:latin typeface="楷体" panose="02010609060101010101" pitchFamily="49" charset="-122"/>
                <a:ea typeface="楷体" panose="02010609060101010101" pitchFamily="49" charset="-122"/>
                <a:cs typeface="Arial" panose="020B0604020202020204" pitchFamily="34" charset="0"/>
              </a:rPr>
              <a:t>和</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ENDS</a:t>
            </a:r>
            <a:r>
              <a:rPr lang="zh-CN" altLang="en-US" sz="2400" b="1" kern="0" dirty="0">
                <a:latin typeface="楷体" panose="02010609060101010101" pitchFamily="49" charset="-122"/>
                <a:ea typeface="楷体" panose="02010609060101010101" pitchFamily="49" charset="-122"/>
                <a:cs typeface="Arial" panose="020B0604020202020204" pitchFamily="34" charset="0"/>
              </a:rPr>
              <a:t>前的</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段名</a:t>
            </a:r>
            <a:r>
              <a:rPr lang="zh-CN" altLang="en-US" sz="2400" b="1" kern="0" dirty="0">
                <a:latin typeface="楷体" panose="02010609060101010101" pitchFamily="49" charset="-122"/>
                <a:ea typeface="楷体" panose="02010609060101010101" pitchFamily="49" charset="-122"/>
                <a:cs typeface="Arial" panose="020B0604020202020204" pitchFamily="34" charset="0"/>
              </a:rPr>
              <a:t>必须一致。</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4" name="MH_Other_1"/>
          <p:cNvSpPr/>
          <p:nvPr>
            <p:custDataLst>
              <p:tags r:id="rId2"/>
            </p:custDataLst>
          </p:nvPr>
        </p:nvSpPr>
        <p:spPr>
          <a:xfrm rot="16374127">
            <a:off x="-1138752" y="3999568"/>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5" name="MH_SubTitle_1"/>
          <p:cNvSpPr/>
          <p:nvPr>
            <p:custDataLst>
              <p:tags r:id="rId3"/>
            </p:custDataLst>
          </p:nvPr>
        </p:nvSpPr>
        <p:spPr>
          <a:xfrm>
            <a:off x="384455" y="3078024"/>
            <a:ext cx="811212" cy="811212"/>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01</a:t>
            </a:r>
            <a:endParaRPr lang="zh-CN" altLang="en-US" sz="3600" dirty="0">
              <a:solidFill>
                <a:srgbClr val="3A3A3A"/>
              </a:solidFill>
            </a:endParaRPr>
          </a:p>
        </p:txBody>
      </p:sp>
      <p:sp>
        <p:nvSpPr>
          <p:cNvPr id="36" name="MH_Other_2"/>
          <p:cNvSpPr/>
          <p:nvPr>
            <p:custDataLst>
              <p:tags r:id="rId4"/>
            </p:custDataLst>
          </p:nvPr>
        </p:nvSpPr>
        <p:spPr>
          <a:xfrm rot="18174127">
            <a:off x="-626783" y="4149586"/>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7" name="MH_SubTitle_2"/>
          <p:cNvSpPr/>
          <p:nvPr>
            <p:custDataLst>
              <p:tags r:id="rId5"/>
            </p:custDataLst>
          </p:nvPr>
        </p:nvSpPr>
        <p:spPr>
          <a:xfrm>
            <a:off x="1532217" y="3476486"/>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02</a:t>
            </a:r>
            <a:endParaRPr lang="zh-CN" altLang="en-US" sz="3600" dirty="0">
              <a:solidFill>
                <a:srgbClr val="3A3A3A"/>
              </a:solidFill>
            </a:endParaRPr>
          </a:p>
        </p:txBody>
      </p:sp>
      <p:sp>
        <p:nvSpPr>
          <p:cNvPr id="43" name="MH_Other_3"/>
          <p:cNvSpPr/>
          <p:nvPr>
            <p:custDataLst>
              <p:tags r:id="rId6"/>
            </p:custDataLst>
          </p:nvPr>
        </p:nvSpPr>
        <p:spPr>
          <a:xfrm rot="19974127">
            <a:off x="-320395" y="4532174"/>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5" name="MH_SubTitle_3"/>
          <p:cNvSpPr/>
          <p:nvPr>
            <p:custDataLst>
              <p:tags r:id="rId7"/>
            </p:custDataLst>
          </p:nvPr>
        </p:nvSpPr>
        <p:spPr>
          <a:xfrm>
            <a:off x="2265642" y="4390886"/>
            <a:ext cx="811213" cy="811213"/>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03</a:t>
            </a:r>
            <a:endParaRPr lang="zh-CN" altLang="en-US" sz="3600" dirty="0">
              <a:solidFill>
                <a:srgbClr val="3A3A3A"/>
              </a:solidFill>
            </a:endParaRPr>
          </a:p>
        </p:txBody>
      </p:sp>
      <p:sp>
        <p:nvSpPr>
          <p:cNvPr id="46" name="MH_Other_4"/>
          <p:cNvSpPr/>
          <p:nvPr>
            <p:custDataLst>
              <p:tags r:id="rId8"/>
            </p:custDataLst>
          </p:nvPr>
        </p:nvSpPr>
        <p:spPr>
          <a:xfrm rot="174127">
            <a:off x="-188633" y="5044936"/>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7" name="MH_Title_1"/>
          <p:cNvSpPr/>
          <p:nvPr>
            <p:custDataLst>
              <p:tags r:id="rId9"/>
            </p:custDataLst>
          </p:nvPr>
        </p:nvSpPr>
        <p:spPr>
          <a:xfrm>
            <a:off x="-147358" y="5067161"/>
            <a:ext cx="1439863" cy="1439863"/>
          </a:xfrm>
          <a:custGeom>
            <a:avLst/>
            <a:gdLst>
              <a:gd name="connsiteX0" fmla="*/ 719142 w 1440001"/>
              <a:gd name="connsiteY0" fmla="*/ 1 h 1440000"/>
              <a:gd name="connsiteX1" fmla="*/ 1228510 w 1440001"/>
              <a:gd name="connsiteY1" fmla="*/ 210276 h 1440000"/>
              <a:gd name="connsiteX2" fmla="*/ 1229725 w 1440001"/>
              <a:gd name="connsiteY2" fmla="*/ 1228509 h 1440000"/>
              <a:gd name="connsiteX3" fmla="*/ 211492 w 1440001"/>
              <a:gd name="connsiteY3" fmla="*/ 1229724 h 1440000"/>
              <a:gd name="connsiteX4" fmla="*/ 210277 w 1440001"/>
              <a:gd name="connsiteY4" fmla="*/ 211491 h 1440000"/>
              <a:gd name="connsiteX5" fmla="*/ 719142 w 1440001"/>
              <a:gd name="connsiteY5" fmla="*/ 1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001" h="1440000">
                <a:moveTo>
                  <a:pt x="719142" y="1"/>
                </a:moveTo>
                <a:cubicBezTo>
                  <a:pt x="903406" y="-219"/>
                  <a:pt x="1087754" y="69855"/>
                  <a:pt x="1228510" y="210276"/>
                </a:cubicBezTo>
                <a:cubicBezTo>
                  <a:pt x="1510023" y="491118"/>
                  <a:pt x="1510567" y="946996"/>
                  <a:pt x="1229725" y="1228509"/>
                </a:cubicBezTo>
                <a:cubicBezTo>
                  <a:pt x="948884" y="1510022"/>
                  <a:pt x="493005" y="1510566"/>
                  <a:pt x="211492" y="1229724"/>
                </a:cubicBezTo>
                <a:cubicBezTo>
                  <a:pt x="-70021" y="948883"/>
                  <a:pt x="-70565" y="493004"/>
                  <a:pt x="210277" y="211491"/>
                </a:cubicBezTo>
                <a:cubicBezTo>
                  <a:pt x="350698" y="70735"/>
                  <a:pt x="534878" y="221"/>
                  <a:pt x="719142" y="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定位</a:t>
            </a:r>
            <a:endParaRPr lang="en-US" altLang="zh-CN" sz="3200" b="1" dirty="0">
              <a:solidFill>
                <a:prstClr val="black"/>
              </a:solidFill>
              <a:latin typeface="楷体" panose="02010609060101010101" pitchFamily="49" charset="-122"/>
              <a:ea typeface="楷体" panose="02010609060101010101" pitchFamily="49" charset="-122"/>
            </a:endParaRPr>
          </a:p>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类型</a:t>
            </a:r>
            <a:endParaRPr lang="zh-CN" altLang="en-US" sz="3200" b="1" dirty="0">
              <a:solidFill>
                <a:prstClr val="black"/>
              </a:solidFill>
              <a:latin typeface="楷体" panose="02010609060101010101" pitchFamily="49" charset="-122"/>
              <a:ea typeface="楷体" panose="02010609060101010101" pitchFamily="49" charset="-122"/>
            </a:endParaRPr>
          </a:p>
        </p:txBody>
      </p:sp>
      <p:sp>
        <p:nvSpPr>
          <p:cNvPr id="48" name="MH_SubTitle_4"/>
          <p:cNvSpPr/>
          <p:nvPr>
            <p:custDataLst>
              <p:tags r:id="rId10"/>
            </p:custDataLst>
          </p:nvPr>
        </p:nvSpPr>
        <p:spPr>
          <a:xfrm>
            <a:off x="2500592" y="5578336"/>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04</a:t>
            </a:r>
            <a:endParaRPr lang="zh-CN" altLang="en-US" sz="3600" dirty="0">
              <a:solidFill>
                <a:srgbClr val="3A3A3A"/>
              </a:solidFill>
            </a:endParaRPr>
          </a:p>
        </p:txBody>
      </p:sp>
      <p:sp>
        <p:nvSpPr>
          <p:cNvPr id="25" name="MH_SubTitle_1"/>
          <p:cNvSpPr txBox="1"/>
          <p:nvPr>
            <p:custDataLst>
              <p:tags r:id="rId11"/>
            </p:custDataLst>
          </p:nvPr>
        </p:nvSpPr>
        <p:spPr>
          <a:xfrm>
            <a:off x="1195666" y="2221998"/>
            <a:ext cx="7985985" cy="1381155"/>
          </a:xfrm>
          <a:prstGeom prst="rect">
            <a:avLst/>
          </a:prstGeom>
          <a:noFill/>
        </p:spPr>
        <p:txBody>
          <a:bodyPr lIns="72000" tIns="0" rIns="72000" bIns="0" anchor="ctr">
            <a:normAutofit fontScale="47500" lnSpcReduction="20000"/>
          </a:bodyPr>
          <a:lstStyle/>
          <a:p>
            <a:pPr>
              <a:lnSpc>
                <a:spcPct val="130000"/>
              </a:lnSpc>
              <a:defRPr/>
            </a:pPr>
            <a:r>
              <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PAGE:</a:t>
            </a:r>
            <a:r>
              <a:rPr lang="zh-CN" altLang="en-US"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表示该段从一个页面的边界开始存放数据</a:t>
            </a:r>
            <a:endPar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4200" b="1" kern="0" dirty="0">
                <a:latin typeface="楷体" panose="02010609060101010101" pitchFamily="49" charset="-122"/>
                <a:ea typeface="楷体" panose="02010609060101010101" pitchFamily="49" charset="-122"/>
                <a:cs typeface="Arial" panose="020B0604020202020204" pitchFamily="34" charset="0"/>
              </a:rPr>
              <a:t>由于一个页面为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256</a:t>
            </a:r>
            <a:r>
              <a:rPr lang="zh-CN" altLang="en-US" sz="4200" b="1" kern="0" dirty="0">
                <a:latin typeface="楷体" panose="02010609060101010101" pitchFamily="49" charset="-122"/>
                <a:ea typeface="楷体" panose="02010609060101010101" pitchFamily="49" charset="-122"/>
                <a:cs typeface="Arial" panose="020B0604020202020204" pitchFamily="34" charset="0"/>
              </a:rPr>
              <a:t>个字节，并且页面编号从</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开始，因此，</a:t>
            </a:r>
            <a:r>
              <a:rPr lang="en-US" altLang="zh-CN" sz="4200" b="1" kern="0" dirty="0">
                <a:latin typeface="楷体" panose="02010609060101010101" pitchFamily="49" charset="-122"/>
                <a:ea typeface="楷体" panose="02010609060101010101" pitchFamily="49" charset="-122"/>
                <a:cs typeface="Arial" panose="020B0604020202020204" pitchFamily="34" charset="0"/>
              </a:rPr>
              <a:t>PAGE</a:t>
            </a:r>
            <a:r>
              <a:rPr lang="zh-CN" altLang="en-US" sz="4200" b="1" kern="0" dirty="0">
                <a:latin typeface="楷体" panose="02010609060101010101" pitchFamily="49" charset="-122"/>
                <a:ea typeface="楷体" panose="02010609060101010101" pitchFamily="49" charset="-122"/>
                <a:cs typeface="Arial" panose="020B0604020202020204" pitchFamily="34" charset="0"/>
              </a:rPr>
              <a:t>定位类型的段起始地址的最后</a:t>
            </a:r>
            <a:r>
              <a:rPr lang="en-US" altLang="zh-CN" sz="4200" b="1" kern="0" dirty="0">
                <a:latin typeface="楷体" panose="02010609060101010101" pitchFamily="49" charset="-122"/>
                <a:ea typeface="楷体" panose="02010609060101010101" pitchFamily="49" charset="-122"/>
                <a:cs typeface="Arial" panose="020B0604020202020204" pitchFamily="34" charset="0"/>
              </a:rPr>
              <a:t>8</a:t>
            </a:r>
            <a:r>
              <a:rPr lang="zh-CN" altLang="en-US" sz="4200" b="1" kern="0" dirty="0">
                <a:latin typeface="楷体" panose="02010609060101010101" pitchFamily="49" charset="-122"/>
                <a:ea typeface="楷体" panose="02010609060101010101" pitchFamily="49" charset="-122"/>
                <a:cs typeface="Arial" panose="020B0604020202020204" pitchFamily="34" charset="0"/>
              </a:rPr>
              <a:t>位二进制数一定为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，即以</a:t>
            </a:r>
            <a:r>
              <a:rPr lang="en-US" altLang="zh-CN" sz="4200" b="1" kern="0" dirty="0">
                <a:latin typeface="楷体" panose="02010609060101010101" pitchFamily="49" charset="-122"/>
                <a:ea typeface="楷体" panose="02010609060101010101" pitchFamily="49" charset="-122"/>
                <a:cs typeface="Arial" panose="020B0604020202020204" pitchFamily="34" charset="0"/>
              </a:rPr>
              <a:t>00H</a:t>
            </a:r>
            <a:r>
              <a:rPr lang="zh-CN" altLang="en-US" sz="4200" b="1" kern="0" dirty="0">
                <a:latin typeface="楷体" panose="02010609060101010101" pitchFamily="49" charset="-122"/>
                <a:ea typeface="楷体" panose="02010609060101010101" pitchFamily="49" charset="-122"/>
                <a:cs typeface="Arial" panose="020B0604020202020204" pitchFamily="34" charset="0"/>
              </a:rPr>
              <a:t>结尾的地址。</a:t>
            </a:r>
            <a:endParaRPr lang="zh-CN" altLang="en-US" sz="42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 name="矩形 2"/>
          <p:cNvSpPr/>
          <p:nvPr/>
        </p:nvSpPr>
        <p:spPr>
          <a:xfrm>
            <a:off x="357640" y="1343452"/>
            <a:ext cx="7819322"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定位类型用于决定段的起始数据边界，即第一个可存放数据的位置（不是段基地址）。它可以有</a:t>
            </a:r>
            <a:r>
              <a:rPr lang="en-US" altLang="zh-CN" sz="2400" b="1" kern="0" dirty="0">
                <a:solidFill>
                  <a:srgbClr val="000000"/>
                </a:solidFill>
                <a:latin typeface="楷体" panose="02010609060101010101" pitchFamily="49" charset="-122"/>
                <a:ea typeface="楷体" panose="02010609060101010101" pitchFamily="49" charset="-122"/>
              </a:rPr>
              <a:t>4</a:t>
            </a:r>
            <a:r>
              <a:rPr lang="zh-CN" altLang="en-US" sz="2400" b="1" kern="0" dirty="0">
                <a:solidFill>
                  <a:srgbClr val="000000"/>
                </a:solidFill>
                <a:latin typeface="楷体" panose="02010609060101010101" pitchFamily="49" charset="-122"/>
                <a:ea typeface="楷体" panose="02010609060101010101" pitchFamily="49" charset="-122"/>
              </a:rPr>
              <a:t>种取值。</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31" name="MH_SubTitle_1"/>
          <p:cNvSpPr txBox="1"/>
          <p:nvPr>
            <p:custDataLst>
              <p:tags r:id="rId12"/>
            </p:custDataLst>
          </p:nvPr>
        </p:nvSpPr>
        <p:spPr>
          <a:xfrm>
            <a:off x="2343431" y="3342277"/>
            <a:ext cx="6619880" cy="926297"/>
          </a:xfrm>
          <a:prstGeom prst="rect">
            <a:avLst/>
          </a:prstGeom>
          <a:noFill/>
        </p:spPr>
        <p:txBody>
          <a:bodyPr lIns="72000" tIns="0" rIns="72000" bIns="0" anchor="ctr">
            <a:normAutofit/>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PARA:</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表示该段从一个小节的边界开始存放数据</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如果用户未选定位类型，则缺省为</a:t>
            </a:r>
            <a:r>
              <a:rPr lang="en-US" altLang="zh-CN" sz="2000" b="1" kern="0" dirty="0">
                <a:latin typeface="楷体" panose="02010609060101010101" pitchFamily="49" charset="-122"/>
                <a:ea typeface="楷体" panose="02010609060101010101" pitchFamily="49" charset="-122"/>
                <a:cs typeface="Arial" panose="020B0604020202020204" pitchFamily="34" charset="0"/>
              </a:rPr>
              <a:t>PARA</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2" name="MH_SubTitle_1"/>
          <p:cNvSpPr txBox="1"/>
          <p:nvPr>
            <p:custDataLst>
              <p:tags r:id="rId13"/>
            </p:custDataLst>
          </p:nvPr>
        </p:nvSpPr>
        <p:spPr>
          <a:xfrm>
            <a:off x="3189635" y="4304536"/>
            <a:ext cx="5718921" cy="1273800"/>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WORD:</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表示该段从一个偶数字节地址开始存放数据，即段起始数据单元地址的最后一位二进制数一定是</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0</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
        <p:nvSpPr>
          <p:cNvPr id="33" name="MH_SubTitle_1"/>
          <p:cNvSpPr txBox="1"/>
          <p:nvPr>
            <p:custDataLst>
              <p:tags r:id="rId14"/>
            </p:custDataLst>
          </p:nvPr>
        </p:nvSpPr>
        <p:spPr>
          <a:xfrm>
            <a:off x="3337921" y="5697160"/>
            <a:ext cx="5718921" cy="862423"/>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BYTE:</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表示该段起始数据单元地址可以是任一地址值。</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4" name="MH_Other_1"/>
          <p:cNvSpPr/>
          <p:nvPr>
            <p:custDataLst>
              <p:tags r:id="rId2"/>
            </p:custDataLst>
          </p:nvPr>
        </p:nvSpPr>
        <p:spPr>
          <a:xfrm rot="16374127">
            <a:off x="-1138752" y="4241616"/>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5" name="MH_SubTitle_1"/>
          <p:cNvSpPr/>
          <p:nvPr>
            <p:custDataLst>
              <p:tags r:id="rId3"/>
            </p:custDataLst>
          </p:nvPr>
        </p:nvSpPr>
        <p:spPr>
          <a:xfrm>
            <a:off x="384455" y="3320072"/>
            <a:ext cx="811212" cy="811212"/>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01</a:t>
            </a:r>
            <a:endParaRPr lang="zh-CN" altLang="en-US" sz="3600" dirty="0">
              <a:solidFill>
                <a:srgbClr val="3A3A3A"/>
              </a:solidFill>
            </a:endParaRPr>
          </a:p>
        </p:txBody>
      </p:sp>
      <p:sp>
        <p:nvSpPr>
          <p:cNvPr id="36" name="MH_Other_2"/>
          <p:cNvSpPr/>
          <p:nvPr>
            <p:custDataLst>
              <p:tags r:id="rId4"/>
            </p:custDataLst>
          </p:nvPr>
        </p:nvSpPr>
        <p:spPr>
          <a:xfrm rot="18174127">
            <a:off x="-626783" y="4391634"/>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37" name="MH_SubTitle_2"/>
          <p:cNvSpPr/>
          <p:nvPr>
            <p:custDataLst>
              <p:tags r:id="rId5"/>
            </p:custDataLst>
          </p:nvPr>
        </p:nvSpPr>
        <p:spPr>
          <a:xfrm>
            <a:off x="1532217" y="3718534"/>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02</a:t>
            </a:r>
            <a:endParaRPr lang="zh-CN" altLang="en-US" sz="3600" dirty="0">
              <a:solidFill>
                <a:srgbClr val="3A3A3A"/>
              </a:solidFill>
            </a:endParaRPr>
          </a:p>
        </p:txBody>
      </p:sp>
      <p:sp>
        <p:nvSpPr>
          <p:cNvPr id="43" name="MH_Other_3"/>
          <p:cNvSpPr/>
          <p:nvPr>
            <p:custDataLst>
              <p:tags r:id="rId6"/>
            </p:custDataLst>
          </p:nvPr>
        </p:nvSpPr>
        <p:spPr>
          <a:xfrm rot="19974127">
            <a:off x="-320395" y="4774222"/>
            <a:ext cx="3570287" cy="158750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5" name="MH_SubTitle_3"/>
          <p:cNvSpPr/>
          <p:nvPr>
            <p:custDataLst>
              <p:tags r:id="rId7"/>
            </p:custDataLst>
          </p:nvPr>
        </p:nvSpPr>
        <p:spPr>
          <a:xfrm>
            <a:off x="2265642" y="4632934"/>
            <a:ext cx="811213" cy="811213"/>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03</a:t>
            </a:r>
            <a:endParaRPr lang="zh-CN" altLang="en-US" sz="3600" dirty="0">
              <a:solidFill>
                <a:srgbClr val="3A3A3A"/>
              </a:solidFill>
            </a:endParaRPr>
          </a:p>
        </p:txBody>
      </p:sp>
      <p:sp>
        <p:nvSpPr>
          <p:cNvPr id="46" name="MH_Other_4"/>
          <p:cNvSpPr/>
          <p:nvPr>
            <p:custDataLst>
              <p:tags r:id="rId8"/>
            </p:custDataLst>
          </p:nvPr>
        </p:nvSpPr>
        <p:spPr>
          <a:xfrm rot="174127">
            <a:off x="-188633" y="5286984"/>
            <a:ext cx="3570288" cy="1589088"/>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a:solidFill>
                <a:sysClr val="window" lastClr="FFFFFF"/>
              </a:solidFill>
              <a:latin typeface="+mn-lt"/>
              <a:ea typeface="+mn-ea"/>
            </a:endParaRPr>
          </a:p>
        </p:txBody>
      </p:sp>
      <p:sp>
        <p:nvSpPr>
          <p:cNvPr id="47" name="MH_Title_1"/>
          <p:cNvSpPr/>
          <p:nvPr>
            <p:custDataLst>
              <p:tags r:id="rId9"/>
            </p:custDataLst>
          </p:nvPr>
        </p:nvSpPr>
        <p:spPr>
          <a:xfrm>
            <a:off x="-147358" y="5309209"/>
            <a:ext cx="1439863" cy="1439863"/>
          </a:xfrm>
          <a:custGeom>
            <a:avLst/>
            <a:gdLst>
              <a:gd name="connsiteX0" fmla="*/ 719142 w 1440001"/>
              <a:gd name="connsiteY0" fmla="*/ 1 h 1440000"/>
              <a:gd name="connsiteX1" fmla="*/ 1228510 w 1440001"/>
              <a:gd name="connsiteY1" fmla="*/ 210276 h 1440000"/>
              <a:gd name="connsiteX2" fmla="*/ 1229725 w 1440001"/>
              <a:gd name="connsiteY2" fmla="*/ 1228509 h 1440000"/>
              <a:gd name="connsiteX3" fmla="*/ 211492 w 1440001"/>
              <a:gd name="connsiteY3" fmla="*/ 1229724 h 1440000"/>
              <a:gd name="connsiteX4" fmla="*/ 210277 w 1440001"/>
              <a:gd name="connsiteY4" fmla="*/ 211491 h 1440000"/>
              <a:gd name="connsiteX5" fmla="*/ 719142 w 1440001"/>
              <a:gd name="connsiteY5" fmla="*/ 1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0001" h="1440000">
                <a:moveTo>
                  <a:pt x="719142" y="1"/>
                </a:moveTo>
                <a:cubicBezTo>
                  <a:pt x="903406" y="-219"/>
                  <a:pt x="1087754" y="69855"/>
                  <a:pt x="1228510" y="210276"/>
                </a:cubicBezTo>
                <a:cubicBezTo>
                  <a:pt x="1510023" y="491118"/>
                  <a:pt x="1510567" y="946996"/>
                  <a:pt x="1229725" y="1228509"/>
                </a:cubicBezTo>
                <a:cubicBezTo>
                  <a:pt x="948884" y="1510022"/>
                  <a:pt x="493005" y="1510566"/>
                  <a:pt x="211492" y="1229724"/>
                </a:cubicBezTo>
                <a:cubicBezTo>
                  <a:pt x="-70021" y="948883"/>
                  <a:pt x="-70565" y="493004"/>
                  <a:pt x="210277" y="211491"/>
                </a:cubicBezTo>
                <a:cubicBezTo>
                  <a:pt x="350698" y="70735"/>
                  <a:pt x="534878" y="221"/>
                  <a:pt x="719142" y="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定位</a:t>
            </a:r>
            <a:endParaRPr lang="en-US" altLang="zh-CN" sz="3200" b="1" dirty="0">
              <a:solidFill>
                <a:prstClr val="black"/>
              </a:solidFill>
              <a:latin typeface="楷体" panose="02010609060101010101" pitchFamily="49" charset="-122"/>
              <a:ea typeface="楷体" panose="02010609060101010101" pitchFamily="49" charset="-122"/>
            </a:endParaRPr>
          </a:p>
          <a:p>
            <a:pPr lvl="0" algn="ctr">
              <a:lnSpc>
                <a:spcPct val="130000"/>
              </a:lnSpc>
              <a:defRPr/>
            </a:pPr>
            <a:r>
              <a:rPr lang="zh-CN" altLang="en-US" sz="3200" b="1" dirty="0">
                <a:solidFill>
                  <a:prstClr val="black"/>
                </a:solidFill>
                <a:latin typeface="楷体" panose="02010609060101010101" pitchFamily="49" charset="-122"/>
                <a:ea typeface="楷体" panose="02010609060101010101" pitchFamily="49" charset="-122"/>
              </a:rPr>
              <a:t>类型</a:t>
            </a:r>
            <a:endParaRPr lang="zh-CN" altLang="en-US" sz="3200" b="1" dirty="0">
              <a:solidFill>
                <a:prstClr val="black"/>
              </a:solidFill>
              <a:latin typeface="楷体" panose="02010609060101010101" pitchFamily="49" charset="-122"/>
              <a:ea typeface="楷体" panose="02010609060101010101" pitchFamily="49" charset="-122"/>
            </a:endParaRPr>
          </a:p>
        </p:txBody>
      </p:sp>
      <p:sp>
        <p:nvSpPr>
          <p:cNvPr id="48" name="MH_SubTitle_4"/>
          <p:cNvSpPr/>
          <p:nvPr>
            <p:custDataLst>
              <p:tags r:id="rId10"/>
            </p:custDataLst>
          </p:nvPr>
        </p:nvSpPr>
        <p:spPr>
          <a:xfrm>
            <a:off x="2500592" y="5820384"/>
            <a:ext cx="811213" cy="809625"/>
          </a:xfrm>
          <a:custGeom>
            <a:avLst/>
            <a:gdLst>
              <a:gd name="connsiteX0" fmla="*/ 426224 w 811436"/>
              <a:gd name="connsiteY0" fmla="*/ 530 h 810021"/>
              <a:gd name="connsiteX1" fmla="*/ 810909 w 811436"/>
              <a:gd name="connsiteY1" fmla="*/ 425552 h 810021"/>
              <a:gd name="connsiteX2" fmla="*/ 385214 w 811436"/>
              <a:gd name="connsiteY2" fmla="*/ 809491 h 810021"/>
              <a:gd name="connsiteX3" fmla="*/ 528 w 811436"/>
              <a:gd name="connsiteY3" fmla="*/ 384470 h 810021"/>
              <a:gd name="connsiteX4" fmla="*/ 426224 w 811436"/>
              <a:gd name="connsiteY4" fmla="*/ 530 h 810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1436" h="810021">
                <a:moveTo>
                  <a:pt x="426224" y="530"/>
                </a:moveTo>
                <a:cubicBezTo>
                  <a:pt x="650004" y="11874"/>
                  <a:pt x="822234" y="202164"/>
                  <a:pt x="810909" y="425552"/>
                </a:cubicBezTo>
                <a:cubicBezTo>
                  <a:pt x="799585" y="648940"/>
                  <a:pt x="608994" y="820836"/>
                  <a:pt x="385214" y="809491"/>
                </a:cubicBezTo>
                <a:cubicBezTo>
                  <a:pt x="161433" y="798147"/>
                  <a:pt x="-10797" y="607858"/>
                  <a:pt x="528" y="384470"/>
                </a:cubicBezTo>
                <a:cubicBezTo>
                  <a:pt x="11853" y="161081"/>
                  <a:pt x="202443" y="-10815"/>
                  <a:pt x="426224" y="53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00" dirty="0">
                <a:solidFill>
                  <a:srgbClr val="3A3A3A"/>
                </a:solidFill>
              </a:rPr>
              <a:t>04</a:t>
            </a:r>
            <a:endParaRPr lang="zh-CN" altLang="en-US" sz="3600" dirty="0">
              <a:solidFill>
                <a:srgbClr val="3A3A3A"/>
              </a:solidFill>
            </a:endParaRPr>
          </a:p>
        </p:txBody>
      </p:sp>
      <p:sp>
        <p:nvSpPr>
          <p:cNvPr id="25" name="MH_SubTitle_1"/>
          <p:cNvSpPr txBox="1"/>
          <p:nvPr>
            <p:custDataLst>
              <p:tags r:id="rId11"/>
            </p:custDataLst>
          </p:nvPr>
        </p:nvSpPr>
        <p:spPr>
          <a:xfrm>
            <a:off x="1195666" y="2464046"/>
            <a:ext cx="7985985" cy="1381155"/>
          </a:xfrm>
          <a:prstGeom prst="rect">
            <a:avLst/>
          </a:prstGeom>
          <a:noFill/>
        </p:spPr>
        <p:txBody>
          <a:bodyPr lIns="72000" tIns="0" rIns="72000" bIns="0" anchor="ctr">
            <a:normAutofit fontScale="47500" lnSpcReduction="20000"/>
          </a:bodyPr>
          <a:lstStyle/>
          <a:p>
            <a:pPr>
              <a:lnSpc>
                <a:spcPct val="130000"/>
              </a:lnSpc>
              <a:defRPr/>
            </a:pPr>
            <a:r>
              <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PAGE:</a:t>
            </a:r>
            <a:r>
              <a:rPr lang="zh-CN" altLang="en-US" sz="51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表示该段从一个页面的边界开始存放数据</a:t>
            </a:r>
            <a:endParaRPr lang="en-US" altLang="zh-CN" sz="51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4200" b="1" kern="0" dirty="0">
                <a:latin typeface="楷体" panose="02010609060101010101" pitchFamily="49" charset="-122"/>
                <a:ea typeface="楷体" panose="02010609060101010101" pitchFamily="49" charset="-122"/>
                <a:cs typeface="Arial" panose="020B0604020202020204" pitchFamily="34" charset="0"/>
              </a:rPr>
              <a:t>由于一个页面为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256</a:t>
            </a:r>
            <a:r>
              <a:rPr lang="zh-CN" altLang="en-US" sz="4200" b="1" kern="0" dirty="0">
                <a:latin typeface="楷体" panose="02010609060101010101" pitchFamily="49" charset="-122"/>
                <a:ea typeface="楷体" panose="02010609060101010101" pitchFamily="49" charset="-122"/>
                <a:cs typeface="Arial" panose="020B0604020202020204" pitchFamily="34" charset="0"/>
              </a:rPr>
              <a:t>个字节，并且页面编号从</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开始，因此，</a:t>
            </a:r>
            <a:r>
              <a:rPr lang="en-US" altLang="zh-CN" sz="4200" b="1" kern="0" dirty="0">
                <a:latin typeface="楷体" panose="02010609060101010101" pitchFamily="49" charset="-122"/>
                <a:ea typeface="楷体" panose="02010609060101010101" pitchFamily="49" charset="-122"/>
                <a:cs typeface="Arial" panose="020B0604020202020204" pitchFamily="34" charset="0"/>
              </a:rPr>
              <a:t>PAGE</a:t>
            </a:r>
            <a:r>
              <a:rPr lang="zh-CN" altLang="en-US" sz="4200" b="1" kern="0" dirty="0">
                <a:latin typeface="楷体" panose="02010609060101010101" pitchFamily="49" charset="-122"/>
                <a:ea typeface="楷体" panose="02010609060101010101" pitchFamily="49" charset="-122"/>
                <a:cs typeface="Arial" panose="020B0604020202020204" pitchFamily="34" charset="0"/>
              </a:rPr>
              <a:t>定位类型的段起始地址的最后</a:t>
            </a:r>
            <a:r>
              <a:rPr lang="en-US" altLang="zh-CN" sz="4200" b="1" kern="0" dirty="0">
                <a:latin typeface="楷体" panose="02010609060101010101" pitchFamily="49" charset="-122"/>
                <a:ea typeface="楷体" panose="02010609060101010101" pitchFamily="49" charset="-122"/>
                <a:cs typeface="Arial" panose="020B0604020202020204" pitchFamily="34" charset="0"/>
              </a:rPr>
              <a:t>8</a:t>
            </a:r>
            <a:r>
              <a:rPr lang="zh-CN" altLang="en-US" sz="4200" b="1" kern="0" dirty="0">
                <a:latin typeface="楷体" panose="02010609060101010101" pitchFamily="49" charset="-122"/>
                <a:ea typeface="楷体" panose="02010609060101010101" pitchFamily="49" charset="-122"/>
                <a:cs typeface="Arial" panose="020B0604020202020204" pitchFamily="34" charset="0"/>
              </a:rPr>
              <a:t>位二进制数一定为</a:t>
            </a:r>
            <a:r>
              <a:rPr lang="en-US" altLang="zh-CN" sz="4200" b="1" kern="0" dirty="0">
                <a:latin typeface="楷体" panose="02010609060101010101" pitchFamily="49" charset="-122"/>
                <a:ea typeface="楷体" panose="02010609060101010101" pitchFamily="49" charset="-122"/>
                <a:cs typeface="Arial" panose="020B0604020202020204" pitchFamily="34" charset="0"/>
              </a:rPr>
              <a:t>0</a:t>
            </a:r>
            <a:r>
              <a:rPr lang="zh-CN" altLang="en-US" sz="4200" b="1" kern="0" dirty="0">
                <a:latin typeface="楷体" panose="02010609060101010101" pitchFamily="49" charset="-122"/>
                <a:ea typeface="楷体" panose="02010609060101010101" pitchFamily="49" charset="-122"/>
                <a:cs typeface="Arial" panose="020B0604020202020204" pitchFamily="34" charset="0"/>
              </a:rPr>
              <a:t>，即以</a:t>
            </a:r>
            <a:r>
              <a:rPr lang="en-US" altLang="zh-CN" sz="4200" b="1" kern="0" dirty="0">
                <a:latin typeface="楷体" panose="02010609060101010101" pitchFamily="49" charset="-122"/>
                <a:ea typeface="楷体" panose="02010609060101010101" pitchFamily="49" charset="-122"/>
                <a:cs typeface="Arial" panose="020B0604020202020204" pitchFamily="34" charset="0"/>
              </a:rPr>
              <a:t>00H</a:t>
            </a:r>
            <a:r>
              <a:rPr lang="zh-CN" altLang="en-US" sz="4200" b="1" kern="0" dirty="0">
                <a:latin typeface="楷体" panose="02010609060101010101" pitchFamily="49" charset="-122"/>
                <a:ea typeface="楷体" panose="02010609060101010101" pitchFamily="49" charset="-122"/>
                <a:cs typeface="Arial" panose="020B0604020202020204" pitchFamily="34" charset="0"/>
              </a:rPr>
              <a:t>结尾的地址。</a:t>
            </a:r>
            <a:endParaRPr lang="zh-CN" altLang="en-US" sz="42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 name="矩形 2"/>
          <p:cNvSpPr/>
          <p:nvPr/>
        </p:nvSpPr>
        <p:spPr>
          <a:xfrm>
            <a:off x="357640" y="1343452"/>
            <a:ext cx="8108628" cy="1200329"/>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注意：定位类型为</a:t>
            </a:r>
            <a:r>
              <a:rPr lang="en-US" altLang="zh-CN" sz="2400" b="1" kern="0" dirty="0">
                <a:solidFill>
                  <a:srgbClr val="000000"/>
                </a:solidFill>
                <a:latin typeface="楷体" panose="02010609060101010101" pitchFamily="49" charset="-122"/>
                <a:ea typeface="楷体" panose="02010609060101010101" pitchFamily="49" charset="-122"/>
              </a:rPr>
              <a:t>PAGE</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PARA</a:t>
            </a:r>
            <a:r>
              <a:rPr lang="zh-CN" altLang="en-US" sz="2400" b="1" kern="0" dirty="0">
                <a:solidFill>
                  <a:srgbClr val="000000"/>
                </a:solidFill>
                <a:latin typeface="楷体" panose="02010609060101010101" pitchFamily="49" charset="-122"/>
                <a:ea typeface="楷体" panose="02010609060101010101" pitchFamily="49" charset="-122"/>
              </a:rPr>
              <a:t>时，段基址直接选用段起始地址，即它们是重合的。定位类型为</a:t>
            </a:r>
            <a:r>
              <a:rPr lang="en-US" altLang="zh-CN" sz="2400" b="1" kern="0" dirty="0">
                <a:solidFill>
                  <a:srgbClr val="000000"/>
                </a:solidFill>
                <a:latin typeface="楷体" panose="02010609060101010101" pitchFamily="49" charset="-122"/>
                <a:ea typeface="楷体" panose="02010609060101010101" pitchFamily="49" charset="-122"/>
              </a:rPr>
              <a:t>WORD</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BYTE</a:t>
            </a:r>
            <a:r>
              <a:rPr lang="zh-CN" altLang="en-US" sz="2400" b="1" kern="0" dirty="0">
                <a:solidFill>
                  <a:srgbClr val="000000"/>
                </a:solidFill>
                <a:latin typeface="楷体" panose="02010609060101010101" pitchFamily="49" charset="-122"/>
                <a:ea typeface="楷体" panose="02010609060101010101" pitchFamily="49" charset="-122"/>
              </a:rPr>
              <a:t>时，段基址与段起始地址可能不同。</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31" name="MH_SubTitle_1"/>
          <p:cNvSpPr txBox="1"/>
          <p:nvPr>
            <p:custDataLst>
              <p:tags r:id="rId12"/>
            </p:custDataLst>
          </p:nvPr>
        </p:nvSpPr>
        <p:spPr>
          <a:xfrm>
            <a:off x="2343431" y="3584325"/>
            <a:ext cx="6619880" cy="926297"/>
          </a:xfrm>
          <a:prstGeom prst="rect">
            <a:avLst/>
          </a:prstGeom>
          <a:noFill/>
        </p:spPr>
        <p:txBody>
          <a:bodyPr lIns="72000" tIns="0" rIns="72000" bIns="0" anchor="ctr">
            <a:normAutofit/>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PARA:</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表示该段从一个小节的边界开始存放数据</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a:p>
            <a:pPr>
              <a:lnSpc>
                <a:spcPct val="130000"/>
              </a:lnSpc>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如果用户未选定位类型，则缺省为</a:t>
            </a:r>
            <a:r>
              <a:rPr lang="en-US" altLang="zh-CN" sz="2000" b="1" kern="0" dirty="0">
                <a:latin typeface="楷体" panose="02010609060101010101" pitchFamily="49" charset="-122"/>
                <a:ea typeface="楷体" panose="02010609060101010101" pitchFamily="49" charset="-122"/>
                <a:cs typeface="Arial" panose="020B0604020202020204" pitchFamily="34" charset="0"/>
              </a:rPr>
              <a:t>PARA</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2" name="MH_SubTitle_1"/>
          <p:cNvSpPr txBox="1"/>
          <p:nvPr>
            <p:custDataLst>
              <p:tags r:id="rId13"/>
            </p:custDataLst>
          </p:nvPr>
        </p:nvSpPr>
        <p:spPr>
          <a:xfrm>
            <a:off x="3189635" y="4546584"/>
            <a:ext cx="5718921" cy="1273800"/>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WORD:</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表示该段从一个偶数字节地址开始存放数据，即段起始数据单元地址的最后一位二进制数一定是</a:t>
            </a: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0</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
        <p:nvSpPr>
          <p:cNvPr id="33" name="MH_SubTitle_1"/>
          <p:cNvSpPr txBox="1"/>
          <p:nvPr>
            <p:custDataLst>
              <p:tags r:id="rId14"/>
            </p:custDataLst>
          </p:nvPr>
        </p:nvSpPr>
        <p:spPr>
          <a:xfrm>
            <a:off x="3337921" y="5939208"/>
            <a:ext cx="5718921" cy="862423"/>
          </a:xfrm>
          <a:prstGeom prst="rect">
            <a:avLst/>
          </a:prstGeom>
          <a:noFill/>
        </p:spPr>
        <p:txBody>
          <a:bodyPr lIns="72000" tIns="0" rIns="72000" bIns="0" anchor="ctr">
            <a:normAutofit lnSpcReduction="10000"/>
          </a:bodyPr>
          <a:lstStyle/>
          <a:p>
            <a:pPr>
              <a:lnSpc>
                <a:spcPct val="130000"/>
              </a:lnSpc>
              <a:defRPr/>
            </a:pPr>
            <a:r>
              <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BYTE:</a:t>
            </a:r>
            <a:r>
              <a:rPr lang="zh-CN" altLang="en-US" sz="2400" b="1" kern="0" dirty="0">
                <a:solidFill>
                  <a:srgbClr val="FF0000"/>
                </a:solidFill>
                <a:latin typeface="楷体" panose="02010609060101010101" pitchFamily="49" charset="-122"/>
                <a:ea typeface="楷体" panose="02010609060101010101" pitchFamily="49" charset="-122"/>
                <a:cs typeface="Arial" panose="020B0604020202020204" pitchFamily="34" charset="0"/>
              </a:rPr>
              <a:t>表示该段起始数据单元地址可以是任一地址值。</a:t>
            </a:r>
            <a:endParaRPr lang="en-US" altLang="zh-CN" sz="2400" b="1" kern="0" dirty="0">
              <a:solidFill>
                <a:srgbClr val="FF0000"/>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组合类型说明符用来指定段与段之间的连接关系和定位。它有六种取值选择。</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2" name="MH_Other_1"/>
          <p:cNvSpPr/>
          <p:nvPr>
            <p:custDataLst>
              <p:tags r:id="rId2"/>
            </p:custDataLst>
          </p:nvPr>
        </p:nvSpPr>
        <p:spPr>
          <a:xfrm>
            <a:off x="12960" y="2421424"/>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3"/>
            </p:custDataLst>
          </p:nvPr>
        </p:nvSpPr>
        <p:spPr>
          <a:xfrm flipH="1">
            <a:off x="2614873" y="2526199"/>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4"/>
            </p:custDataLst>
          </p:nvPr>
        </p:nvSpPr>
        <p:spPr>
          <a:xfrm flipH="1">
            <a:off x="2630748" y="5474186"/>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5"/>
            </p:custDataLst>
          </p:nvPr>
        </p:nvSpPr>
        <p:spPr>
          <a:xfrm flipH="1">
            <a:off x="3054610" y="3943836"/>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6"/>
            </p:custDataLst>
          </p:nvPr>
        </p:nvSpPr>
        <p:spPr>
          <a:xfrm>
            <a:off x="16135" y="3615224"/>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组合</a:t>
            </a:r>
            <a:endParaRPr lang="en-US" altLang="zh-CN" sz="3200" b="1" dirty="0">
              <a:solidFill>
                <a:schemeClr val="tx1"/>
              </a:solidFill>
              <a:latin typeface="楷体" panose="02010609060101010101" pitchFamily="49" charset="-122"/>
              <a:ea typeface="楷体" panose="02010609060101010101" pitchFamily="49" charset="-122"/>
            </a:endParaRPr>
          </a:p>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类型</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28" name="MH_SubTitle_2"/>
          <p:cNvSpPr txBox="1"/>
          <p:nvPr>
            <p:custDataLst>
              <p:tags r:id="rId7"/>
            </p:custDataLst>
          </p:nvPr>
        </p:nvSpPr>
        <p:spPr>
          <a:xfrm>
            <a:off x="4234122" y="3400912"/>
            <a:ext cx="4831233" cy="1477681"/>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PUBLIC:</a:t>
            </a:r>
            <a:r>
              <a:rPr lang="zh-CN" altLang="en-US" sz="2000" b="1" kern="0" dirty="0">
                <a:latin typeface="楷体" panose="02010609060101010101" pitchFamily="49" charset="-122"/>
                <a:ea typeface="楷体" panose="02010609060101010101" pitchFamily="49" charset="-122"/>
                <a:cs typeface="Arial" panose="020B0604020202020204" pitchFamily="34" charset="0"/>
              </a:rPr>
              <a:t>在满足定位类型的前提下，将与该段同名的段邻接在一起，形成一个新的逻辑段，共用一个段基址。段内的所有偏移量调整为相对于新逻辑段的段基址。</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9" name="MH_SubTitle_1"/>
          <p:cNvSpPr txBox="1"/>
          <p:nvPr>
            <p:custDataLst>
              <p:tags r:id="rId8"/>
            </p:custDataLst>
          </p:nvPr>
        </p:nvSpPr>
        <p:spPr>
          <a:xfrm>
            <a:off x="3797560" y="2174450"/>
            <a:ext cx="4988800" cy="1226462"/>
          </a:xfrm>
          <a:prstGeom prst="rect">
            <a:avLst/>
          </a:prstGeom>
          <a:noFill/>
        </p:spPr>
        <p:txBody>
          <a:bodyPr lIns="72000" tIns="0" rIns="72000" bIns="0" anchor="ctr">
            <a:norm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若未指定组合类型，表示本段与其它段无连接关系。在装入内存时，本段有自己的物理段，因此有自己的段基址</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0" name="MH_SubTitle_3"/>
          <p:cNvSpPr txBox="1"/>
          <p:nvPr>
            <p:custDataLst>
              <p:tags r:id="rId9"/>
            </p:custDataLst>
          </p:nvPr>
        </p:nvSpPr>
        <p:spPr>
          <a:xfrm>
            <a:off x="3815022" y="5084184"/>
            <a:ext cx="5081552" cy="1760536"/>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 </a:t>
            </a:r>
            <a:r>
              <a:rPr lang="zh-CN" altLang="en-US" sz="2000" b="1" kern="0" dirty="0">
                <a:latin typeface="楷体" panose="02010609060101010101" pitchFamily="49" charset="-122"/>
                <a:ea typeface="楷体" panose="02010609060101010101" pitchFamily="49" charset="-122"/>
                <a:cs typeface="Arial" panose="020B0604020202020204" pitchFamily="34" charset="0"/>
              </a:rPr>
              <a:t>产生一个覆盖段。在多个模块连接时，把该段与其它也用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说明的同名段置成相同的段基址，这样可达到共享同一存储区。共享存储区的长度由同名段中最大的段确定。</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组合类型说明符用来指定段与段之间的连接关系和定位。它有六种取值选择。</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2" name="MH_Other_1"/>
          <p:cNvSpPr/>
          <p:nvPr>
            <p:custDataLst>
              <p:tags r:id="rId2"/>
            </p:custDataLst>
          </p:nvPr>
        </p:nvSpPr>
        <p:spPr>
          <a:xfrm>
            <a:off x="12960" y="2421424"/>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3"/>
            </p:custDataLst>
          </p:nvPr>
        </p:nvSpPr>
        <p:spPr>
          <a:xfrm flipH="1">
            <a:off x="2614873" y="2526199"/>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4"/>
            </p:custDataLst>
          </p:nvPr>
        </p:nvSpPr>
        <p:spPr>
          <a:xfrm flipH="1">
            <a:off x="2630748" y="5474186"/>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5"/>
            </p:custDataLst>
          </p:nvPr>
        </p:nvSpPr>
        <p:spPr>
          <a:xfrm flipH="1">
            <a:off x="3054610" y="3943836"/>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6"/>
            </p:custDataLst>
          </p:nvPr>
        </p:nvSpPr>
        <p:spPr>
          <a:xfrm>
            <a:off x="16135" y="3615224"/>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组合</a:t>
            </a:r>
            <a:endParaRPr lang="en-US" altLang="zh-CN" sz="3200" b="1" dirty="0">
              <a:solidFill>
                <a:schemeClr val="tx1"/>
              </a:solidFill>
              <a:latin typeface="楷体" panose="02010609060101010101" pitchFamily="49" charset="-122"/>
              <a:ea typeface="楷体" panose="02010609060101010101" pitchFamily="49" charset="-122"/>
            </a:endParaRPr>
          </a:p>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类型</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28" name="MH_SubTitle_2"/>
          <p:cNvSpPr txBox="1"/>
          <p:nvPr>
            <p:custDataLst>
              <p:tags r:id="rId7"/>
            </p:custDataLst>
          </p:nvPr>
        </p:nvSpPr>
        <p:spPr>
          <a:xfrm>
            <a:off x="4234122" y="4098664"/>
            <a:ext cx="4831233" cy="779929"/>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AT</a:t>
            </a:r>
            <a:r>
              <a:rPr lang="zh-CN" altLang="en-US" sz="2000" b="1" kern="0" dirty="0">
                <a:latin typeface="楷体" panose="02010609060101010101" pitchFamily="49" charset="-122"/>
                <a:ea typeface="楷体" panose="02010609060101010101" pitchFamily="49" charset="-122"/>
                <a:cs typeface="Arial" panose="020B0604020202020204" pitchFamily="34" charset="0"/>
              </a:rPr>
              <a:t>表达式：表示本段可定位在表达式所指示的小节边界上。表达式的值也就是段基值。</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9" name="MH_SubTitle_1"/>
          <p:cNvSpPr txBox="1"/>
          <p:nvPr>
            <p:custDataLst>
              <p:tags r:id="rId8"/>
            </p:custDataLst>
          </p:nvPr>
        </p:nvSpPr>
        <p:spPr>
          <a:xfrm>
            <a:off x="3797560" y="2174450"/>
            <a:ext cx="4988800" cy="1226462"/>
          </a:xfrm>
          <a:prstGeom prst="rect">
            <a:avLst/>
          </a:prstGeom>
          <a:noFill/>
        </p:spPr>
        <p:txBody>
          <a:bodyPr lIns="72000" tIns="0" rIns="72000" bIns="0" anchor="ctr">
            <a:norm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STACK:</a:t>
            </a:r>
            <a:r>
              <a:rPr lang="zh-CN" altLang="en-US" sz="2000" b="1" kern="0" dirty="0">
                <a:latin typeface="楷体" panose="02010609060101010101" pitchFamily="49" charset="-122"/>
                <a:ea typeface="楷体" panose="02010609060101010101" pitchFamily="49" charset="-122"/>
                <a:cs typeface="Arial" panose="020B0604020202020204" pitchFamily="34" charset="0"/>
              </a:rPr>
              <a:t>把所有同名段连接成一个连续段，且系统自动对</a:t>
            </a:r>
            <a:r>
              <a:rPr lang="en-US" altLang="zh-CN" sz="2000" b="1" kern="0" dirty="0">
                <a:latin typeface="楷体" panose="02010609060101010101" pitchFamily="49" charset="-122"/>
                <a:ea typeface="楷体" panose="02010609060101010101" pitchFamily="49" charset="-122"/>
                <a:cs typeface="Arial" panose="020B0604020202020204" pitchFamily="34" charset="0"/>
              </a:rPr>
              <a:t>SS</a:t>
            </a:r>
            <a:r>
              <a:rPr lang="zh-CN" altLang="en-US" sz="2000" b="1" kern="0" dirty="0">
                <a:latin typeface="楷体" panose="02010609060101010101" pitchFamily="49" charset="-122"/>
                <a:ea typeface="楷体" panose="02010609060101010101" pitchFamily="49" charset="-122"/>
                <a:cs typeface="Arial" panose="020B0604020202020204" pitchFamily="34" charset="0"/>
              </a:rPr>
              <a:t>段寄存器初始化为该连续段的段基址。并初始化堆栈指针</a:t>
            </a:r>
            <a:r>
              <a:rPr lang="en-US" altLang="zh-CN" sz="2000" b="1" kern="0" dirty="0">
                <a:latin typeface="楷体" panose="02010609060101010101" pitchFamily="49" charset="-122"/>
                <a:ea typeface="楷体" panose="02010609060101010101" pitchFamily="49" charset="-122"/>
                <a:cs typeface="Arial" panose="020B0604020202020204" pitchFamily="34" charset="0"/>
              </a:rPr>
              <a:t>SP</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0" name="MH_SubTitle_3"/>
          <p:cNvSpPr txBox="1"/>
          <p:nvPr>
            <p:custDataLst>
              <p:tags r:id="rId9"/>
            </p:custDataLst>
          </p:nvPr>
        </p:nvSpPr>
        <p:spPr>
          <a:xfrm>
            <a:off x="3815022" y="5084184"/>
            <a:ext cx="5081552" cy="1816847"/>
          </a:xfrm>
          <a:prstGeom prst="rect">
            <a:avLst/>
          </a:prstGeom>
          <a:noFill/>
        </p:spPr>
        <p:txBody>
          <a:bodyPr lIns="72000" tIns="0" rIns="72000" bIns="0" anchor="ctr">
            <a:noAutofit/>
          </a:bodyPr>
          <a:lstStyle/>
          <a:p>
            <a:pPr>
              <a:defRPr/>
            </a:pP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表示本段在存储器中应定位在所有其它段之后的最高地址上。</a:t>
            </a:r>
            <a:endParaRPr lang="en-US" altLang="zh-CN" sz="2000" b="1" kern="0" dirty="0">
              <a:latin typeface="楷体" panose="02010609060101010101" pitchFamily="49" charset="-122"/>
              <a:ea typeface="楷体" panose="02010609060101010101" pitchFamily="49" charset="-122"/>
              <a:cs typeface="Arial" panose="020B0604020202020204" pitchFamily="34" charset="0"/>
            </a:endParaRPr>
          </a:p>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如果有多个用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说明的段，则只处理第一个用</a:t>
            </a:r>
            <a:r>
              <a:rPr lang="en-US" altLang="zh-CN" sz="2000" b="1" kern="0" dirty="0">
                <a:latin typeface="楷体" panose="02010609060101010101" pitchFamily="49" charset="-122"/>
                <a:ea typeface="楷体" panose="02010609060101010101" pitchFamily="49" charset="-122"/>
                <a:cs typeface="Arial" panose="020B0604020202020204" pitchFamily="34" charset="0"/>
              </a:rPr>
              <a:t>MEMORY</a:t>
            </a:r>
            <a:r>
              <a:rPr lang="zh-CN" altLang="en-US" sz="2000" b="1" kern="0" dirty="0">
                <a:latin typeface="楷体" panose="02010609060101010101" pitchFamily="49" charset="-122"/>
                <a:ea typeface="楷体" panose="02010609060101010101" pitchFamily="49" charset="-122"/>
                <a:cs typeface="Arial" panose="020B0604020202020204" pitchFamily="34" charset="0"/>
              </a:rPr>
              <a:t>说明的段，其余的被视为</a:t>
            </a:r>
            <a:r>
              <a:rPr lang="en-US" altLang="zh-CN" sz="2000" b="1" kern="0" dirty="0">
                <a:latin typeface="楷体" panose="02010609060101010101" pitchFamily="49" charset="-122"/>
                <a:ea typeface="楷体" panose="02010609060101010101" pitchFamily="49" charset="-122"/>
                <a:cs typeface="Arial" panose="020B0604020202020204" pitchFamily="34" charset="0"/>
              </a:rPr>
              <a:t>COMMON</a:t>
            </a:r>
            <a:r>
              <a:rPr lang="zh-CN" altLang="en-US" sz="2000" b="1" kern="0" dirty="0">
                <a:latin typeface="楷体" panose="02010609060101010101" pitchFamily="49" charset="-122"/>
                <a:ea typeface="楷体" panose="02010609060101010101" pitchFamily="49" charset="-122"/>
                <a:cs typeface="Arial" panose="020B0604020202020204" pitchFamily="34" charset="0"/>
              </a:rPr>
              <a:t>。</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a:p>
            <a:pPr>
              <a:defRPr/>
            </a:pP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7" name="Rectangle 3"/>
          <p:cNvSpPr>
            <a:spLocks noChangeArrowheads="1"/>
          </p:cNvSpPr>
          <p:nvPr/>
        </p:nvSpPr>
        <p:spPr bwMode="auto">
          <a:xfrm>
            <a:off x="3889786" y="3266660"/>
            <a:ext cx="4831233" cy="7078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用户程序中应至少有一个段用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STACK</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说明，否则需要用户程序自己初始化</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SS</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指令语句</a:t>
            </a:r>
            <a:endParaRPr lang="zh-CN" altLang="en-US" sz="2400" b="1" dirty="0">
              <a:latin typeface="华文楷体" panose="02010600040101010101" pitchFamily="2" charset="-122"/>
              <a:ea typeface="华文楷体" panose="02010600040101010101" pitchFamily="2" charset="-122"/>
            </a:endParaRPr>
          </a:p>
        </p:txBody>
      </p:sp>
      <p:sp>
        <p:nvSpPr>
          <p:cNvPr id="23" name="Rectangle 2"/>
          <p:cNvSpPr>
            <a:spLocks noChangeArrowheads="1"/>
          </p:cNvSpPr>
          <p:nvPr/>
        </p:nvSpPr>
        <p:spPr bwMode="auto">
          <a:xfrm>
            <a:off x="200411" y="2033206"/>
            <a:ext cx="8791574" cy="3785652"/>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指令助记符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操作数</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两个字段就是前面介绍的指令</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标号</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是可选字段，后面必须跟“：”。主要用于控制程序执行顺序。</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u"/>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注释字段</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为可选项，该字段以分号“</a:t>
            </a: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开始。</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00150" marR="0" lvl="1"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不会产生机器目标代码，它不影响程序的功能。</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00150" marR="0" lvl="1" indent="-457200" defTabSz="914400" eaLnBrk="1" fontAlgn="base" latinLnBrk="0" hangingPunct="1">
              <a:lnSpc>
                <a:spcPct val="150000"/>
              </a:lnSpc>
              <a:spcBef>
                <a:spcPct val="0"/>
              </a:spcBef>
              <a:spcAft>
                <a:spcPct val="0"/>
              </a:spcAft>
              <a:buClr>
                <a:srgbClr val="C00000"/>
              </a:buClr>
              <a:buSzTx/>
              <a:buFont typeface="Wingdings" panose="05000000000000000000" pitchFamily="2" charset="2"/>
              <a:buChar char="ü"/>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注释可以加在指令的后面，也可以是整个语句行。</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24" name="Group 8"/>
          <p:cNvGrpSpPr/>
          <p:nvPr/>
        </p:nvGrpSpPr>
        <p:grpSpPr bwMode="auto">
          <a:xfrm>
            <a:off x="159137" y="815146"/>
            <a:ext cx="8764587" cy="1362076"/>
            <a:chOff x="0" y="0"/>
            <a:chExt cx="5521" cy="864"/>
          </a:xfrm>
        </p:grpSpPr>
        <p:sp>
          <p:nvSpPr>
            <p:cNvPr id="25" name="Rectangle 8"/>
            <p:cNvSpPr>
              <a:spLocks noChangeArrowheads="1"/>
            </p:cNvSpPr>
            <p:nvPr/>
          </p:nvSpPr>
          <p:spPr bwMode="auto">
            <a:xfrm>
              <a:off x="246" y="432"/>
              <a:ext cx="641"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标号</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9"/>
            <p:cNvSpPr>
              <a:spLocks noChangeArrowheads="1"/>
            </p:cNvSpPr>
            <p:nvPr/>
          </p:nvSpPr>
          <p:spPr bwMode="auto">
            <a:xfrm>
              <a:off x="1676" y="432"/>
              <a:ext cx="1183"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指令助记符</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Rectangle 10"/>
            <p:cNvSpPr>
              <a:spLocks noChangeArrowheads="1"/>
            </p:cNvSpPr>
            <p:nvPr/>
          </p:nvSpPr>
          <p:spPr bwMode="auto">
            <a:xfrm>
              <a:off x="3106" y="432"/>
              <a:ext cx="838"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操作数</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Rectangle 11"/>
            <p:cNvSpPr>
              <a:spLocks noChangeArrowheads="1"/>
            </p:cNvSpPr>
            <p:nvPr/>
          </p:nvSpPr>
          <p:spPr bwMode="auto">
            <a:xfrm>
              <a:off x="4732" y="432"/>
              <a:ext cx="543"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注释</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Oval 12"/>
            <p:cNvSpPr>
              <a:spLocks noChangeArrowheads="1"/>
            </p:cNvSpPr>
            <p:nvPr/>
          </p:nvSpPr>
          <p:spPr bwMode="auto">
            <a:xfrm>
              <a:off x="4239" y="432"/>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13"/>
            <p:cNvSpPr txBox="1">
              <a:spLocks noChangeArrowheads="1"/>
            </p:cNvSpPr>
            <p:nvPr/>
          </p:nvSpPr>
          <p:spPr bwMode="auto">
            <a:xfrm>
              <a:off x="4289" y="384"/>
              <a:ext cx="2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Oval 14"/>
            <p:cNvSpPr>
              <a:spLocks noChangeArrowheads="1"/>
            </p:cNvSpPr>
            <p:nvPr/>
          </p:nvSpPr>
          <p:spPr bwMode="auto">
            <a:xfrm>
              <a:off x="1134" y="432"/>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Text Box 15"/>
            <p:cNvSpPr txBox="1">
              <a:spLocks noChangeArrowheads="1"/>
            </p:cNvSpPr>
            <p:nvPr/>
          </p:nvSpPr>
          <p:spPr bwMode="auto">
            <a:xfrm>
              <a:off x="1134" y="384"/>
              <a:ext cx="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Oval 16"/>
            <p:cNvSpPr>
              <a:spLocks noChangeArrowheads="1"/>
            </p:cNvSpPr>
            <p:nvPr/>
          </p:nvSpPr>
          <p:spPr bwMode="auto">
            <a:xfrm>
              <a:off x="3401" y="96"/>
              <a:ext cx="296"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17"/>
            <p:cNvSpPr txBox="1">
              <a:spLocks noChangeArrowheads="1"/>
            </p:cNvSpPr>
            <p:nvPr/>
          </p:nvSpPr>
          <p:spPr bwMode="auto">
            <a:xfrm>
              <a:off x="3451" y="0"/>
              <a:ext cx="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Line 18"/>
            <p:cNvSpPr>
              <a:spLocks noChangeShapeType="1"/>
            </p:cNvSpPr>
            <p:nvPr/>
          </p:nvSpPr>
          <p:spPr bwMode="auto">
            <a:xfrm>
              <a:off x="0"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19"/>
            <p:cNvSpPr>
              <a:spLocks noChangeShapeType="1"/>
            </p:cNvSpPr>
            <p:nvPr/>
          </p:nvSpPr>
          <p:spPr bwMode="auto">
            <a:xfrm>
              <a:off x="887" y="576"/>
              <a:ext cx="24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7" name="Line 20"/>
            <p:cNvSpPr>
              <a:spLocks noChangeShapeType="1"/>
            </p:cNvSpPr>
            <p:nvPr/>
          </p:nvSpPr>
          <p:spPr bwMode="auto">
            <a:xfrm>
              <a:off x="1430"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Line 21"/>
            <p:cNvSpPr>
              <a:spLocks noChangeShapeType="1"/>
            </p:cNvSpPr>
            <p:nvPr/>
          </p:nvSpPr>
          <p:spPr bwMode="auto">
            <a:xfrm>
              <a:off x="2859" y="576"/>
              <a:ext cx="24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22"/>
            <p:cNvSpPr>
              <a:spLocks noChangeShapeType="1"/>
            </p:cNvSpPr>
            <p:nvPr/>
          </p:nvSpPr>
          <p:spPr bwMode="auto">
            <a:xfrm>
              <a:off x="3944" y="576"/>
              <a:ext cx="295"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23"/>
            <p:cNvSpPr>
              <a:spLocks noChangeShapeType="1"/>
            </p:cNvSpPr>
            <p:nvPr/>
          </p:nvSpPr>
          <p:spPr bwMode="auto">
            <a:xfrm>
              <a:off x="5275" y="576"/>
              <a:ext cx="24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Line 24"/>
            <p:cNvSpPr>
              <a:spLocks noChangeShapeType="1"/>
            </p:cNvSpPr>
            <p:nvPr/>
          </p:nvSpPr>
          <p:spPr bwMode="auto">
            <a:xfrm>
              <a:off x="99"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8" name="Line 25"/>
            <p:cNvSpPr>
              <a:spLocks noChangeShapeType="1"/>
            </p:cNvSpPr>
            <p:nvPr/>
          </p:nvSpPr>
          <p:spPr bwMode="auto">
            <a:xfrm flipV="1">
              <a:off x="99" y="864"/>
              <a:ext cx="1429"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26"/>
            <p:cNvSpPr>
              <a:spLocks noChangeShapeType="1"/>
            </p:cNvSpPr>
            <p:nvPr/>
          </p:nvSpPr>
          <p:spPr bwMode="auto">
            <a:xfrm flipV="1">
              <a:off x="1528"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27"/>
            <p:cNvSpPr>
              <a:spLocks noChangeShapeType="1"/>
            </p:cNvSpPr>
            <p:nvPr/>
          </p:nvSpPr>
          <p:spPr bwMode="auto">
            <a:xfrm>
              <a:off x="2958"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28"/>
            <p:cNvSpPr>
              <a:spLocks noChangeShapeType="1"/>
            </p:cNvSpPr>
            <p:nvPr/>
          </p:nvSpPr>
          <p:spPr bwMode="auto">
            <a:xfrm>
              <a:off x="2958" y="864"/>
              <a:ext cx="1133"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29"/>
            <p:cNvSpPr>
              <a:spLocks noChangeShapeType="1"/>
            </p:cNvSpPr>
            <p:nvPr/>
          </p:nvSpPr>
          <p:spPr bwMode="auto">
            <a:xfrm flipV="1">
              <a:off x="4091"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30"/>
            <p:cNvSpPr>
              <a:spLocks noChangeShapeType="1"/>
            </p:cNvSpPr>
            <p:nvPr/>
          </p:nvSpPr>
          <p:spPr bwMode="auto">
            <a:xfrm flipV="1">
              <a:off x="4042" y="28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31"/>
            <p:cNvSpPr>
              <a:spLocks noChangeShapeType="1"/>
            </p:cNvSpPr>
            <p:nvPr/>
          </p:nvSpPr>
          <p:spPr bwMode="auto">
            <a:xfrm flipH="1">
              <a:off x="3697" y="288"/>
              <a:ext cx="345"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32"/>
            <p:cNvSpPr>
              <a:spLocks noChangeShapeType="1"/>
            </p:cNvSpPr>
            <p:nvPr/>
          </p:nvSpPr>
          <p:spPr bwMode="auto">
            <a:xfrm flipH="1">
              <a:off x="3007" y="240"/>
              <a:ext cx="394"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33"/>
            <p:cNvSpPr>
              <a:spLocks noChangeShapeType="1"/>
            </p:cNvSpPr>
            <p:nvPr/>
          </p:nvSpPr>
          <p:spPr bwMode="auto">
            <a:xfrm>
              <a:off x="3007" y="240"/>
              <a:ext cx="0" cy="336"/>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Line 34"/>
            <p:cNvSpPr>
              <a:spLocks noChangeShapeType="1"/>
            </p:cNvSpPr>
            <p:nvPr/>
          </p:nvSpPr>
          <p:spPr bwMode="auto">
            <a:xfrm>
              <a:off x="4141" y="576"/>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8" name="Line 35"/>
            <p:cNvSpPr>
              <a:spLocks noChangeShapeType="1"/>
            </p:cNvSpPr>
            <p:nvPr/>
          </p:nvSpPr>
          <p:spPr bwMode="auto">
            <a:xfrm>
              <a:off x="4141" y="864"/>
              <a:ext cx="1281"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9" name="Line 36"/>
            <p:cNvSpPr>
              <a:spLocks noChangeShapeType="1"/>
            </p:cNvSpPr>
            <p:nvPr/>
          </p:nvSpPr>
          <p:spPr bwMode="auto">
            <a:xfrm flipV="1">
              <a:off x="5422" y="576"/>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60" name="Line 37"/>
            <p:cNvSpPr>
              <a:spLocks noChangeShapeType="1"/>
            </p:cNvSpPr>
            <p:nvPr/>
          </p:nvSpPr>
          <p:spPr bwMode="auto">
            <a:xfrm>
              <a:off x="4535" y="576"/>
              <a:ext cx="197"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
        <p:nvSpPr>
          <p:cNvPr id="61" name="Rectangle 4"/>
          <p:cNvSpPr>
            <a:spLocks noChangeArrowheads="1"/>
          </p:cNvSpPr>
          <p:nvPr/>
        </p:nvSpPr>
        <p:spPr bwMode="auto">
          <a:xfrm>
            <a:off x="-20251" y="5780251"/>
            <a:ext cx="9144000" cy="120032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例：</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LABEL1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ADD  AX</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BX</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；功能为</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AX&lt;=(AX)+(BX)</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后面的程序段   </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400" b="1" kern="0" dirty="0">
                <a:solidFill>
                  <a:srgbClr val="000000"/>
                </a:solidFill>
                <a:latin typeface="楷体" panose="02010609060101010101" pitchFamily="49" charset="-122"/>
                <a:ea typeface="楷体" panose="02010609060101010101" pitchFamily="49" charset="-122"/>
              </a:rPr>
              <a:t>    </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将完成一次对存储器的访问</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1000" fill="hold"/>
                                        <p:tgtEl>
                                          <p:spTgt spid="61"/>
                                        </p:tgtEl>
                                        <p:attrNameLst>
                                          <p:attrName>ppt_w</p:attrName>
                                        </p:attrNameLst>
                                      </p:cBhvr>
                                      <p:tavLst>
                                        <p:tav tm="0">
                                          <p:val>
                                            <p:strVal val="#ppt_w*0.70"/>
                                          </p:val>
                                        </p:tav>
                                        <p:tav tm="100000">
                                          <p:val>
                                            <p:strVal val="#ppt_w"/>
                                          </p:val>
                                        </p:tav>
                                      </p:tavLst>
                                    </p:anim>
                                    <p:anim calcmode="lin" valueType="num">
                                      <p:cBhvr>
                                        <p:cTn id="28" dur="1000" fill="hold"/>
                                        <p:tgtEl>
                                          <p:spTgt spid="61"/>
                                        </p:tgtEl>
                                        <p:attrNameLst>
                                          <p:attrName>ppt_h</p:attrName>
                                        </p:attrNameLst>
                                      </p:cBhvr>
                                      <p:tavLst>
                                        <p:tav tm="0">
                                          <p:val>
                                            <p:strVal val="#ppt_h"/>
                                          </p:val>
                                        </p:tav>
                                        <p:tav tm="100000">
                                          <p:val>
                                            <p:strVal val="#ppt_h"/>
                                          </p:val>
                                        </p:tav>
                                      </p:tavLst>
                                    </p:anim>
                                    <p:animEffect transition="in" filter="fade">
                                      <p:cBhvr>
                                        <p:cTn id="29"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uiExpand="1" build="p"/>
      <p:bldP spid="61"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517686" y="5620228"/>
            <a:ext cx="8108628" cy="1200329"/>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zh-CN" altLang="en-US" sz="2400" b="1" kern="0" dirty="0">
                <a:solidFill>
                  <a:srgbClr val="FF0000"/>
                </a:solidFill>
                <a:latin typeface="楷体" panose="02010609060101010101" pitchFamily="49" charset="-122"/>
                <a:ea typeface="楷体" panose="02010609060101010101" pitchFamily="49" charset="-122"/>
              </a:rPr>
              <a:t>在定义一个段时，段名是必须有的项，而定位类型、组合类型和类别名三个参数是可选项。各个参数之间用空格分隔。各参数之间的顺序不能改变。</a:t>
            </a:r>
            <a:endParaRPr lang="zh-CN" altLang="en-US" sz="2400" b="1" kern="0" dirty="0">
              <a:solidFill>
                <a:srgbClr val="FF0000"/>
              </a:solidFill>
              <a:latin typeface="楷体" panose="02010609060101010101" pitchFamily="49" charset="-122"/>
              <a:ea typeface="楷体" panose="02010609060101010101" pitchFamily="49" charset="-122"/>
            </a:endParaRPr>
          </a:p>
        </p:txBody>
      </p:sp>
      <p:sp>
        <p:nvSpPr>
          <p:cNvPr id="22" name="MH_Other_1"/>
          <p:cNvSpPr/>
          <p:nvPr>
            <p:custDataLst>
              <p:tags r:id="rId2"/>
            </p:custDataLst>
          </p:nvPr>
        </p:nvSpPr>
        <p:spPr>
          <a:xfrm>
            <a:off x="12960" y="1367177"/>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23" name="MH_Other_2"/>
          <p:cNvSpPr/>
          <p:nvPr>
            <p:custDataLst>
              <p:tags r:id="rId3"/>
            </p:custDataLst>
          </p:nvPr>
        </p:nvSpPr>
        <p:spPr>
          <a:xfrm flipH="1">
            <a:off x="2614873" y="1471952"/>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MH_Other_3"/>
          <p:cNvSpPr/>
          <p:nvPr>
            <p:custDataLst>
              <p:tags r:id="rId4"/>
            </p:custDataLst>
          </p:nvPr>
        </p:nvSpPr>
        <p:spPr>
          <a:xfrm flipH="1">
            <a:off x="2630748" y="4419939"/>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6" name="MH_Other_4"/>
          <p:cNvSpPr/>
          <p:nvPr>
            <p:custDataLst>
              <p:tags r:id="rId5"/>
            </p:custDataLst>
          </p:nvPr>
        </p:nvSpPr>
        <p:spPr>
          <a:xfrm flipH="1">
            <a:off x="3054610" y="2889589"/>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7" name="MH_Title_1"/>
          <p:cNvSpPr/>
          <p:nvPr>
            <p:custDataLst>
              <p:tags r:id="rId6"/>
            </p:custDataLst>
          </p:nvPr>
        </p:nvSpPr>
        <p:spPr>
          <a:xfrm>
            <a:off x="16135" y="2560977"/>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类别名</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28" name="MH_SubTitle_2"/>
          <p:cNvSpPr txBox="1"/>
          <p:nvPr>
            <p:custDataLst>
              <p:tags r:id="rId7"/>
            </p:custDataLst>
          </p:nvPr>
        </p:nvSpPr>
        <p:spPr>
          <a:xfrm>
            <a:off x="4234122" y="3044417"/>
            <a:ext cx="4831233" cy="779929"/>
          </a:xfrm>
          <a:prstGeom prst="rect">
            <a:avLst/>
          </a:prstGeom>
          <a:noFill/>
        </p:spPr>
        <p:txBody>
          <a:bodyPr lIns="72000" tIns="0" rIns="72000" bIns="0" anchor="ctr">
            <a:no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系统在进行连接处理时，把类别名相同的段存放在相邻的存储区，但段的划分与使用仍按原来的设定。</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9" name="MH_SubTitle_1"/>
          <p:cNvSpPr txBox="1"/>
          <p:nvPr>
            <p:custDataLst>
              <p:tags r:id="rId8"/>
            </p:custDataLst>
          </p:nvPr>
        </p:nvSpPr>
        <p:spPr>
          <a:xfrm>
            <a:off x="3797560" y="1120202"/>
            <a:ext cx="4988800" cy="1466977"/>
          </a:xfrm>
          <a:prstGeom prst="rect">
            <a:avLst/>
          </a:prstGeom>
          <a:noFill/>
        </p:spPr>
        <p:txBody>
          <a:bodyPr lIns="72000" tIns="0" rIns="72000" bIns="0" anchor="ctr">
            <a:norm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类别名为某一个段或几个相同类型段设定类型名称。</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30" name="MH_SubTitle_3"/>
          <p:cNvSpPr txBox="1"/>
          <p:nvPr>
            <p:custDataLst>
              <p:tags r:id="rId9"/>
            </p:custDataLst>
          </p:nvPr>
        </p:nvSpPr>
        <p:spPr>
          <a:xfrm>
            <a:off x="3815022" y="4126755"/>
            <a:ext cx="5081552" cy="1514522"/>
          </a:xfrm>
          <a:prstGeom prst="rect">
            <a:avLst/>
          </a:prstGeom>
          <a:noFill/>
        </p:spPr>
        <p:txBody>
          <a:bodyPr lIns="72000" tIns="0" rIns="72000" bIns="0" anchor="ctr">
            <a:noAutofit/>
          </a:bodyPr>
          <a:lstStyle/>
          <a:p>
            <a:pPr>
              <a:defRPr/>
            </a:pPr>
            <a:r>
              <a:rPr lang="zh-CN" altLang="en-US" sz="2000" b="1" kern="0" dirty="0">
                <a:latin typeface="楷体" panose="02010609060101010101" pitchFamily="49" charset="-122"/>
                <a:ea typeface="楷体" panose="02010609060101010101" pitchFamily="49" charset="-122"/>
                <a:cs typeface="Arial" panose="020B0604020202020204" pitchFamily="34" charset="0"/>
              </a:rPr>
              <a:t>类别名必须用单引号引起来。所用字符串可任意选定，但它不能使用程序中的标号、变量名或其它定义的符号。</a:t>
            </a:r>
            <a:endParaRPr lang="zh-CN" altLang="en-US" sz="20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3" name="矩形 2"/>
          <p:cNvSpPr/>
          <p:nvPr/>
        </p:nvSpPr>
        <p:spPr>
          <a:xfrm>
            <a:off x="584781" y="1322209"/>
            <a:ext cx="8108628" cy="461665"/>
          </a:xfrm>
          <a:prstGeom prst="rect">
            <a:avLst/>
          </a:prstGeom>
          <a:noFill/>
          <a:ln w="28575">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defTabSz="914400" fontAlgn="base">
              <a:spcBef>
                <a:spcPct val="0"/>
              </a:spcBef>
              <a:spcAft>
                <a:spcPct val="0"/>
              </a:spcAft>
            </a:pPr>
            <a:r>
              <a:rPr lang="zh-CN" altLang="en-US" sz="2400" b="1" kern="0" dirty="0">
                <a:solidFill>
                  <a:schemeClr val="tx1"/>
                </a:solidFill>
                <a:latin typeface="楷体" panose="02010609060101010101" pitchFamily="49" charset="-122"/>
                <a:ea typeface="楷体" panose="02010609060101010101" pitchFamily="49" charset="-122"/>
              </a:rPr>
              <a:t>分段结构的源程序框架：</a:t>
            </a:r>
            <a:endParaRPr lang="zh-CN" altLang="en-US" sz="2400" b="1" kern="0" dirty="0">
              <a:solidFill>
                <a:schemeClr val="tx1"/>
              </a:solidFill>
              <a:latin typeface="楷体" panose="02010609060101010101" pitchFamily="49" charset="-122"/>
              <a:ea typeface="楷体" panose="02010609060101010101" pitchFamily="49" charset="-122"/>
            </a:endParaRPr>
          </a:p>
        </p:txBody>
      </p:sp>
      <p:sp>
        <p:nvSpPr>
          <p:cNvPr id="17" name="Rectangle 2"/>
          <p:cNvSpPr>
            <a:spLocks noChangeArrowheads="1"/>
          </p:cNvSpPr>
          <p:nvPr/>
        </p:nvSpPr>
        <p:spPr bwMode="auto">
          <a:xfrm>
            <a:off x="1911656" y="1779687"/>
            <a:ext cx="5320687" cy="5078313"/>
          </a:xfrm>
          <a:prstGeom prst="rect">
            <a:avLst/>
          </a:prstGeom>
          <a:ln w="38100"/>
          <a:extLst>
            <a:ext uri="{909E8E84-426E-40DD-AFC4-6F175D3DCCD1}">
              <a14:hiddenFill xmlns:a14="http://schemas.microsoft.com/office/drawing/2010/main">
                <a:solidFill>
                  <a:srgbClr val="FFFFFF"/>
                </a:solidFill>
              </a14:hiddenFill>
            </a:ext>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STACK1</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SEGMENT  PARA  STACK  'STACK0'</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STACK1</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DATA1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SEGMENT  PARA  'DATA'</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STACK2</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SEGMENT  PARA  'STACK0'</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STACK2</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CODE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SEGMENT  PARA  MEMORY</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ASSUME  CS:CODE,DS:DATA1,SS:STACK1</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MAIN</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SEGMENT  BYTE  'DATA'</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DATA2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END  MAIN</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段定义伪指令语句各部分的作用</a:t>
            </a:r>
            <a:endParaRPr lang="zh-CN" altLang="en-US" sz="2400" b="1" dirty="0">
              <a:latin typeface="华文楷体" panose="02010600040101010101" pitchFamily="2" charset="-122"/>
              <a:ea typeface="华文楷体" panose="02010600040101010101" pitchFamily="2" charset="-122"/>
            </a:endParaRPr>
          </a:p>
        </p:txBody>
      </p:sp>
      <p:sp>
        <p:nvSpPr>
          <p:cNvPr id="10" name="Rectangle 2"/>
          <p:cNvSpPr>
            <a:spLocks noChangeArrowheads="1"/>
          </p:cNvSpPr>
          <p:nvPr/>
        </p:nvSpPr>
        <p:spPr bwMode="auto">
          <a:xfrm>
            <a:off x="385179" y="1380571"/>
            <a:ext cx="79202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上述源程序经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LINK</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程序进行连接处理后，程序被装入内存的情况如图所示。</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1" name="Rectangle 26"/>
          <p:cNvSpPr>
            <a:spLocks noChangeArrowheads="1"/>
          </p:cNvSpPr>
          <p:nvPr/>
        </p:nvSpPr>
        <p:spPr bwMode="auto">
          <a:xfrm>
            <a:off x="152015" y="2296887"/>
            <a:ext cx="5029200" cy="1631216"/>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如果在段定义中选用了</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PARA</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说明，则在一个段的结尾与另一个段的开始之间可能存在一些空白，图中以兰色框表示。</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SzTx/>
              <a:buFont typeface="Wingdings" panose="05000000000000000000" pitchFamily="2" charset="2"/>
              <a:buChar char="l"/>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CODE</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段的组合类型为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MEMORY,</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因此被装入在其它段之后。</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2" name="Rectangle 27"/>
          <p:cNvSpPr>
            <a:spLocks noChangeArrowheads="1"/>
          </p:cNvSpPr>
          <p:nvPr/>
        </p:nvSpPr>
        <p:spPr bwMode="auto">
          <a:xfrm>
            <a:off x="228215" y="5425857"/>
            <a:ext cx="4953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在进行程序设计时，如果程序不大，一般只需要定义三个段就可以了。</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13" name="组合 12"/>
          <p:cNvGrpSpPr/>
          <p:nvPr/>
        </p:nvGrpSpPr>
        <p:grpSpPr>
          <a:xfrm>
            <a:off x="5181215" y="2211569"/>
            <a:ext cx="2590800" cy="4129087"/>
            <a:chOff x="5105400" y="1052513"/>
            <a:chExt cx="2590800" cy="4129087"/>
          </a:xfrm>
        </p:grpSpPr>
        <p:sp>
          <p:nvSpPr>
            <p:cNvPr id="14" name="Rectangle 3"/>
            <p:cNvSpPr>
              <a:spLocks noChangeArrowheads="1"/>
            </p:cNvSpPr>
            <p:nvPr/>
          </p:nvSpPr>
          <p:spPr bwMode="auto">
            <a:xfrm>
              <a:off x="6553200" y="1196975"/>
              <a:ext cx="1143000" cy="3984625"/>
            </a:xfrm>
            <a:prstGeom prst="rect">
              <a:avLst/>
            </a:prstGeom>
            <a:solidFill>
              <a:srgbClr val="FFCC66"/>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5" name="Line 5"/>
            <p:cNvSpPr>
              <a:spLocks noChangeShapeType="1"/>
            </p:cNvSpPr>
            <p:nvPr/>
          </p:nvSpPr>
          <p:spPr bwMode="auto">
            <a:xfrm>
              <a:off x="6553200" y="1905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6" name="Line 6"/>
            <p:cNvSpPr>
              <a:spLocks noChangeShapeType="1"/>
            </p:cNvSpPr>
            <p:nvPr/>
          </p:nvSpPr>
          <p:spPr bwMode="auto">
            <a:xfrm>
              <a:off x="6553200" y="2667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8" name="Line 8"/>
            <p:cNvSpPr>
              <a:spLocks noChangeShapeType="1"/>
            </p:cNvSpPr>
            <p:nvPr/>
          </p:nvSpPr>
          <p:spPr bwMode="auto">
            <a:xfrm>
              <a:off x="6553200" y="34290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19" name="Line 9"/>
            <p:cNvSpPr>
              <a:spLocks noChangeShapeType="1"/>
            </p:cNvSpPr>
            <p:nvPr/>
          </p:nvSpPr>
          <p:spPr bwMode="auto">
            <a:xfrm>
              <a:off x="6553200" y="38862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0" name="Line 10"/>
            <p:cNvSpPr>
              <a:spLocks noChangeShapeType="1"/>
            </p:cNvSpPr>
            <p:nvPr/>
          </p:nvSpPr>
          <p:spPr bwMode="auto">
            <a:xfrm>
              <a:off x="6553200" y="4343400"/>
              <a:ext cx="1143000" cy="0"/>
            </a:xfrm>
            <a:prstGeom prst="line">
              <a:avLst/>
            </a:prstGeom>
            <a:noFill/>
            <a:ln w="9525" cmpd="sng">
              <a:solidFill>
                <a:srgbClr val="FFCC66"/>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1" name="Rectangle 12"/>
            <p:cNvSpPr>
              <a:spLocks noChangeArrowheads="1"/>
            </p:cNvSpPr>
            <p:nvPr/>
          </p:nvSpPr>
          <p:spPr bwMode="auto">
            <a:xfrm>
              <a:off x="6553200" y="2438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2" name="Rectangle 13"/>
            <p:cNvSpPr>
              <a:spLocks noChangeArrowheads="1"/>
            </p:cNvSpPr>
            <p:nvPr/>
          </p:nvSpPr>
          <p:spPr bwMode="auto">
            <a:xfrm>
              <a:off x="6553200" y="3200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3" name="Rectangle 14"/>
            <p:cNvSpPr>
              <a:spLocks noChangeArrowheads="1"/>
            </p:cNvSpPr>
            <p:nvPr/>
          </p:nvSpPr>
          <p:spPr bwMode="auto">
            <a:xfrm>
              <a:off x="6553200" y="4343400"/>
              <a:ext cx="1143000" cy="228600"/>
            </a:xfrm>
            <a:prstGeom prst="rect">
              <a:avLst/>
            </a:prstGeom>
            <a:solidFill>
              <a:srgbClr val="00FFFF"/>
            </a:solidFill>
            <a:ln w="9525" cmpd="sng">
              <a:solidFill>
                <a:srgbClr val="000000"/>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24" name="Text Box 15"/>
            <p:cNvSpPr txBox="1">
              <a:spLocks noChangeArrowheads="1"/>
            </p:cNvSpPr>
            <p:nvPr/>
          </p:nvSpPr>
          <p:spPr bwMode="auto">
            <a:xfrm>
              <a:off x="5435600" y="10525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0000H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Text Box 16"/>
            <p:cNvSpPr txBox="1">
              <a:spLocks noChangeArrowheads="1"/>
            </p:cNvSpPr>
            <p:nvPr/>
          </p:nvSpPr>
          <p:spPr bwMode="auto">
            <a:xfrm>
              <a:off x="5105400" y="1752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STACK1</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Text Box 17"/>
            <p:cNvSpPr txBox="1">
              <a:spLocks noChangeArrowheads="1"/>
            </p:cNvSpPr>
            <p:nvPr/>
          </p:nvSpPr>
          <p:spPr bwMode="auto">
            <a:xfrm>
              <a:off x="5105400" y="25146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STACK2</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Text Box 18"/>
            <p:cNvSpPr txBox="1">
              <a:spLocks noChangeArrowheads="1"/>
            </p:cNvSpPr>
            <p:nvPr/>
          </p:nvSpPr>
          <p:spPr bwMode="auto">
            <a:xfrm>
              <a:off x="5181600" y="3200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DATA1</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Text Box 19"/>
            <p:cNvSpPr txBox="1">
              <a:spLocks noChangeArrowheads="1"/>
            </p:cNvSpPr>
            <p:nvPr/>
          </p:nvSpPr>
          <p:spPr bwMode="auto">
            <a:xfrm>
              <a:off x="5181600" y="3733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DATA2</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Text Box 20"/>
            <p:cNvSpPr txBox="1">
              <a:spLocks noChangeArrowheads="1"/>
            </p:cNvSpPr>
            <p:nvPr/>
          </p:nvSpPr>
          <p:spPr bwMode="auto">
            <a:xfrm>
              <a:off x="5181600" y="44196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Line 21"/>
            <p:cNvSpPr>
              <a:spLocks noChangeShapeType="1"/>
            </p:cNvSpPr>
            <p:nvPr/>
          </p:nvSpPr>
          <p:spPr bwMode="auto">
            <a:xfrm>
              <a:off x="6172200" y="1905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1" name="Line 22"/>
            <p:cNvSpPr>
              <a:spLocks noChangeShapeType="1"/>
            </p:cNvSpPr>
            <p:nvPr/>
          </p:nvSpPr>
          <p:spPr bwMode="auto">
            <a:xfrm>
              <a:off x="6172200" y="2667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2" name="Line 23"/>
            <p:cNvSpPr>
              <a:spLocks noChangeShapeType="1"/>
            </p:cNvSpPr>
            <p:nvPr/>
          </p:nvSpPr>
          <p:spPr bwMode="auto">
            <a:xfrm>
              <a:off x="6172200" y="3429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3" name="Line 24"/>
            <p:cNvSpPr>
              <a:spLocks noChangeShapeType="1"/>
            </p:cNvSpPr>
            <p:nvPr/>
          </p:nvSpPr>
          <p:spPr bwMode="auto">
            <a:xfrm>
              <a:off x="6172200" y="38862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4" name="Line 25"/>
            <p:cNvSpPr>
              <a:spLocks noChangeShapeType="1"/>
            </p:cNvSpPr>
            <p:nvPr/>
          </p:nvSpPr>
          <p:spPr bwMode="auto">
            <a:xfrm>
              <a:off x="6096000" y="4572000"/>
              <a:ext cx="38100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5" name="Line 28"/>
            <p:cNvSpPr>
              <a:spLocks noChangeShapeType="1"/>
            </p:cNvSpPr>
            <p:nvPr/>
          </p:nvSpPr>
          <p:spPr bwMode="auto">
            <a:xfrm>
              <a:off x="6553200" y="3886200"/>
              <a:ext cx="11430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29"/>
            <p:cNvSpPr>
              <a:spLocks noChangeShapeType="1"/>
            </p:cNvSpPr>
            <p:nvPr/>
          </p:nvSpPr>
          <p:spPr bwMode="auto">
            <a:xfrm>
              <a:off x="6553200" y="1905000"/>
              <a:ext cx="1143000"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grpSp>
        <p:nvGrpSpPr>
          <p:cNvPr id="37" name="组合 36"/>
          <p:cNvGrpSpPr/>
          <p:nvPr/>
        </p:nvGrpSpPr>
        <p:grpSpPr>
          <a:xfrm>
            <a:off x="7619615" y="3673656"/>
            <a:ext cx="1600200" cy="1981200"/>
            <a:chOff x="7543800" y="2514600"/>
            <a:chExt cx="1600200" cy="1981200"/>
          </a:xfrm>
        </p:grpSpPr>
        <p:sp>
          <p:nvSpPr>
            <p:cNvPr id="43" name="Line 30"/>
            <p:cNvSpPr>
              <a:spLocks noChangeShapeType="1"/>
            </p:cNvSpPr>
            <p:nvPr/>
          </p:nvSpPr>
          <p:spPr bwMode="auto">
            <a:xfrm>
              <a:off x="7543800" y="2514600"/>
              <a:ext cx="685800" cy="838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31"/>
            <p:cNvSpPr>
              <a:spLocks noChangeShapeType="1"/>
            </p:cNvSpPr>
            <p:nvPr/>
          </p:nvSpPr>
          <p:spPr bwMode="auto">
            <a:xfrm>
              <a:off x="7543800" y="3352800"/>
              <a:ext cx="609600" cy="76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32"/>
            <p:cNvSpPr>
              <a:spLocks noChangeShapeType="1"/>
            </p:cNvSpPr>
            <p:nvPr/>
          </p:nvSpPr>
          <p:spPr bwMode="auto">
            <a:xfrm flipV="1">
              <a:off x="7543800" y="3657600"/>
              <a:ext cx="609600" cy="83820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Text Box 33"/>
            <p:cNvSpPr txBox="1">
              <a:spLocks noChangeArrowheads="1"/>
            </p:cNvSpPr>
            <p:nvPr/>
          </p:nvSpPr>
          <p:spPr bwMode="auto">
            <a:xfrm>
              <a:off x="8077200" y="3200400"/>
              <a:ext cx="106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可能有间隔</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8" name="线形标注 1 1"/>
          <p:cNvSpPr/>
          <p:nvPr/>
        </p:nvSpPr>
        <p:spPr bwMode="auto">
          <a:xfrm>
            <a:off x="608206" y="4256114"/>
            <a:ext cx="3925309" cy="1000434"/>
          </a:xfrm>
          <a:prstGeom prst="borderCallout1">
            <a:avLst>
              <a:gd name="adj1" fmla="val 4274"/>
              <a:gd name="adj2" fmla="val 99838"/>
              <a:gd name="adj3" fmla="val 72918"/>
              <a:gd name="adj4" fmla="val 153223"/>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如果此地址不是小节开始，则</a:t>
            </a:r>
            <a:r>
              <a:rPr kumimoji="0" lang="en-US" altLang="zh-CN"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DATA2</a:t>
            </a:r>
            <a:r>
              <a:rPr kumimoji="0"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的段基址不在这个位置，而在前面的小节开始处。</a:t>
            </a:r>
            <a:endParaRPr kumimoji="0" lang="zh-CN" altLang="en-US" sz="2000" b="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uiExpand="1" build="p"/>
      <p:bldP spid="12" grpId="0" autoUpdateAnimBg="0"/>
      <p:bldP spid="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endParaRPr lang="zh-CN" altLang="en-US" sz="2400" b="1" dirty="0">
              <a:latin typeface="华文楷体" panose="02010600040101010101" pitchFamily="2" charset="-122"/>
              <a:ea typeface="华文楷体" panose="02010600040101010101" pitchFamily="2" charset="-122"/>
            </a:endParaRPr>
          </a:p>
        </p:txBody>
      </p:sp>
      <p:sp>
        <p:nvSpPr>
          <p:cNvPr id="9" name="MH_Other_1"/>
          <p:cNvSpPr/>
          <p:nvPr>
            <p:custDataLst>
              <p:tags r:id="rId2"/>
            </p:custDataLst>
          </p:nvPr>
        </p:nvSpPr>
        <p:spPr>
          <a:xfrm>
            <a:off x="1596185" y="1878115"/>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0" name="MH_Other_2"/>
          <p:cNvSpPr/>
          <p:nvPr>
            <p:custDataLst>
              <p:tags r:id="rId3"/>
            </p:custDataLst>
          </p:nvPr>
        </p:nvSpPr>
        <p:spPr>
          <a:xfrm>
            <a:off x="1461247" y="1738415"/>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MH_SubTitle_1"/>
          <p:cNvSpPr txBox="1">
            <a:spLocks noChangeArrowheads="1"/>
          </p:cNvSpPr>
          <p:nvPr>
            <p:custDataLst>
              <p:tags r:id="rId4"/>
            </p:custDataLst>
          </p:nvPr>
        </p:nvSpPr>
        <p:spPr bwMode="auto">
          <a:xfrm>
            <a:off x="2620122" y="1506640"/>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endParaRPr lang="zh-CN" altLang="en-US" sz="2400" b="1" dirty="0">
              <a:latin typeface="楷体" panose="02010609060101010101" pitchFamily="49" charset="-122"/>
              <a:ea typeface="楷体" panose="02010609060101010101" pitchFamily="49" charset="-122"/>
            </a:endParaRPr>
          </a:p>
        </p:txBody>
      </p:sp>
      <p:sp>
        <p:nvSpPr>
          <p:cNvPr id="12" name="MH_Text_1"/>
          <p:cNvSpPr txBox="1"/>
          <p:nvPr>
            <p:custDataLst>
              <p:tags r:id="rId5"/>
            </p:custDataLst>
          </p:nvPr>
        </p:nvSpPr>
        <p:spPr>
          <a:xfrm>
            <a:off x="2620122" y="2038452"/>
            <a:ext cx="6082814" cy="1640664"/>
          </a:xfrm>
          <a:prstGeom prst="rect">
            <a:avLst/>
          </a:prstGeom>
          <a:noFill/>
        </p:spPr>
        <p:txBody>
          <a:bodyPr lIns="0" tIns="0" rIns="0" bIns="0">
            <a:normAutofit fontScale="85000" lnSpcReduction="20000"/>
          </a:bodyPr>
          <a:lstStyle/>
          <a:p>
            <a:pPr marL="342900" indent="-342900">
              <a:lnSpc>
                <a:spcPct val="150000"/>
              </a:lnSpc>
              <a:buFont typeface="Arial" panose="020B0604020202020204" pitchFamily="34" charset="0"/>
              <a:buChar char="•"/>
              <a:defRPr/>
            </a:pPr>
            <a:r>
              <a:rPr lang="en-US" altLang="zh-CN" sz="2400" b="1" dirty="0">
                <a:latin typeface="楷体" panose="02010609060101010101" pitchFamily="49" charset="-122"/>
                <a:ea typeface="楷体" panose="02010609060101010101" pitchFamily="49" charset="-122"/>
              </a:rPr>
              <a:t>ASSUME</a:t>
            </a:r>
            <a:r>
              <a:rPr lang="zh-CN" altLang="en-US" sz="2400" b="1" dirty="0">
                <a:latin typeface="楷体" panose="02010609060101010101" pitchFamily="49" charset="-122"/>
                <a:ea typeface="楷体" panose="02010609060101010101" pitchFamily="49" charset="-122"/>
              </a:rPr>
              <a:t>的作用是告诉汇编程序</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在处理源程序时，定义的段与哪个段寄存器关联。</a:t>
            </a:r>
            <a:endParaRPr lang="zh-CN" altLang="en-US" sz="2400" b="1" dirty="0">
              <a:latin typeface="楷体" panose="02010609060101010101" pitchFamily="49" charset="-122"/>
              <a:ea typeface="楷体" panose="02010609060101010101" pitchFamily="49" charset="-122"/>
            </a:endParaRPr>
          </a:p>
          <a:p>
            <a:pPr marL="342900" indent="-342900">
              <a:lnSpc>
                <a:spcPct val="150000"/>
              </a:lnSpc>
              <a:buFont typeface="Arial" panose="020B0604020202020204" pitchFamily="34" charset="0"/>
              <a:buChar char="•"/>
              <a:defRPr/>
            </a:pPr>
            <a:r>
              <a:rPr lang="en-US" altLang="zh-CN" sz="2400" b="1" dirty="0">
                <a:latin typeface="楷体" panose="02010609060101010101" pitchFamily="49" charset="-122"/>
                <a:ea typeface="楷体" panose="02010609060101010101" pitchFamily="49" charset="-122"/>
              </a:rPr>
              <a:t>ASSUME</a:t>
            </a:r>
            <a:r>
              <a:rPr lang="zh-CN" altLang="en-US" sz="2400" b="1" dirty="0">
                <a:latin typeface="楷体" panose="02010609060101010101" pitchFamily="49" charset="-122"/>
                <a:ea typeface="楷体" panose="02010609060101010101" pitchFamily="49" charset="-122"/>
              </a:rPr>
              <a:t>并不设置各个段寄存器的具体内容，段寄存器的值是在程序运行时设定的。</a:t>
            </a:r>
            <a:endParaRPr lang="zh-CN" altLang="en-US" sz="2400" b="1" dirty="0">
              <a:latin typeface="楷体" panose="02010609060101010101" pitchFamily="49" charset="-122"/>
              <a:ea typeface="楷体" panose="02010609060101010101" pitchFamily="49" charset="-122"/>
            </a:endParaRPr>
          </a:p>
        </p:txBody>
      </p:sp>
      <p:sp>
        <p:nvSpPr>
          <p:cNvPr id="13" name="MH_Other_3"/>
          <p:cNvSpPr/>
          <p:nvPr>
            <p:custDataLst>
              <p:tags r:id="rId6"/>
            </p:custDataLst>
          </p:nvPr>
        </p:nvSpPr>
        <p:spPr>
          <a:xfrm>
            <a:off x="1596185" y="4189282"/>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4" name="MH_Other_4"/>
          <p:cNvSpPr/>
          <p:nvPr>
            <p:custDataLst>
              <p:tags r:id="rId7"/>
            </p:custDataLst>
          </p:nvPr>
        </p:nvSpPr>
        <p:spPr>
          <a:xfrm>
            <a:off x="1461247" y="4049582"/>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MH_SubTitle_2"/>
          <p:cNvSpPr txBox="1">
            <a:spLocks noChangeArrowheads="1"/>
          </p:cNvSpPr>
          <p:nvPr>
            <p:custDataLst>
              <p:tags r:id="rId8"/>
            </p:custDataLst>
          </p:nvPr>
        </p:nvSpPr>
        <p:spPr bwMode="auto">
          <a:xfrm>
            <a:off x="2620122" y="381939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16" name="MH_Text_2"/>
          <p:cNvSpPr txBox="1"/>
          <p:nvPr>
            <p:custDataLst>
              <p:tags r:id="rId9"/>
            </p:custDataLst>
          </p:nvPr>
        </p:nvSpPr>
        <p:spPr>
          <a:xfrm>
            <a:off x="2620122" y="4349619"/>
            <a:ext cx="6717516" cy="1640664"/>
          </a:xfrm>
          <a:prstGeom prst="rect">
            <a:avLst/>
          </a:prstGeom>
          <a:noFill/>
        </p:spPr>
        <p:txBody>
          <a:bodyPr lIns="0" tIns="0" rIns="0" bIns="0">
            <a:normAutofit/>
          </a:bodyPr>
          <a:lstStyle/>
          <a:p>
            <a:pPr>
              <a:lnSpc>
                <a:spcPct val="150000"/>
              </a:lnSpc>
              <a:defRPr/>
            </a:pPr>
            <a:r>
              <a:rPr lang="en-US" altLang="zh-CN" sz="2000" b="1" dirty="0">
                <a:latin typeface="楷体" panose="02010609060101010101" pitchFamily="49" charset="-122"/>
                <a:ea typeface="楷体" panose="02010609060101010101" pitchFamily="49" charset="-122"/>
              </a:rPr>
              <a:t>ASSUME </a:t>
            </a:r>
            <a:r>
              <a:rPr lang="zh-CN" altLang="en-US" sz="2000" b="1" dirty="0">
                <a:latin typeface="楷体" panose="02010609060101010101" pitchFamily="49" charset="-122"/>
                <a:ea typeface="楷体" panose="02010609060101010101" pitchFamily="49" charset="-122"/>
              </a:rPr>
              <a:t>段寄存器名：段名，段寄存器名：段名，</a:t>
            </a: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a:lnSpc>
                <a:spcPct val="150000"/>
              </a:lnSpc>
              <a:defRPr/>
            </a:pPr>
            <a:r>
              <a:rPr lang="zh-CN" altLang="en-US" sz="2000" b="1" dirty="0">
                <a:latin typeface="楷体" panose="02010609060101010101" pitchFamily="49" charset="-122"/>
                <a:ea typeface="楷体" panose="02010609060101010101" pitchFamily="49" charset="-122"/>
              </a:rPr>
              <a:t>其中段寄存器名为</a:t>
            </a:r>
            <a:r>
              <a:rPr lang="en-US" altLang="zh-CN" sz="2000" b="1" dirty="0">
                <a:latin typeface="楷体" panose="02010609060101010101" pitchFamily="49" charset="-122"/>
                <a:ea typeface="楷体" panose="02010609060101010101" pitchFamily="49" charset="-122"/>
              </a:rPr>
              <a:t>CS,DS,ES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SS</a:t>
            </a:r>
            <a:r>
              <a:rPr lang="zh-CN" altLang="en-US" sz="2000" b="1" dirty="0">
                <a:latin typeface="楷体" panose="02010609060101010101" pitchFamily="49" charset="-122"/>
                <a:ea typeface="楷体" panose="02010609060101010101" pitchFamily="49" charset="-122"/>
              </a:rPr>
              <a:t>四个之一，段名是用</a:t>
            </a:r>
            <a:r>
              <a:rPr lang="en-US" altLang="zh-CN" sz="2000" b="1" dirty="0">
                <a:latin typeface="楷体" panose="02010609060101010101" pitchFamily="49" charset="-122"/>
                <a:ea typeface="楷体" panose="02010609060101010101" pitchFamily="49" charset="-122"/>
              </a:rPr>
              <a:t>SEGMENT/ENDS</a:t>
            </a:r>
            <a:r>
              <a:rPr lang="zh-CN" altLang="en-US" sz="2000" b="1" dirty="0">
                <a:latin typeface="楷体" panose="02010609060101010101" pitchFamily="49" charset="-122"/>
                <a:ea typeface="楷体" panose="02010609060101010101" pitchFamily="49" charset="-122"/>
              </a:rPr>
              <a:t>伪指令定义的段名。</a:t>
            </a:r>
            <a:endParaRPr lang="zh-CN" altLang="en-US" sz="2000" b="1" dirty="0">
              <a:latin typeface="楷体" panose="02010609060101010101" pitchFamily="49" charset="-122"/>
              <a:ea typeface="楷体" panose="02010609060101010101" pitchFamily="49" charset="-122"/>
            </a:endParaRPr>
          </a:p>
          <a:p>
            <a:pPr>
              <a:lnSpc>
                <a:spcPct val="150000"/>
              </a:lnSpc>
              <a:defRPr/>
            </a:pPr>
            <a:endParaRPr lang="en-US" altLang="zh-CN" sz="2000" b="1" dirty="0">
              <a:latin typeface="楷体" panose="02010609060101010101" pitchFamily="49" charset="-122"/>
              <a:ea typeface="楷体" panose="02010609060101010101" pitchFamily="49" charset="-122"/>
            </a:endParaRPr>
          </a:p>
        </p:txBody>
      </p:sp>
      <p:sp>
        <p:nvSpPr>
          <p:cNvPr id="17" name="MH_Other_5"/>
          <p:cNvSpPr/>
          <p:nvPr>
            <p:custDataLst>
              <p:tags r:id="rId10"/>
            </p:custDataLst>
          </p:nvPr>
        </p:nvSpPr>
        <p:spPr bwMode="auto">
          <a:xfrm>
            <a:off x="1743822" y="2047977"/>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8" name="MH_Other_6"/>
          <p:cNvSpPr>
            <a:spLocks noChangeAspect="1"/>
          </p:cNvSpPr>
          <p:nvPr>
            <p:custDataLst>
              <p:tags r:id="rId11"/>
            </p:custDataLst>
          </p:nvPr>
        </p:nvSpPr>
        <p:spPr bwMode="auto">
          <a:xfrm>
            <a:off x="1761285" y="4357557"/>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anim calcmode="lin" valueType="num">
                                      <p:cBhvr>
                                        <p:cTn id="35" dur="500" fill="hold"/>
                                        <p:tgtEl>
                                          <p:spTgt spid="13"/>
                                        </p:tgtEl>
                                        <p:attrNameLst>
                                          <p:attrName>ppt_x</p:attrName>
                                        </p:attrNameLst>
                                      </p:cBhvr>
                                      <p:tavLst>
                                        <p:tav tm="0">
                                          <p:val>
                                            <p:strVal val="#ppt_x"/>
                                          </p:val>
                                        </p:tav>
                                        <p:tav tm="100000">
                                          <p:val>
                                            <p:strVal val="#ppt_x"/>
                                          </p:val>
                                        </p:tav>
                                      </p:tavLst>
                                    </p:anim>
                                    <p:anim calcmode="lin" valueType="num">
                                      <p:cBhvr>
                                        <p:cTn id="36" dur="5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anim calcmode="lin" valueType="num">
                                      <p:cBhvr>
                                        <p:cTn id="50" dur="500" fill="hold"/>
                                        <p:tgtEl>
                                          <p:spTgt spid="16"/>
                                        </p:tgtEl>
                                        <p:attrNameLst>
                                          <p:attrName>ppt_x</p:attrName>
                                        </p:attrNameLst>
                                      </p:cBhvr>
                                      <p:tavLst>
                                        <p:tav tm="0">
                                          <p:val>
                                            <p:strVal val="#ppt_x"/>
                                          </p:val>
                                        </p:tav>
                                        <p:tav tm="100000">
                                          <p:val>
                                            <p:strVal val="#ppt_x"/>
                                          </p:val>
                                        </p:tav>
                                      </p:tavLst>
                                    </p:anim>
                                    <p:anim calcmode="lin" valueType="num">
                                      <p:cBhvr>
                                        <p:cTn id="51" dur="5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anim calcmode="lin" valueType="num">
                                      <p:cBhvr>
                                        <p:cTn id="55" dur="500" fill="hold"/>
                                        <p:tgtEl>
                                          <p:spTgt spid="18"/>
                                        </p:tgtEl>
                                        <p:attrNameLst>
                                          <p:attrName>ppt_x</p:attrName>
                                        </p:attrNameLst>
                                      </p:cBhvr>
                                      <p:tavLst>
                                        <p:tav tm="0">
                                          <p:val>
                                            <p:strVal val="#ppt_x"/>
                                          </p:val>
                                        </p:tav>
                                        <p:tav tm="100000">
                                          <p:val>
                                            <p:strVal val="#ppt_x"/>
                                          </p:val>
                                        </p:tav>
                                      </p:tavLst>
                                    </p:anim>
                                    <p:anim calcmode="lin" valueType="num">
                                      <p:cBhvr>
                                        <p:cTn id="5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animBg="1"/>
      <p:bldP spid="15" grpId="0"/>
      <p:bldP spid="16" grpId="0"/>
      <p:bldP spid="17" grpId="0" animBg="1"/>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r>
              <a:rPr lang="zh-CN" altLang="en-US" sz="2400" b="1" dirty="0">
                <a:latin typeface="华文楷体" panose="02010600040101010101" pitchFamily="2" charset="-122"/>
                <a:ea typeface="华文楷体" panose="02010600040101010101" pitchFamily="2" charset="-122"/>
              </a:rPr>
              <a:t>例</a:t>
            </a:r>
            <a:endParaRPr lang="zh-CN" altLang="en-US" sz="2400" b="1" dirty="0">
              <a:latin typeface="华文楷体" panose="02010600040101010101" pitchFamily="2" charset="-122"/>
              <a:ea typeface="华文楷体" panose="02010600040101010101" pitchFamily="2" charset="-122"/>
            </a:endParaRPr>
          </a:p>
        </p:txBody>
      </p:sp>
      <p:sp>
        <p:nvSpPr>
          <p:cNvPr id="19" name="Rectangle 2"/>
          <p:cNvSpPr>
            <a:spLocks noChangeArrowheads="1"/>
          </p:cNvSpPr>
          <p:nvPr/>
        </p:nvSpPr>
        <p:spPr bwMode="auto">
          <a:xfrm>
            <a:off x="672352" y="1314302"/>
            <a:ext cx="7772400" cy="5324535"/>
          </a:xfrm>
          <a:prstGeom prst="rect">
            <a:avLst/>
          </a:prstGeom>
          <a:noFill/>
          <a:ln w="38100"/>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VAR1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12H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VAR2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34H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DATA2</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VAR3</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56H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CS:CODE,DS:DATA1,ES:DATA2</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START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VAR1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VAR2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INC  VAR3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CODE</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 START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AutoShape 5"/>
          <p:cNvSpPr>
            <a:spLocks noChangeArrowheads="1"/>
          </p:cNvSpPr>
          <p:nvPr/>
        </p:nvSpPr>
        <p:spPr bwMode="auto">
          <a:xfrm>
            <a:off x="3033693" y="4151631"/>
            <a:ext cx="4392613" cy="436563"/>
          </a:xfrm>
          <a:prstGeom prst="wedgeRectCallout">
            <a:avLst>
              <a:gd name="adj1" fmla="val -52819"/>
              <a:gd name="adj2" fmla="val 107093"/>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该指令汇编时，</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VAR1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AutoShape 6"/>
          <p:cNvSpPr>
            <a:spLocks noChangeArrowheads="1"/>
          </p:cNvSpPr>
          <p:nvPr/>
        </p:nvSpPr>
        <p:spPr bwMode="auto">
          <a:xfrm>
            <a:off x="3698370" y="4756546"/>
            <a:ext cx="4679950" cy="719138"/>
          </a:xfrm>
          <a:prstGeom prst="wedgeRectCallout">
            <a:avLst>
              <a:gd name="adj1" fmla="val -66990"/>
              <a:gd name="adj2" fmla="val 7019"/>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该指令被汇编时，</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VAR2</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ES,</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即指令编码中有段前缀</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ES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AutoShape 7"/>
          <p:cNvSpPr>
            <a:spLocks noChangeArrowheads="1"/>
          </p:cNvSpPr>
          <p:nvPr/>
        </p:nvSpPr>
        <p:spPr bwMode="auto">
          <a:xfrm>
            <a:off x="3271108" y="5693704"/>
            <a:ext cx="4679950" cy="647700"/>
          </a:xfrm>
          <a:prstGeom prst="wedgeRectCallout">
            <a:avLst>
              <a:gd name="adj1" fmla="val -57838"/>
              <a:gd name="adj2" fmla="val -88236"/>
            </a:avLst>
          </a:prstGeom>
          <a:noFill/>
          <a:ln w="28575"/>
        </p:spPr>
        <p:style>
          <a:lnRef idx="2">
            <a:schemeClr val="accent1"/>
          </a:lnRef>
          <a:fillRef idx="1">
            <a:schemeClr val="lt1"/>
          </a:fillRef>
          <a:effectRef idx="0">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该指令汇编时，</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VAR3</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使用的是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CS</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，即指令编码中有段前缀</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CS</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1+#ppt_w/2"/>
                                          </p:val>
                                        </p:tav>
                                        <p:tav tm="100000">
                                          <p:val>
                                            <p:strVal val="#ppt_x"/>
                                          </p:val>
                                        </p:tav>
                                      </p:tavLst>
                                    </p:anim>
                                    <p:anim calcmode="lin" valueType="num">
                                      <p:cBhvr additive="base">
                                        <p:cTn id="1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P spid="21" grpId="0" animBg="1" autoUpdateAnimBg="0"/>
      <p:bldP spid="2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段寻址伪指令</a:t>
            </a:r>
            <a:r>
              <a:rPr lang="en-US" altLang="zh-CN" sz="2400" b="1" dirty="0">
                <a:latin typeface="华文楷体" panose="02010600040101010101" pitchFamily="2" charset="-122"/>
                <a:ea typeface="华文楷体" panose="02010600040101010101" pitchFamily="2" charset="-122"/>
              </a:rPr>
              <a:t>ASSUME</a:t>
            </a:r>
            <a:r>
              <a:rPr lang="zh-CN" altLang="en-US" sz="2400" b="1" dirty="0">
                <a:latin typeface="华文楷体" panose="02010600040101010101" pitchFamily="2" charset="-122"/>
                <a:ea typeface="华文楷体" panose="02010600040101010101" pitchFamily="2" charset="-122"/>
              </a:rPr>
              <a:t>例</a:t>
            </a:r>
            <a:endParaRPr lang="zh-CN" altLang="en-US" sz="2400" b="1" dirty="0">
              <a:latin typeface="华文楷体" panose="02010600040101010101" pitchFamily="2" charset="-122"/>
              <a:ea typeface="华文楷体" panose="02010600040101010101" pitchFamily="2" charset="-122"/>
            </a:endParaRPr>
          </a:p>
        </p:txBody>
      </p:sp>
      <p:sp>
        <p:nvSpPr>
          <p:cNvPr id="12" name="MH_Other_1"/>
          <p:cNvSpPr/>
          <p:nvPr>
            <p:custDataLst>
              <p:tags r:id="rId2"/>
            </p:custDataLst>
          </p:nvPr>
        </p:nvSpPr>
        <p:spPr>
          <a:xfrm>
            <a:off x="12960" y="1367177"/>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13" name="MH_Other_2"/>
          <p:cNvSpPr/>
          <p:nvPr>
            <p:custDataLst>
              <p:tags r:id="rId3"/>
            </p:custDataLst>
          </p:nvPr>
        </p:nvSpPr>
        <p:spPr>
          <a:xfrm flipH="1">
            <a:off x="2614873" y="1471952"/>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4" name="MH_Other_3"/>
          <p:cNvSpPr/>
          <p:nvPr>
            <p:custDataLst>
              <p:tags r:id="rId4"/>
            </p:custDataLst>
          </p:nvPr>
        </p:nvSpPr>
        <p:spPr>
          <a:xfrm flipH="1">
            <a:off x="2630748" y="4419939"/>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5" name="MH_Other_4"/>
          <p:cNvSpPr/>
          <p:nvPr>
            <p:custDataLst>
              <p:tags r:id="rId5"/>
            </p:custDataLst>
          </p:nvPr>
        </p:nvSpPr>
        <p:spPr>
          <a:xfrm flipH="1">
            <a:off x="3054610" y="2889589"/>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6" name="MH_Title_1"/>
          <p:cNvSpPr/>
          <p:nvPr>
            <p:custDataLst>
              <p:tags r:id="rId6"/>
            </p:custDataLst>
          </p:nvPr>
        </p:nvSpPr>
        <p:spPr>
          <a:xfrm>
            <a:off x="16135" y="2560977"/>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说明</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7" name="MH_SubTitle_2"/>
          <p:cNvSpPr txBox="1"/>
          <p:nvPr>
            <p:custDataLst>
              <p:tags r:id="rId7"/>
            </p:custDataLst>
          </p:nvPr>
        </p:nvSpPr>
        <p:spPr>
          <a:xfrm>
            <a:off x="4234122" y="3044417"/>
            <a:ext cx="4831233" cy="779929"/>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一条</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语句不一定设置全部段寄存器，可以选择其中一个或几个段寄存器。</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8" name="MH_SubTitle_1"/>
          <p:cNvSpPr txBox="1"/>
          <p:nvPr>
            <p:custDataLst>
              <p:tags r:id="rId8"/>
            </p:custDataLst>
          </p:nvPr>
        </p:nvSpPr>
        <p:spPr>
          <a:xfrm>
            <a:off x="3797560" y="1120202"/>
            <a:ext cx="4988800" cy="1466977"/>
          </a:xfrm>
          <a:prstGeom prst="rect">
            <a:avLst/>
          </a:prstGeom>
          <a:noFill/>
        </p:spPr>
        <p:txBody>
          <a:bodyPr lIns="72000" tIns="0" rIns="72000" bIns="0" anchor="ctr">
            <a:norm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在一个代码段中可以有几条</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伪指令，对于前面的设置，可以用</a:t>
            </a:r>
            <a:r>
              <a:rPr lang="en-US" altLang="zh-CN" sz="2400" b="1" kern="0" dirty="0">
                <a:latin typeface="楷体" panose="02010609060101010101" pitchFamily="49" charset="-122"/>
                <a:ea typeface="楷体" panose="02010609060101010101" pitchFamily="49" charset="-122"/>
                <a:cs typeface="Arial" panose="020B0604020202020204" pitchFamily="34" charset="0"/>
              </a:rPr>
              <a:t>ASSUME</a:t>
            </a:r>
            <a:r>
              <a:rPr lang="zh-CN" altLang="en-US" sz="2400" b="1" kern="0" dirty="0">
                <a:latin typeface="楷体" panose="02010609060101010101" pitchFamily="49" charset="-122"/>
                <a:ea typeface="楷体" panose="02010609060101010101" pitchFamily="49" charset="-122"/>
                <a:cs typeface="Arial" panose="020B0604020202020204" pitchFamily="34" charset="0"/>
              </a:rPr>
              <a:t>改变原来的设置。</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3" name="MH_SubTitle_3"/>
          <p:cNvSpPr txBox="1"/>
          <p:nvPr>
            <p:custDataLst>
              <p:tags r:id="rId9"/>
            </p:custDataLst>
          </p:nvPr>
        </p:nvSpPr>
        <p:spPr>
          <a:xfrm>
            <a:off x="3815022" y="4126755"/>
            <a:ext cx="5081552" cy="1514522"/>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可以使用关键字</a:t>
            </a:r>
            <a:r>
              <a:rPr lang="en-US" altLang="zh-CN" sz="2400" b="1" kern="0" dirty="0">
                <a:latin typeface="楷体" panose="02010609060101010101" pitchFamily="49" charset="-122"/>
                <a:ea typeface="楷体" panose="02010609060101010101" pitchFamily="49" charset="-122"/>
                <a:cs typeface="Arial" panose="020B0604020202020204" pitchFamily="34" charset="0"/>
              </a:rPr>
              <a:t>NOTHING</a:t>
            </a:r>
            <a:r>
              <a:rPr lang="zh-CN" altLang="en-US" sz="2400" b="1" kern="0" dirty="0">
                <a:latin typeface="楷体" panose="02010609060101010101" pitchFamily="49" charset="-122"/>
                <a:ea typeface="楷体" panose="02010609060101010101" pitchFamily="49" charset="-122"/>
                <a:cs typeface="Arial" panose="020B0604020202020204" pitchFamily="34" charset="0"/>
              </a:rPr>
              <a:t>将前面的设置删除。</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24" name="Rectangle 5"/>
          <p:cNvSpPr>
            <a:spLocks noChangeArrowheads="1"/>
          </p:cNvSpPr>
          <p:nvPr/>
        </p:nvSpPr>
        <p:spPr bwMode="auto">
          <a:xfrm>
            <a:off x="251055" y="5606743"/>
            <a:ext cx="847700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ASSUME  ES:NOTHING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删除前面对</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ES</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与某个定义段的关联</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Rectangle 6"/>
          <p:cNvSpPr>
            <a:spLocks noChangeArrowheads="1"/>
          </p:cNvSpPr>
          <p:nvPr/>
        </p:nvSpPr>
        <p:spPr bwMode="auto">
          <a:xfrm>
            <a:off x="251055" y="499714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5"/>
          <p:cNvSpPr>
            <a:spLocks noChangeArrowheads="1"/>
          </p:cNvSpPr>
          <p:nvPr/>
        </p:nvSpPr>
        <p:spPr bwMode="auto">
          <a:xfrm>
            <a:off x="247426" y="6220808"/>
            <a:ext cx="7617791" cy="4616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ASSUME  NOTHING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删除全部</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个段寄存器的设置</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out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arn(outVertic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utoUpdateAnimBg="0"/>
      <p:bldP spid="26"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defRPr/>
            </a:pPr>
            <a:r>
              <a:rPr lang="zh-CN" altLang="en-US" sz="2400" b="1" kern="0" dirty="0">
                <a:latin typeface="楷体" panose="02010609060101010101" pitchFamily="49" charset="-122"/>
                <a:ea typeface="楷体" panose="02010609060101010101" pitchFamily="49" charset="-122"/>
              </a:rPr>
              <a:t>要让一个段寄存器真正地指向某个逻辑段，就需要将段基值装入到该段寄存器。</a:t>
            </a:r>
            <a:endParaRPr lang="en-US" altLang="zh-CN" sz="2400" b="1" kern="0" dirty="0">
              <a:latin typeface="楷体" panose="02010609060101010101" pitchFamily="49" charset="-122"/>
              <a:ea typeface="楷体" panose="02010609060101010101" pitchFamily="49" charset="-122"/>
            </a:endParaRPr>
          </a:p>
          <a:p>
            <a:pPr algn="just">
              <a:defRPr/>
            </a:pPr>
            <a:r>
              <a:rPr lang="zh-CN" altLang="en-US" sz="2400" b="1" kern="0" dirty="0">
                <a:latin typeface="楷体" panose="02010609060101010101" pitchFamily="49" charset="-122"/>
                <a:ea typeface="楷体" panose="02010609060101010101" pitchFamily="49" charset="-122"/>
              </a:rPr>
              <a:t>段寄存器的装入需要用程序的方法来实现。四个段寄存器的装入方法略有不同。</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1" name="矩形 10"/>
          <p:cNvSpPr/>
          <p:nvPr/>
        </p:nvSpPr>
        <p:spPr>
          <a:xfrm>
            <a:off x="357640" y="1343452"/>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的装入：在程序中，使用数据传送语句来实现对</a:t>
            </a:r>
            <a:r>
              <a:rPr lang="en-US" altLang="zh-CN" sz="2400" b="1" kern="0" dirty="0">
                <a:solidFill>
                  <a:srgbClr val="000000"/>
                </a:solidFill>
                <a:latin typeface="楷体" panose="02010609060101010101" pitchFamily="49" charset="-122"/>
                <a:ea typeface="楷体" panose="02010609060101010101" pitchFamily="49" charset="-122"/>
              </a:rPr>
              <a:t>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12" name="Rectangle 2"/>
          <p:cNvSpPr>
            <a:spLocks noChangeArrowheads="1"/>
          </p:cNvSpPr>
          <p:nvPr/>
        </p:nvSpPr>
        <p:spPr bwMode="auto">
          <a:xfrm>
            <a:off x="1447800" y="2274420"/>
            <a:ext cx="6248400" cy="4606389"/>
          </a:xfrm>
          <a:prstGeom prst="rect">
            <a:avLst/>
          </a:prstGeom>
          <a:noFill/>
          <a:ln w="38100"/>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DATA1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DBYTE1  DB  12H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DATA1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DATA2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DBYTE2  DB 14H DUP(?)</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DATA2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CS:CODE,DS:DATA1</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START: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AX,DATA1</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DS,AX</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AX,DATA2</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MOV  ES,AX</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AL,DBYTE1</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DBYTE2[2],AL</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2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3"/>
          <p:cNvSpPr>
            <a:spLocks noChangeArrowheads="1"/>
          </p:cNvSpPr>
          <p:nvPr/>
        </p:nvSpPr>
        <p:spPr bwMode="auto">
          <a:xfrm>
            <a:off x="319143" y="2217353"/>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AutoShape 5"/>
          <p:cNvSpPr>
            <a:spLocks noChangeArrowheads="1"/>
          </p:cNvSpPr>
          <p:nvPr/>
        </p:nvSpPr>
        <p:spPr bwMode="auto">
          <a:xfrm>
            <a:off x="5260996" y="4927001"/>
            <a:ext cx="3124200" cy="1275987"/>
          </a:xfrm>
          <a:prstGeom prst="wedgeRectCallout">
            <a:avLst>
              <a:gd name="adj1" fmla="val -59889"/>
              <a:gd name="adj2" fmla="val 42001"/>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该指令在汇编时出错，因为在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ASSUME</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指令中未指定</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DATA2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关联。 </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0" cap="none" spc="0" normalizeH="0" baseline="0" noProof="0" dirty="0">
              <a:ln>
                <a:noFill/>
              </a:ln>
              <a:solidFill>
                <a:srgbClr val="FFCC66"/>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85701" y="2462044"/>
            <a:ext cx="7696200" cy="1216025"/>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为了改正上述程序中的错误，可以在变量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DBYTE2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前加一个段前缀说明即可。即：</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MOV  ES:DBYTE2[2],  AL</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6" name="Text Box 7"/>
          <p:cNvSpPr txBox="1">
            <a:spLocks noChangeArrowheads="1"/>
          </p:cNvSpPr>
          <p:nvPr/>
        </p:nvSpPr>
        <p:spPr bwMode="auto">
          <a:xfrm>
            <a:off x="615110" y="3911656"/>
            <a:ext cx="7704137" cy="1113766"/>
          </a:xfrm>
          <a:prstGeom prst="rect">
            <a:avLst/>
          </a:prstGeom>
          <a:noFill/>
          <a:ln w="28575" cmpd="sng">
            <a:noFill/>
            <a:miter lim="800000"/>
          </a:ln>
          <a:effectLst/>
        </p:spPr>
        <p:txBody>
          <a:bodyPr>
            <a:spAutoFit/>
          </a:bodyPr>
          <a:lstStyle/>
          <a:p>
            <a:pPr defTabSz="914400" fontAlgn="base">
              <a:lnSpc>
                <a:spcPct val="150000"/>
              </a:lnSpc>
              <a:spcBef>
                <a:spcPct val="50000"/>
              </a:spcBef>
              <a:spcAft>
                <a:spcPct val="0"/>
              </a:spcAft>
              <a:buFont typeface="Arial" panose="020B0604020202020204" pitchFamily="34" charset="0"/>
              <a:buNone/>
            </a:pPr>
            <a:r>
              <a:rPr lang="zh-CN" altLang="en-US" sz="2400" b="1" dirty="0">
                <a:solidFill>
                  <a:srgbClr val="000000"/>
                </a:solidFill>
                <a:latin typeface="楷体" panose="02010609060101010101" pitchFamily="49" charset="-122"/>
                <a:ea typeface="楷体" panose="02010609060101010101" pitchFamily="49" charset="-122"/>
              </a:rPr>
              <a:t>但上述方法只是在一条指令中有效，最好的办法是在</a:t>
            </a:r>
            <a:r>
              <a:rPr lang="en-US" altLang="zh-CN" sz="2400" b="1" dirty="0">
                <a:solidFill>
                  <a:srgbClr val="000000"/>
                </a:solidFill>
                <a:latin typeface="楷体" panose="02010609060101010101" pitchFamily="49" charset="-122"/>
                <a:ea typeface="楷体" panose="02010609060101010101" pitchFamily="49" charset="-122"/>
              </a:rPr>
              <a:t>ASUMME</a:t>
            </a:r>
            <a:r>
              <a:rPr lang="zh-CN" altLang="en-US" sz="2400" b="1" dirty="0">
                <a:solidFill>
                  <a:srgbClr val="000000"/>
                </a:solidFill>
                <a:latin typeface="楷体" panose="02010609060101010101" pitchFamily="49" charset="-122"/>
                <a:ea typeface="楷体" panose="02010609060101010101" pitchFamily="49" charset="-122"/>
              </a:rPr>
              <a:t>语句中，将</a:t>
            </a:r>
            <a:r>
              <a:rPr lang="en-US" altLang="zh-CN" sz="2400" b="1" dirty="0">
                <a:solidFill>
                  <a:srgbClr val="000000"/>
                </a:solidFill>
                <a:latin typeface="楷体" panose="02010609060101010101" pitchFamily="49" charset="-122"/>
                <a:ea typeface="楷体" panose="02010609060101010101" pitchFamily="49" charset="-122"/>
              </a:rPr>
              <a:t>ES</a:t>
            </a:r>
            <a:r>
              <a:rPr lang="zh-CN" altLang="en-US" sz="2400" b="1" dirty="0">
                <a:solidFill>
                  <a:srgbClr val="000000"/>
                </a:solidFill>
                <a:latin typeface="楷体" panose="02010609060101010101" pitchFamily="49" charset="-122"/>
                <a:ea typeface="楷体" panose="02010609060101010101" pitchFamily="49" charset="-122"/>
              </a:rPr>
              <a:t>与</a:t>
            </a:r>
            <a:r>
              <a:rPr lang="en-US" altLang="zh-CN" sz="2400" b="1" dirty="0">
                <a:solidFill>
                  <a:srgbClr val="000000"/>
                </a:solidFill>
                <a:latin typeface="楷体" panose="02010609060101010101" pitchFamily="49" charset="-122"/>
                <a:ea typeface="楷体" panose="02010609060101010101" pitchFamily="49" charset="-122"/>
              </a:rPr>
              <a:t>DATA2</a:t>
            </a:r>
            <a:r>
              <a:rPr lang="zh-CN" altLang="en-US" sz="2400" b="1" dirty="0">
                <a:solidFill>
                  <a:srgbClr val="000000"/>
                </a:solidFill>
                <a:latin typeface="楷体" panose="02010609060101010101" pitchFamily="49" charset="-122"/>
                <a:ea typeface="楷体" panose="02010609060101010101" pitchFamily="49" charset="-122"/>
              </a:rPr>
              <a:t>关联。</a:t>
            </a:r>
            <a:endParaRPr lang="zh-CN" altLang="en-US" sz="2400" b="1" dirty="0">
              <a:solidFill>
                <a:srgbClr val="000000"/>
              </a:solidFill>
              <a:latin typeface="楷体" panose="02010609060101010101" pitchFamily="49" charset="-122"/>
              <a:ea typeface="楷体" panose="02010609060101010101" pitchFamily="49" charset="-122"/>
            </a:endParaRPr>
          </a:p>
        </p:txBody>
      </p:sp>
      <p:sp>
        <p:nvSpPr>
          <p:cNvPr id="17" name="矩形 16"/>
          <p:cNvSpPr/>
          <p:nvPr/>
        </p:nvSpPr>
        <p:spPr>
          <a:xfrm>
            <a:off x="357640" y="1483301"/>
            <a:ext cx="8108628" cy="830997"/>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1.DS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的装入：在程序中，使用数据传送语句来实现对</a:t>
            </a:r>
            <a:r>
              <a:rPr lang="en-US" altLang="zh-CN" sz="2400" b="1" kern="0" dirty="0">
                <a:solidFill>
                  <a:srgbClr val="000000"/>
                </a:solidFill>
                <a:latin typeface="楷体" panose="02010609060101010101" pitchFamily="49" charset="-122"/>
                <a:ea typeface="楷体" panose="02010609060101010101" pitchFamily="49" charset="-122"/>
              </a:rPr>
              <a:t>DS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ES</a:t>
            </a:r>
            <a:r>
              <a:rPr lang="zh-CN" altLang="en-US" sz="2400" b="1" kern="0" dirty="0">
                <a:solidFill>
                  <a:srgbClr val="000000"/>
                </a:solidFill>
                <a:latin typeface="楷体" panose="02010609060101010101" pitchFamily="49" charset="-122"/>
                <a:ea typeface="楷体" panose="02010609060101010101" pitchFamily="49" charset="-122"/>
              </a:rPr>
              <a:t>的装入。</a:t>
            </a:r>
            <a:endParaRPr lang="zh-CN" altLang="en-US" sz="2400" b="1" kern="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7" name="矩形 16"/>
          <p:cNvSpPr/>
          <p:nvPr/>
        </p:nvSpPr>
        <p:spPr>
          <a:xfrm>
            <a:off x="357640" y="1483301"/>
            <a:ext cx="500504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2.SS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SS</a:t>
            </a:r>
            <a:r>
              <a:rPr lang="zh-CN" altLang="en-US" sz="2400" b="1" kern="0" dirty="0">
                <a:solidFill>
                  <a:srgbClr val="000000"/>
                </a:solidFill>
                <a:latin typeface="楷体" panose="02010609060101010101" pitchFamily="49" charset="-122"/>
                <a:ea typeface="楷体" panose="02010609060101010101" pitchFamily="49" charset="-122"/>
              </a:rPr>
              <a:t>的装入有两种方法</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2213049"/>
            <a:ext cx="8152889" cy="707886"/>
          </a:xfrm>
          <a:prstGeom prst="rect">
            <a:avLst/>
          </a:prstGeom>
        </p:spPr>
        <p:txBody>
          <a:bodyPr wrap="square">
            <a:spAutoFit/>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）在段定义伪指令的组合类型项中，使用</a:t>
            </a:r>
            <a:r>
              <a:rPr lang="en-US" altLang="zh-CN" sz="2000" b="1" dirty="0">
                <a:latin typeface="楷体" panose="02010609060101010101" pitchFamily="49" charset="-122"/>
                <a:ea typeface="楷体" panose="02010609060101010101" pitchFamily="49" charset="-122"/>
              </a:rPr>
              <a:t>STACK</a:t>
            </a:r>
            <a:r>
              <a:rPr lang="zh-CN" altLang="en-US" sz="2000" b="1" dirty="0">
                <a:latin typeface="楷体" panose="02010609060101010101" pitchFamily="49" charset="-122"/>
                <a:ea typeface="楷体" panose="02010609060101010101" pitchFamily="49" charset="-122"/>
              </a:rPr>
              <a:t>参数，并在段寻址伪指令</a:t>
            </a:r>
            <a:r>
              <a:rPr lang="en-US" altLang="zh-CN" sz="2000" b="1" dirty="0">
                <a:latin typeface="楷体" panose="02010609060101010101" pitchFamily="49" charset="-122"/>
                <a:ea typeface="楷体" panose="02010609060101010101" pitchFamily="49" charset="-122"/>
              </a:rPr>
              <a:t>ASSUME</a:t>
            </a:r>
            <a:r>
              <a:rPr lang="zh-CN" altLang="en-US" sz="2000" b="1" dirty="0">
                <a:latin typeface="楷体" panose="02010609060101010101" pitchFamily="49" charset="-122"/>
                <a:ea typeface="楷体" panose="02010609060101010101" pitchFamily="49" charset="-122"/>
              </a:rPr>
              <a:t>语句中把该段与</a:t>
            </a:r>
            <a:r>
              <a:rPr lang="en-US" altLang="zh-CN" sz="2000" b="1" dirty="0">
                <a:latin typeface="楷体" panose="02010609060101010101" pitchFamily="49" charset="-122"/>
                <a:ea typeface="楷体" panose="02010609060101010101" pitchFamily="49" charset="-122"/>
              </a:rPr>
              <a:t>SS</a:t>
            </a:r>
            <a:r>
              <a:rPr lang="zh-CN" altLang="en-US" sz="2000" b="1" dirty="0">
                <a:latin typeface="楷体" panose="02010609060101010101" pitchFamily="49" charset="-122"/>
                <a:ea typeface="楷体" panose="02010609060101010101" pitchFamily="49" charset="-122"/>
              </a:rPr>
              <a:t>段寄存器关联。</a:t>
            </a:r>
            <a:endParaRPr lang="zh-CN" altLang="en-US" sz="2000" b="1" dirty="0">
              <a:latin typeface="楷体" panose="02010609060101010101" pitchFamily="49" charset="-122"/>
              <a:ea typeface="楷体" panose="02010609060101010101" pitchFamily="49" charset="-122"/>
            </a:endParaRPr>
          </a:p>
        </p:txBody>
      </p:sp>
      <p:sp>
        <p:nvSpPr>
          <p:cNvPr id="12" name="Rectangle 2"/>
          <p:cNvSpPr>
            <a:spLocks noChangeArrowheads="1"/>
          </p:cNvSpPr>
          <p:nvPr/>
        </p:nvSpPr>
        <p:spPr bwMode="auto">
          <a:xfrm>
            <a:off x="1829696" y="3037577"/>
            <a:ext cx="6073775" cy="2647950"/>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STACK1  SEGMENT  PARA  STACK</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40H DUP(?)</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STACK1  ENDS</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CS:CODE,SS:STACK1</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3"/>
          <p:cNvSpPr>
            <a:spLocks noChangeArrowheads="1"/>
          </p:cNvSpPr>
          <p:nvPr/>
        </p:nvSpPr>
        <p:spPr bwMode="auto">
          <a:xfrm>
            <a:off x="534296" y="2961377"/>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4"/>
          <p:cNvSpPr>
            <a:spLocks noChangeArrowheads="1"/>
          </p:cNvSpPr>
          <p:nvPr/>
        </p:nvSpPr>
        <p:spPr bwMode="auto">
          <a:xfrm>
            <a:off x="458096" y="5933177"/>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将被自动装入</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STACK1</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段的段基值，堆栈指针</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也将指向堆栈底部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的存储单元。上例中（</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ou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伪指令语句</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9" name="MH_Other_2"/>
          <p:cNvSpPr/>
          <p:nvPr>
            <p:custDataLst>
              <p:tags r:id="rId3"/>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MH_SubTitle_1"/>
          <p:cNvSpPr txBox="1">
            <a:spLocks noChangeArrowheads="1"/>
          </p:cNvSpPr>
          <p:nvPr>
            <p:custDataLst>
              <p:tags r:id="rId4"/>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说明</a:t>
            </a:r>
            <a:endParaRPr lang="zh-CN" altLang="en-US" sz="2400" b="1" dirty="0">
              <a:latin typeface="楷体" panose="02010609060101010101" pitchFamily="49" charset="-122"/>
              <a:ea typeface="楷体" panose="02010609060101010101" pitchFamily="49" charset="-122"/>
            </a:endParaRPr>
          </a:p>
        </p:txBody>
      </p:sp>
      <p:sp>
        <p:nvSpPr>
          <p:cNvPr id="11" name="MH_Text_1"/>
          <p:cNvSpPr txBox="1"/>
          <p:nvPr>
            <p:custDataLst>
              <p:tags r:id="rId5"/>
            </p:custDataLst>
          </p:nvPr>
        </p:nvSpPr>
        <p:spPr>
          <a:xfrm>
            <a:off x="2528682" y="1957231"/>
            <a:ext cx="5856514" cy="1247775"/>
          </a:xfrm>
          <a:prstGeom prst="rect">
            <a:avLst/>
          </a:prstGeom>
          <a:noFill/>
        </p:spPr>
        <p:txBody>
          <a:bodyPr lIns="0" tIns="0" rIns="0" bIns="0">
            <a:normAutofit fontScale="70000" lnSpcReduction="20000"/>
          </a:bodyPr>
          <a:lstStyle/>
          <a:p>
            <a:pPr marL="342900" indent="-342900">
              <a:lnSpc>
                <a:spcPct val="150000"/>
              </a:lnSpc>
              <a:buFont typeface="Arial" panose="020B0604020202020204" pitchFamily="34" charset="0"/>
              <a:buChar char="•"/>
              <a:defRPr/>
            </a:pPr>
            <a:r>
              <a:rPr lang="zh-CN" altLang="en-US" sz="2600" b="1" dirty="0">
                <a:latin typeface="楷体" panose="02010609060101010101" pitchFamily="49" charset="-122"/>
                <a:ea typeface="楷体" panose="02010609060101010101" pitchFamily="49" charset="-122"/>
              </a:rPr>
              <a:t>伪指令语句又叫命令语句</a:t>
            </a:r>
            <a:r>
              <a:rPr lang="en-US" altLang="zh-CN" sz="2600" b="1" dirty="0">
                <a:latin typeface="楷体" panose="02010609060101010101" pitchFamily="49" charset="-122"/>
                <a:ea typeface="楷体" panose="02010609060101010101" pitchFamily="49" charset="-122"/>
              </a:rPr>
              <a:t>,</a:t>
            </a:r>
            <a:r>
              <a:rPr lang="zh-CN" altLang="en-US" sz="2600" b="1" dirty="0">
                <a:latin typeface="楷体" panose="02010609060101010101" pitchFamily="49" charset="-122"/>
                <a:ea typeface="楷体" panose="02010609060101010101" pitchFamily="49" charset="-122"/>
              </a:rPr>
              <a:t>指示性语句。</a:t>
            </a:r>
            <a:endParaRPr lang="zh-CN" altLang="en-US" sz="2600" b="1" dirty="0">
              <a:latin typeface="楷体" panose="02010609060101010101" pitchFamily="49" charset="-122"/>
              <a:ea typeface="楷体" panose="02010609060101010101" pitchFamily="49" charset="-122"/>
            </a:endParaRPr>
          </a:p>
          <a:p>
            <a:pPr marL="342900" indent="-342900">
              <a:lnSpc>
                <a:spcPct val="150000"/>
              </a:lnSpc>
              <a:buFont typeface="Arial" panose="020B0604020202020204" pitchFamily="34" charset="0"/>
              <a:buChar char="•"/>
              <a:defRPr/>
            </a:pPr>
            <a:r>
              <a:rPr lang="zh-CN" altLang="en-US" sz="2600" b="1" dirty="0">
                <a:latin typeface="楷体" panose="02010609060101010101" pitchFamily="49" charset="-122"/>
                <a:ea typeface="楷体" panose="02010609060101010101" pitchFamily="49" charset="-122"/>
              </a:rPr>
              <a:t>伪指令本身不产生对应的机器目标代码。它指示汇编程序对其后面的指令语句和伪指令语句如何处理</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2" name="MH_Other_3"/>
          <p:cNvSpPr/>
          <p:nvPr>
            <p:custDataLst>
              <p:tags r:id="rId6"/>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3" name="MH_Other_4"/>
          <p:cNvSpPr/>
          <p:nvPr>
            <p:custDataLst>
              <p:tags r:id="rId7"/>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MH_SubTitle_2"/>
          <p:cNvSpPr txBox="1">
            <a:spLocks noChangeArrowheads="1"/>
          </p:cNvSpPr>
          <p:nvPr>
            <p:custDataLst>
              <p:tags r:id="rId8"/>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格式</a:t>
            </a:r>
            <a:endParaRPr lang="zh-CN" altLang="en-US" sz="2400" b="1" dirty="0">
              <a:latin typeface="楷体" panose="02010609060101010101" pitchFamily="49" charset="-122"/>
              <a:ea typeface="楷体" panose="02010609060101010101" pitchFamily="49" charset="-122"/>
            </a:endParaRPr>
          </a:p>
        </p:txBody>
      </p:sp>
      <p:sp>
        <p:nvSpPr>
          <p:cNvPr id="15" name="MH_Other_5"/>
          <p:cNvSpPr/>
          <p:nvPr>
            <p:custDataLst>
              <p:tags r:id="rId9"/>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6" name="MH_Other_6"/>
          <p:cNvSpPr>
            <a:spLocks noChangeAspect="1"/>
          </p:cNvSpPr>
          <p:nvPr>
            <p:custDataLst>
              <p:tags r:id="rId10"/>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7" name="MH_Other_5"/>
          <p:cNvSpPr/>
          <p:nvPr>
            <p:custDataLst>
              <p:tags r:id="rId11"/>
            </p:custDataLst>
          </p:nvPr>
        </p:nvSpPr>
        <p:spPr>
          <a:xfrm>
            <a:off x="1504745" y="4872757"/>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8" name="MH_Other_6"/>
          <p:cNvSpPr/>
          <p:nvPr>
            <p:custDataLst>
              <p:tags r:id="rId12"/>
            </p:custDataLst>
          </p:nvPr>
        </p:nvSpPr>
        <p:spPr>
          <a:xfrm>
            <a:off x="1369807" y="4733057"/>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MH_Other_9"/>
          <p:cNvSpPr>
            <a:spLocks noChangeAspect="1"/>
          </p:cNvSpPr>
          <p:nvPr>
            <p:custDataLst>
              <p:tags r:id="rId13"/>
            </p:custDataLst>
          </p:nvPr>
        </p:nvSpPr>
        <p:spPr bwMode="auto">
          <a:xfrm>
            <a:off x="1652382" y="5034682"/>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 name="MH_SubTitle_2"/>
          <p:cNvSpPr txBox="1">
            <a:spLocks noChangeArrowheads="1"/>
          </p:cNvSpPr>
          <p:nvPr>
            <p:custDataLst>
              <p:tags r:id="rId14"/>
            </p:custDataLst>
          </p:nvPr>
        </p:nvSpPr>
        <p:spPr bwMode="auto">
          <a:xfrm>
            <a:off x="2528682" y="4633222"/>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latin typeface="楷体" panose="02010609060101010101" pitchFamily="49" charset="-122"/>
                <a:ea typeface="楷体" panose="02010609060101010101" pitchFamily="49" charset="-122"/>
              </a:rPr>
              <a:t>其他</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5"/>
          <a:stretch>
            <a:fillRect/>
          </a:stretch>
        </p:blipFill>
        <p:spPr>
          <a:xfrm>
            <a:off x="2528682" y="3205006"/>
            <a:ext cx="6266656" cy="1137229"/>
          </a:xfrm>
          <a:prstGeom prst="rect">
            <a:avLst/>
          </a:prstGeom>
        </p:spPr>
      </p:pic>
      <p:sp>
        <p:nvSpPr>
          <p:cNvPr id="23" name="MH_Text_2"/>
          <p:cNvSpPr txBox="1"/>
          <p:nvPr>
            <p:custDataLst>
              <p:tags r:id="rId16"/>
            </p:custDataLst>
          </p:nvPr>
        </p:nvSpPr>
        <p:spPr>
          <a:xfrm>
            <a:off x="2528682" y="5163447"/>
            <a:ext cx="5108575"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一条伪指令语句可以包含四个字段：</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anim calcmode="lin" valueType="num">
                                      <p:cBhvr>
                                        <p:cTn id="50" dur="500" fill="hold"/>
                                        <p:tgtEl>
                                          <p:spTgt spid="16"/>
                                        </p:tgtEl>
                                        <p:attrNameLst>
                                          <p:attrName>ppt_x</p:attrName>
                                        </p:attrNameLst>
                                      </p:cBhvr>
                                      <p:tavLst>
                                        <p:tav tm="0">
                                          <p:val>
                                            <p:strVal val="#ppt_x"/>
                                          </p:val>
                                        </p:tav>
                                        <p:tav tm="100000">
                                          <p:val>
                                            <p:strVal val="#ppt_x"/>
                                          </p:val>
                                        </p:tav>
                                      </p:tavLst>
                                    </p:anim>
                                    <p:anim calcmode="lin" valueType="num">
                                      <p:cBhvr>
                                        <p:cTn id="51" dur="5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p:bldP spid="15" grpId="0" animBg="1"/>
      <p:bldP spid="16" grpId="0" animBg="1"/>
      <p:bldP spid="20" grpId="0"/>
      <p:bldP spid="2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7" name="矩形 16"/>
          <p:cNvSpPr/>
          <p:nvPr/>
        </p:nvSpPr>
        <p:spPr>
          <a:xfrm>
            <a:off x="357640" y="1483301"/>
            <a:ext cx="5005047" cy="461665"/>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2.SS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SS</a:t>
            </a:r>
            <a:r>
              <a:rPr lang="zh-CN" altLang="en-US" sz="2400" b="1" kern="0" dirty="0">
                <a:solidFill>
                  <a:srgbClr val="000000"/>
                </a:solidFill>
                <a:latin typeface="楷体" panose="02010609060101010101" pitchFamily="49" charset="-122"/>
                <a:ea typeface="楷体" panose="02010609060101010101" pitchFamily="49" charset="-122"/>
              </a:rPr>
              <a:t>的装入有两种方法</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2213049"/>
            <a:ext cx="8152889" cy="707886"/>
          </a:xfrm>
          <a:prstGeom prst="rect">
            <a:avLst/>
          </a:prstGeom>
        </p:spPr>
        <p:txBody>
          <a:bodyPr wrap="square">
            <a:spAutoFit/>
          </a:bodyPr>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）如果在段定义伪指令的组合类型中，未使用</a:t>
            </a:r>
            <a:r>
              <a:rPr lang="en-US" altLang="zh-CN" sz="2000" b="1" dirty="0">
                <a:latin typeface="楷体" panose="02010609060101010101" pitchFamily="49" charset="-122"/>
                <a:ea typeface="楷体" panose="02010609060101010101" pitchFamily="49" charset="-122"/>
              </a:rPr>
              <a:t>STACK</a:t>
            </a:r>
            <a:r>
              <a:rPr lang="zh-CN" altLang="en-US" sz="2000" b="1" dirty="0">
                <a:latin typeface="楷体" panose="02010609060101010101" pitchFamily="49" charset="-122"/>
                <a:ea typeface="楷体" panose="02010609060101010101" pitchFamily="49" charset="-122"/>
              </a:rPr>
              <a:t>参数，或者是在程序中要调换到另一个堆栈，使用类似于</a:t>
            </a:r>
            <a:r>
              <a:rPr lang="en-US" altLang="zh-CN" sz="2000" b="1" dirty="0">
                <a:latin typeface="楷体" panose="02010609060101010101" pitchFamily="49" charset="-122"/>
                <a:ea typeface="楷体" panose="02010609060101010101" pitchFamily="49" charset="-122"/>
              </a:rPr>
              <a:t>DS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ES</a:t>
            </a:r>
            <a:r>
              <a:rPr lang="zh-CN" altLang="en-US" sz="2000" b="1" dirty="0">
                <a:latin typeface="楷体" panose="02010609060101010101" pitchFamily="49" charset="-122"/>
                <a:ea typeface="楷体" panose="02010609060101010101" pitchFamily="49" charset="-122"/>
              </a:rPr>
              <a:t>的装入方法。</a:t>
            </a:r>
            <a:endParaRPr lang="zh-CN" altLang="en-US" sz="2000" b="1" dirty="0">
              <a:latin typeface="楷体" panose="02010609060101010101" pitchFamily="49" charset="-122"/>
              <a:ea typeface="楷体" panose="02010609060101010101" pitchFamily="49" charset="-122"/>
            </a:endParaRPr>
          </a:p>
        </p:txBody>
      </p:sp>
      <p:sp>
        <p:nvSpPr>
          <p:cNvPr id="15" name="Rectangle 2"/>
          <p:cNvSpPr>
            <a:spLocks noChangeArrowheads="1"/>
          </p:cNvSpPr>
          <p:nvPr/>
        </p:nvSpPr>
        <p:spPr bwMode="auto">
          <a:xfrm>
            <a:off x="2473114" y="3160574"/>
            <a:ext cx="5779146" cy="3477875"/>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DATA_STACK   SEGMENT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  40H DUP(?)</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TOP          LABEL  WORD</a:t>
            </a:r>
            <a:b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DATA_STACK   ENDS</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CODE                 SEGMENT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AX,DATA_STACK</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SS,AX</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SP,OFFSET TOP</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 name="Rectangle 3"/>
          <p:cNvSpPr>
            <a:spLocks noChangeArrowheads="1"/>
          </p:cNvSpPr>
          <p:nvPr/>
        </p:nvSpPr>
        <p:spPr bwMode="auto">
          <a:xfrm>
            <a:off x="745338" y="306060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AutoShape 4"/>
          <p:cNvSpPr>
            <a:spLocks noChangeArrowheads="1"/>
          </p:cNvSpPr>
          <p:nvPr/>
        </p:nvSpPr>
        <p:spPr bwMode="auto">
          <a:xfrm>
            <a:off x="270348" y="4017748"/>
            <a:ext cx="2042864" cy="1292225"/>
          </a:xfrm>
          <a:prstGeom prst="wedgeRectCallout">
            <a:avLst>
              <a:gd name="adj1" fmla="val 112899"/>
              <a:gd name="adj2" fmla="val -55443"/>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TOP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变量的偏移量为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，即栈底+2</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3057526"/>
            <a:ext cx="8152889" cy="400110"/>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由系统软件按照结束伪指令指定的地址装入初始的</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endParaRPr lang="en-US" altLang="zh-CN" sz="2000" b="1" dirty="0">
              <a:latin typeface="楷体" panose="02010609060101010101" pitchFamily="49" charset="-122"/>
              <a:ea typeface="楷体" panose="02010609060101010101" pitchFamily="49" charset="-122"/>
            </a:endParaRPr>
          </a:p>
        </p:txBody>
      </p:sp>
      <p:sp>
        <p:nvSpPr>
          <p:cNvPr id="13" name="Rectangle 4"/>
          <p:cNvSpPr>
            <a:spLocks noChangeArrowheads="1"/>
          </p:cNvSpPr>
          <p:nvPr/>
        </p:nvSpPr>
        <p:spPr bwMode="auto">
          <a:xfrm>
            <a:off x="2110858" y="4298654"/>
            <a:ext cx="3181903" cy="461665"/>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400" b="1" kern="0" dirty="0">
                <a:solidFill>
                  <a:srgbClr val="000000"/>
                </a:solidFill>
                <a:latin typeface="楷体" panose="02010609060101010101" pitchFamily="49" charset="-122"/>
                <a:ea typeface="楷体" panose="02010609060101010101" pitchFamily="49" charset="-122"/>
              </a:rPr>
              <a:t>格式：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  </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起始地址</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4" name="Rectangle 7"/>
          <p:cNvSpPr>
            <a:spLocks noChangeArrowheads="1"/>
          </p:cNvSpPr>
          <p:nvPr/>
        </p:nvSpPr>
        <p:spPr bwMode="auto">
          <a:xfrm>
            <a:off x="868066" y="3649545"/>
            <a:ext cx="631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任何一个源程序都必须以</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伪指令来结束。</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9" name="Rectangle 8"/>
          <p:cNvSpPr>
            <a:spLocks noChangeArrowheads="1"/>
          </p:cNvSpPr>
          <p:nvPr/>
        </p:nvSpPr>
        <p:spPr bwMode="auto">
          <a:xfrm>
            <a:off x="563266" y="509734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 </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起始地址</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可以是一个标号或表达式，它与程序中第一条指令语句前所加的标号必须一致。</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utoUpdateAnimBg="0"/>
      <p:bldP spid="1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70348" y="3057526"/>
            <a:ext cx="8152889" cy="400110"/>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由系统软件按照结束伪指令指定的地址装入初始的</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endParaRPr lang="en-US" altLang="zh-CN" sz="2000" b="1" dirty="0">
              <a:latin typeface="楷体" panose="02010609060101010101" pitchFamily="49" charset="-122"/>
              <a:ea typeface="楷体" panose="02010609060101010101" pitchFamily="49" charset="-122"/>
            </a:endParaRPr>
          </a:p>
        </p:txBody>
      </p:sp>
      <p:sp>
        <p:nvSpPr>
          <p:cNvPr id="23" name="Rectangle 2"/>
          <p:cNvSpPr>
            <a:spLocks noChangeArrowheads="1"/>
          </p:cNvSpPr>
          <p:nvPr/>
        </p:nvSpPr>
        <p:spPr bwMode="auto">
          <a:xfrm>
            <a:off x="369100" y="3506097"/>
            <a:ext cx="8305800" cy="1015663"/>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100000"/>
              </a:lnSpc>
              <a:spcBef>
                <a:spcPct val="0"/>
              </a:spcBef>
              <a:spcAft>
                <a:spcPct val="0"/>
              </a:spcAft>
              <a:buSzTx/>
              <a:buFont typeface="Arial" panose="020B0604020202020204" pitchFamily="34" charset="0"/>
              <a:buChar char="•"/>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END</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伪指令用来指示源程序结束和指定程序运行时的起始地址。</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342900" marR="0" lvl="0" indent="-342900" defTabSz="914400" eaLnBrk="1" fontAlgn="base" latinLnBrk="0" hangingPunct="1">
              <a:lnSpc>
                <a:spcPct val="100000"/>
              </a:lnSpc>
              <a:spcBef>
                <a:spcPct val="0"/>
              </a:spcBef>
              <a:spcAft>
                <a:spcPct val="0"/>
              </a:spcAft>
              <a:buSzTx/>
              <a:buFont typeface="Arial" panose="020B0604020202020204" pitchFamily="34" charset="0"/>
              <a:buChar char="•"/>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当程序被装入内存时，系统软件根据起始地址的段基值和偏移量分别被装入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CS</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IP</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中。</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24" name="Rectangle 3"/>
          <p:cNvSpPr>
            <a:spLocks noChangeArrowheads="1"/>
          </p:cNvSpPr>
          <p:nvPr/>
        </p:nvSpPr>
        <p:spPr bwMode="auto">
          <a:xfrm>
            <a:off x="2693936" y="4486799"/>
            <a:ext cx="3886000" cy="2246769"/>
          </a:xfrm>
          <a:prstGeom prst="rect">
            <a:avLst/>
          </a:prstGeom>
          <a:noFill/>
          <a:ln w="38100"/>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   SEGMENT</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ASSUME  CS:CODE,......</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START:</a:t>
            </a: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CODE   ENDS</a:t>
            </a:r>
            <a:endPar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END START</a:t>
            </a:r>
            <a:endParaRPr kumimoji="0" lang="en-US" altLang="zh-CN"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25" name="Rectangle 4"/>
          <p:cNvSpPr>
            <a:spLocks noChangeArrowheads="1"/>
          </p:cNvSpPr>
          <p:nvPr/>
        </p:nvSpPr>
        <p:spPr bwMode="auto">
          <a:xfrm>
            <a:off x="1647955" y="5269184"/>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例如：</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out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arn(out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ox(ou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uiExpand="1" build="p"/>
      <p:bldP spid="24" grpId="0" animBg="1" autoUpdateAnimBg="0"/>
      <p:bldP spid="2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4.5 </a:t>
            </a:r>
            <a:r>
              <a:rPr lang="zh-CN" altLang="en-US" sz="2400" b="1" dirty="0">
                <a:solidFill>
                  <a:schemeClr val="bg1"/>
                </a:solidFill>
                <a:latin typeface="楷体" panose="02010609060101010101" pitchFamily="49" charset="-122"/>
                <a:ea typeface="楷体" panose="02010609060101010101" pitchFamily="49" charset="-122"/>
              </a:rPr>
              <a:t>程序的段结构</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段寄存器的装入</a:t>
            </a:r>
            <a:endParaRPr lang="zh-CN" altLang="en-US" sz="2400" b="1" dirty="0">
              <a:latin typeface="华文楷体" panose="02010600040101010101" pitchFamily="2" charset="-122"/>
              <a:ea typeface="华文楷体" panose="02010600040101010101" pitchFamily="2" charset="-122"/>
            </a:endParaRPr>
          </a:p>
        </p:txBody>
      </p:sp>
      <p:sp>
        <p:nvSpPr>
          <p:cNvPr id="17" name="矩形 16"/>
          <p:cNvSpPr/>
          <p:nvPr/>
        </p:nvSpPr>
        <p:spPr>
          <a:xfrm>
            <a:off x="357640" y="1483301"/>
            <a:ext cx="8152889" cy="1569660"/>
          </a:xfrm>
          <a:prstGeom prst="rect">
            <a:avLst/>
          </a:prstGeom>
          <a:noFill/>
          <a:ln w="28575"/>
        </p:spPr>
        <p:style>
          <a:lnRef idx="2">
            <a:schemeClr val="accent1"/>
          </a:lnRef>
          <a:fillRef idx="1">
            <a:schemeClr val="lt1"/>
          </a:fillRef>
          <a:effectRef idx="0">
            <a:schemeClr val="accent1"/>
          </a:effectRef>
          <a:fontRef idx="minor">
            <a:schemeClr val="dk1"/>
          </a:fontRef>
        </p:style>
        <p:txBody>
          <a:bodyPr wrap="square">
            <a:spAutoFit/>
          </a:bodyPr>
          <a:lstStyle/>
          <a:p>
            <a:pPr defTabSz="914400" fontAlgn="base">
              <a:spcBef>
                <a:spcPct val="0"/>
              </a:spcBef>
              <a:spcAft>
                <a:spcPct val="0"/>
              </a:spcAft>
            </a:pPr>
            <a:r>
              <a:rPr lang="en-US" altLang="zh-CN" sz="2400" b="1" kern="0" dirty="0">
                <a:solidFill>
                  <a:srgbClr val="000000"/>
                </a:solidFill>
                <a:latin typeface="楷体" panose="02010609060101010101" pitchFamily="49" charset="-122"/>
                <a:ea typeface="楷体" panose="02010609060101010101" pitchFamily="49" charset="-122"/>
              </a:rPr>
              <a:t>3.CS</a:t>
            </a:r>
            <a:r>
              <a:rPr lang="zh-CN" altLang="en-US" sz="2400" b="1" kern="0" dirty="0">
                <a:solidFill>
                  <a:srgbClr val="000000"/>
                </a:solidFill>
                <a:latin typeface="楷体" panose="02010609060101010101" pitchFamily="49" charset="-122"/>
                <a:ea typeface="楷体" panose="02010609060101010101" pitchFamily="49" charset="-122"/>
              </a:rPr>
              <a:t>的装入：</a:t>
            </a:r>
            <a:r>
              <a:rPr lang="en-US" altLang="zh-CN" sz="2400" b="1" kern="0" dirty="0">
                <a:solidFill>
                  <a:srgbClr val="000000"/>
                </a:solidFill>
                <a:latin typeface="楷体" panose="02010609060101010101" pitchFamily="49" charset="-122"/>
                <a:ea typeface="楷体" panose="02010609060101010101" pitchFamily="49" charset="-122"/>
              </a:rPr>
              <a:t>CPU</a:t>
            </a:r>
            <a:r>
              <a:rPr lang="zh-CN" altLang="en-US" sz="2400" b="1" kern="0" dirty="0">
                <a:solidFill>
                  <a:srgbClr val="000000"/>
                </a:solidFill>
                <a:latin typeface="楷体" panose="02010609060101010101" pitchFamily="49" charset="-122"/>
                <a:ea typeface="楷体" panose="02010609060101010101" pitchFamily="49" charset="-122"/>
              </a:rPr>
              <a:t>在执行指令之前根据</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的内容来从内存中提取指令</a:t>
            </a:r>
            <a:r>
              <a:rPr lang="en-US" altLang="zh-CN" sz="2400" b="1" kern="0" dirty="0">
                <a:solidFill>
                  <a:srgbClr val="000000"/>
                </a:solidFill>
                <a:latin typeface="楷体" panose="02010609060101010101" pitchFamily="49" charset="-122"/>
                <a:ea typeface="楷体" panose="02010609060101010101" pitchFamily="49" charset="-122"/>
              </a:rPr>
              <a:t>,</a:t>
            </a:r>
            <a:r>
              <a:rPr lang="zh-CN" altLang="en-US" sz="2400" b="1" kern="0" dirty="0">
                <a:solidFill>
                  <a:srgbClr val="000000"/>
                </a:solidFill>
                <a:latin typeface="楷体" panose="02010609060101010101" pitchFamily="49" charset="-122"/>
                <a:ea typeface="楷体" panose="02010609060101010101" pitchFamily="49" charset="-122"/>
              </a:rPr>
              <a:t>即必须在程序执行之前装入</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的值。因此</a:t>
            </a:r>
            <a:r>
              <a:rPr lang="en-US" altLang="zh-CN" sz="2400" b="1" kern="0" dirty="0">
                <a:solidFill>
                  <a:srgbClr val="000000"/>
                </a:solidFill>
                <a:latin typeface="楷体" panose="02010609060101010101" pitchFamily="49" charset="-122"/>
                <a:ea typeface="楷体" panose="02010609060101010101" pitchFamily="49" charset="-122"/>
              </a:rPr>
              <a:t>,CS</a:t>
            </a:r>
            <a:r>
              <a:rPr lang="zh-CN" altLang="en-US" sz="2400" b="1" kern="0" dirty="0">
                <a:solidFill>
                  <a:srgbClr val="000000"/>
                </a:solidFill>
                <a:latin typeface="楷体" panose="02010609060101010101" pitchFamily="49" charset="-122"/>
                <a:ea typeface="楷体" panose="02010609060101010101" pitchFamily="49" charset="-122"/>
              </a:rPr>
              <a:t>和</a:t>
            </a:r>
            <a:r>
              <a:rPr lang="en-US" altLang="zh-CN" sz="2400" b="1" kern="0" dirty="0">
                <a:solidFill>
                  <a:srgbClr val="000000"/>
                </a:solidFill>
                <a:latin typeface="楷体" panose="02010609060101010101" pitchFamily="49" charset="-122"/>
                <a:ea typeface="楷体" panose="02010609060101010101" pitchFamily="49" charset="-122"/>
              </a:rPr>
              <a:t>IP</a:t>
            </a:r>
            <a:r>
              <a:rPr lang="zh-CN" altLang="en-US" sz="2400" b="1" kern="0" dirty="0">
                <a:solidFill>
                  <a:srgbClr val="000000"/>
                </a:solidFill>
                <a:latin typeface="楷体" panose="02010609060101010101" pitchFamily="49" charset="-122"/>
                <a:ea typeface="楷体" panose="02010609060101010101" pitchFamily="49" charset="-122"/>
              </a:rPr>
              <a:t>的初始值就不能用可执行语句来装入。</a:t>
            </a:r>
            <a:endParaRPr lang="en-US" altLang="zh-CN" sz="2400" b="1" kern="0" dirty="0">
              <a:solidFill>
                <a:srgbClr val="000000"/>
              </a:solidFill>
              <a:latin typeface="楷体" panose="02010609060101010101" pitchFamily="49" charset="-122"/>
              <a:ea typeface="楷体" panose="02010609060101010101" pitchFamily="49" charset="-122"/>
            </a:endParaRPr>
          </a:p>
          <a:p>
            <a:pPr lvl="0" defTabSz="914400" fontAlgn="base">
              <a:spcBef>
                <a:spcPct val="0"/>
              </a:spcBef>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装入</a:t>
            </a:r>
            <a:r>
              <a:rPr lang="en-US" altLang="zh-CN" sz="2400" b="1" dirty="0">
                <a:solidFill>
                  <a:srgbClr val="000000"/>
                </a:solidFill>
                <a:latin typeface="Times New Roman" panose="02020603050405020304" pitchFamily="18" charset="0"/>
                <a:ea typeface="宋体" panose="02010600030101010101" pitchFamily="2" charset="-122"/>
              </a:rPr>
              <a:t>CS</a:t>
            </a:r>
            <a:r>
              <a:rPr lang="zh-CN" altLang="en-US" sz="2400" b="1" dirty="0">
                <a:solidFill>
                  <a:srgbClr val="000000"/>
                </a:solidFill>
                <a:latin typeface="Times New Roman" panose="02020603050405020304" pitchFamily="18" charset="0"/>
                <a:ea typeface="宋体" panose="02010600030101010101" pitchFamily="2" charset="-122"/>
              </a:rPr>
              <a:t>和</a:t>
            </a:r>
            <a:r>
              <a:rPr lang="en-US" altLang="zh-CN" sz="2400" b="1" dirty="0">
                <a:solidFill>
                  <a:srgbClr val="000000"/>
                </a:solidFill>
                <a:latin typeface="Times New Roman" panose="02020603050405020304" pitchFamily="18" charset="0"/>
                <a:ea typeface="宋体" panose="02010600030101010101" pitchFamily="2" charset="-122"/>
              </a:rPr>
              <a:t>IP</a:t>
            </a:r>
            <a:r>
              <a:rPr lang="zh-CN" altLang="en-US" sz="2400" b="1" dirty="0">
                <a:solidFill>
                  <a:srgbClr val="000000"/>
                </a:solidFill>
                <a:latin typeface="Times New Roman" panose="02020603050405020304" pitchFamily="18" charset="0"/>
                <a:ea typeface="宋体" panose="02010600030101010101" pitchFamily="2" charset="-122"/>
              </a:rPr>
              <a:t>一般有下面两种情况。</a:t>
            </a:r>
            <a:endParaRPr lang="zh-CN" altLang="en-US" sz="2400" b="1"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232307" y="3258027"/>
            <a:ext cx="8152889" cy="707886"/>
          </a:xfrm>
          <a:prstGeom prst="rect">
            <a:avLst/>
          </a:prstGeom>
        </p:spPr>
        <p:txBody>
          <a:bodyPr wrap="square">
            <a:spAutoFit/>
          </a:bodyPr>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在程序运行期间，当执行某些指令时，</a:t>
            </a:r>
            <a:r>
              <a:rPr lang="en-US" altLang="zh-CN" sz="2000" b="1" dirty="0">
                <a:latin typeface="楷体" panose="02010609060101010101" pitchFamily="49" charset="-122"/>
                <a:ea typeface="楷体" panose="02010609060101010101" pitchFamily="49" charset="-122"/>
              </a:rPr>
              <a:t>CPU</a:t>
            </a:r>
            <a:r>
              <a:rPr lang="zh-CN" altLang="en-US" sz="2000" b="1" dirty="0">
                <a:latin typeface="楷体" panose="02010609060101010101" pitchFamily="49" charset="-122"/>
                <a:ea typeface="楷体" panose="02010609060101010101" pitchFamily="49" charset="-122"/>
              </a:rPr>
              <a:t>自动修改</a:t>
            </a: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IP</a:t>
            </a:r>
            <a:r>
              <a:rPr lang="zh-CN" altLang="en-US" sz="2000" b="1" dirty="0">
                <a:latin typeface="楷体" panose="02010609060101010101" pitchFamily="49" charset="-122"/>
                <a:ea typeface="楷体" panose="02010609060101010101" pitchFamily="49" charset="-122"/>
              </a:rPr>
              <a:t>，使它们指向新的代码段。</a:t>
            </a:r>
            <a:endParaRPr lang="zh-CN" altLang="en-US" sz="2000" b="1" dirty="0">
              <a:latin typeface="楷体" panose="02010609060101010101" pitchFamily="49" charset="-122"/>
              <a:ea typeface="楷体" panose="02010609060101010101" pitchFamily="49" charset="-122"/>
            </a:endParaRPr>
          </a:p>
        </p:txBody>
      </p:sp>
      <p:sp>
        <p:nvSpPr>
          <p:cNvPr id="23" name="Rectangle 2"/>
          <p:cNvSpPr>
            <a:spLocks noChangeArrowheads="1"/>
          </p:cNvSpPr>
          <p:nvPr/>
        </p:nvSpPr>
        <p:spPr bwMode="auto">
          <a:xfrm>
            <a:off x="357640" y="4112487"/>
            <a:ext cx="8305800" cy="1631216"/>
          </a:xfrm>
          <a:prstGeom prst="rect">
            <a:avLst/>
          </a:prstGeom>
          <a:noFill/>
          <a:ln w="28575" cmpd="sng">
            <a:no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lvl="0" defTabSz="914400" eaLnBrk="1" fontAlgn="base" hangingPunct="1">
              <a:spcBef>
                <a:spcPct val="0"/>
              </a:spcBef>
              <a:spcAft>
                <a:spcPct val="0"/>
              </a:spcAft>
            </a:pPr>
            <a:r>
              <a:rPr lang="zh-CN" altLang="en-US" sz="2000" b="1" kern="0" dirty="0">
                <a:solidFill>
                  <a:srgbClr val="000000"/>
                </a:solidFill>
                <a:latin typeface="楷体" panose="02010609060101010101" pitchFamily="49" charset="-122"/>
                <a:ea typeface="楷体" panose="02010609060101010101" pitchFamily="49" charset="-122"/>
              </a:rPr>
              <a:t>例如：</a:t>
            </a:r>
            <a:endParaRPr lang="en-US" altLang="zh-CN" sz="2000" b="1" kern="0" dirty="0">
              <a:solidFill>
                <a:srgbClr val="000000"/>
              </a:solidFill>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执行段间过程调用</a:t>
            </a:r>
            <a:r>
              <a:rPr lang="en-US" altLang="zh-CN" sz="2000" b="1" kern="0" dirty="0">
                <a:solidFill>
                  <a:srgbClr val="000000"/>
                </a:solidFill>
                <a:latin typeface="楷体" panose="02010609060101010101" pitchFamily="49" charset="-122"/>
                <a:ea typeface="楷体" panose="02010609060101010101" pitchFamily="49" charset="-122"/>
              </a:rPr>
              <a:t>CALL</a:t>
            </a:r>
            <a:r>
              <a:rPr lang="zh-CN" altLang="en-US" sz="2000" b="1" kern="0" dirty="0">
                <a:solidFill>
                  <a:srgbClr val="000000"/>
                </a:solidFill>
                <a:latin typeface="楷体" panose="02010609060101010101" pitchFamily="49" charset="-122"/>
                <a:ea typeface="楷体" panose="02010609060101010101" pitchFamily="49" charset="-122"/>
              </a:rPr>
              <a:t>和段间返回指令</a:t>
            </a:r>
            <a:r>
              <a:rPr lang="en-US" altLang="zh-CN" sz="2000" b="1" kern="0" dirty="0">
                <a:solidFill>
                  <a:srgbClr val="000000"/>
                </a:solidFill>
                <a:latin typeface="楷体" panose="02010609060101010101" pitchFamily="49" charset="-122"/>
                <a:ea typeface="楷体" panose="02010609060101010101" pitchFamily="49" charset="-122"/>
              </a:rPr>
              <a:t>RET;</a:t>
            </a:r>
            <a:endParaRPr lang="en-US" altLang="zh-CN" sz="2000" b="1" kern="0" dirty="0">
              <a:solidFill>
                <a:srgbClr val="000000"/>
              </a:solidFill>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执行段间无条件转移指令</a:t>
            </a:r>
            <a:r>
              <a:rPr lang="en-US" altLang="zh-CN" sz="2000" b="1" kern="0" dirty="0">
                <a:solidFill>
                  <a:srgbClr val="000000"/>
                </a:solidFill>
                <a:latin typeface="楷体" panose="02010609060101010101" pitchFamily="49" charset="-122"/>
                <a:ea typeface="楷体" panose="02010609060101010101" pitchFamily="49" charset="-122"/>
              </a:rPr>
              <a:t>JMP;</a:t>
            </a:r>
            <a:endParaRPr lang="en-US" altLang="zh-CN" sz="2000" b="1" kern="0" dirty="0">
              <a:solidFill>
                <a:srgbClr val="000000"/>
              </a:solidFill>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响应中断及中断返回指令；</a:t>
            </a:r>
            <a:endParaRPr lang="zh-CN" altLang="en-US" sz="2000" b="1" kern="0" dirty="0">
              <a:solidFill>
                <a:srgbClr val="000000"/>
              </a:solidFill>
              <a:latin typeface="楷体" panose="02010609060101010101" pitchFamily="49" charset="-122"/>
              <a:ea typeface="楷体" panose="02010609060101010101" pitchFamily="49" charset="-122"/>
            </a:endParaRPr>
          </a:p>
          <a:p>
            <a:pPr marL="342900" lvl="0" indent="-342900" defTabSz="914400" eaLnBrk="1" fontAlgn="base" hangingPunct="1">
              <a:spcBef>
                <a:spcPct val="0"/>
              </a:spcBef>
              <a:spcAft>
                <a:spcPct val="0"/>
              </a:spcAft>
              <a:buFont typeface="Arial" panose="020B0604020202020204" pitchFamily="34" charset="0"/>
              <a:buChar char="•"/>
            </a:pPr>
            <a:r>
              <a:rPr lang="zh-CN" altLang="en-US" sz="2000" b="1" kern="0" dirty="0">
                <a:solidFill>
                  <a:srgbClr val="000000"/>
                </a:solidFill>
                <a:latin typeface="楷体" panose="02010609060101010101" pitchFamily="49" charset="-122"/>
                <a:ea typeface="楷体" panose="02010609060101010101" pitchFamily="49" charset="-122"/>
              </a:rPr>
              <a:t>执行硬件复位操作。</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outHorizont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barn(outHorizontal)">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barn(outHorizontal)">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barn(outHorizontal)">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barn(outHorizontal)">
                                      <p:cBhvr>
                                        <p:cTn id="27"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4.6</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过程定义伪指令（</a:t>
            </a:r>
            <a:r>
              <a:rPr lang="en-US" altLang="zh-CN" sz="3600" b="1" dirty="0">
                <a:latin typeface="华文楷体" panose="02010600040101010101" pitchFamily="2" charset="-122"/>
                <a:ea typeface="华文楷体" panose="02010600040101010101" pitchFamily="2" charset="-122"/>
              </a:rPr>
              <a:t>PROC/ENDP)</a:t>
            </a:r>
            <a:endParaRPr lang="zh-CN" altLang="en-US"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4.6 </a:t>
            </a:r>
            <a:r>
              <a:rPr lang="zh-CN" altLang="en-US" sz="2400" b="1" dirty="0">
                <a:solidFill>
                  <a:schemeClr val="bg1"/>
                </a:solidFill>
                <a:latin typeface="楷体" panose="02010609060101010101" pitchFamily="49" charset="-122"/>
                <a:ea typeface="楷体" panose="02010609060101010101" pitchFamily="49" charset="-122"/>
              </a:rPr>
              <a:t>过程定义伪指令（</a:t>
            </a:r>
            <a:r>
              <a:rPr lang="en-US" altLang="zh-CN" sz="2400" b="1" dirty="0">
                <a:solidFill>
                  <a:schemeClr val="bg1"/>
                </a:solidFill>
                <a:latin typeface="楷体" panose="02010609060101010101" pitchFamily="49" charset="-122"/>
                <a:ea typeface="楷体" panose="02010609060101010101" pitchFamily="49" charset="-122"/>
              </a:rPr>
              <a:t>PROC/ENDP)</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50000"/>
              </a:lnSpc>
              <a:defRPr/>
            </a:pPr>
            <a:r>
              <a:rPr lang="zh-CN" altLang="en-US" sz="2400" b="1" kern="0" dirty="0">
                <a:latin typeface="楷体" panose="02010609060101010101" pitchFamily="49" charset="-122"/>
                <a:ea typeface="楷体" panose="02010609060101010101" pitchFamily="49" charset="-122"/>
              </a:rPr>
              <a:t> 在程序设计过程中，常常将具有一定功能的程序段设计成一个子程序。在</a:t>
            </a:r>
            <a:r>
              <a:rPr lang="en-US" altLang="zh-CN" sz="2400" b="1" kern="0" dirty="0">
                <a:latin typeface="楷体" panose="02010609060101010101" pitchFamily="49" charset="-122"/>
                <a:ea typeface="楷体" panose="02010609060101010101" pitchFamily="49" charset="-122"/>
              </a:rPr>
              <a:t>MASM</a:t>
            </a:r>
            <a:r>
              <a:rPr lang="zh-CN" altLang="en-US" sz="2400" b="1" kern="0" dirty="0">
                <a:latin typeface="楷体" panose="02010609060101010101" pitchFamily="49" charset="-122"/>
                <a:ea typeface="楷体" panose="02010609060101010101" pitchFamily="49" charset="-122"/>
              </a:rPr>
              <a:t>宏汇编程序中，用过程</a:t>
            </a:r>
            <a:r>
              <a:rPr lang="en-US" altLang="zh-CN" sz="2400" b="1" kern="0" dirty="0">
                <a:latin typeface="楷体" panose="02010609060101010101" pitchFamily="49" charset="-122"/>
                <a:ea typeface="楷体" panose="02010609060101010101" pitchFamily="49" charset="-122"/>
              </a:rPr>
              <a:t>(PROCEDURE)</a:t>
            </a:r>
            <a:r>
              <a:rPr lang="zh-CN" altLang="en-US" sz="2400" b="1" kern="0" dirty="0">
                <a:latin typeface="楷体" panose="02010609060101010101" pitchFamily="49" charset="-122"/>
                <a:ea typeface="楷体" panose="02010609060101010101" pitchFamily="49" charset="-122"/>
              </a:rPr>
              <a:t>来构造子程序。</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4.6 </a:t>
            </a:r>
            <a:r>
              <a:rPr lang="zh-CN" altLang="en-US" sz="2400" b="1" dirty="0">
                <a:solidFill>
                  <a:schemeClr val="bg1"/>
                </a:solidFill>
                <a:latin typeface="楷体" panose="02010609060101010101" pitchFamily="49" charset="-122"/>
                <a:ea typeface="楷体" panose="02010609060101010101" pitchFamily="49" charset="-122"/>
              </a:rPr>
              <a:t>过程定义伪指令（</a:t>
            </a:r>
            <a:r>
              <a:rPr lang="en-US" altLang="zh-CN" sz="2400" b="1" dirty="0">
                <a:solidFill>
                  <a:schemeClr val="bg1"/>
                </a:solidFill>
                <a:latin typeface="楷体" panose="02010609060101010101" pitchFamily="49" charset="-122"/>
                <a:ea typeface="楷体" panose="02010609060101010101" pitchFamily="49" charset="-122"/>
              </a:rPr>
              <a:t>PROC/ENDP)</a:t>
            </a:r>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过程定义伪指令格式</a:t>
            </a:r>
            <a:endParaRPr lang="zh-CN" altLang="en-US" sz="2400" b="1" dirty="0">
              <a:latin typeface="华文楷体" panose="02010600040101010101" pitchFamily="2" charset="-122"/>
              <a:ea typeface="华文楷体" panose="02010600040101010101" pitchFamily="2" charset="-122"/>
            </a:endParaRPr>
          </a:p>
        </p:txBody>
      </p:sp>
      <p:sp>
        <p:nvSpPr>
          <p:cNvPr id="8" name="Rectangle 4"/>
          <p:cNvSpPr>
            <a:spLocks noChangeArrowheads="1"/>
          </p:cNvSpPr>
          <p:nvPr/>
        </p:nvSpPr>
        <p:spPr bwMode="auto">
          <a:xfrm>
            <a:off x="1886174" y="1575098"/>
            <a:ext cx="3506088" cy="1631216"/>
          </a:xfrm>
          <a:prstGeom prst="rect">
            <a:avLst/>
          </a:prstGeom>
          <a:noFill/>
          <a:ln w="38100"/>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defTabSz="914400" fontAlgn="base">
              <a:spcBef>
                <a:spcPct val="0"/>
              </a:spcBef>
              <a:spcAft>
                <a:spcPct val="0"/>
              </a:spcAft>
            </a:pPr>
            <a:r>
              <a:rPr lang="zh-CN" altLang="en-US" sz="2000" b="1" kern="0" dirty="0">
                <a:solidFill>
                  <a:srgbClr val="000000"/>
                </a:solidFill>
              </a:rPr>
              <a:t>过程名   </a:t>
            </a:r>
            <a:r>
              <a:rPr lang="en-US" altLang="zh-CN" sz="2000" b="1" kern="0" dirty="0">
                <a:solidFill>
                  <a:srgbClr val="000000"/>
                </a:solidFill>
              </a:rPr>
              <a:t>PROC  [NEAR/FAR]</a:t>
            </a:r>
            <a:endParaRPr lang="en-US" altLang="zh-CN" sz="2000" b="1" kern="0" dirty="0">
              <a:solidFill>
                <a:srgbClr val="000000"/>
              </a:solidFill>
            </a:endParaRPr>
          </a:p>
          <a:p>
            <a:pPr defTabSz="914400" fontAlgn="base">
              <a:spcBef>
                <a:spcPct val="0"/>
              </a:spcBef>
              <a:spcAft>
                <a:spcPct val="0"/>
              </a:spcAft>
            </a:pPr>
            <a:r>
              <a:rPr lang="en-US" altLang="zh-CN" sz="2000" b="1" kern="0" dirty="0">
                <a:solidFill>
                  <a:srgbClr val="000000"/>
                </a:solidFill>
              </a:rPr>
              <a:t>                 ......</a:t>
            </a:r>
            <a:endParaRPr lang="en-US" altLang="zh-CN" sz="2000" b="1" kern="0" dirty="0">
              <a:solidFill>
                <a:srgbClr val="000000"/>
              </a:solidFill>
            </a:endParaRPr>
          </a:p>
          <a:p>
            <a:pPr defTabSz="914400" fontAlgn="base">
              <a:spcBef>
                <a:spcPct val="0"/>
              </a:spcBef>
              <a:spcAft>
                <a:spcPct val="0"/>
              </a:spcAft>
            </a:pPr>
            <a:r>
              <a:rPr lang="en-US" altLang="zh-CN" sz="2000" b="1" kern="0" dirty="0">
                <a:solidFill>
                  <a:srgbClr val="000000"/>
                </a:solidFill>
              </a:rPr>
              <a:t>                RET</a:t>
            </a:r>
            <a:endParaRPr lang="en-US" altLang="zh-CN" sz="2000" b="1" kern="0" dirty="0">
              <a:solidFill>
                <a:srgbClr val="000000"/>
              </a:solidFill>
            </a:endParaRPr>
          </a:p>
          <a:p>
            <a:pPr defTabSz="914400" fontAlgn="base">
              <a:spcBef>
                <a:spcPct val="0"/>
              </a:spcBef>
              <a:spcAft>
                <a:spcPct val="0"/>
              </a:spcAft>
            </a:pPr>
            <a:r>
              <a:rPr lang="en-US" altLang="zh-CN" sz="2000" b="1" kern="0" dirty="0">
                <a:solidFill>
                  <a:srgbClr val="000000"/>
                </a:solidFill>
              </a:rPr>
              <a:t>                 ......</a:t>
            </a:r>
            <a:endParaRPr lang="en-US" altLang="zh-CN" sz="2000" b="1" kern="0" dirty="0">
              <a:solidFill>
                <a:srgbClr val="000000"/>
              </a:solidFill>
            </a:endParaRPr>
          </a:p>
          <a:p>
            <a:pPr defTabSz="914400" fontAlgn="base">
              <a:spcBef>
                <a:spcPct val="0"/>
              </a:spcBef>
              <a:spcAft>
                <a:spcPct val="0"/>
              </a:spcAft>
            </a:pPr>
            <a:r>
              <a:rPr lang="zh-CN" altLang="en-US" sz="2000" b="1" kern="0" dirty="0">
                <a:solidFill>
                  <a:srgbClr val="000000"/>
                </a:solidFill>
              </a:rPr>
              <a:t>过程名   </a:t>
            </a:r>
            <a:r>
              <a:rPr lang="en-US" altLang="zh-CN" sz="2000" b="1" kern="0" dirty="0">
                <a:solidFill>
                  <a:srgbClr val="000000"/>
                </a:solidFill>
              </a:rPr>
              <a:t>ENDP</a:t>
            </a:r>
            <a:endParaRPr lang="en-US" altLang="zh-CN" sz="2000" b="1" kern="0" dirty="0">
              <a:solidFill>
                <a:srgbClr val="000000"/>
              </a:solidFill>
            </a:endParaRPr>
          </a:p>
        </p:txBody>
      </p:sp>
      <p:sp>
        <p:nvSpPr>
          <p:cNvPr id="11" name="Rectangle 5"/>
          <p:cNvSpPr>
            <a:spLocks noChangeArrowheads="1"/>
          </p:cNvSpPr>
          <p:nvPr/>
        </p:nvSpPr>
        <p:spPr bwMode="auto">
          <a:xfrm>
            <a:off x="674146" y="2159873"/>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格式</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Rectangle 2"/>
          <p:cNvSpPr>
            <a:spLocks noChangeArrowheads="1"/>
          </p:cNvSpPr>
          <p:nvPr/>
        </p:nvSpPr>
        <p:spPr bwMode="auto">
          <a:xfrm>
            <a:off x="357640" y="3429000"/>
            <a:ext cx="8229600" cy="1581150"/>
          </a:xfrm>
          <a:prstGeom prst="rect">
            <a:avLst/>
          </a:prstGeom>
          <a:noFill/>
          <a:ln w="28575" cmpd="sng">
            <a:solidFill>
              <a:srgbClr val="0066FF"/>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过程名</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是子程序的名称，它被用作过程调用指令</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CALL</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的目的操作数。它类同一个标号的作用。具有段、偏移量和距离三个属性。而距离属性使用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来指定，若没有指定，则隐含为</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3" name="Rectangle 3"/>
          <p:cNvSpPr>
            <a:spLocks noChangeArrowheads="1"/>
          </p:cNvSpPr>
          <p:nvPr/>
        </p:nvSpPr>
        <p:spPr bwMode="auto">
          <a:xfrm>
            <a:off x="357640" y="5053747"/>
            <a:ext cx="8229600" cy="830997"/>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NEAR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：过程只能被本段指令调用</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：过程可以供其它段的指令调用</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4" name="Rectangle 4"/>
          <p:cNvSpPr>
            <a:spLocks noChangeArrowheads="1"/>
          </p:cNvSpPr>
          <p:nvPr/>
        </p:nvSpPr>
        <p:spPr bwMode="auto">
          <a:xfrm>
            <a:off x="357640" y="5928342"/>
            <a:ext cx="8229600"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每一个过程中必须包含有返回指令</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RET,</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其作用是控制</a:t>
            </a:r>
            <a:r>
              <a:rPr kumimoji="0" lang="en-US" altLang="zh-CN"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CPU</a:t>
            </a: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从该过程中返回到调用过程的主程序。</a:t>
            </a:r>
            <a:endPar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1" grpId="0" autoUpdateAnimBg="0"/>
      <p:bldP spid="12" grpId="0" animBg="1" autoUpdateAnimBg="0"/>
      <p:bldP spid="13" grpId="0" bldLvl="0"/>
      <p:bldP spid="14" grpId="0" bldLvl="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4.7</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fontScale="92500"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当前位置计数器</a:t>
            </a:r>
            <a:r>
              <a:rPr lang="en-US" altLang="zh-CN" sz="3600" b="1" dirty="0">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与定位伪指令</a:t>
            </a:r>
            <a:r>
              <a:rPr lang="en-US" altLang="zh-CN" sz="3600" b="1" dirty="0">
                <a:latin typeface="华文楷体" panose="02010600040101010101" pitchFamily="2" charset="-122"/>
                <a:ea typeface="华文楷体" panose="02010600040101010101" pitchFamily="2" charset="-122"/>
              </a:rPr>
              <a:t>ORG(Origin) </a:t>
            </a:r>
            <a:endParaRPr lang="en-US" altLang="zh-CN"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a:off x="1873250" y="1636751"/>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1636713" y="1924088"/>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defRPr/>
            </a:pPr>
            <a:r>
              <a:rPr lang="zh-CN" altLang="en-US" sz="2400" b="1" kern="0" dirty="0">
                <a:latin typeface="楷体" panose="02010609060101010101" pitchFamily="49" charset="-122"/>
                <a:ea typeface="楷体" panose="02010609060101010101" pitchFamily="49" charset="-122"/>
              </a:rPr>
              <a:t>汇编程序在汇编源程序时，每遇到一个逻辑段，就要为其设置一个位置计数器，用来记录该逻辑段中定义的每一个数据或每一条指令在逻辑段中的相对位置。</a:t>
            </a:r>
            <a:endParaRPr lang="zh-CN" altLang="en-US" sz="2400" b="1" kern="0"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bwMode="auto">
          <a:xfrm>
            <a:off x="5216525" y="3529051"/>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kern="0">
              <a:solidFill>
                <a:srgbClr val="FFFFFF"/>
              </a:solidFill>
              <a:latin typeface="Arial" panose="020B060402020202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a:off x="12960" y="1711421"/>
            <a:ext cx="4135438" cy="4152900"/>
          </a:xfrm>
          <a:custGeom>
            <a:avLst/>
            <a:gdLst>
              <a:gd name="connsiteX0" fmla="*/ 3089036 w 4134954"/>
              <a:gd name="connsiteY0" fmla="*/ 19 h 4152849"/>
              <a:gd name="connsiteX1" fmla="*/ 3615265 w 4134954"/>
              <a:gd name="connsiteY1" fmla="*/ 318497 h 4152849"/>
              <a:gd name="connsiteX2" fmla="*/ 3367532 w 4134954"/>
              <a:gd name="connsiteY2" fmla="*/ 1131705 h 4152849"/>
              <a:gd name="connsiteX3" fmla="*/ 2936624 w 4134954"/>
              <a:gd name="connsiteY3" fmla="*/ 1183097 h 4152849"/>
              <a:gd name="connsiteX4" fmla="*/ 2121962 w 4134954"/>
              <a:gd name="connsiteY4" fmla="*/ 1375343 h 4152849"/>
              <a:gd name="connsiteX5" fmla="*/ 1711534 w 4134954"/>
              <a:gd name="connsiteY5" fmla="*/ 1673204 h 4152849"/>
              <a:gd name="connsiteX6" fmla="*/ 1673139 w 4134954"/>
              <a:gd name="connsiteY6" fmla="*/ 1714588 h 4152849"/>
              <a:gd name="connsiteX7" fmla="*/ 1723384 w 4134954"/>
              <a:gd name="connsiteY7" fmla="*/ 1734930 h 4152849"/>
              <a:gd name="connsiteX8" fmla="*/ 2269957 w 4134954"/>
              <a:gd name="connsiteY8" fmla="*/ 1825448 h 4152849"/>
              <a:gd name="connsiteX9" fmla="*/ 3086034 w 4134954"/>
              <a:gd name="connsiteY9" fmla="*/ 1618355 h 4152849"/>
              <a:gd name="connsiteX10" fmla="*/ 3203403 w 4134954"/>
              <a:gd name="connsiteY10" fmla="*/ 1516313 h 4152849"/>
              <a:gd name="connsiteX11" fmla="*/ 3207674 w 4134954"/>
              <a:gd name="connsiteY11" fmla="*/ 1511619 h 4152849"/>
              <a:gd name="connsiteX12" fmla="*/ 3211231 w 4134954"/>
              <a:gd name="connsiteY12" fmla="*/ 1511660 h 4152849"/>
              <a:gd name="connsiteX13" fmla="*/ 3540812 w 4134954"/>
              <a:gd name="connsiteY13" fmla="*/ 1417449 h 4152849"/>
              <a:gd name="connsiteX14" fmla="*/ 4134913 w 4134954"/>
              <a:gd name="connsiteY14" fmla="*/ 2025498 h 4152849"/>
              <a:gd name="connsiteX15" fmla="*/ 3526862 w 4134954"/>
              <a:gd name="connsiteY15" fmla="*/ 2619598 h 4152849"/>
              <a:gd name="connsiteX16" fmla="*/ 3124277 w 4134954"/>
              <a:gd name="connsiteY16" fmla="*/ 2457589 h 4152849"/>
              <a:gd name="connsiteX17" fmla="*/ 2317463 w 4134954"/>
              <a:gd name="connsiteY17" fmla="*/ 2234686 h 4152849"/>
              <a:gd name="connsiteX18" fmla="*/ 1707569 w 4134954"/>
              <a:gd name="connsiteY18" fmla="*/ 2334249 h 4152849"/>
              <a:gd name="connsiteX19" fmla="*/ 1682125 w 4134954"/>
              <a:gd name="connsiteY19" fmla="*/ 2345343 h 4152849"/>
              <a:gd name="connsiteX20" fmla="*/ 1710521 w 4134954"/>
              <a:gd name="connsiteY20" fmla="*/ 2382713 h 4152849"/>
              <a:gd name="connsiteX21" fmla="*/ 2134084 w 4134954"/>
              <a:gd name="connsiteY21" fmla="*/ 2739826 h 4152849"/>
              <a:gd name="connsiteX22" fmla="*/ 2941390 w 4134954"/>
              <a:gd name="connsiteY22" fmla="*/ 2978840 h 4152849"/>
              <a:gd name="connsiteX23" fmla="*/ 3094422 w 4134954"/>
              <a:gd name="connsiteY23" fmla="*/ 2951105 h 4152849"/>
              <a:gd name="connsiteX24" fmla="*/ 3100492 w 4134954"/>
              <a:gd name="connsiteY24" fmla="*/ 2949252 h 4152849"/>
              <a:gd name="connsiteX25" fmla="*/ 3103528 w 4134954"/>
              <a:gd name="connsiteY25" fmla="*/ 2951105 h 4152849"/>
              <a:gd name="connsiteX26" fmla="*/ 3434970 w 4134954"/>
              <a:gd name="connsiteY26" fmla="*/ 3038544 h 4152849"/>
              <a:gd name="connsiteX27" fmla="*/ 3634923 w 4134954"/>
              <a:gd name="connsiteY27" fmla="*/ 3864800 h 4152849"/>
              <a:gd name="connsiteX28" fmla="*/ 2808666 w 4134954"/>
              <a:gd name="connsiteY28" fmla="*/ 4064751 h 4152849"/>
              <a:gd name="connsiteX29" fmla="*/ 2545403 w 4134954"/>
              <a:gd name="connsiteY29" fmla="*/ 3719766 h 4152849"/>
              <a:gd name="connsiteX30" fmla="*/ 1965793 w 4134954"/>
              <a:gd name="connsiteY30" fmla="*/ 3115873 h 4152849"/>
              <a:gd name="connsiteX31" fmla="*/ 1187140 w 4134954"/>
              <a:gd name="connsiteY31" fmla="*/ 2874272 h 4152849"/>
              <a:gd name="connsiteX32" fmla="*/ 1102375 w 4134954"/>
              <a:gd name="connsiteY32" fmla="*/ 2882353 h 4152849"/>
              <a:gd name="connsiteX33" fmla="*/ 1096470 w 4134954"/>
              <a:gd name="connsiteY33" fmla="*/ 2886778 h 4152849"/>
              <a:gd name="connsiteX34" fmla="*/ 994951 w 4134954"/>
              <a:gd name="connsiteY34" fmla="*/ 2942378 h 4152849"/>
              <a:gd name="connsiteX35" fmla="*/ 977538 w 4134954"/>
              <a:gd name="connsiteY35" fmla="*/ 2952616 h 4152849"/>
              <a:gd name="connsiteX36" fmla="*/ 46328 w 4134954"/>
              <a:gd name="connsiteY36" fmla="*/ 2911558 h 4152849"/>
              <a:gd name="connsiteX37" fmla="*/ 1 w 4134954"/>
              <a:gd name="connsiteY37" fmla="*/ 2878176 h 4152849"/>
              <a:gd name="connsiteX38" fmla="*/ 0 w 4134954"/>
              <a:gd name="connsiteY38" fmla="*/ 1926001 h 4152849"/>
              <a:gd name="connsiteX39" fmla="*/ 1 w 4134954"/>
              <a:gd name="connsiteY39" fmla="*/ 1926000 h 4152849"/>
              <a:gd name="connsiteX40" fmla="*/ 1 w 4134954"/>
              <a:gd name="connsiteY40" fmla="*/ 1257695 h 4152849"/>
              <a:gd name="connsiteX41" fmla="*/ 61658 w 4134954"/>
              <a:gd name="connsiteY41" fmla="*/ 1219491 h 4152849"/>
              <a:gd name="connsiteX42" fmla="*/ 503519 w 4134954"/>
              <a:gd name="connsiteY42" fmla="*/ 1105956 h 4152849"/>
              <a:gd name="connsiteX43" fmla="*/ 569031 w 4134954"/>
              <a:gd name="connsiteY43" fmla="*/ 1109032 h 4152849"/>
              <a:gd name="connsiteX44" fmla="*/ 585555 w 4134954"/>
              <a:gd name="connsiteY44" fmla="*/ 1107907 h 4152849"/>
              <a:gd name="connsiteX45" fmla="*/ 1027609 w 4134954"/>
              <a:gd name="connsiteY45" fmla="*/ 1220683 h 4152849"/>
              <a:gd name="connsiteX46" fmla="*/ 1039650 w 4134954"/>
              <a:gd name="connsiteY46" fmla="*/ 1228036 h 4152849"/>
              <a:gd name="connsiteX47" fmla="*/ 1128582 w 4134954"/>
              <a:gd name="connsiteY47" fmla="*/ 1237940 h 4152849"/>
              <a:gd name="connsiteX48" fmla="*/ 1883635 w 4134954"/>
              <a:gd name="connsiteY48" fmla="*/ 1039286 h 4152849"/>
              <a:gd name="connsiteX49" fmla="*/ 2499782 w 4134954"/>
              <a:gd name="connsiteY49" fmla="*/ 465499 h 4152849"/>
              <a:gd name="connsiteX50" fmla="*/ 2553672 w 4134954"/>
              <a:gd name="connsiteY50" fmla="*/ 319609 h 4152849"/>
              <a:gd name="connsiteX51" fmla="*/ 2555163 w 4134954"/>
              <a:gd name="connsiteY51" fmla="*/ 313440 h 4152849"/>
              <a:gd name="connsiteX52" fmla="*/ 2558302 w 4134954"/>
              <a:gd name="connsiteY52" fmla="*/ 311766 h 4152849"/>
              <a:gd name="connsiteX53" fmla="*/ 2802058 w 4134954"/>
              <a:gd name="connsiteY53" fmla="*/ 70763 h 4152849"/>
              <a:gd name="connsiteX54" fmla="*/ 3089036 w 4134954"/>
              <a:gd name="connsiteY54" fmla="*/ 19 h 415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34954" h="4152849">
                <a:moveTo>
                  <a:pt x="3089036" y="19"/>
                </a:moveTo>
                <a:cubicBezTo>
                  <a:pt x="3302275" y="1712"/>
                  <a:pt x="3507912" y="117078"/>
                  <a:pt x="3615265" y="318497"/>
                </a:cubicBezTo>
                <a:cubicBezTo>
                  <a:pt x="3771417" y="611467"/>
                  <a:pt x="3660503" y="975553"/>
                  <a:pt x="3367532" y="1131705"/>
                </a:cubicBezTo>
                <a:cubicBezTo>
                  <a:pt x="3229889" y="1205067"/>
                  <a:pt x="3076552" y="1219481"/>
                  <a:pt x="2936624" y="1183097"/>
                </a:cubicBezTo>
                <a:cubicBezTo>
                  <a:pt x="2713131" y="1154646"/>
                  <a:pt x="2414345" y="1219506"/>
                  <a:pt x="2121962" y="1375343"/>
                </a:cubicBezTo>
                <a:cubicBezTo>
                  <a:pt x="1960645" y="1461323"/>
                  <a:pt x="1821233" y="1564362"/>
                  <a:pt x="1711534" y="1673204"/>
                </a:cubicBezTo>
                <a:lnTo>
                  <a:pt x="1673139" y="1714588"/>
                </a:lnTo>
                <a:lnTo>
                  <a:pt x="1723384" y="1734930"/>
                </a:lnTo>
                <a:cubicBezTo>
                  <a:pt x="1880619" y="1790042"/>
                  <a:pt x="2068224" y="1823107"/>
                  <a:pt x="2269957" y="1825448"/>
                </a:cubicBezTo>
                <a:cubicBezTo>
                  <a:pt x="2603814" y="1829322"/>
                  <a:pt x="2900939" y="1748173"/>
                  <a:pt x="3086034" y="1618355"/>
                </a:cubicBezTo>
                <a:cubicBezTo>
                  <a:pt x="3120263" y="1579223"/>
                  <a:pt x="3159863" y="1545006"/>
                  <a:pt x="3203403" y="1516313"/>
                </a:cubicBezTo>
                <a:lnTo>
                  <a:pt x="3207674" y="1511619"/>
                </a:lnTo>
                <a:lnTo>
                  <a:pt x="3211231" y="1511660"/>
                </a:lnTo>
                <a:cubicBezTo>
                  <a:pt x="3306202" y="1450657"/>
                  <a:pt x="3419519" y="1416041"/>
                  <a:pt x="3540812" y="1417449"/>
                </a:cubicBezTo>
                <a:cubicBezTo>
                  <a:pt x="3872776" y="1421301"/>
                  <a:pt x="4138765" y="1693533"/>
                  <a:pt x="4134913" y="2025498"/>
                </a:cubicBezTo>
                <a:cubicBezTo>
                  <a:pt x="4131061" y="2357462"/>
                  <a:pt x="3858827" y="2623450"/>
                  <a:pt x="3526862" y="2619598"/>
                </a:cubicBezTo>
                <a:cubicBezTo>
                  <a:pt x="3370902" y="2617788"/>
                  <a:pt x="3229503" y="2556741"/>
                  <a:pt x="3124277" y="2457589"/>
                </a:cubicBezTo>
                <a:cubicBezTo>
                  <a:pt x="2941955" y="2325237"/>
                  <a:pt x="2648762" y="2238531"/>
                  <a:pt x="2317463" y="2234686"/>
                </a:cubicBezTo>
                <a:cubicBezTo>
                  <a:pt x="2088980" y="2232035"/>
                  <a:pt x="1877701" y="2269206"/>
                  <a:pt x="1707569" y="2334249"/>
                </a:cubicBezTo>
                <a:lnTo>
                  <a:pt x="1682125" y="2345343"/>
                </a:lnTo>
                <a:lnTo>
                  <a:pt x="1710521" y="2382713"/>
                </a:lnTo>
                <a:cubicBezTo>
                  <a:pt x="1817513" y="2510436"/>
                  <a:pt x="1961876" y="2634726"/>
                  <a:pt x="2134084" y="2739826"/>
                </a:cubicBezTo>
                <a:cubicBezTo>
                  <a:pt x="2419079" y="2913761"/>
                  <a:pt x="2715948" y="2995842"/>
                  <a:pt x="2941390" y="2978840"/>
                </a:cubicBezTo>
                <a:cubicBezTo>
                  <a:pt x="2990809" y="2962696"/>
                  <a:pt x="3042333" y="2953519"/>
                  <a:pt x="3094422" y="2951105"/>
                </a:cubicBezTo>
                <a:lnTo>
                  <a:pt x="3100492" y="2949252"/>
                </a:lnTo>
                <a:lnTo>
                  <a:pt x="3103528" y="2951105"/>
                </a:lnTo>
                <a:cubicBezTo>
                  <a:pt x="3216336" y="2947200"/>
                  <a:pt x="3331429" y="2975352"/>
                  <a:pt x="3434970" y="3038544"/>
                </a:cubicBezTo>
                <a:cubicBezTo>
                  <a:pt x="3718349" y="3211493"/>
                  <a:pt x="3807872" y="3581420"/>
                  <a:pt x="3634923" y="3864800"/>
                </a:cubicBezTo>
                <a:cubicBezTo>
                  <a:pt x="3461973" y="4148179"/>
                  <a:pt x="3092046" y="4237700"/>
                  <a:pt x="2808666" y="4064751"/>
                </a:cubicBezTo>
                <a:cubicBezTo>
                  <a:pt x="2675531" y="3983497"/>
                  <a:pt x="2585185" y="3858766"/>
                  <a:pt x="2545403" y="3719766"/>
                </a:cubicBezTo>
                <a:cubicBezTo>
                  <a:pt x="2456318" y="3512832"/>
                  <a:pt x="2248604" y="3288475"/>
                  <a:pt x="1965793" y="3115873"/>
                </a:cubicBezTo>
                <a:cubicBezTo>
                  <a:pt x="1692733" y="2949223"/>
                  <a:pt x="1408771" y="2866892"/>
                  <a:pt x="1187140" y="2874272"/>
                </a:cubicBezTo>
                <a:lnTo>
                  <a:pt x="1102375" y="2882353"/>
                </a:lnTo>
                <a:lnTo>
                  <a:pt x="1096470" y="2886778"/>
                </a:lnTo>
                <a:lnTo>
                  <a:pt x="994951" y="2942378"/>
                </a:lnTo>
                <a:lnTo>
                  <a:pt x="977538" y="2952616"/>
                </a:lnTo>
                <a:cubicBezTo>
                  <a:pt x="690820" y="3094618"/>
                  <a:pt x="339714" y="3090613"/>
                  <a:pt x="46328" y="2911558"/>
                </a:cubicBezTo>
                <a:lnTo>
                  <a:pt x="1" y="2878176"/>
                </a:lnTo>
                <a:lnTo>
                  <a:pt x="0" y="1926001"/>
                </a:lnTo>
                <a:lnTo>
                  <a:pt x="1" y="1926000"/>
                </a:lnTo>
                <a:lnTo>
                  <a:pt x="1" y="1257695"/>
                </a:lnTo>
                <a:cubicBezTo>
                  <a:pt x="19193" y="1243150"/>
                  <a:pt x="40119" y="1230971"/>
                  <a:pt x="61658" y="1219491"/>
                </a:cubicBezTo>
                <a:cubicBezTo>
                  <a:pt x="202725" y="1144303"/>
                  <a:pt x="354052" y="1107642"/>
                  <a:pt x="503519" y="1105956"/>
                </a:cubicBezTo>
                <a:lnTo>
                  <a:pt x="569031" y="1109032"/>
                </a:lnTo>
                <a:lnTo>
                  <a:pt x="585555" y="1107907"/>
                </a:lnTo>
                <a:cubicBezTo>
                  <a:pt x="745397" y="1109762"/>
                  <a:pt x="895722" y="1150334"/>
                  <a:pt x="1027609" y="1220683"/>
                </a:cubicBezTo>
                <a:lnTo>
                  <a:pt x="1039650" y="1228036"/>
                </a:lnTo>
                <a:lnTo>
                  <a:pt x="1128582" y="1237940"/>
                </a:lnTo>
                <a:cubicBezTo>
                  <a:pt x="1344181" y="1248064"/>
                  <a:pt x="1616580" y="1181625"/>
                  <a:pt x="1883635" y="1039286"/>
                </a:cubicBezTo>
                <a:cubicBezTo>
                  <a:pt x="2178277" y="882244"/>
                  <a:pt x="2399846" y="668293"/>
                  <a:pt x="2499782" y="465499"/>
                </a:cubicBezTo>
                <a:cubicBezTo>
                  <a:pt x="2510996" y="414732"/>
                  <a:pt x="2529280" y="365696"/>
                  <a:pt x="2553672" y="319609"/>
                </a:cubicBezTo>
                <a:lnTo>
                  <a:pt x="2555163" y="313440"/>
                </a:lnTo>
                <a:lnTo>
                  <a:pt x="2558302" y="311766"/>
                </a:lnTo>
                <a:cubicBezTo>
                  <a:pt x="2612273" y="212630"/>
                  <a:pt x="2695012" y="127817"/>
                  <a:pt x="2802058" y="70763"/>
                </a:cubicBezTo>
                <a:cubicBezTo>
                  <a:pt x="2893611" y="21965"/>
                  <a:pt x="2992110" y="-751"/>
                  <a:pt x="3089036" y="19"/>
                </a:cubicBezTo>
                <a:close/>
              </a:path>
            </a:pathLst>
          </a:custGeom>
          <a:solidFill>
            <a:srgbClr val="EAEAEA"/>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panose="020F0502020204030204"/>
              <a:ea typeface="宋体" panose="02010600030101010101" pitchFamily="2" charset="-122"/>
            </a:endParaRPr>
          </a:p>
        </p:txBody>
      </p:sp>
      <p:sp>
        <p:nvSpPr>
          <p:cNvPr id="9" name="MH_Other_2"/>
          <p:cNvSpPr/>
          <p:nvPr>
            <p:custDataLst>
              <p:tags r:id="rId3"/>
            </p:custDataLst>
          </p:nvPr>
        </p:nvSpPr>
        <p:spPr>
          <a:xfrm flipH="1">
            <a:off x="2614873" y="1816196"/>
            <a:ext cx="987425" cy="987425"/>
          </a:xfrm>
          <a:prstGeom prst="ellipse">
            <a:avLst/>
          </a:prstGeom>
          <a:solidFill>
            <a:schemeClr val="accent1"/>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01</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0" name="MH_Other_3"/>
          <p:cNvSpPr/>
          <p:nvPr>
            <p:custDataLst>
              <p:tags r:id="rId4"/>
            </p:custDataLst>
          </p:nvPr>
        </p:nvSpPr>
        <p:spPr>
          <a:xfrm flipH="1">
            <a:off x="2630748" y="4764183"/>
            <a:ext cx="987425" cy="987425"/>
          </a:xfrm>
          <a:prstGeom prst="ellipse">
            <a:avLst/>
          </a:prstGeom>
          <a:solidFill>
            <a:schemeClr val="accent3"/>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03</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 name="MH_Other_4"/>
          <p:cNvSpPr/>
          <p:nvPr>
            <p:custDataLst>
              <p:tags r:id="rId5"/>
            </p:custDataLst>
          </p:nvPr>
        </p:nvSpPr>
        <p:spPr>
          <a:xfrm flipH="1">
            <a:off x="3054610" y="3233833"/>
            <a:ext cx="987425" cy="987425"/>
          </a:xfrm>
          <a:prstGeom prst="ellipse">
            <a:avLst/>
          </a:prstGeom>
          <a:solidFill>
            <a:schemeClr val="accent2"/>
          </a:solidFill>
          <a:ln w="19050" cap="flat" cmpd="sng" algn="ctr">
            <a:noFill/>
            <a:prstDash val="solid"/>
          </a:ln>
          <a:effectLst/>
        </p:spPr>
        <p:txBody>
          <a:bodyPr lIns="0" tIns="0" rIns="0" bIns="0" anchor="ctr"/>
          <a:lstStyle/>
          <a:p>
            <a:pPr algn="ctr" eaLnBrk="1" fontAlgn="auto" hangingPunct="1">
              <a:spcBef>
                <a:spcPts val="0"/>
              </a:spcBef>
              <a:spcAft>
                <a:spcPts val="0"/>
              </a:spcAft>
              <a:defRPr/>
            </a:pPr>
            <a:r>
              <a:rPr lang="en-US" altLang="zh-CN" sz="3600" kern="0" dirty="0">
                <a:solidFill>
                  <a:srgbClr val="FFFFFF"/>
                </a:solidFill>
                <a:latin typeface="Arial" panose="020B0604020202020204" pitchFamily="34" charset="0"/>
                <a:ea typeface="宋体" panose="02010600030101010101" pitchFamily="2" charset="-122"/>
                <a:cs typeface="Arial" panose="020B0604020202020204" pitchFamily="34" charset="0"/>
              </a:rPr>
              <a:t>02</a:t>
            </a:r>
            <a:endParaRPr lang="zh-CN" altLang="en-US" sz="3600" kern="0"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2" name="MH_Title_1"/>
          <p:cNvSpPr/>
          <p:nvPr>
            <p:custDataLst>
              <p:tags r:id="rId6"/>
            </p:custDataLst>
          </p:nvPr>
        </p:nvSpPr>
        <p:spPr>
          <a:xfrm>
            <a:off x="16135" y="2905221"/>
            <a:ext cx="1411288" cy="1760537"/>
          </a:xfrm>
          <a:custGeom>
            <a:avLst/>
            <a:gdLst>
              <a:gd name="connsiteX0" fmla="*/ 586959 w 1529609"/>
              <a:gd name="connsiteY0" fmla="*/ 65 h 1907431"/>
              <a:gd name="connsiteX1" fmla="*/ 1529544 w 1529609"/>
              <a:gd name="connsiteY1" fmla="*/ 964782 h 1907431"/>
              <a:gd name="connsiteX2" fmla="*/ 564827 w 1529609"/>
              <a:gd name="connsiteY2" fmla="*/ 1907366 h 1907431"/>
              <a:gd name="connsiteX3" fmla="*/ 0 w 1529609"/>
              <a:gd name="connsiteY3" fmla="*/ 1712632 h 1907431"/>
              <a:gd name="connsiteX4" fmla="*/ 0 w 1529609"/>
              <a:gd name="connsiteY4" fmla="*/ 194607 h 1907431"/>
              <a:gd name="connsiteX5" fmla="*/ 586959 w 1529609"/>
              <a:gd name="connsiteY5" fmla="*/ 65 h 190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9609" h="1907431">
                <a:moveTo>
                  <a:pt x="586959" y="65"/>
                </a:moveTo>
                <a:cubicBezTo>
                  <a:pt x="1113646" y="6177"/>
                  <a:pt x="1535656" y="438095"/>
                  <a:pt x="1529544" y="964782"/>
                </a:cubicBezTo>
                <a:cubicBezTo>
                  <a:pt x="1523433" y="1491469"/>
                  <a:pt x="1091515" y="1913478"/>
                  <a:pt x="564827" y="1907366"/>
                </a:cubicBezTo>
                <a:cubicBezTo>
                  <a:pt x="352169" y="1904899"/>
                  <a:pt x="156577" y="1833014"/>
                  <a:pt x="0" y="1712632"/>
                </a:cubicBezTo>
                <a:lnTo>
                  <a:pt x="0" y="194607"/>
                </a:lnTo>
                <a:cubicBezTo>
                  <a:pt x="162454" y="70026"/>
                  <a:pt x="366397" y="-2494"/>
                  <a:pt x="586959" y="65"/>
                </a:cubicBezTo>
                <a:close/>
              </a:path>
            </a:pathLst>
          </a:custGeom>
          <a:solidFill>
            <a:srgbClr val="A9A9A9"/>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bIns="0" anchor="ctr">
            <a:normAutofit/>
          </a:bodyPr>
          <a:lstStyle/>
          <a:p>
            <a:pPr algn="ctr" eaLnBrk="1" fontAlgn="auto" hangingPunct="1">
              <a:lnSpc>
                <a:spcPct val="130000"/>
              </a:lnSpc>
              <a:spcBef>
                <a:spcPts val="0"/>
              </a:spcBef>
              <a:spcAft>
                <a:spcPts val="0"/>
              </a:spcAft>
              <a:defRPr/>
            </a:pPr>
            <a:r>
              <a:rPr lang="zh-CN" altLang="en-US" sz="3200" b="1" dirty="0">
                <a:solidFill>
                  <a:schemeClr val="tx1"/>
                </a:solidFill>
                <a:latin typeface="楷体" panose="02010609060101010101" pitchFamily="49" charset="-122"/>
                <a:ea typeface="楷体" panose="02010609060101010101" pitchFamily="49" charset="-122"/>
              </a:rPr>
              <a:t>说明</a:t>
            </a:r>
            <a:endParaRPr lang="zh-CN" altLang="en-US" sz="3200" b="1" dirty="0">
              <a:solidFill>
                <a:schemeClr val="tx1"/>
              </a:solidFill>
              <a:latin typeface="楷体" panose="02010609060101010101" pitchFamily="49" charset="-122"/>
              <a:ea typeface="楷体" panose="02010609060101010101" pitchFamily="49" charset="-122"/>
            </a:endParaRPr>
          </a:p>
        </p:txBody>
      </p:sp>
      <p:sp>
        <p:nvSpPr>
          <p:cNvPr id="13" name="MH_SubTitle_2"/>
          <p:cNvSpPr txBox="1"/>
          <p:nvPr>
            <p:custDataLst>
              <p:tags r:id="rId7"/>
            </p:custDataLst>
          </p:nvPr>
        </p:nvSpPr>
        <p:spPr>
          <a:xfrm>
            <a:off x="4234122" y="3388661"/>
            <a:ext cx="4831233" cy="779929"/>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它位于不同的位置具有不同的值。</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4" name="MH_SubTitle_3"/>
          <p:cNvSpPr txBox="1"/>
          <p:nvPr>
            <p:custDataLst>
              <p:tags r:id="rId8"/>
            </p:custDataLst>
          </p:nvPr>
        </p:nvSpPr>
        <p:spPr>
          <a:xfrm>
            <a:off x="3815022" y="4470999"/>
            <a:ext cx="5081552" cy="1514522"/>
          </a:xfrm>
          <a:prstGeom prst="rect">
            <a:avLst/>
          </a:prstGeom>
          <a:noFill/>
        </p:spPr>
        <p:txBody>
          <a:bodyPr lIns="72000" tIns="0" rIns="72000" bIns="0" anchor="ctr">
            <a:no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位置计数器</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在使用上完全类似变量的使用</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
        <p:nvSpPr>
          <p:cNvPr id="15" name="MH_SubTitle_1"/>
          <p:cNvSpPr txBox="1"/>
          <p:nvPr>
            <p:custDataLst>
              <p:tags r:id="rId9"/>
            </p:custDataLst>
          </p:nvPr>
        </p:nvSpPr>
        <p:spPr>
          <a:xfrm>
            <a:off x="3797560" y="1464446"/>
            <a:ext cx="4988800" cy="1466977"/>
          </a:xfrm>
          <a:prstGeom prst="rect">
            <a:avLst/>
          </a:prstGeom>
          <a:noFill/>
        </p:spPr>
        <p:txBody>
          <a:bodyPr lIns="72000" tIns="0" rIns="72000" bIns="0" anchor="ctr">
            <a:normAutofit/>
          </a:bodyPr>
          <a:lstStyle/>
          <a:p>
            <a:pPr>
              <a:defRPr/>
            </a:pPr>
            <a:r>
              <a:rPr lang="zh-CN" altLang="en-US" sz="2400" b="1" kern="0" dirty="0">
                <a:latin typeface="楷体" panose="02010609060101010101" pitchFamily="49" charset="-122"/>
                <a:ea typeface="楷体" panose="02010609060101010101" pitchFamily="49" charset="-122"/>
                <a:cs typeface="Arial" panose="020B0604020202020204" pitchFamily="34" charset="0"/>
              </a:rPr>
              <a:t>在源程序中使用符号</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来表示位置计数器的当前值。因此，</a:t>
            </a:r>
            <a:r>
              <a:rPr lang="en-US" altLang="zh-CN" sz="2400" b="1" kern="0" dirty="0">
                <a:latin typeface="楷体" panose="02010609060101010101" pitchFamily="49" charset="-122"/>
                <a:ea typeface="楷体" panose="02010609060101010101" pitchFamily="49" charset="-122"/>
                <a:cs typeface="Arial" panose="020B0604020202020204" pitchFamily="34" charset="0"/>
              </a:rPr>
              <a:t>$</a:t>
            </a:r>
            <a:r>
              <a:rPr lang="zh-CN" altLang="en-US" sz="2400" b="1" kern="0" dirty="0">
                <a:latin typeface="楷体" panose="02010609060101010101" pitchFamily="49" charset="-122"/>
                <a:ea typeface="楷体" panose="02010609060101010101" pitchFamily="49" charset="-122"/>
                <a:cs typeface="Arial" panose="020B0604020202020204" pitchFamily="34" charset="0"/>
              </a:rPr>
              <a:t>被称为当前计数器。</a:t>
            </a:r>
            <a:endParaRPr lang="zh-CN" altLang="en-US" sz="2400" b="1" kern="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4.1  </a:t>
            </a:r>
            <a:r>
              <a:rPr lang="zh-CN" altLang="en-US" sz="2400" b="1" dirty="0">
                <a:solidFill>
                  <a:schemeClr val="bg1"/>
                </a:solidFill>
                <a:latin typeface="楷体" panose="02010609060101010101" pitchFamily="49" charset="-122"/>
                <a:ea typeface="楷体" panose="02010609060101010101" pitchFamily="49" charset="-122"/>
              </a:rPr>
              <a:t>汇编语言语句种类及其格式</a:t>
            </a:r>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a:p>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伪指令语句</a:t>
            </a:r>
            <a:endParaRPr lang="zh-CN" altLang="en-US" sz="2400" b="1" dirty="0">
              <a:latin typeface="华文楷体" panose="02010600040101010101" pitchFamily="2" charset="-122"/>
              <a:ea typeface="华文楷体" panose="02010600040101010101" pitchFamily="2" charset="-122"/>
            </a:endParaRPr>
          </a:p>
        </p:txBody>
      </p:sp>
      <p:sp>
        <p:nvSpPr>
          <p:cNvPr id="24" name="Rectangle 3"/>
          <p:cNvSpPr>
            <a:spLocks noChangeArrowheads="1"/>
          </p:cNvSpPr>
          <p:nvPr/>
        </p:nvSpPr>
        <p:spPr bwMode="auto">
          <a:xfrm>
            <a:off x="467417" y="3347235"/>
            <a:ext cx="8014945" cy="1930337"/>
          </a:xfrm>
          <a:prstGeom prst="rect">
            <a:avLst/>
          </a:prstGeom>
          <a:solidFill>
            <a:srgbClr val="FFFFFF"/>
          </a:solid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符号名、伪指令符</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操作数</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这三个字段就构成了伪指令，是本章后面介绍的主要内容。</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marR="0" lvl="0" indent="-457200" defTabSz="914400" eaLnBrk="1" fontAlgn="base" latinLnBrk="0" hangingPunct="1">
              <a:lnSpc>
                <a:spcPct val="150000"/>
              </a:lnSpc>
              <a:spcBef>
                <a:spcPct val="0"/>
              </a:spcBef>
              <a:spcAft>
                <a:spcPct val="0"/>
              </a:spcAft>
              <a:buSzTx/>
              <a:buFont typeface="Wingdings" panose="05000000000000000000" pitchFamily="2" charset="2"/>
              <a:buChar char="l"/>
              <a:defRPr/>
            </a:pPr>
            <a:r>
              <a:rPr kumimoji="0" lang="zh-CN" altLang="en-US" sz="28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注释字段</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与指令语句相同。</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25" name="Group 7"/>
          <p:cNvGrpSpPr/>
          <p:nvPr/>
        </p:nvGrpSpPr>
        <p:grpSpPr bwMode="auto">
          <a:xfrm>
            <a:off x="686492" y="1877210"/>
            <a:ext cx="7951787" cy="1295400"/>
            <a:chOff x="0" y="0"/>
            <a:chExt cx="4896" cy="816"/>
          </a:xfrm>
        </p:grpSpPr>
        <p:sp>
          <p:nvSpPr>
            <p:cNvPr id="26" name="Rectangle 8"/>
            <p:cNvSpPr>
              <a:spLocks noChangeArrowheads="1"/>
            </p:cNvSpPr>
            <p:nvPr/>
          </p:nvSpPr>
          <p:spPr bwMode="auto">
            <a:xfrm>
              <a:off x="240" y="384"/>
              <a:ext cx="672"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符号名</a:t>
              </a:r>
              <a:endPar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Rectangle 9"/>
            <p:cNvSpPr>
              <a:spLocks noChangeArrowheads="1"/>
            </p:cNvSpPr>
            <p:nvPr/>
          </p:nvSpPr>
          <p:spPr bwMode="auto">
            <a:xfrm>
              <a:off x="1152" y="384"/>
              <a:ext cx="1152"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伪指令符</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Rectangle 10"/>
            <p:cNvSpPr>
              <a:spLocks noChangeArrowheads="1"/>
            </p:cNvSpPr>
            <p:nvPr/>
          </p:nvSpPr>
          <p:spPr bwMode="auto">
            <a:xfrm>
              <a:off x="2544" y="384"/>
              <a:ext cx="816"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操作数</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Rectangle 11"/>
            <p:cNvSpPr>
              <a:spLocks noChangeArrowheads="1"/>
            </p:cNvSpPr>
            <p:nvPr/>
          </p:nvSpPr>
          <p:spPr bwMode="auto">
            <a:xfrm>
              <a:off x="4128" y="384"/>
              <a:ext cx="528" cy="288"/>
            </a:xfrm>
            <a:prstGeom prst="rect">
              <a:avLst/>
            </a:prstGeom>
            <a:solidFill>
              <a:srgbClr val="FFFF00"/>
            </a:solidFill>
            <a:ln w="9525" cmpd="sng">
              <a:solidFill>
                <a:srgbClr val="FFCC66"/>
              </a:solidFill>
              <a:miter lim="800000"/>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注释</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Oval 12"/>
            <p:cNvSpPr>
              <a:spLocks noChangeArrowheads="1"/>
            </p:cNvSpPr>
            <p:nvPr/>
          </p:nvSpPr>
          <p:spPr bwMode="auto">
            <a:xfrm>
              <a:off x="3648" y="384"/>
              <a:ext cx="288"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 Box 13"/>
            <p:cNvSpPr txBox="1">
              <a:spLocks noChangeArrowheads="1"/>
            </p:cNvSpPr>
            <p:nvPr/>
          </p:nvSpPr>
          <p:spPr bwMode="auto">
            <a:xfrm>
              <a:off x="3696" y="33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Oval 14"/>
            <p:cNvSpPr>
              <a:spLocks noChangeArrowheads="1"/>
            </p:cNvSpPr>
            <p:nvPr/>
          </p:nvSpPr>
          <p:spPr bwMode="auto">
            <a:xfrm>
              <a:off x="2832" y="48"/>
              <a:ext cx="288" cy="288"/>
            </a:xfrm>
            <a:prstGeom prst="ellipse">
              <a:avLst/>
            </a:prstGeom>
            <a:solidFill>
              <a:srgbClr val="00FFFF"/>
            </a:solidFill>
            <a:ln w="9525" cmpd="sng">
              <a:solidFill>
                <a:srgbClr val="FFCC66"/>
              </a:solidFill>
              <a:round/>
            </a:ln>
          </p:spPr>
          <p:txBody>
            <a:bodyPr wrap="none" anchor="ct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Line 15"/>
            <p:cNvSpPr>
              <a:spLocks noChangeShapeType="1"/>
            </p:cNvSpPr>
            <p:nvPr/>
          </p:nvSpPr>
          <p:spPr bwMode="auto">
            <a:xfrm>
              <a:off x="0"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4" name="Line 16"/>
            <p:cNvSpPr>
              <a:spLocks noChangeShapeType="1"/>
            </p:cNvSpPr>
            <p:nvPr/>
          </p:nvSpPr>
          <p:spPr bwMode="auto">
            <a:xfrm>
              <a:off x="912"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5" name="Line 17"/>
            <p:cNvSpPr>
              <a:spLocks noChangeShapeType="1"/>
            </p:cNvSpPr>
            <p:nvPr/>
          </p:nvSpPr>
          <p:spPr bwMode="auto">
            <a:xfrm>
              <a:off x="2304"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6" name="Line 18"/>
            <p:cNvSpPr>
              <a:spLocks noChangeShapeType="1"/>
            </p:cNvSpPr>
            <p:nvPr/>
          </p:nvSpPr>
          <p:spPr bwMode="auto">
            <a:xfrm>
              <a:off x="3360" y="528"/>
              <a:ext cx="288"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37" name="Line 19"/>
            <p:cNvSpPr>
              <a:spLocks noChangeShapeType="1"/>
            </p:cNvSpPr>
            <p:nvPr/>
          </p:nvSpPr>
          <p:spPr bwMode="auto">
            <a:xfrm>
              <a:off x="4656" y="528"/>
              <a:ext cx="240"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3" name="Line 20"/>
            <p:cNvSpPr>
              <a:spLocks noChangeShapeType="1"/>
            </p:cNvSpPr>
            <p:nvPr/>
          </p:nvSpPr>
          <p:spPr bwMode="auto">
            <a:xfrm>
              <a:off x="96"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5" name="Line 21"/>
            <p:cNvSpPr>
              <a:spLocks noChangeShapeType="1"/>
            </p:cNvSpPr>
            <p:nvPr/>
          </p:nvSpPr>
          <p:spPr bwMode="auto">
            <a:xfrm flipV="1">
              <a:off x="1008"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6" name="Line 22"/>
            <p:cNvSpPr>
              <a:spLocks noChangeShapeType="1"/>
            </p:cNvSpPr>
            <p:nvPr/>
          </p:nvSpPr>
          <p:spPr bwMode="auto">
            <a:xfrm>
              <a:off x="2400"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7" name="Line 23"/>
            <p:cNvSpPr>
              <a:spLocks noChangeShapeType="1"/>
            </p:cNvSpPr>
            <p:nvPr/>
          </p:nvSpPr>
          <p:spPr bwMode="auto">
            <a:xfrm>
              <a:off x="2400" y="816"/>
              <a:ext cx="1104"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8" name="Line 24"/>
            <p:cNvSpPr>
              <a:spLocks noChangeShapeType="1"/>
            </p:cNvSpPr>
            <p:nvPr/>
          </p:nvSpPr>
          <p:spPr bwMode="auto">
            <a:xfrm flipV="1">
              <a:off x="3504"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49" name="Line 25"/>
            <p:cNvSpPr>
              <a:spLocks noChangeShapeType="1"/>
            </p:cNvSpPr>
            <p:nvPr/>
          </p:nvSpPr>
          <p:spPr bwMode="auto">
            <a:xfrm flipV="1">
              <a:off x="3456" y="240"/>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0" name="Line 26"/>
            <p:cNvSpPr>
              <a:spLocks noChangeShapeType="1"/>
            </p:cNvSpPr>
            <p:nvPr/>
          </p:nvSpPr>
          <p:spPr bwMode="auto">
            <a:xfrm flipH="1">
              <a:off x="3120" y="240"/>
              <a:ext cx="336"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1" name="Line 27"/>
            <p:cNvSpPr>
              <a:spLocks noChangeShapeType="1"/>
            </p:cNvSpPr>
            <p:nvPr/>
          </p:nvSpPr>
          <p:spPr bwMode="auto">
            <a:xfrm flipH="1">
              <a:off x="2448" y="192"/>
              <a:ext cx="384"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2" name="Line 28"/>
            <p:cNvSpPr>
              <a:spLocks noChangeShapeType="1"/>
            </p:cNvSpPr>
            <p:nvPr/>
          </p:nvSpPr>
          <p:spPr bwMode="auto">
            <a:xfrm>
              <a:off x="2448" y="192"/>
              <a:ext cx="0" cy="336"/>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3" name="Line 29"/>
            <p:cNvSpPr>
              <a:spLocks noChangeShapeType="1"/>
            </p:cNvSpPr>
            <p:nvPr/>
          </p:nvSpPr>
          <p:spPr bwMode="auto">
            <a:xfrm>
              <a:off x="3552" y="528"/>
              <a:ext cx="0" cy="288"/>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4" name="Line 30"/>
            <p:cNvSpPr>
              <a:spLocks noChangeShapeType="1"/>
            </p:cNvSpPr>
            <p:nvPr/>
          </p:nvSpPr>
          <p:spPr bwMode="auto">
            <a:xfrm>
              <a:off x="3552" y="816"/>
              <a:ext cx="1248"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5" name="Line 31"/>
            <p:cNvSpPr>
              <a:spLocks noChangeShapeType="1"/>
            </p:cNvSpPr>
            <p:nvPr/>
          </p:nvSpPr>
          <p:spPr bwMode="auto">
            <a:xfrm flipV="1">
              <a:off x="4800" y="528"/>
              <a:ext cx="0" cy="288"/>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6" name="Line 32"/>
            <p:cNvSpPr>
              <a:spLocks noChangeShapeType="1"/>
            </p:cNvSpPr>
            <p:nvPr/>
          </p:nvSpPr>
          <p:spPr bwMode="auto">
            <a:xfrm>
              <a:off x="3936" y="528"/>
              <a:ext cx="192" cy="0"/>
            </a:xfrm>
            <a:prstGeom prst="line">
              <a:avLst/>
            </a:prstGeom>
            <a:noFill/>
            <a:ln w="9525" cmpd="sng">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sp>
          <p:nvSpPr>
            <p:cNvPr id="57" name="Text Box 33"/>
            <p:cNvSpPr txBox="1">
              <a:spLocks noChangeArrowheads="1"/>
            </p:cNvSpPr>
            <p:nvPr/>
          </p:nvSpPr>
          <p:spPr bwMode="auto">
            <a:xfrm>
              <a:off x="2880" y="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Line 34"/>
            <p:cNvSpPr>
              <a:spLocks noChangeShapeType="1"/>
            </p:cNvSpPr>
            <p:nvPr/>
          </p:nvSpPr>
          <p:spPr bwMode="auto">
            <a:xfrm>
              <a:off x="96" y="816"/>
              <a:ext cx="912" cy="0"/>
            </a:xfrm>
            <a:prstGeom prst="line">
              <a:avLst/>
            </a:prstGeom>
            <a:noFill/>
            <a:ln w="9525" cmpd="sng">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0" cap="none" spc="0" normalizeH="0" baseline="0" noProof="0">
                <a:ln>
                  <a:noFill/>
                </a:ln>
                <a:solidFill>
                  <a:srgbClr val="FFCC66"/>
                </a:solidFill>
                <a:effectLst/>
                <a:uLnTx/>
                <a:uFillTx/>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定位伪指令</a:t>
            </a:r>
            <a:r>
              <a:rPr lang="en-US" altLang="zh-CN" sz="2400" b="1" dirty="0">
                <a:latin typeface="华文楷体" panose="02010600040101010101" pitchFamily="2" charset="-122"/>
                <a:ea typeface="华文楷体" panose="02010600040101010101" pitchFamily="2" charset="-122"/>
              </a:rPr>
              <a:t>ORG</a:t>
            </a:r>
            <a:endParaRPr lang="zh-CN" altLang="en-US" sz="2400" b="1" dirty="0">
              <a:latin typeface="华文楷体" panose="02010600040101010101" pitchFamily="2" charset="-122"/>
              <a:ea typeface="华文楷体" panose="02010600040101010101" pitchFamily="2" charset="-122"/>
            </a:endParaRPr>
          </a:p>
        </p:txBody>
      </p:sp>
      <p:sp>
        <p:nvSpPr>
          <p:cNvPr id="15" name="MH_Other_1"/>
          <p:cNvSpPr/>
          <p:nvPr>
            <p:custDataLst>
              <p:tags r:id="rId2"/>
            </p:custDataLst>
          </p:nvPr>
        </p:nvSpPr>
        <p:spPr>
          <a:xfrm>
            <a:off x="1504745" y="1796894"/>
            <a:ext cx="704850" cy="73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6" name="MH_Other_2"/>
          <p:cNvSpPr/>
          <p:nvPr>
            <p:custDataLst>
              <p:tags r:id="rId3"/>
            </p:custDataLst>
          </p:nvPr>
        </p:nvSpPr>
        <p:spPr>
          <a:xfrm>
            <a:off x="1369807" y="165719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MH_Text_1"/>
          <p:cNvSpPr txBox="1"/>
          <p:nvPr>
            <p:custDataLst>
              <p:tags r:id="rId4"/>
            </p:custDataLst>
          </p:nvPr>
        </p:nvSpPr>
        <p:spPr>
          <a:xfrm>
            <a:off x="2528682" y="1957231"/>
            <a:ext cx="5394325" cy="1247775"/>
          </a:xfrm>
          <a:prstGeom prst="rect">
            <a:avLst/>
          </a:prstGeom>
          <a:noFill/>
        </p:spPr>
        <p:txBody>
          <a:bodyPr lIns="0" tIns="0" rIns="0" bIns="0">
            <a:normAutofit/>
          </a:bodyPr>
          <a:lstStyle/>
          <a:p>
            <a:pPr>
              <a:lnSpc>
                <a:spcPct val="150000"/>
              </a:lnSpc>
              <a:defRPr/>
            </a:pPr>
            <a:r>
              <a:rPr lang="en-US" altLang="zh-CN" sz="2400" b="1" dirty="0">
                <a:latin typeface="楷体" panose="02010609060101010101" pitchFamily="49" charset="-122"/>
                <a:ea typeface="楷体" panose="02010609060101010101" pitchFamily="49" charset="-122"/>
              </a:rPr>
              <a:t>ORG   </a:t>
            </a:r>
            <a:r>
              <a:rPr lang="zh-CN" altLang="en-US" sz="2400" b="1" dirty="0">
                <a:latin typeface="楷体" panose="02010609060101010101" pitchFamily="49" charset="-122"/>
                <a:ea typeface="楷体" panose="02010609060101010101" pitchFamily="49" charset="-122"/>
              </a:rPr>
              <a:t>数值表达式</a:t>
            </a:r>
            <a:endParaRPr lang="en-US" altLang="zh-CN" sz="2400" b="1" dirty="0">
              <a:latin typeface="楷体" panose="02010609060101010101" pitchFamily="49" charset="-122"/>
              <a:ea typeface="楷体" panose="02010609060101010101" pitchFamily="49" charset="-122"/>
            </a:endParaRPr>
          </a:p>
        </p:txBody>
      </p:sp>
      <p:sp>
        <p:nvSpPr>
          <p:cNvPr id="18" name="MH_Other_3"/>
          <p:cNvSpPr/>
          <p:nvPr>
            <p:custDataLst>
              <p:tags r:id="rId5"/>
            </p:custDataLst>
          </p:nvPr>
        </p:nvSpPr>
        <p:spPr>
          <a:xfrm>
            <a:off x="1504745" y="3366931"/>
            <a:ext cx="704850" cy="730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9" name="MH_Other_4"/>
          <p:cNvSpPr/>
          <p:nvPr>
            <p:custDataLst>
              <p:tags r:id="rId6"/>
            </p:custDataLst>
          </p:nvPr>
        </p:nvSpPr>
        <p:spPr>
          <a:xfrm>
            <a:off x="1369807" y="322723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MH_SubTitle_2"/>
          <p:cNvSpPr txBox="1">
            <a:spLocks noChangeArrowheads="1"/>
          </p:cNvSpPr>
          <p:nvPr>
            <p:custDataLst>
              <p:tags r:id="rId7"/>
            </p:custDataLst>
          </p:nvPr>
        </p:nvSpPr>
        <p:spPr bwMode="auto">
          <a:xfrm>
            <a:off x="2528682" y="299704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作用</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21" name="MH_Text_2"/>
          <p:cNvSpPr txBox="1"/>
          <p:nvPr>
            <p:custDataLst>
              <p:tags r:id="rId8"/>
            </p:custDataLst>
          </p:nvPr>
        </p:nvSpPr>
        <p:spPr>
          <a:xfrm>
            <a:off x="2528682" y="3527268"/>
            <a:ext cx="5856514" cy="1507414"/>
          </a:xfrm>
          <a:prstGeom prst="rect">
            <a:avLst/>
          </a:prstGeom>
          <a:noFill/>
        </p:spPr>
        <p:txBody>
          <a:bodyPr lIns="0" tIns="0" rIns="0" bIns="0">
            <a:normAutofit/>
          </a:bodyPr>
          <a:lstStyle/>
          <a:p>
            <a:pPr>
              <a:defRPr/>
            </a:pPr>
            <a:r>
              <a:rPr lang="zh-CN" altLang="en-US" sz="2400" b="1" dirty="0">
                <a:latin typeface="楷体" panose="02010609060101010101" pitchFamily="49" charset="-122"/>
                <a:ea typeface="楷体" panose="02010609060101010101" pitchFamily="49" charset="-122"/>
              </a:rPr>
              <a:t>用来改变位置计数器的值。</a:t>
            </a:r>
            <a:endParaRPr lang="en-US" altLang="zh-CN" sz="2400" b="1" dirty="0">
              <a:latin typeface="楷体" panose="02010609060101010101" pitchFamily="49" charset="-122"/>
              <a:ea typeface="楷体" panose="02010609060101010101" pitchFamily="49" charset="-122"/>
            </a:endParaRPr>
          </a:p>
          <a:p>
            <a:pPr>
              <a:defRPr/>
            </a:pPr>
            <a:r>
              <a:rPr lang="zh-CN" altLang="en-US" sz="2400" b="1" dirty="0">
                <a:latin typeface="楷体" panose="02010609060101010101" pitchFamily="49" charset="-122"/>
                <a:ea typeface="楷体" panose="02010609060101010101" pitchFamily="49" charset="-122"/>
              </a:rPr>
              <a:t>将数值表达式的值赋给当前位置计数器</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ORG</a:t>
            </a:r>
            <a:r>
              <a:rPr lang="zh-CN" altLang="en-US" sz="2400" b="1" dirty="0">
                <a:latin typeface="楷体" panose="02010609060101010101" pitchFamily="49" charset="-122"/>
                <a:ea typeface="楷体" panose="02010609060101010101" pitchFamily="49" charset="-122"/>
              </a:rPr>
              <a:t>语句为其后的变量或指令设置起始偏移量。</a:t>
            </a:r>
            <a:endParaRPr lang="zh-CN" altLang="en-US" sz="2400" b="1" dirty="0">
              <a:latin typeface="楷体" panose="02010609060101010101" pitchFamily="49" charset="-122"/>
              <a:ea typeface="楷体" panose="02010609060101010101" pitchFamily="49" charset="-122"/>
            </a:endParaRPr>
          </a:p>
        </p:txBody>
      </p:sp>
      <p:sp>
        <p:nvSpPr>
          <p:cNvPr id="22" name="MH_Other_5"/>
          <p:cNvSpPr/>
          <p:nvPr>
            <p:custDataLst>
              <p:tags r:id="rId9"/>
            </p:custDataLst>
          </p:nvPr>
        </p:nvSpPr>
        <p:spPr bwMode="auto">
          <a:xfrm>
            <a:off x="1652382" y="196675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3" name="MH_Other_6"/>
          <p:cNvSpPr>
            <a:spLocks noChangeAspect="1"/>
          </p:cNvSpPr>
          <p:nvPr>
            <p:custDataLst>
              <p:tags r:id="rId10"/>
            </p:custDataLst>
          </p:nvPr>
        </p:nvSpPr>
        <p:spPr bwMode="auto">
          <a:xfrm>
            <a:off x="1669845" y="353520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4" name="MH_Other_5"/>
          <p:cNvSpPr/>
          <p:nvPr>
            <p:custDataLst>
              <p:tags r:id="rId11"/>
            </p:custDataLst>
          </p:nvPr>
        </p:nvSpPr>
        <p:spPr>
          <a:xfrm>
            <a:off x="1504745" y="5120182"/>
            <a:ext cx="704850" cy="73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25" name="MH_Other_6"/>
          <p:cNvSpPr/>
          <p:nvPr>
            <p:custDataLst>
              <p:tags r:id="rId12"/>
            </p:custDataLst>
          </p:nvPr>
        </p:nvSpPr>
        <p:spPr>
          <a:xfrm>
            <a:off x="1369807" y="4980482"/>
            <a:ext cx="974725" cy="1008062"/>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MH_Other_9"/>
          <p:cNvSpPr>
            <a:spLocks noChangeAspect="1"/>
          </p:cNvSpPr>
          <p:nvPr>
            <p:custDataLst>
              <p:tags r:id="rId13"/>
            </p:custDataLst>
          </p:nvPr>
        </p:nvSpPr>
        <p:spPr bwMode="auto">
          <a:xfrm>
            <a:off x="1652382" y="5282107"/>
            <a:ext cx="398463" cy="39846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7" name="MH_SubTitle_2"/>
          <p:cNvSpPr txBox="1">
            <a:spLocks noChangeArrowheads="1"/>
          </p:cNvSpPr>
          <p:nvPr>
            <p:custDataLst>
              <p:tags r:id="rId14"/>
            </p:custDataLst>
          </p:nvPr>
        </p:nvSpPr>
        <p:spPr bwMode="auto">
          <a:xfrm>
            <a:off x="2528682" y="4880647"/>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说明</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28" name="MH_Text_2"/>
          <p:cNvSpPr txBox="1"/>
          <p:nvPr>
            <p:custDataLst>
              <p:tags r:id="rId15"/>
            </p:custDataLst>
          </p:nvPr>
        </p:nvSpPr>
        <p:spPr>
          <a:xfrm>
            <a:off x="2528682" y="5410872"/>
            <a:ext cx="5753219" cy="1247775"/>
          </a:xfrm>
          <a:prstGeom prst="rect">
            <a:avLst/>
          </a:prstGeom>
          <a:noFill/>
        </p:spPr>
        <p:txBody>
          <a:bodyPr lIns="0" tIns="0" rIns="0" bIns="0">
            <a:normAutofit/>
          </a:bodyPr>
          <a:lstStyle/>
          <a:p>
            <a:pPr>
              <a:lnSpc>
                <a:spcPct val="150000"/>
              </a:lnSpc>
              <a:defRPr/>
            </a:pPr>
            <a:r>
              <a:rPr lang="zh-CN" altLang="en-US" sz="2400" b="1" dirty="0">
                <a:latin typeface="楷体" panose="02010609060101010101" pitchFamily="49" charset="-122"/>
                <a:ea typeface="楷体" panose="02010609060101010101" pitchFamily="49" charset="-122"/>
              </a:rPr>
              <a:t>表达式的值必须为正值。表达式中也可以包含有当前位置计数器的现行值</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29" name="MH_SubTitle_1"/>
          <p:cNvSpPr txBox="1">
            <a:spLocks noChangeArrowheads="1"/>
          </p:cNvSpPr>
          <p:nvPr>
            <p:custDataLst>
              <p:tags r:id="rId16"/>
            </p:custDataLst>
          </p:nvPr>
        </p:nvSpPr>
        <p:spPr bwMode="auto">
          <a:xfrm>
            <a:off x="2528682" y="1425419"/>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b="1" dirty="0">
                <a:solidFill>
                  <a:srgbClr val="FF0000"/>
                </a:solidFill>
                <a:latin typeface="楷体" panose="02010609060101010101" pitchFamily="49" charset="-122"/>
                <a:ea typeface="楷体" panose="02010609060101010101" pitchFamily="49" charset="-122"/>
              </a:rPr>
              <a:t>格式</a:t>
            </a:r>
            <a:endParaRPr lang="zh-CN" altLang="en-US" sz="2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ppt_x</p:attrName>
                                        </p:attrNameLst>
                                      </p:cBhvr>
                                      <p:tavLst>
                                        <p:tav tm="0">
                                          <p:val>
                                            <p:strVal val="#ppt_x"/>
                                          </p:val>
                                        </p:tav>
                                        <p:tav tm="100000">
                                          <p:val>
                                            <p:strVal val="#ppt_x"/>
                                          </p:val>
                                        </p:tav>
                                      </p:tavLst>
                                    </p:anim>
                                    <p:anim calcmode="lin" valueType="num">
                                      <p:cBhvr>
                                        <p:cTn id="19" dur="5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anim calcmode="lin" valueType="num">
                                      <p:cBhvr>
                                        <p:cTn id="23" dur="500" fill="hold"/>
                                        <p:tgtEl>
                                          <p:spTgt spid="22"/>
                                        </p:tgtEl>
                                        <p:attrNameLst>
                                          <p:attrName>ppt_x</p:attrName>
                                        </p:attrNameLst>
                                      </p:cBhvr>
                                      <p:tavLst>
                                        <p:tav tm="0">
                                          <p:val>
                                            <p:strVal val="#ppt_x"/>
                                          </p:val>
                                        </p:tav>
                                        <p:tav tm="100000">
                                          <p:val>
                                            <p:strVal val="#ppt_x"/>
                                          </p:val>
                                        </p:tav>
                                      </p:tavLst>
                                    </p:anim>
                                    <p:anim calcmode="lin" valueType="num">
                                      <p:cBhvr>
                                        <p:cTn id="24"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anim calcmode="lin" valueType="num">
                                      <p:cBhvr>
                                        <p:cTn id="35" dur="500" fill="hold"/>
                                        <p:tgtEl>
                                          <p:spTgt spid="19"/>
                                        </p:tgtEl>
                                        <p:attrNameLst>
                                          <p:attrName>ppt_x</p:attrName>
                                        </p:attrNameLst>
                                      </p:cBhvr>
                                      <p:tavLst>
                                        <p:tav tm="0">
                                          <p:val>
                                            <p:strVal val="#ppt_x"/>
                                          </p:val>
                                        </p:tav>
                                        <p:tav tm="100000">
                                          <p:val>
                                            <p:strVal val="#ppt_x"/>
                                          </p:val>
                                        </p:tav>
                                      </p:tavLst>
                                    </p:anim>
                                    <p:anim calcmode="lin" valueType="num">
                                      <p:cBhvr>
                                        <p:cTn id="36" dur="5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anim calcmode="lin" valueType="num">
                                      <p:cBhvr>
                                        <p:cTn id="45" dur="500" fill="hold"/>
                                        <p:tgtEl>
                                          <p:spTgt spid="21"/>
                                        </p:tgtEl>
                                        <p:attrNameLst>
                                          <p:attrName>ppt_x</p:attrName>
                                        </p:attrNameLst>
                                      </p:cBhvr>
                                      <p:tavLst>
                                        <p:tav tm="0">
                                          <p:val>
                                            <p:strVal val="#ppt_x"/>
                                          </p:val>
                                        </p:tav>
                                        <p:tav tm="100000">
                                          <p:val>
                                            <p:strVal val="#ppt_x"/>
                                          </p:val>
                                        </p:tav>
                                      </p:tavLst>
                                    </p:anim>
                                    <p:anim calcmode="lin" valueType="num">
                                      <p:cBhvr>
                                        <p:cTn id="46" dur="5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anim calcmode="lin" valueType="num">
                                      <p:cBhvr>
                                        <p:cTn id="50" dur="500" fill="hold"/>
                                        <p:tgtEl>
                                          <p:spTgt spid="23"/>
                                        </p:tgtEl>
                                        <p:attrNameLst>
                                          <p:attrName>ppt_x</p:attrName>
                                        </p:attrNameLst>
                                      </p:cBhvr>
                                      <p:tavLst>
                                        <p:tav tm="0">
                                          <p:val>
                                            <p:strVal val="#ppt_x"/>
                                          </p:val>
                                        </p:tav>
                                        <p:tav tm="100000">
                                          <p:val>
                                            <p:strVal val="#ppt_x"/>
                                          </p:val>
                                        </p:tav>
                                      </p:tavLst>
                                    </p:anim>
                                    <p:anim calcmode="lin" valueType="num">
                                      <p:cBhvr>
                                        <p:cTn id="51" dur="5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anim calcmode="lin" valueType="num">
                                      <p:cBhvr>
                                        <p:cTn id="55" dur="500" fill="hold"/>
                                        <p:tgtEl>
                                          <p:spTgt spid="27"/>
                                        </p:tgtEl>
                                        <p:attrNameLst>
                                          <p:attrName>ppt_x</p:attrName>
                                        </p:attrNameLst>
                                      </p:cBhvr>
                                      <p:tavLst>
                                        <p:tav tm="0">
                                          <p:val>
                                            <p:strVal val="#ppt_x"/>
                                          </p:val>
                                        </p:tav>
                                        <p:tav tm="100000">
                                          <p:val>
                                            <p:strVal val="#ppt_x"/>
                                          </p:val>
                                        </p:tav>
                                      </p:tavLst>
                                    </p:anim>
                                    <p:anim calcmode="lin" valueType="num">
                                      <p:cBhvr>
                                        <p:cTn id="56" dur="500" fill="hold"/>
                                        <p:tgtEl>
                                          <p:spTgt spid="2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anim calcmode="lin" valueType="num">
                                      <p:cBhvr>
                                        <p:cTn id="60" dur="500" fill="hold"/>
                                        <p:tgtEl>
                                          <p:spTgt spid="28"/>
                                        </p:tgtEl>
                                        <p:attrNameLst>
                                          <p:attrName>ppt_x</p:attrName>
                                        </p:attrNameLst>
                                      </p:cBhvr>
                                      <p:tavLst>
                                        <p:tav tm="0">
                                          <p:val>
                                            <p:strVal val="#ppt_x"/>
                                          </p:val>
                                        </p:tav>
                                        <p:tav tm="100000">
                                          <p:val>
                                            <p:strVal val="#ppt_x"/>
                                          </p:val>
                                        </p:tav>
                                      </p:tavLst>
                                    </p:anim>
                                    <p:anim calcmode="lin" valueType="num">
                                      <p:cBhvr>
                                        <p:cTn id="61" dur="5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anim calcmode="lin" valueType="num">
                                      <p:cBhvr>
                                        <p:cTn id="65" dur="500" fill="hold"/>
                                        <p:tgtEl>
                                          <p:spTgt spid="29"/>
                                        </p:tgtEl>
                                        <p:attrNameLst>
                                          <p:attrName>ppt_x</p:attrName>
                                        </p:attrNameLst>
                                      </p:cBhvr>
                                      <p:tavLst>
                                        <p:tav tm="0">
                                          <p:val>
                                            <p:strVal val="#ppt_x"/>
                                          </p:val>
                                        </p:tav>
                                        <p:tav tm="100000">
                                          <p:val>
                                            <p:strVal val="#ppt_x"/>
                                          </p:val>
                                        </p:tav>
                                      </p:tavLst>
                                    </p:anim>
                                    <p:anim calcmode="lin" valueType="num">
                                      <p:cBhvr>
                                        <p:cTn id="66"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animBg="1"/>
      <p:bldP spid="19" grpId="0" animBg="1"/>
      <p:bldP spid="20" grpId="0"/>
      <p:bldP spid="21" grpId="0"/>
      <p:bldP spid="22" grpId="0" animBg="1"/>
      <p:bldP spid="23" grpId="0" animBg="1"/>
      <p:bldP spid="27" grpId="0"/>
      <p:bldP spid="28" grpId="0"/>
      <p:bldP spid="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4.7 </a:t>
            </a:r>
            <a:r>
              <a:rPr lang="zh-CN" altLang="en-US" sz="2400" b="1" dirty="0">
                <a:solidFill>
                  <a:schemeClr val="bg1"/>
                </a:solidFill>
                <a:latin typeface="楷体" panose="02010609060101010101" pitchFamily="49" charset="-122"/>
                <a:ea typeface="楷体" panose="02010609060101010101" pitchFamily="49" charset="-122"/>
              </a:rPr>
              <a:t>当前位置计数器</a:t>
            </a:r>
            <a:r>
              <a:rPr lang="en-US" altLang="zh-CN" sz="2400" b="1" dirty="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与定位伪指令</a:t>
            </a:r>
            <a:r>
              <a:rPr lang="en-US" altLang="zh-CN" sz="2400" b="1" dirty="0">
                <a:solidFill>
                  <a:schemeClr val="bg1"/>
                </a:solidFill>
                <a:latin typeface="楷体" panose="02010609060101010101" pitchFamily="49" charset="-122"/>
                <a:ea typeface="楷体" panose="02010609060101010101" pitchFamily="49" charset="-122"/>
              </a:rPr>
              <a:t>ORG(Origin) </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定位伪指令</a:t>
            </a:r>
            <a:r>
              <a:rPr lang="en-US" altLang="zh-CN" sz="2400" b="1" dirty="0">
                <a:latin typeface="华文楷体" panose="02010600040101010101" pitchFamily="2" charset="-122"/>
                <a:ea typeface="华文楷体" panose="02010600040101010101" pitchFamily="2" charset="-122"/>
              </a:rPr>
              <a:t>ORG</a:t>
            </a:r>
            <a:r>
              <a:rPr lang="zh-CN" altLang="en-US" sz="2400" b="1" dirty="0">
                <a:latin typeface="华文楷体" panose="02010600040101010101" pitchFamily="2" charset="-122"/>
                <a:ea typeface="华文楷体" panose="02010600040101010101" pitchFamily="2" charset="-122"/>
              </a:rPr>
              <a:t>例</a:t>
            </a:r>
            <a:endParaRPr lang="zh-CN" altLang="en-US" sz="2400" b="1" dirty="0">
              <a:latin typeface="华文楷体" panose="02010600040101010101" pitchFamily="2" charset="-122"/>
              <a:ea typeface="华文楷体" panose="02010600040101010101" pitchFamily="2" charset="-122"/>
            </a:endParaRPr>
          </a:p>
        </p:txBody>
      </p:sp>
      <p:sp>
        <p:nvSpPr>
          <p:cNvPr id="8" name="Rectangle 2"/>
          <p:cNvSpPr>
            <a:spLocks noChangeArrowheads="1"/>
          </p:cNvSpPr>
          <p:nvPr/>
        </p:nvSpPr>
        <p:spPr bwMode="auto">
          <a:xfrm>
            <a:off x="296663" y="1410999"/>
            <a:ext cx="4346089" cy="5324535"/>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30H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DB1   DB  12H,34H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$+20H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DB  ‘ABCDEFGHI’</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COUNT   EQU   $-STRING</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DB2  DW  $  </a:t>
            </a:r>
            <a:endPar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DB3  DB   $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,$+20H</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DATA1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CODE      SEGMENT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ASSUME  CS:CODE......</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ORG  10H</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START:  MOV  AX,DATA</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MOV  DS,AX</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CODE    ENDS</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END START</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矩形标注 4"/>
          <p:cNvSpPr/>
          <p:nvPr/>
        </p:nvSpPr>
        <p:spPr bwMode="auto">
          <a:xfrm>
            <a:off x="3857299" y="1210490"/>
            <a:ext cx="4990038" cy="432048"/>
          </a:xfrm>
          <a:prstGeom prst="wedgeRectCallout">
            <a:avLst>
              <a:gd name="adj1" fmla="val -73867"/>
              <a:gd name="adj2" fmla="val 10643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DB1</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在</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DATA1</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段内的偏移量为</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30H</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
        <p:nvSpPr>
          <p:cNvPr id="10" name="矩形标注 7"/>
          <p:cNvSpPr/>
          <p:nvPr/>
        </p:nvSpPr>
        <p:spPr bwMode="auto">
          <a:xfrm>
            <a:off x="3056142" y="1965395"/>
            <a:ext cx="5904978" cy="432048"/>
          </a:xfrm>
          <a:prstGeom prst="wedgeRectCallout">
            <a:avLst>
              <a:gd name="adj1" fmla="val -55650"/>
              <a:gd name="adj2" fmla="val 7485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保留</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20H</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个字节单元，其后再存放</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'ABCD....</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
        <p:nvSpPr>
          <p:cNvPr id="11" name="矩形标注 8"/>
          <p:cNvSpPr/>
          <p:nvPr/>
        </p:nvSpPr>
        <p:spPr bwMode="auto">
          <a:xfrm>
            <a:off x="4879420" y="2512152"/>
            <a:ext cx="3024336" cy="432048"/>
          </a:xfrm>
          <a:prstGeom prst="wedgeRectCallout">
            <a:avLst>
              <a:gd name="adj1" fmla="val -89469"/>
              <a:gd name="adj2" fmla="val 7465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计算</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STRING</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的长度</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
        <p:nvSpPr>
          <p:cNvPr id="12" name="矩形标注 9"/>
          <p:cNvSpPr/>
          <p:nvPr/>
        </p:nvSpPr>
        <p:spPr bwMode="auto">
          <a:xfrm>
            <a:off x="4702798" y="3056592"/>
            <a:ext cx="4211688" cy="432048"/>
          </a:xfrm>
          <a:prstGeom prst="wedgeRectCallout">
            <a:avLst>
              <a:gd name="adj1" fmla="val -115389"/>
              <a:gd name="adj2" fmla="val 50018"/>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取</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的偏移量</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类似变量的用法</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
        <p:nvSpPr>
          <p:cNvPr id="13" name="矩形标注 10"/>
          <p:cNvSpPr/>
          <p:nvPr/>
        </p:nvSpPr>
        <p:spPr bwMode="auto">
          <a:xfrm>
            <a:off x="5372015" y="3787160"/>
            <a:ext cx="1944216" cy="432048"/>
          </a:xfrm>
          <a:prstGeom prst="wedgeRectCallout">
            <a:avLst>
              <a:gd name="adj1" fmla="val -185060"/>
              <a:gd name="adj2" fmla="val -5803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此语句错误</a:t>
            </a:r>
            <a:r>
              <a:rPr kumimoji="0" lang="en-US" altLang="zh-CN" sz="2400" b="1" i="0" u="none" strike="noStrike" kern="0" cap="none" spc="0" normalizeH="0" baseline="0" noProof="0" dirty="0">
                <a:ln>
                  <a:noFill/>
                </a:ln>
                <a:solidFill>
                  <a:srgbClr val="FF0000"/>
                </a:solidFill>
                <a:effectLst/>
                <a:uLnTx/>
                <a:uFillTx/>
                <a:latin typeface="Times New Roman" panose="02020603050405020304"/>
                <a:ea typeface="宋体" panose="02010600030101010101" pitchFamily="2" charset="-122"/>
                <a:cs typeface="+mn-cs"/>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rPr>
              <a:t> </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animBg="1"/>
      <p:bldP spid="10" grpId="0" animBg="1"/>
      <p:bldP spid="11" grpId="0" animBg="1"/>
      <p:bldP spid="12" grpId="0" animBg="1"/>
      <p:bldP spid="1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H_Others_1"/>
          <p:cNvSpPr/>
          <p:nvPr>
            <p:custDataLst>
              <p:tags r:id="rId1"/>
            </p:custDataLst>
          </p:nvPr>
        </p:nvSpPr>
        <p:spPr>
          <a:xfrm>
            <a:off x="1933484" y="2554961"/>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2" name="MH_Others_2"/>
          <p:cNvSpPr/>
          <p:nvPr>
            <p:custDataLst>
              <p:tags r:id="rId2"/>
            </p:custDataLst>
          </p:nvPr>
        </p:nvSpPr>
        <p:spPr>
          <a:xfrm>
            <a:off x="12137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MH_Others_3"/>
          <p:cNvSpPr/>
          <p:nvPr>
            <p:custDataLst>
              <p:tags r:id="rId3"/>
            </p:custDataLst>
          </p:nvPr>
        </p:nvSpPr>
        <p:spPr>
          <a:xfrm>
            <a:off x="42458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7" name="MH_Number"/>
          <p:cNvSpPr/>
          <p:nvPr>
            <p:custDataLst>
              <p:tags r:id="rId4"/>
            </p:custDataLst>
          </p:nvPr>
        </p:nvSpPr>
        <p:spPr>
          <a:xfrm>
            <a:off x="20583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85000" lnSpcReduction="10000"/>
          </a:bodyPr>
          <a:lstStyle/>
          <a:p>
            <a:pPr lvl="0" algn="ctr"/>
            <a:r>
              <a:rPr lang="en-US" altLang="zh-CN" sz="8000" b="1" dirty="0">
                <a:solidFill>
                  <a:srgbClr val="FFFFFF"/>
                </a:solidFill>
                <a:latin typeface="华文楷体" panose="02010600040101010101" pitchFamily="2" charset="-122"/>
                <a:ea typeface="华文楷体" panose="02010600040101010101" pitchFamily="2" charset="-122"/>
              </a:rPr>
              <a:t>4.8</a:t>
            </a:r>
            <a:endParaRPr lang="zh-CN" altLang="en-US" sz="8000" b="1" dirty="0">
              <a:solidFill>
                <a:srgbClr val="FFFFFF"/>
              </a:solidFill>
              <a:latin typeface="华文楷体" panose="02010600040101010101" pitchFamily="2" charset="-122"/>
              <a:ea typeface="华文楷体" panose="02010600040101010101" pitchFamily="2" charset="-122"/>
            </a:endParaRPr>
          </a:p>
        </p:txBody>
      </p:sp>
      <p:sp>
        <p:nvSpPr>
          <p:cNvPr id="38" name="MH_Title"/>
          <p:cNvSpPr>
            <a:spLocks noChangeArrowheads="1"/>
          </p:cNvSpPr>
          <p:nvPr>
            <p:custDataLst>
              <p:tags r:id="rId5"/>
            </p:custDataLst>
          </p:nvPr>
        </p:nvSpPr>
        <p:spPr bwMode="auto">
          <a:xfrm>
            <a:off x="4647972" y="2473407"/>
            <a:ext cx="3579320" cy="19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zh-CN" altLang="en-US" sz="3600" b="1" dirty="0">
                <a:latin typeface="华文楷体" panose="02010600040101010101" pitchFamily="2" charset="-122"/>
                <a:ea typeface="华文楷体" panose="02010600040101010101" pitchFamily="2" charset="-122"/>
              </a:rPr>
              <a:t>从程序返回</a:t>
            </a:r>
            <a:r>
              <a:rPr lang="en-US" altLang="zh-CN" sz="3600" b="1" dirty="0">
                <a:latin typeface="华文楷体" panose="02010600040101010101" pitchFamily="2" charset="-122"/>
                <a:ea typeface="华文楷体" panose="02010600040101010101" pitchFamily="2" charset="-122"/>
              </a:rPr>
              <a:t>DOS</a:t>
            </a:r>
            <a:r>
              <a:rPr lang="zh-CN" altLang="en-US" sz="3600" b="1" dirty="0">
                <a:latin typeface="华文楷体" panose="02010600040101010101" pitchFamily="2" charset="-122"/>
                <a:ea typeface="华文楷体" panose="02010600040101010101" pitchFamily="2" charset="-122"/>
              </a:rPr>
              <a:t>操作系统的方法</a:t>
            </a:r>
            <a:endParaRPr lang="en-US" altLang="zh-CN" sz="3600" b="1" dirty="0">
              <a:latin typeface="华文楷体" panose="02010600040101010101" pitchFamily="2" charset="-122"/>
              <a:ea typeface="华文楷体" panose="02010600040101010101" pitchFamily="2" charset="-122"/>
            </a:endParaRPr>
          </a:p>
        </p:txBody>
      </p:sp>
      <p:sp>
        <p:nvSpPr>
          <p:cNvPr id="39"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0" name="ïšḻïdê"/>
          <p:cNvSpPr txBox="1"/>
          <p:nvPr/>
        </p:nvSpPr>
        <p:spPr bwMode="auto">
          <a:xfrm>
            <a:off x="-1" y="124432"/>
            <a:ext cx="348727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楷体" panose="02010609060101010101" pitchFamily="49" charset="-122"/>
                <a:ea typeface="楷体" panose="02010609060101010101" pitchFamily="49" charset="-122"/>
              </a:rPr>
              <a:t>主要内容</a:t>
            </a:r>
            <a:endParaRPr lang="zh-CN" altLang="en-US" sz="2800" dirty="0">
              <a:solidFill>
                <a:schemeClr val="bg1"/>
              </a:solidFill>
              <a:latin typeface="楷体" panose="02010609060101010101" pitchFamily="49" charset="-122"/>
              <a:ea typeface="楷体" panose="02010609060101010101" pitchFamily="49" charset="-122"/>
            </a:endParaRPr>
          </a:p>
        </p:txBody>
      </p:sp>
      <p:cxnSp>
        <p:nvCxnSpPr>
          <p:cNvPr id="41" name="直接连接符 40"/>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8" name="MH_Other_1"/>
          <p:cNvSpPr/>
          <p:nvPr>
            <p:custDataLst>
              <p:tags r:id="rId2"/>
            </p:custDataLst>
          </p:nvPr>
        </p:nvSpPr>
        <p:spPr>
          <a:xfrm>
            <a:off x="1134315" y="3926859"/>
            <a:ext cx="439738" cy="409575"/>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9" name="MH_Other_2"/>
          <p:cNvSpPr/>
          <p:nvPr>
            <p:custDataLst>
              <p:tags r:id="rId3"/>
            </p:custDataLst>
          </p:nvPr>
        </p:nvSpPr>
        <p:spPr>
          <a:xfrm>
            <a:off x="1737565" y="4126884"/>
            <a:ext cx="147638"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0" name="MH_Other_3"/>
          <p:cNvSpPr/>
          <p:nvPr>
            <p:custDataLst>
              <p:tags r:id="rId4"/>
            </p:custDataLst>
          </p:nvPr>
        </p:nvSpPr>
        <p:spPr>
          <a:xfrm>
            <a:off x="1885203" y="4126884"/>
            <a:ext cx="149225"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1" name="MH_Other_4"/>
          <p:cNvSpPr/>
          <p:nvPr>
            <p:custDataLst>
              <p:tags r:id="rId5"/>
            </p:custDataLst>
          </p:nvPr>
        </p:nvSpPr>
        <p:spPr>
          <a:xfrm>
            <a:off x="2034428" y="4126884"/>
            <a:ext cx="147637" cy="14763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2" name="MH_Other_5"/>
          <p:cNvSpPr/>
          <p:nvPr>
            <p:custDataLst>
              <p:tags r:id="rId6"/>
            </p:custDataLst>
          </p:nvPr>
        </p:nvSpPr>
        <p:spPr>
          <a:xfrm>
            <a:off x="218206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3" name="MH_Other_6"/>
          <p:cNvSpPr/>
          <p:nvPr>
            <p:custDataLst>
              <p:tags r:id="rId7"/>
            </p:custDataLst>
          </p:nvPr>
        </p:nvSpPr>
        <p:spPr>
          <a:xfrm>
            <a:off x="23297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4" name="MH_Other_7"/>
          <p:cNvSpPr/>
          <p:nvPr>
            <p:custDataLst>
              <p:tags r:id="rId8"/>
            </p:custDataLst>
          </p:nvPr>
        </p:nvSpPr>
        <p:spPr>
          <a:xfrm>
            <a:off x="2477340"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5" name="MH_Other_8"/>
          <p:cNvSpPr/>
          <p:nvPr>
            <p:custDataLst>
              <p:tags r:id="rId9"/>
            </p:custDataLst>
          </p:nvPr>
        </p:nvSpPr>
        <p:spPr>
          <a:xfrm>
            <a:off x="262656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6" name="MH_Other_9"/>
          <p:cNvSpPr/>
          <p:nvPr>
            <p:custDataLst>
              <p:tags r:id="rId10"/>
            </p:custDataLst>
          </p:nvPr>
        </p:nvSpPr>
        <p:spPr>
          <a:xfrm>
            <a:off x="27742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7" name="MH_Other_10"/>
          <p:cNvSpPr/>
          <p:nvPr>
            <p:custDataLst>
              <p:tags r:id="rId11"/>
            </p:custDataLst>
          </p:nvPr>
        </p:nvSpPr>
        <p:spPr>
          <a:xfrm>
            <a:off x="292184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8" name="MH_Other_11"/>
          <p:cNvSpPr/>
          <p:nvPr>
            <p:custDataLst>
              <p:tags r:id="rId12"/>
            </p:custDataLst>
          </p:nvPr>
        </p:nvSpPr>
        <p:spPr>
          <a:xfrm>
            <a:off x="3069478"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19" name="MH_Other_12"/>
          <p:cNvSpPr/>
          <p:nvPr>
            <p:custDataLst>
              <p:tags r:id="rId13"/>
            </p:custDataLst>
          </p:nvPr>
        </p:nvSpPr>
        <p:spPr>
          <a:xfrm>
            <a:off x="321870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0" name="MH_Other_13"/>
          <p:cNvSpPr/>
          <p:nvPr>
            <p:custDataLst>
              <p:tags r:id="rId14"/>
            </p:custDataLst>
          </p:nvPr>
        </p:nvSpPr>
        <p:spPr>
          <a:xfrm>
            <a:off x="336634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1" name="MH_SubTitle_1"/>
          <p:cNvSpPr txBox="1"/>
          <p:nvPr>
            <p:custDataLst>
              <p:tags r:id="rId15"/>
            </p:custDataLst>
          </p:nvPr>
        </p:nvSpPr>
        <p:spPr bwMode="auto">
          <a:xfrm>
            <a:off x="1129553" y="4414221"/>
            <a:ext cx="3197803"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使用</a:t>
            </a:r>
            <a:r>
              <a:rPr lang="en-US" altLang="zh-CN" sz="2400" b="1" dirty="0">
                <a:latin typeface="楷体" panose="02010609060101010101" pitchFamily="49" charset="-122"/>
                <a:ea typeface="楷体" panose="02010609060101010101" pitchFamily="49" charset="-122"/>
              </a:rPr>
              <a:t>DOS</a:t>
            </a:r>
            <a:r>
              <a:rPr lang="zh-CN" altLang="en-US" sz="2400" b="1" dirty="0">
                <a:latin typeface="楷体" panose="02010609060101010101" pitchFamily="49" charset="-122"/>
                <a:ea typeface="楷体" panose="02010609060101010101" pitchFamily="49" charset="-122"/>
              </a:rPr>
              <a:t>系统功能调用实现返回</a:t>
            </a:r>
            <a:endParaRPr lang="zh-CN" altLang="en-US" sz="2400" b="1" dirty="0">
              <a:latin typeface="楷体" panose="02010609060101010101" pitchFamily="49" charset="-122"/>
              <a:ea typeface="楷体" panose="02010609060101010101" pitchFamily="49" charset="-122"/>
            </a:endParaRPr>
          </a:p>
        </p:txBody>
      </p:sp>
      <p:sp>
        <p:nvSpPr>
          <p:cNvPr id="22" name="MH_Other_14"/>
          <p:cNvSpPr/>
          <p:nvPr>
            <p:custDataLst>
              <p:tags r:id="rId16"/>
            </p:custDataLst>
          </p:nvPr>
        </p:nvSpPr>
        <p:spPr>
          <a:xfrm>
            <a:off x="5630115" y="4126884"/>
            <a:ext cx="149225"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3" name="MH_Other_15"/>
          <p:cNvSpPr/>
          <p:nvPr>
            <p:custDataLst>
              <p:tags r:id="rId17"/>
            </p:custDataLst>
          </p:nvPr>
        </p:nvSpPr>
        <p:spPr>
          <a:xfrm>
            <a:off x="5779340" y="4126884"/>
            <a:ext cx="147638"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4" name="MH_Other_16"/>
          <p:cNvSpPr/>
          <p:nvPr>
            <p:custDataLst>
              <p:tags r:id="rId18"/>
            </p:custDataLst>
          </p:nvPr>
        </p:nvSpPr>
        <p:spPr>
          <a:xfrm>
            <a:off x="5926978" y="4126884"/>
            <a:ext cx="147637" cy="14763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5" name="MH_Other_17"/>
          <p:cNvSpPr/>
          <p:nvPr>
            <p:custDataLst>
              <p:tags r:id="rId19"/>
            </p:custDataLst>
          </p:nvPr>
        </p:nvSpPr>
        <p:spPr>
          <a:xfrm>
            <a:off x="60746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6" name="MH_Other_18"/>
          <p:cNvSpPr/>
          <p:nvPr>
            <p:custDataLst>
              <p:tags r:id="rId20"/>
            </p:custDataLst>
          </p:nvPr>
        </p:nvSpPr>
        <p:spPr>
          <a:xfrm>
            <a:off x="6222253"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7" name="MH_Other_19"/>
          <p:cNvSpPr/>
          <p:nvPr>
            <p:custDataLst>
              <p:tags r:id="rId21"/>
            </p:custDataLst>
          </p:nvPr>
        </p:nvSpPr>
        <p:spPr>
          <a:xfrm>
            <a:off x="6371478"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8" name="MH_Other_20"/>
          <p:cNvSpPr/>
          <p:nvPr>
            <p:custDataLst>
              <p:tags r:id="rId22"/>
            </p:custDataLst>
          </p:nvPr>
        </p:nvSpPr>
        <p:spPr>
          <a:xfrm>
            <a:off x="65191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29" name="MH_Other_21"/>
          <p:cNvSpPr/>
          <p:nvPr>
            <p:custDataLst>
              <p:tags r:id="rId23"/>
            </p:custDataLst>
          </p:nvPr>
        </p:nvSpPr>
        <p:spPr>
          <a:xfrm>
            <a:off x="666675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0" name="MH_Other_22"/>
          <p:cNvSpPr/>
          <p:nvPr>
            <p:custDataLst>
              <p:tags r:id="rId24"/>
            </p:custDataLst>
          </p:nvPr>
        </p:nvSpPr>
        <p:spPr>
          <a:xfrm>
            <a:off x="6814390" y="4126884"/>
            <a:ext cx="149225"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1" name="MH_Other_23"/>
          <p:cNvSpPr/>
          <p:nvPr>
            <p:custDataLst>
              <p:tags r:id="rId25"/>
            </p:custDataLst>
          </p:nvPr>
        </p:nvSpPr>
        <p:spPr>
          <a:xfrm>
            <a:off x="6963615"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2" name="MH_Other_24"/>
          <p:cNvSpPr/>
          <p:nvPr>
            <p:custDataLst>
              <p:tags r:id="rId26"/>
            </p:custDataLst>
          </p:nvPr>
        </p:nvSpPr>
        <p:spPr>
          <a:xfrm>
            <a:off x="7111253" y="4126884"/>
            <a:ext cx="147637"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3" name="MH_Other_25"/>
          <p:cNvSpPr/>
          <p:nvPr>
            <p:custDataLst>
              <p:tags r:id="rId27"/>
            </p:custDataLst>
          </p:nvPr>
        </p:nvSpPr>
        <p:spPr>
          <a:xfrm>
            <a:off x="7258890" y="4126884"/>
            <a:ext cx="147638" cy="147637"/>
          </a:xfrm>
          <a:prstGeom prst="chevron">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endParaRPr>
          </a:p>
        </p:txBody>
      </p:sp>
      <p:sp>
        <p:nvSpPr>
          <p:cNvPr id="34" name="MH_SubTitle_2"/>
          <p:cNvSpPr txBox="1"/>
          <p:nvPr>
            <p:custDataLst>
              <p:tags r:id="rId28"/>
            </p:custDataLst>
          </p:nvPr>
        </p:nvSpPr>
        <p:spPr bwMode="auto">
          <a:xfrm>
            <a:off x="5022103" y="4414221"/>
            <a:ext cx="2992344"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latin typeface="楷体" panose="02010609060101010101" pitchFamily="49" charset="-122"/>
                <a:ea typeface="楷体" panose="02010609060101010101" pitchFamily="49" charset="-122"/>
              </a:rPr>
              <a:t>使用程序段前缀</a:t>
            </a:r>
            <a:r>
              <a:rPr lang="en-US" altLang="zh-CN" sz="2400" b="1" dirty="0">
                <a:latin typeface="楷体" panose="02010609060101010101" pitchFamily="49" charset="-122"/>
                <a:ea typeface="楷体" panose="02010609060101010101" pitchFamily="49" charset="-122"/>
              </a:rPr>
              <a:t>PSP</a:t>
            </a:r>
            <a:r>
              <a:rPr lang="zh-CN" altLang="en-US" sz="2400" b="1" dirty="0">
                <a:latin typeface="楷体" panose="02010609060101010101" pitchFamily="49" charset="-122"/>
                <a:ea typeface="楷体" panose="02010609060101010101" pitchFamily="49" charset="-122"/>
              </a:rPr>
              <a:t>实现返回</a:t>
            </a:r>
            <a:endParaRPr lang="zh-CN" altLang="en-US" sz="2400" b="1" dirty="0">
              <a:latin typeface="楷体" panose="02010609060101010101" pitchFamily="49" charset="-122"/>
              <a:ea typeface="楷体" panose="02010609060101010101" pitchFamily="49" charset="-122"/>
            </a:endParaRPr>
          </a:p>
        </p:txBody>
      </p:sp>
      <p:sp>
        <p:nvSpPr>
          <p:cNvPr id="35" name="MH_Other_26"/>
          <p:cNvSpPr/>
          <p:nvPr>
            <p:custDataLst>
              <p:tags r:id="rId29"/>
            </p:custDataLst>
          </p:nvPr>
        </p:nvSpPr>
        <p:spPr bwMode="auto">
          <a:xfrm>
            <a:off x="5106240" y="4014171"/>
            <a:ext cx="365125" cy="260350"/>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chemeClr val="accent2"/>
          </a:solidFill>
          <a:ln>
            <a:noFill/>
          </a:ln>
        </p:spPr>
        <p:txBody>
          <a:bodyPr anchor="ctr">
            <a:normAutofit fontScale="70000" lnSpcReduction="20000"/>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20204" pitchFamily="34" charset="0"/>
              <a:ea typeface="微软雅黑" panose="020B0503020204020204" pitchFamily="34" charset="-122"/>
            </a:endParaRPr>
          </a:p>
        </p:txBody>
      </p:sp>
      <p:sp>
        <p:nvSpPr>
          <p:cNvPr id="36" name="Text Box 5"/>
          <p:cNvSpPr txBox="1">
            <a:spLocks noChangeArrowheads="1"/>
          </p:cNvSpPr>
          <p:nvPr/>
        </p:nvSpPr>
        <p:spPr bwMode="auto">
          <a:xfrm>
            <a:off x="927847" y="1816482"/>
            <a:ext cx="7086600" cy="1667764"/>
          </a:xfrm>
          <a:prstGeom prst="rect">
            <a:avLst/>
          </a:prstGeom>
          <a:noFill/>
          <a:ln w="38100"/>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lvl="1" indent="0" defTabSz="914400" eaLnBrk="1" fontAlgn="base" hangingPunct="1">
              <a:lnSpc>
                <a:spcPct val="150000"/>
              </a:lnSpc>
              <a:spcAft>
                <a:spcPct val="0"/>
              </a:spcAft>
              <a:buFont typeface="Arial" panose="020B0604020202020204" pitchFamily="34" charset="0"/>
              <a:buNone/>
            </a:pPr>
            <a:r>
              <a:rPr lang="zh-CN" altLang="en-US" sz="2400" b="1" kern="0" dirty="0">
                <a:solidFill>
                  <a:srgbClr val="000000"/>
                </a:solidFill>
                <a:latin typeface="楷体" panose="02010609060101010101" pitchFamily="49" charset="-122"/>
                <a:ea typeface="楷体" panose="02010609060101010101" pitchFamily="49" charset="-122"/>
              </a:rPr>
              <a:t>在早期的</a:t>
            </a:r>
            <a:r>
              <a:rPr lang="en-US" altLang="zh-CN" sz="2400" b="1" kern="0" dirty="0">
                <a:solidFill>
                  <a:srgbClr val="000000"/>
                </a:solidFill>
                <a:latin typeface="楷体" panose="02010609060101010101" pitchFamily="49" charset="-122"/>
                <a:ea typeface="楷体" panose="02010609060101010101" pitchFamily="49" charset="-122"/>
              </a:rPr>
              <a:t>DOS</a:t>
            </a:r>
            <a:r>
              <a:rPr lang="zh-CN" altLang="en-US" sz="2400" b="1" kern="0" dirty="0">
                <a:solidFill>
                  <a:srgbClr val="000000"/>
                </a:solidFill>
                <a:latin typeface="楷体" panose="02010609060101010101" pitchFamily="49" charset="-122"/>
                <a:ea typeface="楷体" panose="02010609060101010101" pitchFamily="49" charset="-122"/>
              </a:rPr>
              <a:t>操作系统中，为了使用户的程序运行结束后，能够正确地返回到操作系统，需要在程序中加上一些必要的语句。一般有以下两种方法。</a:t>
            </a:r>
            <a:endParaRPr lang="zh-CN" altLang="en-US" sz="2400" b="1" kern="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a:t>
            </a:r>
            <a:r>
              <a:rPr lang="en-US" altLang="zh-CN" sz="2400" b="1" dirty="0">
                <a:latin typeface="华文楷体" panose="02010600040101010101" pitchFamily="2" charset="-122"/>
                <a:ea typeface="华文楷体" panose="02010600040101010101" pitchFamily="2" charset="-122"/>
              </a:rPr>
              <a:t>DOS</a:t>
            </a:r>
            <a:r>
              <a:rPr lang="zh-CN" altLang="en-US" sz="2400" b="1" dirty="0">
                <a:latin typeface="华文楷体" panose="02010600040101010101" pitchFamily="2" charset="-122"/>
                <a:ea typeface="华文楷体" panose="02010600040101010101" pitchFamily="2" charset="-122"/>
              </a:rPr>
              <a:t>系统功能调用实现返回</a:t>
            </a:r>
            <a:endParaRPr lang="zh-CN" altLang="en-US" sz="2400" b="1" dirty="0">
              <a:latin typeface="华文楷体" panose="02010600040101010101" pitchFamily="2" charset="-122"/>
              <a:ea typeface="华文楷体" panose="02010600040101010101" pitchFamily="2" charset="-122"/>
            </a:endParaRPr>
          </a:p>
        </p:txBody>
      </p:sp>
      <p:sp>
        <p:nvSpPr>
          <p:cNvPr id="8" name="Rectangle 4"/>
          <p:cNvSpPr>
            <a:spLocks noChangeArrowheads="1"/>
          </p:cNvSpPr>
          <p:nvPr/>
        </p:nvSpPr>
        <p:spPr bwMode="auto">
          <a:xfrm>
            <a:off x="618740" y="1493838"/>
            <a:ext cx="7346950" cy="850900"/>
          </a:xfrm>
          <a:prstGeom prst="rect">
            <a:avLst/>
          </a:prstGeom>
          <a:solidFill>
            <a:srgbClr val="FFFFFF"/>
          </a:solidFill>
          <a:ln w="28575" cmpd="sng">
            <a:solidFill>
              <a:srgbClr val="0066FF"/>
            </a:solidFill>
            <a:miter lim="800000"/>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执行</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功能调用</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4CH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，将控制用户程序结束，并返回</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操作系统。</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 name="Rectangle 5"/>
          <p:cNvSpPr>
            <a:spLocks noChangeArrowheads="1"/>
          </p:cNvSpPr>
          <p:nvPr/>
        </p:nvSpPr>
        <p:spPr bwMode="auto">
          <a:xfrm>
            <a:off x="2636453" y="2905125"/>
            <a:ext cx="2605087" cy="82232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MOV  AH</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4CH </a:t>
            </a:r>
            <a:b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b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21H</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 name="Rectangle 6"/>
          <p:cNvSpPr>
            <a:spLocks noChangeArrowheads="1"/>
          </p:cNvSpPr>
          <p:nvPr/>
        </p:nvSpPr>
        <p:spPr bwMode="auto">
          <a:xfrm>
            <a:off x="620328" y="2400300"/>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在程序结束时，使用两条指令：</a:t>
            </a:r>
            <a:endPar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1" name="Rectangle 7"/>
          <p:cNvSpPr>
            <a:spLocks noChangeArrowheads="1"/>
          </p:cNvSpPr>
          <p:nvPr/>
        </p:nvSpPr>
        <p:spPr bwMode="auto">
          <a:xfrm>
            <a:off x="2636453" y="3840163"/>
            <a:ext cx="4297362" cy="3017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SEGMENT</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ASSUME  CS:CODE......</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BEGIN:</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MOV AH,4CH</a:t>
            </a:r>
            <a:endPar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INT 21H</a:t>
            </a:r>
            <a:endPar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ENDS</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END BEGIN</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2" name="Rectangle 8"/>
          <p:cNvSpPr>
            <a:spLocks noChangeArrowheads="1"/>
          </p:cNvSpPr>
          <p:nvPr/>
        </p:nvSpPr>
        <p:spPr bwMode="auto">
          <a:xfrm>
            <a:off x="152015" y="3840163"/>
            <a:ext cx="2659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代码段的结构为：</a:t>
            </a:r>
            <a:endPar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3" presetClass="entr" presetSubtype="10"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utoUpdateAnimBg="0"/>
      <p:bldP spid="11" grpId="0" bldLvl="0" animBg="1" autoUpdateAnimBg="0"/>
      <p:bldP spid="12"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endParaRPr lang="zh-CN" altLang="en-US" sz="2400" b="1" dirty="0">
              <a:latin typeface="华文楷体" panose="02010600040101010101" pitchFamily="2" charset="-122"/>
              <a:ea typeface="华文楷体" panose="02010600040101010101" pitchFamily="2" charset="-122"/>
            </a:endParaRPr>
          </a:p>
        </p:txBody>
      </p:sp>
      <p:sp>
        <p:nvSpPr>
          <p:cNvPr id="8" name="MH_Other_1"/>
          <p:cNvSpPr/>
          <p:nvPr>
            <p:custDataLst>
              <p:tags r:id="rId2"/>
            </p:custDataLst>
          </p:nvPr>
        </p:nvSpPr>
        <p:spPr>
          <a:xfrm>
            <a:off x="1795463" y="1886548"/>
            <a:ext cx="2251075" cy="334963"/>
          </a:xfrm>
          <a:prstGeom prst="round2SameRect">
            <a:avLst>
              <a:gd name="adj1" fmla="val 19408"/>
              <a:gd name="adj2" fmla="val 0"/>
            </a:avLst>
          </a:prstGeom>
          <a:solidFill>
            <a:schemeClr val="accent1"/>
          </a:solidFill>
        </p:spPr>
        <p:txBody>
          <a:bodyPr lIns="36000" tIns="0" bIns="0" anchor="ctr"/>
          <a:lstStyle/>
          <a:p>
            <a:pPr algn="just" eaLnBrk="1" fontAlgn="auto" hangingPunct="1">
              <a:spcBef>
                <a:spcPts val="0"/>
              </a:spcBef>
              <a:spcAft>
                <a:spcPts val="0"/>
              </a:spcAft>
              <a:defRPr/>
            </a:pPr>
            <a:r>
              <a:rPr lang="en-US" altLang="zh-CN" b="1" dirty="0">
                <a:solidFill>
                  <a:srgbClr val="FFFFFF"/>
                </a:solidFill>
                <a:latin typeface="+mn-lt"/>
                <a:ea typeface="+mn-ea"/>
              </a:rPr>
              <a:t>01</a:t>
            </a:r>
            <a:endParaRPr lang="zh-CN" altLang="en-US" b="1" dirty="0" err="1">
              <a:solidFill>
                <a:srgbClr val="FFFFFF"/>
              </a:solidFill>
              <a:latin typeface="+mn-lt"/>
              <a:ea typeface="+mn-ea"/>
            </a:endParaRPr>
          </a:p>
        </p:txBody>
      </p:sp>
      <p:sp>
        <p:nvSpPr>
          <p:cNvPr id="9" name="MH_SubTitle_1"/>
          <p:cNvSpPr>
            <a:spLocks noChangeArrowheads="1"/>
          </p:cNvSpPr>
          <p:nvPr>
            <p:custDataLst>
              <p:tags r:id="rId3"/>
            </p:custDataLst>
          </p:nvPr>
        </p:nvSpPr>
        <p:spPr bwMode="auto">
          <a:xfrm>
            <a:off x="2157413" y="1930997"/>
            <a:ext cx="4829175" cy="1069975"/>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DOS</a:t>
            </a:r>
            <a:r>
              <a:rPr lang="zh-CN" altLang="en-US" sz="2000" b="1" dirty="0">
                <a:latin typeface="楷体" panose="02010609060101010101" pitchFamily="49" charset="-122"/>
                <a:ea typeface="楷体" panose="02010609060101010101" pitchFamily="49" charset="-122"/>
              </a:rPr>
              <a:t>系统将一个</a:t>
            </a:r>
            <a:r>
              <a:rPr lang="en-US" altLang="zh-CN" sz="2000" b="1" dirty="0">
                <a:latin typeface="楷体" panose="02010609060101010101" pitchFamily="49" charset="-122"/>
                <a:ea typeface="楷体" panose="02010609060101010101" pitchFamily="49" charset="-122"/>
              </a:rPr>
              <a:t>.EXE</a:t>
            </a:r>
            <a:r>
              <a:rPr lang="zh-CN" altLang="en-US" sz="2000" b="1" dirty="0">
                <a:latin typeface="楷体" panose="02010609060101010101" pitchFamily="49" charset="-122"/>
                <a:ea typeface="楷体" panose="02010609060101010101" pitchFamily="49" charset="-122"/>
              </a:rPr>
              <a:t>文件（可执行文件）装入内存时，在该文件的前面生成一个程序段前缀</a:t>
            </a: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
        <p:nvSpPr>
          <p:cNvPr id="10" name="MH_Other_2"/>
          <p:cNvSpPr/>
          <p:nvPr>
            <p:custDataLst>
              <p:tags r:id="rId4"/>
            </p:custDataLst>
          </p:nvPr>
        </p:nvSpPr>
        <p:spPr>
          <a:xfrm>
            <a:off x="1795463" y="4167786"/>
            <a:ext cx="2251075" cy="334962"/>
          </a:xfrm>
          <a:prstGeom prst="round2SameRect">
            <a:avLst>
              <a:gd name="adj1" fmla="val 19408"/>
              <a:gd name="adj2" fmla="val 0"/>
            </a:avLst>
          </a:prstGeom>
          <a:solidFill>
            <a:schemeClr val="accent3"/>
          </a:solidFill>
        </p:spPr>
        <p:txBody>
          <a:bodyPr lIns="36000" tIns="0" bIns="0" anchor="ctr"/>
          <a:lstStyle/>
          <a:p>
            <a:pPr algn="just" eaLnBrk="1" fontAlgn="auto" hangingPunct="1">
              <a:spcBef>
                <a:spcPts val="0"/>
              </a:spcBef>
              <a:spcAft>
                <a:spcPts val="0"/>
              </a:spcAft>
              <a:defRPr/>
            </a:pPr>
            <a:r>
              <a:rPr lang="en-US" altLang="zh-CN" b="1" dirty="0">
                <a:solidFill>
                  <a:srgbClr val="FFFFFF"/>
                </a:solidFill>
                <a:latin typeface="+mn-lt"/>
                <a:ea typeface="+mn-ea"/>
              </a:rPr>
              <a:t>03</a:t>
            </a:r>
            <a:endParaRPr lang="zh-CN" altLang="en-US" b="1" dirty="0" err="1">
              <a:solidFill>
                <a:srgbClr val="FFFFFF"/>
              </a:solidFill>
              <a:latin typeface="+mn-lt"/>
              <a:ea typeface="+mn-ea"/>
            </a:endParaRPr>
          </a:p>
        </p:txBody>
      </p:sp>
      <p:sp>
        <p:nvSpPr>
          <p:cNvPr id="11" name="MH_SubTitle_3"/>
          <p:cNvSpPr>
            <a:spLocks noChangeArrowheads="1"/>
          </p:cNvSpPr>
          <p:nvPr>
            <p:custDataLst>
              <p:tags r:id="rId5"/>
            </p:custDataLst>
          </p:nvPr>
        </p:nvSpPr>
        <p:spPr bwMode="auto">
          <a:xfrm>
            <a:off x="2157413" y="4212236"/>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zh-CN" altLang="en-US" sz="2000" b="1" dirty="0">
                <a:latin typeface="楷体" panose="02010609060101010101" pitchFamily="49" charset="-122"/>
                <a:ea typeface="楷体" panose="02010609060101010101" pitchFamily="49" charset="-122"/>
              </a:rPr>
              <a:t>系统将</a:t>
            </a:r>
            <a:r>
              <a:rPr lang="en-US" altLang="zh-CN" sz="2000" b="1" dirty="0">
                <a:latin typeface="楷体" panose="02010609060101010101" pitchFamily="49" charset="-122"/>
                <a:ea typeface="楷体" panose="02010609060101010101" pitchFamily="49" charset="-122"/>
              </a:rPr>
              <a:t>DS</a:t>
            </a:r>
            <a:r>
              <a:rPr lang="zh-CN" altLang="en-US" sz="2000" b="1" dirty="0">
                <a:latin typeface="楷体" panose="02010609060101010101" pitchFamily="49" charset="-122"/>
                <a:ea typeface="楷体" panose="02010609060101010101" pitchFamily="49" charset="-122"/>
              </a:rPr>
              <a:t>和</a:t>
            </a:r>
            <a:r>
              <a:rPr lang="en-US" altLang="zh-CN" sz="2000" b="1" dirty="0">
                <a:latin typeface="楷体" panose="02010609060101010101" pitchFamily="49" charset="-122"/>
                <a:ea typeface="楷体" panose="02010609060101010101" pitchFamily="49" charset="-122"/>
              </a:rPr>
              <a:t>ES</a:t>
            </a:r>
            <a:r>
              <a:rPr lang="zh-CN" altLang="en-US" sz="2000" b="1" dirty="0">
                <a:latin typeface="楷体" panose="02010609060101010101" pitchFamily="49" charset="-122"/>
                <a:ea typeface="楷体" panose="02010609060101010101" pitchFamily="49" charset="-122"/>
              </a:rPr>
              <a:t>都指向</a:t>
            </a: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的开始。</a:t>
            </a:r>
            <a:endParaRPr lang="zh-CN" altLang="en-US" sz="2000" b="1" dirty="0">
              <a:latin typeface="楷体" panose="02010609060101010101" pitchFamily="49" charset="-122"/>
              <a:ea typeface="楷体" panose="02010609060101010101" pitchFamily="49" charset="-122"/>
            </a:endParaRPr>
          </a:p>
        </p:txBody>
      </p:sp>
      <p:sp>
        <p:nvSpPr>
          <p:cNvPr id="12" name="MH_Other_3"/>
          <p:cNvSpPr/>
          <p:nvPr>
            <p:custDataLst>
              <p:tags r:id="rId6"/>
            </p:custDataLst>
          </p:nvPr>
        </p:nvSpPr>
        <p:spPr>
          <a:xfrm>
            <a:off x="5099050" y="5079011"/>
            <a:ext cx="2249488" cy="336550"/>
          </a:xfrm>
          <a:prstGeom prst="round2SameRect">
            <a:avLst>
              <a:gd name="adj1" fmla="val 19408"/>
              <a:gd name="adj2" fmla="val 0"/>
            </a:avLst>
          </a:prstGeom>
          <a:solidFill>
            <a:schemeClr val="accent4"/>
          </a:solidFill>
        </p:spPr>
        <p:txBody>
          <a:bodyPr lIns="90000" tIns="0" rIns="36000" bIns="0" anchor="ctr"/>
          <a:lstStyle/>
          <a:p>
            <a:pPr algn="r" eaLnBrk="1" fontAlgn="auto" hangingPunct="1">
              <a:spcBef>
                <a:spcPts val="0"/>
              </a:spcBef>
              <a:spcAft>
                <a:spcPts val="0"/>
              </a:spcAft>
              <a:defRPr/>
            </a:pPr>
            <a:r>
              <a:rPr lang="en-US" altLang="zh-CN" b="1" dirty="0">
                <a:solidFill>
                  <a:srgbClr val="FFFFFF"/>
                </a:solidFill>
                <a:latin typeface="+mn-lt"/>
                <a:ea typeface="+mn-ea"/>
              </a:rPr>
              <a:t>04</a:t>
            </a:r>
            <a:endParaRPr lang="zh-CN" altLang="en-US" b="1" dirty="0" err="1">
              <a:solidFill>
                <a:srgbClr val="FFFFFF"/>
              </a:solidFill>
              <a:latin typeface="+mn-lt"/>
              <a:ea typeface="+mn-ea"/>
            </a:endParaRPr>
          </a:p>
        </p:txBody>
      </p:sp>
      <p:sp>
        <p:nvSpPr>
          <p:cNvPr id="13" name="MH_SubTitle_4"/>
          <p:cNvSpPr>
            <a:spLocks noChangeArrowheads="1"/>
          </p:cNvSpPr>
          <p:nvPr>
            <p:custDataLst>
              <p:tags r:id="rId7"/>
            </p:custDataLst>
          </p:nvPr>
        </p:nvSpPr>
        <p:spPr bwMode="auto">
          <a:xfrm>
            <a:off x="2157413" y="5125048"/>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CS</a:t>
            </a:r>
            <a:r>
              <a:rPr lang="zh-CN" altLang="en-US" sz="2000" b="1" dirty="0">
                <a:latin typeface="楷体" panose="02010609060101010101" pitchFamily="49" charset="-122"/>
                <a:ea typeface="楷体" panose="02010609060101010101" pitchFamily="49" charset="-122"/>
              </a:rPr>
              <a:t>指向该程序的代码段，即第一条可执行指令。</a:t>
            </a:r>
            <a:endParaRPr lang="zh-CN" altLang="en-US" sz="2000" b="1" dirty="0">
              <a:latin typeface="楷体" panose="02010609060101010101" pitchFamily="49" charset="-122"/>
              <a:ea typeface="楷体" panose="02010609060101010101" pitchFamily="49" charset="-122"/>
            </a:endParaRPr>
          </a:p>
        </p:txBody>
      </p:sp>
      <p:sp>
        <p:nvSpPr>
          <p:cNvPr id="14" name="MH_Other_4"/>
          <p:cNvSpPr/>
          <p:nvPr>
            <p:custDataLst>
              <p:tags r:id="rId8"/>
            </p:custDataLst>
          </p:nvPr>
        </p:nvSpPr>
        <p:spPr>
          <a:xfrm>
            <a:off x="5099050" y="3254973"/>
            <a:ext cx="2249488" cy="336550"/>
          </a:xfrm>
          <a:prstGeom prst="round2SameRect">
            <a:avLst>
              <a:gd name="adj1" fmla="val 19408"/>
              <a:gd name="adj2" fmla="val 0"/>
            </a:avLst>
          </a:prstGeom>
          <a:solidFill>
            <a:schemeClr val="accent2"/>
          </a:solidFill>
        </p:spPr>
        <p:txBody>
          <a:bodyPr lIns="90000" tIns="0" rIns="36000" bIns="0" anchor="ctr"/>
          <a:lstStyle/>
          <a:p>
            <a:pPr algn="r" eaLnBrk="1" fontAlgn="auto" hangingPunct="1">
              <a:spcBef>
                <a:spcPts val="0"/>
              </a:spcBef>
              <a:spcAft>
                <a:spcPts val="0"/>
              </a:spcAft>
              <a:defRPr/>
            </a:pPr>
            <a:r>
              <a:rPr lang="en-US" altLang="zh-CN" b="1" dirty="0">
                <a:solidFill>
                  <a:srgbClr val="FFFFFF"/>
                </a:solidFill>
                <a:latin typeface="+mn-lt"/>
                <a:ea typeface="+mn-ea"/>
              </a:rPr>
              <a:t>02</a:t>
            </a:r>
            <a:endParaRPr lang="zh-CN" altLang="en-US" b="1" dirty="0" err="1">
              <a:solidFill>
                <a:srgbClr val="FFFFFF"/>
              </a:solidFill>
              <a:latin typeface="+mn-lt"/>
              <a:ea typeface="+mn-ea"/>
            </a:endParaRPr>
          </a:p>
        </p:txBody>
      </p:sp>
      <p:sp>
        <p:nvSpPr>
          <p:cNvPr id="15" name="MH_SubTitle_2"/>
          <p:cNvSpPr>
            <a:spLocks noChangeArrowheads="1"/>
          </p:cNvSpPr>
          <p:nvPr>
            <p:custDataLst>
              <p:tags r:id="rId9"/>
            </p:custDataLst>
          </p:nvPr>
        </p:nvSpPr>
        <p:spPr bwMode="auto">
          <a:xfrm>
            <a:off x="2157413" y="3301011"/>
            <a:ext cx="4829175" cy="590550"/>
          </a:xfrm>
          <a:prstGeom prst="rect">
            <a:avLst/>
          </a:prstGeom>
          <a:solidFill>
            <a:srgbClr val="FFFFFF"/>
          </a:solidFill>
          <a:ln w="9525">
            <a:solidFill>
              <a:srgbClr val="D9D9D9"/>
            </a:solidFill>
            <a:miter lim="800000"/>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just">
              <a:defRPr/>
            </a:pPr>
            <a:r>
              <a:rPr lang="en-US" altLang="zh-CN" sz="2000" b="1" dirty="0">
                <a:latin typeface="楷体" panose="02010609060101010101" pitchFamily="49" charset="-122"/>
                <a:ea typeface="楷体" panose="02010609060101010101" pitchFamily="49" charset="-122"/>
              </a:rPr>
              <a:t>PSP</a:t>
            </a:r>
            <a:r>
              <a:rPr lang="zh-CN" altLang="en-US" sz="2000" b="1" dirty="0">
                <a:latin typeface="楷体" panose="02010609060101010101" pitchFamily="49" charset="-122"/>
                <a:ea typeface="楷体" panose="02010609060101010101" pitchFamily="49" charset="-122"/>
              </a:rPr>
              <a:t>的长度为</a:t>
            </a:r>
            <a:r>
              <a:rPr lang="en-US" altLang="zh-CN" sz="2000" b="1" dirty="0">
                <a:latin typeface="楷体" panose="02010609060101010101" pitchFamily="49" charset="-122"/>
                <a:ea typeface="楷体" panose="02010609060101010101" pitchFamily="49" charset="-122"/>
              </a:rPr>
              <a:t>100H</a:t>
            </a:r>
            <a:r>
              <a:rPr lang="zh-CN" altLang="en-US" sz="2000" b="1" dirty="0">
                <a:latin typeface="楷体" panose="02010609060101010101" pitchFamily="49" charset="-122"/>
                <a:ea typeface="楷体" panose="02010609060101010101" pitchFamily="49" charset="-122"/>
              </a:rPr>
              <a:t>字节。</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6" name="Object 2"/>
          <p:cNvGraphicFramePr>
            <a:graphicFrameLocks noChangeAspect="1"/>
          </p:cNvGraphicFramePr>
          <p:nvPr/>
        </p:nvGraphicFramePr>
        <p:xfrm>
          <a:off x="4789642" y="1319681"/>
          <a:ext cx="4267200" cy="3983038"/>
        </p:xfrm>
        <a:graphic>
          <a:graphicData uri="http://schemas.openxmlformats.org/presentationml/2006/ole">
            <mc:AlternateContent xmlns:mc="http://schemas.openxmlformats.org/markup-compatibility/2006">
              <mc:Choice xmlns:v="urn:schemas-microsoft-com:vml" Requires="v">
                <p:oleObj spid="_x0000_s1030" name="" r:id="rId2" imgW="3151505" imgH="2937510" progId="Paint.Picture">
                  <p:embed/>
                </p:oleObj>
              </mc:Choice>
              <mc:Fallback>
                <p:oleObj name="" r:id="rId2" imgW="3151505" imgH="2937510"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642" y="1319681"/>
                        <a:ext cx="4267200" cy="39830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4"/>
          <p:cNvSpPr>
            <a:spLocks noChangeArrowheads="1"/>
          </p:cNvSpPr>
          <p:nvPr/>
        </p:nvSpPr>
        <p:spPr bwMode="auto">
          <a:xfrm>
            <a:off x="385010" y="2895701"/>
            <a:ext cx="48882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为了使程序执行完后，正确返回</a:t>
            </a:r>
            <a:r>
              <a:rPr kumimoji="0" lang="en-US" altLang="zh-CN"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rPr>
              <a:t>，需要做以下三个操作：</a:t>
            </a:r>
            <a:endParaRPr kumimoji="0" lang="zh-CN" altLang="en-US" sz="24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8" name="Rectangle 5"/>
          <p:cNvSpPr>
            <a:spLocks noChangeArrowheads="1"/>
          </p:cNvSpPr>
          <p:nvPr/>
        </p:nvSpPr>
        <p:spPr bwMode="auto">
          <a:xfrm>
            <a:off x="255918" y="3903558"/>
            <a:ext cx="5085254" cy="279018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50000"/>
              </a:lnSpc>
              <a:spcBef>
                <a:spcPct val="0"/>
              </a:spcBef>
              <a:spcAft>
                <a:spcPct val="0"/>
              </a:spcAft>
              <a:buClrTx/>
              <a:buSzTx/>
              <a:buFont typeface="Arial" panose="020B0604020202020204" pitchFamily="34" charset="0"/>
              <a:buAutoNum type="arabicPeriod"/>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将用户程序编制成一个过程</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类型为</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FAR;</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57200" lvl="0" indent="-457200" defTabSz="914400" eaLnBrk="1" fontAlgn="base" hangingPunct="1">
              <a:lnSpc>
                <a:spcPct val="150000"/>
              </a:lnSpc>
              <a:spcBef>
                <a:spcPct val="0"/>
              </a:spcBef>
              <a:spcAft>
                <a:spcPct val="0"/>
              </a:spcAft>
              <a:buFont typeface="Arial" panose="020B0604020202020204" pitchFamily="34" charset="0"/>
              <a:buAutoNum type="arabicPeriod"/>
            </a:pPr>
            <a:r>
              <a:rPr lang="zh-CN" altLang="en-US" sz="2000" b="1" kern="0" dirty="0">
                <a:solidFill>
                  <a:srgbClr val="000000"/>
                </a:solidFill>
                <a:latin typeface="楷体" panose="02010609060101010101" pitchFamily="49" charset="-122"/>
                <a:ea typeface="楷体" panose="02010609060101010101" pitchFamily="49" charset="-122"/>
              </a:rPr>
              <a:t>将</a:t>
            </a:r>
            <a:r>
              <a:rPr lang="en-US" altLang="zh-CN" sz="2000" b="1" kern="0" dirty="0">
                <a:solidFill>
                  <a:srgbClr val="000000"/>
                </a:solidFill>
                <a:latin typeface="楷体" panose="02010609060101010101" pitchFamily="49" charset="-122"/>
                <a:ea typeface="楷体" panose="02010609060101010101" pitchFamily="49" charset="-122"/>
              </a:rPr>
              <a:t>PSP</a:t>
            </a:r>
            <a:r>
              <a:rPr lang="zh-CN" altLang="en-US" sz="2000" b="1" kern="0" dirty="0">
                <a:solidFill>
                  <a:srgbClr val="000000"/>
                </a:solidFill>
                <a:latin typeface="楷体" panose="02010609060101010101" pitchFamily="49" charset="-122"/>
                <a:ea typeface="楷体" panose="02010609060101010101" pitchFamily="49" charset="-122"/>
              </a:rPr>
              <a:t>的起始逻辑地址压栈</a:t>
            </a:r>
            <a:r>
              <a:rPr lang="en-US" altLang="zh-CN" sz="2000" b="1" kern="0" dirty="0">
                <a:solidFill>
                  <a:srgbClr val="000000"/>
                </a:solidFill>
                <a:latin typeface="楷体" panose="02010609060101010101" pitchFamily="49" charset="-122"/>
                <a:ea typeface="楷体" panose="02010609060101010101" pitchFamily="49" charset="-122"/>
              </a:rPr>
              <a:t>,</a:t>
            </a:r>
            <a:r>
              <a:rPr lang="zh-CN" altLang="en-US" sz="2000" b="1" kern="0" dirty="0">
                <a:solidFill>
                  <a:srgbClr val="000000"/>
                </a:solidFill>
                <a:latin typeface="楷体" panose="02010609060101010101" pitchFamily="49" charset="-122"/>
                <a:ea typeface="楷体" panose="02010609060101010101" pitchFamily="49" charset="-122"/>
              </a:rPr>
              <a:t>即将</a:t>
            </a:r>
            <a:r>
              <a:rPr lang="en-US" altLang="zh-CN" sz="2000" b="1" kern="0" dirty="0">
                <a:solidFill>
                  <a:srgbClr val="000000"/>
                </a:solidFill>
                <a:latin typeface="楷体" panose="02010609060101010101" pitchFamily="49" charset="-122"/>
                <a:ea typeface="楷体" panose="02010609060101010101" pitchFamily="49" charset="-122"/>
              </a:rPr>
              <a:t>INT 20H</a:t>
            </a:r>
            <a:r>
              <a:rPr lang="zh-CN" altLang="en-US" sz="2000" b="1" kern="0" dirty="0">
                <a:solidFill>
                  <a:srgbClr val="000000"/>
                </a:solidFill>
                <a:latin typeface="楷体" panose="02010609060101010101" pitchFamily="49" charset="-122"/>
                <a:ea typeface="楷体" panose="02010609060101010101" pitchFamily="49" charset="-122"/>
              </a:rPr>
              <a:t>指令的地址压栈</a:t>
            </a:r>
            <a:r>
              <a:rPr lang="en-US" altLang="zh-CN" sz="2000" b="1" kern="0" dirty="0">
                <a:solidFill>
                  <a:srgbClr val="000000"/>
                </a:solidFill>
                <a:latin typeface="楷体" panose="02010609060101010101" pitchFamily="49" charset="-122"/>
                <a:ea typeface="楷体" panose="02010609060101010101" pitchFamily="49" charset="-122"/>
              </a:rPr>
              <a:t>;</a:t>
            </a:r>
            <a:endParaRPr lang="en-US" altLang="zh-CN" sz="2000" b="1" kern="0" dirty="0">
              <a:solidFill>
                <a:srgbClr val="000000"/>
              </a:solidFill>
              <a:latin typeface="楷体" panose="02010609060101010101" pitchFamily="49" charset="-122"/>
              <a:ea typeface="楷体" panose="02010609060101010101" pitchFamily="49" charset="-122"/>
            </a:endParaRPr>
          </a:p>
          <a:p>
            <a:pPr marL="457200" indent="-457200" defTabSz="914400" eaLnBrk="1" fontAlgn="base" hangingPunct="1">
              <a:lnSpc>
                <a:spcPct val="150000"/>
              </a:lnSpc>
              <a:spcBef>
                <a:spcPct val="0"/>
              </a:spcBef>
              <a:spcAft>
                <a:spcPct val="0"/>
              </a:spcAft>
              <a:buFont typeface="Arial" panose="020B0604020202020204" pitchFamily="34" charset="0"/>
              <a:buAutoNum type="arabicPeriod"/>
            </a:pPr>
            <a:r>
              <a:rPr lang="zh-CN" altLang="en-US" sz="2000" b="1" kern="0" dirty="0">
                <a:solidFill>
                  <a:srgbClr val="000000"/>
                </a:solidFill>
                <a:latin typeface="楷体" panose="02010609060101010101" pitchFamily="49" charset="-122"/>
                <a:ea typeface="楷体" panose="02010609060101010101" pitchFamily="49" charset="-122"/>
              </a:rPr>
              <a:t>在用户程序结尾处</a:t>
            </a:r>
            <a:r>
              <a:rPr lang="en-US" altLang="zh-CN" sz="2000" b="1" kern="0" dirty="0">
                <a:solidFill>
                  <a:srgbClr val="000000"/>
                </a:solidFill>
                <a:latin typeface="楷体" panose="02010609060101010101" pitchFamily="49" charset="-122"/>
                <a:ea typeface="楷体" panose="02010609060101010101" pitchFamily="49" charset="-122"/>
              </a:rPr>
              <a:t>,</a:t>
            </a:r>
            <a:r>
              <a:rPr lang="zh-CN" altLang="en-US" sz="2000" b="1" kern="0" dirty="0">
                <a:solidFill>
                  <a:srgbClr val="000000"/>
                </a:solidFill>
                <a:latin typeface="楷体" panose="02010609060101010101" pitchFamily="49" charset="-122"/>
                <a:ea typeface="楷体" panose="02010609060101010101" pitchFamily="49" charset="-122"/>
              </a:rPr>
              <a:t>使用一条</a:t>
            </a:r>
            <a:r>
              <a:rPr lang="en-US" altLang="zh-CN" sz="2000" b="1" kern="0" dirty="0">
                <a:solidFill>
                  <a:srgbClr val="000000"/>
                </a:solidFill>
                <a:latin typeface="楷体" panose="02010609060101010101" pitchFamily="49" charset="-122"/>
                <a:ea typeface="楷体" panose="02010609060101010101" pitchFamily="49" charset="-122"/>
              </a:rPr>
              <a:t>RET</a:t>
            </a:r>
            <a:r>
              <a:rPr lang="zh-CN" altLang="en-US" sz="2000" b="1" kern="0" dirty="0">
                <a:solidFill>
                  <a:srgbClr val="000000"/>
                </a:solidFill>
                <a:latin typeface="楷体" panose="02010609060101010101" pitchFamily="49" charset="-122"/>
                <a:ea typeface="楷体" panose="02010609060101010101" pitchFamily="49" charset="-122"/>
              </a:rPr>
              <a:t>指令。执行该指令将使保存在堆栈中的</a:t>
            </a:r>
            <a:r>
              <a:rPr lang="en-US" altLang="zh-CN" sz="2000" b="1" kern="0" dirty="0">
                <a:solidFill>
                  <a:srgbClr val="000000"/>
                </a:solidFill>
                <a:latin typeface="楷体" panose="02010609060101010101" pitchFamily="49" charset="-122"/>
                <a:ea typeface="楷体" panose="02010609060101010101" pitchFamily="49" charset="-122"/>
              </a:rPr>
              <a:t>PSP</a:t>
            </a:r>
            <a:r>
              <a:rPr lang="zh-CN" altLang="en-US" sz="2000" b="1" kern="0" dirty="0">
                <a:solidFill>
                  <a:srgbClr val="000000"/>
                </a:solidFill>
                <a:latin typeface="楷体" panose="02010609060101010101" pitchFamily="49" charset="-122"/>
                <a:ea typeface="楷体" panose="02010609060101010101" pitchFamily="49" charset="-122"/>
              </a:rPr>
              <a:t>的起始地址弹出到</a:t>
            </a:r>
            <a:r>
              <a:rPr lang="en-US" altLang="zh-CN" sz="2000" b="1" kern="0" dirty="0">
                <a:solidFill>
                  <a:srgbClr val="000000"/>
                </a:solidFill>
                <a:latin typeface="楷体" panose="02010609060101010101" pitchFamily="49" charset="-122"/>
                <a:ea typeface="楷体" panose="02010609060101010101" pitchFamily="49" charset="-122"/>
              </a:rPr>
              <a:t>CS</a:t>
            </a:r>
            <a:r>
              <a:rPr lang="zh-CN" altLang="en-US" sz="2000" b="1" kern="0" dirty="0">
                <a:solidFill>
                  <a:srgbClr val="000000"/>
                </a:solidFill>
                <a:latin typeface="楷体" panose="02010609060101010101" pitchFamily="49" charset="-122"/>
                <a:ea typeface="楷体" panose="02010609060101010101" pitchFamily="49" charset="-122"/>
              </a:rPr>
              <a:t>和</a:t>
            </a:r>
            <a:r>
              <a:rPr lang="en-US" altLang="zh-CN" sz="2000" b="1" kern="0" dirty="0">
                <a:solidFill>
                  <a:srgbClr val="000000"/>
                </a:solidFill>
                <a:latin typeface="楷体" panose="02010609060101010101" pitchFamily="49" charset="-122"/>
                <a:ea typeface="楷体" panose="02010609060101010101" pitchFamily="49" charset="-122"/>
              </a:rPr>
              <a:t>IP</a:t>
            </a:r>
            <a:r>
              <a:rPr lang="zh-CN" altLang="en-US" sz="2000" b="1" kern="0" dirty="0">
                <a:solidFill>
                  <a:srgbClr val="000000"/>
                </a:solidFill>
                <a:latin typeface="楷体" panose="02010609060101010101" pitchFamily="49" charset="-122"/>
                <a:ea typeface="楷体" panose="02010609060101010101" pitchFamily="49" charset="-122"/>
              </a:rPr>
              <a:t>中。</a:t>
            </a:r>
            <a:endParaRPr lang="zh-CN" altLang="en-US" sz="2000" b="1" kern="0" dirty="0">
              <a:solidFill>
                <a:srgbClr val="000000"/>
              </a:solidFill>
              <a:latin typeface="楷体" panose="02010609060101010101" pitchFamily="49" charset="-122"/>
              <a:ea typeface="楷体" panose="02010609060101010101" pitchFamily="49" charset="-122"/>
            </a:endParaRPr>
          </a:p>
        </p:txBody>
      </p:sp>
      <p:sp>
        <p:nvSpPr>
          <p:cNvPr id="20" name="Rectangle 7"/>
          <p:cNvSpPr>
            <a:spLocks noChangeArrowheads="1"/>
          </p:cNvSpPr>
          <p:nvPr/>
        </p:nvSpPr>
        <p:spPr bwMode="auto">
          <a:xfrm>
            <a:off x="533400" y="1510706"/>
            <a:ext cx="4038600" cy="1200329"/>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PSP</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的开始是一条中断指令   </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INT 20H</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，执行该指令将终止用户程序，返回</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DOS</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系统。</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box(ou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9" name="ïšḻïdê"/>
          <p:cNvSpPr txBox="1"/>
          <p:nvPr/>
        </p:nvSpPr>
        <p:spPr bwMode="auto">
          <a:xfrm>
            <a:off x="-1" y="162085"/>
            <a:ext cx="8281902"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400" b="1" dirty="0">
                <a:solidFill>
                  <a:schemeClr val="bg1"/>
                </a:solidFill>
                <a:latin typeface="楷体" panose="02010609060101010101" pitchFamily="49" charset="-122"/>
                <a:ea typeface="楷体" panose="02010609060101010101" pitchFamily="49" charset="-122"/>
              </a:rPr>
              <a:t>4.8 </a:t>
            </a:r>
            <a:r>
              <a:rPr lang="zh-CN" altLang="en-US" sz="2400" b="1" dirty="0">
                <a:solidFill>
                  <a:schemeClr val="bg1"/>
                </a:solidFill>
                <a:latin typeface="楷体" panose="02010609060101010101" pitchFamily="49" charset="-122"/>
                <a:ea typeface="楷体" panose="02010609060101010101" pitchFamily="49" charset="-122"/>
              </a:rPr>
              <a:t>从程序返回</a:t>
            </a:r>
            <a:r>
              <a:rPr lang="en-US" altLang="zh-CN" sz="2400" b="1" dirty="0">
                <a:solidFill>
                  <a:schemeClr val="bg1"/>
                </a:solidFill>
                <a:latin typeface="楷体" panose="02010609060101010101" pitchFamily="49" charset="-122"/>
                <a:ea typeface="楷体" panose="02010609060101010101" pitchFamily="49" charset="-122"/>
              </a:rPr>
              <a:t>DOS</a:t>
            </a:r>
            <a:r>
              <a:rPr lang="zh-CN" altLang="en-US" sz="2400" b="1" dirty="0">
                <a:solidFill>
                  <a:schemeClr val="bg1"/>
                </a:solidFill>
                <a:latin typeface="楷体" panose="02010609060101010101" pitchFamily="49" charset="-122"/>
                <a:ea typeface="楷体" panose="02010609060101010101" pitchFamily="49" charset="-122"/>
              </a:rPr>
              <a:t>操作系统的方法</a:t>
            </a:r>
            <a:endParaRPr lang="en-US" altLang="zh-CN" sz="2400" b="1" dirty="0">
              <a:solidFill>
                <a:schemeClr val="bg1"/>
              </a:solidFill>
              <a:latin typeface="楷体" panose="02010609060101010101" pitchFamily="49" charset="-122"/>
              <a:ea typeface="楷体" panose="02010609060101010101" pitchFamily="49" charset="-122"/>
            </a:endParaRPr>
          </a:p>
          <a:p>
            <a:endParaRPr lang="en-US" altLang="zh-CN" sz="2400" b="1" dirty="0">
              <a:solidFill>
                <a:schemeClr val="bg1"/>
              </a:solidFill>
              <a:latin typeface="楷体" panose="02010609060101010101" pitchFamily="49" charset="-122"/>
              <a:ea typeface="楷体" panose="02010609060101010101" pitchFamily="49" charset="-122"/>
            </a:endParaRPr>
          </a:p>
        </p:txBody>
      </p:sp>
      <p:cxnSp>
        <p:nvCxnSpPr>
          <p:cNvPr id="40" name="直接连接符 39"/>
          <p:cNvCxnSpPr/>
          <p:nvPr/>
        </p:nvCxnSpPr>
        <p:spPr>
          <a:xfrm>
            <a:off x="2381" y="655346"/>
            <a:ext cx="3484890"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42" name="right-arrowheads_44810"/>
          <p:cNvSpPr>
            <a:spLocks noChangeAspect="1"/>
          </p:cNvSpPr>
          <p:nvPr/>
        </p:nvSpPr>
        <p:spPr bwMode="auto">
          <a:xfrm>
            <a:off x="152015" y="929658"/>
            <a:ext cx="411251" cy="31632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accent1"/>
          </a:solidFill>
          <a:ln>
            <a:noFill/>
          </a:ln>
        </p:spPr>
      </p:sp>
      <p:sp>
        <p:nvSpPr>
          <p:cNvPr id="44" name="矩形 43"/>
          <p:cNvSpPr/>
          <p:nvPr/>
        </p:nvSpPr>
        <p:spPr>
          <a:xfrm>
            <a:off x="584781" y="858016"/>
            <a:ext cx="7429666" cy="461665"/>
          </a:xfrm>
          <a:prstGeom prst="rect">
            <a:avLst/>
          </a:prstGeom>
        </p:spPr>
        <p:txBody>
          <a:bodyPr wrap="square">
            <a:spAutoFit/>
          </a:bodyPr>
          <a:lstStyle/>
          <a:p>
            <a:r>
              <a:rPr lang="zh-CN" altLang="en-US" sz="2400" b="1" dirty="0">
                <a:latin typeface="华文楷体" panose="02010600040101010101" pitchFamily="2" charset="-122"/>
                <a:ea typeface="华文楷体" panose="02010600040101010101" pitchFamily="2" charset="-122"/>
              </a:rPr>
              <a:t>使用程序段前缀</a:t>
            </a:r>
            <a:r>
              <a:rPr lang="en-US" altLang="zh-CN" sz="2400" b="1" dirty="0">
                <a:latin typeface="华文楷体" panose="02010600040101010101" pitchFamily="2" charset="-122"/>
                <a:ea typeface="华文楷体" panose="02010600040101010101" pitchFamily="2" charset="-122"/>
              </a:rPr>
              <a:t>PSP</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Program Segment Prefix)</a:t>
            </a:r>
            <a:r>
              <a:rPr lang="zh-CN" altLang="en-US" sz="2400" b="1" dirty="0">
                <a:latin typeface="华文楷体" panose="02010600040101010101" pitchFamily="2" charset="-122"/>
                <a:ea typeface="华文楷体" panose="02010600040101010101" pitchFamily="2" charset="-122"/>
              </a:rPr>
              <a:t>实现返回</a:t>
            </a:r>
            <a:endParaRPr lang="zh-CN" altLang="en-US" sz="2400" b="1" dirty="0">
              <a:latin typeface="华文楷体" panose="02010600040101010101" pitchFamily="2" charset="-122"/>
              <a:ea typeface="华文楷体" panose="02010600040101010101" pitchFamily="2" charset="-122"/>
            </a:endParaRPr>
          </a:p>
        </p:txBody>
      </p:sp>
      <p:sp>
        <p:nvSpPr>
          <p:cNvPr id="12" name="Text Box 3"/>
          <p:cNvSpPr txBox="1">
            <a:spLocks noChangeArrowheads="1"/>
          </p:cNvSpPr>
          <p:nvPr/>
        </p:nvSpPr>
        <p:spPr bwMode="auto">
          <a:xfrm>
            <a:off x="2535513" y="1749987"/>
            <a:ext cx="5328327" cy="4965462"/>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DATA   SEGMENT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DATA   ENDS</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STACK1 SEGMENT STACK</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STACK1 ENDS</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SEGMENT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BEGIN  PROC FAR</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ASSUME CS:CODE,DS:DATA,SS:STACK1</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PUSH DS</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MOV AX,0</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       PUSH AX</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MOV AX,DATA</a:t>
            </a:r>
            <a:b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br>
            <a:r>
              <a:rPr kumimoji="0" lang="zh-CN" altLang="en-US"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MOV DS,AX</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000000"/>
                </a:solidFill>
                <a:effectLst/>
                <a:uLnTx/>
                <a:uFillTx/>
                <a:ea typeface="宋体" panose="02010600030101010101" pitchFamily="2" charset="-122"/>
              </a:rPr>
              <a:t>…</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RET</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rPr>
              <a:t>BEGIN  ENDP</a:t>
            </a:r>
            <a:endParaRPr kumimoji="0" lang="en-US" altLang="zh-CN" sz="200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CODE   ENDS</a:t>
            </a:r>
            <a:endPar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base" latinLnBrk="0" hangingPunct="1">
              <a:lnSpc>
                <a:spcPts val="2000"/>
              </a:lnSpc>
              <a:spcAft>
                <a:spcPct val="0"/>
              </a:spcAft>
              <a:buClrTx/>
              <a:buSzTx/>
              <a:buFont typeface="Arial" panose="020B0604020202020204" pitchFamily="34" charset="0"/>
              <a:buNone/>
              <a:defRPr/>
            </a:pPr>
            <a:r>
              <a:rPr kumimoji="0" lang="en-US" altLang="zh-CN" sz="2000"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END BEGIN</a:t>
            </a:r>
            <a:r>
              <a:rPr kumimoji="0" lang="en-US" altLang="zh-CN" sz="2000" i="0" u="none" strike="noStrike" kern="0" cap="none" spc="0" normalizeH="0" baseline="0" noProof="0" dirty="0">
                <a:ln>
                  <a:noFill/>
                </a:ln>
                <a:solidFill>
                  <a:srgbClr val="FFCC66"/>
                </a:solidFill>
                <a:effectLst/>
                <a:uLnTx/>
                <a:uFillTx/>
                <a:ea typeface="宋体" panose="02010600030101010101" pitchFamily="2" charset="-122"/>
              </a:rPr>
              <a:t> </a:t>
            </a:r>
            <a:endParaRPr kumimoji="0" lang="en-US" altLang="zh-CN" sz="2000" i="0" u="none" strike="noStrike" kern="0" cap="none" spc="0" normalizeH="0" baseline="0" noProof="0" dirty="0">
              <a:ln>
                <a:noFill/>
              </a:ln>
              <a:solidFill>
                <a:srgbClr val="FFCC66"/>
              </a:solidFill>
              <a:effectLst/>
              <a:uLnTx/>
              <a:uFillTx/>
              <a:ea typeface="宋体" panose="02010600030101010101" pitchFamily="2" charset="-122"/>
            </a:endParaRPr>
          </a:p>
        </p:txBody>
      </p:sp>
      <p:sp>
        <p:nvSpPr>
          <p:cNvPr id="13" name="Rectangle 4"/>
          <p:cNvSpPr>
            <a:spLocks noChangeArrowheads="1"/>
          </p:cNvSpPr>
          <p:nvPr/>
        </p:nvSpPr>
        <p:spPr bwMode="auto">
          <a:xfrm>
            <a:off x="467958" y="377551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程序结构：</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ou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13"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任意多边形 6"/>
          <p:cNvSpPr/>
          <p:nvPr>
            <p:custDataLst>
              <p:tags r:id="rId1"/>
            </p:custDataLst>
          </p:nvPr>
        </p:nvSpPr>
        <p:spPr>
          <a:xfrm rot="3131087" flipV="1">
            <a:off x="2609057" y="223044"/>
            <a:ext cx="3925887" cy="4937125"/>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rgbClr val="FFFFFF"/>
              </a:solidFill>
              <a:latin typeface="Calibri" panose="020F0502020204030204"/>
              <a:ea typeface="幼圆" panose="02010509060101010101" charset="-122"/>
            </a:endParaRPr>
          </a:p>
        </p:txBody>
      </p:sp>
      <p:sp>
        <p:nvSpPr>
          <p:cNvPr id="2" name="矩形 1"/>
          <p:cNvSpPr/>
          <p:nvPr>
            <p:custDataLst>
              <p:tags r:id="rId2"/>
            </p:custDataLst>
          </p:nvPr>
        </p:nvSpPr>
        <p:spPr>
          <a:xfrm>
            <a:off x="3522663" y="4202113"/>
            <a:ext cx="2098675" cy="368300"/>
          </a:xfrm>
          <a:prstGeom prst="rect">
            <a:avLst/>
          </a:prstGeom>
        </p:spPr>
        <p:txBody>
          <a:bodyPr>
            <a:spAutoFit/>
          </a:bodyPr>
          <a:lstStyle/>
          <a:p>
            <a:pPr algn="ctr" eaLnBrk="1" fontAlgn="auto" hangingPunct="1">
              <a:spcBef>
                <a:spcPts val="0"/>
              </a:spcBef>
              <a:spcAft>
                <a:spcPts val="0"/>
              </a:spcAft>
              <a:defRPr/>
            </a:pPr>
            <a:r>
              <a:rPr lang="en-US" altLang="zh-CN" kern="0" dirty="0">
                <a:solidFill>
                  <a:schemeClr val="accent1"/>
                </a:solidFill>
                <a:latin typeface="Tempus Sans ITC" panose="04020404030D07020202" pitchFamily="82" charset="0"/>
                <a:ea typeface="Adobe Gothic Std B" panose="020B0800000000000000" pitchFamily="34" charset="-128"/>
              </a:rPr>
              <a:t>@</a:t>
            </a:r>
            <a:r>
              <a:rPr lang="zh-CN" altLang="en-US" kern="0" dirty="0">
                <a:solidFill>
                  <a:schemeClr val="accent1"/>
                </a:solidFill>
                <a:latin typeface="Tempus Sans ITC" panose="04020404030D07020202" pitchFamily="82" charset="0"/>
                <a:ea typeface="Adobe Gothic Std B" panose="020B0800000000000000" pitchFamily="34" charset="-128"/>
              </a:rPr>
              <a:t>刘辉</a:t>
            </a:r>
            <a:endParaRPr lang="zh-CN" altLang="en-US" kern="0" dirty="0">
              <a:solidFill>
                <a:schemeClr val="accent1"/>
              </a:solidFill>
              <a:latin typeface="Tempus Sans ITC" panose="04020404030D07020202" pitchFamily="82" charset="0"/>
              <a:ea typeface="+mn-ea"/>
            </a:endParaRPr>
          </a:p>
        </p:txBody>
      </p:sp>
      <p:cxnSp>
        <p:nvCxnSpPr>
          <p:cNvPr id="10" name="直接连接符 9"/>
          <p:cNvCxnSpPr/>
          <p:nvPr>
            <p:custDataLst>
              <p:tags r:id="rId3"/>
            </p:custDataLst>
          </p:nvPr>
        </p:nvCxnSpPr>
        <p:spPr>
          <a:xfrm rot="5400000">
            <a:off x="4572000" y="996950"/>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rot="5400000">
            <a:off x="4572000" y="1687513"/>
            <a:ext cx="0" cy="6083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ags/tag1.xml><?xml version="1.0" encoding="utf-8"?>
<p:tagLst xmlns:p="http://schemas.openxmlformats.org/presentationml/2006/main">
  <p:tag name="MH" val="20200724140354"/>
  <p:tag name="MH_LIBRARY" val="GRAPHIC"/>
  <p:tag name="MH_TYPE" val="Other"/>
  <p:tag name="MH_ORDER" val="1"/>
</p:tagLst>
</file>

<file path=ppt/tags/tag10.xml><?xml version="1.0" encoding="utf-8"?>
<p:tagLst xmlns:p="http://schemas.openxmlformats.org/presentationml/2006/main">
  <p:tag name="MH" val="20200724140354"/>
  <p:tag name="MH_LIBRARY" val="GRAPHIC"/>
  <p:tag name="MH_TYPE" val="SubTitle"/>
  <p:tag name="MH_ORDER" val="1"/>
</p:tagLst>
</file>

<file path=ppt/tags/tag100.xml><?xml version="1.0" encoding="utf-8"?>
<p:tagLst xmlns:p="http://schemas.openxmlformats.org/presentationml/2006/main">
  <p:tag name="MH" val="20200806235911"/>
  <p:tag name="MH_LIBRARY" val="GRAPHIC"/>
  <p:tag name="MH_TYPE" val="Text"/>
  <p:tag name="MH_ORDER" val="2"/>
</p:tagLst>
</file>

<file path=ppt/tags/tag101.xml><?xml version="1.0" encoding="utf-8"?>
<p:tagLst xmlns:p="http://schemas.openxmlformats.org/presentationml/2006/main">
  <p:tag name="MH" val="20200806235911"/>
  <p:tag name="MH_LIBRARY" val="GRAPHIC"/>
  <p:tag name="MH_TYPE" val="Other"/>
  <p:tag name="MH_ORDER" val="2"/>
</p:tagLst>
</file>

<file path=ppt/tags/tag102.xml><?xml version="1.0" encoding="utf-8"?>
<p:tagLst xmlns:p="http://schemas.openxmlformats.org/presentationml/2006/main">
  <p:tag name="MH" val="20200601135543"/>
  <p:tag name="MH_LIBRARY" val="GRAPHIC"/>
  <p:tag name="MH_TYPE" val="Other"/>
  <p:tag name="MH_ORDER" val="1"/>
</p:tagLst>
</file>

<file path=ppt/tags/tag103.xml><?xml version="1.0" encoding="utf-8"?>
<p:tagLst xmlns:p="http://schemas.openxmlformats.org/presentationml/2006/main">
  <p:tag name="MH" val="20200601135543"/>
  <p:tag name="MH_LIBRARY" val="GRAPHIC"/>
  <p:tag name="MH_TYPE" val="Other"/>
  <p:tag name="MH_ORDER" val="2"/>
</p:tagLst>
</file>

<file path=ppt/tags/tag104.xml><?xml version="1.0" encoding="utf-8"?>
<p:tagLst xmlns:p="http://schemas.openxmlformats.org/presentationml/2006/main">
  <p:tag name="MH" val="20200601135543"/>
  <p:tag name="MH_LIBRARY" val="GRAPHIC"/>
  <p:tag name="MH_TYPE" val="Other"/>
  <p:tag name="MH_ORDER" val="3"/>
</p:tagLst>
</file>

<file path=ppt/tags/tag105.xml><?xml version="1.0" encoding="utf-8"?>
<p:tagLst xmlns:p="http://schemas.openxmlformats.org/presentationml/2006/main">
  <p:tag name="MH" val="20200601135543"/>
  <p:tag name="MH_LIBRARY" val="GRAPHIC"/>
  <p:tag name="MH_TYPE" val="Other"/>
  <p:tag name="MH_ORDER" val="4"/>
</p:tagLst>
</file>

<file path=ppt/tags/tag106.xml><?xml version="1.0" encoding="utf-8"?>
<p:tagLst xmlns:p="http://schemas.openxmlformats.org/presentationml/2006/main">
  <p:tag name="MH" val="20200601135543"/>
  <p:tag name="MH_LIBRARY" val="GRAPHIC"/>
  <p:tag name="MH_TYPE" val="SubTitle"/>
  <p:tag name="MH_ORDER" val="2"/>
</p:tagLst>
</file>

<file path=ppt/tags/tag107.xml><?xml version="1.0" encoding="utf-8"?>
<p:tagLst xmlns:p="http://schemas.openxmlformats.org/presentationml/2006/main">
  <p:tag name="MH" val="20200601135543"/>
  <p:tag name="MH_LIBRARY" val="GRAPHIC"/>
  <p:tag name="MH_TYPE" val="Text"/>
  <p:tag name="MH_ORDER" val="2"/>
</p:tagLst>
</file>

<file path=ppt/tags/tag108.xml><?xml version="1.0" encoding="utf-8"?>
<p:tagLst xmlns:p="http://schemas.openxmlformats.org/presentationml/2006/main">
  <p:tag name="MH" val="20200601135543"/>
  <p:tag name="MH_LIBRARY" val="GRAPHIC"/>
  <p:tag name="MH_TYPE" val="Other"/>
  <p:tag name="MH_ORDER" val="5"/>
</p:tagLst>
</file>

<file path=ppt/tags/tag109.xml><?xml version="1.0" encoding="utf-8"?>
<p:tagLst xmlns:p="http://schemas.openxmlformats.org/presentationml/2006/main">
  <p:tag name="MH" val="20200601135543"/>
  <p:tag name="MH_LIBRARY" val="GRAPHIC"/>
  <p:tag name="MH_TYPE" val="Other"/>
  <p:tag name="MH_ORDER" val="6"/>
</p:tagLst>
</file>

<file path=ppt/tags/tag11.xml><?xml version="1.0" encoding="utf-8"?>
<p:tagLst xmlns:p="http://schemas.openxmlformats.org/presentationml/2006/main">
  <p:tag name="MH" val="20200529235458"/>
  <p:tag name="MH_LIBRARY" val="CONTENTS"/>
  <p:tag name="MH_TYPE" val="OTHERS"/>
  <p:tag name="ID" val="626778"/>
</p:tagLst>
</file>

<file path=ppt/tags/tag110.xml><?xml version="1.0" encoding="utf-8"?>
<p:tagLst xmlns:p="http://schemas.openxmlformats.org/presentationml/2006/main">
  <p:tag name="MH" val="20200724142132"/>
  <p:tag name="MH_LIBRARY" val="GRAPHIC"/>
  <p:tag name="MH_TYPE" val="Other"/>
  <p:tag name="MH_ORDER" val="5"/>
</p:tagLst>
</file>

<file path=ppt/tags/tag111.xml><?xml version="1.0" encoding="utf-8"?>
<p:tagLst xmlns:p="http://schemas.openxmlformats.org/presentationml/2006/main">
  <p:tag name="MH" val="20200724142132"/>
  <p:tag name="MH_LIBRARY" val="GRAPHIC"/>
  <p:tag name="MH_TYPE" val="Other"/>
  <p:tag name="MH_ORDER" val="6"/>
</p:tagLst>
</file>

<file path=ppt/tags/tag112.xml><?xml version="1.0" encoding="utf-8"?>
<p:tagLst xmlns:p="http://schemas.openxmlformats.org/presentationml/2006/main">
  <p:tag name="MH" val="20200724142132"/>
  <p:tag name="MH_LIBRARY" val="GRAPHIC"/>
  <p:tag name="MH_TYPE" val="Other"/>
  <p:tag name="MH_ORDER" val="9"/>
</p:tagLst>
</file>

<file path=ppt/tags/tag113.xml><?xml version="1.0" encoding="utf-8"?>
<p:tagLst xmlns:p="http://schemas.openxmlformats.org/presentationml/2006/main">
  <p:tag name="MH" val="20200601135543"/>
  <p:tag name="MH_LIBRARY" val="GRAPHIC"/>
  <p:tag name="MH_TYPE" val="SubTitle"/>
  <p:tag name="MH_ORDER" val="2"/>
</p:tagLst>
</file>

<file path=ppt/tags/tag114.xml><?xml version="1.0" encoding="utf-8"?>
<p:tagLst xmlns:p="http://schemas.openxmlformats.org/presentationml/2006/main">
  <p:tag name="MH" val="20200601135543"/>
  <p:tag name="MH_LIBRARY" val="GRAPHIC"/>
  <p:tag name="MH_TYPE" val="SubTitle"/>
  <p:tag name="MH_ORDER" val="1"/>
</p:tagLst>
</file>

<file path=ppt/tags/tag115.xml><?xml version="1.0" encoding="utf-8"?>
<p:tagLst xmlns:p="http://schemas.openxmlformats.org/presentationml/2006/main">
  <p:tag name="MH" val="20200713124552"/>
  <p:tag name="MH_LIBRARY" val="GRAPHIC"/>
  <p:tag name="MH_TYPE" val="Other"/>
  <p:tag name="MH_ORDER" val="1"/>
</p:tagLst>
</file>

<file path=ppt/tags/tag116.xml><?xml version="1.0" encoding="utf-8"?>
<p:tagLst xmlns:p="http://schemas.openxmlformats.org/presentationml/2006/main">
  <p:tag name="MH" val="20200713124552"/>
  <p:tag name="MH_LIBRARY" val="GRAPHIC"/>
  <p:tag name="MH_TYPE" val="Other"/>
  <p:tag name="MH_ORDER" val="2"/>
</p:tagLst>
</file>

<file path=ppt/tags/tag117.xml><?xml version="1.0" encoding="utf-8"?>
<p:tagLst xmlns:p="http://schemas.openxmlformats.org/presentationml/2006/main">
  <p:tag name="MH" val="20200713124552"/>
  <p:tag name="MH_LIBRARY" val="GRAPHIC"/>
  <p:tag name="MH_TYPE" val="Other"/>
  <p:tag name="MH_ORDER" val="3"/>
</p:tagLst>
</file>

<file path=ppt/tags/tag118.xml><?xml version="1.0" encoding="utf-8"?>
<p:tagLst xmlns:p="http://schemas.openxmlformats.org/presentationml/2006/main">
  <p:tag name="MH" val="20200713124552"/>
  <p:tag name="MH_LIBRARY" val="GRAPHIC"/>
  <p:tag name="MH_TYPE" val="Other"/>
  <p:tag name="MH_ORDER" val="4"/>
</p:tagLst>
</file>

<file path=ppt/tags/tag119.xml><?xml version="1.0" encoding="utf-8"?>
<p:tagLst xmlns:p="http://schemas.openxmlformats.org/presentationml/2006/main">
  <p:tag name="MH" val="20200713124552"/>
  <p:tag name="MH_LIBRARY" val="GRAPHIC"/>
  <p:tag name="MH_TYPE" val="Title"/>
  <p:tag name="MH_ORDER" val="1"/>
</p:tagLst>
</file>

<file path=ppt/tags/tag12.xml><?xml version="1.0" encoding="utf-8"?>
<p:tagLst xmlns:p="http://schemas.openxmlformats.org/presentationml/2006/main">
  <p:tag name="MH" val="20200529235458"/>
  <p:tag name="MH_LIBRARY" val="CONTENTS"/>
  <p:tag name="MH_TYPE" val="OTHERS"/>
  <p:tag name="ID" val="626778"/>
</p:tagLst>
</file>

<file path=ppt/tags/tag120.xml><?xml version="1.0" encoding="utf-8"?>
<p:tagLst xmlns:p="http://schemas.openxmlformats.org/presentationml/2006/main">
  <p:tag name="MH" val="20200713124552"/>
  <p:tag name="MH_LIBRARY" val="GRAPHIC"/>
  <p:tag name="MH_TYPE" val="SubTitle"/>
  <p:tag name="MH_ORDER" val="2"/>
</p:tagLst>
</file>

<file path=ppt/tags/tag121.xml><?xml version="1.0" encoding="utf-8"?>
<p:tagLst xmlns:p="http://schemas.openxmlformats.org/presentationml/2006/main">
  <p:tag name="MH" val="20200713124552"/>
  <p:tag name="MH_LIBRARY" val="GRAPHIC"/>
  <p:tag name="MH_TYPE" val="SubTitle"/>
  <p:tag name="MH_ORDER" val="1"/>
</p:tagLst>
</file>

<file path=ppt/tags/tag122.xml><?xml version="1.0" encoding="utf-8"?>
<p:tagLst xmlns:p="http://schemas.openxmlformats.org/presentationml/2006/main">
  <p:tag name="MH" val="20200713124552"/>
  <p:tag name="MH_LIBRARY" val="GRAPHIC"/>
  <p:tag name="MH_TYPE" val="SubTitle"/>
  <p:tag name="MH_ORDER" val="3"/>
</p:tagLst>
</file>

<file path=ppt/tags/tag123.xml><?xml version="1.0" encoding="utf-8"?>
<p:tagLst xmlns:p="http://schemas.openxmlformats.org/presentationml/2006/main">
  <p:tag name="MH" val="20200806223744"/>
  <p:tag name="MH_LIBRARY" val="GRAPHIC"/>
  <p:tag name="MH_TYPE" val="SubTitle"/>
  <p:tag name="MH_ORDER" val="1"/>
</p:tagLst>
</file>

<file path=ppt/tags/tag124.xml><?xml version="1.0" encoding="utf-8"?>
<p:tagLst xmlns:p="http://schemas.openxmlformats.org/presentationml/2006/main">
  <p:tag name="MH" val="20200806223744"/>
  <p:tag name="MH_LIBRARY" val="GRAPHIC"/>
  <p:tag name="MH_TYPE" val="Other"/>
  <p:tag name="MH_ORDER" val="1"/>
</p:tagLst>
</file>

<file path=ppt/tags/tag125.xml><?xml version="1.0" encoding="utf-8"?>
<p:tagLst xmlns:p="http://schemas.openxmlformats.org/presentationml/2006/main">
  <p:tag name="MH" val="20200806223744"/>
  <p:tag name="MH_LIBRARY" val="GRAPHIC"/>
  <p:tag name="MH_TYPE" val="SubTitle"/>
  <p:tag name="MH_ORDER" val="2"/>
</p:tagLst>
</file>

<file path=ppt/tags/tag126.xml><?xml version="1.0" encoding="utf-8"?>
<p:tagLst xmlns:p="http://schemas.openxmlformats.org/presentationml/2006/main">
  <p:tag name="MH" val="20200806223744"/>
  <p:tag name="MH_LIBRARY" val="GRAPHIC"/>
  <p:tag name="MH_TYPE" val="Other"/>
  <p:tag name="MH_ORDER" val="2"/>
</p:tagLst>
</file>

<file path=ppt/tags/tag127.xml><?xml version="1.0" encoding="utf-8"?>
<p:tagLst xmlns:p="http://schemas.openxmlformats.org/presentationml/2006/main">
  <p:tag name="MH" val="20200806223744"/>
  <p:tag name="MH_LIBRARY" val="GRAPHIC"/>
  <p:tag name="MH_TYPE" val="SubTitle"/>
  <p:tag name="MH_ORDER" val="3"/>
</p:tagLst>
</file>

<file path=ppt/tags/tag128.xml><?xml version="1.0" encoding="utf-8"?>
<p:tagLst xmlns:p="http://schemas.openxmlformats.org/presentationml/2006/main">
  <p:tag name="MH" val="20200806223744"/>
  <p:tag name="MH_LIBRARY" val="GRAPHIC"/>
  <p:tag name="MH_TYPE" val="Other"/>
  <p:tag name="MH_ORDER" val="3"/>
</p:tagLst>
</file>

<file path=ppt/tags/tag129.xml><?xml version="1.0" encoding="utf-8"?>
<p:tagLst xmlns:p="http://schemas.openxmlformats.org/presentationml/2006/main">
  <p:tag name="MH" val="20200806223744"/>
  <p:tag name="MH_LIBRARY" val="GRAPHIC"/>
  <p:tag name="MH_TYPE" val="SubTitle"/>
  <p:tag name="MH_ORDER" val="1"/>
</p:tagLst>
</file>

<file path=ppt/tags/tag13.xml><?xml version="1.0" encoding="utf-8"?>
<p:tagLst xmlns:p="http://schemas.openxmlformats.org/presentationml/2006/main">
  <p:tag name="MH" val="20200529235458"/>
  <p:tag name="MH_LIBRARY" val="CONTENTS"/>
  <p:tag name="MH_TYPE" val="OTHERS"/>
  <p:tag name="ID" val="626778"/>
</p:tagLst>
</file>

<file path=ppt/tags/tag130.xml><?xml version="1.0" encoding="utf-8"?>
<p:tagLst xmlns:p="http://schemas.openxmlformats.org/presentationml/2006/main">
  <p:tag name="MH" val="20200806223744"/>
  <p:tag name="MH_LIBRARY" val="GRAPHIC"/>
  <p:tag name="MH_TYPE" val="Other"/>
  <p:tag name="MH_ORDER" val="1"/>
</p:tagLst>
</file>

<file path=ppt/tags/tag131.xml><?xml version="1.0" encoding="utf-8"?>
<p:tagLst xmlns:p="http://schemas.openxmlformats.org/presentationml/2006/main">
  <p:tag name="MH" val="20200806223744"/>
  <p:tag name="MH_LIBRARY" val="GRAPHIC"/>
  <p:tag name="MH_TYPE" val="SubTitle"/>
  <p:tag name="MH_ORDER" val="2"/>
</p:tagLst>
</file>

<file path=ppt/tags/tag132.xml><?xml version="1.0" encoding="utf-8"?>
<p:tagLst xmlns:p="http://schemas.openxmlformats.org/presentationml/2006/main">
  <p:tag name="MH" val="20200806223744"/>
  <p:tag name="MH_LIBRARY" val="GRAPHIC"/>
  <p:tag name="MH_TYPE" val="Other"/>
  <p:tag name="MH_ORDER" val="2"/>
</p:tagLst>
</file>

<file path=ppt/tags/tag133.xml><?xml version="1.0" encoding="utf-8"?>
<p:tagLst xmlns:p="http://schemas.openxmlformats.org/presentationml/2006/main">
  <p:tag name="MH" val="20200806223744"/>
  <p:tag name="MH_LIBRARY" val="GRAPHIC"/>
  <p:tag name="MH_TYPE" val="SubTitle"/>
  <p:tag name="MH_ORDER" val="3"/>
</p:tagLst>
</file>

<file path=ppt/tags/tag134.xml><?xml version="1.0" encoding="utf-8"?>
<p:tagLst xmlns:p="http://schemas.openxmlformats.org/presentationml/2006/main">
  <p:tag name="MH" val="20200806223744"/>
  <p:tag name="MH_LIBRARY" val="GRAPHIC"/>
  <p:tag name="MH_TYPE" val="Other"/>
  <p:tag name="MH_ORDER" val="3"/>
</p:tagLst>
</file>

<file path=ppt/tags/tag135.xml><?xml version="1.0" encoding="utf-8"?>
<p:tagLst xmlns:p="http://schemas.openxmlformats.org/presentationml/2006/main">
  <p:tag name="MH" val="20200806223744"/>
  <p:tag name="MH_LIBRARY" val="GRAPHIC"/>
  <p:tag name="MH_TYPE" val="SubTitle"/>
  <p:tag name="MH_ORDER" val="1"/>
</p:tagLst>
</file>

<file path=ppt/tags/tag136.xml><?xml version="1.0" encoding="utf-8"?>
<p:tagLst xmlns:p="http://schemas.openxmlformats.org/presentationml/2006/main">
  <p:tag name="MH" val="20200806223744"/>
  <p:tag name="MH_LIBRARY" val="GRAPHIC"/>
  <p:tag name="MH_TYPE" val="Other"/>
  <p:tag name="MH_ORDER" val="1"/>
</p:tagLst>
</file>

<file path=ppt/tags/tag137.xml><?xml version="1.0" encoding="utf-8"?>
<p:tagLst xmlns:p="http://schemas.openxmlformats.org/presentationml/2006/main">
  <p:tag name="MH" val="20200806223744"/>
  <p:tag name="MH_LIBRARY" val="GRAPHIC"/>
  <p:tag name="MH_TYPE" val="SubTitle"/>
  <p:tag name="MH_ORDER" val="1"/>
</p:tagLst>
</file>

<file path=ppt/tags/tag138.xml><?xml version="1.0" encoding="utf-8"?>
<p:tagLst xmlns:p="http://schemas.openxmlformats.org/presentationml/2006/main">
  <p:tag name="MH" val="20200806223744"/>
  <p:tag name="MH_LIBRARY" val="GRAPHIC"/>
  <p:tag name="MH_TYPE" val="Other"/>
  <p:tag name="MH_ORDER" val="1"/>
</p:tagLst>
</file>

<file path=ppt/tags/tag139.xml><?xml version="1.0" encoding="utf-8"?>
<p:tagLst xmlns:p="http://schemas.openxmlformats.org/presentationml/2006/main">
  <p:tag name="MH" val="20200609134341"/>
  <p:tag name="MH_LIBRARY" val="GRAPHIC"/>
  <p:tag name="MH_TYPE" val="Other"/>
  <p:tag name="MH_ORDER" val="1"/>
</p:tagLst>
</file>

<file path=ppt/tags/tag14.xml><?xml version="1.0" encoding="utf-8"?>
<p:tagLst xmlns:p="http://schemas.openxmlformats.org/presentationml/2006/main">
  <p:tag name="MH" val="20200529235458"/>
  <p:tag name="MH_LIBRARY" val="CONTENTS"/>
  <p:tag name="MH_TYPE" val="NUMBER"/>
  <p:tag name="ID" val="626778"/>
  <p:tag name="MH_ORDER" val="NUMBER"/>
</p:tagLst>
</file>

<file path=ppt/tags/tag140.xml><?xml version="1.0" encoding="utf-8"?>
<p:tagLst xmlns:p="http://schemas.openxmlformats.org/presentationml/2006/main">
  <p:tag name="MH" val="20200609134341"/>
  <p:tag name="MH_LIBRARY" val="GRAPHIC"/>
  <p:tag name="MH_TYPE" val="Other"/>
  <p:tag name="MH_ORDER" val="2"/>
</p:tagLst>
</file>

<file path=ppt/tags/tag141.xml><?xml version="1.0" encoding="utf-8"?>
<p:tagLst xmlns:p="http://schemas.openxmlformats.org/presentationml/2006/main">
  <p:tag name="MH" val="20200609134341"/>
  <p:tag name="MH_LIBRARY" val="GRAPHIC"/>
  <p:tag name="MH_TYPE" val="Title"/>
  <p:tag name="MH_ORDER" val="1"/>
</p:tagLst>
</file>

<file path=ppt/tags/tag142.xml><?xml version="1.0" encoding="utf-8"?>
<p:tagLst xmlns:p="http://schemas.openxmlformats.org/presentationml/2006/main">
  <p:tag name="MH" val="20200609134341"/>
  <p:tag name="MH_LIBRARY" val="GRAPHIC"/>
  <p:tag name="MH_TYPE" val="SubTitle"/>
  <p:tag name="MH_ORDER" val="2"/>
</p:tagLst>
</file>

<file path=ppt/tags/tag143.xml><?xml version="1.0" encoding="utf-8"?>
<p:tagLst xmlns:p="http://schemas.openxmlformats.org/presentationml/2006/main">
  <p:tag name="MH" val="20200609134341"/>
  <p:tag name="MH_LIBRARY" val="GRAPHIC"/>
  <p:tag name="MH_TYPE" val="SubTitle"/>
  <p:tag name="MH_ORDER" val="1"/>
</p:tagLst>
</file>

<file path=ppt/tags/tag144.xml><?xml version="1.0" encoding="utf-8"?>
<p:tagLst xmlns:p="http://schemas.openxmlformats.org/presentationml/2006/main">
  <p:tag name="MH" val="20200627133916"/>
  <p:tag name="MH_LIBRARY" val="GRAPHIC"/>
  <p:tag name="MH_TYPE" val="Other"/>
  <p:tag name="MH_ORDER" val="1"/>
</p:tagLst>
</file>

<file path=ppt/tags/tag145.xml><?xml version="1.0" encoding="utf-8"?>
<p:tagLst xmlns:p="http://schemas.openxmlformats.org/presentationml/2006/main">
  <p:tag name="MH" val="20200627133916"/>
  <p:tag name="MH_LIBRARY" val="GRAPHIC"/>
  <p:tag name="MH_TYPE" val="Other"/>
  <p:tag name="MH_ORDER" val="2"/>
</p:tagLst>
</file>

<file path=ppt/tags/tag146.xml><?xml version="1.0" encoding="utf-8"?>
<p:tagLst xmlns:p="http://schemas.openxmlformats.org/presentationml/2006/main">
  <p:tag name="MH" val="20200627133916"/>
  <p:tag name="MH_LIBRARY" val="GRAPHIC"/>
  <p:tag name="MH_TYPE" val="Other"/>
  <p:tag name="MH_ORDER" val="3"/>
</p:tagLst>
</file>

<file path=ppt/tags/tag147.xml><?xml version="1.0" encoding="utf-8"?>
<p:tagLst xmlns:p="http://schemas.openxmlformats.org/presentationml/2006/main">
  <p:tag name="MH" val="20200627133916"/>
  <p:tag name="MH_LIBRARY" val="GRAPHIC"/>
  <p:tag name="MH_TYPE" val="SubTitle"/>
  <p:tag name="MH_ORDER" val="1"/>
</p:tagLst>
</file>

<file path=ppt/tags/tag148.xml><?xml version="1.0" encoding="utf-8"?>
<p:tagLst xmlns:p="http://schemas.openxmlformats.org/presentationml/2006/main">
  <p:tag name="MH" val="20200627133916"/>
  <p:tag name="MH_LIBRARY" val="GRAPHIC"/>
  <p:tag name="MH_TYPE" val="Text"/>
  <p:tag name="MH_ORDER" val="1"/>
</p:tagLst>
</file>

<file path=ppt/tags/tag149.xml><?xml version="1.0" encoding="utf-8"?>
<p:tagLst xmlns:p="http://schemas.openxmlformats.org/presentationml/2006/main">
  <p:tag name="MH" val="20200808064145"/>
  <p:tag name="MH_LIBRARY" val="GRAPHIC"/>
  <p:tag name="MH_TYPE" val="Other"/>
  <p:tag name="MH_ORDER" val="1"/>
</p:tagLst>
</file>

<file path=ppt/tags/tag15.xml><?xml version="1.0" encoding="utf-8"?>
<p:tagLst xmlns:p="http://schemas.openxmlformats.org/presentationml/2006/main">
  <p:tag name="MH" val="20200529235458"/>
  <p:tag name="MH_LIBRARY" val="CONTENTS"/>
  <p:tag name="MH_TYPE" val="TITLE"/>
  <p:tag name="ID" val="626778"/>
  <p:tag name="MH_ORDER" val="NUMBER"/>
</p:tagLst>
</file>

<file path=ppt/tags/tag150.xml><?xml version="1.0" encoding="utf-8"?>
<p:tagLst xmlns:p="http://schemas.openxmlformats.org/presentationml/2006/main">
  <p:tag name="MH" val="20200808064145"/>
  <p:tag name="MH_LIBRARY" val="GRAPHIC"/>
  <p:tag name="MH_TYPE" val="Other"/>
  <p:tag name="MH_ORDER" val="2"/>
</p:tagLst>
</file>

<file path=ppt/tags/tag151.xml><?xml version="1.0" encoding="utf-8"?>
<p:tagLst xmlns:p="http://schemas.openxmlformats.org/presentationml/2006/main">
  <p:tag name="MH" val="20200808064145"/>
  <p:tag name="MH_LIBRARY" val="GRAPHIC"/>
  <p:tag name="MH_TYPE" val="Other"/>
  <p:tag name="MH_ORDER" val="3"/>
</p:tagLst>
</file>

<file path=ppt/tags/tag152.xml><?xml version="1.0" encoding="utf-8"?>
<p:tagLst xmlns:p="http://schemas.openxmlformats.org/presentationml/2006/main">
  <p:tag name="MH" val="20200808064145"/>
  <p:tag name="MH_LIBRARY" val="GRAPHIC"/>
  <p:tag name="MH_TYPE" val="Other"/>
  <p:tag name="MH_ORDER" val="4"/>
</p:tagLst>
</file>

<file path=ppt/tags/tag153.xml><?xml version="1.0" encoding="utf-8"?>
<p:tagLst xmlns:p="http://schemas.openxmlformats.org/presentationml/2006/main">
  <p:tag name="MH" val="20200808064145"/>
  <p:tag name="MH_LIBRARY" val="GRAPHIC"/>
  <p:tag name="MH_TYPE" val="Other"/>
  <p:tag name="MH_ORDER" val="5"/>
</p:tagLst>
</file>

<file path=ppt/tags/tag154.xml><?xml version="1.0" encoding="utf-8"?>
<p:tagLst xmlns:p="http://schemas.openxmlformats.org/presentationml/2006/main">
  <p:tag name="MH" val="20200808064145"/>
  <p:tag name="MH_LIBRARY" val="GRAPHIC"/>
  <p:tag name="MH_TYPE" val="Other"/>
  <p:tag name="MH_ORDER" val="6"/>
</p:tagLst>
</file>

<file path=ppt/tags/tag155.xml><?xml version="1.0" encoding="utf-8"?>
<p:tagLst xmlns:p="http://schemas.openxmlformats.org/presentationml/2006/main">
  <p:tag name="MH" val="20200808064145"/>
  <p:tag name="MH_LIBRARY" val="GRAPHIC"/>
  <p:tag name="MH_TYPE" val="Other"/>
  <p:tag name="MH_ORDER" val="7"/>
</p:tagLst>
</file>

<file path=ppt/tags/tag156.xml><?xml version="1.0" encoding="utf-8"?>
<p:tagLst xmlns:p="http://schemas.openxmlformats.org/presentationml/2006/main">
  <p:tag name="MH" val="20200808064145"/>
  <p:tag name="MH_LIBRARY" val="GRAPHIC"/>
  <p:tag name="MH_TYPE" val="Other"/>
  <p:tag name="MH_ORDER" val="8"/>
</p:tagLst>
</file>

<file path=ppt/tags/tag157.xml><?xml version="1.0" encoding="utf-8"?>
<p:tagLst xmlns:p="http://schemas.openxmlformats.org/presentationml/2006/main">
  <p:tag name="MH" val="20200808064145"/>
  <p:tag name="MH_LIBRARY" val="GRAPHIC"/>
  <p:tag name="MH_TYPE" val="Other"/>
  <p:tag name="MH_ORDER" val="9"/>
</p:tagLst>
</file>

<file path=ppt/tags/tag158.xml><?xml version="1.0" encoding="utf-8"?>
<p:tagLst xmlns:p="http://schemas.openxmlformats.org/presentationml/2006/main">
  <p:tag name="MH" val="20200808064145"/>
  <p:tag name="MH_LIBRARY" val="GRAPHIC"/>
  <p:tag name="MH_TYPE" val="Other"/>
  <p:tag name="MH_ORDER" val="10"/>
</p:tagLst>
</file>

<file path=ppt/tags/tag159.xml><?xml version="1.0" encoding="utf-8"?>
<p:tagLst xmlns:p="http://schemas.openxmlformats.org/presentationml/2006/main">
  <p:tag name="MH" val="20200808064145"/>
  <p:tag name="MH_LIBRARY" val="GRAPHIC"/>
  <p:tag name="MH_TYPE" val="Other"/>
  <p:tag name="MH_ORDER" val="11"/>
</p:tagLst>
</file>

<file path=ppt/tags/tag16.xml><?xml version="1.0" encoding="utf-8"?>
<p:tagLst xmlns:p="http://schemas.openxmlformats.org/presentationml/2006/main">
  <p:tag name="MH" val="20200609134341"/>
  <p:tag name="MH_LIBRARY" val="GRAPHIC"/>
  <p:tag name="MH_TYPE" val="Other"/>
  <p:tag name="MH_ORDER" val="1"/>
</p:tagLst>
</file>

<file path=ppt/tags/tag160.xml><?xml version="1.0" encoding="utf-8"?>
<p:tagLst xmlns:p="http://schemas.openxmlformats.org/presentationml/2006/main">
  <p:tag name="MH" val="20200808064145"/>
  <p:tag name="MH_LIBRARY" val="GRAPHIC"/>
  <p:tag name="MH_TYPE" val="Other"/>
  <p:tag name="MH_ORDER" val="12"/>
</p:tagLst>
</file>

<file path=ppt/tags/tag161.xml><?xml version="1.0" encoding="utf-8"?>
<p:tagLst xmlns:p="http://schemas.openxmlformats.org/presentationml/2006/main">
  <p:tag name="MH" val="20200808064145"/>
  <p:tag name="MH_LIBRARY" val="GRAPHIC"/>
  <p:tag name="MH_TYPE" val="Other"/>
  <p:tag name="MH_ORDER" val="13"/>
</p:tagLst>
</file>

<file path=ppt/tags/tag162.xml><?xml version="1.0" encoding="utf-8"?>
<p:tagLst xmlns:p="http://schemas.openxmlformats.org/presentationml/2006/main">
  <p:tag name="MH" val="20200808064145"/>
  <p:tag name="MH_LIBRARY" val="GRAPHIC"/>
  <p:tag name="MH_TYPE" val="SubTitle"/>
  <p:tag name="MH_ORDER" val="1"/>
</p:tagLst>
</file>

<file path=ppt/tags/tag163.xml><?xml version="1.0" encoding="utf-8"?>
<p:tagLst xmlns:p="http://schemas.openxmlformats.org/presentationml/2006/main">
  <p:tag name="MH" val="20200808064145"/>
  <p:tag name="MH_LIBRARY" val="GRAPHIC"/>
  <p:tag name="MH_TYPE" val="Other"/>
  <p:tag name="MH_ORDER" val="14"/>
</p:tagLst>
</file>

<file path=ppt/tags/tag164.xml><?xml version="1.0" encoding="utf-8"?>
<p:tagLst xmlns:p="http://schemas.openxmlformats.org/presentationml/2006/main">
  <p:tag name="MH" val="20200808064145"/>
  <p:tag name="MH_LIBRARY" val="GRAPHIC"/>
  <p:tag name="MH_TYPE" val="Other"/>
  <p:tag name="MH_ORDER" val="15"/>
</p:tagLst>
</file>

<file path=ppt/tags/tag165.xml><?xml version="1.0" encoding="utf-8"?>
<p:tagLst xmlns:p="http://schemas.openxmlformats.org/presentationml/2006/main">
  <p:tag name="MH" val="20200808064145"/>
  <p:tag name="MH_LIBRARY" val="GRAPHIC"/>
  <p:tag name="MH_TYPE" val="Other"/>
  <p:tag name="MH_ORDER" val="16"/>
</p:tagLst>
</file>

<file path=ppt/tags/tag166.xml><?xml version="1.0" encoding="utf-8"?>
<p:tagLst xmlns:p="http://schemas.openxmlformats.org/presentationml/2006/main">
  <p:tag name="MH" val="20200808064145"/>
  <p:tag name="MH_LIBRARY" val="GRAPHIC"/>
  <p:tag name="MH_TYPE" val="Other"/>
  <p:tag name="MH_ORDER" val="17"/>
</p:tagLst>
</file>

<file path=ppt/tags/tag167.xml><?xml version="1.0" encoding="utf-8"?>
<p:tagLst xmlns:p="http://schemas.openxmlformats.org/presentationml/2006/main">
  <p:tag name="MH" val="20200808064145"/>
  <p:tag name="MH_LIBRARY" val="GRAPHIC"/>
  <p:tag name="MH_TYPE" val="Other"/>
  <p:tag name="MH_ORDER" val="18"/>
</p:tagLst>
</file>

<file path=ppt/tags/tag168.xml><?xml version="1.0" encoding="utf-8"?>
<p:tagLst xmlns:p="http://schemas.openxmlformats.org/presentationml/2006/main">
  <p:tag name="MH" val="20200808064145"/>
  <p:tag name="MH_LIBRARY" val="GRAPHIC"/>
  <p:tag name="MH_TYPE" val="Other"/>
  <p:tag name="MH_ORDER" val="19"/>
</p:tagLst>
</file>

<file path=ppt/tags/tag169.xml><?xml version="1.0" encoding="utf-8"?>
<p:tagLst xmlns:p="http://schemas.openxmlformats.org/presentationml/2006/main">
  <p:tag name="MH" val="20200808064145"/>
  <p:tag name="MH_LIBRARY" val="GRAPHIC"/>
  <p:tag name="MH_TYPE" val="Other"/>
  <p:tag name="MH_ORDER" val="20"/>
</p:tagLst>
</file>

<file path=ppt/tags/tag17.xml><?xml version="1.0" encoding="utf-8"?>
<p:tagLst xmlns:p="http://schemas.openxmlformats.org/presentationml/2006/main">
  <p:tag name="MH" val="20200609134341"/>
  <p:tag name="MH_LIBRARY" val="GRAPHIC"/>
  <p:tag name="MH_TYPE" val="Other"/>
  <p:tag name="MH_ORDER" val="2"/>
</p:tagLst>
</file>

<file path=ppt/tags/tag170.xml><?xml version="1.0" encoding="utf-8"?>
<p:tagLst xmlns:p="http://schemas.openxmlformats.org/presentationml/2006/main">
  <p:tag name="MH" val="20200808064145"/>
  <p:tag name="MH_LIBRARY" val="GRAPHIC"/>
  <p:tag name="MH_TYPE" val="Other"/>
  <p:tag name="MH_ORDER" val="21"/>
</p:tagLst>
</file>

<file path=ppt/tags/tag171.xml><?xml version="1.0" encoding="utf-8"?>
<p:tagLst xmlns:p="http://schemas.openxmlformats.org/presentationml/2006/main">
  <p:tag name="MH" val="20200808064145"/>
  <p:tag name="MH_LIBRARY" val="GRAPHIC"/>
  <p:tag name="MH_TYPE" val="Other"/>
  <p:tag name="MH_ORDER" val="22"/>
</p:tagLst>
</file>

<file path=ppt/tags/tag172.xml><?xml version="1.0" encoding="utf-8"?>
<p:tagLst xmlns:p="http://schemas.openxmlformats.org/presentationml/2006/main">
  <p:tag name="MH" val="20200808064145"/>
  <p:tag name="MH_LIBRARY" val="GRAPHIC"/>
  <p:tag name="MH_TYPE" val="Other"/>
  <p:tag name="MH_ORDER" val="23"/>
</p:tagLst>
</file>

<file path=ppt/tags/tag173.xml><?xml version="1.0" encoding="utf-8"?>
<p:tagLst xmlns:p="http://schemas.openxmlformats.org/presentationml/2006/main">
  <p:tag name="MH" val="20200808064145"/>
  <p:tag name="MH_LIBRARY" val="GRAPHIC"/>
  <p:tag name="MH_TYPE" val="Other"/>
  <p:tag name="MH_ORDER" val="24"/>
</p:tagLst>
</file>

<file path=ppt/tags/tag174.xml><?xml version="1.0" encoding="utf-8"?>
<p:tagLst xmlns:p="http://schemas.openxmlformats.org/presentationml/2006/main">
  <p:tag name="MH" val="20200808064145"/>
  <p:tag name="MH_LIBRARY" val="GRAPHIC"/>
  <p:tag name="MH_TYPE" val="Other"/>
  <p:tag name="MH_ORDER" val="25"/>
</p:tagLst>
</file>

<file path=ppt/tags/tag175.xml><?xml version="1.0" encoding="utf-8"?>
<p:tagLst xmlns:p="http://schemas.openxmlformats.org/presentationml/2006/main">
  <p:tag name="MH" val="20200808064145"/>
  <p:tag name="MH_LIBRARY" val="GRAPHIC"/>
  <p:tag name="MH_TYPE" val="SubTitle"/>
  <p:tag name="MH_ORDER" val="2"/>
</p:tagLst>
</file>

<file path=ppt/tags/tag176.xml><?xml version="1.0" encoding="utf-8"?>
<p:tagLst xmlns:p="http://schemas.openxmlformats.org/presentationml/2006/main">
  <p:tag name="MH" val="20200808064145"/>
  <p:tag name="MH_LIBRARY" val="GRAPHIC"/>
  <p:tag name="MH_TYPE" val="Other"/>
  <p:tag name="MH_ORDER" val="26"/>
</p:tagLst>
</file>

<file path=ppt/tags/tag177.xml><?xml version="1.0" encoding="utf-8"?>
<p:tagLst xmlns:p="http://schemas.openxmlformats.org/presentationml/2006/main">
  <p:tag name="MH" val="20200601135543"/>
  <p:tag name="MH_LIBRARY" val="GRAPHIC"/>
  <p:tag name="MH_TYPE" val="Other"/>
  <p:tag name="MH_ORDER" val="1"/>
</p:tagLst>
</file>

<file path=ppt/tags/tag178.xml><?xml version="1.0" encoding="utf-8"?>
<p:tagLst xmlns:p="http://schemas.openxmlformats.org/presentationml/2006/main">
  <p:tag name="MH" val="20200601135543"/>
  <p:tag name="MH_LIBRARY" val="GRAPHIC"/>
  <p:tag name="MH_TYPE" val="Other"/>
  <p:tag name="MH_ORDER" val="2"/>
</p:tagLst>
</file>

<file path=ppt/tags/tag179.xml><?xml version="1.0" encoding="utf-8"?>
<p:tagLst xmlns:p="http://schemas.openxmlformats.org/presentationml/2006/main">
  <p:tag name="MH" val="20200601135543"/>
  <p:tag name="MH_LIBRARY" val="GRAPHIC"/>
  <p:tag name="MH_TYPE" val="SubTitle"/>
  <p:tag name="MH_ORDER" val="1"/>
</p:tagLst>
</file>

<file path=ppt/tags/tag18.xml><?xml version="1.0" encoding="utf-8"?>
<p:tagLst xmlns:p="http://schemas.openxmlformats.org/presentationml/2006/main">
  <p:tag name="MH" val="20200609134341"/>
  <p:tag name="MH_LIBRARY" val="GRAPHIC"/>
  <p:tag name="MH_TYPE" val="Title"/>
  <p:tag name="MH_ORDER" val="1"/>
</p:tagLst>
</file>

<file path=ppt/tags/tag180.xml><?xml version="1.0" encoding="utf-8"?>
<p:tagLst xmlns:p="http://schemas.openxmlformats.org/presentationml/2006/main">
  <p:tag name="MH" val="20200601135543"/>
  <p:tag name="MH_LIBRARY" val="GRAPHIC"/>
  <p:tag name="MH_TYPE" val="Text"/>
  <p:tag name="MH_ORDER" val="1"/>
</p:tagLst>
</file>

<file path=ppt/tags/tag181.xml><?xml version="1.0" encoding="utf-8"?>
<p:tagLst xmlns:p="http://schemas.openxmlformats.org/presentationml/2006/main">
  <p:tag name="MH" val="20200601135543"/>
  <p:tag name="MH_LIBRARY" val="GRAPHIC"/>
  <p:tag name="MH_TYPE" val="Other"/>
  <p:tag name="MH_ORDER" val="3"/>
</p:tagLst>
</file>

<file path=ppt/tags/tag182.xml><?xml version="1.0" encoding="utf-8"?>
<p:tagLst xmlns:p="http://schemas.openxmlformats.org/presentationml/2006/main">
  <p:tag name="MH" val="20200601135543"/>
  <p:tag name="MH_LIBRARY" val="GRAPHIC"/>
  <p:tag name="MH_TYPE" val="Other"/>
  <p:tag name="MH_ORDER" val="4"/>
</p:tagLst>
</file>

<file path=ppt/tags/tag183.xml><?xml version="1.0" encoding="utf-8"?>
<p:tagLst xmlns:p="http://schemas.openxmlformats.org/presentationml/2006/main">
  <p:tag name="MH" val="20200601135543"/>
  <p:tag name="MH_LIBRARY" val="GRAPHIC"/>
  <p:tag name="MH_TYPE" val="SubTitle"/>
  <p:tag name="MH_ORDER" val="2"/>
</p:tagLst>
</file>

<file path=ppt/tags/tag184.xml><?xml version="1.0" encoding="utf-8"?>
<p:tagLst xmlns:p="http://schemas.openxmlformats.org/presentationml/2006/main">
  <p:tag name="MH" val="20200601135543"/>
  <p:tag name="MH_LIBRARY" val="GRAPHIC"/>
  <p:tag name="MH_TYPE" val="Text"/>
  <p:tag name="MH_ORDER" val="2"/>
</p:tagLst>
</file>

<file path=ppt/tags/tag185.xml><?xml version="1.0" encoding="utf-8"?>
<p:tagLst xmlns:p="http://schemas.openxmlformats.org/presentationml/2006/main">
  <p:tag name="MH" val="20200601135543"/>
  <p:tag name="MH_LIBRARY" val="GRAPHIC"/>
  <p:tag name="MH_TYPE" val="Other"/>
  <p:tag name="MH_ORDER" val="5"/>
</p:tagLst>
</file>

<file path=ppt/tags/tag186.xml><?xml version="1.0" encoding="utf-8"?>
<p:tagLst xmlns:p="http://schemas.openxmlformats.org/presentationml/2006/main">
  <p:tag name="MH" val="20200601135543"/>
  <p:tag name="MH_LIBRARY" val="GRAPHIC"/>
  <p:tag name="MH_TYPE" val="Other"/>
  <p:tag name="MH_ORDER" val="6"/>
</p:tagLst>
</file>

<file path=ppt/tags/tag187.xml><?xml version="1.0" encoding="utf-8"?>
<p:tagLst xmlns:p="http://schemas.openxmlformats.org/presentationml/2006/main">
  <p:tag name="MH" val="20200724142132"/>
  <p:tag name="MH_LIBRARY" val="GRAPHIC"/>
  <p:tag name="MH_TYPE" val="Other"/>
  <p:tag name="MH_ORDER" val="5"/>
</p:tagLst>
</file>

<file path=ppt/tags/tag188.xml><?xml version="1.0" encoding="utf-8"?>
<p:tagLst xmlns:p="http://schemas.openxmlformats.org/presentationml/2006/main">
  <p:tag name="MH" val="20200724142132"/>
  <p:tag name="MH_LIBRARY" val="GRAPHIC"/>
  <p:tag name="MH_TYPE" val="Other"/>
  <p:tag name="MH_ORDER" val="6"/>
</p:tagLst>
</file>

<file path=ppt/tags/tag189.xml><?xml version="1.0" encoding="utf-8"?>
<p:tagLst xmlns:p="http://schemas.openxmlformats.org/presentationml/2006/main">
  <p:tag name="MH" val="20200724142132"/>
  <p:tag name="MH_LIBRARY" val="GRAPHIC"/>
  <p:tag name="MH_TYPE" val="Other"/>
  <p:tag name="MH_ORDER" val="9"/>
</p:tagLst>
</file>

<file path=ppt/tags/tag19.xml><?xml version="1.0" encoding="utf-8"?>
<p:tagLst xmlns:p="http://schemas.openxmlformats.org/presentationml/2006/main">
  <p:tag name="MH" val="20200609134341"/>
  <p:tag name="MH_LIBRARY" val="GRAPHIC"/>
  <p:tag name="MH_TYPE" val="SubTitle"/>
  <p:tag name="MH_ORDER" val="2"/>
</p:tagLst>
</file>

<file path=ppt/tags/tag190.xml><?xml version="1.0" encoding="utf-8"?>
<p:tagLst xmlns:p="http://schemas.openxmlformats.org/presentationml/2006/main">
  <p:tag name="MH" val="20200601135543"/>
  <p:tag name="MH_LIBRARY" val="GRAPHIC"/>
  <p:tag name="MH_TYPE" val="SubTitle"/>
  <p:tag name="MH_ORDER" val="2"/>
</p:tagLst>
</file>

<file path=ppt/tags/tag191.xml><?xml version="1.0" encoding="utf-8"?>
<p:tagLst xmlns:p="http://schemas.openxmlformats.org/presentationml/2006/main">
  <p:tag name="MH" val="20200601135543"/>
  <p:tag name="MH_LIBRARY" val="GRAPHIC"/>
  <p:tag name="MH_TYPE" val="Text"/>
  <p:tag name="MH_ORDER" val="2"/>
</p:tagLst>
</file>

<file path=ppt/tags/tag192.xml><?xml version="1.0" encoding="utf-8"?>
<p:tagLst xmlns:p="http://schemas.openxmlformats.org/presentationml/2006/main">
  <p:tag name="MH" val="20200808065227"/>
  <p:tag name="MH_LIBRARY" val="GRAPHIC"/>
  <p:tag name="MH_TYPE" val="Other"/>
  <p:tag name="MH_ORDER" val="3"/>
</p:tagLst>
</file>

<file path=ppt/tags/tag193.xml><?xml version="1.0" encoding="utf-8"?>
<p:tagLst xmlns:p="http://schemas.openxmlformats.org/presentationml/2006/main">
  <p:tag name="MH" val="20200808065227"/>
  <p:tag name="MH_LIBRARY" val="GRAPHIC"/>
  <p:tag name="MH_TYPE" val="Other"/>
  <p:tag name="MH_ORDER" val="4"/>
</p:tagLst>
</file>

<file path=ppt/tags/tag194.xml><?xml version="1.0" encoding="utf-8"?>
<p:tagLst xmlns:p="http://schemas.openxmlformats.org/presentationml/2006/main">
  <p:tag name="MH" val="20200808065227"/>
  <p:tag name="MH_LIBRARY" val="GRAPHIC"/>
  <p:tag name="MH_TYPE" val="Other"/>
  <p:tag name="MH_ORDER" val="5"/>
</p:tagLst>
</file>

<file path=ppt/tags/tag195.xml><?xml version="1.0" encoding="utf-8"?>
<p:tagLst xmlns:p="http://schemas.openxmlformats.org/presentationml/2006/main">
  <p:tag name="MH" val="20200808065227"/>
  <p:tag name="MH_LIBRARY" val="GRAPHIC"/>
  <p:tag name="MH_TYPE" val="Other"/>
  <p:tag name="MH_ORDER" val="6"/>
</p:tagLst>
</file>

<file path=ppt/tags/tag196.xml><?xml version="1.0" encoding="utf-8"?>
<p:tagLst xmlns:p="http://schemas.openxmlformats.org/presentationml/2006/main">
  <p:tag name="MH" val="20200808065227"/>
  <p:tag name="MH_LIBRARY" val="GRAPHIC"/>
  <p:tag name="MH_TYPE" val="Other"/>
  <p:tag name="MH_ORDER" val="7"/>
</p:tagLst>
</file>

<file path=ppt/tags/tag197.xml><?xml version="1.0" encoding="utf-8"?>
<p:tagLst xmlns:p="http://schemas.openxmlformats.org/presentationml/2006/main">
  <p:tag name="MH" val="20200808065227"/>
  <p:tag name="MH_LIBRARY" val="GRAPHIC"/>
  <p:tag name="MH_TYPE" val="SubTitle"/>
  <p:tag name="MH_ORDER" val="1"/>
</p:tagLst>
</file>

<file path=ppt/tags/tag198.xml><?xml version="1.0" encoding="utf-8"?>
<p:tagLst xmlns:p="http://schemas.openxmlformats.org/presentationml/2006/main">
  <p:tag name="MH" val="20200808065227"/>
  <p:tag name="MH_LIBRARY" val="GRAPHIC"/>
  <p:tag name="MH_TYPE" val="SubTitle"/>
  <p:tag name="MH_ORDER" val="2"/>
</p:tagLst>
</file>

<file path=ppt/tags/tag199.xml><?xml version="1.0" encoding="utf-8"?>
<p:tagLst xmlns:p="http://schemas.openxmlformats.org/presentationml/2006/main">
  <p:tag name="MH" val="20200529235458"/>
  <p:tag name="MH_LIBRARY" val="CONTENTS"/>
  <p:tag name="MH_TYPE" val="OTHERS"/>
  <p:tag name="ID" val="626778"/>
</p:tagLst>
</file>

<file path=ppt/tags/tag2.xml><?xml version="1.0" encoding="utf-8"?>
<p:tagLst xmlns:p="http://schemas.openxmlformats.org/presentationml/2006/main">
  <p:tag name="MH" val="20200724140354"/>
  <p:tag name="MH_LIBRARY" val="GRAPHIC"/>
  <p:tag name="MH_TYPE" val="Other"/>
  <p:tag name="MH_ORDER" val="2"/>
</p:tagLst>
</file>

<file path=ppt/tags/tag20.xml><?xml version="1.0" encoding="utf-8"?>
<p:tagLst xmlns:p="http://schemas.openxmlformats.org/presentationml/2006/main">
  <p:tag name="MH" val="20200609134341"/>
  <p:tag name="MH_LIBRARY" val="GRAPHIC"/>
  <p:tag name="MH_TYPE" val="SubTitle"/>
  <p:tag name="MH_ORDER" val="1"/>
</p:tagLst>
</file>

<file path=ppt/tags/tag200.xml><?xml version="1.0" encoding="utf-8"?>
<p:tagLst xmlns:p="http://schemas.openxmlformats.org/presentationml/2006/main">
  <p:tag name="MH" val="20200529235458"/>
  <p:tag name="MH_LIBRARY" val="CONTENTS"/>
  <p:tag name="MH_TYPE" val="OTHERS"/>
  <p:tag name="ID" val="626778"/>
</p:tagLst>
</file>

<file path=ppt/tags/tag201.xml><?xml version="1.0" encoding="utf-8"?>
<p:tagLst xmlns:p="http://schemas.openxmlformats.org/presentationml/2006/main">
  <p:tag name="MH" val="20200529235458"/>
  <p:tag name="MH_LIBRARY" val="CONTENTS"/>
  <p:tag name="MH_TYPE" val="OTHERS"/>
  <p:tag name="ID" val="626778"/>
</p:tagLst>
</file>

<file path=ppt/tags/tag202.xml><?xml version="1.0" encoding="utf-8"?>
<p:tagLst xmlns:p="http://schemas.openxmlformats.org/presentationml/2006/main">
  <p:tag name="MH" val="20200529235458"/>
  <p:tag name="MH_LIBRARY" val="CONTENTS"/>
  <p:tag name="MH_TYPE" val="NUMBER"/>
  <p:tag name="ID" val="626778"/>
  <p:tag name="MH_ORDER" val="NUMBER"/>
</p:tagLst>
</file>

<file path=ppt/tags/tag203.xml><?xml version="1.0" encoding="utf-8"?>
<p:tagLst xmlns:p="http://schemas.openxmlformats.org/presentationml/2006/main">
  <p:tag name="MH" val="20200529235458"/>
  <p:tag name="MH_LIBRARY" val="CONTENTS"/>
  <p:tag name="MH_TYPE" val="TITLE"/>
  <p:tag name="ID" val="626778"/>
  <p:tag name="MH_ORDER" val="NUMBER"/>
</p:tagLst>
</file>

<file path=ppt/tags/tag204.xml><?xml version="1.0" encoding="utf-8"?>
<p:tagLst xmlns:p="http://schemas.openxmlformats.org/presentationml/2006/main">
  <p:tag name="MH" val="20200724141106"/>
  <p:tag name="MH_LIBRARY" val="GRAPHIC"/>
  <p:tag name="MH_TYPE" val="Other"/>
  <p:tag name="MH_ORDER" val="1"/>
</p:tagLst>
</file>

<file path=ppt/tags/tag205.xml><?xml version="1.0" encoding="utf-8"?>
<p:tagLst xmlns:p="http://schemas.openxmlformats.org/presentationml/2006/main">
  <p:tag name="MH" val="20200724141106"/>
  <p:tag name="MH_LIBRARY" val="GRAPHIC"/>
  <p:tag name="MH_TYPE" val="Desc"/>
  <p:tag name="MH_ORDER" val="1"/>
</p:tagLst>
</file>

<file path=ppt/tags/tag206.xml><?xml version="1.0" encoding="utf-8"?>
<p:tagLst xmlns:p="http://schemas.openxmlformats.org/presentationml/2006/main">
  <p:tag name="MH" val="20200724141106"/>
  <p:tag name="MH_LIBRARY" val="GRAPHIC"/>
  <p:tag name="MH_TYPE" val="Other"/>
  <p:tag name="MH_ORDER" val="2"/>
</p:tagLst>
</file>

<file path=ppt/tags/tag207.xml><?xml version="1.0" encoding="utf-8"?>
<p:tagLst xmlns:p="http://schemas.openxmlformats.org/presentationml/2006/main">
  <p:tag name="MH" val="20200601135543"/>
  <p:tag name="MH_LIBRARY" val="GRAPHIC"/>
  <p:tag name="MH_TYPE" val="Other"/>
  <p:tag name="MH_ORDER" val="1"/>
</p:tagLst>
</file>

<file path=ppt/tags/tag208.xml><?xml version="1.0" encoding="utf-8"?>
<p:tagLst xmlns:p="http://schemas.openxmlformats.org/presentationml/2006/main">
  <p:tag name="MH" val="20200601135543"/>
  <p:tag name="MH_LIBRARY" val="GRAPHIC"/>
  <p:tag name="MH_TYPE" val="Other"/>
  <p:tag name="MH_ORDER" val="2"/>
</p:tagLst>
</file>

<file path=ppt/tags/tag209.xml><?xml version="1.0" encoding="utf-8"?>
<p:tagLst xmlns:p="http://schemas.openxmlformats.org/presentationml/2006/main">
  <p:tag name="MH" val="20200601135543"/>
  <p:tag name="MH_LIBRARY" val="GRAPHIC"/>
  <p:tag name="MH_TYPE" val="SubTitle"/>
  <p:tag name="MH_ORDER" val="1"/>
</p:tagLst>
</file>

<file path=ppt/tags/tag21.xml><?xml version="1.0" encoding="utf-8"?>
<p:tagLst xmlns:p="http://schemas.openxmlformats.org/presentationml/2006/main">
  <p:tag name="MH" val="20200601135543"/>
  <p:tag name="MH_LIBRARY" val="GRAPHIC"/>
  <p:tag name="MH_TYPE" val="Other"/>
  <p:tag name="MH_ORDER" val="1"/>
</p:tagLst>
</file>

<file path=ppt/tags/tag210.xml><?xml version="1.0" encoding="utf-8"?>
<p:tagLst xmlns:p="http://schemas.openxmlformats.org/presentationml/2006/main">
  <p:tag name="MH" val="20200601135543"/>
  <p:tag name="MH_LIBRARY" val="GRAPHIC"/>
  <p:tag name="MH_TYPE" val="Text"/>
  <p:tag name="MH_ORDER" val="1"/>
</p:tagLst>
</file>

<file path=ppt/tags/tag211.xml><?xml version="1.0" encoding="utf-8"?>
<p:tagLst xmlns:p="http://schemas.openxmlformats.org/presentationml/2006/main">
  <p:tag name="MH" val="20200601135543"/>
  <p:tag name="MH_LIBRARY" val="GRAPHIC"/>
  <p:tag name="MH_TYPE" val="Other"/>
  <p:tag name="MH_ORDER" val="3"/>
</p:tagLst>
</file>

<file path=ppt/tags/tag212.xml><?xml version="1.0" encoding="utf-8"?>
<p:tagLst xmlns:p="http://schemas.openxmlformats.org/presentationml/2006/main">
  <p:tag name="MH" val="20200601135543"/>
  <p:tag name="MH_LIBRARY" val="GRAPHIC"/>
  <p:tag name="MH_TYPE" val="Other"/>
  <p:tag name="MH_ORDER" val="4"/>
</p:tagLst>
</file>

<file path=ppt/tags/tag213.xml><?xml version="1.0" encoding="utf-8"?>
<p:tagLst xmlns:p="http://schemas.openxmlformats.org/presentationml/2006/main">
  <p:tag name="MH" val="20200601135543"/>
  <p:tag name="MH_LIBRARY" val="GRAPHIC"/>
  <p:tag name="MH_TYPE" val="SubTitle"/>
  <p:tag name="MH_ORDER" val="2"/>
</p:tagLst>
</file>

<file path=ppt/tags/tag214.xml><?xml version="1.0" encoding="utf-8"?>
<p:tagLst xmlns:p="http://schemas.openxmlformats.org/presentationml/2006/main">
  <p:tag name="MH" val="20200601135543"/>
  <p:tag name="MH_LIBRARY" val="GRAPHIC"/>
  <p:tag name="MH_TYPE" val="Text"/>
  <p:tag name="MH_ORDER" val="2"/>
</p:tagLst>
</file>

<file path=ppt/tags/tag215.xml><?xml version="1.0" encoding="utf-8"?>
<p:tagLst xmlns:p="http://schemas.openxmlformats.org/presentationml/2006/main">
  <p:tag name="MH" val="20200601135543"/>
  <p:tag name="MH_LIBRARY" val="GRAPHIC"/>
  <p:tag name="MH_TYPE" val="Other"/>
  <p:tag name="MH_ORDER" val="5"/>
</p:tagLst>
</file>

<file path=ppt/tags/tag216.xml><?xml version="1.0" encoding="utf-8"?>
<p:tagLst xmlns:p="http://schemas.openxmlformats.org/presentationml/2006/main">
  <p:tag name="MH" val="20200601135543"/>
  <p:tag name="MH_LIBRARY" val="GRAPHIC"/>
  <p:tag name="MH_TYPE" val="Other"/>
  <p:tag name="MH_ORDER" val="6"/>
</p:tagLst>
</file>

<file path=ppt/tags/tag217.xml><?xml version="1.0" encoding="utf-8"?>
<p:tagLst xmlns:p="http://schemas.openxmlformats.org/presentationml/2006/main">
  <p:tag name="MH" val="20200806223744"/>
  <p:tag name="MH_LIBRARY" val="GRAPHIC"/>
  <p:tag name="MH_TYPE" val="SubTitle"/>
  <p:tag name="MH_ORDER" val="1"/>
</p:tagLst>
</file>

<file path=ppt/tags/tag218.xml><?xml version="1.0" encoding="utf-8"?>
<p:tagLst xmlns:p="http://schemas.openxmlformats.org/presentationml/2006/main">
  <p:tag name="MH" val="20200806223744"/>
  <p:tag name="MH_LIBRARY" val="GRAPHIC"/>
  <p:tag name="MH_TYPE" val="Other"/>
  <p:tag name="MH_ORDER" val="1"/>
</p:tagLst>
</file>

<file path=ppt/tags/tag219.xml><?xml version="1.0" encoding="utf-8"?>
<p:tagLst xmlns:p="http://schemas.openxmlformats.org/presentationml/2006/main">
  <p:tag name="MH" val="20200806223744"/>
  <p:tag name="MH_LIBRARY" val="GRAPHIC"/>
  <p:tag name="MH_TYPE" val="SubTitle"/>
  <p:tag name="MH_ORDER" val="2"/>
</p:tagLst>
</file>

<file path=ppt/tags/tag22.xml><?xml version="1.0" encoding="utf-8"?>
<p:tagLst xmlns:p="http://schemas.openxmlformats.org/presentationml/2006/main">
  <p:tag name="MH" val="20200601135543"/>
  <p:tag name="MH_LIBRARY" val="GRAPHIC"/>
  <p:tag name="MH_TYPE" val="Other"/>
  <p:tag name="MH_ORDER" val="2"/>
</p:tagLst>
</file>

<file path=ppt/tags/tag220.xml><?xml version="1.0" encoding="utf-8"?>
<p:tagLst xmlns:p="http://schemas.openxmlformats.org/presentationml/2006/main">
  <p:tag name="MH" val="20200806223744"/>
  <p:tag name="MH_LIBRARY" val="GRAPHIC"/>
  <p:tag name="MH_TYPE" val="Other"/>
  <p:tag name="MH_ORDER" val="2"/>
</p:tagLst>
</file>

<file path=ppt/tags/tag221.xml><?xml version="1.0" encoding="utf-8"?>
<p:tagLst xmlns:p="http://schemas.openxmlformats.org/presentationml/2006/main">
  <p:tag name="MH" val="20200806223744"/>
  <p:tag name="MH_LIBRARY" val="GRAPHIC"/>
  <p:tag name="MH_TYPE" val="SubTitle"/>
  <p:tag name="MH_ORDER" val="3"/>
</p:tagLst>
</file>

<file path=ppt/tags/tag222.xml><?xml version="1.0" encoding="utf-8"?>
<p:tagLst xmlns:p="http://schemas.openxmlformats.org/presentationml/2006/main">
  <p:tag name="MH" val="20200806223744"/>
  <p:tag name="MH_LIBRARY" val="GRAPHIC"/>
  <p:tag name="MH_TYPE" val="Other"/>
  <p:tag name="MH_ORDER" val="3"/>
</p:tagLst>
</file>

<file path=ppt/tags/tag223.xml><?xml version="1.0" encoding="utf-8"?>
<p:tagLst xmlns:p="http://schemas.openxmlformats.org/presentationml/2006/main">
  <p:tag name="MH" val="20200601135543"/>
  <p:tag name="MH_LIBRARY" val="GRAPHIC"/>
  <p:tag name="MH_TYPE" val="Other"/>
  <p:tag name="MH_ORDER" val="1"/>
</p:tagLst>
</file>

<file path=ppt/tags/tag224.xml><?xml version="1.0" encoding="utf-8"?>
<p:tagLst xmlns:p="http://schemas.openxmlformats.org/presentationml/2006/main">
  <p:tag name="MH" val="20200601135543"/>
  <p:tag name="MH_LIBRARY" val="GRAPHIC"/>
  <p:tag name="MH_TYPE" val="Other"/>
  <p:tag name="MH_ORDER" val="2"/>
</p:tagLst>
</file>

<file path=ppt/tags/tag225.xml><?xml version="1.0" encoding="utf-8"?>
<p:tagLst xmlns:p="http://schemas.openxmlformats.org/presentationml/2006/main">
  <p:tag name="MH" val="20200601135543"/>
  <p:tag name="MH_LIBRARY" val="GRAPHIC"/>
  <p:tag name="MH_TYPE" val="Text"/>
  <p:tag name="MH_ORDER" val="1"/>
</p:tagLst>
</file>

<file path=ppt/tags/tag226.xml><?xml version="1.0" encoding="utf-8"?>
<p:tagLst xmlns:p="http://schemas.openxmlformats.org/presentationml/2006/main">
  <p:tag name="MH" val="20200601135543"/>
  <p:tag name="MH_LIBRARY" val="GRAPHIC"/>
  <p:tag name="MH_TYPE" val="Other"/>
  <p:tag name="MH_ORDER" val="3"/>
</p:tagLst>
</file>

<file path=ppt/tags/tag227.xml><?xml version="1.0" encoding="utf-8"?>
<p:tagLst xmlns:p="http://schemas.openxmlformats.org/presentationml/2006/main">
  <p:tag name="MH" val="20200601135543"/>
  <p:tag name="MH_LIBRARY" val="GRAPHIC"/>
  <p:tag name="MH_TYPE" val="Other"/>
  <p:tag name="MH_ORDER" val="4"/>
</p:tagLst>
</file>

<file path=ppt/tags/tag228.xml><?xml version="1.0" encoding="utf-8"?>
<p:tagLst xmlns:p="http://schemas.openxmlformats.org/presentationml/2006/main">
  <p:tag name="MH" val="20200601135543"/>
  <p:tag name="MH_LIBRARY" val="GRAPHIC"/>
  <p:tag name="MH_TYPE" val="SubTitle"/>
  <p:tag name="MH_ORDER" val="2"/>
</p:tagLst>
</file>

<file path=ppt/tags/tag229.xml><?xml version="1.0" encoding="utf-8"?>
<p:tagLst xmlns:p="http://schemas.openxmlformats.org/presentationml/2006/main">
  <p:tag name="MH" val="20200601135543"/>
  <p:tag name="MH_LIBRARY" val="GRAPHIC"/>
  <p:tag name="MH_TYPE" val="Text"/>
  <p:tag name="MH_ORDER" val="2"/>
</p:tagLst>
</file>

<file path=ppt/tags/tag23.xml><?xml version="1.0" encoding="utf-8"?>
<p:tagLst xmlns:p="http://schemas.openxmlformats.org/presentationml/2006/main">
  <p:tag name="MH" val="20200601135543"/>
  <p:tag name="MH_LIBRARY" val="GRAPHIC"/>
  <p:tag name="MH_TYPE" val="SubTitle"/>
  <p:tag name="MH_ORDER" val="1"/>
</p:tagLst>
</file>

<file path=ppt/tags/tag230.xml><?xml version="1.0" encoding="utf-8"?>
<p:tagLst xmlns:p="http://schemas.openxmlformats.org/presentationml/2006/main">
  <p:tag name="MH" val="20200601135543"/>
  <p:tag name="MH_LIBRARY" val="GRAPHIC"/>
  <p:tag name="MH_TYPE" val="Other"/>
  <p:tag name="MH_ORDER" val="5"/>
</p:tagLst>
</file>

<file path=ppt/tags/tag231.xml><?xml version="1.0" encoding="utf-8"?>
<p:tagLst xmlns:p="http://schemas.openxmlformats.org/presentationml/2006/main">
  <p:tag name="MH" val="20200601135543"/>
  <p:tag name="MH_LIBRARY" val="GRAPHIC"/>
  <p:tag name="MH_TYPE" val="Other"/>
  <p:tag name="MH_ORDER" val="6"/>
</p:tagLst>
</file>

<file path=ppt/tags/tag232.xml><?xml version="1.0" encoding="utf-8"?>
<p:tagLst xmlns:p="http://schemas.openxmlformats.org/presentationml/2006/main">
  <p:tag name="MH" val="20200724142132"/>
  <p:tag name="MH_LIBRARY" val="GRAPHIC"/>
  <p:tag name="MH_TYPE" val="Other"/>
  <p:tag name="MH_ORDER" val="5"/>
</p:tagLst>
</file>

<file path=ppt/tags/tag233.xml><?xml version="1.0" encoding="utf-8"?>
<p:tagLst xmlns:p="http://schemas.openxmlformats.org/presentationml/2006/main">
  <p:tag name="MH" val="20200724142132"/>
  <p:tag name="MH_LIBRARY" val="GRAPHIC"/>
  <p:tag name="MH_TYPE" val="Other"/>
  <p:tag name="MH_ORDER" val="6"/>
</p:tagLst>
</file>

<file path=ppt/tags/tag234.xml><?xml version="1.0" encoding="utf-8"?>
<p:tagLst xmlns:p="http://schemas.openxmlformats.org/presentationml/2006/main">
  <p:tag name="MH" val="20200724142132"/>
  <p:tag name="MH_LIBRARY" val="GRAPHIC"/>
  <p:tag name="MH_TYPE" val="Other"/>
  <p:tag name="MH_ORDER" val="9"/>
</p:tagLst>
</file>

<file path=ppt/tags/tag235.xml><?xml version="1.0" encoding="utf-8"?>
<p:tagLst xmlns:p="http://schemas.openxmlformats.org/presentationml/2006/main">
  <p:tag name="MH" val="20200601135543"/>
  <p:tag name="MH_LIBRARY" val="GRAPHIC"/>
  <p:tag name="MH_TYPE" val="SubTitle"/>
  <p:tag name="MH_ORDER" val="2"/>
</p:tagLst>
</file>

<file path=ppt/tags/tag236.xml><?xml version="1.0" encoding="utf-8"?>
<p:tagLst xmlns:p="http://schemas.openxmlformats.org/presentationml/2006/main">
  <p:tag name="MH" val="20200601135543"/>
  <p:tag name="MH_LIBRARY" val="GRAPHIC"/>
  <p:tag name="MH_TYPE" val="SubTitle"/>
  <p:tag name="MH_ORDER" val="1"/>
</p:tagLst>
</file>

<file path=ppt/tags/tag237.xml><?xml version="1.0" encoding="utf-8"?>
<p:tagLst xmlns:p="http://schemas.openxmlformats.org/presentationml/2006/main">
  <p:tag name="MH" val="20200529235458"/>
  <p:tag name="MH_LIBRARY" val="CONTENTS"/>
  <p:tag name="MH_TYPE" val="OTHERS"/>
  <p:tag name="ID" val="626778"/>
</p:tagLst>
</file>

<file path=ppt/tags/tag238.xml><?xml version="1.0" encoding="utf-8"?>
<p:tagLst xmlns:p="http://schemas.openxmlformats.org/presentationml/2006/main">
  <p:tag name="MH" val="20200529235458"/>
  <p:tag name="MH_LIBRARY" val="CONTENTS"/>
  <p:tag name="MH_TYPE" val="OTHERS"/>
  <p:tag name="ID" val="626778"/>
</p:tagLst>
</file>

<file path=ppt/tags/tag239.xml><?xml version="1.0" encoding="utf-8"?>
<p:tagLst xmlns:p="http://schemas.openxmlformats.org/presentationml/2006/main">
  <p:tag name="MH" val="20200529235458"/>
  <p:tag name="MH_LIBRARY" val="CONTENTS"/>
  <p:tag name="MH_TYPE" val="OTHERS"/>
  <p:tag name="ID" val="626778"/>
</p:tagLst>
</file>

<file path=ppt/tags/tag24.xml><?xml version="1.0" encoding="utf-8"?>
<p:tagLst xmlns:p="http://schemas.openxmlformats.org/presentationml/2006/main">
  <p:tag name="MH" val="20200601135543"/>
  <p:tag name="MH_LIBRARY" val="GRAPHIC"/>
  <p:tag name="MH_TYPE" val="Text"/>
  <p:tag name="MH_ORDER" val="1"/>
</p:tagLst>
</file>

<file path=ppt/tags/tag240.xml><?xml version="1.0" encoding="utf-8"?>
<p:tagLst xmlns:p="http://schemas.openxmlformats.org/presentationml/2006/main">
  <p:tag name="MH" val="20200529235458"/>
  <p:tag name="MH_LIBRARY" val="CONTENTS"/>
  <p:tag name="MH_TYPE" val="NUMBER"/>
  <p:tag name="ID" val="626778"/>
  <p:tag name="MH_ORDER" val="NUMBER"/>
</p:tagLst>
</file>

<file path=ppt/tags/tag241.xml><?xml version="1.0" encoding="utf-8"?>
<p:tagLst xmlns:p="http://schemas.openxmlformats.org/presentationml/2006/main">
  <p:tag name="MH" val="20200529235458"/>
  <p:tag name="MH_LIBRARY" val="CONTENTS"/>
  <p:tag name="MH_TYPE" val="TITLE"/>
  <p:tag name="ID" val="626778"/>
  <p:tag name="MH_ORDER" val="NUMBER"/>
</p:tagLst>
</file>

<file path=ppt/tags/tag242.xml><?xml version="1.0" encoding="utf-8"?>
<p:tagLst xmlns:p="http://schemas.openxmlformats.org/presentationml/2006/main">
  <p:tag name="MH" val="20200724141106"/>
  <p:tag name="MH_LIBRARY" val="GRAPHIC"/>
  <p:tag name="MH_TYPE" val="Other"/>
  <p:tag name="MH_ORDER" val="1"/>
</p:tagLst>
</file>

<file path=ppt/tags/tag243.xml><?xml version="1.0" encoding="utf-8"?>
<p:tagLst xmlns:p="http://schemas.openxmlformats.org/presentationml/2006/main">
  <p:tag name="MH" val="20200724141106"/>
  <p:tag name="MH_LIBRARY" val="GRAPHIC"/>
  <p:tag name="MH_TYPE" val="Desc"/>
  <p:tag name="MH_ORDER" val="1"/>
</p:tagLst>
</file>

<file path=ppt/tags/tag244.xml><?xml version="1.0" encoding="utf-8"?>
<p:tagLst xmlns:p="http://schemas.openxmlformats.org/presentationml/2006/main">
  <p:tag name="MH" val="20200724141106"/>
  <p:tag name="MH_LIBRARY" val="GRAPHIC"/>
  <p:tag name="MH_TYPE" val="Other"/>
  <p:tag name="MH_ORDER" val="2"/>
</p:tagLst>
</file>

<file path=ppt/tags/tag245.xml><?xml version="1.0" encoding="utf-8"?>
<p:tagLst xmlns:p="http://schemas.openxmlformats.org/presentationml/2006/main">
  <p:tag name="MH" val="20200808071837"/>
  <p:tag name="MH_LIBRARY" val="GRAPHIC"/>
  <p:tag name="MH_TYPE" val="Other"/>
  <p:tag name="MH_ORDER" val="1"/>
</p:tagLst>
</file>

<file path=ppt/tags/tag246.xml><?xml version="1.0" encoding="utf-8"?>
<p:tagLst xmlns:p="http://schemas.openxmlformats.org/presentationml/2006/main">
  <p:tag name="MH" val="20200808071837"/>
  <p:tag name="MH_LIBRARY" val="GRAPHIC"/>
  <p:tag name="MH_TYPE" val="Other"/>
  <p:tag name="MH_ORDER" val="2"/>
</p:tagLst>
</file>

<file path=ppt/tags/tag247.xml><?xml version="1.0" encoding="utf-8"?>
<p:tagLst xmlns:p="http://schemas.openxmlformats.org/presentationml/2006/main">
  <p:tag name="MH" val="20200808071837"/>
  <p:tag name="MH_LIBRARY" val="GRAPHIC"/>
  <p:tag name="MH_TYPE" val="Other"/>
  <p:tag name="MH_ORDER" val="3"/>
</p:tagLst>
</file>

<file path=ppt/tags/tag248.xml><?xml version="1.0" encoding="utf-8"?>
<p:tagLst xmlns:p="http://schemas.openxmlformats.org/presentationml/2006/main">
  <p:tag name="MH" val="20200808071837"/>
  <p:tag name="MH_LIBRARY" val="GRAPHIC"/>
  <p:tag name="MH_TYPE" val="Other"/>
  <p:tag name="MH_ORDER" val="4"/>
</p:tagLst>
</file>

<file path=ppt/tags/tag249.xml><?xml version="1.0" encoding="utf-8"?>
<p:tagLst xmlns:p="http://schemas.openxmlformats.org/presentationml/2006/main">
  <p:tag name="MH" val="20200808071837"/>
  <p:tag name="MH_LIBRARY" val="GRAPHIC"/>
  <p:tag name="MH_TYPE" val="Other"/>
  <p:tag name="MH_ORDER" val="5"/>
</p:tagLst>
</file>

<file path=ppt/tags/tag25.xml><?xml version="1.0" encoding="utf-8"?>
<p:tagLst xmlns:p="http://schemas.openxmlformats.org/presentationml/2006/main">
  <p:tag name="MH" val="20200601135543"/>
  <p:tag name="MH_LIBRARY" val="GRAPHIC"/>
  <p:tag name="MH_TYPE" val="Other"/>
  <p:tag name="MH_ORDER" val="3"/>
</p:tagLst>
</file>

<file path=ppt/tags/tag250.xml><?xml version="1.0" encoding="utf-8"?>
<p:tagLst xmlns:p="http://schemas.openxmlformats.org/presentationml/2006/main">
  <p:tag name="MH" val="20200808071837"/>
  <p:tag name="MH_LIBRARY" val="GRAPHIC"/>
  <p:tag name="MH_TYPE" val="Other"/>
  <p:tag name="MH_ORDER" val="6"/>
</p:tagLst>
</file>

<file path=ppt/tags/tag251.xml><?xml version="1.0" encoding="utf-8"?>
<p:tagLst xmlns:p="http://schemas.openxmlformats.org/presentationml/2006/main">
  <p:tag name="MH" val="20200808071837"/>
  <p:tag name="MH_LIBRARY" val="GRAPHIC"/>
  <p:tag name="MH_TYPE" val="Other"/>
  <p:tag name="MH_ORDER" val="7"/>
</p:tagLst>
</file>

<file path=ppt/tags/tag252.xml><?xml version="1.0" encoding="utf-8"?>
<p:tagLst xmlns:p="http://schemas.openxmlformats.org/presentationml/2006/main">
  <p:tag name="MH" val="20200808071837"/>
  <p:tag name="MH_LIBRARY" val="GRAPHIC"/>
  <p:tag name="MH_TYPE" val="Other"/>
  <p:tag name="MH_ORDER" val="8"/>
</p:tagLst>
</file>

<file path=ppt/tags/tag253.xml><?xml version="1.0" encoding="utf-8"?>
<p:tagLst xmlns:p="http://schemas.openxmlformats.org/presentationml/2006/main">
  <p:tag name="MH" val="20200808071837"/>
  <p:tag name="MH_LIBRARY" val="GRAPHIC"/>
  <p:tag name="MH_TYPE" val="Other"/>
  <p:tag name="MH_ORDER" val="9"/>
</p:tagLst>
</file>

<file path=ppt/tags/tag254.xml><?xml version="1.0" encoding="utf-8"?>
<p:tagLst xmlns:p="http://schemas.openxmlformats.org/presentationml/2006/main">
  <p:tag name="MH" val="20200808071837"/>
  <p:tag name="MH_LIBRARY" val="GRAPHIC"/>
  <p:tag name="MH_TYPE" val="Other"/>
  <p:tag name="MH_ORDER" val="10"/>
</p:tagLst>
</file>

<file path=ppt/tags/tag255.xml><?xml version="1.0" encoding="utf-8"?>
<p:tagLst xmlns:p="http://schemas.openxmlformats.org/presentationml/2006/main">
  <p:tag name="MH" val="20200808071837"/>
  <p:tag name="MH_LIBRARY" val="GRAPHIC"/>
  <p:tag name="MH_TYPE" val="Title"/>
  <p:tag name="MH_ORDER" val="1"/>
</p:tagLst>
</file>

<file path=ppt/tags/tag256.xml><?xml version="1.0" encoding="utf-8"?>
<p:tagLst xmlns:p="http://schemas.openxmlformats.org/presentationml/2006/main">
  <p:tag name="MH" val="20200808071837"/>
  <p:tag name="MH_LIBRARY" val="GRAPHIC"/>
  <p:tag name="MH_TYPE" val="SubTitle"/>
  <p:tag name="MH_ORDER" val="1"/>
</p:tagLst>
</file>

<file path=ppt/tags/tag257.xml><?xml version="1.0" encoding="utf-8"?>
<p:tagLst xmlns:p="http://schemas.openxmlformats.org/presentationml/2006/main">
  <p:tag name="MH" val="20200808071837"/>
  <p:tag name="MH_LIBRARY" val="GRAPHIC"/>
  <p:tag name="MH_TYPE" val="SubTitle"/>
  <p:tag name="MH_ORDER" val="2"/>
</p:tagLst>
</file>

<file path=ppt/tags/tag258.xml><?xml version="1.0" encoding="utf-8"?>
<p:tagLst xmlns:p="http://schemas.openxmlformats.org/presentationml/2006/main">
  <p:tag name="MH" val="20200808071837"/>
  <p:tag name="MH_LIBRARY" val="GRAPHIC"/>
  <p:tag name="MH_TYPE" val="SubTitle"/>
  <p:tag name="MH_ORDER" val="3"/>
</p:tagLst>
</file>

<file path=ppt/tags/tag259.xml><?xml version="1.0" encoding="utf-8"?>
<p:tagLst xmlns:p="http://schemas.openxmlformats.org/presentationml/2006/main">
  <p:tag name="MH" val="20200808071837"/>
  <p:tag name="MH_LIBRARY" val="GRAPHIC"/>
  <p:tag name="MH_TYPE" val="SubTitle"/>
  <p:tag name="MH_ORDER" val="4"/>
</p:tagLst>
</file>

<file path=ppt/tags/tag26.xml><?xml version="1.0" encoding="utf-8"?>
<p:tagLst xmlns:p="http://schemas.openxmlformats.org/presentationml/2006/main">
  <p:tag name="MH" val="20200601135543"/>
  <p:tag name="MH_LIBRARY" val="GRAPHIC"/>
  <p:tag name="MH_TYPE" val="Other"/>
  <p:tag name="MH_ORDER" val="4"/>
</p:tagLst>
</file>

<file path=ppt/tags/tag260.xml><?xml version="1.0" encoding="utf-8"?>
<p:tagLst xmlns:p="http://schemas.openxmlformats.org/presentationml/2006/main">
  <p:tag name="MH" val="20200808071837"/>
  <p:tag name="MH_LIBRARY" val="GRAPHIC"/>
  <p:tag name="MH_TYPE" val="SubTitle"/>
  <p:tag name="MH_ORDER" val="5"/>
</p:tagLst>
</file>

<file path=ppt/tags/tag261.xml><?xml version="1.0" encoding="utf-8"?>
<p:tagLst xmlns:p="http://schemas.openxmlformats.org/presentationml/2006/main">
  <p:tag name="MH" val="20200713124552"/>
  <p:tag name="MH_LIBRARY" val="GRAPHIC"/>
  <p:tag name="MH_TYPE" val="Other"/>
  <p:tag name="MH_ORDER" val="1"/>
</p:tagLst>
</file>

<file path=ppt/tags/tag262.xml><?xml version="1.0" encoding="utf-8"?>
<p:tagLst xmlns:p="http://schemas.openxmlformats.org/presentationml/2006/main">
  <p:tag name="MH" val="20200713124552"/>
  <p:tag name="MH_LIBRARY" val="GRAPHIC"/>
  <p:tag name="MH_TYPE" val="Other"/>
  <p:tag name="MH_ORDER" val="2"/>
</p:tagLst>
</file>

<file path=ppt/tags/tag263.xml><?xml version="1.0" encoding="utf-8"?>
<p:tagLst xmlns:p="http://schemas.openxmlformats.org/presentationml/2006/main">
  <p:tag name="MH" val="20200713124552"/>
  <p:tag name="MH_LIBRARY" val="GRAPHIC"/>
  <p:tag name="MH_TYPE" val="Other"/>
  <p:tag name="MH_ORDER" val="3"/>
</p:tagLst>
</file>

<file path=ppt/tags/tag264.xml><?xml version="1.0" encoding="utf-8"?>
<p:tagLst xmlns:p="http://schemas.openxmlformats.org/presentationml/2006/main">
  <p:tag name="MH" val="20200713124552"/>
  <p:tag name="MH_LIBRARY" val="GRAPHIC"/>
  <p:tag name="MH_TYPE" val="Other"/>
  <p:tag name="MH_ORDER" val="4"/>
</p:tagLst>
</file>

<file path=ppt/tags/tag265.xml><?xml version="1.0" encoding="utf-8"?>
<p:tagLst xmlns:p="http://schemas.openxmlformats.org/presentationml/2006/main">
  <p:tag name="MH" val="20200713124552"/>
  <p:tag name="MH_LIBRARY" val="GRAPHIC"/>
  <p:tag name="MH_TYPE" val="Title"/>
  <p:tag name="MH_ORDER" val="1"/>
</p:tagLst>
</file>

<file path=ppt/tags/tag266.xml><?xml version="1.0" encoding="utf-8"?>
<p:tagLst xmlns:p="http://schemas.openxmlformats.org/presentationml/2006/main">
  <p:tag name="MH" val="20200713124552"/>
  <p:tag name="MH_LIBRARY" val="GRAPHIC"/>
  <p:tag name="MH_TYPE" val="SubTitle"/>
  <p:tag name="MH_ORDER" val="2"/>
</p:tagLst>
</file>

<file path=ppt/tags/tag267.xml><?xml version="1.0" encoding="utf-8"?>
<p:tagLst xmlns:p="http://schemas.openxmlformats.org/presentationml/2006/main">
  <p:tag name="MH" val="20200713124552"/>
  <p:tag name="MH_LIBRARY" val="GRAPHIC"/>
  <p:tag name="MH_TYPE" val="SubTitle"/>
  <p:tag name="MH_ORDER" val="1"/>
</p:tagLst>
</file>

<file path=ppt/tags/tag268.xml><?xml version="1.0" encoding="utf-8"?>
<p:tagLst xmlns:p="http://schemas.openxmlformats.org/presentationml/2006/main">
  <p:tag name="MH" val="20200713124552"/>
  <p:tag name="MH_LIBRARY" val="GRAPHIC"/>
  <p:tag name="MH_TYPE" val="SubTitle"/>
  <p:tag name="MH_ORDER" val="3"/>
</p:tagLst>
</file>

<file path=ppt/tags/tag269.xml><?xml version="1.0" encoding="utf-8"?>
<p:tagLst xmlns:p="http://schemas.openxmlformats.org/presentationml/2006/main">
  <p:tag name="MH" val="20200724141106"/>
  <p:tag name="MH_LIBRARY" val="GRAPHIC"/>
  <p:tag name="MH_TYPE" val="Other"/>
  <p:tag name="MH_ORDER" val="1"/>
</p:tagLst>
</file>

<file path=ppt/tags/tag27.xml><?xml version="1.0" encoding="utf-8"?>
<p:tagLst xmlns:p="http://schemas.openxmlformats.org/presentationml/2006/main">
  <p:tag name="MH" val="20200601135543"/>
  <p:tag name="MH_LIBRARY" val="GRAPHIC"/>
  <p:tag name="MH_TYPE" val="SubTitle"/>
  <p:tag name="MH_ORDER" val="2"/>
</p:tagLst>
</file>

<file path=ppt/tags/tag270.xml><?xml version="1.0" encoding="utf-8"?>
<p:tagLst xmlns:p="http://schemas.openxmlformats.org/presentationml/2006/main">
  <p:tag name="MH" val="20200724141106"/>
  <p:tag name="MH_LIBRARY" val="GRAPHIC"/>
  <p:tag name="MH_TYPE" val="Desc"/>
  <p:tag name="MH_ORDER" val="1"/>
</p:tagLst>
</file>

<file path=ppt/tags/tag271.xml><?xml version="1.0" encoding="utf-8"?>
<p:tagLst xmlns:p="http://schemas.openxmlformats.org/presentationml/2006/main">
  <p:tag name="MH" val="20200724141106"/>
  <p:tag name="MH_LIBRARY" val="GRAPHIC"/>
  <p:tag name="MH_TYPE" val="Other"/>
  <p:tag name="MH_ORDER" val="2"/>
</p:tagLst>
</file>

<file path=ppt/tags/tag272.xml><?xml version="1.0" encoding="utf-8"?>
<p:tagLst xmlns:p="http://schemas.openxmlformats.org/presentationml/2006/main">
  <p:tag name="MH" val="20200724141106"/>
  <p:tag name="MH_LIBRARY" val="GRAPHIC"/>
  <p:tag name="MH_TYPE" val="Other"/>
  <p:tag name="MH_ORDER" val="1"/>
</p:tagLst>
</file>

<file path=ppt/tags/tag273.xml><?xml version="1.0" encoding="utf-8"?>
<p:tagLst xmlns:p="http://schemas.openxmlformats.org/presentationml/2006/main">
  <p:tag name="MH" val="20200724141106"/>
  <p:tag name="MH_LIBRARY" val="GRAPHIC"/>
  <p:tag name="MH_TYPE" val="Desc"/>
  <p:tag name="MH_ORDER" val="1"/>
</p:tagLst>
</file>

<file path=ppt/tags/tag274.xml><?xml version="1.0" encoding="utf-8"?>
<p:tagLst xmlns:p="http://schemas.openxmlformats.org/presentationml/2006/main">
  <p:tag name="MH" val="20200724141106"/>
  <p:tag name="MH_LIBRARY" val="GRAPHIC"/>
  <p:tag name="MH_TYPE" val="Other"/>
  <p:tag name="MH_ORDER" val="2"/>
</p:tagLst>
</file>

<file path=ppt/tags/tag275.xml><?xml version="1.0" encoding="utf-8"?>
<p:tagLst xmlns:p="http://schemas.openxmlformats.org/presentationml/2006/main">
  <p:tag name="MH" val="20200808082355"/>
  <p:tag name="MH_LIBRARY" val="GRAPHIC"/>
  <p:tag name="MH_TYPE" val="Other"/>
  <p:tag name="MH_ORDER" val="1"/>
</p:tagLst>
</file>

<file path=ppt/tags/tag276.xml><?xml version="1.0" encoding="utf-8"?>
<p:tagLst xmlns:p="http://schemas.openxmlformats.org/presentationml/2006/main">
  <p:tag name="MH" val="20200808082355"/>
  <p:tag name="MH_LIBRARY" val="GRAPHIC"/>
  <p:tag name="MH_TYPE" val="Other"/>
  <p:tag name="MH_ORDER" val="2"/>
</p:tagLst>
</file>

<file path=ppt/tags/tag277.xml><?xml version="1.0" encoding="utf-8"?>
<p:tagLst xmlns:p="http://schemas.openxmlformats.org/presentationml/2006/main">
  <p:tag name="MH" val="20200808082355"/>
  <p:tag name="MH_LIBRARY" val="GRAPHIC"/>
  <p:tag name="MH_TYPE" val="Other"/>
  <p:tag name="MH_ORDER" val="3"/>
</p:tagLst>
</file>

<file path=ppt/tags/tag278.xml><?xml version="1.0" encoding="utf-8"?>
<p:tagLst xmlns:p="http://schemas.openxmlformats.org/presentationml/2006/main">
  <p:tag name="MH" val="20200808082355"/>
  <p:tag name="MH_LIBRARY" val="GRAPHIC"/>
  <p:tag name="MH_TYPE" val="Other"/>
  <p:tag name="MH_ORDER" val="4"/>
</p:tagLst>
</file>

<file path=ppt/tags/tag279.xml><?xml version="1.0" encoding="utf-8"?>
<p:tagLst xmlns:p="http://schemas.openxmlformats.org/presentationml/2006/main">
  <p:tag name="MH" val="20200808082355"/>
  <p:tag name="MH_LIBRARY" val="GRAPHIC"/>
  <p:tag name="MH_TYPE" val="Other"/>
  <p:tag name="MH_ORDER" val="5"/>
</p:tagLst>
</file>

<file path=ppt/tags/tag28.xml><?xml version="1.0" encoding="utf-8"?>
<p:tagLst xmlns:p="http://schemas.openxmlformats.org/presentationml/2006/main">
  <p:tag name="MH" val="20200601135543"/>
  <p:tag name="MH_LIBRARY" val="GRAPHIC"/>
  <p:tag name="MH_TYPE" val="Other"/>
  <p:tag name="MH_ORDER" val="5"/>
</p:tagLst>
</file>

<file path=ppt/tags/tag280.xml><?xml version="1.0" encoding="utf-8"?>
<p:tagLst xmlns:p="http://schemas.openxmlformats.org/presentationml/2006/main">
  <p:tag name="MH" val="20200808082355"/>
  <p:tag name="MH_LIBRARY" val="GRAPHIC"/>
  <p:tag name="MH_TYPE" val="Other"/>
  <p:tag name="MH_ORDER" val="6"/>
</p:tagLst>
</file>

<file path=ppt/tags/tag281.xml><?xml version="1.0" encoding="utf-8"?>
<p:tagLst xmlns:p="http://schemas.openxmlformats.org/presentationml/2006/main">
  <p:tag name="MH" val="20200808082355"/>
  <p:tag name="MH_LIBRARY" val="GRAPHIC"/>
  <p:tag name="MH_TYPE" val="Other"/>
  <p:tag name="MH_ORDER" val="7"/>
</p:tagLst>
</file>

<file path=ppt/tags/tag282.xml><?xml version="1.0" encoding="utf-8"?>
<p:tagLst xmlns:p="http://schemas.openxmlformats.org/presentationml/2006/main">
  <p:tag name="MH" val="20200808082355"/>
  <p:tag name="MH_LIBRARY" val="GRAPHIC"/>
  <p:tag name="MH_TYPE" val="Other"/>
  <p:tag name="MH_ORDER" val="8"/>
</p:tagLst>
</file>

<file path=ppt/tags/tag283.xml><?xml version="1.0" encoding="utf-8"?>
<p:tagLst xmlns:p="http://schemas.openxmlformats.org/presentationml/2006/main">
  <p:tag name="MH" val="20200808082355"/>
  <p:tag name="MH_LIBRARY" val="GRAPHIC"/>
  <p:tag name="MH_TYPE" val="SubTitle"/>
  <p:tag name="MH_ORDER" val="1"/>
</p:tagLst>
</file>

<file path=ppt/tags/tag284.xml><?xml version="1.0" encoding="utf-8"?>
<p:tagLst xmlns:p="http://schemas.openxmlformats.org/presentationml/2006/main">
  <p:tag name="MH" val="20200808082355"/>
  <p:tag name="MH_LIBRARY" val="GRAPHIC"/>
  <p:tag name="MH_TYPE" val="SubTitle"/>
  <p:tag name="MH_ORDER" val="3"/>
</p:tagLst>
</file>

<file path=ppt/tags/tag285.xml><?xml version="1.0" encoding="utf-8"?>
<p:tagLst xmlns:p="http://schemas.openxmlformats.org/presentationml/2006/main">
  <p:tag name="MH" val="20200808082355"/>
  <p:tag name="MH_LIBRARY" val="GRAPHIC"/>
  <p:tag name="MH_TYPE" val="SubTitle"/>
  <p:tag name="MH_ORDER" val="2"/>
</p:tagLst>
</file>

<file path=ppt/tags/tag286.xml><?xml version="1.0" encoding="utf-8"?>
<p:tagLst xmlns:p="http://schemas.openxmlformats.org/presentationml/2006/main">
  <p:tag name="MH" val="20200529235458"/>
  <p:tag name="MH_LIBRARY" val="CONTENTS"/>
  <p:tag name="MH_TYPE" val="OTHERS"/>
  <p:tag name="ID" val="626778"/>
</p:tagLst>
</file>

<file path=ppt/tags/tag287.xml><?xml version="1.0" encoding="utf-8"?>
<p:tagLst xmlns:p="http://schemas.openxmlformats.org/presentationml/2006/main">
  <p:tag name="MH" val="20200529235458"/>
  <p:tag name="MH_LIBRARY" val="CONTENTS"/>
  <p:tag name="MH_TYPE" val="OTHERS"/>
  <p:tag name="ID" val="626778"/>
</p:tagLst>
</file>

<file path=ppt/tags/tag288.xml><?xml version="1.0" encoding="utf-8"?>
<p:tagLst xmlns:p="http://schemas.openxmlformats.org/presentationml/2006/main">
  <p:tag name="MH" val="20200529235458"/>
  <p:tag name="MH_LIBRARY" val="CONTENTS"/>
  <p:tag name="MH_TYPE" val="OTHERS"/>
  <p:tag name="ID" val="626778"/>
</p:tagLst>
</file>

<file path=ppt/tags/tag289.xml><?xml version="1.0" encoding="utf-8"?>
<p:tagLst xmlns:p="http://schemas.openxmlformats.org/presentationml/2006/main">
  <p:tag name="MH" val="20200529235458"/>
  <p:tag name="MH_LIBRARY" val="CONTENTS"/>
  <p:tag name="MH_TYPE" val="NUMBER"/>
  <p:tag name="ID" val="626778"/>
  <p:tag name="MH_ORDER" val="NUMBER"/>
</p:tagLst>
</file>

<file path=ppt/tags/tag29.xml><?xml version="1.0" encoding="utf-8"?>
<p:tagLst xmlns:p="http://schemas.openxmlformats.org/presentationml/2006/main">
  <p:tag name="MH" val="20200601135543"/>
  <p:tag name="MH_LIBRARY" val="GRAPHIC"/>
  <p:tag name="MH_TYPE" val="Other"/>
  <p:tag name="MH_ORDER" val="6"/>
</p:tagLst>
</file>

<file path=ppt/tags/tag290.xml><?xml version="1.0" encoding="utf-8"?>
<p:tagLst xmlns:p="http://schemas.openxmlformats.org/presentationml/2006/main">
  <p:tag name="MH" val="20200529235458"/>
  <p:tag name="MH_LIBRARY" val="CONTENTS"/>
  <p:tag name="MH_TYPE" val="TITLE"/>
  <p:tag name="ID" val="626778"/>
  <p:tag name="MH_ORDER" val="NUMBER"/>
</p:tagLst>
</file>

<file path=ppt/tags/tag291.xml><?xml version="1.0" encoding="utf-8"?>
<p:tagLst xmlns:p="http://schemas.openxmlformats.org/presentationml/2006/main">
  <p:tag name="MH" val="20200724140354"/>
  <p:tag name="MH_LIBRARY" val="GRAPHIC"/>
  <p:tag name="MH_TYPE" val="Other"/>
  <p:tag name="MH_ORDER" val="1"/>
</p:tagLst>
</file>

<file path=ppt/tags/tag292.xml><?xml version="1.0" encoding="utf-8"?>
<p:tagLst xmlns:p="http://schemas.openxmlformats.org/presentationml/2006/main">
  <p:tag name="MH" val="20200724140354"/>
  <p:tag name="MH_LIBRARY" val="GRAPHIC"/>
  <p:tag name="MH_TYPE" val="Other"/>
  <p:tag name="MH_ORDER" val="2"/>
</p:tagLst>
</file>

<file path=ppt/tags/tag293.xml><?xml version="1.0" encoding="utf-8"?>
<p:tagLst xmlns:p="http://schemas.openxmlformats.org/presentationml/2006/main">
  <p:tag name="MH" val="20200724140354"/>
  <p:tag name="MH_LIBRARY" val="GRAPHIC"/>
  <p:tag name="MH_TYPE" val="Other"/>
  <p:tag name="MH_ORDER" val="3"/>
</p:tagLst>
</file>

<file path=ppt/tags/tag294.xml><?xml version="1.0" encoding="utf-8"?>
<p:tagLst xmlns:p="http://schemas.openxmlformats.org/presentationml/2006/main">
  <p:tag name="MH" val="20200724140354"/>
  <p:tag name="MH_LIBRARY" val="GRAPHIC"/>
  <p:tag name="MH_TYPE" val="Other"/>
  <p:tag name="MH_ORDER" val="4"/>
</p:tagLst>
</file>

<file path=ppt/tags/tag295.xml><?xml version="1.0" encoding="utf-8"?>
<p:tagLst xmlns:p="http://schemas.openxmlformats.org/presentationml/2006/main">
  <p:tag name="MH" val="20200724140354"/>
  <p:tag name="MH_LIBRARY" val="GRAPHIC"/>
  <p:tag name="MH_TYPE" val="Other"/>
  <p:tag name="MH_ORDER" val="5"/>
</p:tagLst>
</file>

<file path=ppt/tags/tag296.xml><?xml version="1.0" encoding="utf-8"?>
<p:tagLst xmlns:p="http://schemas.openxmlformats.org/presentationml/2006/main">
  <p:tag name="MH" val="20200724140354"/>
  <p:tag name="MH_LIBRARY" val="GRAPHIC"/>
  <p:tag name="MH_TYPE" val="Other"/>
  <p:tag name="MH_ORDER" val="6"/>
</p:tagLst>
</file>

<file path=ppt/tags/tag297.xml><?xml version="1.0" encoding="utf-8"?>
<p:tagLst xmlns:p="http://schemas.openxmlformats.org/presentationml/2006/main">
  <p:tag name="MH" val="20200724140354"/>
  <p:tag name="MH_LIBRARY" val="GRAPHIC"/>
  <p:tag name="MH_TYPE" val="Other"/>
  <p:tag name="MH_ORDER" val="7"/>
</p:tagLst>
</file>

<file path=ppt/tags/tag298.xml><?xml version="1.0" encoding="utf-8"?>
<p:tagLst xmlns:p="http://schemas.openxmlformats.org/presentationml/2006/main">
  <p:tag name="MH" val="20200724140354"/>
  <p:tag name="MH_LIBRARY" val="GRAPHIC"/>
  <p:tag name="MH_TYPE" val="SubTitle"/>
  <p:tag name="MH_ORDER" val="3"/>
</p:tagLst>
</file>

<file path=ppt/tags/tag299.xml><?xml version="1.0" encoding="utf-8"?>
<p:tagLst xmlns:p="http://schemas.openxmlformats.org/presentationml/2006/main">
  <p:tag name="MH" val="20200724140354"/>
  <p:tag name="MH_LIBRARY" val="GRAPHIC"/>
  <p:tag name="MH_TYPE" val="SubTitle"/>
  <p:tag name="MH_ORDER" val="2"/>
</p:tagLst>
</file>

<file path=ppt/tags/tag3.xml><?xml version="1.0" encoding="utf-8"?>
<p:tagLst xmlns:p="http://schemas.openxmlformats.org/presentationml/2006/main">
  <p:tag name="MH" val="20200724140354"/>
  <p:tag name="MH_LIBRARY" val="GRAPHIC"/>
  <p:tag name="MH_TYPE" val="Other"/>
  <p:tag name="MH_ORDER" val="3"/>
</p:tagLst>
</file>

<file path=ppt/tags/tag30.xml><?xml version="1.0" encoding="utf-8"?>
<p:tagLst xmlns:p="http://schemas.openxmlformats.org/presentationml/2006/main">
  <p:tag name="MH" val="20200724142132"/>
  <p:tag name="MH_LIBRARY" val="GRAPHIC"/>
  <p:tag name="MH_TYPE" val="Other"/>
  <p:tag name="MH_ORDER" val="5"/>
</p:tagLst>
</file>

<file path=ppt/tags/tag300.xml><?xml version="1.0" encoding="utf-8"?>
<p:tagLst xmlns:p="http://schemas.openxmlformats.org/presentationml/2006/main">
  <p:tag name="MH" val="20200724140354"/>
  <p:tag name="MH_LIBRARY" val="GRAPHIC"/>
  <p:tag name="MH_TYPE" val="SubTitle"/>
  <p:tag name="MH_ORDER" val="1"/>
</p:tagLst>
</file>

<file path=ppt/tags/tag301.xml><?xml version="1.0" encoding="utf-8"?>
<p:tagLst xmlns:p="http://schemas.openxmlformats.org/presentationml/2006/main">
  <p:tag name="MH" val="20200713124552"/>
  <p:tag name="MH_LIBRARY" val="GRAPHIC"/>
  <p:tag name="MH_TYPE" val="Other"/>
  <p:tag name="MH_ORDER" val="1"/>
</p:tagLst>
</file>

<file path=ppt/tags/tag302.xml><?xml version="1.0" encoding="utf-8"?>
<p:tagLst xmlns:p="http://schemas.openxmlformats.org/presentationml/2006/main">
  <p:tag name="MH" val="20200713124552"/>
  <p:tag name="MH_LIBRARY" val="GRAPHIC"/>
  <p:tag name="MH_TYPE" val="Other"/>
  <p:tag name="MH_ORDER" val="2"/>
</p:tagLst>
</file>

<file path=ppt/tags/tag303.xml><?xml version="1.0" encoding="utf-8"?>
<p:tagLst xmlns:p="http://schemas.openxmlformats.org/presentationml/2006/main">
  <p:tag name="MH" val="20200713124552"/>
  <p:tag name="MH_LIBRARY" val="GRAPHIC"/>
  <p:tag name="MH_TYPE" val="Other"/>
  <p:tag name="MH_ORDER" val="3"/>
</p:tagLst>
</file>

<file path=ppt/tags/tag304.xml><?xml version="1.0" encoding="utf-8"?>
<p:tagLst xmlns:p="http://schemas.openxmlformats.org/presentationml/2006/main">
  <p:tag name="MH" val="20200713124552"/>
  <p:tag name="MH_LIBRARY" val="GRAPHIC"/>
  <p:tag name="MH_TYPE" val="Other"/>
  <p:tag name="MH_ORDER" val="4"/>
</p:tagLst>
</file>

<file path=ppt/tags/tag305.xml><?xml version="1.0" encoding="utf-8"?>
<p:tagLst xmlns:p="http://schemas.openxmlformats.org/presentationml/2006/main">
  <p:tag name="MH" val="20200713124552"/>
  <p:tag name="MH_LIBRARY" val="GRAPHIC"/>
  <p:tag name="MH_TYPE" val="Title"/>
  <p:tag name="MH_ORDER" val="1"/>
</p:tagLst>
</file>

<file path=ppt/tags/tag306.xml><?xml version="1.0" encoding="utf-8"?>
<p:tagLst xmlns:p="http://schemas.openxmlformats.org/presentationml/2006/main">
  <p:tag name="MH" val="20200713124552"/>
  <p:tag name="MH_LIBRARY" val="GRAPHIC"/>
  <p:tag name="MH_TYPE" val="SubTitle"/>
  <p:tag name="MH_ORDER" val="2"/>
</p:tagLst>
</file>

<file path=ppt/tags/tag307.xml><?xml version="1.0" encoding="utf-8"?>
<p:tagLst xmlns:p="http://schemas.openxmlformats.org/presentationml/2006/main">
  <p:tag name="MH" val="20200713124552"/>
  <p:tag name="MH_LIBRARY" val="GRAPHIC"/>
  <p:tag name="MH_TYPE" val="SubTitle"/>
  <p:tag name="MH_ORDER" val="1"/>
</p:tagLst>
</file>

<file path=ppt/tags/tag308.xml><?xml version="1.0" encoding="utf-8"?>
<p:tagLst xmlns:p="http://schemas.openxmlformats.org/presentationml/2006/main">
  <p:tag name="MH" val="20200713124552"/>
  <p:tag name="MH_LIBRARY" val="GRAPHIC"/>
  <p:tag name="MH_TYPE" val="SubTitle"/>
  <p:tag name="MH_ORDER" val="3"/>
</p:tagLst>
</file>

<file path=ppt/tags/tag309.xml><?xml version="1.0" encoding="utf-8"?>
<p:tagLst xmlns:p="http://schemas.openxmlformats.org/presentationml/2006/main">
  <p:tag name="MH" val="20200808084301"/>
  <p:tag name="MH_LIBRARY" val="GRAPHIC"/>
  <p:tag name="MH_TYPE" val="Other"/>
  <p:tag name="MH_ORDER" val="1"/>
</p:tagLst>
</file>

<file path=ppt/tags/tag31.xml><?xml version="1.0" encoding="utf-8"?>
<p:tagLst xmlns:p="http://schemas.openxmlformats.org/presentationml/2006/main">
  <p:tag name="MH" val="20200724142132"/>
  <p:tag name="MH_LIBRARY" val="GRAPHIC"/>
  <p:tag name="MH_TYPE" val="Other"/>
  <p:tag name="MH_ORDER" val="6"/>
</p:tagLst>
</file>

<file path=ppt/tags/tag310.xml><?xml version="1.0" encoding="utf-8"?>
<p:tagLst xmlns:p="http://schemas.openxmlformats.org/presentationml/2006/main">
  <p:tag name="MH" val="20200808084301"/>
  <p:tag name="MH_LIBRARY" val="GRAPHIC"/>
  <p:tag name="MH_TYPE" val="SubTitle"/>
  <p:tag name="MH_ORDER" val="1"/>
</p:tagLst>
</file>

<file path=ppt/tags/tag311.xml><?xml version="1.0" encoding="utf-8"?>
<p:tagLst xmlns:p="http://schemas.openxmlformats.org/presentationml/2006/main">
  <p:tag name="MH" val="20200808084301"/>
  <p:tag name="MH_LIBRARY" val="GRAPHIC"/>
  <p:tag name="MH_TYPE" val="Other"/>
  <p:tag name="MH_ORDER" val="2"/>
</p:tagLst>
</file>

<file path=ppt/tags/tag312.xml><?xml version="1.0" encoding="utf-8"?>
<p:tagLst xmlns:p="http://schemas.openxmlformats.org/presentationml/2006/main">
  <p:tag name="MH" val="20200808084301"/>
  <p:tag name="MH_LIBRARY" val="GRAPHIC"/>
  <p:tag name="MH_TYPE" val="SubTitle"/>
  <p:tag name="MH_ORDER" val="2"/>
</p:tagLst>
</file>

<file path=ppt/tags/tag313.xml><?xml version="1.0" encoding="utf-8"?>
<p:tagLst xmlns:p="http://schemas.openxmlformats.org/presentationml/2006/main">
  <p:tag name="MH" val="20200808084301"/>
  <p:tag name="MH_LIBRARY" val="GRAPHIC"/>
  <p:tag name="MH_TYPE" val="Other"/>
  <p:tag name="MH_ORDER" val="3"/>
</p:tagLst>
</file>

<file path=ppt/tags/tag314.xml><?xml version="1.0" encoding="utf-8"?>
<p:tagLst xmlns:p="http://schemas.openxmlformats.org/presentationml/2006/main">
  <p:tag name="MH" val="20200808084301"/>
  <p:tag name="MH_LIBRARY" val="GRAPHIC"/>
  <p:tag name="MH_TYPE" val="SubTitle"/>
  <p:tag name="MH_ORDER" val="3"/>
</p:tagLst>
</file>

<file path=ppt/tags/tag315.xml><?xml version="1.0" encoding="utf-8"?>
<p:tagLst xmlns:p="http://schemas.openxmlformats.org/presentationml/2006/main">
  <p:tag name="MH" val="20200808084301"/>
  <p:tag name="MH_LIBRARY" val="GRAPHIC"/>
  <p:tag name="MH_TYPE" val="Other"/>
  <p:tag name="MH_ORDER" val="4"/>
</p:tagLst>
</file>

<file path=ppt/tags/tag316.xml><?xml version="1.0" encoding="utf-8"?>
<p:tagLst xmlns:p="http://schemas.openxmlformats.org/presentationml/2006/main">
  <p:tag name="MH" val="20200808084301"/>
  <p:tag name="MH_LIBRARY" val="GRAPHIC"/>
  <p:tag name="MH_TYPE" val="Title"/>
  <p:tag name="MH_ORDER" val="1"/>
</p:tagLst>
</file>

<file path=ppt/tags/tag317.xml><?xml version="1.0" encoding="utf-8"?>
<p:tagLst xmlns:p="http://schemas.openxmlformats.org/presentationml/2006/main">
  <p:tag name="MH" val="20200808084301"/>
  <p:tag name="MH_LIBRARY" val="GRAPHIC"/>
  <p:tag name="MH_TYPE" val="SubTitle"/>
  <p:tag name="MH_ORDER" val="4"/>
</p:tagLst>
</file>

<file path=ppt/tags/tag318.xml><?xml version="1.0" encoding="utf-8"?>
<p:tagLst xmlns:p="http://schemas.openxmlformats.org/presentationml/2006/main">
  <p:tag name="MH" val="20200713124552"/>
  <p:tag name="MH_LIBRARY" val="GRAPHIC"/>
  <p:tag name="MH_TYPE" val="SubTitle"/>
  <p:tag name="MH_ORDER" val="1"/>
</p:tagLst>
</file>

<file path=ppt/tags/tag319.xml><?xml version="1.0" encoding="utf-8"?>
<p:tagLst xmlns:p="http://schemas.openxmlformats.org/presentationml/2006/main">
  <p:tag name="MH" val="20200713124552"/>
  <p:tag name="MH_LIBRARY" val="GRAPHIC"/>
  <p:tag name="MH_TYPE" val="SubTitle"/>
  <p:tag name="MH_ORDER" val="1"/>
</p:tagLst>
</file>

<file path=ppt/tags/tag32.xml><?xml version="1.0" encoding="utf-8"?>
<p:tagLst xmlns:p="http://schemas.openxmlformats.org/presentationml/2006/main">
  <p:tag name="MH" val="20200724142132"/>
  <p:tag name="MH_LIBRARY" val="GRAPHIC"/>
  <p:tag name="MH_TYPE" val="Other"/>
  <p:tag name="MH_ORDER" val="9"/>
</p:tagLst>
</file>

<file path=ppt/tags/tag320.xml><?xml version="1.0" encoding="utf-8"?>
<p:tagLst xmlns:p="http://schemas.openxmlformats.org/presentationml/2006/main">
  <p:tag name="MH" val="20200713124552"/>
  <p:tag name="MH_LIBRARY" val="GRAPHIC"/>
  <p:tag name="MH_TYPE" val="SubTitle"/>
  <p:tag name="MH_ORDER" val="1"/>
</p:tagLst>
</file>

<file path=ppt/tags/tag321.xml><?xml version="1.0" encoding="utf-8"?>
<p:tagLst xmlns:p="http://schemas.openxmlformats.org/presentationml/2006/main">
  <p:tag name="MH" val="20200713124552"/>
  <p:tag name="MH_LIBRARY" val="GRAPHIC"/>
  <p:tag name="MH_TYPE" val="SubTitle"/>
  <p:tag name="MH_ORDER" val="1"/>
</p:tagLst>
</file>

<file path=ppt/tags/tag322.xml><?xml version="1.0" encoding="utf-8"?>
<p:tagLst xmlns:p="http://schemas.openxmlformats.org/presentationml/2006/main">
  <p:tag name="MH" val="20200808084301"/>
  <p:tag name="MH_LIBRARY" val="GRAPHIC"/>
  <p:tag name="MH_TYPE" val="Other"/>
  <p:tag name="MH_ORDER" val="1"/>
</p:tagLst>
</file>

<file path=ppt/tags/tag323.xml><?xml version="1.0" encoding="utf-8"?>
<p:tagLst xmlns:p="http://schemas.openxmlformats.org/presentationml/2006/main">
  <p:tag name="MH" val="20200808084301"/>
  <p:tag name="MH_LIBRARY" val="GRAPHIC"/>
  <p:tag name="MH_TYPE" val="SubTitle"/>
  <p:tag name="MH_ORDER" val="1"/>
</p:tagLst>
</file>

<file path=ppt/tags/tag324.xml><?xml version="1.0" encoding="utf-8"?>
<p:tagLst xmlns:p="http://schemas.openxmlformats.org/presentationml/2006/main">
  <p:tag name="MH" val="20200808084301"/>
  <p:tag name="MH_LIBRARY" val="GRAPHIC"/>
  <p:tag name="MH_TYPE" val="Other"/>
  <p:tag name="MH_ORDER" val="2"/>
</p:tagLst>
</file>

<file path=ppt/tags/tag325.xml><?xml version="1.0" encoding="utf-8"?>
<p:tagLst xmlns:p="http://schemas.openxmlformats.org/presentationml/2006/main">
  <p:tag name="MH" val="20200808084301"/>
  <p:tag name="MH_LIBRARY" val="GRAPHIC"/>
  <p:tag name="MH_TYPE" val="SubTitle"/>
  <p:tag name="MH_ORDER" val="2"/>
</p:tagLst>
</file>

<file path=ppt/tags/tag326.xml><?xml version="1.0" encoding="utf-8"?>
<p:tagLst xmlns:p="http://schemas.openxmlformats.org/presentationml/2006/main">
  <p:tag name="MH" val="20200808084301"/>
  <p:tag name="MH_LIBRARY" val="GRAPHIC"/>
  <p:tag name="MH_TYPE" val="Other"/>
  <p:tag name="MH_ORDER" val="3"/>
</p:tagLst>
</file>

<file path=ppt/tags/tag327.xml><?xml version="1.0" encoding="utf-8"?>
<p:tagLst xmlns:p="http://schemas.openxmlformats.org/presentationml/2006/main">
  <p:tag name="MH" val="20200808084301"/>
  <p:tag name="MH_LIBRARY" val="GRAPHIC"/>
  <p:tag name="MH_TYPE" val="SubTitle"/>
  <p:tag name="MH_ORDER" val="3"/>
</p:tagLst>
</file>

<file path=ppt/tags/tag328.xml><?xml version="1.0" encoding="utf-8"?>
<p:tagLst xmlns:p="http://schemas.openxmlformats.org/presentationml/2006/main">
  <p:tag name="MH" val="20200808084301"/>
  <p:tag name="MH_LIBRARY" val="GRAPHIC"/>
  <p:tag name="MH_TYPE" val="Other"/>
  <p:tag name="MH_ORDER" val="4"/>
</p:tagLst>
</file>

<file path=ppt/tags/tag329.xml><?xml version="1.0" encoding="utf-8"?>
<p:tagLst xmlns:p="http://schemas.openxmlformats.org/presentationml/2006/main">
  <p:tag name="MH" val="20200808084301"/>
  <p:tag name="MH_LIBRARY" val="GRAPHIC"/>
  <p:tag name="MH_TYPE" val="Title"/>
  <p:tag name="MH_ORDER" val="1"/>
</p:tagLst>
</file>

<file path=ppt/tags/tag33.xml><?xml version="1.0" encoding="utf-8"?>
<p:tagLst xmlns:p="http://schemas.openxmlformats.org/presentationml/2006/main">
  <p:tag name="MH" val="20200601135543"/>
  <p:tag name="MH_LIBRARY" val="GRAPHIC"/>
  <p:tag name="MH_TYPE" val="SubTitle"/>
  <p:tag name="MH_ORDER" val="2"/>
</p:tagLst>
</file>

<file path=ppt/tags/tag330.xml><?xml version="1.0" encoding="utf-8"?>
<p:tagLst xmlns:p="http://schemas.openxmlformats.org/presentationml/2006/main">
  <p:tag name="MH" val="20200808084301"/>
  <p:tag name="MH_LIBRARY" val="GRAPHIC"/>
  <p:tag name="MH_TYPE" val="SubTitle"/>
  <p:tag name="MH_ORDER" val="4"/>
</p:tagLst>
</file>

<file path=ppt/tags/tag331.xml><?xml version="1.0" encoding="utf-8"?>
<p:tagLst xmlns:p="http://schemas.openxmlformats.org/presentationml/2006/main">
  <p:tag name="MH" val="20200713124552"/>
  <p:tag name="MH_LIBRARY" val="GRAPHIC"/>
  <p:tag name="MH_TYPE" val="SubTitle"/>
  <p:tag name="MH_ORDER" val="1"/>
</p:tagLst>
</file>

<file path=ppt/tags/tag332.xml><?xml version="1.0" encoding="utf-8"?>
<p:tagLst xmlns:p="http://schemas.openxmlformats.org/presentationml/2006/main">
  <p:tag name="MH" val="20200713124552"/>
  <p:tag name="MH_LIBRARY" val="GRAPHIC"/>
  <p:tag name="MH_TYPE" val="SubTitle"/>
  <p:tag name="MH_ORDER" val="1"/>
</p:tagLst>
</file>

<file path=ppt/tags/tag333.xml><?xml version="1.0" encoding="utf-8"?>
<p:tagLst xmlns:p="http://schemas.openxmlformats.org/presentationml/2006/main">
  <p:tag name="MH" val="20200713124552"/>
  <p:tag name="MH_LIBRARY" val="GRAPHIC"/>
  <p:tag name="MH_TYPE" val="SubTitle"/>
  <p:tag name="MH_ORDER" val="1"/>
</p:tagLst>
</file>

<file path=ppt/tags/tag334.xml><?xml version="1.0" encoding="utf-8"?>
<p:tagLst xmlns:p="http://schemas.openxmlformats.org/presentationml/2006/main">
  <p:tag name="MH" val="20200713124552"/>
  <p:tag name="MH_LIBRARY" val="GRAPHIC"/>
  <p:tag name="MH_TYPE" val="SubTitle"/>
  <p:tag name="MH_ORDER" val="1"/>
</p:tagLst>
</file>

<file path=ppt/tags/tag335.xml><?xml version="1.0" encoding="utf-8"?>
<p:tagLst xmlns:p="http://schemas.openxmlformats.org/presentationml/2006/main">
  <p:tag name="MH" val="20200713124552"/>
  <p:tag name="MH_LIBRARY" val="GRAPHIC"/>
  <p:tag name="MH_TYPE" val="Other"/>
  <p:tag name="MH_ORDER" val="1"/>
</p:tagLst>
</file>

<file path=ppt/tags/tag336.xml><?xml version="1.0" encoding="utf-8"?>
<p:tagLst xmlns:p="http://schemas.openxmlformats.org/presentationml/2006/main">
  <p:tag name="MH" val="20200713124552"/>
  <p:tag name="MH_LIBRARY" val="GRAPHIC"/>
  <p:tag name="MH_TYPE" val="Other"/>
  <p:tag name="MH_ORDER" val="2"/>
</p:tagLst>
</file>

<file path=ppt/tags/tag337.xml><?xml version="1.0" encoding="utf-8"?>
<p:tagLst xmlns:p="http://schemas.openxmlformats.org/presentationml/2006/main">
  <p:tag name="MH" val="20200713124552"/>
  <p:tag name="MH_LIBRARY" val="GRAPHIC"/>
  <p:tag name="MH_TYPE" val="Other"/>
  <p:tag name="MH_ORDER" val="3"/>
</p:tagLst>
</file>

<file path=ppt/tags/tag338.xml><?xml version="1.0" encoding="utf-8"?>
<p:tagLst xmlns:p="http://schemas.openxmlformats.org/presentationml/2006/main">
  <p:tag name="MH" val="20200713124552"/>
  <p:tag name="MH_LIBRARY" val="GRAPHIC"/>
  <p:tag name="MH_TYPE" val="Other"/>
  <p:tag name="MH_ORDER" val="4"/>
</p:tagLst>
</file>

<file path=ppt/tags/tag339.xml><?xml version="1.0" encoding="utf-8"?>
<p:tagLst xmlns:p="http://schemas.openxmlformats.org/presentationml/2006/main">
  <p:tag name="MH" val="20200713124552"/>
  <p:tag name="MH_LIBRARY" val="GRAPHIC"/>
  <p:tag name="MH_TYPE" val="Title"/>
  <p:tag name="MH_ORDER" val="1"/>
</p:tagLst>
</file>

<file path=ppt/tags/tag34.xml><?xml version="1.0" encoding="utf-8"?>
<p:tagLst xmlns:p="http://schemas.openxmlformats.org/presentationml/2006/main">
  <p:tag name="MH" val="20200601135543"/>
  <p:tag name="MH_LIBRARY" val="GRAPHIC"/>
  <p:tag name="MH_TYPE" val="Text"/>
  <p:tag name="MH_ORDER" val="2"/>
</p:tagLst>
</file>

<file path=ppt/tags/tag340.xml><?xml version="1.0" encoding="utf-8"?>
<p:tagLst xmlns:p="http://schemas.openxmlformats.org/presentationml/2006/main">
  <p:tag name="MH" val="20200713124552"/>
  <p:tag name="MH_LIBRARY" val="GRAPHIC"/>
  <p:tag name="MH_TYPE" val="SubTitle"/>
  <p:tag name="MH_ORDER" val="2"/>
</p:tagLst>
</file>

<file path=ppt/tags/tag341.xml><?xml version="1.0" encoding="utf-8"?>
<p:tagLst xmlns:p="http://schemas.openxmlformats.org/presentationml/2006/main">
  <p:tag name="MH" val="20200713124552"/>
  <p:tag name="MH_LIBRARY" val="GRAPHIC"/>
  <p:tag name="MH_TYPE" val="SubTitle"/>
  <p:tag name="MH_ORDER" val="1"/>
</p:tagLst>
</file>

<file path=ppt/tags/tag342.xml><?xml version="1.0" encoding="utf-8"?>
<p:tagLst xmlns:p="http://schemas.openxmlformats.org/presentationml/2006/main">
  <p:tag name="MH" val="20200713124552"/>
  <p:tag name="MH_LIBRARY" val="GRAPHIC"/>
  <p:tag name="MH_TYPE" val="SubTitle"/>
  <p:tag name="MH_ORDER" val="3"/>
</p:tagLst>
</file>

<file path=ppt/tags/tag343.xml><?xml version="1.0" encoding="utf-8"?>
<p:tagLst xmlns:p="http://schemas.openxmlformats.org/presentationml/2006/main">
  <p:tag name="MH" val="20200713124552"/>
  <p:tag name="MH_LIBRARY" val="GRAPHIC"/>
  <p:tag name="MH_TYPE" val="Other"/>
  <p:tag name="MH_ORDER" val="1"/>
</p:tagLst>
</file>

<file path=ppt/tags/tag344.xml><?xml version="1.0" encoding="utf-8"?>
<p:tagLst xmlns:p="http://schemas.openxmlformats.org/presentationml/2006/main">
  <p:tag name="MH" val="20200713124552"/>
  <p:tag name="MH_LIBRARY" val="GRAPHIC"/>
  <p:tag name="MH_TYPE" val="Other"/>
  <p:tag name="MH_ORDER" val="2"/>
</p:tagLst>
</file>

<file path=ppt/tags/tag345.xml><?xml version="1.0" encoding="utf-8"?>
<p:tagLst xmlns:p="http://schemas.openxmlformats.org/presentationml/2006/main">
  <p:tag name="MH" val="20200713124552"/>
  <p:tag name="MH_LIBRARY" val="GRAPHIC"/>
  <p:tag name="MH_TYPE" val="Other"/>
  <p:tag name="MH_ORDER" val="3"/>
</p:tagLst>
</file>

<file path=ppt/tags/tag346.xml><?xml version="1.0" encoding="utf-8"?>
<p:tagLst xmlns:p="http://schemas.openxmlformats.org/presentationml/2006/main">
  <p:tag name="MH" val="20200713124552"/>
  <p:tag name="MH_LIBRARY" val="GRAPHIC"/>
  <p:tag name="MH_TYPE" val="Other"/>
  <p:tag name="MH_ORDER" val="4"/>
</p:tagLst>
</file>

<file path=ppt/tags/tag347.xml><?xml version="1.0" encoding="utf-8"?>
<p:tagLst xmlns:p="http://schemas.openxmlformats.org/presentationml/2006/main">
  <p:tag name="MH" val="20200713124552"/>
  <p:tag name="MH_LIBRARY" val="GRAPHIC"/>
  <p:tag name="MH_TYPE" val="Title"/>
  <p:tag name="MH_ORDER" val="1"/>
</p:tagLst>
</file>

<file path=ppt/tags/tag348.xml><?xml version="1.0" encoding="utf-8"?>
<p:tagLst xmlns:p="http://schemas.openxmlformats.org/presentationml/2006/main">
  <p:tag name="MH" val="20200713124552"/>
  <p:tag name="MH_LIBRARY" val="GRAPHIC"/>
  <p:tag name="MH_TYPE" val="SubTitle"/>
  <p:tag name="MH_ORDER" val="2"/>
</p:tagLst>
</file>

<file path=ppt/tags/tag349.xml><?xml version="1.0" encoding="utf-8"?>
<p:tagLst xmlns:p="http://schemas.openxmlformats.org/presentationml/2006/main">
  <p:tag name="MH" val="20200713124552"/>
  <p:tag name="MH_LIBRARY" val="GRAPHIC"/>
  <p:tag name="MH_TYPE" val="SubTitle"/>
  <p:tag name="MH_ORDER" val="1"/>
</p:tagLst>
</file>

<file path=ppt/tags/tag35.xml><?xml version="1.0" encoding="utf-8"?>
<p:tagLst xmlns:p="http://schemas.openxmlformats.org/presentationml/2006/main">
  <p:tag name="MH" val="20200601135543"/>
  <p:tag name="MH_LIBRARY" val="GRAPHIC"/>
  <p:tag name="MH_TYPE" val="Other"/>
  <p:tag name="MH_ORDER" val="1"/>
</p:tagLst>
</file>

<file path=ppt/tags/tag350.xml><?xml version="1.0" encoding="utf-8"?>
<p:tagLst xmlns:p="http://schemas.openxmlformats.org/presentationml/2006/main">
  <p:tag name="MH" val="20200713124552"/>
  <p:tag name="MH_LIBRARY" val="GRAPHIC"/>
  <p:tag name="MH_TYPE" val="SubTitle"/>
  <p:tag name="MH_ORDER" val="3"/>
</p:tagLst>
</file>

<file path=ppt/tags/tag351.xml><?xml version="1.0" encoding="utf-8"?>
<p:tagLst xmlns:p="http://schemas.openxmlformats.org/presentationml/2006/main">
  <p:tag name="MH" val="20200713124552"/>
  <p:tag name="MH_LIBRARY" val="GRAPHIC"/>
  <p:tag name="MH_TYPE" val="Other"/>
  <p:tag name="MH_ORDER" val="1"/>
</p:tagLst>
</file>

<file path=ppt/tags/tag352.xml><?xml version="1.0" encoding="utf-8"?>
<p:tagLst xmlns:p="http://schemas.openxmlformats.org/presentationml/2006/main">
  <p:tag name="MH" val="20200713124552"/>
  <p:tag name="MH_LIBRARY" val="GRAPHIC"/>
  <p:tag name="MH_TYPE" val="Other"/>
  <p:tag name="MH_ORDER" val="2"/>
</p:tagLst>
</file>

<file path=ppt/tags/tag353.xml><?xml version="1.0" encoding="utf-8"?>
<p:tagLst xmlns:p="http://schemas.openxmlformats.org/presentationml/2006/main">
  <p:tag name="MH" val="20200713124552"/>
  <p:tag name="MH_LIBRARY" val="GRAPHIC"/>
  <p:tag name="MH_TYPE" val="Other"/>
  <p:tag name="MH_ORDER" val="3"/>
</p:tagLst>
</file>

<file path=ppt/tags/tag354.xml><?xml version="1.0" encoding="utf-8"?>
<p:tagLst xmlns:p="http://schemas.openxmlformats.org/presentationml/2006/main">
  <p:tag name="MH" val="20200713124552"/>
  <p:tag name="MH_LIBRARY" val="GRAPHIC"/>
  <p:tag name="MH_TYPE" val="Other"/>
  <p:tag name="MH_ORDER" val="4"/>
</p:tagLst>
</file>

<file path=ppt/tags/tag355.xml><?xml version="1.0" encoding="utf-8"?>
<p:tagLst xmlns:p="http://schemas.openxmlformats.org/presentationml/2006/main">
  <p:tag name="MH" val="20200713124552"/>
  <p:tag name="MH_LIBRARY" val="GRAPHIC"/>
  <p:tag name="MH_TYPE" val="Title"/>
  <p:tag name="MH_ORDER" val="1"/>
</p:tagLst>
</file>

<file path=ppt/tags/tag356.xml><?xml version="1.0" encoding="utf-8"?>
<p:tagLst xmlns:p="http://schemas.openxmlformats.org/presentationml/2006/main">
  <p:tag name="MH" val="20200713124552"/>
  <p:tag name="MH_LIBRARY" val="GRAPHIC"/>
  <p:tag name="MH_TYPE" val="SubTitle"/>
  <p:tag name="MH_ORDER" val="2"/>
</p:tagLst>
</file>

<file path=ppt/tags/tag357.xml><?xml version="1.0" encoding="utf-8"?>
<p:tagLst xmlns:p="http://schemas.openxmlformats.org/presentationml/2006/main">
  <p:tag name="MH" val="20200713124552"/>
  <p:tag name="MH_LIBRARY" val="GRAPHIC"/>
  <p:tag name="MH_TYPE" val="SubTitle"/>
  <p:tag name="MH_ORDER" val="1"/>
</p:tagLst>
</file>

<file path=ppt/tags/tag358.xml><?xml version="1.0" encoding="utf-8"?>
<p:tagLst xmlns:p="http://schemas.openxmlformats.org/presentationml/2006/main">
  <p:tag name="MH" val="20200713124552"/>
  <p:tag name="MH_LIBRARY" val="GRAPHIC"/>
  <p:tag name="MH_TYPE" val="SubTitle"/>
  <p:tag name="MH_ORDER" val="3"/>
</p:tagLst>
</file>

<file path=ppt/tags/tag359.xml><?xml version="1.0" encoding="utf-8"?>
<p:tagLst xmlns:p="http://schemas.openxmlformats.org/presentationml/2006/main">
  <p:tag name="MH" val="20200601135543"/>
  <p:tag name="MH_LIBRARY" val="GRAPHIC"/>
  <p:tag name="MH_TYPE" val="Other"/>
  <p:tag name="MH_ORDER" val="1"/>
</p:tagLst>
</file>

<file path=ppt/tags/tag36.xml><?xml version="1.0" encoding="utf-8"?>
<p:tagLst xmlns:p="http://schemas.openxmlformats.org/presentationml/2006/main">
  <p:tag name="MH" val="20200601135543"/>
  <p:tag name="MH_LIBRARY" val="GRAPHIC"/>
  <p:tag name="MH_TYPE" val="Other"/>
  <p:tag name="MH_ORDER" val="2"/>
</p:tagLst>
</file>

<file path=ppt/tags/tag360.xml><?xml version="1.0" encoding="utf-8"?>
<p:tagLst xmlns:p="http://schemas.openxmlformats.org/presentationml/2006/main">
  <p:tag name="MH" val="20200601135543"/>
  <p:tag name="MH_LIBRARY" val="GRAPHIC"/>
  <p:tag name="MH_TYPE" val="Other"/>
  <p:tag name="MH_ORDER" val="2"/>
</p:tagLst>
</file>

<file path=ppt/tags/tag361.xml><?xml version="1.0" encoding="utf-8"?>
<p:tagLst xmlns:p="http://schemas.openxmlformats.org/presentationml/2006/main">
  <p:tag name="MH" val="20200601135543"/>
  <p:tag name="MH_LIBRARY" val="GRAPHIC"/>
  <p:tag name="MH_TYPE" val="SubTitle"/>
  <p:tag name="MH_ORDER" val="1"/>
</p:tagLst>
</file>

<file path=ppt/tags/tag362.xml><?xml version="1.0" encoding="utf-8"?>
<p:tagLst xmlns:p="http://schemas.openxmlformats.org/presentationml/2006/main">
  <p:tag name="MH" val="20200601135543"/>
  <p:tag name="MH_LIBRARY" val="GRAPHIC"/>
  <p:tag name="MH_TYPE" val="Text"/>
  <p:tag name="MH_ORDER" val="1"/>
</p:tagLst>
</file>

<file path=ppt/tags/tag363.xml><?xml version="1.0" encoding="utf-8"?>
<p:tagLst xmlns:p="http://schemas.openxmlformats.org/presentationml/2006/main">
  <p:tag name="MH" val="20200601135543"/>
  <p:tag name="MH_LIBRARY" val="GRAPHIC"/>
  <p:tag name="MH_TYPE" val="Other"/>
  <p:tag name="MH_ORDER" val="3"/>
</p:tagLst>
</file>

<file path=ppt/tags/tag364.xml><?xml version="1.0" encoding="utf-8"?>
<p:tagLst xmlns:p="http://schemas.openxmlformats.org/presentationml/2006/main">
  <p:tag name="MH" val="20200601135543"/>
  <p:tag name="MH_LIBRARY" val="GRAPHIC"/>
  <p:tag name="MH_TYPE" val="Other"/>
  <p:tag name="MH_ORDER" val="4"/>
</p:tagLst>
</file>

<file path=ppt/tags/tag365.xml><?xml version="1.0" encoding="utf-8"?>
<p:tagLst xmlns:p="http://schemas.openxmlformats.org/presentationml/2006/main">
  <p:tag name="MH" val="20200601135543"/>
  <p:tag name="MH_LIBRARY" val="GRAPHIC"/>
  <p:tag name="MH_TYPE" val="SubTitle"/>
  <p:tag name="MH_ORDER" val="2"/>
</p:tagLst>
</file>

<file path=ppt/tags/tag366.xml><?xml version="1.0" encoding="utf-8"?>
<p:tagLst xmlns:p="http://schemas.openxmlformats.org/presentationml/2006/main">
  <p:tag name="MH" val="20200601135543"/>
  <p:tag name="MH_LIBRARY" val="GRAPHIC"/>
  <p:tag name="MH_TYPE" val="Text"/>
  <p:tag name="MH_ORDER" val="2"/>
</p:tagLst>
</file>

<file path=ppt/tags/tag367.xml><?xml version="1.0" encoding="utf-8"?>
<p:tagLst xmlns:p="http://schemas.openxmlformats.org/presentationml/2006/main">
  <p:tag name="MH" val="20200601135543"/>
  <p:tag name="MH_LIBRARY" val="GRAPHIC"/>
  <p:tag name="MH_TYPE" val="Other"/>
  <p:tag name="MH_ORDER" val="5"/>
</p:tagLst>
</file>

<file path=ppt/tags/tag368.xml><?xml version="1.0" encoding="utf-8"?>
<p:tagLst xmlns:p="http://schemas.openxmlformats.org/presentationml/2006/main">
  <p:tag name="MH" val="20200601135543"/>
  <p:tag name="MH_LIBRARY" val="GRAPHIC"/>
  <p:tag name="MH_TYPE" val="Other"/>
  <p:tag name="MH_ORDER" val="6"/>
</p:tagLst>
</file>

<file path=ppt/tags/tag369.xml><?xml version="1.0" encoding="utf-8"?>
<p:tagLst xmlns:p="http://schemas.openxmlformats.org/presentationml/2006/main">
  <p:tag name="MH" val="20200713124552"/>
  <p:tag name="MH_LIBRARY" val="GRAPHIC"/>
  <p:tag name="MH_TYPE" val="Other"/>
  <p:tag name="MH_ORDER" val="1"/>
</p:tagLst>
</file>

<file path=ppt/tags/tag37.xml><?xml version="1.0" encoding="utf-8"?>
<p:tagLst xmlns:p="http://schemas.openxmlformats.org/presentationml/2006/main">
  <p:tag name="MH" val="20200601135543"/>
  <p:tag name="MH_LIBRARY" val="GRAPHIC"/>
  <p:tag name="MH_TYPE" val="SubTitle"/>
  <p:tag name="MH_ORDER" val="1"/>
</p:tagLst>
</file>

<file path=ppt/tags/tag370.xml><?xml version="1.0" encoding="utf-8"?>
<p:tagLst xmlns:p="http://schemas.openxmlformats.org/presentationml/2006/main">
  <p:tag name="MH" val="20200713124552"/>
  <p:tag name="MH_LIBRARY" val="GRAPHIC"/>
  <p:tag name="MH_TYPE" val="Other"/>
  <p:tag name="MH_ORDER" val="2"/>
</p:tagLst>
</file>

<file path=ppt/tags/tag371.xml><?xml version="1.0" encoding="utf-8"?>
<p:tagLst xmlns:p="http://schemas.openxmlformats.org/presentationml/2006/main">
  <p:tag name="MH" val="20200713124552"/>
  <p:tag name="MH_LIBRARY" val="GRAPHIC"/>
  <p:tag name="MH_TYPE" val="Other"/>
  <p:tag name="MH_ORDER" val="3"/>
</p:tagLst>
</file>

<file path=ppt/tags/tag372.xml><?xml version="1.0" encoding="utf-8"?>
<p:tagLst xmlns:p="http://schemas.openxmlformats.org/presentationml/2006/main">
  <p:tag name="MH" val="20200713124552"/>
  <p:tag name="MH_LIBRARY" val="GRAPHIC"/>
  <p:tag name="MH_TYPE" val="Other"/>
  <p:tag name="MH_ORDER" val="4"/>
</p:tagLst>
</file>

<file path=ppt/tags/tag373.xml><?xml version="1.0" encoding="utf-8"?>
<p:tagLst xmlns:p="http://schemas.openxmlformats.org/presentationml/2006/main">
  <p:tag name="MH" val="20200713124552"/>
  <p:tag name="MH_LIBRARY" val="GRAPHIC"/>
  <p:tag name="MH_TYPE" val="Title"/>
  <p:tag name="MH_ORDER" val="1"/>
</p:tagLst>
</file>

<file path=ppt/tags/tag374.xml><?xml version="1.0" encoding="utf-8"?>
<p:tagLst xmlns:p="http://schemas.openxmlformats.org/presentationml/2006/main">
  <p:tag name="MH" val="20200713124552"/>
  <p:tag name="MH_LIBRARY" val="GRAPHIC"/>
  <p:tag name="MH_TYPE" val="SubTitle"/>
  <p:tag name="MH_ORDER" val="2"/>
</p:tagLst>
</file>

<file path=ppt/tags/tag375.xml><?xml version="1.0" encoding="utf-8"?>
<p:tagLst xmlns:p="http://schemas.openxmlformats.org/presentationml/2006/main">
  <p:tag name="MH" val="20200713124552"/>
  <p:tag name="MH_LIBRARY" val="GRAPHIC"/>
  <p:tag name="MH_TYPE" val="SubTitle"/>
  <p:tag name="MH_ORDER" val="1"/>
</p:tagLst>
</file>

<file path=ppt/tags/tag376.xml><?xml version="1.0" encoding="utf-8"?>
<p:tagLst xmlns:p="http://schemas.openxmlformats.org/presentationml/2006/main">
  <p:tag name="MH" val="20200713124552"/>
  <p:tag name="MH_LIBRARY" val="GRAPHIC"/>
  <p:tag name="MH_TYPE" val="SubTitle"/>
  <p:tag name="MH_ORDER" val="3"/>
</p:tagLst>
</file>

<file path=ppt/tags/tag377.xml><?xml version="1.0" encoding="utf-8"?>
<p:tagLst xmlns:p="http://schemas.openxmlformats.org/presentationml/2006/main">
  <p:tag name="MH" val="20200724141106"/>
  <p:tag name="MH_LIBRARY" val="GRAPHIC"/>
  <p:tag name="MH_TYPE" val="Other"/>
  <p:tag name="MH_ORDER" val="1"/>
</p:tagLst>
</file>

<file path=ppt/tags/tag378.xml><?xml version="1.0" encoding="utf-8"?>
<p:tagLst xmlns:p="http://schemas.openxmlformats.org/presentationml/2006/main">
  <p:tag name="MH" val="20200724141106"/>
  <p:tag name="MH_LIBRARY" val="GRAPHIC"/>
  <p:tag name="MH_TYPE" val="Desc"/>
  <p:tag name="MH_ORDER" val="1"/>
</p:tagLst>
</file>

<file path=ppt/tags/tag379.xml><?xml version="1.0" encoding="utf-8"?>
<p:tagLst xmlns:p="http://schemas.openxmlformats.org/presentationml/2006/main">
  <p:tag name="MH" val="20200724141106"/>
  <p:tag name="MH_LIBRARY" val="GRAPHIC"/>
  <p:tag name="MH_TYPE" val="Other"/>
  <p:tag name="MH_ORDER" val="2"/>
</p:tagLst>
</file>

<file path=ppt/tags/tag38.xml><?xml version="1.0" encoding="utf-8"?>
<p:tagLst xmlns:p="http://schemas.openxmlformats.org/presentationml/2006/main">
  <p:tag name="MH" val="20200601135543"/>
  <p:tag name="MH_LIBRARY" val="GRAPHIC"/>
  <p:tag name="MH_TYPE" val="Text"/>
  <p:tag name="MH_ORDER" val="1"/>
</p:tagLst>
</file>

<file path=ppt/tags/tag380.xml><?xml version="1.0" encoding="utf-8"?>
<p:tagLst xmlns:p="http://schemas.openxmlformats.org/presentationml/2006/main">
  <p:tag name="MH" val="20200529235458"/>
  <p:tag name="MH_LIBRARY" val="CONTENTS"/>
  <p:tag name="MH_TYPE" val="OTHERS"/>
  <p:tag name="ID" val="626778"/>
</p:tagLst>
</file>

<file path=ppt/tags/tag381.xml><?xml version="1.0" encoding="utf-8"?>
<p:tagLst xmlns:p="http://schemas.openxmlformats.org/presentationml/2006/main">
  <p:tag name="MH" val="20200529235458"/>
  <p:tag name="MH_LIBRARY" val="CONTENTS"/>
  <p:tag name="MH_TYPE" val="OTHERS"/>
  <p:tag name="ID" val="626778"/>
</p:tagLst>
</file>

<file path=ppt/tags/tag382.xml><?xml version="1.0" encoding="utf-8"?>
<p:tagLst xmlns:p="http://schemas.openxmlformats.org/presentationml/2006/main">
  <p:tag name="MH" val="20200529235458"/>
  <p:tag name="MH_LIBRARY" val="CONTENTS"/>
  <p:tag name="MH_TYPE" val="OTHERS"/>
  <p:tag name="ID" val="626778"/>
</p:tagLst>
</file>

<file path=ppt/tags/tag383.xml><?xml version="1.0" encoding="utf-8"?>
<p:tagLst xmlns:p="http://schemas.openxmlformats.org/presentationml/2006/main">
  <p:tag name="MH" val="20200529235458"/>
  <p:tag name="MH_LIBRARY" val="CONTENTS"/>
  <p:tag name="MH_TYPE" val="NUMBER"/>
  <p:tag name="ID" val="626778"/>
  <p:tag name="MH_ORDER" val="NUMBER"/>
</p:tagLst>
</file>

<file path=ppt/tags/tag384.xml><?xml version="1.0" encoding="utf-8"?>
<p:tagLst xmlns:p="http://schemas.openxmlformats.org/presentationml/2006/main">
  <p:tag name="MH" val="20200529235458"/>
  <p:tag name="MH_LIBRARY" val="CONTENTS"/>
  <p:tag name="MH_TYPE" val="TITLE"/>
  <p:tag name="ID" val="626778"/>
  <p:tag name="MH_ORDER" val="NUMBER"/>
</p:tagLst>
</file>

<file path=ppt/tags/tag385.xml><?xml version="1.0" encoding="utf-8"?>
<p:tagLst xmlns:p="http://schemas.openxmlformats.org/presentationml/2006/main">
  <p:tag name="MH" val="20200724141106"/>
  <p:tag name="MH_LIBRARY" val="GRAPHIC"/>
  <p:tag name="MH_TYPE" val="Other"/>
  <p:tag name="MH_ORDER" val="1"/>
</p:tagLst>
</file>

<file path=ppt/tags/tag386.xml><?xml version="1.0" encoding="utf-8"?>
<p:tagLst xmlns:p="http://schemas.openxmlformats.org/presentationml/2006/main">
  <p:tag name="MH" val="20200724141106"/>
  <p:tag name="MH_LIBRARY" val="GRAPHIC"/>
  <p:tag name="MH_TYPE" val="Desc"/>
  <p:tag name="MH_ORDER" val="1"/>
</p:tagLst>
</file>

<file path=ppt/tags/tag387.xml><?xml version="1.0" encoding="utf-8"?>
<p:tagLst xmlns:p="http://schemas.openxmlformats.org/presentationml/2006/main">
  <p:tag name="MH" val="20200724141106"/>
  <p:tag name="MH_LIBRARY" val="GRAPHIC"/>
  <p:tag name="MH_TYPE" val="Other"/>
  <p:tag name="MH_ORDER" val="2"/>
</p:tagLst>
</file>

<file path=ppt/tags/tag388.xml><?xml version="1.0" encoding="utf-8"?>
<p:tagLst xmlns:p="http://schemas.openxmlformats.org/presentationml/2006/main">
  <p:tag name="MH" val="20200529235458"/>
  <p:tag name="MH_LIBRARY" val="CONTENTS"/>
  <p:tag name="MH_TYPE" val="OTHERS"/>
  <p:tag name="ID" val="626778"/>
</p:tagLst>
</file>

<file path=ppt/tags/tag389.xml><?xml version="1.0" encoding="utf-8"?>
<p:tagLst xmlns:p="http://schemas.openxmlformats.org/presentationml/2006/main">
  <p:tag name="MH" val="20200529235458"/>
  <p:tag name="MH_LIBRARY" val="CONTENTS"/>
  <p:tag name="MH_TYPE" val="OTHERS"/>
  <p:tag name="ID" val="626778"/>
</p:tagLst>
</file>

<file path=ppt/tags/tag39.xml><?xml version="1.0" encoding="utf-8"?>
<p:tagLst xmlns:p="http://schemas.openxmlformats.org/presentationml/2006/main">
  <p:tag name="MH" val="20200601135543"/>
  <p:tag name="MH_LIBRARY" val="GRAPHIC"/>
  <p:tag name="MH_TYPE" val="Other"/>
  <p:tag name="MH_ORDER" val="3"/>
</p:tagLst>
</file>

<file path=ppt/tags/tag390.xml><?xml version="1.0" encoding="utf-8"?>
<p:tagLst xmlns:p="http://schemas.openxmlformats.org/presentationml/2006/main">
  <p:tag name="MH" val="20200529235458"/>
  <p:tag name="MH_LIBRARY" val="CONTENTS"/>
  <p:tag name="MH_TYPE" val="OTHERS"/>
  <p:tag name="ID" val="626778"/>
</p:tagLst>
</file>

<file path=ppt/tags/tag391.xml><?xml version="1.0" encoding="utf-8"?>
<p:tagLst xmlns:p="http://schemas.openxmlformats.org/presentationml/2006/main">
  <p:tag name="MH" val="20200529235458"/>
  <p:tag name="MH_LIBRARY" val="CONTENTS"/>
  <p:tag name="MH_TYPE" val="NUMBER"/>
  <p:tag name="ID" val="626778"/>
  <p:tag name="MH_ORDER" val="NUMBER"/>
</p:tagLst>
</file>

<file path=ppt/tags/tag392.xml><?xml version="1.0" encoding="utf-8"?>
<p:tagLst xmlns:p="http://schemas.openxmlformats.org/presentationml/2006/main">
  <p:tag name="MH" val="20200529235458"/>
  <p:tag name="MH_LIBRARY" val="CONTENTS"/>
  <p:tag name="MH_TYPE" val="TITLE"/>
  <p:tag name="ID" val="626778"/>
  <p:tag name="MH_ORDER" val="NUMBER"/>
</p:tagLst>
</file>

<file path=ppt/tags/tag393.xml><?xml version="1.0" encoding="utf-8"?>
<p:tagLst xmlns:p="http://schemas.openxmlformats.org/presentationml/2006/main">
  <p:tag name="MH" val="20200724141106"/>
  <p:tag name="MH_LIBRARY" val="GRAPHIC"/>
  <p:tag name="MH_TYPE" val="Other"/>
  <p:tag name="MH_ORDER" val="1"/>
</p:tagLst>
</file>

<file path=ppt/tags/tag394.xml><?xml version="1.0" encoding="utf-8"?>
<p:tagLst xmlns:p="http://schemas.openxmlformats.org/presentationml/2006/main">
  <p:tag name="MH" val="20200724141106"/>
  <p:tag name="MH_LIBRARY" val="GRAPHIC"/>
  <p:tag name="MH_TYPE" val="Desc"/>
  <p:tag name="MH_ORDER" val="1"/>
</p:tagLst>
</file>

<file path=ppt/tags/tag395.xml><?xml version="1.0" encoding="utf-8"?>
<p:tagLst xmlns:p="http://schemas.openxmlformats.org/presentationml/2006/main">
  <p:tag name="MH" val="20200724141106"/>
  <p:tag name="MH_LIBRARY" val="GRAPHIC"/>
  <p:tag name="MH_TYPE" val="Other"/>
  <p:tag name="MH_ORDER" val="2"/>
</p:tagLst>
</file>

<file path=ppt/tags/tag396.xml><?xml version="1.0" encoding="utf-8"?>
<p:tagLst xmlns:p="http://schemas.openxmlformats.org/presentationml/2006/main">
  <p:tag name="MH" val="20200713124552"/>
  <p:tag name="MH_LIBRARY" val="GRAPHIC"/>
  <p:tag name="MH_TYPE" val="Other"/>
  <p:tag name="MH_ORDER" val="1"/>
</p:tagLst>
</file>

<file path=ppt/tags/tag397.xml><?xml version="1.0" encoding="utf-8"?>
<p:tagLst xmlns:p="http://schemas.openxmlformats.org/presentationml/2006/main">
  <p:tag name="MH" val="20200713124552"/>
  <p:tag name="MH_LIBRARY" val="GRAPHIC"/>
  <p:tag name="MH_TYPE" val="Other"/>
  <p:tag name="MH_ORDER" val="2"/>
</p:tagLst>
</file>

<file path=ppt/tags/tag398.xml><?xml version="1.0" encoding="utf-8"?>
<p:tagLst xmlns:p="http://schemas.openxmlformats.org/presentationml/2006/main">
  <p:tag name="MH" val="20200713124552"/>
  <p:tag name="MH_LIBRARY" val="GRAPHIC"/>
  <p:tag name="MH_TYPE" val="Other"/>
  <p:tag name="MH_ORDER" val="3"/>
</p:tagLst>
</file>

<file path=ppt/tags/tag399.xml><?xml version="1.0" encoding="utf-8"?>
<p:tagLst xmlns:p="http://schemas.openxmlformats.org/presentationml/2006/main">
  <p:tag name="MH" val="20200713124552"/>
  <p:tag name="MH_LIBRARY" val="GRAPHIC"/>
  <p:tag name="MH_TYPE" val="Other"/>
  <p:tag name="MH_ORDER" val="4"/>
</p:tagLst>
</file>

<file path=ppt/tags/tag4.xml><?xml version="1.0" encoding="utf-8"?>
<p:tagLst xmlns:p="http://schemas.openxmlformats.org/presentationml/2006/main">
  <p:tag name="MH" val="20200724140354"/>
  <p:tag name="MH_LIBRARY" val="GRAPHIC"/>
  <p:tag name="MH_TYPE" val="Other"/>
  <p:tag name="MH_ORDER" val="4"/>
</p:tagLst>
</file>

<file path=ppt/tags/tag40.xml><?xml version="1.0" encoding="utf-8"?>
<p:tagLst xmlns:p="http://schemas.openxmlformats.org/presentationml/2006/main">
  <p:tag name="MH" val="20200601135543"/>
  <p:tag name="MH_LIBRARY" val="GRAPHIC"/>
  <p:tag name="MH_TYPE" val="Other"/>
  <p:tag name="MH_ORDER" val="4"/>
</p:tagLst>
</file>

<file path=ppt/tags/tag400.xml><?xml version="1.0" encoding="utf-8"?>
<p:tagLst xmlns:p="http://schemas.openxmlformats.org/presentationml/2006/main">
  <p:tag name="MH" val="20200713124552"/>
  <p:tag name="MH_LIBRARY" val="GRAPHIC"/>
  <p:tag name="MH_TYPE" val="Title"/>
  <p:tag name="MH_ORDER" val="1"/>
</p:tagLst>
</file>

<file path=ppt/tags/tag401.xml><?xml version="1.0" encoding="utf-8"?>
<p:tagLst xmlns:p="http://schemas.openxmlformats.org/presentationml/2006/main">
  <p:tag name="MH" val="20200713124552"/>
  <p:tag name="MH_LIBRARY" val="GRAPHIC"/>
  <p:tag name="MH_TYPE" val="SubTitle"/>
  <p:tag name="MH_ORDER" val="2"/>
</p:tagLst>
</file>

<file path=ppt/tags/tag402.xml><?xml version="1.0" encoding="utf-8"?>
<p:tagLst xmlns:p="http://schemas.openxmlformats.org/presentationml/2006/main">
  <p:tag name="MH" val="20200713124552"/>
  <p:tag name="MH_LIBRARY" val="GRAPHIC"/>
  <p:tag name="MH_TYPE" val="SubTitle"/>
  <p:tag name="MH_ORDER" val="3"/>
</p:tagLst>
</file>

<file path=ppt/tags/tag403.xml><?xml version="1.0" encoding="utf-8"?>
<p:tagLst xmlns:p="http://schemas.openxmlformats.org/presentationml/2006/main">
  <p:tag name="MH" val="20200713124552"/>
  <p:tag name="MH_LIBRARY" val="GRAPHIC"/>
  <p:tag name="MH_TYPE" val="SubTitle"/>
  <p:tag name="MH_ORDER" val="1"/>
</p:tagLst>
</file>

<file path=ppt/tags/tag404.xml><?xml version="1.0" encoding="utf-8"?>
<p:tagLst xmlns:p="http://schemas.openxmlformats.org/presentationml/2006/main">
  <p:tag name="MH" val="20200601135543"/>
  <p:tag name="MH_LIBRARY" val="GRAPHIC"/>
  <p:tag name="MH_TYPE" val="Other"/>
  <p:tag name="MH_ORDER" val="1"/>
</p:tagLst>
</file>

<file path=ppt/tags/tag405.xml><?xml version="1.0" encoding="utf-8"?>
<p:tagLst xmlns:p="http://schemas.openxmlformats.org/presentationml/2006/main">
  <p:tag name="MH" val="20200601135543"/>
  <p:tag name="MH_LIBRARY" val="GRAPHIC"/>
  <p:tag name="MH_TYPE" val="Other"/>
  <p:tag name="MH_ORDER" val="2"/>
</p:tagLst>
</file>

<file path=ppt/tags/tag406.xml><?xml version="1.0" encoding="utf-8"?>
<p:tagLst xmlns:p="http://schemas.openxmlformats.org/presentationml/2006/main">
  <p:tag name="MH" val="20200601135543"/>
  <p:tag name="MH_LIBRARY" val="GRAPHIC"/>
  <p:tag name="MH_TYPE" val="Text"/>
  <p:tag name="MH_ORDER" val="1"/>
</p:tagLst>
</file>

<file path=ppt/tags/tag407.xml><?xml version="1.0" encoding="utf-8"?>
<p:tagLst xmlns:p="http://schemas.openxmlformats.org/presentationml/2006/main">
  <p:tag name="MH" val="20200601135543"/>
  <p:tag name="MH_LIBRARY" val="GRAPHIC"/>
  <p:tag name="MH_TYPE" val="Other"/>
  <p:tag name="MH_ORDER" val="3"/>
</p:tagLst>
</file>

<file path=ppt/tags/tag408.xml><?xml version="1.0" encoding="utf-8"?>
<p:tagLst xmlns:p="http://schemas.openxmlformats.org/presentationml/2006/main">
  <p:tag name="MH" val="20200601135543"/>
  <p:tag name="MH_LIBRARY" val="GRAPHIC"/>
  <p:tag name="MH_TYPE" val="Other"/>
  <p:tag name="MH_ORDER" val="4"/>
</p:tagLst>
</file>

<file path=ppt/tags/tag409.xml><?xml version="1.0" encoding="utf-8"?>
<p:tagLst xmlns:p="http://schemas.openxmlformats.org/presentationml/2006/main">
  <p:tag name="MH" val="20200601135543"/>
  <p:tag name="MH_LIBRARY" val="GRAPHIC"/>
  <p:tag name="MH_TYPE" val="SubTitle"/>
  <p:tag name="MH_ORDER" val="2"/>
</p:tagLst>
</file>

<file path=ppt/tags/tag41.xml><?xml version="1.0" encoding="utf-8"?>
<p:tagLst xmlns:p="http://schemas.openxmlformats.org/presentationml/2006/main">
  <p:tag name="MH" val="20200601135543"/>
  <p:tag name="MH_LIBRARY" val="GRAPHIC"/>
  <p:tag name="MH_TYPE" val="SubTitle"/>
  <p:tag name="MH_ORDER" val="2"/>
</p:tagLst>
</file>

<file path=ppt/tags/tag410.xml><?xml version="1.0" encoding="utf-8"?>
<p:tagLst xmlns:p="http://schemas.openxmlformats.org/presentationml/2006/main">
  <p:tag name="MH" val="20200601135543"/>
  <p:tag name="MH_LIBRARY" val="GRAPHIC"/>
  <p:tag name="MH_TYPE" val="Text"/>
  <p:tag name="MH_ORDER" val="2"/>
</p:tagLst>
</file>

<file path=ppt/tags/tag411.xml><?xml version="1.0" encoding="utf-8"?>
<p:tagLst xmlns:p="http://schemas.openxmlformats.org/presentationml/2006/main">
  <p:tag name="MH" val="20200601135543"/>
  <p:tag name="MH_LIBRARY" val="GRAPHIC"/>
  <p:tag name="MH_TYPE" val="Other"/>
  <p:tag name="MH_ORDER" val="5"/>
</p:tagLst>
</file>

<file path=ppt/tags/tag412.xml><?xml version="1.0" encoding="utf-8"?>
<p:tagLst xmlns:p="http://schemas.openxmlformats.org/presentationml/2006/main">
  <p:tag name="MH" val="20200601135543"/>
  <p:tag name="MH_LIBRARY" val="GRAPHIC"/>
  <p:tag name="MH_TYPE" val="Other"/>
  <p:tag name="MH_ORDER" val="6"/>
</p:tagLst>
</file>

<file path=ppt/tags/tag413.xml><?xml version="1.0" encoding="utf-8"?>
<p:tagLst xmlns:p="http://schemas.openxmlformats.org/presentationml/2006/main">
  <p:tag name="MH" val="20200724142132"/>
  <p:tag name="MH_LIBRARY" val="GRAPHIC"/>
  <p:tag name="MH_TYPE" val="Other"/>
  <p:tag name="MH_ORDER" val="5"/>
</p:tagLst>
</file>

<file path=ppt/tags/tag414.xml><?xml version="1.0" encoding="utf-8"?>
<p:tagLst xmlns:p="http://schemas.openxmlformats.org/presentationml/2006/main">
  <p:tag name="MH" val="20200724142132"/>
  <p:tag name="MH_LIBRARY" val="GRAPHIC"/>
  <p:tag name="MH_TYPE" val="Other"/>
  <p:tag name="MH_ORDER" val="6"/>
</p:tagLst>
</file>

<file path=ppt/tags/tag415.xml><?xml version="1.0" encoding="utf-8"?>
<p:tagLst xmlns:p="http://schemas.openxmlformats.org/presentationml/2006/main">
  <p:tag name="MH" val="20200724142132"/>
  <p:tag name="MH_LIBRARY" val="GRAPHIC"/>
  <p:tag name="MH_TYPE" val="Other"/>
  <p:tag name="MH_ORDER" val="9"/>
</p:tagLst>
</file>

<file path=ppt/tags/tag416.xml><?xml version="1.0" encoding="utf-8"?>
<p:tagLst xmlns:p="http://schemas.openxmlformats.org/presentationml/2006/main">
  <p:tag name="MH" val="20200601135543"/>
  <p:tag name="MH_LIBRARY" val="GRAPHIC"/>
  <p:tag name="MH_TYPE" val="SubTitle"/>
  <p:tag name="MH_ORDER" val="2"/>
</p:tagLst>
</file>

<file path=ppt/tags/tag417.xml><?xml version="1.0" encoding="utf-8"?>
<p:tagLst xmlns:p="http://schemas.openxmlformats.org/presentationml/2006/main">
  <p:tag name="MH" val="20200601135543"/>
  <p:tag name="MH_LIBRARY" val="GRAPHIC"/>
  <p:tag name="MH_TYPE" val="Text"/>
  <p:tag name="MH_ORDER" val="2"/>
</p:tagLst>
</file>

<file path=ppt/tags/tag418.xml><?xml version="1.0" encoding="utf-8"?>
<p:tagLst xmlns:p="http://schemas.openxmlformats.org/presentationml/2006/main">
  <p:tag name="MH" val="20200601135543"/>
  <p:tag name="MH_LIBRARY" val="GRAPHIC"/>
  <p:tag name="MH_TYPE" val="SubTitle"/>
  <p:tag name="MH_ORDER" val="1"/>
</p:tagLst>
</file>

<file path=ppt/tags/tag419.xml><?xml version="1.0" encoding="utf-8"?>
<p:tagLst xmlns:p="http://schemas.openxmlformats.org/presentationml/2006/main">
  <p:tag name="MH" val="20200529235458"/>
  <p:tag name="MH_LIBRARY" val="CONTENTS"/>
  <p:tag name="MH_TYPE" val="OTHERS"/>
  <p:tag name="ID" val="626778"/>
</p:tagLst>
</file>

<file path=ppt/tags/tag42.xml><?xml version="1.0" encoding="utf-8"?>
<p:tagLst xmlns:p="http://schemas.openxmlformats.org/presentationml/2006/main">
  <p:tag name="MH" val="20200601135543"/>
  <p:tag name="MH_LIBRARY" val="GRAPHIC"/>
  <p:tag name="MH_TYPE" val="Other"/>
  <p:tag name="MH_ORDER" val="5"/>
</p:tagLst>
</file>

<file path=ppt/tags/tag420.xml><?xml version="1.0" encoding="utf-8"?>
<p:tagLst xmlns:p="http://schemas.openxmlformats.org/presentationml/2006/main">
  <p:tag name="MH" val="20200529235458"/>
  <p:tag name="MH_LIBRARY" val="CONTENTS"/>
  <p:tag name="MH_TYPE" val="OTHERS"/>
  <p:tag name="ID" val="626778"/>
</p:tagLst>
</file>

<file path=ppt/tags/tag421.xml><?xml version="1.0" encoding="utf-8"?>
<p:tagLst xmlns:p="http://schemas.openxmlformats.org/presentationml/2006/main">
  <p:tag name="MH" val="20200529235458"/>
  <p:tag name="MH_LIBRARY" val="CONTENTS"/>
  <p:tag name="MH_TYPE" val="OTHERS"/>
  <p:tag name="ID" val="626778"/>
</p:tagLst>
</file>

<file path=ppt/tags/tag422.xml><?xml version="1.0" encoding="utf-8"?>
<p:tagLst xmlns:p="http://schemas.openxmlformats.org/presentationml/2006/main">
  <p:tag name="MH" val="20200529235458"/>
  <p:tag name="MH_LIBRARY" val="CONTENTS"/>
  <p:tag name="MH_TYPE" val="NUMBER"/>
  <p:tag name="ID" val="626778"/>
  <p:tag name="MH_ORDER" val="NUMBER"/>
</p:tagLst>
</file>

<file path=ppt/tags/tag423.xml><?xml version="1.0" encoding="utf-8"?>
<p:tagLst xmlns:p="http://schemas.openxmlformats.org/presentationml/2006/main">
  <p:tag name="MH" val="20200529235458"/>
  <p:tag name="MH_LIBRARY" val="CONTENTS"/>
  <p:tag name="MH_TYPE" val="TITLE"/>
  <p:tag name="ID" val="626778"/>
  <p:tag name="MH_ORDER" val="NUMBER"/>
</p:tagLst>
</file>

<file path=ppt/tags/tag424.xml><?xml version="1.0" encoding="utf-8"?>
<p:tagLst xmlns:p="http://schemas.openxmlformats.org/presentationml/2006/main">
  <p:tag name="MH" val="20200808064145"/>
  <p:tag name="MH_LIBRARY" val="GRAPHIC"/>
  <p:tag name="MH_TYPE" val="Other"/>
  <p:tag name="MH_ORDER" val="1"/>
</p:tagLst>
</file>

<file path=ppt/tags/tag425.xml><?xml version="1.0" encoding="utf-8"?>
<p:tagLst xmlns:p="http://schemas.openxmlformats.org/presentationml/2006/main">
  <p:tag name="MH" val="20200808064145"/>
  <p:tag name="MH_LIBRARY" val="GRAPHIC"/>
  <p:tag name="MH_TYPE" val="Other"/>
  <p:tag name="MH_ORDER" val="2"/>
</p:tagLst>
</file>

<file path=ppt/tags/tag426.xml><?xml version="1.0" encoding="utf-8"?>
<p:tagLst xmlns:p="http://schemas.openxmlformats.org/presentationml/2006/main">
  <p:tag name="MH" val="20200808064145"/>
  <p:tag name="MH_LIBRARY" val="GRAPHIC"/>
  <p:tag name="MH_TYPE" val="Other"/>
  <p:tag name="MH_ORDER" val="3"/>
</p:tagLst>
</file>

<file path=ppt/tags/tag427.xml><?xml version="1.0" encoding="utf-8"?>
<p:tagLst xmlns:p="http://schemas.openxmlformats.org/presentationml/2006/main">
  <p:tag name="MH" val="20200808064145"/>
  <p:tag name="MH_LIBRARY" val="GRAPHIC"/>
  <p:tag name="MH_TYPE" val="Other"/>
  <p:tag name="MH_ORDER" val="4"/>
</p:tagLst>
</file>

<file path=ppt/tags/tag428.xml><?xml version="1.0" encoding="utf-8"?>
<p:tagLst xmlns:p="http://schemas.openxmlformats.org/presentationml/2006/main">
  <p:tag name="MH" val="20200808064145"/>
  <p:tag name="MH_LIBRARY" val="GRAPHIC"/>
  <p:tag name="MH_TYPE" val="Other"/>
  <p:tag name="MH_ORDER" val="5"/>
</p:tagLst>
</file>

<file path=ppt/tags/tag429.xml><?xml version="1.0" encoding="utf-8"?>
<p:tagLst xmlns:p="http://schemas.openxmlformats.org/presentationml/2006/main">
  <p:tag name="MH" val="20200808064145"/>
  <p:tag name="MH_LIBRARY" val="GRAPHIC"/>
  <p:tag name="MH_TYPE" val="Other"/>
  <p:tag name="MH_ORDER" val="6"/>
</p:tagLst>
</file>

<file path=ppt/tags/tag43.xml><?xml version="1.0" encoding="utf-8"?>
<p:tagLst xmlns:p="http://schemas.openxmlformats.org/presentationml/2006/main">
  <p:tag name="MH" val="20200601135543"/>
  <p:tag name="MH_LIBRARY" val="GRAPHIC"/>
  <p:tag name="MH_TYPE" val="Other"/>
  <p:tag name="MH_ORDER" val="6"/>
</p:tagLst>
</file>

<file path=ppt/tags/tag430.xml><?xml version="1.0" encoding="utf-8"?>
<p:tagLst xmlns:p="http://schemas.openxmlformats.org/presentationml/2006/main">
  <p:tag name="MH" val="20200808064145"/>
  <p:tag name="MH_LIBRARY" val="GRAPHIC"/>
  <p:tag name="MH_TYPE" val="Other"/>
  <p:tag name="MH_ORDER" val="7"/>
</p:tagLst>
</file>

<file path=ppt/tags/tag431.xml><?xml version="1.0" encoding="utf-8"?>
<p:tagLst xmlns:p="http://schemas.openxmlformats.org/presentationml/2006/main">
  <p:tag name="MH" val="20200808064145"/>
  <p:tag name="MH_LIBRARY" val="GRAPHIC"/>
  <p:tag name="MH_TYPE" val="Other"/>
  <p:tag name="MH_ORDER" val="8"/>
</p:tagLst>
</file>

<file path=ppt/tags/tag432.xml><?xml version="1.0" encoding="utf-8"?>
<p:tagLst xmlns:p="http://schemas.openxmlformats.org/presentationml/2006/main">
  <p:tag name="MH" val="20200808064145"/>
  <p:tag name="MH_LIBRARY" val="GRAPHIC"/>
  <p:tag name="MH_TYPE" val="Other"/>
  <p:tag name="MH_ORDER" val="9"/>
</p:tagLst>
</file>

<file path=ppt/tags/tag433.xml><?xml version="1.0" encoding="utf-8"?>
<p:tagLst xmlns:p="http://schemas.openxmlformats.org/presentationml/2006/main">
  <p:tag name="MH" val="20200808064145"/>
  <p:tag name="MH_LIBRARY" val="GRAPHIC"/>
  <p:tag name="MH_TYPE" val="Other"/>
  <p:tag name="MH_ORDER" val="10"/>
</p:tagLst>
</file>

<file path=ppt/tags/tag434.xml><?xml version="1.0" encoding="utf-8"?>
<p:tagLst xmlns:p="http://schemas.openxmlformats.org/presentationml/2006/main">
  <p:tag name="MH" val="20200808064145"/>
  <p:tag name="MH_LIBRARY" val="GRAPHIC"/>
  <p:tag name="MH_TYPE" val="Other"/>
  <p:tag name="MH_ORDER" val="11"/>
</p:tagLst>
</file>

<file path=ppt/tags/tag435.xml><?xml version="1.0" encoding="utf-8"?>
<p:tagLst xmlns:p="http://schemas.openxmlformats.org/presentationml/2006/main">
  <p:tag name="MH" val="20200808064145"/>
  <p:tag name="MH_LIBRARY" val="GRAPHIC"/>
  <p:tag name="MH_TYPE" val="Other"/>
  <p:tag name="MH_ORDER" val="12"/>
</p:tagLst>
</file>

<file path=ppt/tags/tag436.xml><?xml version="1.0" encoding="utf-8"?>
<p:tagLst xmlns:p="http://schemas.openxmlformats.org/presentationml/2006/main">
  <p:tag name="MH" val="20200808064145"/>
  <p:tag name="MH_LIBRARY" val="GRAPHIC"/>
  <p:tag name="MH_TYPE" val="Other"/>
  <p:tag name="MH_ORDER" val="13"/>
</p:tagLst>
</file>

<file path=ppt/tags/tag437.xml><?xml version="1.0" encoding="utf-8"?>
<p:tagLst xmlns:p="http://schemas.openxmlformats.org/presentationml/2006/main">
  <p:tag name="MH" val="20200808064145"/>
  <p:tag name="MH_LIBRARY" val="GRAPHIC"/>
  <p:tag name="MH_TYPE" val="SubTitle"/>
  <p:tag name="MH_ORDER" val="1"/>
</p:tagLst>
</file>

<file path=ppt/tags/tag438.xml><?xml version="1.0" encoding="utf-8"?>
<p:tagLst xmlns:p="http://schemas.openxmlformats.org/presentationml/2006/main">
  <p:tag name="MH" val="20200808064145"/>
  <p:tag name="MH_LIBRARY" val="GRAPHIC"/>
  <p:tag name="MH_TYPE" val="Other"/>
  <p:tag name="MH_ORDER" val="14"/>
</p:tagLst>
</file>

<file path=ppt/tags/tag439.xml><?xml version="1.0" encoding="utf-8"?>
<p:tagLst xmlns:p="http://schemas.openxmlformats.org/presentationml/2006/main">
  <p:tag name="MH" val="20200808064145"/>
  <p:tag name="MH_LIBRARY" val="GRAPHIC"/>
  <p:tag name="MH_TYPE" val="Other"/>
  <p:tag name="MH_ORDER" val="15"/>
</p:tagLst>
</file>

<file path=ppt/tags/tag44.xml><?xml version="1.0" encoding="utf-8"?>
<p:tagLst xmlns:p="http://schemas.openxmlformats.org/presentationml/2006/main">
  <p:tag name="MH" val="20200724142132"/>
  <p:tag name="MH_LIBRARY" val="GRAPHIC"/>
  <p:tag name="MH_TYPE" val="Other"/>
  <p:tag name="MH_ORDER" val="5"/>
</p:tagLst>
</file>

<file path=ppt/tags/tag440.xml><?xml version="1.0" encoding="utf-8"?>
<p:tagLst xmlns:p="http://schemas.openxmlformats.org/presentationml/2006/main">
  <p:tag name="MH" val="20200808064145"/>
  <p:tag name="MH_LIBRARY" val="GRAPHIC"/>
  <p:tag name="MH_TYPE" val="Other"/>
  <p:tag name="MH_ORDER" val="16"/>
</p:tagLst>
</file>

<file path=ppt/tags/tag441.xml><?xml version="1.0" encoding="utf-8"?>
<p:tagLst xmlns:p="http://schemas.openxmlformats.org/presentationml/2006/main">
  <p:tag name="MH" val="20200808064145"/>
  <p:tag name="MH_LIBRARY" val="GRAPHIC"/>
  <p:tag name="MH_TYPE" val="Other"/>
  <p:tag name="MH_ORDER" val="17"/>
</p:tagLst>
</file>

<file path=ppt/tags/tag442.xml><?xml version="1.0" encoding="utf-8"?>
<p:tagLst xmlns:p="http://schemas.openxmlformats.org/presentationml/2006/main">
  <p:tag name="MH" val="20200808064145"/>
  <p:tag name="MH_LIBRARY" val="GRAPHIC"/>
  <p:tag name="MH_TYPE" val="Other"/>
  <p:tag name="MH_ORDER" val="18"/>
</p:tagLst>
</file>

<file path=ppt/tags/tag443.xml><?xml version="1.0" encoding="utf-8"?>
<p:tagLst xmlns:p="http://schemas.openxmlformats.org/presentationml/2006/main">
  <p:tag name="MH" val="20200808064145"/>
  <p:tag name="MH_LIBRARY" val="GRAPHIC"/>
  <p:tag name="MH_TYPE" val="Other"/>
  <p:tag name="MH_ORDER" val="19"/>
</p:tagLst>
</file>

<file path=ppt/tags/tag444.xml><?xml version="1.0" encoding="utf-8"?>
<p:tagLst xmlns:p="http://schemas.openxmlformats.org/presentationml/2006/main">
  <p:tag name="MH" val="20200808064145"/>
  <p:tag name="MH_LIBRARY" val="GRAPHIC"/>
  <p:tag name="MH_TYPE" val="Other"/>
  <p:tag name="MH_ORDER" val="20"/>
</p:tagLst>
</file>

<file path=ppt/tags/tag445.xml><?xml version="1.0" encoding="utf-8"?>
<p:tagLst xmlns:p="http://schemas.openxmlformats.org/presentationml/2006/main">
  <p:tag name="MH" val="20200808064145"/>
  <p:tag name="MH_LIBRARY" val="GRAPHIC"/>
  <p:tag name="MH_TYPE" val="Other"/>
  <p:tag name="MH_ORDER" val="21"/>
</p:tagLst>
</file>

<file path=ppt/tags/tag446.xml><?xml version="1.0" encoding="utf-8"?>
<p:tagLst xmlns:p="http://schemas.openxmlformats.org/presentationml/2006/main">
  <p:tag name="MH" val="20200808064145"/>
  <p:tag name="MH_LIBRARY" val="GRAPHIC"/>
  <p:tag name="MH_TYPE" val="Other"/>
  <p:tag name="MH_ORDER" val="22"/>
</p:tagLst>
</file>

<file path=ppt/tags/tag447.xml><?xml version="1.0" encoding="utf-8"?>
<p:tagLst xmlns:p="http://schemas.openxmlformats.org/presentationml/2006/main">
  <p:tag name="MH" val="20200808064145"/>
  <p:tag name="MH_LIBRARY" val="GRAPHIC"/>
  <p:tag name="MH_TYPE" val="Other"/>
  <p:tag name="MH_ORDER" val="23"/>
</p:tagLst>
</file>

<file path=ppt/tags/tag448.xml><?xml version="1.0" encoding="utf-8"?>
<p:tagLst xmlns:p="http://schemas.openxmlformats.org/presentationml/2006/main">
  <p:tag name="MH" val="20200808064145"/>
  <p:tag name="MH_LIBRARY" val="GRAPHIC"/>
  <p:tag name="MH_TYPE" val="Other"/>
  <p:tag name="MH_ORDER" val="24"/>
</p:tagLst>
</file>

<file path=ppt/tags/tag449.xml><?xml version="1.0" encoding="utf-8"?>
<p:tagLst xmlns:p="http://schemas.openxmlformats.org/presentationml/2006/main">
  <p:tag name="MH" val="20200808064145"/>
  <p:tag name="MH_LIBRARY" val="GRAPHIC"/>
  <p:tag name="MH_TYPE" val="Other"/>
  <p:tag name="MH_ORDER" val="25"/>
</p:tagLst>
</file>

<file path=ppt/tags/tag45.xml><?xml version="1.0" encoding="utf-8"?>
<p:tagLst xmlns:p="http://schemas.openxmlformats.org/presentationml/2006/main">
  <p:tag name="MH" val="20200724142132"/>
  <p:tag name="MH_LIBRARY" val="GRAPHIC"/>
  <p:tag name="MH_TYPE" val="Other"/>
  <p:tag name="MH_ORDER" val="6"/>
</p:tagLst>
</file>

<file path=ppt/tags/tag450.xml><?xml version="1.0" encoding="utf-8"?>
<p:tagLst xmlns:p="http://schemas.openxmlformats.org/presentationml/2006/main">
  <p:tag name="MH" val="20200808064145"/>
  <p:tag name="MH_LIBRARY" val="GRAPHIC"/>
  <p:tag name="MH_TYPE" val="SubTitle"/>
  <p:tag name="MH_ORDER" val="2"/>
</p:tagLst>
</file>

<file path=ppt/tags/tag451.xml><?xml version="1.0" encoding="utf-8"?>
<p:tagLst xmlns:p="http://schemas.openxmlformats.org/presentationml/2006/main">
  <p:tag name="MH" val="20200808064145"/>
  <p:tag name="MH_LIBRARY" val="GRAPHIC"/>
  <p:tag name="MH_TYPE" val="Other"/>
  <p:tag name="MH_ORDER" val="26"/>
</p:tagLst>
</file>

<file path=ppt/tags/tag452.xml><?xml version="1.0" encoding="utf-8"?>
<p:tagLst xmlns:p="http://schemas.openxmlformats.org/presentationml/2006/main">
  <p:tag name="MH" val="20200808095502"/>
  <p:tag name="MH_LIBRARY" val="GRAPHIC"/>
  <p:tag name="MH_TYPE" val="Other"/>
  <p:tag name="MH_ORDER" val="1"/>
</p:tagLst>
</file>

<file path=ppt/tags/tag453.xml><?xml version="1.0" encoding="utf-8"?>
<p:tagLst xmlns:p="http://schemas.openxmlformats.org/presentationml/2006/main">
  <p:tag name="MH" val="20200808095502"/>
  <p:tag name="MH_LIBRARY" val="GRAPHIC"/>
  <p:tag name="MH_TYPE" val="SubTitle"/>
  <p:tag name="MH_ORDER" val="1"/>
</p:tagLst>
</file>

<file path=ppt/tags/tag454.xml><?xml version="1.0" encoding="utf-8"?>
<p:tagLst xmlns:p="http://schemas.openxmlformats.org/presentationml/2006/main">
  <p:tag name="MH" val="20200808095502"/>
  <p:tag name="MH_LIBRARY" val="GRAPHIC"/>
  <p:tag name="MH_TYPE" val="Other"/>
  <p:tag name="MH_ORDER" val="2"/>
</p:tagLst>
</file>

<file path=ppt/tags/tag455.xml><?xml version="1.0" encoding="utf-8"?>
<p:tagLst xmlns:p="http://schemas.openxmlformats.org/presentationml/2006/main">
  <p:tag name="MH" val="20200808095502"/>
  <p:tag name="MH_LIBRARY" val="GRAPHIC"/>
  <p:tag name="MH_TYPE" val="SubTitle"/>
  <p:tag name="MH_ORDER" val="3"/>
</p:tagLst>
</file>

<file path=ppt/tags/tag456.xml><?xml version="1.0" encoding="utf-8"?>
<p:tagLst xmlns:p="http://schemas.openxmlformats.org/presentationml/2006/main">
  <p:tag name="MH" val="20200808095502"/>
  <p:tag name="MH_LIBRARY" val="GRAPHIC"/>
  <p:tag name="MH_TYPE" val="Other"/>
  <p:tag name="MH_ORDER" val="3"/>
</p:tagLst>
</file>

<file path=ppt/tags/tag457.xml><?xml version="1.0" encoding="utf-8"?>
<p:tagLst xmlns:p="http://schemas.openxmlformats.org/presentationml/2006/main">
  <p:tag name="MH" val="20200808095502"/>
  <p:tag name="MH_LIBRARY" val="GRAPHIC"/>
  <p:tag name="MH_TYPE" val="SubTitle"/>
  <p:tag name="MH_ORDER" val="4"/>
</p:tagLst>
</file>

<file path=ppt/tags/tag458.xml><?xml version="1.0" encoding="utf-8"?>
<p:tagLst xmlns:p="http://schemas.openxmlformats.org/presentationml/2006/main">
  <p:tag name="MH" val="20200808095502"/>
  <p:tag name="MH_LIBRARY" val="GRAPHIC"/>
  <p:tag name="MH_TYPE" val="Other"/>
  <p:tag name="MH_ORDER" val="4"/>
</p:tagLst>
</file>

<file path=ppt/tags/tag459.xml><?xml version="1.0" encoding="utf-8"?>
<p:tagLst xmlns:p="http://schemas.openxmlformats.org/presentationml/2006/main">
  <p:tag name="MH" val="20200808095502"/>
  <p:tag name="MH_LIBRARY" val="GRAPHIC"/>
  <p:tag name="MH_TYPE" val="SubTitle"/>
  <p:tag name="MH_ORDER" val="2"/>
</p:tagLst>
</file>

<file path=ppt/tags/tag46.xml><?xml version="1.0" encoding="utf-8"?>
<p:tagLst xmlns:p="http://schemas.openxmlformats.org/presentationml/2006/main">
  <p:tag name="MH" val="20200724142132"/>
  <p:tag name="MH_LIBRARY" val="GRAPHIC"/>
  <p:tag name="MH_TYPE" val="Other"/>
  <p:tag name="MH_ORDER" val="9"/>
</p:tagLst>
</file>

<file path=ppt/tags/tag460.xml><?xml version="1.0" encoding="utf-8"?>
<p:tagLst xmlns:p="http://schemas.openxmlformats.org/presentationml/2006/main">
  <p:tag name="MH" val="20200611132301"/>
  <p:tag name="MH_LIBRARY" val="GRAPHIC"/>
  <p:tag name="MH_ORDER" val="任意多边形 6"/>
</p:tagLst>
</file>

<file path=ppt/tags/tag461.xml><?xml version="1.0" encoding="utf-8"?>
<p:tagLst xmlns:p="http://schemas.openxmlformats.org/presentationml/2006/main">
  <p:tag name="MH" val="20200611132301"/>
  <p:tag name="MH_LIBRARY" val="GRAPHIC"/>
  <p:tag name="MH_ORDER" val="Rectangle 1"/>
</p:tagLst>
</file>

<file path=ppt/tags/tag462.xml><?xml version="1.0" encoding="utf-8"?>
<p:tagLst xmlns:p="http://schemas.openxmlformats.org/presentationml/2006/main">
  <p:tag name="MH" val="20200611132301"/>
  <p:tag name="MH_LIBRARY" val="GRAPHIC"/>
  <p:tag name="MH_ORDER" val="Straight Connector 9"/>
</p:tagLst>
</file>

<file path=ppt/tags/tag463.xml><?xml version="1.0" encoding="utf-8"?>
<p:tagLst xmlns:p="http://schemas.openxmlformats.org/presentationml/2006/main">
  <p:tag name="MH" val="20200611132301"/>
  <p:tag name="MH_LIBRARY" val="GRAPHIC"/>
  <p:tag name="MH_ORDER" val="Straight Connector 10"/>
</p:tagLst>
</file>

<file path=ppt/tags/tag464.xml><?xml version="1.0" encoding="utf-8"?>
<p:tagLst xmlns:p="http://schemas.openxmlformats.org/presentationml/2006/main">
  <p:tag name="MH" val="20200611132301"/>
  <p:tag name="MH_LIBRARY" val="GRAPHIC"/>
</p:tagLst>
</file>

<file path=ppt/tags/tag465.xml><?xml version="1.0" encoding="utf-8"?>
<p:tagLst xmlns:p="http://schemas.openxmlformats.org/presentationml/2006/main">
  <p:tag name="ISPRING_PRESENTATION_TITLE" val="蓝色简介大气毕业答辩竞赛演讲PPT模板"/>
  <p:tag name="MH_CONTENTSID" val="264"/>
  <p:tag name="MH_SECTIONID" val="281,723,"/>
</p:tagLst>
</file>

<file path=ppt/tags/tag47.xml><?xml version="1.0" encoding="utf-8"?>
<p:tagLst xmlns:p="http://schemas.openxmlformats.org/presentationml/2006/main">
  <p:tag name="MH" val="20200601135543"/>
  <p:tag name="MH_LIBRARY" val="GRAPHIC"/>
  <p:tag name="MH_TYPE" val="SubTitle"/>
  <p:tag name="MH_ORDER" val="2"/>
</p:tagLst>
</file>

<file path=ppt/tags/tag48.xml><?xml version="1.0" encoding="utf-8"?>
<p:tagLst xmlns:p="http://schemas.openxmlformats.org/presentationml/2006/main">
  <p:tag name="MH" val="20200601135543"/>
  <p:tag name="MH_LIBRARY" val="GRAPHIC"/>
  <p:tag name="MH_TYPE" val="Text"/>
  <p:tag name="MH_ORDER" val="2"/>
</p:tagLst>
</file>

<file path=ppt/tags/tag49.xml><?xml version="1.0" encoding="utf-8"?>
<p:tagLst xmlns:p="http://schemas.openxmlformats.org/presentationml/2006/main">
  <p:tag name="MH" val="20200806223744"/>
  <p:tag name="MH_LIBRARY" val="GRAPHIC"/>
  <p:tag name="MH_TYPE" val="SubTitle"/>
  <p:tag name="MH_ORDER" val="1"/>
</p:tagLst>
</file>

<file path=ppt/tags/tag5.xml><?xml version="1.0" encoding="utf-8"?>
<p:tagLst xmlns:p="http://schemas.openxmlformats.org/presentationml/2006/main">
  <p:tag name="MH" val="20200724140354"/>
  <p:tag name="MH_LIBRARY" val="GRAPHIC"/>
  <p:tag name="MH_TYPE" val="Other"/>
  <p:tag name="MH_ORDER" val="5"/>
</p:tagLst>
</file>

<file path=ppt/tags/tag50.xml><?xml version="1.0" encoding="utf-8"?>
<p:tagLst xmlns:p="http://schemas.openxmlformats.org/presentationml/2006/main">
  <p:tag name="MH" val="20200806223744"/>
  <p:tag name="MH_LIBRARY" val="GRAPHIC"/>
  <p:tag name="MH_TYPE" val="Other"/>
  <p:tag name="MH_ORDER" val="1"/>
</p:tagLst>
</file>

<file path=ppt/tags/tag51.xml><?xml version="1.0" encoding="utf-8"?>
<p:tagLst xmlns:p="http://schemas.openxmlformats.org/presentationml/2006/main">
  <p:tag name="MH" val="20200806223744"/>
  <p:tag name="MH_LIBRARY" val="GRAPHIC"/>
  <p:tag name="MH_TYPE" val="SubTitle"/>
  <p:tag name="MH_ORDER" val="2"/>
</p:tagLst>
</file>

<file path=ppt/tags/tag52.xml><?xml version="1.0" encoding="utf-8"?>
<p:tagLst xmlns:p="http://schemas.openxmlformats.org/presentationml/2006/main">
  <p:tag name="MH" val="20200806223744"/>
  <p:tag name="MH_LIBRARY" val="GRAPHIC"/>
  <p:tag name="MH_TYPE" val="Other"/>
  <p:tag name="MH_ORDER" val="2"/>
</p:tagLst>
</file>

<file path=ppt/tags/tag53.xml><?xml version="1.0" encoding="utf-8"?>
<p:tagLst xmlns:p="http://schemas.openxmlformats.org/presentationml/2006/main">
  <p:tag name="MH" val="20200806223744"/>
  <p:tag name="MH_LIBRARY" val="GRAPHIC"/>
  <p:tag name="MH_TYPE" val="SubTitle"/>
  <p:tag name="MH_ORDER" val="3"/>
</p:tagLst>
</file>

<file path=ppt/tags/tag54.xml><?xml version="1.0" encoding="utf-8"?>
<p:tagLst xmlns:p="http://schemas.openxmlformats.org/presentationml/2006/main">
  <p:tag name="MH" val="20200806223744"/>
  <p:tag name="MH_LIBRARY" val="GRAPHIC"/>
  <p:tag name="MH_TYPE" val="Other"/>
  <p:tag name="MH_ORDER" val="3"/>
</p:tagLst>
</file>

<file path=ppt/tags/tag55.xml><?xml version="1.0" encoding="utf-8"?>
<p:tagLst xmlns:p="http://schemas.openxmlformats.org/presentationml/2006/main">
  <p:tag name="MH" val="20200806223744"/>
  <p:tag name="MH_LIBRARY" val="GRAPHIC"/>
  <p:tag name="MH_TYPE" val="SubTitle"/>
  <p:tag name="MH_ORDER" val="4"/>
</p:tagLst>
</file>

<file path=ppt/tags/tag56.xml><?xml version="1.0" encoding="utf-8"?>
<p:tagLst xmlns:p="http://schemas.openxmlformats.org/presentationml/2006/main">
  <p:tag name="MH" val="20200806223744"/>
  <p:tag name="MH_LIBRARY" val="GRAPHIC"/>
  <p:tag name="MH_TYPE" val="Other"/>
  <p:tag name="MH_ORDER" val="4"/>
</p:tagLst>
</file>

<file path=ppt/tags/tag57.xml><?xml version="1.0" encoding="utf-8"?>
<p:tagLst xmlns:p="http://schemas.openxmlformats.org/presentationml/2006/main">
  <p:tag name="MH" val="20200601141511"/>
  <p:tag name="MH_LIBRARY" val="GRAPHIC"/>
  <p:tag name="MH_TYPE" val="SubTitle"/>
  <p:tag name="MH_ORDER" val="4"/>
</p:tagLst>
</file>

<file path=ppt/tags/tag58.xml><?xml version="1.0" encoding="utf-8"?>
<p:tagLst xmlns:p="http://schemas.openxmlformats.org/presentationml/2006/main">
  <p:tag name="MH" val="20200601141511"/>
  <p:tag name="MH_LIBRARY" val="GRAPHIC"/>
  <p:tag name="MH_TYPE" val="Other"/>
  <p:tag name="MH_ORDER" val="1"/>
</p:tagLst>
</file>

<file path=ppt/tags/tag59.xml><?xml version="1.0" encoding="utf-8"?>
<p:tagLst xmlns:p="http://schemas.openxmlformats.org/presentationml/2006/main">
  <p:tag name="MH" val="20200601141511"/>
  <p:tag name="MH_LIBRARY" val="GRAPHIC"/>
  <p:tag name="MH_TYPE" val="Other"/>
  <p:tag name="MH_ORDER" val="2"/>
</p:tagLst>
</file>

<file path=ppt/tags/tag6.xml><?xml version="1.0" encoding="utf-8"?>
<p:tagLst xmlns:p="http://schemas.openxmlformats.org/presentationml/2006/main">
  <p:tag name="MH" val="20200724140354"/>
  <p:tag name="MH_LIBRARY" val="GRAPHIC"/>
  <p:tag name="MH_TYPE" val="Other"/>
  <p:tag name="MH_ORDER" val="6"/>
</p:tagLst>
</file>

<file path=ppt/tags/tag60.xml><?xml version="1.0" encoding="utf-8"?>
<p:tagLst xmlns:p="http://schemas.openxmlformats.org/presentationml/2006/main">
  <p:tag name="MH" val="20200601141511"/>
  <p:tag name="MH_LIBRARY" val="GRAPHIC"/>
  <p:tag name="MH_TYPE" val="Other"/>
  <p:tag name="MH_ORDER" val="3"/>
</p:tagLst>
</file>

<file path=ppt/tags/tag61.xml><?xml version="1.0" encoding="utf-8"?>
<p:tagLst xmlns:p="http://schemas.openxmlformats.org/presentationml/2006/main">
  <p:tag name="MH" val="20200601141511"/>
  <p:tag name="MH_LIBRARY" val="GRAPHIC"/>
  <p:tag name="MH_TYPE" val="Other"/>
  <p:tag name="MH_ORDER" val="4"/>
</p:tagLst>
</file>

<file path=ppt/tags/tag62.xml><?xml version="1.0" encoding="utf-8"?>
<p:tagLst xmlns:p="http://schemas.openxmlformats.org/presentationml/2006/main">
  <p:tag name="MH" val="20200601141511"/>
  <p:tag name="MH_LIBRARY" val="GRAPHIC"/>
  <p:tag name="MH_TYPE" val="SubTitle"/>
  <p:tag name="MH_ORDER" val="1"/>
</p:tagLst>
</file>

<file path=ppt/tags/tag63.xml><?xml version="1.0" encoding="utf-8"?>
<p:tagLst xmlns:p="http://schemas.openxmlformats.org/presentationml/2006/main">
  <p:tag name="MH" val="20200601141511"/>
  <p:tag name="MH_LIBRARY" val="GRAPHIC"/>
  <p:tag name="MH_TYPE" val="SubTitle"/>
  <p:tag name="MH_ORDER" val="2"/>
</p:tagLst>
</file>

<file path=ppt/tags/tag64.xml><?xml version="1.0" encoding="utf-8"?>
<p:tagLst xmlns:p="http://schemas.openxmlformats.org/presentationml/2006/main">
  <p:tag name="MH" val="20200601141511"/>
  <p:tag name="MH_LIBRARY" val="GRAPHIC"/>
  <p:tag name="MH_TYPE" val="SubTitle"/>
  <p:tag name="MH_ORDER" val="3"/>
</p:tagLst>
</file>

<file path=ppt/tags/tag65.xml><?xml version="1.0" encoding="utf-8"?>
<p:tagLst xmlns:p="http://schemas.openxmlformats.org/presentationml/2006/main">
  <p:tag name="MH" val="20200601141511"/>
  <p:tag name="MH_LIBRARY" val="GRAPHIC"/>
  <p:tag name="MH_TYPE" val="Other"/>
  <p:tag name="MH_ORDER" val="5"/>
</p:tagLst>
</file>

<file path=ppt/tags/tag66.xml><?xml version="1.0" encoding="utf-8"?>
<p:tagLst xmlns:p="http://schemas.openxmlformats.org/presentationml/2006/main">
  <p:tag name="MH" val="20200601141511"/>
  <p:tag name="MH_LIBRARY" val="GRAPHIC"/>
  <p:tag name="MH_TYPE" val="Title"/>
  <p:tag name="MH_ORDER" val="1"/>
</p:tagLst>
</file>

<file path=ppt/tags/tag67.xml><?xml version="1.0" encoding="utf-8"?>
<p:tagLst xmlns:p="http://schemas.openxmlformats.org/presentationml/2006/main">
  <p:tag name="MH" val="20200529235458"/>
  <p:tag name="MH_LIBRARY" val="CONTENTS"/>
  <p:tag name="MH_TYPE" val="OTHERS"/>
  <p:tag name="ID" val="626778"/>
</p:tagLst>
</file>

<file path=ppt/tags/tag68.xml><?xml version="1.0" encoding="utf-8"?>
<p:tagLst xmlns:p="http://schemas.openxmlformats.org/presentationml/2006/main">
  <p:tag name="MH" val="20200529235458"/>
  <p:tag name="MH_LIBRARY" val="CONTENTS"/>
  <p:tag name="MH_TYPE" val="OTHERS"/>
  <p:tag name="ID" val="626778"/>
</p:tagLst>
</file>

<file path=ppt/tags/tag69.xml><?xml version="1.0" encoding="utf-8"?>
<p:tagLst xmlns:p="http://schemas.openxmlformats.org/presentationml/2006/main">
  <p:tag name="MH" val="20200529235458"/>
  <p:tag name="MH_LIBRARY" val="CONTENTS"/>
  <p:tag name="MH_TYPE" val="OTHERS"/>
  <p:tag name="ID" val="626778"/>
</p:tagLst>
</file>

<file path=ppt/tags/tag7.xml><?xml version="1.0" encoding="utf-8"?>
<p:tagLst xmlns:p="http://schemas.openxmlformats.org/presentationml/2006/main">
  <p:tag name="MH" val="20200724140354"/>
  <p:tag name="MH_LIBRARY" val="GRAPHIC"/>
  <p:tag name="MH_TYPE" val="Other"/>
  <p:tag name="MH_ORDER" val="7"/>
</p:tagLst>
</file>

<file path=ppt/tags/tag70.xml><?xml version="1.0" encoding="utf-8"?>
<p:tagLst xmlns:p="http://schemas.openxmlformats.org/presentationml/2006/main">
  <p:tag name="MH" val="20200529235458"/>
  <p:tag name="MH_LIBRARY" val="CONTENTS"/>
  <p:tag name="MH_TYPE" val="NUMBER"/>
  <p:tag name="ID" val="626778"/>
  <p:tag name="MH_ORDER" val="NUMBER"/>
</p:tagLst>
</file>

<file path=ppt/tags/tag71.xml><?xml version="1.0" encoding="utf-8"?>
<p:tagLst xmlns:p="http://schemas.openxmlformats.org/presentationml/2006/main">
  <p:tag name="MH" val="20200529235458"/>
  <p:tag name="MH_LIBRARY" val="CONTENTS"/>
  <p:tag name="MH_TYPE" val="TITLE"/>
  <p:tag name="ID" val="626778"/>
  <p:tag name="MH_ORDER" val="NUMBER"/>
</p:tagLst>
</file>

<file path=ppt/tags/tag72.xml><?xml version="1.0" encoding="utf-8"?>
<p:tagLst xmlns:p="http://schemas.openxmlformats.org/presentationml/2006/main">
  <p:tag name="MH" val="20200724140354"/>
  <p:tag name="MH_LIBRARY" val="GRAPHIC"/>
  <p:tag name="MH_TYPE" val="Other"/>
  <p:tag name="MH_ORDER" val="1"/>
</p:tagLst>
</file>

<file path=ppt/tags/tag73.xml><?xml version="1.0" encoding="utf-8"?>
<p:tagLst xmlns:p="http://schemas.openxmlformats.org/presentationml/2006/main">
  <p:tag name="MH" val="20200724140354"/>
  <p:tag name="MH_LIBRARY" val="GRAPHIC"/>
  <p:tag name="MH_TYPE" val="Other"/>
  <p:tag name="MH_ORDER" val="2"/>
</p:tagLst>
</file>

<file path=ppt/tags/tag74.xml><?xml version="1.0" encoding="utf-8"?>
<p:tagLst xmlns:p="http://schemas.openxmlformats.org/presentationml/2006/main">
  <p:tag name="MH" val="20200724140354"/>
  <p:tag name="MH_LIBRARY" val="GRAPHIC"/>
  <p:tag name="MH_TYPE" val="Other"/>
  <p:tag name="MH_ORDER" val="3"/>
</p:tagLst>
</file>

<file path=ppt/tags/tag75.xml><?xml version="1.0" encoding="utf-8"?>
<p:tagLst xmlns:p="http://schemas.openxmlformats.org/presentationml/2006/main">
  <p:tag name="MH" val="20200724140354"/>
  <p:tag name="MH_LIBRARY" val="GRAPHIC"/>
  <p:tag name="MH_TYPE" val="Other"/>
  <p:tag name="MH_ORDER" val="4"/>
</p:tagLst>
</file>

<file path=ppt/tags/tag76.xml><?xml version="1.0" encoding="utf-8"?>
<p:tagLst xmlns:p="http://schemas.openxmlformats.org/presentationml/2006/main">
  <p:tag name="MH" val="20200724140354"/>
  <p:tag name="MH_LIBRARY" val="GRAPHIC"/>
  <p:tag name="MH_TYPE" val="Other"/>
  <p:tag name="MH_ORDER" val="5"/>
</p:tagLst>
</file>

<file path=ppt/tags/tag77.xml><?xml version="1.0" encoding="utf-8"?>
<p:tagLst xmlns:p="http://schemas.openxmlformats.org/presentationml/2006/main">
  <p:tag name="MH" val="20200724140354"/>
  <p:tag name="MH_LIBRARY" val="GRAPHIC"/>
  <p:tag name="MH_TYPE" val="Other"/>
  <p:tag name="MH_ORDER" val="6"/>
</p:tagLst>
</file>

<file path=ppt/tags/tag78.xml><?xml version="1.0" encoding="utf-8"?>
<p:tagLst xmlns:p="http://schemas.openxmlformats.org/presentationml/2006/main">
  <p:tag name="MH" val="20200724140354"/>
  <p:tag name="MH_LIBRARY" val="GRAPHIC"/>
  <p:tag name="MH_TYPE" val="Other"/>
  <p:tag name="MH_ORDER" val="7"/>
</p:tagLst>
</file>

<file path=ppt/tags/tag79.xml><?xml version="1.0" encoding="utf-8"?>
<p:tagLst xmlns:p="http://schemas.openxmlformats.org/presentationml/2006/main">
  <p:tag name="MH" val="20200724140354"/>
  <p:tag name="MH_LIBRARY" val="GRAPHIC"/>
  <p:tag name="MH_TYPE" val="SubTitle"/>
  <p:tag name="MH_ORDER" val="3"/>
</p:tagLst>
</file>

<file path=ppt/tags/tag8.xml><?xml version="1.0" encoding="utf-8"?>
<p:tagLst xmlns:p="http://schemas.openxmlformats.org/presentationml/2006/main">
  <p:tag name="MH" val="20200724140354"/>
  <p:tag name="MH_LIBRARY" val="GRAPHIC"/>
  <p:tag name="MH_TYPE" val="SubTitle"/>
  <p:tag name="MH_ORDER" val="3"/>
</p:tagLst>
</file>

<file path=ppt/tags/tag80.xml><?xml version="1.0" encoding="utf-8"?>
<p:tagLst xmlns:p="http://schemas.openxmlformats.org/presentationml/2006/main">
  <p:tag name="MH" val="20200724140354"/>
  <p:tag name="MH_LIBRARY" val="GRAPHIC"/>
  <p:tag name="MH_TYPE" val="SubTitle"/>
  <p:tag name="MH_ORDER" val="2"/>
</p:tagLst>
</file>

<file path=ppt/tags/tag81.xml><?xml version="1.0" encoding="utf-8"?>
<p:tagLst xmlns:p="http://schemas.openxmlformats.org/presentationml/2006/main">
  <p:tag name="MH" val="20200724140354"/>
  <p:tag name="MH_LIBRARY" val="GRAPHIC"/>
  <p:tag name="MH_TYPE" val="SubTitle"/>
  <p:tag name="MH_ORDER" val="1"/>
</p:tagLst>
</file>

<file path=ppt/tags/tag82.xml><?xml version="1.0" encoding="utf-8"?>
<p:tagLst xmlns:p="http://schemas.openxmlformats.org/presentationml/2006/main">
  <p:tag name="MH" val="20200806223744"/>
  <p:tag name="MH_LIBRARY" val="GRAPHIC"/>
  <p:tag name="MH_TYPE" val="SubTitle"/>
  <p:tag name="MH_ORDER" val="1"/>
</p:tagLst>
</file>

<file path=ppt/tags/tag83.xml><?xml version="1.0" encoding="utf-8"?>
<p:tagLst xmlns:p="http://schemas.openxmlformats.org/presentationml/2006/main">
  <p:tag name="MH" val="20200806223744"/>
  <p:tag name="MH_LIBRARY" val="GRAPHIC"/>
  <p:tag name="MH_TYPE" val="Other"/>
  <p:tag name="MH_ORDER" val="1"/>
</p:tagLst>
</file>

<file path=ppt/tags/tag84.xml><?xml version="1.0" encoding="utf-8"?>
<p:tagLst xmlns:p="http://schemas.openxmlformats.org/presentationml/2006/main">
  <p:tag name="MH" val="20200806223744"/>
  <p:tag name="MH_LIBRARY" val="GRAPHIC"/>
  <p:tag name="MH_TYPE" val="SubTitle"/>
  <p:tag name="MH_ORDER" val="2"/>
</p:tagLst>
</file>

<file path=ppt/tags/tag85.xml><?xml version="1.0" encoding="utf-8"?>
<p:tagLst xmlns:p="http://schemas.openxmlformats.org/presentationml/2006/main">
  <p:tag name="MH" val="20200806223744"/>
  <p:tag name="MH_LIBRARY" val="GRAPHIC"/>
  <p:tag name="MH_TYPE" val="Other"/>
  <p:tag name="MH_ORDER" val="2"/>
</p:tagLst>
</file>

<file path=ppt/tags/tag86.xml><?xml version="1.0" encoding="utf-8"?>
<p:tagLst xmlns:p="http://schemas.openxmlformats.org/presentationml/2006/main">
  <p:tag name="MH" val="20200806223744"/>
  <p:tag name="MH_LIBRARY" val="GRAPHIC"/>
  <p:tag name="MH_TYPE" val="SubTitle"/>
  <p:tag name="MH_ORDER" val="3"/>
</p:tagLst>
</file>

<file path=ppt/tags/tag87.xml><?xml version="1.0" encoding="utf-8"?>
<p:tagLst xmlns:p="http://schemas.openxmlformats.org/presentationml/2006/main">
  <p:tag name="MH" val="20200806223744"/>
  <p:tag name="MH_LIBRARY" val="GRAPHIC"/>
  <p:tag name="MH_TYPE" val="Other"/>
  <p:tag name="MH_ORDER" val="3"/>
</p:tagLst>
</file>

<file path=ppt/tags/tag88.xml><?xml version="1.0" encoding="utf-8"?>
<p:tagLst xmlns:p="http://schemas.openxmlformats.org/presentationml/2006/main">
  <p:tag name="MH" val="20200806223744"/>
  <p:tag name="MH_LIBRARY" val="GRAPHIC"/>
  <p:tag name="MH_TYPE" val="SubTitle"/>
  <p:tag name="MH_ORDER" val="4"/>
</p:tagLst>
</file>

<file path=ppt/tags/tag89.xml><?xml version="1.0" encoding="utf-8"?>
<p:tagLst xmlns:p="http://schemas.openxmlformats.org/presentationml/2006/main">
  <p:tag name="MH" val="20200806223744"/>
  <p:tag name="MH_LIBRARY" val="GRAPHIC"/>
  <p:tag name="MH_TYPE" val="Other"/>
  <p:tag name="MH_ORDER" val="4"/>
</p:tagLst>
</file>

<file path=ppt/tags/tag9.xml><?xml version="1.0" encoding="utf-8"?>
<p:tagLst xmlns:p="http://schemas.openxmlformats.org/presentationml/2006/main">
  <p:tag name="MH" val="20200724140354"/>
  <p:tag name="MH_LIBRARY" val="GRAPHIC"/>
  <p:tag name="MH_TYPE" val="SubTitle"/>
  <p:tag name="MH_ORDER" val="2"/>
</p:tagLst>
</file>

<file path=ppt/tags/tag90.xml><?xml version="1.0" encoding="utf-8"?>
<p:tagLst xmlns:p="http://schemas.openxmlformats.org/presentationml/2006/main">
  <p:tag name="MH" val="20200713124552"/>
  <p:tag name="MH_LIBRARY" val="GRAPHIC"/>
  <p:tag name="MH_TYPE" val="Other"/>
  <p:tag name="MH_ORDER" val="1"/>
</p:tagLst>
</file>

<file path=ppt/tags/tag91.xml><?xml version="1.0" encoding="utf-8"?>
<p:tagLst xmlns:p="http://schemas.openxmlformats.org/presentationml/2006/main">
  <p:tag name="MH" val="20200713124552"/>
  <p:tag name="MH_LIBRARY" val="GRAPHIC"/>
  <p:tag name="MH_TYPE" val="Other"/>
  <p:tag name="MH_ORDER" val="2"/>
</p:tagLst>
</file>

<file path=ppt/tags/tag92.xml><?xml version="1.0" encoding="utf-8"?>
<p:tagLst xmlns:p="http://schemas.openxmlformats.org/presentationml/2006/main">
  <p:tag name="MH" val="20200713124552"/>
  <p:tag name="MH_LIBRARY" val="GRAPHIC"/>
  <p:tag name="MH_TYPE" val="Other"/>
  <p:tag name="MH_ORDER" val="3"/>
</p:tagLst>
</file>

<file path=ppt/tags/tag93.xml><?xml version="1.0" encoding="utf-8"?>
<p:tagLst xmlns:p="http://schemas.openxmlformats.org/presentationml/2006/main">
  <p:tag name="MH" val="20200713124552"/>
  <p:tag name="MH_LIBRARY" val="GRAPHIC"/>
  <p:tag name="MH_TYPE" val="Other"/>
  <p:tag name="MH_ORDER" val="4"/>
</p:tagLst>
</file>

<file path=ppt/tags/tag94.xml><?xml version="1.0" encoding="utf-8"?>
<p:tagLst xmlns:p="http://schemas.openxmlformats.org/presentationml/2006/main">
  <p:tag name="MH" val="20200713124552"/>
  <p:tag name="MH_LIBRARY" val="GRAPHIC"/>
  <p:tag name="MH_TYPE" val="Title"/>
  <p:tag name="MH_ORDER" val="1"/>
</p:tagLst>
</file>

<file path=ppt/tags/tag95.xml><?xml version="1.0" encoding="utf-8"?>
<p:tagLst xmlns:p="http://schemas.openxmlformats.org/presentationml/2006/main">
  <p:tag name="MH" val="20200713124552"/>
  <p:tag name="MH_LIBRARY" val="GRAPHIC"/>
  <p:tag name="MH_TYPE" val="SubTitle"/>
  <p:tag name="MH_ORDER" val="2"/>
</p:tagLst>
</file>

<file path=ppt/tags/tag96.xml><?xml version="1.0" encoding="utf-8"?>
<p:tagLst xmlns:p="http://schemas.openxmlformats.org/presentationml/2006/main">
  <p:tag name="MH" val="20200713124552"/>
  <p:tag name="MH_LIBRARY" val="GRAPHIC"/>
  <p:tag name="MH_TYPE" val="SubTitle"/>
  <p:tag name="MH_ORDER" val="1"/>
</p:tagLst>
</file>

<file path=ppt/tags/tag97.xml><?xml version="1.0" encoding="utf-8"?>
<p:tagLst xmlns:p="http://schemas.openxmlformats.org/presentationml/2006/main">
  <p:tag name="MH" val="20200713124552"/>
  <p:tag name="MH_LIBRARY" val="GRAPHIC"/>
  <p:tag name="MH_TYPE" val="SubTitle"/>
  <p:tag name="MH_ORDER" val="3"/>
</p:tagLst>
</file>

<file path=ppt/tags/tag98.xml><?xml version="1.0" encoding="utf-8"?>
<p:tagLst xmlns:p="http://schemas.openxmlformats.org/presentationml/2006/main">
  <p:tag name="MH" val="20200806235911"/>
  <p:tag name="MH_LIBRARY" val="GRAPHIC"/>
  <p:tag name="MH_TYPE" val="Text"/>
  <p:tag name="MH_ORDER" val="1"/>
</p:tagLst>
</file>

<file path=ppt/tags/tag99.xml><?xml version="1.0" encoding="utf-8"?>
<p:tagLst xmlns:p="http://schemas.openxmlformats.org/presentationml/2006/main">
  <p:tag name="MH" val="20200806235911"/>
  <p:tag name="MH_LIBRARY" val="GRAPHIC"/>
  <p:tag name="MH_TYPE" val="Other"/>
  <p:tag name="MH_ORDER" val="1"/>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19294</Words>
  <Application>WPS 演示</Application>
  <PresentationFormat>全屏显示(4:3)</PresentationFormat>
  <Paragraphs>1845</Paragraphs>
  <Slides>98</Slides>
  <Notes>98</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31" baseType="lpstr">
      <vt:lpstr>Arial</vt:lpstr>
      <vt:lpstr>宋体</vt:lpstr>
      <vt:lpstr>Wingdings</vt:lpstr>
      <vt:lpstr>华文行楷</vt:lpstr>
      <vt:lpstr>微软雅黑</vt:lpstr>
      <vt:lpstr>华文楷体</vt:lpstr>
      <vt:lpstr>楷体</vt:lpstr>
      <vt:lpstr>等线</vt:lpstr>
      <vt:lpstr>华文隶书</vt:lpstr>
      <vt:lpstr>Calibri</vt:lpstr>
      <vt:lpstr>Arial Unicode MS</vt:lpstr>
      <vt:lpstr>Times New Roman</vt:lpstr>
      <vt:lpstr>等线 Light</vt:lpstr>
      <vt:lpstr>Calibri Light</vt:lpstr>
      <vt:lpstr>Microsoft JhengHei</vt:lpstr>
      <vt:lpstr>PMingLiU</vt:lpstr>
      <vt:lpstr>Calibri</vt:lpstr>
      <vt:lpstr>Arial Narrow</vt:lpstr>
      <vt:lpstr>MS PMincho</vt:lpstr>
      <vt:lpstr>Tahoma</vt:lpstr>
      <vt:lpstr>楷体_GB2312</vt:lpstr>
      <vt:lpstr>新宋体</vt:lpstr>
      <vt:lpstr>Arial</vt:lpstr>
      <vt:lpstr>Verdana</vt:lpstr>
      <vt:lpstr>黑体</vt:lpstr>
      <vt:lpstr>Agency FB</vt:lpstr>
      <vt:lpstr>Times New Roman</vt:lpstr>
      <vt:lpstr>幼圆</vt:lpstr>
      <vt:lpstr>Tempus Sans ITC</vt:lpstr>
      <vt:lpstr>Adobe Gothic Std B</vt:lpstr>
      <vt:lpstr>MS UI Gothic</vt:lpstr>
      <vt:lpstr>1_Office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刘皓月</cp:lastModifiedBy>
  <cp:revision>1086</cp:revision>
  <dcterms:created xsi:type="dcterms:W3CDTF">2018-07-22T02:36:00Z</dcterms:created>
  <dcterms:modified xsi:type="dcterms:W3CDTF">2020-08-14T03:01:11Z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