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notesSlides/notesSlide24.xml" ContentType="application/vnd.openxmlformats-officedocument.presentationml.notesSlide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ppt/tags/tag32.xml" ContentType="application/vnd.openxmlformats-officedocument.presentationml.tags+xml"/>
  <Override PartName="/ppt/notesSlides/notesSlide26.xml" ContentType="application/vnd.openxmlformats-officedocument.presentationml.notesSlide+xml"/>
  <Override PartName="/ppt/tags/tag33.xml" ContentType="application/vnd.openxmlformats-officedocument.presentationml.tags+xml"/>
  <Override PartName="/ppt/notesSlides/notesSlide27.xml" ContentType="application/vnd.openxmlformats-officedocument.presentationml.notesSlide+xml"/>
  <Override PartName="/ppt/tags/tag34.xml" ContentType="application/vnd.openxmlformats-officedocument.presentationml.tags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notesSlides/notesSlide29.xml" ContentType="application/vnd.openxmlformats-officedocument.presentationml.notesSlide+xml"/>
  <Override PartName="/ppt/tags/tag36.xml" ContentType="application/vnd.openxmlformats-officedocument.presentationml.tags+xml"/>
  <Override PartName="/ppt/notesSlides/notesSlide30.xml" ContentType="application/vnd.openxmlformats-officedocument.presentationml.notesSlide+xml"/>
  <Override PartName="/ppt/tags/tag37.xml" ContentType="application/vnd.openxmlformats-officedocument.presentationml.tags+xml"/>
  <Override PartName="/ppt/notesSlides/notesSlide3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731" r:id="rId4"/>
    <p:sldId id="732" r:id="rId5"/>
    <p:sldId id="733" r:id="rId6"/>
    <p:sldId id="773" r:id="rId7"/>
    <p:sldId id="737" r:id="rId8"/>
    <p:sldId id="735" r:id="rId9"/>
    <p:sldId id="738" r:id="rId10"/>
    <p:sldId id="740" r:id="rId11"/>
    <p:sldId id="774" r:id="rId12"/>
    <p:sldId id="742" r:id="rId13"/>
    <p:sldId id="743" r:id="rId14"/>
    <p:sldId id="744" r:id="rId15"/>
    <p:sldId id="745" r:id="rId16"/>
    <p:sldId id="746" r:id="rId17"/>
    <p:sldId id="747" r:id="rId18"/>
    <p:sldId id="748" r:id="rId19"/>
    <p:sldId id="750" r:id="rId20"/>
    <p:sldId id="751" r:id="rId21"/>
    <p:sldId id="752" r:id="rId22"/>
    <p:sldId id="753" r:id="rId23"/>
    <p:sldId id="754" r:id="rId24"/>
    <p:sldId id="756" r:id="rId25"/>
    <p:sldId id="755" r:id="rId26"/>
    <p:sldId id="757" r:id="rId27"/>
    <p:sldId id="758" r:id="rId28"/>
    <p:sldId id="759" r:id="rId29"/>
    <p:sldId id="760" r:id="rId30"/>
    <p:sldId id="762" r:id="rId31"/>
    <p:sldId id="763" r:id="rId32"/>
    <p:sldId id="765" r:id="rId33"/>
    <p:sldId id="775" r:id="rId34"/>
    <p:sldId id="766" r:id="rId35"/>
    <p:sldId id="767" r:id="rId36"/>
    <p:sldId id="768" r:id="rId37"/>
    <p:sldId id="769" r:id="rId38"/>
    <p:sldId id="770" r:id="rId39"/>
    <p:sldId id="771" r:id="rId40"/>
    <p:sldId id="772" r:id="rId41"/>
    <p:sldId id="730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9900"/>
    <a:srgbClr val="F0DADA"/>
    <a:srgbClr val="FF0000"/>
    <a:srgbClr val="4472C4"/>
    <a:srgbClr val="2F5597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6046" autoAdjust="0"/>
  </p:normalViewPr>
  <p:slideViewPr>
    <p:cSldViewPr snapToGrid="0" showGuides="1"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4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2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5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10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3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6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50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07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32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13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304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704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153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091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71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96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108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37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03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24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78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739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040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018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21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672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18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4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9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7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2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2D4A-7916-4EA7-98F3-4A62AB60BF29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E0B-3B9F-4B37-9DA2-ED2708012EE3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2CC-1108-4B70-9BC3-09B55C4A5343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8A65-164E-49A1-B5FA-4237CF23D580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0A52-8F1A-4292-8ACE-45A92007FF35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7851-6EBE-4126-ACF5-FFBE3C22FF79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FA76-945C-4A0B-829A-B3F78E6D1EAB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3796-B962-4A03-A7F7-45F9A6DE369F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31D6-2F3F-4C77-B3DB-8DBE7BBF4BEC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9A54-BCB9-48D1-97E1-CA144AEEBB7B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8393-C9CD-46B7-BAC4-BD88E6FCCFE5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8B1C-581B-45EE-9AFC-E60740176534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jp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tags" Target="../tags/tag76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42" Type="http://schemas.openxmlformats.org/officeDocument/2006/relationships/tags" Target="../tags/tag79.xml"/><Relationship Id="rId47" Type="http://schemas.openxmlformats.org/officeDocument/2006/relationships/tags" Target="../tags/tag84.xml"/><Relationship Id="rId50" Type="http://schemas.openxmlformats.org/officeDocument/2006/relationships/tags" Target="../tags/tag87.xml"/><Relationship Id="rId55" Type="http://schemas.openxmlformats.org/officeDocument/2006/relationships/tags" Target="../tags/tag92.xml"/><Relationship Id="rId63" Type="http://schemas.openxmlformats.org/officeDocument/2006/relationships/tags" Target="../tags/tag100.xml"/><Relationship Id="rId68" Type="http://schemas.openxmlformats.org/officeDocument/2006/relationships/tags" Target="../tags/tag105.xml"/><Relationship Id="rId76" Type="http://schemas.openxmlformats.org/officeDocument/2006/relationships/tags" Target="../tags/tag113.xml"/><Relationship Id="rId84" Type="http://schemas.openxmlformats.org/officeDocument/2006/relationships/tags" Target="../tags/tag121.xml"/><Relationship Id="rId7" Type="http://schemas.openxmlformats.org/officeDocument/2006/relationships/tags" Target="../tags/tag44.xml"/><Relationship Id="rId71" Type="http://schemas.openxmlformats.org/officeDocument/2006/relationships/tags" Target="../tags/tag108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9" Type="http://schemas.openxmlformats.org/officeDocument/2006/relationships/tags" Target="../tags/tag66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tags" Target="../tags/tag74.xml"/><Relationship Id="rId40" Type="http://schemas.openxmlformats.org/officeDocument/2006/relationships/tags" Target="../tags/tag77.xml"/><Relationship Id="rId45" Type="http://schemas.openxmlformats.org/officeDocument/2006/relationships/tags" Target="../tags/tag82.xml"/><Relationship Id="rId53" Type="http://schemas.openxmlformats.org/officeDocument/2006/relationships/tags" Target="../tags/tag90.xml"/><Relationship Id="rId58" Type="http://schemas.openxmlformats.org/officeDocument/2006/relationships/tags" Target="../tags/tag95.xml"/><Relationship Id="rId66" Type="http://schemas.openxmlformats.org/officeDocument/2006/relationships/tags" Target="../tags/tag103.xml"/><Relationship Id="rId74" Type="http://schemas.openxmlformats.org/officeDocument/2006/relationships/tags" Target="../tags/tag111.xml"/><Relationship Id="rId79" Type="http://schemas.openxmlformats.org/officeDocument/2006/relationships/tags" Target="../tags/tag116.xml"/><Relationship Id="rId87" Type="http://schemas.openxmlformats.org/officeDocument/2006/relationships/image" Target="../media/image1.jpeg"/><Relationship Id="rId5" Type="http://schemas.openxmlformats.org/officeDocument/2006/relationships/tags" Target="../tags/tag42.xml"/><Relationship Id="rId61" Type="http://schemas.openxmlformats.org/officeDocument/2006/relationships/tags" Target="../tags/tag98.xml"/><Relationship Id="rId82" Type="http://schemas.openxmlformats.org/officeDocument/2006/relationships/tags" Target="../tags/tag119.xml"/><Relationship Id="rId19" Type="http://schemas.openxmlformats.org/officeDocument/2006/relationships/tags" Target="../tags/tag56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tags" Target="../tags/tag72.xml"/><Relationship Id="rId43" Type="http://schemas.openxmlformats.org/officeDocument/2006/relationships/tags" Target="../tags/tag80.xml"/><Relationship Id="rId48" Type="http://schemas.openxmlformats.org/officeDocument/2006/relationships/tags" Target="../tags/tag85.xml"/><Relationship Id="rId56" Type="http://schemas.openxmlformats.org/officeDocument/2006/relationships/tags" Target="../tags/tag93.xml"/><Relationship Id="rId64" Type="http://schemas.openxmlformats.org/officeDocument/2006/relationships/tags" Target="../tags/tag101.xml"/><Relationship Id="rId69" Type="http://schemas.openxmlformats.org/officeDocument/2006/relationships/tags" Target="../tags/tag106.xml"/><Relationship Id="rId77" Type="http://schemas.openxmlformats.org/officeDocument/2006/relationships/tags" Target="../tags/tag114.xml"/><Relationship Id="rId8" Type="http://schemas.openxmlformats.org/officeDocument/2006/relationships/tags" Target="../tags/tag45.xml"/><Relationship Id="rId51" Type="http://schemas.openxmlformats.org/officeDocument/2006/relationships/tags" Target="../tags/tag88.xml"/><Relationship Id="rId72" Type="http://schemas.openxmlformats.org/officeDocument/2006/relationships/tags" Target="../tags/tag109.xml"/><Relationship Id="rId80" Type="http://schemas.openxmlformats.org/officeDocument/2006/relationships/tags" Target="../tags/tag117.xml"/><Relationship Id="rId85" Type="http://schemas.openxmlformats.org/officeDocument/2006/relationships/slideLayout" Target="../slideLayouts/slideLayout6.xml"/><Relationship Id="rId3" Type="http://schemas.openxmlformats.org/officeDocument/2006/relationships/tags" Target="../tags/tag40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tags" Target="../tags/tag75.xml"/><Relationship Id="rId46" Type="http://schemas.openxmlformats.org/officeDocument/2006/relationships/tags" Target="../tags/tag83.xml"/><Relationship Id="rId59" Type="http://schemas.openxmlformats.org/officeDocument/2006/relationships/tags" Target="../tags/tag96.xml"/><Relationship Id="rId67" Type="http://schemas.openxmlformats.org/officeDocument/2006/relationships/tags" Target="../tags/tag104.xml"/><Relationship Id="rId20" Type="http://schemas.openxmlformats.org/officeDocument/2006/relationships/tags" Target="../tags/tag57.xml"/><Relationship Id="rId41" Type="http://schemas.openxmlformats.org/officeDocument/2006/relationships/tags" Target="../tags/tag78.xml"/><Relationship Id="rId54" Type="http://schemas.openxmlformats.org/officeDocument/2006/relationships/tags" Target="../tags/tag91.xml"/><Relationship Id="rId62" Type="http://schemas.openxmlformats.org/officeDocument/2006/relationships/tags" Target="../tags/tag99.xml"/><Relationship Id="rId70" Type="http://schemas.openxmlformats.org/officeDocument/2006/relationships/tags" Target="../tags/tag107.xml"/><Relationship Id="rId75" Type="http://schemas.openxmlformats.org/officeDocument/2006/relationships/tags" Target="../tags/tag112.xml"/><Relationship Id="rId83" Type="http://schemas.openxmlformats.org/officeDocument/2006/relationships/tags" Target="../tags/tag120.xml"/><Relationship Id="rId88" Type="http://schemas.openxmlformats.org/officeDocument/2006/relationships/image" Target="../media/image6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tags" Target="../tags/tag73.xml"/><Relationship Id="rId49" Type="http://schemas.openxmlformats.org/officeDocument/2006/relationships/tags" Target="../tags/tag86.xml"/><Relationship Id="rId57" Type="http://schemas.openxmlformats.org/officeDocument/2006/relationships/tags" Target="../tags/tag94.xml"/><Relationship Id="rId10" Type="http://schemas.openxmlformats.org/officeDocument/2006/relationships/tags" Target="../tags/tag47.xml"/><Relationship Id="rId31" Type="http://schemas.openxmlformats.org/officeDocument/2006/relationships/tags" Target="../tags/tag68.xml"/><Relationship Id="rId44" Type="http://schemas.openxmlformats.org/officeDocument/2006/relationships/tags" Target="../tags/tag81.xml"/><Relationship Id="rId52" Type="http://schemas.openxmlformats.org/officeDocument/2006/relationships/tags" Target="../tags/tag89.xml"/><Relationship Id="rId60" Type="http://schemas.openxmlformats.org/officeDocument/2006/relationships/tags" Target="../tags/tag97.xml"/><Relationship Id="rId65" Type="http://schemas.openxmlformats.org/officeDocument/2006/relationships/tags" Target="../tags/tag102.xml"/><Relationship Id="rId73" Type="http://schemas.openxmlformats.org/officeDocument/2006/relationships/tags" Target="../tags/tag110.xml"/><Relationship Id="rId78" Type="http://schemas.openxmlformats.org/officeDocument/2006/relationships/tags" Target="../tags/tag115.xml"/><Relationship Id="rId81" Type="http://schemas.openxmlformats.org/officeDocument/2006/relationships/tags" Target="../tags/tag118.xml"/><Relationship Id="rId86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10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image" Target="../media/image6.png"/><Relationship Id="rId5" Type="http://schemas.openxmlformats.org/officeDocument/2006/relationships/tags" Target="../tags/tag126.xml"/><Relationship Id="rId10" Type="http://schemas.openxmlformats.org/officeDocument/2006/relationships/image" Target="../media/image1.jpeg"/><Relationship Id="rId4" Type="http://schemas.openxmlformats.org/officeDocument/2006/relationships/tags" Target="../tags/tag125.xml"/><Relationship Id="rId9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第一章 概论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500B9CC-620B-4728-B037-19303720751D}" type="datetime1">
              <a:rPr lang="zh-CN" altLang="en-US" sz="1400" smtClean="0">
                <a:solidFill>
                  <a:schemeClr val="tx1"/>
                </a:solidFill>
              </a:rPr>
              <a:t>2020/5/28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三、信息的数字化表示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8CDFF33-6A5A-4E61-BD2A-CBF9F02E8537}"/>
              </a:ext>
            </a:extLst>
          </p:cNvPr>
          <p:cNvSpPr txBox="1"/>
          <p:nvPr/>
        </p:nvSpPr>
        <p:spPr>
          <a:xfrm>
            <a:off x="437512" y="913385"/>
            <a:ext cx="481330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在物理机制上用数字信号 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BC3A9DAA-950E-4854-9639-2344EB0E82A4}"/>
              </a:ext>
            </a:extLst>
          </p:cNvPr>
          <p:cNvSpPr txBox="1"/>
          <p:nvPr/>
        </p:nvSpPr>
        <p:spPr>
          <a:xfrm>
            <a:off x="437514" y="1346198"/>
            <a:ext cx="265525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表示数字代码</a:t>
            </a: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665AE6CB-AEB5-4B32-9794-99AF022B1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1419223"/>
            <a:ext cx="1276350" cy="1"/>
          </a:xfrm>
          <a:prstGeom prst="line">
            <a:avLst/>
          </a:prstGeom>
          <a:noFill/>
          <a:ln w="19050">
            <a:solidFill>
              <a:srgbClr val="ED7D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950D90AD-2958-4848-9756-5F730603F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419225"/>
            <a:ext cx="762000" cy="304800"/>
          </a:xfrm>
          <a:prstGeom prst="line">
            <a:avLst/>
          </a:prstGeom>
          <a:noFill/>
          <a:ln w="19050">
            <a:solidFill>
              <a:srgbClr val="ED7D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84" name="MH_Other_2">
            <a:extLst>
              <a:ext uri="{FF2B5EF4-FFF2-40B4-BE49-F238E27FC236}">
                <a16:creationId xmlns:a16="http://schemas.microsoft.com/office/drawing/2014/main" id="{CE8DBCFC-49D0-4446-85FB-1A16615D77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7513" y="2077462"/>
            <a:ext cx="8256270" cy="230971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3C1E82AB-E020-4AAB-BD48-F83312F1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136052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数字型电信号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D886D377-9C92-4594-8F9D-4BC85265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7" y="2106035"/>
            <a:ext cx="5026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例1  用电平信号表示数字代码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DA35FA13-25A1-4826-96F1-6D6523488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91" y="2639435"/>
            <a:ext cx="1302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高电平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97FFEAE-A691-4D1D-8505-2E675F22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017" y="253466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C285F05A-8C86-455D-A125-DB03866B48F4}"/>
              </a:ext>
            </a:extLst>
          </p:cNvPr>
          <p:cNvGrpSpPr>
            <a:grpSpLocks/>
          </p:cNvGrpSpPr>
          <p:nvPr/>
        </p:nvGrpSpPr>
        <p:grpSpPr bwMode="auto">
          <a:xfrm>
            <a:off x="2888617" y="2629910"/>
            <a:ext cx="2362200" cy="381000"/>
            <a:chOff x="1968" y="1824"/>
            <a:chExt cx="1488" cy="240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1217B4EB-E123-46CB-8105-065CA6B97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A0B60263-6CED-42E8-85F6-979052BFB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C24DF003-9126-4BF4-B4ED-BA66BF7B5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D2717528-C67C-440B-85F7-55DFBB012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3199B6F5-0C95-46F9-8196-EEEC9E329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3" name="Text Box 18">
            <a:extLst>
              <a:ext uri="{FF2B5EF4-FFF2-40B4-BE49-F238E27FC236}">
                <a16:creationId xmlns:a16="http://schemas.microsoft.com/office/drawing/2014/main" id="{B1A57028-5A49-4416-AEB6-814C0404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91" y="3248249"/>
            <a:ext cx="1302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低电平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98CACD39-5F50-4F1F-86B7-ACD5B76306C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88617" y="3315710"/>
            <a:ext cx="2362200" cy="381000"/>
            <a:chOff x="1968" y="1824"/>
            <a:chExt cx="1488" cy="240"/>
          </a:xfrm>
        </p:grpSpPr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DD8CA79C-95D5-4FCF-9E38-DB658EEBA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9CFBF070-8A51-4A2B-BA7D-A5709BFE4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3">
              <a:extLst>
                <a:ext uri="{FF2B5EF4-FFF2-40B4-BE49-F238E27FC236}">
                  <a16:creationId xmlns:a16="http://schemas.microsoft.com/office/drawing/2014/main" id="{64AA7593-0F66-48ED-B6F4-6A66FCBE1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4">
              <a:extLst>
                <a:ext uri="{FF2B5EF4-FFF2-40B4-BE49-F238E27FC236}">
                  <a16:creationId xmlns:a16="http://schemas.microsoft.com/office/drawing/2014/main" id="{6D32DD3D-3FA1-4EFA-8CAA-4CB849C48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EA236106-7DE7-4E0A-93D4-5B83AC9C5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0" name="Group 26">
            <a:extLst>
              <a:ext uri="{FF2B5EF4-FFF2-40B4-BE49-F238E27FC236}">
                <a16:creationId xmlns:a16="http://schemas.microsoft.com/office/drawing/2014/main" id="{37E9FE11-F1A5-4175-8F5B-1519A083B7FC}"/>
              </a:ext>
            </a:extLst>
          </p:cNvPr>
          <p:cNvGrpSpPr>
            <a:grpSpLocks/>
          </p:cNvGrpSpPr>
          <p:nvPr/>
        </p:nvGrpSpPr>
        <p:grpSpPr bwMode="auto">
          <a:xfrm>
            <a:off x="2888617" y="3915785"/>
            <a:ext cx="2362200" cy="381000"/>
            <a:chOff x="1968" y="1824"/>
            <a:chExt cx="1488" cy="240"/>
          </a:xfrm>
        </p:grpSpPr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CCD9F9D5-4370-4CE6-90B9-B75100D2C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1ACD2761-6278-412D-8A4C-0F60B8BF1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B630ECAD-BBD8-4DB3-87AC-7E5DF7421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9C308E7C-B1C1-49CB-A230-31F99984C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8264377-0435-443E-AF29-1BFACBD0F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6" name="Text Box 32">
            <a:extLst>
              <a:ext uri="{FF2B5EF4-FFF2-40B4-BE49-F238E27FC236}">
                <a16:creationId xmlns:a16="http://schemas.microsoft.com/office/drawing/2014/main" id="{CCEE43E5-F8D2-4246-B838-0303D87BA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91" y="3820535"/>
            <a:ext cx="1302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高电平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7" name="Text Box 33">
            <a:extLst>
              <a:ext uri="{FF2B5EF4-FFF2-40B4-BE49-F238E27FC236}">
                <a16:creationId xmlns:a16="http://schemas.microsoft.com/office/drawing/2014/main" id="{038F3890-4C50-4358-BC33-64F05A2E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017" y="322046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948A9501-0867-4BDD-87D6-8EBB10FC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017" y="3820535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85" name="MH_Other_2">
            <a:extLst>
              <a:ext uri="{FF2B5EF4-FFF2-40B4-BE49-F238E27FC236}">
                <a16:creationId xmlns:a16="http://schemas.microsoft.com/office/drawing/2014/main" id="{3161AB8A-4D49-4583-AE39-5B3506D555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7513" y="4487965"/>
            <a:ext cx="8256270" cy="19519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7DFEA8BB-DF7B-4CCB-870D-90886CB68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7" y="4527551"/>
            <a:ext cx="4800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例2  用脉冲信号表示数字代码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3" name="Line 45">
            <a:extLst>
              <a:ext uri="{FF2B5EF4-FFF2-40B4-BE49-F238E27FC236}">
                <a16:creationId xmlns:a16="http://schemas.microsoft.com/office/drawing/2014/main" id="{D3375579-631E-4CB3-B7FA-5B2D5EF965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7692" y="5601710"/>
            <a:ext cx="0" cy="381000"/>
          </a:xfrm>
          <a:prstGeom prst="line">
            <a:avLst/>
          </a:prstGeom>
          <a:noFill/>
          <a:ln w="38100">
            <a:solidFill>
              <a:srgbClr val="0563C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4" name="Group 61">
            <a:extLst>
              <a:ext uri="{FF2B5EF4-FFF2-40B4-BE49-F238E27FC236}">
                <a16:creationId xmlns:a16="http://schemas.microsoft.com/office/drawing/2014/main" id="{6B4D4DF7-897D-4764-B659-70B8CF3A94F0}"/>
              </a:ext>
            </a:extLst>
          </p:cNvPr>
          <p:cNvGrpSpPr>
            <a:grpSpLocks/>
          </p:cNvGrpSpPr>
          <p:nvPr/>
        </p:nvGrpSpPr>
        <p:grpSpPr bwMode="auto">
          <a:xfrm>
            <a:off x="2879092" y="5315960"/>
            <a:ext cx="2971800" cy="381000"/>
            <a:chOff x="1632" y="3456"/>
            <a:chExt cx="1872" cy="240"/>
          </a:xfrm>
        </p:grpSpPr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1A805F70-81BA-47EB-8489-14402A742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9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39">
              <a:extLst>
                <a:ext uri="{FF2B5EF4-FFF2-40B4-BE49-F238E27FC236}">
                  <a16:creationId xmlns:a16="http://schemas.microsoft.com/office/drawing/2014/main" id="{92A6F726-47DF-4A1D-A3C3-D4649B86D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4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40">
              <a:extLst>
                <a:ext uri="{FF2B5EF4-FFF2-40B4-BE49-F238E27FC236}">
                  <a16:creationId xmlns:a16="http://schemas.microsoft.com/office/drawing/2014/main" id="{71C685F5-01E7-47F5-93D3-91E327D18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4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41">
              <a:extLst>
                <a:ext uri="{FF2B5EF4-FFF2-40B4-BE49-F238E27FC236}">
                  <a16:creationId xmlns:a16="http://schemas.microsoft.com/office/drawing/2014/main" id="{5BD28194-A8BB-4586-BE33-93825BD45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4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42">
              <a:extLst>
                <a:ext uri="{FF2B5EF4-FFF2-40B4-BE49-F238E27FC236}">
                  <a16:creationId xmlns:a16="http://schemas.microsoft.com/office/drawing/2014/main" id="{BB7AF2E8-7EF0-432C-96B4-24E3F216B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9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47">
              <a:extLst>
                <a:ext uri="{FF2B5EF4-FFF2-40B4-BE49-F238E27FC236}">
                  <a16:creationId xmlns:a16="http://schemas.microsoft.com/office/drawing/2014/main" id="{58D02B97-2AB8-4F6C-885D-159A09D05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4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48">
              <a:extLst>
                <a:ext uri="{FF2B5EF4-FFF2-40B4-BE49-F238E27FC236}">
                  <a16:creationId xmlns:a16="http://schemas.microsoft.com/office/drawing/2014/main" id="{2EF56DE4-05FE-400B-B491-585DCAD36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69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49">
              <a:extLst>
                <a:ext uri="{FF2B5EF4-FFF2-40B4-BE49-F238E27FC236}">
                  <a16:creationId xmlns:a16="http://schemas.microsoft.com/office/drawing/2014/main" id="{9F60C4C8-12B0-4128-ACC6-DB792D9CD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50">
              <a:extLst>
                <a:ext uri="{FF2B5EF4-FFF2-40B4-BE49-F238E27FC236}">
                  <a16:creationId xmlns:a16="http://schemas.microsoft.com/office/drawing/2014/main" id="{E5C22EB7-4A50-4EF7-8638-832D8039E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34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4" name="Text Box 53">
            <a:extLst>
              <a:ext uri="{FF2B5EF4-FFF2-40B4-BE49-F238E27FC236}">
                <a16:creationId xmlns:a16="http://schemas.microsoft.com/office/drawing/2014/main" id="{9C1B8353-FAEF-4BD3-B9C0-BC0C19526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092" y="598271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有脉冲</a:t>
            </a:r>
          </a:p>
        </p:txBody>
      </p:sp>
      <p:sp>
        <p:nvSpPr>
          <p:cNvPr id="75" name="Text Box 54">
            <a:extLst>
              <a:ext uri="{FF2B5EF4-FFF2-40B4-BE49-F238E27FC236}">
                <a16:creationId xmlns:a16="http://schemas.microsoft.com/office/drawing/2014/main" id="{758692CB-F6FC-416A-8E00-BF5E0464F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92" y="598271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无脉冲</a:t>
            </a:r>
          </a:p>
        </p:txBody>
      </p:sp>
      <p:sp>
        <p:nvSpPr>
          <p:cNvPr id="76" name="Text Box 55">
            <a:extLst>
              <a:ext uri="{FF2B5EF4-FFF2-40B4-BE49-F238E27FC236}">
                <a16:creationId xmlns:a16="http://schemas.microsoft.com/office/drawing/2014/main" id="{B838AC5A-F31A-4D25-9B14-6A0816F2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092" y="598271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有脉冲</a:t>
            </a:r>
          </a:p>
        </p:txBody>
      </p:sp>
      <p:sp>
        <p:nvSpPr>
          <p:cNvPr id="77" name="Line 56">
            <a:extLst>
              <a:ext uri="{FF2B5EF4-FFF2-40B4-BE49-F238E27FC236}">
                <a16:creationId xmlns:a16="http://schemas.microsoft.com/office/drawing/2014/main" id="{8C9FC2CB-FE52-4099-BB53-0B5AAB5D3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092" y="5687435"/>
            <a:ext cx="0" cy="295274"/>
          </a:xfrm>
          <a:prstGeom prst="line">
            <a:avLst/>
          </a:prstGeom>
          <a:noFill/>
          <a:ln w="38100">
            <a:solidFill>
              <a:srgbClr val="0563C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Line 57">
            <a:extLst>
              <a:ext uri="{FF2B5EF4-FFF2-40B4-BE49-F238E27FC236}">
                <a16:creationId xmlns:a16="http://schemas.microsoft.com/office/drawing/2014/main" id="{18A6E35B-AC12-423C-A67A-74F08BA51C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6492" y="5687434"/>
            <a:ext cx="0" cy="295275"/>
          </a:xfrm>
          <a:prstGeom prst="line">
            <a:avLst/>
          </a:prstGeom>
          <a:noFill/>
          <a:ln w="38100">
            <a:solidFill>
              <a:srgbClr val="0563C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58">
            <a:extLst>
              <a:ext uri="{FF2B5EF4-FFF2-40B4-BE49-F238E27FC236}">
                <a16:creationId xmlns:a16="http://schemas.microsoft.com/office/drawing/2014/main" id="{CE0CA08A-2B13-4688-96E7-D19B6FF8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92" y="485876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80" name="Text Box 59">
            <a:extLst>
              <a:ext uri="{FF2B5EF4-FFF2-40B4-BE49-F238E27FC236}">
                <a16:creationId xmlns:a16="http://schemas.microsoft.com/office/drawing/2014/main" id="{D0FE349B-58EA-4B08-B44F-007F9B32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092" y="485876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81" name="Text Box 60">
            <a:extLst>
              <a:ext uri="{FF2B5EF4-FFF2-40B4-BE49-F238E27FC236}">
                <a16:creationId xmlns:a16="http://schemas.microsoft.com/office/drawing/2014/main" id="{7B885CC4-BB17-4D63-8D32-5CF9167E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492" y="485876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82" name="Text Box 63">
            <a:extLst>
              <a:ext uri="{FF2B5EF4-FFF2-40B4-BE49-F238E27FC236}">
                <a16:creationId xmlns:a16="http://schemas.microsoft.com/office/drawing/2014/main" id="{413CB3CA-EF0E-49A6-A4F4-6FE5557C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972" y="3093061"/>
            <a:ext cx="25545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实现并行操作</a:t>
            </a:r>
          </a:p>
        </p:txBody>
      </p:sp>
      <p:sp>
        <p:nvSpPr>
          <p:cNvPr id="83" name="Text Box 64">
            <a:extLst>
              <a:ext uri="{FF2B5EF4-FFF2-40B4-BE49-F238E27FC236}">
                <a16:creationId xmlns:a16="http://schemas.microsoft.com/office/drawing/2014/main" id="{CFA3070E-81E0-4ACB-9A14-38DBDD6AE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497" y="5139082"/>
            <a:ext cx="25545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实现串行操作</a:t>
            </a:r>
          </a:p>
        </p:txBody>
      </p:sp>
    </p:spTree>
    <p:extLst>
      <p:ext uri="{BB962C8B-B14F-4D97-AF65-F5344CB8AC3E}">
        <p14:creationId xmlns:p14="http://schemas.microsoft.com/office/powerpoint/2010/main" val="25416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4" grpId="0" animBg="1"/>
      <p:bldP spid="25" grpId="0"/>
      <p:bldP spid="26" grpId="0"/>
      <p:bldP spid="27" grpId="0"/>
      <p:bldP spid="28" grpId="0"/>
      <p:bldP spid="43" grpId="0"/>
      <p:bldP spid="56" grpId="0"/>
      <p:bldP spid="57" grpId="0"/>
      <p:bldP spid="58" grpId="0"/>
      <p:bldP spid="85" grpId="0" animBg="1"/>
      <p:bldP spid="59" grpId="0"/>
      <p:bldP spid="74" grpId="0"/>
      <p:bldP spid="75" grpId="0"/>
      <p:bldP spid="76" grpId="0"/>
      <p:bldP spid="79" grpId="0"/>
      <p:bldP spid="80" grpId="0"/>
      <p:bldP spid="81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四、数字计算机的特点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-352945" y="611418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MH_SubTitle_1">
            <a:extLst>
              <a:ext uri="{FF2B5EF4-FFF2-40B4-BE49-F238E27FC236}">
                <a16:creationId xmlns:a16="http://schemas.microsoft.com/office/drawing/2014/main" id="{02F3A9CF-5EE6-427D-A647-5C5A59D8FC2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8650" y="1620044"/>
            <a:ext cx="7928017" cy="3888694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能在程序控制下自动连续的工作：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运算速度快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运算精度高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具有很强的信息存储能力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通用性强</a:t>
            </a:r>
          </a:p>
        </p:txBody>
      </p:sp>
    </p:spTree>
    <p:extLst>
      <p:ext uri="{BB962C8B-B14F-4D97-AF65-F5344CB8AC3E}">
        <p14:creationId xmlns:p14="http://schemas.microsoft.com/office/powerpoint/2010/main" val="27283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计算机系统的硬件组成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>
            <a:extLst>
              <a:ext uri="{FF2B5EF4-FFF2-40B4-BE49-F238E27FC236}">
                <a16:creationId xmlns:a16="http://schemas.microsoft.com/office/drawing/2014/main" id="{649E7581-53BA-4BCD-9460-7AFA9CF9CB6E}"/>
              </a:ext>
            </a:extLst>
          </p:cNvPr>
          <p:cNvSpPr txBox="1"/>
          <p:nvPr/>
        </p:nvSpPr>
        <p:spPr>
          <a:xfrm>
            <a:off x="1872698" y="342075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>
            <a:extLst>
              <a:ext uri="{FF2B5EF4-FFF2-40B4-BE49-F238E27FC236}">
                <a16:creationId xmlns:a16="http://schemas.microsoft.com/office/drawing/2014/main" id="{FF74CF87-96F8-4BF7-9CD2-501071D8E04A}"/>
              </a:ext>
            </a:extLst>
          </p:cNvPr>
          <p:cNvSpPr/>
          <p:nvPr/>
        </p:nvSpPr>
        <p:spPr>
          <a:xfrm>
            <a:off x="2526228" y="3432295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主要功能部件</a:t>
            </a:r>
          </a:p>
        </p:txBody>
      </p:sp>
      <p:sp>
        <p:nvSpPr>
          <p:cNvPr id="16" name="ïṩľîdé">
            <a:extLst>
              <a:ext uri="{FF2B5EF4-FFF2-40B4-BE49-F238E27FC236}">
                <a16:creationId xmlns:a16="http://schemas.microsoft.com/office/drawing/2014/main" id="{11D0A34A-5854-4A6F-BDA9-E5CA209C515D}"/>
              </a:ext>
            </a:extLst>
          </p:cNvPr>
          <p:cNvSpPr txBox="1"/>
          <p:nvPr/>
        </p:nvSpPr>
        <p:spPr>
          <a:xfrm>
            <a:off x="1872697" y="410589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îṣ1idè">
            <a:extLst>
              <a:ext uri="{FF2B5EF4-FFF2-40B4-BE49-F238E27FC236}">
                <a16:creationId xmlns:a16="http://schemas.microsoft.com/office/drawing/2014/main" id="{3BF3EFF7-2971-425A-8C4D-94F58D459CCF}"/>
              </a:ext>
            </a:extLst>
          </p:cNvPr>
          <p:cNvSpPr/>
          <p:nvPr/>
        </p:nvSpPr>
        <p:spPr>
          <a:xfrm>
            <a:off x="2526228" y="411743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硬件系统结构</a:t>
            </a:r>
          </a:p>
        </p:txBody>
      </p:sp>
      <p:sp>
        <p:nvSpPr>
          <p:cNvPr id="22" name="îṩļíḑé">
            <a:extLst>
              <a:ext uri="{FF2B5EF4-FFF2-40B4-BE49-F238E27FC236}">
                <a16:creationId xmlns:a16="http://schemas.microsoft.com/office/drawing/2014/main" id="{4C4C25DF-3227-4BF0-8406-F37309324155}"/>
              </a:ext>
            </a:extLst>
          </p:cNvPr>
          <p:cNvSpPr/>
          <p:nvPr/>
        </p:nvSpPr>
        <p:spPr>
          <a:xfrm>
            <a:off x="1524070" y="344930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>
            <a:extLst>
              <a:ext uri="{FF2B5EF4-FFF2-40B4-BE49-F238E27FC236}">
                <a16:creationId xmlns:a16="http://schemas.microsoft.com/office/drawing/2014/main" id="{3E15EFBA-3145-4A17-99BB-43E567C81A9C}"/>
              </a:ext>
            </a:extLst>
          </p:cNvPr>
          <p:cNvSpPr/>
          <p:nvPr/>
        </p:nvSpPr>
        <p:spPr>
          <a:xfrm>
            <a:off x="1524070" y="413445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558684-DF6C-4B6C-8EE0-A3DE57CEEC70}"/>
              </a:ext>
            </a:extLst>
          </p:cNvPr>
          <p:cNvCxnSpPr>
            <a:cxnSpLocks/>
          </p:cNvCxnSpPr>
          <p:nvPr/>
        </p:nvCxnSpPr>
        <p:spPr>
          <a:xfrm>
            <a:off x="1959428" y="392695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0"/>
            <a:ext cx="18437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5">
            <a:extLst>
              <a:ext uri="{FF2B5EF4-FFF2-40B4-BE49-F238E27FC236}">
                <a16:creationId xmlns:a16="http://schemas.microsoft.com/office/drawing/2014/main" id="{86AB16D5-DF7B-42D6-AD32-B37EBC51C4FC}"/>
              </a:ext>
            </a:extLst>
          </p:cNvPr>
          <p:cNvSpPr txBox="1"/>
          <p:nvPr/>
        </p:nvSpPr>
        <p:spPr>
          <a:xfrm>
            <a:off x="437513" y="1732641"/>
            <a:ext cx="460475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）功能：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存储信息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6" name="Group 2">
            <a:extLst>
              <a:ext uri="{FF2B5EF4-FFF2-40B4-BE49-F238E27FC236}">
                <a16:creationId xmlns:a16="http://schemas.microsoft.com/office/drawing/2014/main" id="{94B0F35F-88A7-45CC-929B-D401C1D82CBD}"/>
              </a:ext>
            </a:extLst>
          </p:cNvPr>
          <p:cNvGrpSpPr>
            <a:grpSpLocks/>
          </p:cNvGrpSpPr>
          <p:nvPr/>
        </p:nvGrpSpPr>
        <p:grpSpPr bwMode="auto">
          <a:xfrm>
            <a:off x="885630" y="3285940"/>
            <a:ext cx="7391342" cy="2534850"/>
            <a:chOff x="271" y="1104"/>
            <a:chExt cx="5489" cy="1860"/>
          </a:xfrm>
        </p:grpSpPr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id="{E32B4636-ED06-47DA-9ED5-FD89DBFA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1104" cy="115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2B7256EF-783F-466B-AC51-978D8F9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9D9C1B20-1D84-4760-9382-E53C61C0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DE6771C3-2A06-4E33-B4D7-BC4B1542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6597E33-BFFA-4AD0-A07C-84641861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F626C39-C216-4892-A671-D94B78F5D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80"/>
              <a:ext cx="1392" cy="384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CED06369-D2A0-4B31-8681-1B2B7A7B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84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存储体</a:t>
              </a:r>
            </a:p>
          </p:txBody>
        </p:sp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CF228370-DDA3-416A-800F-0D0B30DB5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344"/>
              <a:ext cx="349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地址寄存器</a:t>
              </a:r>
            </a:p>
          </p:txBody>
        </p:sp>
        <p:sp>
          <p:nvSpPr>
            <p:cNvPr id="75" name="Text Box 11">
              <a:extLst>
                <a:ext uri="{FF2B5EF4-FFF2-40B4-BE49-F238E27FC236}">
                  <a16:creationId xmlns:a16="http://schemas.microsoft.com/office/drawing/2014/main" id="{F3423A63-4B09-4CFF-AE8B-1895904E0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488"/>
              <a:ext cx="349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译码器</a:t>
              </a:r>
            </a:p>
          </p:txBody>
        </p:sp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C1C135F0-3831-4D74-9A3C-54ED399C4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1440"/>
              <a:ext cx="349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读/写线路</a:t>
              </a:r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CED64F29-1F9A-4688-B7E1-D6E8F330F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1392"/>
              <a:ext cx="34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数据寄存器</a:t>
              </a:r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93ECB395-F471-4256-B050-DD9AB2D0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616"/>
              <a:ext cx="1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控制线路</a:t>
              </a:r>
            </a:p>
          </p:txBody>
        </p:sp>
        <p:sp>
          <p:nvSpPr>
            <p:cNvPr id="79" name="Line 15">
              <a:extLst>
                <a:ext uri="{FF2B5EF4-FFF2-40B4-BE49-F238E27FC236}">
                  <a16:creationId xmlns:a16="http://schemas.microsoft.com/office/drawing/2014/main" id="{7384CD8C-2448-4B67-B762-0A66963F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9C6B4799-9172-4505-BD50-731058B75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0A221CBB-8F05-499C-99AF-E93CF0C83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D497705-767C-46D1-96A6-FEB31C50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19">
              <a:extLst>
                <a:ext uri="{FF2B5EF4-FFF2-40B4-BE49-F238E27FC236}">
                  <a16:creationId xmlns:a16="http://schemas.microsoft.com/office/drawing/2014/main" id="{B552318C-C993-4381-A7E7-EC5FC5D98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434F5BF1-C11B-4A4E-A926-34A8B217E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" y="1488"/>
              <a:ext cx="41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………</a:t>
              </a:r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F8ADBE0B-FD10-43CA-A0C0-A9EC20F52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1488"/>
              <a:ext cx="41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………</a:t>
              </a:r>
            </a:p>
          </p:txBody>
        </p:sp>
        <p:sp>
          <p:nvSpPr>
            <p:cNvPr id="86" name="Line 22">
              <a:extLst>
                <a:ext uri="{FF2B5EF4-FFF2-40B4-BE49-F238E27FC236}">
                  <a16:creationId xmlns:a16="http://schemas.microsoft.com/office/drawing/2014/main" id="{EC466F03-0956-45B6-AFF5-30A7B064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23">
              <a:extLst>
                <a:ext uri="{FF2B5EF4-FFF2-40B4-BE49-F238E27FC236}">
                  <a16:creationId xmlns:a16="http://schemas.microsoft.com/office/drawing/2014/main" id="{BDA063D7-FFAE-40AB-B5B8-3E60BA363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2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24">
              <a:extLst>
                <a:ext uri="{FF2B5EF4-FFF2-40B4-BE49-F238E27FC236}">
                  <a16:creationId xmlns:a16="http://schemas.microsoft.com/office/drawing/2014/main" id="{9A34FD3B-EBD6-48CA-B10B-758436952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92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6" name="Text Box 5">
            <a:extLst>
              <a:ext uri="{FF2B5EF4-FFF2-40B4-BE49-F238E27FC236}">
                <a16:creationId xmlns:a16="http://schemas.microsoft.com/office/drawing/2014/main" id="{E7C1FE04-92C9-4491-9773-AE511C3176DB}"/>
              </a:ext>
            </a:extLst>
          </p:cNvPr>
          <p:cNvSpPr txBox="1"/>
          <p:nvPr/>
        </p:nvSpPr>
        <p:spPr>
          <a:xfrm>
            <a:off x="437513" y="2386668"/>
            <a:ext cx="460475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）组成（主存储器）：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4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0"/>
            <a:ext cx="16913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2">
            <a:extLst>
              <a:ext uri="{FF2B5EF4-FFF2-40B4-BE49-F238E27FC236}">
                <a16:creationId xmlns:a16="http://schemas.microsoft.com/office/drawing/2014/main" id="{94B0F35F-88A7-45CC-929B-D401C1D82CBD}"/>
              </a:ext>
            </a:extLst>
          </p:cNvPr>
          <p:cNvGrpSpPr>
            <a:grpSpLocks/>
          </p:cNvGrpSpPr>
          <p:nvPr/>
        </p:nvGrpSpPr>
        <p:grpSpPr bwMode="auto">
          <a:xfrm>
            <a:off x="864883" y="1936956"/>
            <a:ext cx="7391342" cy="2534850"/>
            <a:chOff x="271" y="1104"/>
            <a:chExt cx="5489" cy="1860"/>
          </a:xfrm>
        </p:grpSpPr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id="{E32B4636-ED06-47DA-9ED5-FD89DBFA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1104" cy="115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2B7256EF-783F-466B-AC51-978D8F9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9D9C1B20-1D84-4760-9382-E53C61C0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DE6771C3-2A06-4E33-B4D7-BC4B1542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6597E33-BFFA-4AD0-A07C-84641861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F626C39-C216-4892-A671-D94B78F5D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80"/>
              <a:ext cx="1392" cy="384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CED06369-D2A0-4B31-8681-1B2B7A7B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84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存储体</a:t>
              </a:r>
            </a:p>
          </p:txBody>
        </p:sp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CF228370-DDA3-416A-800F-0D0B30DB5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344"/>
              <a:ext cx="349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地址寄存器</a:t>
              </a:r>
            </a:p>
          </p:txBody>
        </p:sp>
        <p:sp>
          <p:nvSpPr>
            <p:cNvPr id="75" name="Text Box 11">
              <a:extLst>
                <a:ext uri="{FF2B5EF4-FFF2-40B4-BE49-F238E27FC236}">
                  <a16:creationId xmlns:a16="http://schemas.microsoft.com/office/drawing/2014/main" id="{F3423A63-4B09-4CFF-AE8B-1895904E0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488"/>
              <a:ext cx="349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译码器</a:t>
              </a:r>
            </a:p>
          </p:txBody>
        </p:sp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C1C135F0-3831-4D74-9A3C-54ED399C4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1440"/>
              <a:ext cx="349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读/写线路</a:t>
              </a:r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CED64F29-1F9A-4688-B7E1-D6E8F330F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1392"/>
              <a:ext cx="34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数据寄存器</a:t>
              </a:r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93ECB395-F471-4256-B050-DD9AB2D0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616"/>
              <a:ext cx="1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控制线路</a:t>
              </a:r>
            </a:p>
          </p:txBody>
        </p:sp>
        <p:sp>
          <p:nvSpPr>
            <p:cNvPr id="79" name="Line 15">
              <a:extLst>
                <a:ext uri="{FF2B5EF4-FFF2-40B4-BE49-F238E27FC236}">
                  <a16:creationId xmlns:a16="http://schemas.microsoft.com/office/drawing/2014/main" id="{7384CD8C-2448-4B67-B762-0A66963F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9C6B4799-9172-4505-BD50-731058B75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0A221CBB-8F05-499C-99AF-E93CF0C83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D497705-767C-46D1-96A6-FEB31C50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19">
              <a:extLst>
                <a:ext uri="{FF2B5EF4-FFF2-40B4-BE49-F238E27FC236}">
                  <a16:creationId xmlns:a16="http://schemas.microsoft.com/office/drawing/2014/main" id="{B552318C-C993-4381-A7E7-EC5FC5D98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434F5BF1-C11B-4A4E-A926-34A8B217E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" y="1488"/>
              <a:ext cx="41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………</a:t>
              </a:r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F8ADBE0B-FD10-43CA-A0C0-A9EC20F52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1488"/>
              <a:ext cx="41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………</a:t>
              </a:r>
            </a:p>
          </p:txBody>
        </p:sp>
        <p:sp>
          <p:nvSpPr>
            <p:cNvPr id="86" name="Line 22">
              <a:extLst>
                <a:ext uri="{FF2B5EF4-FFF2-40B4-BE49-F238E27FC236}">
                  <a16:creationId xmlns:a16="http://schemas.microsoft.com/office/drawing/2014/main" id="{EC466F03-0956-45B6-AFF5-30A7B064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23">
              <a:extLst>
                <a:ext uri="{FF2B5EF4-FFF2-40B4-BE49-F238E27FC236}">
                  <a16:creationId xmlns:a16="http://schemas.microsoft.com/office/drawing/2014/main" id="{BDA063D7-FFAE-40AB-B5B8-3E60BA363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2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24">
              <a:extLst>
                <a:ext uri="{FF2B5EF4-FFF2-40B4-BE49-F238E27FC236}">
                  <a16:creationId xmlns:a16="http://schemas.microsoft.com/office/drawing/2014/main" id="{9A34FD3B-EBD6-48CA-B10B-758436952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92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1" name="Text Box 26">
            <a:extLst>
              <a:ext uri="{FF2B5EF4-FFF2-40B4-BE49-F238E27FC236}">
                <a16:creationId xmlns:a16="http://schemas.microsoft.com/office/drawing/2014/main" id="{478510BD-78FB-4031-81CA-AD565537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85" y="4780701"/>
            <a:ext cx="43288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存放信息的实体</a:t>
            </a:r>
          </a:p>
        </p:txBody>
      </p:sp>
      <p:sp>
        <p:nvSpPr>
          <p:cNvPr id="113" name="Text Box 27">
            <a:extLst>
              <a:ext uri="{FF2B5EF4-FFF2-40B4-BE49-F238E27FC236}">
                <a16:creationId xmlns:a16="http://schemas.microsoft.com/office/drawing/2014/main" id="{8314CB0B-90A9-4573-981B-4CC65A5B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21" y="5440777"/>
            <a:ext cx="714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寻址系统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：对地址码译码，选择存储单元</a:t>
            </a:r>
          </a:p>
        </p:txBody>
      </p:sp>
    </p:spTree>
    <p:extLst>
      <p:ext uri="{BB962C8B-B14F-4D97-AF65-F5344CB8AC3E}">
        <p14:creationId xmlns:p14="http://schemas.microsoft.com/office/powerpoint/2010/main" val="16274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0"/>
            <a:ext cx="187229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2">
            <a:extLst>
              <a:ext uri="{FF2B5EF4-FFF2-40B4-BE49-F238E27FC236}">
                <a16:creationId xmlns:a16="http://schemas.microsoft.com/office/drawing/2014/main" id="{94B0F35F-88A7-45CC-929B-D401C1D82CBD}"/>
              </a:ext>
            </a:extLst>
          </p:cNvPr>
          <p:cNvGrpSpPr>
            <a:grpSpLocks/>
          </p:cNvGrpSpPr>
          <p:nvPr/>
        </p:nvGrpSpPr>
        <p:grpSpPr bwMode="auto">
          <a:xfrm>
            <a:off x="864883" y="1936956"/>
            <a:ext cx="7391342" cy="2534850"/>
            <a:chOff x="271" y="1104"/>
            <a:chExt cx="5489" cy="1860"/>
          </a:xfrm>
        </p:grpSpPr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id="{E32B4636-ED06-47DA-9ED5-FD89DBFA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1104" cy="115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2B7256EF-783F-466B-AC51-978D8F9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9D9C1B20-1D84-4760-9382-E53C61C0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DE6771C3-2A06-4E33-B4D7-BC4B1542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6597E33-BFFA-4AD0-A07C-84641861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04"/>
              <a:ext cx="384" cy="163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F626C39-C216-4892-A671-D94B78F5D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80"/>
              <a:ext cx="1392" cy="384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CED06369-D2A0-4B31-8681-1B2B7A7B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84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存储体</a:t>
              </a:r>
            </a:p>
          </p:txBody>
        </p:sp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CF228370-DDA3-416A-800F-0D0B30DB5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344"/>
              <a:ext cx="349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地址寄存器</a:t>
              </a:r>
            </a:p>
          </p:txBody>
        </p:sp>
        <p:sp>
          <p:nvSpPr>
            <p:cNvPr id="75" name="Text Box 11">
              <a:extLst>
                <a:ext uri="{FF2B5EF4-FFF2-40B4-BE49-F238E27FC236}">
                  <a16:creationId xmlns:a16="http://schemas.microsoft.com/office/drawing/2014/main" id="{F3423A63-4B09-4CFF-AE8B-1895904E0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488"/>
              <a:ext cx="349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译码器</a:t>
              </a:r>
            </a:p>
          </p:txBody>
        </p:sp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C1C135F0-3831-4D74-9A3C-54ED399C4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1440"/>
              <a:ext cx="349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读/写线路</a:t>
              </a:r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CED64F29-1F9A-4688-B7E1-D6E8F330F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1392"/>
              <a:ext cx="34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数据寄存器</a:t>
              </a:r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93ECB395-F471-4256-B050-DD9AB2D0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616"/>
              <a:ext cx="1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控制线路</a:t>
              </a:r>
            </a:p>
          </p:txBody>
        </p:sp>
        <p:sp>
          <p:nvSpPr>
            <p:cNvPr id="79" name="Line 15">
              <a:extLst>
                <a:ext uri="{FF2B5EF4-FFF2-40B4-BE49-F238E27FC236}">
                  <a16:creationId xmlns:a16="http://schemas.microsoft.com/office/drawing/2014/main" id="{7384CD8C-2448-4B67-B762-0A66963F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9C6B4799-9172-4505-BD50-731058B75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0A221CBB-8F05-499C-99AF-E93CF0C83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D497705-767C-46D1-96A6-FEB31C50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19">
              <a:extLst>
                <a:ext uri="{FF2B5EF4-FFF2-40B4-BE49-F238E27FC236}">
                  <a16:creationId xmlns:a16="http://schemas.microsoft.com/office/drawing/2014/main" id="{B552318C-C993-4381-A7E7-EC5FC5D98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434F5BF1-C11B-4A4E-A926-34A8B217E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" y="1488"/>
              <a:ext cx="41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………</a:t>
              </a:r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F8ADBE0B-FD10-43CA-A0C0-A9EC20F52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1488"/>
              <a:ext cx="41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………</a:t>
              </a:r>
            </a:p>
          </p:txBody>
        </p:sp>
        <p:sp>
          <p:nvSpPr>
            <p:cNvPr id="86" name="Line 22">
              <a:extLst>
                <a:ext uri="{FF2B5EF4-FFF2-40B4-BE49-F238E27FC236}">
                  <a16:creationId xmlns:a16="http://schemas.microsoft.com/office/drawing/2014/main" id="{EC466F03-0956-45B6-AFF5-30A7B064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23">
              <a:extLst>
                <a:ext uri="{FF2B5EF4-FFF2-40B4-BE49-F238E27FC236}">
                  <a16:creationId xmlns:a16="http://schemas.microsoft.com/office/drawing/2014/main" id="{BDA063D7-FFAE-40AB-B5B8-3E60BA363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2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24">
              <a:extLst>
                <a:ext uri="{FF2B5EF4-FFF2-40B4-BE49-F238E27FC236}">
                  <a16:creationId xmlns:a16="http://schemas.microsoft.com/office/drawing/2014/main" id="{9A34FD3B-EBD6-48CA-B10B-758436952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92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1" name="Text Box 26">
            <a:extLst>
              <a:ext uri="{FF2B5EF4-FFF2-40B4-BE49-F238E27FC236}">
                <a16:creationId xmlns:a16="http://schemas.microsoft.com/office/drawing/2014/main" id="{478510BD-78FB-4031-81CA-AD565537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86" y="4626918"/>
            <a:ext cx="698715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写线路和数据寄存器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:完成读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暂存读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写数据</a:t>
            </a:r>
          </a:p>
        </p:txBody>
      </p:sp>
      <p:sp>
        <p:nvSpPr>
          <p:cNvPr id="113" name="Text Box 27">
            <a:extLst>
              <a:ext uri="{FF2B5EF4-FFF2-40B4-BE49-F238E27FC236}">
                <a16:creationId xmlns:a16="http://schemas.microsoft.com/office/drawing/2014/main" id="{8314CB0B-90A9-4573-981B-4CC65A5B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86" y="5819134"/>
            <a:ext cx="7164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控制线路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：产生读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写时序，控制读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</a:p>
        </p:txBody>
      </p:sp>
    </p:spTree>
    <p:extLst>
      <p:ext uri="{BB962C8B-B14F-4D97-AF65-F5344CB8AC3E}">
        <p14:creationId xmlns:p14="http://schemas.microsoft.com/office/powerpoint/2010/main" val="4679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0"/>
            <a:ext cx="19294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1">
            <a:extLst>
              <a:ext uri="{FF2B5EF4-FFF2-40B4-BE49-F238E27FC236}">
                <a16:creationId xmlns:a16="http://schemas.microsoft.com/office/drawing/2014/main" id="{83DB83E0-91B5-445B-A6B8-0E9804287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3" y="1796448"/>
            <a:ext cx="4053519" cy="236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3）讨论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存储单元读/写原理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存储器逻辑设计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1">
            <a:extLst>
              <a:ext uri="{FF2B5EF4-FFF2-40B4-BE49-F238E27FC236}">
                <a16:creationId xmlns:a16="http://schemas.microsoft.com/office/drawing/2014/main" id="{FC318D28-8F5E-4393-A782-FB8BE9C0F9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1619793" y="910815"/>
            <a:ext cx="7555511" cy="5431588"/>
          </a:xfrm>
          <a:custGeom>
            <a:avLst/>
            <a:gdLst>
              <a:gd name="connsiteX0" fmla="*/ 1030015 w 5397909"/>
              <a:gd name="connsiteY0" fmla="*/ 0 h 4231635"/>
              <a:gd name="connsiteX1" fmla="*/ 5397909 w 5397909"/>
              <a:gd name="connsiteY1" fmla="*/ 4231635 h 4231635"/>
              <a:gd name="connsiteX2" fmla="*/ 0 w 5397909"/>
              <a:gd name="connsiteY2" fmla="*/ 4231635 h 4231635"/>
              <a:gd name="connsiteX3" fmla="*/ 0 w 5397909"/>
              <a:gd name="connsiteY3" fmla="*/ 997883 h 423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909" h="4231635">
                <a:moveTo>
                  <a:pt x="1030015" y="0"/>
                </a:moveTo>
                <a:lnTo>
                  <a:pt x="5397909" y="4231635"/>
                </a:lnTo>
                <a:lnTo>
                  <a:pt x="0" y="4231635"/>
                </a:lnTo>
                <a:lnTo>
                  <a:pt x="0" y="997883"/>
                </a:lnTo>
                <a:close/>
              </a:path>
            </a:pathLst>
          </a:custGeom>
          <a:blipFill>
            <a:blip r:embed="rId7"/>
            <a:srcRect/>
            <a:stretch>
              <a:fillRect l="-59761" t="-34380" r="-5324" b="-60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2.CPU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9"/>
            <a:ext cx="13293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1">
            <a:extLst>
              <a:ext uri="{FF2B5EF4-FFF2-40B4-BE49-F238E27FC236}">
                <a16:creationId xmlns:a16="http://schemas.microsoft.com/office/drawing/2014/main" id="{83DB83E0-91B5-445B-A6B8-0E9804287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3" y="1740551"/>
            <a:ext cx="405351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由运算器、控制器组成。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70126B2-2BF3-447D-B8FE-F75B9689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2" y="2430884"/>
            <a:ext cx="4053519" cy="236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）功能：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加工信息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）组成：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19F88CF3-B88F-4758-B332-D8B4C0D0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43" y="1551267"/>
            <a:ext cx="1673213" cy="7620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B290559A-8745-41D5-A68D-2331FD9C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1" y="2674934"/>
            <a:ext cx="2514600" cy="7620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C1CBF910-00E8-446F-B7EE-1DC6F7736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516" y="3874933"/>
            <a:ext cx="1895697" cy="7620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053A4FE5-5453-4305-939A-FF786C4E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379" y="5303834"/>
            <a:ext cx="2664527" cy="749539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6">
            <a:extLst>
              <a:ext uri="{FF2B5EF4-FFF2-40B4-BE49-F238E27FC236}">
                <a16:creationId xmlns:a16="http://schemas.microsoft.com/office/drawing/2014/main" id="{058B09E3-4561-488A-A08B-56FAA7A85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97" y="1694738"/>
            <a:ext cx="1679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53" name="Text Box 7">
            <a:extLst>
              <a:ext uri="{FF2B5EF4-FFF2-40B4-BE49-F238E27FC236}">
                <a16:creationId xmlns:a16="http://schemas.microsoft.com/office/drawing/2014/main" id="{7B775EB2-09E3-43B5-A36C-F0C0E927C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97" y="2836859"/>
            <a:ext cx="1679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54" name="Text Box 8">
            <a:extLst>
              <a:ext uri="{FF2B5EF4-FFF2-40B4-BE49-F238E27FC236}">
                <a16:creationId xmlns:a16="http://schemas.microsoft.com/office/drawing/2014/main" id="{3F846173-990B-4F6D-BEB0-DC0E5338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4065584"/>
            <a:ext cx="1887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选择器</a:t>
            </a:r>
          </a:p>
        </p:txBody>
      </p:sp>
      <p:sp>
        <p:nvSpPr>
          <p:cNvPr id="55" name="Text Box 9">
            <a:extLst>
              <a:ext uri="{FF2B5EF4-FFF2-40B4-BE49-F238E27FC236}">
                <a16:creationId xmlns:a16="http://schemas.microsoft.com/office/drawing/2014/main" id="{97E92CAB-BEBC-4148-BD47-E6FDF524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58" y="5454874"/>
            <a:ext cx="2519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通用寄存器组</a:t>
            </a: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8B5BFF2D-BEA9-4576-BE1E-0F9664D23B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3051" y="467518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11">
            <a:extLst>
              <a:ext uri="{FF2B5EF4-FFF2-40B4-BE49-F238E27FC236}">
                <a16:creationId xmlns:a16="http://schemas.microsoft.com/office/drawing/2014/main" id="{CB1CCAE8-13AC-434F-8F50-F705E48A3D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6" y="467518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AFEBA98F-D640-4914-A889-E4848F922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26" y="467518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B1C0ECF8-8F8D-4DC0-ABA1-43221AD5D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4826" y="467518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Line 14">
            <a:extLst>
              <a:ext uri="{FF2B5EF4-FFF2-40B4-BE49-F238E27FC236}">
                <a16:creationId xmlns:a16="http://schemas.microsoft.com/office/drawing/2014/main" id="{894C9A5E-487B-4A91-8B0A-631352020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3465509"/>
            <a:ext cx="1" cy="3902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2AA1EA37-9571-4897-8EB0-5E51B7721E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8501" y="3436934"/>
            <a:ext cx="1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17CB3E42-FA6D-4998-A0CE-39BE69A5A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5050" y="2293934"/>
            <a:ext cx="1" cy="3854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17">
            <a:extLst>
              <a:ext uri="{FF2B5EF4-FFF2-40B4-BE49-F238E27FC236}">
                <a16:creationId xmlns:a16="http://schemas.microsoft.com/office/drawing/2014/main" id="{024BEA34-43F0-4AE7-BD20-4E469C3E29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5051" y="998534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18">
            <a:extLst>
              <a:ext uri="{FF2B5EF4-FFF2-40B4-BE49-F238E27FC236}">
                <a16:creationId xmlns:a16="http://schemas.microsoft.com/office/drawing/2014/main" id="{8D4B7BCF-1746-4C71-8259-5F1D1D333C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8848" y="6053372"/>
            <a:ext cx="1586" cy="323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19">
            <a:extLst>
              <a:ext uri="{FF2B5EF4-FFF2-40B4-BE49-F238E27FC236}">
                <a16:creationId xmlns:a16="http://schemas.microsoft.com/office/drawing/2014/main" id="{3E09707F-CD51-4DA7-ACFB-F53AFDA3D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1303334"/>
            <a:ext cx="262934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4A7E61EF-BFD4-4BAE-A32C-D2173EFCB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550" y="1303334"/>
            <a:ext cx="29020" cy="50482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21">
            <a:extLst>
              <a:ext uri="{FF2B5EF4-FFF2-40B4-BE49-F238E27FC236}">
                <a16:creationId xmlns:a16="http://schemas.microsoft.com/office/drawing/2014/main" id="{2D865AD8-15D4-4F46-BD98-BFB63362A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6782" y="6351583"/>
            <a:ext cx="2694437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EBD6CC4-2173-4902-9DDF-AD3A7C100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4979984"/>
            <a:ext cx="605286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23">
            <a:extLst>
              <a:ext uri="{FF2B5EF4-FFF2-40B4-BE49-F238E27FC236}">
                <a16:creationId xmlns:a16="http://schemas.microsoft.com/office/drawing/2014/main" id="{2132C669-BF0C-4D00-928C-F4BD9A436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8026" y="4979984"/>
            <a:ext cx="533399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Rectangle 24">
            <a:extLst>
              <a:ext uri="{FF2B5EF4-FFF2-40B4-BE49-F238E27FC236}">
                <a16:creationId xmlns:a16="http://schemas.microsoft.com/office/drawing/2014/main" id="{6D7490CA-0634-42DF-B671-B014FC3B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1" y="3894134"/>
            <a:ext cx="1889146" cy="7620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26">
            <a:extLst>
              <a:ext uri="{FF2B5EF4-FFF2-40B4-BE49-F238E27FC236}">
                <a16:creationId xmlns:a16="http://schemas.microsoft.com/office/drawing/2014/main" id="{BD8ADD8F-ED77-4DC9-B3C1-AA466CB5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4046240"/>
            <a:ext cx="1879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选择器</a:t>
            </a:r>
          </a:p>
        </p:txBody>
      </p:sp>
    </p:spTree>
    <p:extLst>
      <p:ext uri="{BB962C8B-B14F-4D97-AF65-F5344CB8AC3E}">
        <p14:creationId xmlns:p14="http://schemas.microsoft.com/office/powerpoint/2010/main" val="29714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4" grpId="0" uiExpand="1" build="p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70" grpId="0" animBg="1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2.CPU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9"/>
            <a:ext cx="13293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870126B2-2BF3-447D-B8FE-F75B9689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82" y="1777540"/>
            <a:ext cx="2044614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834CAD-DE84-48E4-A08D-BF4475ECF03D}"/>
              </a:ext>
            </a:extLst>
          </p:cNvPr>
          <p:cNvGrpSpPr/>
          <p:nvPr/>
        </p:nvGrpSpPr>
        <p:grpSpPr>
          <a:xfrm>
            <a:off x="2370115" y="1052180"/>
            <a:ext cx="6298362" cy="4099590"/>
            <a:chOff x="1066800" y="228600"/>
            <a:chExt cx="7543801" cy="6097913"/>
          </a:xfrm>
        </p:grpSpPr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071EC0B5-E558-44F5-A99F-97FC1EFC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7620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Rectangle 3">
              <a:extLst>
                <a:ext uri="{FF2B5EF4-FFF2-40B4-BE49-F238E27FC236}">
                  <a16:creationId xmlns:a16="http://schemas.microsoft.com/office/drawing/2014/main" id="{78E4FEB6-C572-425D-8AEF-AD4EBA12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133600"/>
              <a:ext cx="3276600" cy="7620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6AAB08CA-83C9-4BBB-88B7-8EAFF845C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5052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F736E890-EB1B-4DC1-B90D-33B5BCED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599" y="4876801"/>
              <a:ext cx="3276600" cy="990598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6">
              <a:extLst>
                <a:ext uri="{FF2B5EF4-FFF2-40B4-BE49-F238E27FC236}">
                  <a16:creationId xmlns:a16="http://schemas.microsoft.com/office/drawing/2014/main" id="{93FDADDC-BFCC-464C-AED5-30AD3C657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1" y="838199"/>
              <a:ext cx="1860529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2" name="Text Box 7">
              <a:extLst>
                <a:ext uri="{FF2B5EF4-FFF2-40B4-BE49-F238E27FC236}">
                  <a16:creationId xmlns:a16="http://schemas.microsoft.com/office/drawing/2014/main" id="{316F74B6-62E7-43AE-9F1E-A4AECEEC9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497" y="2193078"/>
              <a:ext cx="1606313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ALU</a:t>
              </a:r>
            </a:p>
          </p:txBody>
        </p:sp>
        <p:sp>
          <p:nvSpPr>
            <p:cNvPr id="103" name="Text Box 8">
              <a:extLst>
                <a:ext uri="{FF2B5EF4-FFF2-40B4-BE49-F238E27FC236}">
                  <a16:creationId xmlns:a16="http://schemas.microsoft.com/office/drawing/2014/main" id="{83609C88-F57B-44CD-8193-A0A7C5772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581400"/>
              <a:ext cx="28956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</a:p>
          </p:txBody>
        </p:sp>
        <p:sp>
          <p:nvSpPr>
            <p:cNvPr id="104" name="Text Box 9">
              <a:extLst>
                <a:ext uri="{FF2B5EF4-FFF2-40B4-BE49-F238E27FC236}">
                  <a16:creationId xmlns:a16="http://schemas.microsoft.com/office/drawing/2014/main" id="{2384B445-9ACE-4398-9DC0-D03F55789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1" y="5021593"/>
              <a:ext cx="30480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通用寄存器组</a:t>
              </a:r>
            </a:p>
          </p:txBody>
        </p: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3CB7A407-3EDF-4231-91A3-2B2460F8A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11">
              <a:extLst>
                <a:ext uri="{FF2B5EF4-FFF2-40B4-BE49-F238E27FC236}">
                  <a16:creationId xmlns:a16="http://schemas.microsoft.com/office/drawing/2014/main" id="{2705B823-F744-4B3F-BD92-8E07637B9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6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12">
              <a:extLst>
                <a:ext uri="{FF2B5EF4-FFF2-40B4-BE49-F238E27FC236}">
                  <a16:creationId xmlns:a16="http://schemas.microsoft.com/office/drawing/2014/main" id="{0737A54A-F18F-4D36-B4F2-F96A9AA55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13">
              <a:extLst>
                <a:ext uri="{FF2B5EF4-FFF2-40B4-BE49-F238E27FC236}">
                  <a16:creationId xmlns:a16="http://schemas.microsoft.com/office/drawing/2014/main" id="{A44860D5-AB82-40A8-9701-15ED0CE08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76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14">
              <a:extLst>
                <a:ext uri="{FF2B5EF4-FFF2-40B4-BE49-F238E27FC236}">
                  <a16:creationId xmlns:a16="http://schemas.microsoft.com/office/drawing/2014/main" id="{0D6E655B-537F-4722-ABFA-3F39F6B76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895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15">
              <a:extLst>
                <a:ext uri="{FF2B5EF4-FFF2-40B4-BE49-F238E27FC236}">
                  <a16:creationId xmlns:a16="http://schemas.microsoft.com/office/drawing/2014/main" id="{CC28B915-DB4C-45FC-A77C-186DE2F8F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2895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C2264642-90A7-47D8-95BC-A69DBCCF7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15240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D3E58347-9842-4FA9-9FE2-D3D1B6EAA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5800" y="2286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C70CD273-A136-45EA-890E-95F0C699D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600" y="5869313"/>
              <a:ext cx="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BD472150-CB02-4C96-B4D7-132F324A9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1" y="533400"/>
              <a:ext cx="41148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9AFC2483-6FB5-4492-8C84-DCA7FDB89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0599" y="533401"/>
              <a:ext cx="1" cy="5793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21">
              <a:extLst>
                <a:ext uri="{FF2B5EF4-FFF2-40B4-BE49-F238E27FC236}">
                  <a16:creationId xmlns:a16="http://schemas.microsoft.com/office/drawing/2014/main" id="{B5E5ACC8-9065-452B-903F-20F22F68F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6326513"/>
              <a:ext cx="419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22">
              <a:extLst>
                <a:ext uri="{FF2B5EF4-FFF2-40B4-BE49-F238E27FC236}">
                  <a16:creationId xmlns:a16="http://schemas.microsoft.com/office/drawing/2014/main" id="{17461BC9-E6CF-49C0-93E0-3D012608B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572000"/>
              <a:ext cx="1219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F8BA9FC6-B0C6-49DE-B86A-680E61AE6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4572000"/>
              <a:ext cx="1219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 24">
              <a:extLst>
                <a:ext uri="{FF2B5EF4-FFF2-40B4-BE49-F238E27FC236}">
                  <a16:creationId xmlns:a16="http://schemas.microsoft.com/office/drawing/2014/main" id="{9B910C5E-9FE2-42AD-BF53-3ACA49A26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 Box 26">
              <a:extLst>
                <a:ext uri="{FF2B5EF4-FFF2-40B4-BE49-F238E27FC236}">
                  <a16:creationId xmlns:a16="http://schemas.microsoft.com/office/drawing/2014/main" id="{3016B218-8FE5-436C-9B50-5E69D9690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1" y="3569177"/>
              <a:ext cx="28956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</a:p>
          </p:txBody>
        </p:sp>
      </p:grpSp>
      <p:sp>
        <p:nvSpPr>
          <p:cNvPr id="122" name="Text Box 11">
            <a:extLst>
              <a:ext uri="{FF2B5EF4-FFF2-40B4-BE49-F238E27FC236}">
                <a16:creationId xmlns:a16="http://schemas.microsoft.com/office/drawing/2014/main" id="{1519B4BA-5699-4316-A772-004092D31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9" y="5253956"/>
            <a:ext cx="8240398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通过加法器实现运算操作（由全加器求和、由进位链传递进位信号）。</a:t>
            </a:r>
          </a:p>
        </p:txBody>
      </p:sp>
    </p:spTree>
    <p:extLst>
      <p:ext uri="{BB962C8B-B14F-4D97-AF65-F5344CB8AC3E}">
        <p14:creationId xmlns:p14="http://schemas.microsoft.com/office/powerpoint/2010/main" val="97978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2.CPU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9"/>
            <a:ext cx="13293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870126B2-2BF3-447D-B8FE-F75B9689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82" y="1777540"/>
            <a:ext cx="2044614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834CAD-DE84-48E4-A08D-BF4475ECF03D}"/>
              </a:ext>
            </a:extLst>
          </p:cNvPr>
          <p:cNvGrpSpPr/>
          <p:nvPr/>
        </p:nvGrpSpPr>
        <p:grpSpPr>
          <a:xfrm>
            <a:off x="2370115" y="1052180"/>
            <a:ext cx="6298362" cy="4099590"/>
            <a:chOff x="1066800" y="228600"/>
            <a:chExt cx="7543801" cy="6097913"/>
          </a:xfrm>
        </p:grpSpPr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071EC0B5-E558-44F5-A99F-97FC1EFC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7620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Rectangle 3">
              <a:extLst>
                <a:ext uri="{FF2B5EF4-FFF2-40B4-BE49-F238E27FC236}">
                  <a16:creationId xmlns:a16="http://schemas.microsoft.com/office/drawing/2014/main" id="{78E4FEB6-C572-425D-8AEF-AD4EBA12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133600"/>
              <a:ext cx="3276600" cy="762000"/>
            </a:xfrm>
            <a:prstGeom prst="rect">
              <a:avLst/>
            </a:prstGeom>
            <a:solidFill>
              <a:srgbClr val="F0DADA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6AAB08CA-83C9-4BBB-88B7-8EAFF845C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5052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F736E890-EB1B-4DC1-B90D-33B5BCED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599" y="4876801"/>
              <a:ext cx="3276600" cy="9905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6">
              <a:extLst>
                <a:ext uri="{FF2B5EF4-FFF2-40B4-BE49-F238E27FC236}">
                  <a16:creationId xmlns:a16="http://schemas.microsoft.com/office/drawing/2014/main" id="{93FDADDC-BFCC-464C-AED5-30AD3C657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1" y="838199"/>
              <a:ext cx="1860529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2" name="Text Box 7">
              <a:extLst>
                <a:ext uri="{FF2B5EF4-FFF2-40B4-BE49-F238E27FC236}">
                  <a16:creationId xmlns:a16="http://schemas.microsoft.com/office/drawing/2014/main" id="{316F74B6-62E7-43AE-9F1E-A4AECEEC9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497" y="2193078"/>
              <a:ext cx="1606313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ALU</a:t>
              </a:r>
            </a:p>
          </p:txBody>
        </p:sp>
        <p:sp>
          <p:nvSpPr>
            <p:cNvPr id="103" name="Text Box 8">
              <a:extLst>
                <a:ext uri="{FF2B5EF4-FFF2-40B4-BE49-F238E27FC236}">
                  <a16:creationId xmlns:a16="http://schemas.microsoft.com/office/drawing/2014/main" id="{83609C88-F57B-44CD-8193-A0A7C5772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581400"/>
              <a:ext cx="28956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</a:p>
          </p:txBody>
        </p:sp>
        <p:sp>
          <p:nvSpPr>
            <p:cNvPr id="104" name="Text Box 9">
              <a:extLst>
                <a:ext uri="{FF2B5EF4-FFF2-40B4-BE49-F238E27FC236}">
                  <a16:creationId xmlns:a16="http://schemas.microsoft.com/office/drawing/2014/main" id="{2384B445-9ACE-4398-9DC0-D03F55789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1" y="5021593"/>
              <a:ext cx="30480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通用寄存器组</a:t>
              </a:r>
            </a:p>
          </p:txBody>
        </p: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3CB7A407-3EDF-4231-91A3-2B2460F8A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11">
              <a:extLst>
                <a:ext uri="{FF2B5EF4-FFF2-40B4-BE49-F238E27FC236}">
                  <a16:creationId xmlns:a16="http://schemas.microsoft.com/office/drawing/2014/main" id="{2705B823-F744-4B3F-BD92-8E07637B9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6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12">
              <a:extLst>
                <a:ext uri="{FF2B5EF4-FFF2-40B4-BE49-F238E27FC236}">
                  <a16:creationId xmlns:a16="http://schemas.microsoft.com/office/drawing/2014/main" id="{0737A54A-F18F-4D36-B4F2-F96A9AA55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13">
              <a:extLst>
                <a:ext uri="{FF2B5EF4-FFF2-40B4-BE49-F238E27FC236}">
                  <a16:creationId xmlns:a16="http://schemas.microsoft.com/office/drawing/2014/main" id="{A44860D5-AB82-40A8-9701-15ED0CE08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76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14">
              <a:extLst>
                <a:ext uri="{FF2B5EF4-FFF2-40B4-BE49-F238E27FC236}">
                  <a16:creationId xmlns:a16="http://schemas.microsoft.com/office/drawing/2014/main" id="{0D6E655B-537F-4722-ABFA-3F39F6B76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895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15">
              <a:extLst>
                <a:ext uri="{FF2B5EF4-FFF2-40B4-BE49-F238E27FC236}">
                  <a16:creationId xmlns:a16="http://schemas.microsoft.com/office/drawing/2014/main" id="{CC28B915-DB4C-45FC-A77C-186DE2F8F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2895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C2264642-90A7-47D8-95BC-A69DBCCF7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15240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D3E58347-9842-4FA9-9FE2-D3D1B6EAA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5800" y="2286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C70CD273-A136-45EA-890E-95F0C699D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600" y="5869313"/>
              <a:ext cx="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BD472150-CB02-4C96-B4D7-132F324A9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1" y="533400"/>
              <a:ext cx="41148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9AFC2483-6FB5-4492-8C84-DCA7FDB89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0599" y="533401"/>
              <a:ext cx="1" cy="5793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21">
              <a:extLst>
                <a:ext uri="{FF2B5EF4-FFF2-40B4-BE49-F238E27FC236}">
                  <a16:creationId xmlns:a16="http://schemas.microsoft.com/office/drawing/2014/main" id="{B5E5ACC8-9065-452B-903F-20F22F68F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6326513"/>
              <a:ext cx="419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22">
              <a:extLst>
                <a:ext uri="{FF2B5EF4-FFF2-40B4-BE49-F238E27FC236}">
                  <a16:creationId xmlns:a16="http://schemas.microsoft.com/office/drawing/2014/main" id="{17461BC9-E6CF-49C0-93E0-3D012608B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572000"/>
              <a:ext cx="1219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F8BA9FC6-B0C6-49DE-B86A-680E61AE6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4572000"/>
              <a:ext cx="1219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 24">
              <a:extLst>
                <a:ext uri="{FF2B5EF4-FFF2-40B4-BE49-F238E27FC236}">
                  <a16:creationId xmlns:a16="http://schemas.microsoft.com/office/drawing/2014/main" id="{9B910C5E-9FE2-42AD-BF53-3ACA49A26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 Box 26">
              <a:extLst>
                <a:ext uri="{FF2B5EF4-FFF2-40B4-BE49-F238E27FC236}">
                  <a16:creationId xmlns:a16="http://schemas.microsoft.com/office/drawing/2014/main" id="{3016B218-8FE5-436C-9B50-5E69D9690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1" y="3569177"/>
              <a:ext cx="28956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</a:p>
          </p:txBody>
        </p:sp>
      </p:grpSp>
      <p:sp>
        <p:nvSpPr>
          <p:cNvPr id="122" name="Text Box 11">
            <a:extLst>
              <a:ext uri="{FF2B5EF4-FFF2-40B4-BE49-F238E27FC236}">
                <a16:creationId xmlns:a16="http://schemas.microsoft.com/office/drawing/2014/main" id="{1519B4BA-5699-4316-A772-004092D31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9" y="5253956"/>
            <a:ext cx="735715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通用寄存器组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提供操作数，存放运算结果。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41574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414238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42382" y="271858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42382" y="488692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31054" y="4774197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计算机的性能指标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08194" y="1631674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计算机的基本概念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08229" y="2578782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系统硬件组成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17" name="AutoShape 5">
            <a:extLst>
              <a:ext uri="{FF2B5EF4-FFF2-40B4-BE49-F238E27FC236}">
                <a16:creationId xmlns:a16="http://schemas.microsoft.com/office/drawing/2014/main" id="{72AEFEC4-F7E5-4E39-AD89-58EB13534C7C}"/>
              </a:ext>
            </a:extLst>
          </p:cNvPr>
          <p:cNvSpPr/>
          <p:nvPr/>
        </p:nvSpPr>
        <p:spPr bwMode="auto">
          <a:xfrm>
            <a:off x="4815460" y="3453389"/>
            <a:ext cx="157134" cy="81380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02FF84-4789-4652-B88D-8697E9A59A14}"/>
              </a:ext>
            </a:extLst>
          </p:cNvPr>
          <p:cNvSpPr/>
          <p:nvPr/>
        </p:nvSpPr>
        <p:spPr>
          <a:xfrm>
            <a:off x="5095496" y="3134445"/>
            <a:ext cx="3432284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主要部件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2.CPU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9"/>
            <a:ext cx="13293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870126B2-2BF3-447D-B8FE-F75B9689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82" y="1777540"/>
            <a:ext cx="2044614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834CAD-DE84-48E4-A08D-BF4475ECF03D}"/>
              </a:ext>
            </a:extLst>
          </p:cNvPr>
          <p:cNvGrpSpPr/>
          <p:nvPr/>
        </p:nvGrpSpPr>
        <p:grpSpPr>
          <a:xfrm>
            <a:off x="2370115" y="1052180"/>
            <a:ext cx="6298362" cy="4099590"/>
            <a:chOff x="1066800" y="228600"/>
            <a:chExt cx="7543801" cy="6097913"/>
          </a:xfrm>
        </p:grpSpPr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071EC0B5-E558-44F5-A99F-97FC1EFC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762000"/>
              <a:ext cx="3276600" cy="76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Rectangle 3">
              <a:extLst>
                <a:ext uri="{FF2B5EF4-FFF2-40B4-BE49-F238E27FC236}">
                  <a16:creationId xmlns:a16="http://schemas.microsoft.com/office/drawing/2014/main" id="{78E4FEB6-C572-425D-8AEF-AD4EBA12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133600"/>
              <a:ext cx="3276600" cy="762000"/>
            </a:xfrm>
            <a:prstGeom prst="rect">
              <a:avLst/>
            </a:prstGeom>
            <a:solidFill>
              <a:srgbClr val="F0DADA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6AAB08CA-83C9-4BBB-88B7-8EAFF845C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5052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F736E890-EB1B-4DC1-B90D-33B5BCED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599" y="4876801"/>
              <a:ext cx="3276600" cy="990598"/>
            </a:xfrm>
            <a:prstGeom prst="rect">
              <a:avLst/>
            </a:prstGeom>
            <a:solidFill>
              <a:srgbClr val="F0DADA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6">
              <a:extLst>
                <a:ext uri="{FF2B5EF4-FFF2-40B4-BE49-F238E27FC236}">
                  <a16:creationId xmlns:a16="http://schemas.microsoft.com/office/drawing/2014/main" id="{93FDADDC-BFCC-464C-AED5-30AD3C657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1" y="838199"/>
              <a:ext cx="1860529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2" name="Text Box 7">
              <a:extLst>
                <a:ext uri="{FF2B5EF4-FFF2-40B4-BE49-F238E27FC236}">
                  <a16:creationId xmlns:a16="http://schemas.microsoft.com/office/drawing/2014/main" id="{316F74B6-62E7-43AE-9F1E-A4AECEEC9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497" y="2193078"/>
              <a:ext cx="1606313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ALU</a:t>
              </a:r>
            </a:p>
          </p:txBody>
        </p:sp>
        <p:sp>
          <p:nvSpPr>
            <p:cNvPr id="103" name="Text Box 8">
              <a:extLst>
                <a:ext uri="{FF2B5EF4-FFF2-40B4-BE49-F238E27FC236}">
                  <a16:creationId xmlns:a16="http://schemas.microsoft.com/office/drawing/2014/main" id="{83609C88-F57B-44CD-8193-A0A7C5772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581400"/>
              <a:ext cx="28956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</a:p>
          </p:txBody>
        </p:sp>
        <p:sp>
          <p:nvSpPr>
            <p:cNvPr id="104" name="Text Box 9">
              <a:extLst>
                <a:ext uri="{FF2B5EF4-FFF2-40B4-BE49-F238E27FC236}">
                  <a16:creationId xmlns:a16="http://schemas.microsoft.com/office/drawing/2014/main" id="{2384B445-9ACE-4398-9DC0-D03F55789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1" y="5021593"/>
              <a:ext cx="30480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通用寄存器组</a:t>
              </a:r>
            </a:p>
          </p:txBody>
        </p: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3CB7A407-3EDF-4231-91A3-2B2460F8A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11">
              <a:extLst>
                <a:ext uri="{FF2B5EF4-FFF2-40B4-BE49-F238E27FC236}">
                  <a16:creationId xmlns:a16="http://schemas.microsoft.com/office/drawing/2014/main" id="{2705B823-F744-4B3F-BD92-8E07637B9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6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12">
              <a:extLst>
                <a:ext uri="{FF2B5EF4-FFF2-40B4-BE49-F238E27FC236}">
                  <a16:creationId xmlns:a16="http://schemas.microsoft.com/office/drawing/2014/main" id="{0737A54A-F18F-4D36-B4F2-F96A9AA55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13">
              <a:extLst>
                <a:ext uri="{FF2B5EF4-FFF2-40B4-BE49-F238E27FC236}">
                  <a16:creationId xmlns:a16="http://schemas.microsoft.com/office/drawing/2014/main" id="{A44860D5-AB82-40A8-9701-15ED0CE08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7600" y="42672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14">
              <a:extLst>
                <a:ext uri="{FF2B5EF4-FFF2-40B4-BE49-F238E27FC236}">
                  <a16:creationId xmlns:a16="http://schemas.microsoft.com/office/drawing/2014/main" id="{0D6E655B-537F-4722-ABFA-3F39F6B76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895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15">
              <a:extLst>
                <a:ext uri="{FF2B5EF4-FFF2-40B4-BE49-F238E27FC236}">
                  <a16:creationId xmlns:a16="http://schemas.microsoft.com/office/drawing/2014/main" id="{CC28B915-DB4C-45FC-A77C-186DE2F8F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2895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C2264642-90A7-47D8-95BC-A69DBCCF7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15240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D3E58347-9842-4FA9-9FE2-D3D1B6EAA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5800" y="2286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C70CD273-A136-45EA-890E-95F0C699D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600" y="5869313"/>
              <a:ext cx="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BD472150-CB02-4C96-B4D7-132F324A9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1" y="533400"/>
              <a:ext cx="41148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9AFC2483-6FB5-4492-8C84-DCA7FDB89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0599" y="533401"/>
              <a:ext cx="1" cy="5793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21">
              <a:extLst>
                <a:ext uri="{FF2B5EF4-FFF2-40B4-BE49-F238E27FC236}">
                  <a16:creationId xmlns:a16="http://schemas.microsoft.com/office/drawing/2014/main" id="{B5E5ACC8-9065-452B-903F-20F22F68F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6326513"/>
              <a:ext cx="419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22">
              <a:extLst>
                <a:ext uri="{FF2B5EF4-FFF2-40B4-BE49-F238E27FC236}">
                  <a16:creationId xmlns:a16="http://schemas.microsoft.com/office/drawing/2014/main" id="{17461BC9-E6CF-49C0-93E0-3D012608B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572000"/>
              <a:ext cx="1219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F8BA9FC6-B0C6-49DE-B86A-680E61AE6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4572000"/>
              <a:ext cx="1219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 24">
              <a:extLst>
                <a:ext uri="{FF2B5EF4-FFF2-40B4-BE49-F238E27FC236}">
                  <a16:creationId xmlns:a16="http://schemas.microsoft.com/office/drawing/2014/main" id="{9B910C5E-9FE2-42AD-BF53-3ACA49A26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3276600" cy="762000"/>
            </a:xfrm>
            <a:prstGeom prst="rect">
              <a:avLst/>
            </a:prstGeom>
            <a:solidFill>
              <a:srgbClr val="F0DAD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 Box 26">
              <a:extLst>
                <a:ext uri="{FF2B5EF4-FFF2-40B4-BE49-F238E27FC236}">
                  <a16:creationId xmlns:a16="http://schemas.microsoft.com/office/drawing/2014/main" id="{3016B218-8FE5-436C-9B50-5E69D9690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1" y="3569177"/>
              <a:ext cx="2895600" cy="68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</a:p>
          </p:txBody>
        </p:sp>
      </p:grpSp>
      <p:sp>
        <p:nvSpPr>
          <p:cNvPr id="122" name="Text Box 11">
            <a:extLst>
              <a:ext uri="{FF2B5EF4-FFF2-40B4-BE49-F238E27FC236}">
                <a16:creationId xmlns:a16="http://schemas.microsoft.com/office/drawing/2014/main" id="{1519B4BA-5699-4316-A772-004092D31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9" y="5253956"/>
            <a:ext cx="7102672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直接或者移位送出运算结果。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14051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2.CPU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9"/>
            <a:ext cx="13293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870126B2-2BF3-447D-B8FE-F75B9689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39" y="1757507"/>
            <a:ext cx="8763964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器</a:t>
            </a:r>
          </a:p>
          <a:p>
            <a:pPr lvl="0">
              <a:lnSpc>
                <a:spcPct val="150000"/>
              </a:lnSpc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）功能：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产生控制命令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，控制全机操作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）组成：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AE15C8D0-D835-4178-9213-E3EB471310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9230" y="4431351"/>
            <a:ext cx="0" cy="3500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4">
            <a:extLst>
              <a:ext uri="{FF2B5EF4-FFF2-40B4-BE49-F238E27FC236}">
                <a16:creationId xmlns:a16="http://schemas.microsoft.com/office/drawing/2014/main" id="{24352E1C-FC00-4001-9041-2F2C856189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6509" y="4431351"/>
            <a:ext cx="1" cy="3500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13004DCC-D90F-4576-9D04-9F2C0FD419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5310" y="4431351"/>
            <a:ext cx="0" cy="3500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B7E1F44C-7885-451C-81E9-B2EDE3694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1886" y="33532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8D90788B-55D5-42E6-8FC0-34D77A026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5310" y="33532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6325A61A-3715-497A-8F3E-E39C5F4B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02" y="3591005"/>
            <a:ext cx="30480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A7F2A01A-91DB-4655-8119-E79C5F45CC9B}"/>
              </a:ext>
            </a:extLst>
          </p:cNvPr>
          <p:cNvGrpSpPr>
            <a:grpSpLocks/>
          </p:cNvGrpSpPr>
          <p:nvPr/>
        </p:nvGrpSpPr>
        <p:grpSpPr bwMode="auto">
          <a:xfrm>
            <a:off x="2766098" y="3827050"/>
            <a:ext cx="4316413" cy="619125"/>
            <a:chOff x="2081" y="2106"/>
            <a:chExt cx="2719" cy="390"/>
          </a:xfrm>
        </p:grpSpPr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FB98EC38-2667-403D-B530-FE40257DC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106"/>
              <a:ext cx="2719" cy="39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2F0CAE8F-4691-45DA-897F-2E89024A4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2149"/>
              <a:ext cx="1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微命令发生器</a:t>
              </a:r>
            </a:p>
          </p:txBody>
        </p: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52E4A0E0-14B8-4B58-8076-41BB7A295A33}"/>
              </a:ext>
            </a:extLst>
          </p:cNvPr>
          <p:cNvGrpSpPr>
            <a:grpSpLocks/>
          </p:cNvGrpSpPr>
          <p:nvPr/>
        </p:nvGrpSpPr>
        <p:grpSpPr bwMode="auto">
          <a:xfrm>
            <a:off x="2766100" y="4781449"/>
            <a:ext cx="658813" cy="1606550"/>
            <a:chOff x="2081" y="2784"/>
            <a:chExt cx="415" cy="1012"/>
          </a:xfrm>
        </p:grpSpPr>
        <p:sp>
          <p:nvSpPr>
            <p:cNvPr id="73" name="Rectangle 13">
              <a:extLst>
                <a:ext uri="{FF2B5EF4-FFF2-40B4-BE49-F238E27FC236}">
                  <a16:creationId xmlns:a16="http://schemas.microsoft.com/office/drawing/2014/main" id="{9358D28C-7DAB-42A3-84C2-2FD2F6378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784"/>
              <a:ext cx="415" cy="1012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Text Box 14">
              <a:extLst>
                <a:ext uri="{FF2B5EF4-FFF2-40B4-BE49-F238E27FC236}">
                  <a16:creationId xmlns:a16="http://schemas.microsoft.com/office/drawing/2014/main" id="{137BE66A-2911-4496-9A6A-5285F6AAB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880"/>
              <a:ext cx="349" cy="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指令信息</a:t>
              </a:r>
            </a:p>
          </p:txBody>
        </p:sp>
      </p:grpSp>
      <p:grpSp>
        <p:nvGrpSpPr>
          <p:cNvPr id="75" name="Group 15">
            <a:extLst>
              <a:ext uri="{FF2B5EF4-FFF2-40B4-BE49-F238E27FC236}">
                <a16:creationId xmlns:a16="http://schemas.microsoft.com/office/drawing/2014/main" id="{3B4C94F5-B09C-4C5D-8782-A30BF9CAFCD9}"/>
              </a:ext>
            </a:extLst>
          </p:cNvPr>
          <p:cNvGrpSpPr>
            <a:grpSpLocks/>
          </p:cNvGrpSpPr>
          <p:nvPr/>
        </p:nvGrpSpPr>
        <p:grpSpPr bwMode="auto">
          <a:xfrm>
            <a:off x="4533778" y="4796271"/>
            <a:ext cx="658813" cy="1606550"/>
            <a:chOff x="3072" y="2784"/>
            <a:chExt cx="624" cy="1440"/>
          </a:xfrm>
        </p:grpSpPr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id="{F81DF967-9BF8-4D3E-A756-7A1B1E2E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84"/>
              <a:ext cx="624" cy="144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Text Box 17">
              <a:extLst>
                <a:ext uri="{FF2B5EF4-FFF2-40B4-BE49-F238E27FC236}">
                  <a16:creationId xmlns:a16="http://schemas.microsoft.com/office/drawing/2014/main" id="{55553B67-592E-4FD9-A4AA-811AB429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880"/>
              <a:ext cx="34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状态信息</a:t>
              </a:r>
            </a:p>
          </p:txBody>
        </p:sp>
      </p:grpSp>
      <p:grpSp>
        <p:nvGrpSpPr>
          <p:cNvPr id="78" name="Group 18">
            <a:extLst>
              <a:ext uri="{FF2B5EF4-FFF2-40B4-BE49-F238E27FC236}">
                <a16:creationId xmlns:a16="http://schemas.microsoft.com/office/drawing/2014/main" id="{906DE749-B47D-45F6-B757-AA810E629DF9}"/>
              </a:ext>
            </a:extLst>
          </p:cNvPr>
          <p:cNvGrpSpPr>
            <a:grpSpLocks/>
          </p:cNvGrpSpPr>
          <p:nvPr/>
        </p:nvGrpSpPr>
        <p:grpSpPr bwMode="auto">
          <a:xfrm>
            <a:off x="6297053" y="4788859"/>
            <a:ext cx="752479" cy="1621372"/>
            <a:chOff x="4224" y="2784"/>
            <a:chExt cx="624" cy="1440"/>
          </a:xfrm>
        </p:grpSpPr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5A1BFBCF-7E49-4CED-9B76-E0B42ED2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84"/>
              <a:ext cx="624" cy="144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Text Box 20">
              <a:extLst>
                <a:ext uri="{FF2B5EF4-FFF2-40B4-BE49-F238E27FC236}">
                  <a16:creationId xmlns:a16="http://schemas.microsoft.com/office/drawing/2014/main" id="{72C97116-1996-466C-AA73-BF614BD89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2880"/>
              <a:ext cx="349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时序信号</a:t>
              </a:r>
            </a:p>
          </p:txBody>
        </p:sp>
      </p:grpSp>
      <p:sp>
        <p:nvSpPr>
          <p:cNvPr id="81" name="Text Box 21">
            <a:extLst>
              <a:ext uri="{FF2B5EF4-FFF2-40B4-BE49-F238E27FC236}">
                <a16:creationId xmlns:a16="http://schemas.microsoft.com/office/drawing/2014/main" id="{AC1CC979-7E3B-43EC-9DD7-15D2ADB4F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956" y="3030111"/>
            <a:ext cx="1941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微命令序列</a:t>
            </a:r>
          </a:p>
        </p:txBody>
      </p:sp>
    </p:spTree>
    <p:extLst>
      <p:ext uri="{BB962C8B-B14F-4D97-AF65-F5344CB8AC3E}">
        <p14:creationId xmlns:p14="http://schemas.microsoft.com/office/powerpoint/2010/main" val="28391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1772287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2.CPU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9"/>
            <a:ext cx="13293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870126B2-2BF3-447D-B8FE-F75B9689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40" y="1757507"/>
            <a:ext cx="297956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器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4F38D4E4-3D57-4190-AC1B-A6788817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80" y="2435670"/>
            <a:ext cx="69955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）微命令产生方式（指令执行控制方式）：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0D54249E-358F-474F-A27C-18F353EA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54" y="4362698"/>
            <a:ext cx="8319247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）讨论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两种控制器组成原理与控制机制；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模型机的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数据通路结构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指令执行过程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4BF92885-5424-4A56-90F2-652838DE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305" y="3056903"/>
            <a:ext cx="3478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组合逻辑控制方式：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134F9CDE-14CF-4220-A54A-B535DF96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304" y="3665553"/>
            <a:ext cx="32024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微程序控制方式：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726D4548-CEB9-44FF-B888-5C7AE68E6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702" y="3059924"/>
            <a:ext cx="467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由组合逻辑电路产生微命令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FE939F0B-ACF2-486F-A4D7-D06D6961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998" y="3659939"/>
            <a:ext cx="36389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由微指令产生微命令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64BDDA2B-B639-45A2-AD6B-0DF4E16FB72F}"/>
              </a:ext>
            </a:extLst>
          </p:cNvPr>
          <p:cNvSpPr/>
          <p:nvPr/>
        </p:nvSpPr>
        <p:spPr bwMode="auto">
          <a:xfrm>
            <a:off x="1109191" y="3167055"/>
            <a:ext cx="157134" cy="81380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35" grpId="0" build="p"/>
      <p:bldP spid="37" grpId="0" build="p"/>
      <p:bldP spid="38" grpId="0"/>
      <p:bldP spid="48" grpId="0"/>
      <p:bldP spid="49" grpId="0"/>
      <p:bldP spid="50" grpId="0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一、主要功能部件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325492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输出设备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1"/>
            <a:ext cx="32629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>
            <a:extLst>
              <a:ext uri="{FF2B5EF4-FFF2-40B4-BE49-F238E27FC236}">
                <a16:creationId xmlns:a16="http://schemas.microsoft.com/office/drawing/2014/main" id="{760FA929-67B7-453B-BFDD-A74EB507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1" y="1923434"/>
            <a:ext cx="405351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）功能：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转换信息</a:t>
            </a:r>
          </a:p>
        </p:txBody>
      </p:sp>
      <p:sp>
        <p:nvSpPr>
          <p:cNvPr id="24" name="Line 3">
            <a:extLst>
              <a:ext uri="{FF2B5EF4-FFF2-40B4-BE49-F238E27FC236}">
                <a16:creationId xmlns:a16="http://schemas.microsoft.com/office/drawing/2014/main" id="{154E65A4-03BE-4CF9-859C-AF33B7A756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796" y="2887130"/>
            <a:ext cx="457200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CB5BE3A4-7598-4A10-BC5B-388B88664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796" y="34992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B75A20AE-49A9-4423-805A-703895B0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171" y="2593217"/>
            <a:ext cx="2751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：原始信息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1E6A1EDD-9E6C-4919-8BC9-18A0328D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001" y="2593217"/>
            <a:ext cx="3324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代码，送入主机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1C3D5BF6-EA31-4EF3-927F-5ABF9BD54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172" y="3248854"/>
            <a:ext cx="2751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：处理结果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5B341317-A170-496A-AFF6-A8D6E4FD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252" y="3221537"/>
            <a:ext cx="4605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人所能接受的形式，并输出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CDF3AD77-9DF9-4BDF-B97B-BCADB3CE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615" y="3772074"/>
            <a:ext cx="1718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（代码）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0E265629-A3CE-4A58-AB68-625AF5F6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1" y="4352135"/>
            <a:ext cx="7772400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2）讨论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显示器的工作原理和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信息转换过程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71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6" grpId="0"/>
      <p:bldP spid="27" grpId="0"/>
      <p:bldP spid="28" grpId="0"/>
      <p:bldP spid="29" grpId="0"/>
      <p:bldP spid="36" grpId="0"/>
      <p:bldP spid="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02276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以总线为基础的系统结构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1"/>
            <a:ext cx="44965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>
            <a:extLst>
              <a:ext uri="{FF2B5EF4-FFF2-40B4-BE49-F238E27FC236}">
                <a16:creationId xmlns:a16="http://schemas.microsoft.com/office/drawing/2014/main" id="{760FA929-67B7-453B-BFDD-A74EB507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36" y="1740551"/>
            <a:ext cx="8240439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：能为多个部件分时共享的一组信息传送线路及相应的控制逻辑。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Line 3">
            <a:extLst>
              <a:ext uri="{FF2B5EF4-FFF2-40B4-BE49-F238E27FC236}">
                <a16:creationId xmlns:a16="http://schemas.microsoft.com/office/drawing/2014/main" id="{FDB8C12E-4074-4F78-AD2E-9AA7CA07F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728958"/>
            <a:ext cx="502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4">
            <a:extLst>
              <a:ext uri="{FF2B5EF4-FFF2-40B4-BE49-F238E27FC236}">
                <a16:creationId xmlns:a16="http://schemas.microsoft.com/office/drawing/2014/main" id="{12EDDCD2-9548-4555-973F-2D31CE792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7289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9D7B6250-BD31-4D98-B86D-ABC35135B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289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B2B02DD6-5611-4A8C-8C04-4F11E46AA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289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2816CC74-E60A-4652-8B12-183183490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3158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总  线</a:t>
            </a:r>
          </a:p>
        </p:txBody>
      </p:sp>
      <p:grpSp>
        <p:nvGrpSpPr>
          <p:cNvPr id="42" name="Group 10">
            <a:extLst>
              <a:ext uri="{FF2B5EF4-FFF2-40B4-BE49-F238E27FC236}">
                <a16:creationId xmlns:a16="http://schemas.microsoft.com/office/drawing/2014/main" id="{A733EB60-A8DB-47C2-BC5C-76516EB56B1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414760"/>
            <a:ext cx="3505200" cy="1595438"/>
            <a:chOff x="1584" y="3216"/>
            <a:chExt cx="2208" cy="1005"/>
          </a:xfrm>
        </p:grpSpPr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899D7590-C0A9-4F8B-9025-0F76F27C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16"/>
              <a:ext cx="384" cy="864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308707C0-C885-41F3-AD72-CB7BB87D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216"/>
              <a:ext cx="384" cy="864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AABAC8B3-F4BC-4242-A539-C5D4E1DF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384" cy="864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Text Box 14">
              <a:extLst>
                <a:ext uri="{FF2B5EF4-FFF2-40B4-BE49-F238E27FC236}">
                  <a16:creationId xmlns:a16="http://schemas.microsoft.com/office/drawing/2014/main" id="{80FBB6D5-A85A-4ECD-AD9D-C492D732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" y="3357"/>
              <a:ext cx="34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部件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C966D7EA-8ADF-43FF-A934-8830DAAFB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" y="3354"/>
              <a:ext cx="34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部件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id="{4984F8F8-0953-4F04-9B2D-EE588C1E4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3352"/>
              <a:ext cx="34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部件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3AA63C4-484F-4DFF-A26F-7B97B91C3B3B}"/>
              </a:ext>
            </a:extLst>
          </p:cNvPr>
          <p:cNvSpPr/>
          <p:nvPr/>
        </p:nvSpPr>
        <p:spPr>
          <a:xfrm>
            <a:off x="3689101" y="188190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分时</a:t>
            </a:r>
            <a:endParaRPr lang="zh-CN" altLang="en-US" sz="2800" dirty="0">
              <a:solidFill>
                <a:srgbClr val="ED7D3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8CEA741-75B8-4CA7-A05F-FB167F53ED16}"/>
              </a:ext>
            </a:extLst>
          </p:cNvPr>
          <p:cNvSpPr/>
          <p:nvPr/>
        </p:nvSpPr>
        <p:spPr>
          <a:xfrm>
            <a:off x="4401270" y="188214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共享</a:t>
            </a:r>
            <a:endParaRPr lang="zh-CN" altLang="en-US" sz="28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4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41" grpId="0" build="p" advAuto="0"/>
      <p:bldP spid="3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02276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以总线为基础的系统结构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1"/>
            <a:ext cx="44965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F8B288-085A-46CB-8F87-F01BC26EBF41}"/>
              </a:ext>
            </a:extLst>
          </p:cNvPr>
          <p:cNvGrpSpPr/>
          <p:nvPr/>
        </p:nvGrpSpPr>
        <p:grpSpPr>
          <a:xfrm>
            <a:off x="1874520" y="1770885"/>
            <a:ext cx="5029200" cy="1872460"/>
            <a:chOff x="2057400" y="3261436"/>
            <a:chExt cx="5029200" cy="1872460"/>
          </a:xfrm>
        </p:grpSpPr>
        <p:sp>
          <p:nvSpPr>
            <p:cNvPr id="53" name="Line 3">
              <a:extLst>
                <a:ext uri="{FF2B5EF4-FFF2-40B4-BE49-F238E27FC236}">
                  <a16:creationId xmlns:a16="http://schemas.microsoft.com/office/drawing/2014/main" id="{AD9DA84E-96C7-42F8-80BC-286381D1E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3728958"/>
              <a:ext cx="5029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4">
              <a:extLst>
                <a:ext uri="{FF2B5EF4-FFF2-40B4-BE49-F238E27FC236}">
                  <a16:creationId xmlns:a16="http://schemas.microsoft.com/office/drawing/2014/main" id="{5C7BF0AE-37E6-4B0B-AA41-0ED3D118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372895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B33AEBF6-DBCD-4B94-B7C6-1AA6C68D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72895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D434FFE-B8FB-45C4-B13C-2B64C29DF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72895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7">
              <a:extLst>
                <a:ext uri="{FF2B5EF4-FFF2-40B4-BE49-F238E27FC236}">
                  <a16:creationId xmlns:a16="http://schemas.microsoft.com/office/drawing/2014/main" id="{8BF2A50B-E2DD-466B-8854-85DF96E12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1" y="3261436"/>
              <a:ext cx="1600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总  线</a:t>
              </a:r>
            </a:p>
          </p:txBody>
        </p:sp>
        <p:grpSp>
          <p:nvGrpSpPr>
            <p:cNvPr id="58" name="Group 10">
              <a:extLst>
                <a:ext uri="{FF2B5EF4-FFF2-40B4-BE49-F238E27FC236}">
                  <a16:creationId xmlns:a16="http://schemas.microsoft.com/office/drawing/2014/main" id="{78C37AEC-FD64-42A9-9714-84F5E1779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4040108"/>
              <a:ext cx="3505200" cy="1093788"/>
              <a:chOff x="1584" y="2980"/>
              <a:chExt cx="2208" cy="689"/>
            </a:xfrm>
          </p:grpSpPr>
          <p:sp>
            <p:nvSpPr>
              <p:cNvPr id="59" name="Rectangle 11">
                <a:extLst>
                  <a:ext uri="{FF2B5EF4-FFF2-40B4-BE49-F238E27FC236}">
                    <a16:creationId xmlns:a16="http://schemas.microsoft.com/office/drawing/2014/main" id="{E2BE1C65-C598-48F7-A366-9F772F687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980"/>
                <a:ext cx="384" cy="689"/>
              </a:xfrm>
              <a:prstGeom prst="rect">
                <a:avLst/>
              </a:prstGeom>
              <a:solidFill>
                <a:srgbClr val="FDFBFB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0" name="Rectangle 12">
                <a:extLst>
                  <a:ext uri="{FF2B5EF4-FFF2-40B4-BE49-F238E27FC236}">
                    <a16:creationId xmlns:a16="http://schemas.microsoft.com/office/drawing/2014/main" id="{E2E6BBF8-D6CD-4AE8-AC8F-0D287B71B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980"/>
                <a:ext cx="384" cy="689"/>
              </a:xfrm>
              <a:prstGeom prst="rect">
                <a:avLst/>
              </a:prstGeom>
              <a:solidFill>
                <a:srgbClr val="FDFBFB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1" name="Rectangle 13">
                <a:extLst>
                  <a:ext uri="{FF2B5EF4-FFF2-40B4-BE49-F238E27FC236}">
                    <a16:creationId xmlns:a16="http://schemas.microsoft.com/office/drawing/2014/main" id="{F3BB4F15-CB0E-4433-999A-4CE78B10D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980"/>
                <a:ext cx="384" cy="689"/>
              </a:xfrm>
              <a:prstGeom prst="rect">
                <a:avLst/>
              </a:prstGeom>
              <a:solidFill>
                <a:srgbClr val="FDFBFB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2" name="Text Box 14">
                <a:extLst>
                  <a:ext uri="{FF2B5EF4-FFF2-40B4-BE49-F238E27FC236}">
                    <a16:creationId xmlns:a16="http://schemas.microsoft.com/office/drawing/2014/main" id="{25295B66-D51E-4298-9AAD-C3425898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7" y="3121"/>
                <a:ext cx="34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部件</a:t>
                </a:r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3" name="Text Box 15">
                <a:extLst>
                  <a:ext uri="{FF2B5EF4-FFF2-40B4-BE49-F238E27FC236}">
                    <a16:creationId xmlns:a16="http://schemas.microsoft.com/office/drawing/2014/main" id="{95DE795C-E498-4E92-8964-92CF172845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3118"/>
                <a:ext cx="349" cy="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部件</a:t>
                </a:r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4" name="Text Box 16">
                <a:extLst>
                  <a:ext uri="{FF2B5EF4-FFF2-40B4-BE49-F238E27FC236}">
                    <a16:creationId xmlns:a16="http://schemas.microsoft.com/office/drawing/2014/main" id="{B2323BDD-2754-4325-BB6E-361EA04A8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3" y="3116"/>
                <a:ext cx="349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部件</a:t>
                </a:r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65" name="Text Box 13">
            <a:extLst>
              <a:ext uri="{FF2B5EF4-FFF2-40B4-BE49-F238E27FC236}">
                <a16:creationId xmlns:a16="http://schemas.microsoft.com/office/drawing/2014/main" id="{2C2CDA4A-7C13-46CA-8B0F-4ED602D8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393" y="4123641"/>
            <a:ext cx="1606225" cy="1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局部总线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外总线</a:t>
            </a:r>
          </a:p>
        </p:txBody>
      </p:sp>
      <p:sp>
        <p:nvSpPr>
          <p:cNvPr id="66" name="Text Box 14">
            <a:extLst>
              <a:ext uri="{FF2B5EF4-FFF2-40B4-BE49-F238E27FC236}">
                <a16:creationId xmlns:a16="http://schemas.microsoft.com/office/drawing/2014/main" id="{4E413B9C-1A36-4F16-8731-57D0E1D5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794" y="3776266"/>
            <a:ext cx="186735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控制总线</a:t>
            </a:r>
          </a:p>
        </p:txBody>
      </p:sp>
      <p:sp>
        <p:nvSpPr>
          <p:cNvPr id="67" name="Text Box 15">
            <a:extLst>
              <a:ext uri="{FF2B5EF4-FFF2-40B4-BE49-F238E27FC236}">
                <a16:creationId xmlns:a16="http://schemas.microsoft.com/office/drawing/2014/main" id="{98F37F9B-A2AB-4507-A06D-DEEA415BC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432" y="5261550"/>
            <a:ext cx="142920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同步总线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异步总线</a:t>
            </a:r>
          </a:p>
        </p:txBody>
      </p:sp>
      <p:sp>
        <p:nvSpPr>
          <p:cNvPr id="68" name="Text Box 17">
            <a:extLst>
              <a:ext uri="{FF2B5EF4-FFF2-40B4-BE49-F238E27FC236}">
                <a16:creationId xmlns:a16="http://schemas.microsoft.com/office/drawing/2014/main" id="{F041A25A-1388-44CE-BB13-B03030F0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89" y="3942465"/>
            <a:ext cx="15310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并行总线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串行总线</a:t>
            </a:r>
          </a:p>
        </p:txBody>
      </p:sp>
      <p:sp>
        <p:nvSpPr>
          <p:cNvPr id="69" name="Text Box 18">
            <a:extLst>
              <a:ext uri="{FF2B5EF4-FFF2-40B4-BE49-F238E27FC236}">
                <a16:creationId xmlns:a16="http://schemas.microsoft.com/office/drawing/2014/main" id="{D06C4F30-B2AB-4A52-9FB5-38B4D75C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557" y="5261549"/>
            <a:ext cx="1606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单向总线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双向总线</a:t>
            </a:r>
          </a:p>
        </p:txBody>
      </p:sp>
      <p:sp>
        <p:nvSpPr>
          <p:cNvPr id="70" name="AutoShape 19">
            <a:extLst>
              <a:ext uri="{FF2B5EF4-FFF2-40B4-BE49-F238E27FC236}">
                <a16:creationId xmlns:a16="http://schemas.microsoft.com/office/drawing/2014/main" id="{E5219A51-58E4-415D-A4FA-69AB8A1896AC}"/>
              </a:ext>
            </a:extLst>
          </p:cNvPr>
          <p:cNvSpPr>
            <a:spLocks/>
          </p:cNvSpPr>
          <p:nvPr/>
        </p:nvSpPr>
        <p:spPr bwMode="auto">
          <a:xfrm>
            <a:off x="1103359" y="4161437"/>
            <a:ext cx="228600" cy="1752600"/>
          </a:xfrm>
          <a:prstGeom prst="leftBrace">
            <a:avLst>
              <a:gd name="adj1" fmla="val 6381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AutoShape 20">
            <a:extLst>
              <a:ext uri="{FF2B5EF4-FFF2-40B4-BE49-F238E27FC236}">
                <a16:creationId xmlns:a16="http://schemas.microsoft.com/office/drawing/2014/main" id="{B2FDD287-93A1-41B9-8FFA-645D35D1C2E1}"/>
              </a:ext>
            </a:extLst>
          </p:cNvPr>
          <p:cNvSpPr>
            <a:spLocks/>
          </p:cNvSpPr>
          <p:nvPr/>
        </p:nvSpPr>
        <p:spPr bwMode="auto">
          <a:xfrm>
            <a:off x="3644358" y="3878796"/>
            <a:ext cx="228600" cy="1143000"/>
          </a:xfrm>
          <a:prstGeom prst="leftBrace">
            <a:avLst>
              <a:gd name="adj1" fmla="val 416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AutoShape 21">
            <a:extLst>
              <a:ext uri="{FF2B5EF4-FFF2-40B4-BE49-F238E27FC236}">
                <a16:creationId xmlns:a16="http://schemas.microsoft.com/office/drawing/2014/main" id="{966CC0B9-17C7-4BB8-A69A-8CFB6F8D865F}"/>
              </a:ext>
            </a:extLst>
          </p:cNvPr>
          <p:cNvSpPr>
            <a:spLocks/>
          </p:cNvSpPr>
          <p:nvPr/>
        </p:nvSpPr>
        <p:spPr bwMode="auto">
          <a:xfrm>
            <a:off x="6392157" y="4031196"/>
            <a:ext cx="152400" cy="838200"/>
          </a:xfrm>
          <a:prstGeom prst="leftBrace">
            <a:avLst>
              <a:gd name="adj1" fmla="val 4578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AutoShape 22">
            <a:extLst>
              <a:ext uri="{FF2B5EF4-FFF2-40B4-BE49-F238E27FC236}">
                <a16:creationId xmlns:a16="http://schemas.microsoft.com/office/drawing/2014/main" id="{6CE3A847-9E0B-47CA-BFE1-BD2C850753CC}"/>
              </a:ext>
            </a:extLst>
          </p:cNvPr>
          <p:cNvSpPr>
            <a:spLocks/>
          </p:cNvSpPr>
          <p:nvPr/>
        </p:nvSpPr>
        <p:spPr bwMode="auto">
          <a:xfrm>
            <a:off x="6425495" y="5405982"/>
            <a:ext cx="152400" cy="762000"/>
          </a:xfrm>
          <a:prstGeom prst="leftBrace">
            <a:avLst>
              <a:gd name="adj1" fmla="val 416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AutoShape 23">
            <a:extLst>
              <a:ext uri="{FF2B5EF4-FFF2-40B4-BE49-F238E27FC236}">
                <a16:creationId xmlns:a16="http://schemas.microsoft.com/office/drawing/2014/main" id="{84901D3C-21B2-4809-9433-61D8C3CD4ECE}"/>
              </a:ext>
            </a:extLst>
          </p:cNvPr>
          <p:cNvSpPr>
            <a:spLocks/>
          </p:cNvSpPr>
          <p:nvPr/>
        </p:nvSpPr>
        <p:spPr bwMode="auto">
          <a:xfrm>
            <a:off x="3704496" y="5388381"/>
            <a:ext cx="152400" cy="762000"/>
          </a:xfrm>
          <a:prstGeom prst="leftBrace">
            <a:avLst>
              <a:gd name="adj1" fmla="val 416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E58107-6F89-454F-AD61-4430E41D5663}"/>
              </a:ext>
            </a:extLst>
          </p:cNvPr>
          <p:cNvSpPr/>
          <p:nvPr/>
        </p:nvSpPr>
        <p:spPr>
          <a:xfrm>
            <a:off x="353739" y="480690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zh-CN" altLang="en-US" sz="2400" dirty="0">
              <a:solidFill>
                <a:srgbClr val="0563C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F03FA51-CD67-4DEC-A9E2-0845408CBC1C}"/>
              </a:ext>
            </a:extLst>
          </p:cNvPr>
          <p:cNvSpPr/>
          <p:nvPr/>
        </p:nvSpPr>
        <p:spPr>
          <a:xfrm>
            <a:off x="2860968" y="421946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zh-CN" altLang="en-US" sz="2400" dirty="0">
              <a:solidFill>
                <a:srgbClr val="0563C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46779BE-2EDA-4BA7-BDB8-52F2B1BBE4DB}"/>
              </a:ext>
            </a:extLst>
          </p:cNvPr>
          <p:cNvSpPr/>
          <p:nvPr/>
        </p:nvSpPr>
        <p:spPr>
          <a:xfrm>
            <a:off x="2891688" y="553854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endParaRPr lang="zh-CN" altLang="en-US" sz="2400" dirty="0">
              <a:solidFill>
                <a:srgbClr val="0563C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638CAA1-86D2-48D8-AC86-E15D56F5EAAC}"/>
              </a:ext>
            </a:extLst>
          </p:cNvPr>
          <p:cNvSpPr/>
          <p:nvPr/>
        </p:nvSpPr>
        <p:spPr>
          <a:xfrm>
            <a:off x="5622070" y="421946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</a:t>
            </a:r>
            <a:endParaRPr lang="zh-CN" altLang="en-US" sz="2400" dirty="0">
              <a:solidFill>
                <a:srgbClr val="0563C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601D3-9F3D-4B74-868D-0FF42B205D27}"/>
              </a:ext>
            </a:extLst>
          </p:cNvPr>
          <p:cNvSpPr/>
          <p:nvPr/>
        </p:nvSpPr>
        <p:spPr>
          <a:xfrm>
            <a:off x="5622070" y="553854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endParaRPr lang="zh-CN" altLang="en-US" sz="24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  <p:bldP spid="66" grpId="0" build="p"/>
      <p:bldP spid="67" grpId="0" build="p"/>
      <p:bldP spid="68" grpId="0" build="p"/>
      <p:bldP spid="69" grpId="0" build="p"/>
      <p:bldP spid="70" grpId="0" animBg="1"/>
      <p:bldP spid="71" grpId="0" animBg="1"/>
      <p:bldP spid="72" grpId="0" animBg="1"/>
      <p:bldP spid="73" grpId="0" animBg="1"/>
      <p:bldP spid="74" grpId="0" animBg="1"/>
      <p:bldP spid="9" grpId="0"/>
      <p:bldP spid="75" grpId="0"/>
      <p:bldP spid="76" grpId="0"/>
      <p:bldP spid="77" grpId="0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02276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以总线为基础的系统结构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1"/>
            <a:ext cx="44965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">
            <a:extLst>
              <a:ext uri="{FF2B5EF4-FFF2-40B4-BE49-F238E27FC236}">
                <a16:creationId xmlns:a16="http://schemas.microsoft.com/office/drawing/2014/main" id="{758DC475-4BD9-446F-B32F-71848CBE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74" y="2920388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F098801-223B-475D-ADC7-8ADED8A2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74" y="4825388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C43AB35D-99B2-467D-8214-87092BAE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174" y="4825388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DA8AF368-1078-4957-ABFF-6995E6C33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174" y="3682388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6F5B63A3-37E8-4262-9F93-21CC99C6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974" y="3682388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0FD5802E-4542-4729-A5BA-681881C79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974" y="4825388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D42E69D6-E27A-4826-B710-4DD5B673C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374" y="3225188"/>
            <a:ext cx="495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49C3EA5E-EF59-4E6C-8AD3-7C4675DED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774" y="3606188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5792E9C1-02B9-4EBF-A487-DDCEE1DF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6774" y="32251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F2919837-9A8E-458B-BA25-85E4DFEA0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6774" y="43681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13">
            <a:extLst>
              <a:ext uri="{FF2B5EF4-FFF2-40B4-BE49-F238E27FC236}">
                <a16:creationId xmlns:a16="http://schemas.microsoft.com/office/drawing/2014/main" id="{0E21460B-CBD5-4CC1-B1FA-449A9B3E3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7574" y="32251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14">
            <a:extLst>
              <a:ext uri="{FF2B5EF4-FFF2-40B4-BE49-F238E27FC236}">
                <a16:creationId xmlns:a16="http://schemas.microsoft.com/office/drawing/2014/main" id="{66FAE723-5831-4FF2-A57A-CDD6B8C9E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7574" y="43681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52FB2FE9-712A-4FFF-86E2-455A5E0BA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174" y="406338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495022AA-0636-4771-B139-DF4D9A9D4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174" y="520638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17">
            <a:extLst>
              <a:ext uri="{FF2B5EF4-FFF2-40B4-BE49-F238E27FC236}">
                <a16:creationId xmlns:a16="http://schemas.microsoft.com/office/drawing/2014/main" id="{5700E016-516A-4D2D-BF4F-6C7491FA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774" y="2996588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82" name="Text Box 18">
            <a:extLst>
              <a:ext uri="{FF2B5EF4-FFF2-40B4-BE49-F238E27FC236}">
                <a16:creationId xmlns:a16="http://schemas.microsoft.com/office/drawing/2014/main" id="{7D813C1F-1FBB-4DF1-A380-720441AF1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174" y="4901588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543DA1D3-4342-4C7B-9631-EF472B40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574" y="3758588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CE503020-274D-41C9-A3DF-B55D5D90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374" y="3758588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B868371-F85B-431C-AD4F-C14B99AC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774" y="4901588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AB2EC290-8EEE-4E2C-AA83-DA36205A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374" y="4901588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87" name="Text Box 23">
            <a:extLst>
              <a:ext uri="{FF2B5EF4-FFF2-40B4-BE49-F238E27FC236}">
                <a16:creationId xmlns:a16="http://schemas.microsoft.com/office/drawing/2014/main" id="{E02DEAC1-27D5-47E7-B891-B04F3A2A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174" y="2615588"/>
            <a:ext cx="2362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总线</a:t>
            </a:r>
          </a:p>
        </p:txBody>
      </p:sp>
      <p:sp>
        <p:nvSpPr>
          <p:cNvPr id="88" name="Text Box 24">
            <a:extLst>
              <a:ext uri="{FF2B5EF4-FFF2-40B4-BE49-F238E27FC236}">
                <a16:creationId xmlns:a16="http://schemas.microsoft.com/office/drawing/2014/main" id="{8E96654F-0346-4547-ADE7-D0EB896CE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74" y="3987188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总线 </a:t>
            </a:r>
          </a:p>
        </p:txBody>
      </p:sp>
      <p:sp>
        <p:nvSpPr>
          <p:cNvPr id="89" name="Text Box 11">
            <a:extLst>
              <a:ext uri="{FF2B5EF4-FFF2-40B4-BE49-F238E27FC236}">
                <a16:creationId xmlns:a16="http://schemas.microsoft.com/office/drawing/2014/main" id="{DC13EDF0-F65F-440A-846D-E1FC64F7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36" y="1740551"/>
            <a:ext cx="484953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为中心的双总线结构</a:t>
            </a:r>
          </a:p>
        </p:txBody>
      </p:sp>
    </p:spTree>
    <p:extLst>
      <p:ext uri="{BB962C8B-B14F-4D97-AF65-F5344CB8AC3E}">
        <p14:creationId xmlns:p14="http://schemas.microsoft.com/office/powerpoint/2010/main" val="12738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1" grpId="0" build="p" advAuto="0"/>
      <p:bldP spid="82" grpId="0" build="p" advAuto="0"/>
      <p:bldP spid="83" grpId="0" build="p" advAuto="0"/>
      <p:bldP spid="84" grpId="0" build="p" advAuto="0"/>
      <p:bldP spid="85" grpId="0" build="p" advAuto="0"/>
      <p:bldP spid="86" grpId="0" build="p" advAuto="0"/>
      <p:bldP spid="87" grpId="0" build="p"/>
      <p:bldP spid="88" grpId="0" build="p"/>
      <p:bldP spid="8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02276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以总线为基础的系统结构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1"/>
            <a:ext cx="44965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1">
            <a:extLst>
              <a:ext uri="{FF2B5EF4-FFF2-40B4-BE49-F238E27FC236}">
                <a16:creationId xmlns:a16="http://schemas.microsoft.com/office/drawing/2014/main" id="{DC13EDF0-F65F-440A-846D-E1FC64F7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36" y="1740551"/>
            <a:ext cx="484953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）单总线结构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B3AAB7F-5FE9-4D1E-94A3-F97E0B75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5D89CF27-A94B-4C1B-8C23-97AD2E4F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81400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1E186A4-D2D8-46C3-A87A-82EB6717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D11C083-3659-43F1-A0BB-AF92E1E1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A10DEB3B-6A68-46C1-AF7D-2E770352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2C353EB7-F26A-446C-9296-FD52655F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219200" cy="6858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1EDBAE56-CEDD-4F85-91A7-9E495D66E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124200"/>
            <a:ext cx="754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AF79A23-D74D-4788-A047-C1B41B77F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C7A45C50-EF2B-4990-B01D-75AD32E38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67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A418A3C5-A5FE-4FCA-9299-E1A0157F0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5621A8DB-8478-4EED-AF26-36A0719A1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267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66B0488A-5433-411F-AC80-FEED5614E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962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255032AC-78BC-4E68-87F7-4031D8AA4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105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44E3E57B-1344-4C29-9D74-E7A986B4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769500FF-6E55-44D7-8578-6998DD39C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57600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E663288C-DB9A-45D5-AE7E-9B9571694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5760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64" name="Text Box 19">
            <a:extLst>
              <a:ext uri="{FF2B5EF4-FFF2-40B4-BE49-F238E27FC236}">
                <a16:creationId xmlns:a16="http://schemas.microsoft.com/office/drawing/2014/main" id="{7BBBA51F-4EAF-4B5C-BAF6-8EC0C4302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65" name="Text Box 20">
            <a:extLst>
              <a:ext uri="{FF2B5EF4-FFF2-40B4-BE49-F238E27FC236}">
                <a16:creationId xmlns:a16="http://schemas.microsoft.com/office/drawing/2014/main" id="{AAE2BEE2-4E0B-4230-9721-AC828C4A0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66" name="Text Box 21">
            <a:extLst>
              <a:ext uri="{FF2B5EF4-FFF2-40B4-BE49-F238E27FC236}">
                <a16:creationId xmlns:a16="http://schemas.microsoft.com/office/drawing/2014/main" id="{8C0B9721-8D4C-4CD4-9718-26834DB92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67" name="Text Box 22">
            <a:extLst>
              <a:ext uri="{FF2B5EF4-FFF2-40B4-BE49-F238E27FC236}">
                <a16:creationId xmlns:a16="http://schemas.microsoft.com/office/drawing/2014/main" id="{A6CF1920-4610-4C44-95F5-FB73C06B9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05671"/>
            <a:ext cx="327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 统 总 线</a:t>
            </a:r>
          </a:p>
        </p:txBody>
      </p:sp>
      <p:sp>
        <p:nvSpPr>
          <p:cNvPr id="68" name="Line 23">
            <a:extLst>
              <a:ext uri="{FF2B5EF4-FFF2-40B4-BE49-F238E27FC236}">
                <a16:creationId xmlns:a16="http://schemas.microsoft.com/office/drawing/2014/main" id="{9A272211-34B2-48B9-87FC-B4B226AE5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72794444-6373-4F35-87CD-38B17EC0F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2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uiExpand="1" build="p"/>
      <p:bldP spid="36" grpId="0" animBg="1"/>
      <p:bldP spid="37" grpId="0" animBg="1"/>
      <p:bldP spid="38" grpId="0" animBg="1"/>
      <p:bldP spid="39" grpId="0" animBg="1"/>
      <p:bldP spid="40" grpId="0" animBg="1"/>
      <p:bldP spid="53" grpId="0" animBg="1"/>
      <p:bldP spid="61" grpId="0" build="p" advAuto="0"/>
      <p:bldP spid="62" grpId="0" build="p" advAuto="0"/>
      <p:bldP spid="63" grpId="0" build="p" advAuto="0"/>
      <p:bldP spid="64" grpId="0" build="p" advAuto="0"/>
      <p:bldP spid="65" grpId="0" build="p" advAuto="0"/>
      <p:bldP spid="66" grpId="0" build="p" advAuto="0"/>
      <p:bldP spid="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02276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以总线为基础的系统结构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1"/>
            <a:ext cx="44965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1">
            <a:extLst>
              <a:ext uri="{FF2B5EF4-FFF2-40B4-BE49-F238E27FC236}">
                <a16:creationId xmlns:a16="http://schemas.microsoft.com/office/drawing/2014/main" id="{DC13EDF0-F65F-440A-846D-E1FC64F7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36" y="1740551"/>
            <a:ext cx="484953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为中心的双总线结构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95BFA9-8049-49CC-AD33-EE9C938427CF}"/>
              </a:ext>
            </a:extLst>
          </p:cNvPr>
          <p:cNvGrpSpPr/>
          <p:nvPr/>
        </p:nvGrpSpPr>
        <p:grpSpPr>
          <a:xfrm>
            <a:off x="533400" y="2505671"/>
            <a:ext cx="7543800" cy="2904529"/>
            <a:chOff x="533400" y="2505671"/>
            <a:chExt cx="7543800" cy="2904529"/>
          </a:xfrm>
        </p:grpSpPr>
        <p:sp>
          <p:nvSpPr>
            <p:cNvPr id="83" name="Rectangle 3">
              <a:extLst>
                <a:ext uri="{FF2B5EF4-FFF2-40B4-BE49-F238E27FC236}">
                  <a16:creationId xmlns:a16="http://schemas.microsoft.com/office/drawing/2014/main" id="{486F82C2-090E-47DD-A6EE-DBB37801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581400"/>
              <a:ext cx="1219200" cy="6858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08F6E098-6C0E-4AD9-88B0-2E608F0C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581400"/>
              <a:ext cx="1219200" cy="6858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A516AF84-27DC-4678-8B07-22411445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24400"/>
              <a:ext cx="1219200" cy="6858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0E955EBA-487F-4401-B24F-D8C50E74C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219200" cy="6858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85AD647F-15F9-4A30-8DB1-F4099EBA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581400"/>
              <a:ext cx="1219200" cy="6858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15241E1C-4CE8-4D5B-A535-E98EA80F7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724400"/>
              <a:ext cx="1219200" cy="6858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id="{94A1C000-1A57-4256-AE9E-2C0D5DDE6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124200"/>
              <a:ext cx="7543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id="{E6036BCE-3398-4FE0-8149-9DBAF1648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124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11">
              <a:extLst>
                <a:ext uri="{FF2B5EF4-FFF2-40B4-BE49-F238E27FC236}">
                  <a16:creationId xmlns:a16="http://schemas.microsoft.com/office/drawing/2014/main" id="{0A929165-ADA1-4EA6-A8A2-3403A0A2C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4267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Line 12">
              <a:extLst>
                <a:ext uri="{FF2B5EF4-FFF2-40B4-BE49-F238E27FC236}">
                  <a16:creationId xmlns:a16="http://schemas.microsoft.com/office/drawing/2014/main" id="{86B40C89-84ED-4E78-8296-4DD939A2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3124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13">
              <a:extLst>
                <a:ext uri="{FF2B5EF4-FFF2-40B4-BE49-F238E27FC236}">
                  <a16:creationId xmlns:a16="http://schemas.microsoft.com/office/drawing/2014/main" id="{3F7AD07E-B8FB-4AB8-BCBB-5E7257EAF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4267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14">
              <a:extLst>
                <a:ext uri="{FF2B5EF4-FFF2-40B4-BE49-F238E27FC236}">
                  <a16:creationId xmlns:a16="http://schemas.microsoft.com/office/drawing/2014/main" id="{7DA95AF0-7A48-4B27-ADE4-8B2B969E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962400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FF8F8009-075B-4512-82A5-254D2065E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5105400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Text Box 16">
              <a:extLst>
                <a:ext uri="{FF2B5EF4-FFF2-40B4-BE49-F238E27FC236}">
                  <a16:creationId xmlns:a16="http://schemas.microsoft.com/office/drawing/2014/main" id="{0A6669A4-2DFC-4C0F-9552-C98587756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EB2DB1F8-9E0A-4A40-AEC9-B3689DF01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6576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sp>
          <p:nvSpPr>
            <p:cNvPr id="99" name="Text Box 18">
              <a:extLst>
                <a:ext uri="{FF2B5EF4-FFF2-40B4-BE49-F238E27FC236}">
                  <a16:creationId xmlns:a16="http://schemas.microsoft.com/office/drawing/2014/main" id="{7960C907-DB78-460A-B5A8-E5A278CD4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657600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100" name="Text Box 19">
              <a:extLst>
                <a:ext uri="{FF2B5EF4-FFF2-40B4-BE49-F238E27FC236}">
                  <a16:creationId xmlns:a16="http://schemas.microsoft.com/office/drawing/2014/main" id="{E5833092-B447-436C-B878-51D49264E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6576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101" name="Text Box 20">
              <a:extLst>
                <a:ext uri="{FF2B5EF4-FFF2-40B4-BE49-F238E27FC236}">
                  <a16:creationId xmlns:a16="http://schemas.microsoft.com/office/drawing/2014/main" id="{FCAAC4B7-E2A4-47E6-A097-05EBA2E7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800600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02" name="Text Box 21">
              <a:extLst>
                <a:ext uri="{FF2B5EF4-FFF2-40B4-BE49-F238E27FC236}">
                  <a16:creationId xmlns:a16="http://schemas.microsoft.com/office/drawing/2014/main" id="{DEB7ED91-754D-4C19-AD15-9FBE83CC4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8006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03" name="Text Box 22">
              <a:extLst>
                <a:ext uri="{FF2B5EF4-FFF2-40B4-BE49-F238E27FC236}">
                  <a16:creationId xmlns:a16="http://schemas.microsoft.com/office/drawing/2014/main" id="{732E18F6-BEB5-4FE5-BC0E-E7269A96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505671"/>
              <a:ext cx="3276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 统 总 线</a:t>
              </a:r>
            </a:p>
          </p:txBody>
        </p:sp>
        <p:sp>
          <p:nvSpPr>
            <p:cNvPr id="104" name="Line 23">
              <a:extLst>
                <a:ext uri="{FF2B5EF4-FFF2-40B4-BE49-F238E27FC236}">
                  <a16:creationId xmlns:a16="http://schemas.microsoft.com/office/drawing/2014/main" id="{F2DCF3D9-FD4F-48E6-85CB-FEDECA6E8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124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D4C84390-581A-4C3A-BCBD-239B0A194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3124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6" name="Line 25">
            <a:extLst>
              <a:ext uri="{FF2B5EF4-FFF2-40B4-BE49-F238E27FC236}">
                <a16:creationId xmlns:a16="http://schemas.microsoft.com/office/drawing/2014/main" id="{8EB1A901-B485-491B-9A85-C3240618E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86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Text Box 26">
            <a:extLst>
              <a:ext uri="{FF2B5EF4-FFF2-40B4-BE49-F238E27FC236}">
                <a16:creationId xmlns:a16="http://schemas.microsoft.com/office/drawing/2014/main" id="{8E5EB4BF-800A-4AC6-A6A7-44C0931C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总线 </a:t>
            </a:r>
          </a:p>
        </p:txBody>
      </p:sp>
      <p:sp>
        <p:nvSpPr>
          <p:cNvPr id="108" name="Line 27">
            <a:extLst>
              <a:ext uri="{FF2B5EF4-FFF2-40B4-BE49-F238E27FC236}">
                <a16:creationId xmlns:a16="http://schemas.microsoft.com/office/drawing/2014/main" id="{706B9F86-2F18-4082-88D6-CCF851CE3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038600"/>
            <a:ext cx="228600" cy="533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9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uiExpand="1" build="p"/>
      <p:bldP spid="1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02276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以总线为基础的系统结构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1"/>
            <a:ext cx="44965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1">
            <a:extLst>
              <a:ext uri="{FF2B5EF4-FFF2-40B4-BE49-F238E27FC236}">
                <a16:creationId xmlns:a16="http://schemas.microsoft.com/office/drawing/2014/main" id="{DC13EDF0-F65F-440A-846D-E1FC64F7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36" y="1740551"/>
            <a:ext cx="484953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）多级总线结构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0C9FE1B3-5A62-464B-BD6B-B0C1C3DE9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78" y="3600451"/>
            <a:ext cx="1219200" cy="614065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0B3962CA-4B4A-49F3-B2C1-FD2EB36F5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78" y="3676651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3DDFE385-0E69-4114-ACE9-8082D711D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78" y="3905251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A96B0285-1275-46FA-814A-6B6ADC50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578" y="2905455"/>
            <a:ext cx="1219200" cy="542596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9F378FFD-F952-4F81-9377-DC4F7429F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431" y="2968885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E73DA457-5C44-48E2-B37C-6B7264BDD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978" y="2905453"/>
            <a:ext cx="1219200" cy="542597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Text Box 9">
            <a:extLst>
              <a:ext uri="{FF2B5EF4-FFF2-40B4-BE49-F238E27FC236}">
                <a16:creationId xmlns:a16="http://schemas.microsoft.com/office/drawing/2014/main" id="{C122F37B-5D4B-4C17-A6A1-5B4342EE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590" y="294116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B64830EF-B0CC-45A2-ABE2-4ED237961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166" y="2899837"/>
            <a:ext cx="1475010" cy="548213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11">
            <a:extLst>
              <a:ext uri="{FF2B5EF4-FFF2-40B4-BE49-F238E27FC236}">
                <a16:creationId xmlns:a16="http://schemas.microsoft.com/office/drawing/2014/main" id="{9CE72A77-F564-4936-9A83-6ADC65E7C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178" y="292500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公共接口</a:t>
            </a:r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32459F57-9AB4-4215-A000-5F493D8D4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178" y="344805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id="{D0EAA8B7-9066-422B-A699-4867B1BA9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578" y="344805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D08A2443-27A1-4A79-A6F1-BC4EA361C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4978" y="344805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E2EBBA6A-906F-437F-BD08-9720FDFC3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578" y="3905251"/>
            <a:ext cx="0" cy="343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76C7F3C2-08FC-401D-B240-EB88645B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378" y="4249234"/>
            <a:ext cx="2590800" cy="589877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4D65E4E7-B789-428D-B33D-0F25985D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778" y="4298488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总线控制逻辑</a:t>
            </a: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BE89F9C8-DCF8-46AD-AB35-D1F04DA32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578" y="484794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19">
            <a:extLst>
              <a:ext uri="{FF2B5EF4-FFF2-40B4-BE49-F238E27FC236}">
                <a16:creationId xmlns:a16="http://schemas.microsoft.com/office/drawing/2014/main" id="{8FA7FE92-0F5E-4566-B229-7872B21ED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778" y="5305144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542A96DE-B987-4DE1-8EC8-AA12422CF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6976" y="5305144"/>
            <a:ext cx="2" cy="3439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21">
            <a:extLst>
              <a:ext uri="{FF2B5EF4-FFF2-40B4-BE49-F238E27FC236}">
                <a16:creationId xmlns:a16="http://schemas.microsoft.com/office/drawing/2014/main" id="{74CF4AEE-E650-4A97-AFED-A648DA189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578" y="5305144"/>
            <a:ext cx="0" cy="3439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Rectangle 22">
            <a:extLst>
              <a:ext uri="{FF2B5EF4-FFF2-40B4-BE49-F238E27FC236}">
                <a16:creationId xmlns:a16="http://schemas.microsoft.com/office/drawing/2014/main" id="{FE341E0A-506C-4383-92C9-4BA15641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778" y="5649127"/>
            <a:ext cx="1676400" cy="533288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F3092924-AE8F-4744-A489-F1147488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276" y="56621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扩展板</a:t>
            </a:r>
          </a:p>
        </p:txBody>
      </p:sp>
      <p:sp>
        <p:nvSpPr>
          <p:cNvPr id="61" name="Rectangle 24">
            <a:extLst>
              <a:ext uri="{FF2B5EF4-FFF2-40B4-BE49-F238E27FC236}">
                <a16:creationId xmlns:a16="http://schemas.microsoft.com/office/drawing/2014/main" id="{D80FCA58-B7EB-4CDD-808C-6E79D412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778" y="5649127"/>
            <a:ext cx="1600200" cy="533286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81CE87C3-F4B7-43BE-8E9A-F55458B52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807" y="5687288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62EDCFC1-E7EF-4D6D-B2EC-BDA0BD61C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778" y="5953927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696E41B0-55F5-40A9-BFF3-4413F79B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916" y="3600451"/>
            <a:ext cx="1513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局部总线</a:t>
            </a:r>
          </a:p>
        </p:txBody>
      </p:sp>
      <p:sp>
        <p:nvSpPr>
          <p:cNvPr id="65" name="Text Box 28">
            <a:extLst>
              <a:ext uri="{FF2B5EF4-FFF2-40B4-BE49-F238E27FC236}">
                <a16:creationId xmlns:a16="http://schemas.microsoft.com/office/drawing/2014/main" id="{91B1BE12-C8A1-4354-AF1D-3FCE84E89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350" y="5015469"/>
            <a:ext cx="14778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CA9A5DE2-EADB-473A-A630-D0B2AD405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78" y="2607682"/>
            <a:ext cx="7010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BBF48D0F-600F-48E9-92B3-7C9B07661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175" y="2607682"/>
            <a:ext cx="2" cy="2468862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A7F7CDF0-574A-4D3C-9131-5E77F41E5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778" y="5076544"/>
            <a:ext cx="7010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CB49B4D4-26AC-48EE-B403-71C31AF329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976" y="2607682"/>
            <a:ext cx="0" cy="2453262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33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uiExpand="1" build="p"/>
      <p:bldP spid="40" grpId="0" animBg="1"/>
      <p:bldP spid="41" grpId="0" build="p" advAuto="0"/>
      <p:bldP spid="43" grpId="0" animBg="1"/>
      <p:bldP spid="44" grpId="0" build="p" advAuto="0"/>
      <p:bldP spid="45" grpId="0" animBg="1"/>
      <p:bldP spid="46" grpId="0" build="p" advAuto="0"/>
      <p:bldP spid="47" grpId="0" animBg="1"/>
      <p:bldP spid="48" grpId="0" build="p" advAuto="0"/>
      <p:bldP spid="53" grpId="0" animBg="1"/>
      <p:bldP spid="54" grpId="0" build="p" advAuto="0"/>
      <p:bldP spid="59" grpId="0" animBg="1"/>
      <p:bldP spid="60" grpId="0" build="p" advAuto="0"/>
      <p:bldP spid="61" grpId="0" animBg="1"/>
      <p:bldP spid="62" grpId="0" build="p" advAuto="0"/>
      <p:bldP spid="64" grpId="0" build="p"/>
      <p:bldP spid="6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31D6-2F3F-4C77-B3DB-8DBE7BBF4BEC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计算机系统的基本组成与特点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>
            <a:extLst>
              <a:ext uri="{FF2B5EF4-FFF2-40B4-BE49-F238E27FC236}">
                <a16:creationId xmlns:a16="http://schemas.microsoft.com/office/drawing/2014/main" id="{649E7581-53BA-4BCD-9460-7AFA9CF9CB6E}"/>
              </a:ext>
            </a:extLst>
          </p:cNvPr>
          <p:cNvSpPr txBox="1"/>
          <p:nvPr/>
        </p:nvSpPr>
        <p:spPr>
          <a:xfrm>
            <a:off x="1872698" y="29156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>
            <a:extLst>
              <a:ext uri="{FF2B5EF4-FFF2-40B4-BE49-F238E27FC236}">
                <a16:creationId xmlns:a16="http://schemas.microsoft.com/office/drawing/2014/main" id="{FF74CF87-96F8-4BF7-9CD2-501071D8E04A}"/>
              </a:ext>
            </a:extLst>
          </p:cNvPr>
          <p:cNvSpPr/>
          <p:nvPr/>
        </p:nvSpPr>
        <p:spPr>
          <a:xfrm>
            <a:off x="2526228" y="292719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电子数字计算机的基本组成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>
            <a:extLst>
              <a:ext uri="{FF2B5EF4-FFF2-40B4-BE49-F238E27FC236}">
                <a16:creationId xmlns:a16="http://schemas.microsoft.com/office/drawing/2014/main" id="{11D0A34A-5854-4A6F-BDA9-E5CA209C515D}"/>
              </a:ext>
            </a:extLst>
          </p:cNvPr>
          <p:cNvSpPr txBox="1"/>
          <p:nvPr/>
        </p:nvSpPr>
        <p:spPr>
          <a:xfrm>
            <a:off x="1872697" y="36007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îṣ1idè">
            <a:extLst>
              <a:ext uri="{FF2B5EF4-FFF2-40B4-BE49-F238E27FC236}">
                <a16:creationId xmlns:a16="http://schemas.microsoft.com/office/drawing/2014/main" id="{3BF3EFF7-2971-425A-8C4D-94F58D459CCF}"/>
              </a:ext>
            </a:extLst>
          </p:cNvPr>
          <p:cNvSpPr/>
          <p:nvPr/>
        </p:nvSpPr>
        <p:spPr>
          <a:xfrm>
            <a:off x="2526228" y="361233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存储程序与冯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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诺依曼体制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>
            <a:extLst>
              <a:ext uri="{FF2B5EF4-FFF2-40B4-BE49-F238E27FC236}">
                <a16:creationId xmlns:a16="http://schemas.microsoft.com/office/drawing/2014/main" id="{E5400110-15A9-4C04-B17E-852298594D31}"/>
              </a:ext>
            </a:extLst>
          </p:cNvPr>
          <p:cNvSpPr txBox="1"/>
          <p:nvPr/>
        </p:nvSpPr>
        <p:spPr>
          <a:xfrm>
            <a:off x="1872697" y="431206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ïşľïdé">
            <a:extLst>
              <a:ext uri="{FF2B5EF4-FFF2-40B4-BE49-F238E27FC236}">
                <a16:creationId xmlns:a16="http://schemas.microsoft.com/office/drawing/2014/main" id="{0AB8AA57-0055-467E-9724-A93AF74CD001}"/>
              </a:ext>
            </a:extLst>
          </p:cNvPr>
          <p:cNvSpPr/>
          <p:nvPr/>
        </p:nvSpPr>
        <p:spPr>
          <a:xfrm>
            <a:off x="2526228" y="4323605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信息的数字化表示</a:t>
            </a:r>
          </a:p>
        </p:txBody>
      </p:sp>
      <p:sp>
        <p:nvSpPr>
          <p:cNvPr id="20" name="ís1íde">
            <a:extLst>
              <a:ext uri="{FF2B5EF4-FFF2-40B4-BE49-F238E27FC236}">
                <a16:creationId xmlns:a16="http://schemas.microsoft.com/office/drawing/2014/main" id="{DECE8BE9-F6FF-4F23-9439-9C9FF8C7A937}"/>
              </a:ext>
            </a:extLst>
          </p:cNvPr>
          <p:cNvSpPr txBox="1"/>
          <p:nvPr/>
        </p:nvSpPr>
        <p:spPr>
          <a:xfrm>
            <a:off x="1872697" y="505817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íṡḻîḓé">
            <a:extLst>
              <a:ext uri="{FF2B5EF4-FFF2-40B4-BE49-F238E27FC236}">
                <a16:creationId xmlns:a16="http://schemas.microsoft.com/office/drawing/2014/main" id="{F292F110-001D-4F63-BFC5-AA9F5F1A06CC}"/>
              </a:ext>
            </a:extLst>
          </p:cNvPr>
          <p:cNvSpPr/>
          <p:nvPr/>
        </p:nvSpPr>
        <p:spPr>
          <a:xfrm>
            <a:off x="2526228" y="5069712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数字计算机的特点</a:t>
            </a:r>
          </a:p>
        </p:txBody>
      </p:sp>
      <p:sp>
        <p:nvSpPr>
          <p:cNvPr id="22" name="îṩļíḑé">
            <a:extLst>
              <a:ext uri="{FF2B5EF4-FFF2-40B4-BE49-F238E27FC236}">
                <a16:creationId xmlns:a16="http://schemas.microsoft.com/office/drawing/2014/main" id="{4C4C25DF-3227-4BF0-8406-F37309324155}"/>
              </a:ext>
            </a:extLst>
          </p:cNvPr>
          <p:cNvSpPr/>
          <p:nvPr/>
        </p:nvSpPr>
        <p:spPr>
          <a:xfrm>
            <a:off x="1524070" y="294421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>
            <a:extLst>
              <a:ext uri="{FF2B5EF4-FFF2-40B4-BE49-F238E27FC236}">
                <a16:creationId xmlns:a16="http://schemas.microsoft.com/office/drawing/2014/main" id="{3E15EFBA-3145-4A17-99BB-43E567C81A9C}"/>
              </a:ext>
            </a:extLst>
          </p:cNvPr>
          <p:cNvSpPr/>
          <p:nvPr/>
        </p:nvSpPr>
        <p:spPr>
          <a:xfrm>
            <a:off x="1524070" y="36293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>
            <a:extLst>
              <a:ext uri="{FF2B5EF4-FFF2-40B4-BE49-F238E27FC236}">
                <a16:creationId xmlns:a16="http://schemas.microsoft.com/office/drawing/2014/main" id="{74516FBA-5AE3-48B8-9D4C-7641C8122DD4}"/>
              </a:ext>
            </a:extLst>
          </p:cNvPr>
          <p:cNvSpPr/>
          <p:nvPr/>
        </p:nvSpPr>
        <p:spPr>
          <a:xfrm>
            <a:off x="1524070" y="434061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>
            <a:extLst>
              <a:ext uri="{FF2B5EF4-FFF2-40B4-BE49-F238E27FC236}">
                <a16:creationId xmlns:a16="http://schemas.microsoft.com/office/drawing/2014/main" id="{FF9016BA-3CC4-4609-94F6-CE75E701216D}"/>
              </a:ext>
            </a:extLst>
          </p:cNvPr>
          <p:cNvSpPr/>
          <p:nvPr/>
        </p:nvSpPr>
        <p:spPr>
          <a:xfrm>
            <a:off x="1524070" y="508672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558684-DF6C-4B6C-8EE0-A3DE57CEEC70}"/>
              </a:ext>
            </a:extLst>
          </p:cNvPr>
          <p:cNvCxnSpPr>
            <a:cxnSpLocks/>
          </p:cNvCxnSpPr>
          <p:nvPr/>
        </p:nvCxnSpPr>
        <p:spPr>
          <a:xfrm>
            <a:off x="1959428" y="342185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68FB83-8912-4A18-9FCD-D099892CF76F}"/>
              </a:ext>
            </a:extLst>
          </p:cNvPr>
          <p:cNvCxnSpPr>
            <a:cxnSpLocks/>
          </p:cNvCxnSpPr>
          <p:nvPr/>
        </p:nvCxnSpPr>
        <p:spPr>
          <a:xfrm>
            <a:off x="1959428" y="411854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EDED93-1712-42C4-93AA-1CE0E5AD706B}"/>
              </a:ext>
            </a:extLst>
          </p:cNvPr>
          <p:cNvCxnSpPr>
            <a:cxnSpLocks/>
          </p:cNvCxnSpPr>
          <p:nvPr/>
        </p:nvCxnSpPr>
        <p:spPr>
          <a:xfrm>
            <a:off x="1959428" y="484136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44948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采用通道或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IOP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的大型系统结构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2"/>
            <a:ext cx="53685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1">
            <a:extLst>
              <a:ext uri="{FF2B5EF4-FFF2-40B4-BE49-F238E27FC236}">
                <a16:creationId xmlns:a16="http://schemas.microsoft.com/office/drawing/2014/main" id="{DC13EDF0-F65F-440A-846D-E1FC64F7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3" y="1665548"/>
            <a:ext cx="484953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）带通道的系统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090B6B34-92B5-4BDB-B453-8134180CD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408162"/>
            <a:ext cx="15240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C236F829-2D3F-4F1C-9236-3F605DA6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408162"/>
            <a:ext cx="16002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A249FF39-D973-49A8-A3C4-56F932B6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2408162"/>
            <a:ext cx="16764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EBE2DD5B-D078-4715-B132-AB785CC4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2408162"/>
            <a:ext cx="15240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6B2A0C8A-D216-4192-9509-EE0144FF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2482130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  <p:sp>
        <p:nvSpPr>
          <p:cNvPr id="75" name="Text Box 8">
            <a:extLst>
              <a:ext uri="{FF2B5EF4-FFF2-40B4-BE49-F238E27FC236}">
                <a16:creationId xmlns:a16="http://schemas.microsoft.com/office/drawing/2014/main" id="{42C979AA-C294-4140-8107-A4350CC1A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482130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</a:p>
        </p:txBody>
      </p:sp>
      <p:sp>
        <p:nvSpPr>
          <p:cNvPr id="76" name="Text Box 9">
            <a:extLst>
              <a:ext uri="{FF2B5EF4-FFF2-40B4-BE49-F238E27FC236}">
                <a16:creationId xmlns:a16="http://schemas.microsoft.com/office/drawing/2014/main" id="{FB34C4A3-647F-42B9-91FB-EA2C7C0B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2482130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F31AF16B-54A0-4CA1-A698-2C70BADE2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2482130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通道</a:t>
            </a:r>
          </a:p>
        </p:txBody>
      </p:sp>
      <p:sp>
        <p:nvSpPr>
          <p:cNvPr id="78" name="Line 11">
            <a:extLst>
              <a:ext uri="{FF2B5EF4-FFF2-40B4-BE49-F238E27FC236}">
                <a16:creationId xmlns:a16="http://schemas.microsoft.com/office/drawing/2014/main" id="{6AD5992E-1152-4B8F-AEC1-41F437A48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271296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12">
            <a:extLst>
              <a:ext uri="{FF2B5EF4-FFF2-40B4-BE49-F238E27FC236}">
                <a16:creationId xmlns:a16="http://schemas.microsoft.com/office/drawing/2014/main" id="{524B46CF-1BC7-487C-9B1F-740C96195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71296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A882047D-9B23-4B4E-9A93-97F40B1E1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271296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11">
            <a:extLst>
              <a:ext uri="{FF2B5EF4-FFF2-40B4-BE49-F238E27FC236}">
                <a16:creationId xmlns:a16="http://schemas.microsoft.com/office/drawing/2014/main" id="{08762564-1E0B-4B0B-9EBB-904F0A89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3" y="3064579"/>
            <a:ext cx="484953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IOP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的系统</a:t>
            </a: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591104BC-84D9-4D84-A0DA-45AC70EBE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888380"/>
            <a:ext cx="708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Rectangle 16">
            <a:extLst>
              <a:ext uri="{FF2B5EF4-FFF2-40B4-BE49-F238E27FC236}">
                <a16:creationId xmlns:a16="http://schemas.microsoft.com/office/drawing/2014/main" id="{907019DF-FAE3-46D8-BCE9-89F719F4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40926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B4AA2DA6-B513-46F2-A5C3-21D39DD8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40926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Rectangle 18">
            <a:extLst>
              <a:ext uri="{FF2B5EF4-FFF2-40B4-BE49-F238E27FC236}">
                <a16:creationId xmlns:a16="http://schemas.microsoft.com/office/drawing/2014/main" id="{AF25FFD3-F126-4EC5-AEF9-C8C9D69A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40926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Rectangle 19">
            <a:extLst>
              <a:ext uri="{FF2B5EF4-FFF2-40B4-BE49-F238E27FC236}">
                <a16:creationId xmlns:a16="http://schemas.microsoft.com/office/drawing/2014/main" id="{F3A92842-73D9-4BBF-8ABC-C7B66023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40926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2CFCD9B2-B757-49E1-B3FB-188AA2AF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85660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21">
            <a:extLst>
              <a:ext uri="{FF2B5EF4-FFF2-40B4-BE49-F238E27FC236}">
                <a16:creationId xmlns:a16="http://schemas.microsoft.com/office/drawing/2014/main" id="{FEF1FA18-50BA-4113-845B-60A00F24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17080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614006E6-4D6A-4686-A007-C2D0B295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80104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EB546EC2-7373-4E70-A982-6CF7C48B4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0104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Rectangle 24">
            <a:extLst>
              <a:ext uri="{FF2B5EF4-FFF2-40B4-BE49-F238E27FC236}">
                <a16:creationId xmlns:a16="http://schemas.microsoft.com/office/drawing/2014/main" id="{04D85F04-CF10-44CD-837B-6ED2D134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64821"/>
            <a:ext cx="990600" cy="5334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Text Box 25">
            <a:extLst>
              <a:ext uri="{FF2B5EF4-FFF2-40B4-BE49-F238E27FC236}">
                <a16:creationId xmlns:a16="http://schemas.microsoft.com/office/drawing/2014/main" id="{B6A5F980-E1B6-4700-AC14-395AD295E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76794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9389684D-A9FD-49DE-948B-3BF2DD29F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7679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B613682F-231C-4A41-8687-99EDC6704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76794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80D41177-7FA0-4CE2-960B-7CC8D7A27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61860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97" name="Text Box 29">
            <a:extLst>
              <a:ext uri="{FF2B5EF4-FFF2-40B4-BE49-F238E27FC236}">
                <a16:creationId xmlns:a16="http://schemas.microsoft.com/office/drawing/2014/main" id="{D1FD3538-CE75-446E-BBFF-52293564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76794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IOP</a:t>
            </a:r>
          </a:p>
        </p:txBody>
      </p:sp>
      <p:sp>
        <p:nvSpPr>
          <p:cNvPr id="98" name="Text Box 30">
            <a:extLst>
              <a:ext uri="{FF2B5EF4-FFF2-40B4-BE49-F238E27FC236}">
                <a16:creationId xmlns:a16="http://schemas.microsoft.com/office/drawing/2014/main" id="{2784643E-25B8-4EAD-BF84-37B2F8D68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15972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LM</a:t>
            </a:r>
          </a:p>
        </p:txBody>
      </p:sp>
      <p:sp>
        <p:nvSpPr>
          <p:cNvPr id="99" name="Text Box 31">
            <a:extLst>
              <a:ext uri="{FF2B5EF4-FFF2-40B4-BE49-F238E27FC236}">
                <a16:creationId xmlns:a16="http://schemas.microsoft.com/office/drawing/2014/main" id="{D94B41AD-3502-4A1D-9AD6-7703E36DC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15972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100" name="Text Box 32">
            <a:extLst>
              <a:ext uri="{FF2B5EF4-FFF2-40B4-BE49-F238E27FC236}">
                <a16:creationId xmlns:a16="http://schemas.microsoft.com/office/drawing/2014/main" id="{7663A0FF-0A86-4DCB-B5F8-A49AE341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964821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01" name="Line 33">
            <a:extLst>
              <a:ext uri="{FF2B5EF4-FFF2-40B4-BE49-F238E27FC236}">
                <a16:creationId xmlns:a16="http://schemas.microsoft.com/office/drawing/2014/main" id="{7D8DE280-BC48-4B6D-8F9B-1F16E0A52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399" y="3888380"/>
            <a:ext cx="1" cy="2507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Line 34">
            <a:extLst>
              <a:ext uri="{FF2B5EF4-FFF2-40B4-BE49-F238E27FC236}">
                <a16:creationId xmlns:a16="http://schemas.microsoft.com/office/drawing/2014/main" id="{7F10478F-4068-4018-ADAA-772C23AA3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68086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Line 35">
            <a:extLst>
              <a:ext uri="{FF2B5EF4-FFF2-40B4-BE49-F238E27FC236}">
                <a16:creationId xmlns:a16="http://schemas.microsoft.com/office/drawing/2014/main" id="{4AC4F1C2-F656-4F93-841D-A1EEEE1E8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3677" y="3888380"/>
            <a:ext cx="9523" cy="2421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Line 36">
            <a:extLst>
              <a:ext uri="{FF2B5EF4-FFF2-40B4-BE49-F238E27FC236}">
                <a16:creationId xmlns:a16="http://schemas.microsoft.com/office/drawing/2014/main" id="{A54F8E68-FED2-459A-96F6-312880BC2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1477" y="3888380"/>
            <a:ext cx="9523" cy="2421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Line 37">
            <a:extLst>
              <a:ext uri="{FF2B5EF4-FFF2-40B4-BE49-F238E27FC236}">
                <a16:creationId xmlns:a16="http://schemas.microsoft.com/office/drawing/2014/main" id="{FBCEBB6F-CE19-446A-A3D8-B6B2C289D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88380"/>
            <a:ext cx="0" cy="2507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Line 38">
            <a:extLst>
              <a:ext uri="{FF2B5EF4-FFF2-40B4-BE49-F238E27FC236}">
                <a16:creationId xmlns:a16="http://schemas.microsoft.com/office/drawing/2014/main" id="{1BD9B8B4-0B44-4DE7-BD8E-610CDECC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680860"/>
            <a:ext cx="0" cy="236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Line 39">
            <a:extLst>
              <a:ext uri="{FF2B5EF4-FFF2-40B4-BE49-F238E27FC236}">
                <a16:creationId xmlns:a16="http://schemas.microsoft.com/office/drawing/2014/main" id="{7A4B4E1F-1498-49F3-AC4A-A783AE661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917080"/>
            <a:ext cx="0" cy="2630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Line 40">
            <a:extLst>
              <a:ext uri="{FF2B5EF4-FFF2-40B4-BE49-F238E27FC236}">
                <a16:creationId xmlns:a16="http://schemas.microsoft.com/office/drawing/2014/main" id="{21E180B4-4DA8-4DEF-B286-315D6C3E14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8500" y="4917081"/>
            <a:ext cx="1" cy="2571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Line 41">
            <a:extLst>
              <a:ext uri="{FF2B5EF4-FFF2-40B4-BE49-F238E27FC236}">
                <a16:creationId xmlns:a16="http://schemas.microsoft.com/office/drawing/2014/main" id="{5FFFC186-6BC7-446E-894D-8C8BAD92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3738" y="5713504"/>
            <a:ext cx="9525" cy="2322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Text Box 42">
            <a:extLst>
              <a:ext uri="{FF2B5EF4-FFF2-40B4-BE49-F238E27FC236}">
                <a16:creationId xmlns:a16="http://schemas.microsoft.com/office/drawing/2014/main" id="{4CE81DD5-3B86-4E48-8BF7-C200CEAEF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4980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sp>
        <p:nvSpPr>
          <p:cNvPr id="111" name="Text Box 43">
            <a:extLst>
              <a:ext uri="{FF2B5EF4-FFF2-40B4-BE49-F238E27FC236}">
                <a16:creationId xmlns:a16="http://schemas.microsoft.com/office/drawing/2014/main" id="{D356A6BB-BD32-4EFB-B391-1B7C1811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4452672"/>
            <a:ext cx="1390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24204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uiExpand="1" build="p"/>
      <p:bldP spid="70" grpId="0" animBg="1"/>
      <p:bldP spid="71" grpId="0" animBg="1"/>
      <p:bldP spid="72" grpId="0" animBg="1"/>
      <p:bldP spid="73" grpId="0" animBg="1"/>
      <p:bldP spid="74" grpId="0" build="p" advAuto="0"/>
      <p:bldP spid="75" grpId="0" build="p" advAuto="0"/>
      <p:bldP spid="76" grpId="0" build="p" advAuto="0"/>
      <p:bldP spid="77" grpId="0" build="p" advAuto="0"/>
      <p:bldP spid="81" grpId="0" uiExpand="1" build="p"/>
      <p:bldP spid="83" grpId="0" animBg="1"/>
      <p:bldP spid="84" grpId="0" animBg="1"/>
      <p:bldP spid="85" grpId="0" animBg="1"/>
      <p:bldP spid="86" grpId="0" animBg="1"/>
      <p:bldP spid="87" grpId="0" animBg="1"/>
      <p:bldP spid="90" grpId="0" animBg="1"/>
      <p:bldP spid="91" grpId="0" animBg="1"/>
      <p:bldP spid="92" grpId="0" animBg="1"/>
      <p:bldP spid="93" grpId="0" build="p" advAuto="0"/>
      <p:bldP spid="94" grpId="0" build="p" advAuto="0"/>
      <p:bldP spid="95" grpId="0" build="p" advAuto="0"/>
      <p:bldP spid="96" grpId="0" build="p" advAuto="0"/>
      <p:bldP spid="97" grpId="0" build="p" advAuto="0"/>
      <p:bldP spid="98" grpId="0" build="p" advAuto="0"/>
      <p:bldP spid="99" grpId="0" build="p" advAuto="0"/>
      <p:bldP spid="100" grpId="0" build="p" advAuto="0"/>
      <p:bldP spid="110" grpId="0" build="p"/>
      <p:bldP spid="1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502276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33"/>
            <a:ext cx="30607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">
            <a:extLst>
              <a:ext uri="{FF2B5EF4-FFF2-40B4-BE49-F238E27FC236}">
                <a16:creationId xmlns:a16="http://schemas.microsoft.com/office/drawing/2014/main" id="{01D6F3BF-4EF5-4111-96A9-6EB7AC069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96" y="2221737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系 统 总 线</a:t>
            </a:r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id="{F504CEB0-EAE2-4041-9484-279CBA35F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96" y="2831337"/>
            <a:ext cx="792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397228A0-DF85-48C9-8782-80453DFE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" y="3364737"/>
            <a:ext cx="10668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F7530499-1D24-43AF-B39A-137F8564A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96" y="3364737"/>
            <a:ext cx="10668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1D4793AB-38BF-4794-B58C-AC53D1D9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96" y="3364737"/>
            <a:ext cx="13716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BBA78873-07E7-490E-85C2-041ACB7D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96" y="3364737"/>
            <a:ext cx="10668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EA8B1BD8-8E6D-4807-A05C-2E1BCD8A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96" y="3364737"/>
            <a:ext cx="10668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0816C7E9-852A-49ED-B503-903CD1BD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96" y="4507737"/>
            <a:ext cx="10668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Rectangle 13">
            <a:extLst>
              <a:ext uri="{FF2B5EF4-FFF2-40B4-BE49-F238E27FC236}">
                <a16:creationId xmlns:a16="http://schemas.microsoft.com/office/drawing/2014/main" id="{1A7059A5-238D-41D7-B780-435CA4EF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96" y="4507737"/>
            <a:ext cx="1066800" cy="609600"/>
          </a:xfrm>
          <a:prstGeom prst="rect">
            <a:avLst/>
          </a:prstGeom>
          <a:solidFill>
            <a:srgbClr val="FDFBFB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88004ECF-B7A4-4BC0-8D61-D89561B69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96" y="3364737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16966983-239F-49C0-AD0E-A7D75397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96" y="3364737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84867430-E8DF-4B05-946C-BC75DC6A2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96" y="3440937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公共接口</a:t>
            </a: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54DA8F81-930C-4917-9F11-AE7FF8C9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96" y="3440937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68" name="Text Box 18">
            <a:extLst>
              <a:ext uri="{FF2B5EF4-FFF2-40B4-BE49-F238E27FC236}">
                <a16:creationId xmlns:a16="http://schemas.microsoft.com/office/drawing/2014/main" id="{EAED2D5D-EB9E-493A-BFA7-0E8C4B51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96" y="3440937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69" name="Text Box 19">
            <a:extLst>
              <a:ext uri="{FF2B5EF4-FFF2-40B4-BE49-F238E27FC236}">
                <a16:creationId xmlns:a16="http://schemas.microsoft.com/office/drawing/2014/main" id="{B8597641-A265-4AF5-A9F2-823712819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96" y="4507737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12" name="Text Box 20">
            <a:extLst>
              <a:ext uri="{FF2B5EF4-FFF2-40B4-BE49-F238E27FC236}">
                <a16:creationId xmlns:a16="http://schemas.microsoft.com/office/drawing/2014/main" id="{D0921F59-75FD-482B-9D69-831A9798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96" y="4507737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13" name="Line 21">
            <a:extLst>
              <a:ext uri="{FF2B5EF4-FFF2-40B4-BE49-F238E27FC236}">
                <a16:creationId xmlns:a16="http://schemas.microsoft.com/office/drawing/2014/main" id="{80F55CAD-1650-4132-BC42-4087F9BD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196" y="283133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Line 22">
            <a:extLst>
              <a:ext uri="{FF2B5EF4-FFF2-40B4-BE49-F238E27FC236}">
                <a16:creationId xmlns:a16="http://schemas.microsoft.com/office/drawing/2014/main" id="{EA8388F3-E58C-4336-8A73-F0AD6D7A1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96" y="283133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Line 23">
            <a:extLst>
              <a:ext uri="{FF2B5EF4-FFF2-40B4-BE49-F238E27FC236}">
                <a16:creationId xmlns:a16="http://schemas.microsoft.com/office/drawing/2014/main" id="{AAC65F7D-7301-405F-8449-BE02B248A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96" y="283133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Line 24">
            <a:extLst>
              <a:ext uri="{FF2B5EF4-FFF2-40B4-BE49-F238E27FC236}">
                <a16:creationId xmlns:a16="http://schemas.microsoft.com/office/drawing/2014/main" id="{C62E9B61-4FFD-4CFD-A461-9C73F94E3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96" y="283133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Line 25">
            <a:extLst>
              <a:ext uri="{FF2B5EF4-FFF2-40B4-BE49-F238E27FC236}">
                <a16:creationId xmlns:a16="http://schemas.microsoft.com/office/drawing/2014/main" id="{28ADF86A-CF81-425A-8B63-507D019E7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96" y="397433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Line 26">
            <a:extLst>
              <a:ext uri="{FF2B5EF4-FFF2-40B4-BE49-F238E27FC236}">
                <a16:creationId xmlns:a16="http://schemas.microsoft.com/office/drawing/2014/main" id="{F6CB6B86-8CE2-4F7E-B3BD-377674790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96" y="397433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Line 27">
            <a:extLst>
              <a:ext uri="{FF2B5EF4-FFF2-40B4-BE49-F238E27FC236}">
                <a16:creationId xmlns:a16="http://schemas.microsoft.com/office/drawing/2014/main" id="{163F193C-D1CF-4B8C-971C-902F23788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96" y="283133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" name="Line 28">
            <a:extLst>
              <a:ext uri="{FF2B5EF4-FFF2-40B4-BE49-F238E27FC236}">
                <a16:creationId xmlns:a16="http://schemas.microsoft.com/office/drawing/2014/main" id="{B157D800-4C07-43CC-8D14-3867A8237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96" y="3669537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29">
            <a:extLst>
              <a:ext uri="{FF2B5EF4-FFF2-40B4-BE49-F238E27FC236}">
                <a16:creationId xmlns:a16="http://schemas.microsoft.com/office/drawing/2014/main" id="{AE9D6D5B-A70E-4066-B66E-A067A5340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96" y="4812537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5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 advAuto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build="p" advAuto="0"/>
      <p:bldP spid="65" grpId="0" build="p" advAuto="0"/>
      <p:bldP spid="66" grpId="0" build="p" advAuto="0"/>
      <p:bldP spid="67" grpId="0" build="p" advAuto="0"/>
      <p:bldP spid="68" grpId="0" build="p" advAuto="0"/>
      <p:bldP spid="69" grpId="0" build="p" advAuto="0"/>
      <p:bldP spid="112" grpId="0" build="p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325492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36182"/>
            <a:ext cx="149129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>
            <a:extLst>
              <a:ext uri="{FF2B5EF4-FFF2-40B4-BE49-F238E27FC236}">
                <a16:creationId xmlns:a16="http://schemas.microsoft.com/office/drawing/2014/main" id="{760FA929-67B7-453B-BFDD-A74EB507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7" y="1684699"/>
            <a:ext cx="9181652" cy="451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）什么是接口？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部件与部件（指硬件或软件）之间的交接部分称为接口；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主机系统总线与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设备之间的交接部分称为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）接口的类型？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按传送格式： 串行接口、并行接口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按时序控制： 同步接口、异步接口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按信息传送控制方式：中断接口、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35" name="ïšḻïdê">
            <a:extLst>
              <a:ext uri="{FF2B5EF4-FFF2-40B4-BE49-F238E27FC236}">
                <a16:creationId xmlns:a16="http://schemas.microsoft.com/office/drawing/2014/main" id="{72FB142F-4FD3-42F5-8660-78C9127F62B3}"/>
              </a:ext>
            </a:extLst>
          </p:cNvPr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</p:spTree>
    <p:extLst>
      <p:ext uri="{BB962C8B-B14F-4D97-AF65-F5344CB8AC3E}">
        <p14:creationId xmlns:p14="http://schemas.microsoft.com/office/powerpoint/2010/main" val="37172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F7126D00-F816-4D88-9EAE-D560BEE296E7}"/>
              </a:ext>
            </a:extLst>
          </p:cNvPr>
          <p:cNvSpPr txBox="1"/>
          <p:nvPr/>
        </p:nvSpPr>
        <p:spPr>
          <a:xfrm>
            <a:off x="437513" y="1037210"/>
            <a:ext cx="3254921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MH_Other_5">
            <a:extLst>
              <a:ext uri="{FF2B5EF4-FFF2-40B4-BE49-F238E27FC236}">
                <a16:creationId xmlns:a16="http://schemas.microsoft.com/office/drawing/2014/main" id="{0DF9603A-6C4A-4FC8-9F58-4194FD69731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36182"/>
            <a:ext cx="149129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>
            <a:extLst>
              <a:ext uri="{FF2B5EF4-FFF2-40B4-BE49-F238E27FC236}">
                <a16:creationId xmlns:a16="http://schemas.microsoft.com/office/drawing/2014/main" id="{760FA929-67B7-453B-BFDD-A74EB507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5" y="1636182"/>
            <a:ext cx="5520369" cy="252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）讨论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接口：中断接口、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总线：分类、信号组成</a:t>
            </a:r>
          </a:p>
        </p:txBody>
      </p:sp>
      <p:sp>
        <p:nvSpPr>
          <p:cNvPr id="35" name="ïšḻïdê">
            <a:extLst>
              <a:ext uri="{FF2B5EF4-FFF2-40B4-BE49-F238E27FC236}">
                <a16:creationId xmlns:a16="http://schemas.microsoft.com/office/drawing/2014/main" id="{72FB142F-4FD3-42F5-8660-78C9127F62B3}"/>
              </a:ext>
            </a:extLst>
          </p:cNvPr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、硬件系统结构</a:t>
            </a:r>
          </a:p>
        </p:txBody>
      </p:sp>
    </p:spTree>
    <p:extLst>
      <p:ext uri="{BB962C8B-B14F-4D97-AF65-F5344CB8AC3E}">
        <p14:creationId xmlns:p14="http://schemas.microsoft.com/office/powerpoint/2010/main" val="39532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计算机系统的性能指标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>
            <a:extLst>
              <a:ext uri="{FF2B5EF4-FFF2-40B4-BE49-F238E27FC236}">
                <a16:creationId xmlns:a16="http://schemas.microsoft.com/office/drawing/2014/main" id="{649E7581-53BA-4BCD-9460-7AFA9CF9CB6E}"/>
              </a:ext>
            </a:extLst>
          </p:cNvPr>
          <p:cNvSpPr txBox="1"/>
          <p:nvPr/>
        </p:nvSpPr>
        <p:spPr>
          <a:xfrm>
            <a:off x="1872698" y="29156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>
            <a:extLst>
              <a:ext uri="{FF2B5EF4-FFF2-40B4-BE49-F238E27FC236}">
                <a16:creationId xmlns:a16="http://schemas.microsoft.com/office/drawing/2014/main" id="{FF74CF87-96F8-4BF7-9CD2-501071D8E04A}"/>
              </a:ext>
            </a:extLst>
          </p:cNvPr>
          <p:cNvSpPr/>
          <p:nvPr/>
        </p:nvSpPr>
        <p:spPr>
          <a:xfrm>
            <a:off x="2526228" y="292719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基本字长</a:t>
            </a:r>
          </a:p>
        </p:txBody>
      </p:sp>
      <p:sp>
        <p:nvSpPr>
          <p:cNvPr id="16" name="ïṩľîdé">
            <a:extLst>
              <a:ext uri="{FF2B5EF4-FFF2-40B4-BE49-F238E27FC236}">
                <a16:creationId xmlns:a16="http://schemas.microsoft.com/office/drawing/2014/main" id="{11D0A34A-5854-4A6F-BDA9-E5CA209C515D}"/>
              </a:ext>
            </a:extLst>
          </p:cNvPr>
          <p:cNvSpPr txBox="1"/>
          <p:nvPr/>
        </p:nvSpPr>
        <p:spPr>
          <a:xfrm>
            <a:off x="1872697" y="36007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îṣ1idè">
            <a:extLst>
              <a:ext uri="{FF2B5EF4-FFF2-40B4-BE49-F238E27FC236}">
                <a16:creationId xmlns:a16="http://schemas.microsoft.com/office/drawing/2014/main" id="{3BF3EFF7-2971-425A-8C4D-94F58D459CCF}"/>
              </a:ext>
            </a:extLst>
          </p:cNvPr>
          <p:cNvSpPr/>
          <p:nvPr/>
        </p:nvSpPr>
        <p:spPr>
          <a:xfrm>
            <a:off x="2526228" y="361233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运算速度</a:t>
            </a:r>
          </a:p>
        </p:txBody>
      </p:sp>
      <p:sp>
        <p:nvSpPr>
          <p:cNvPr id="18" name="işľíďe">
            <a:extLst>
              <a:ext uri="{FF2B5EF4-FFF2-40B4-BE49-F238E27FC236}">
                <a16:creationId xmlns:a16="http://schemas.microsoft.com/office/drawing/2014/main" id="{E5400110-15A9-4C04-B17E-852298594D31}"/>
              </a:ext>
            </a:extLst>
          </p:cNvPr>
          <p:cNvSpPr txBox="1"/>
          <p:nvPr/>
        </p:nvSpPr>
        <p:spPr>
          <a:xfrm>
            <a:off x="1872697" y="431206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ïşľïdé">
            <a:extLst>
              <a:ext uri="{FF2B5EF4-FFF2-40B4-BE49-F238E27FC236}">
                <a16:creationId xmlns:a16="http://schemas.microsoft.com/office/drawing/2014/main" id="{0AB8AA57-0055-467E-9724-A93AF74CD001}"/>
              </a:ext>
            </a:extLst>
          </p:cNvPr>
          <p:cNvSpPr/>
          <p:nvPr/>
        </p:nvSpPr>
        <p:spPr>
          <a:xfrm>
            <a:off x="2526228" y="4323605"/>
            <a:ext cx="494137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数据通路宽度与数据传输率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ís1íde">
            <a:extLst>
              <a:ext uri="{FF2B5EF4-FFF2-40B4-BE49-F238E27FC236}">
                <a16:creationId xmlns:a16="http://schemas.microsoft.com/office/drawing/2014/main" id="{DECE8BE9-F6FF-4F23-9439-9C9FF8C7A937}"/>
              </a:ext>
            </a:extLst>
          </p:cNvPr>
          <p:cNvSpPr txBox="1"/>
          <p:nvPr/>
        </p:nvSpPr>
        <p:spPr>
          <a:xfrm>
            <a:off x="1872697" y="505817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íṡḻîḓé">
            <a:extLst>
              <a:ext uri="{FF2B5EF4-FFF2-40B4-BE49-F238E27FC236}">
                <a16:creationId xmlns:a16="http://schemas.microsoft.com/office/drawing/2014/main" id="{F292F110-001D-4F63-BFC5-AA9F5F1A06CC}"/>
              </a:ext>
            </a:extLst>
          </p:cNvPr>
          <p:cNvSpPr/>
          <p:nvPr/>
        </p:nvSpPr>
        <p:spPr>
          <a:xfrm>
            <a:off x="2526228" y="5069712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存储容量</a:t>
            </a:r>
          </a:p>
        </p:txBody>
      </p:sp>
      <p:sp>
        <p:nvSpPr>
          <p:cNvPr id="22" name="îṩļíḑé">
            <a:extLst>
              <a:ext uri="{FF2B5EF4-FFF2-40B4-BE49-F238E27FC236}">
                <a16:creationId xmlns:a16="http://schemas.microsoft.com/office/drawing/2014/main" id="{4C4C25DF-3227-4BF0-8406-F37309324155}"/>
              </a:ext>
            </a:extLst>
          </p:cNvPr>
          <p:cNvSpPr/>
          <p:nvPr/>
        </p:nvSpPr>
        <p:spPr>
          <a:xfrm>
            <a:off x="1524070" y="294421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>
            <a:extLst>
              <a:ext uri="{FF2B5EF4-FFF2-40B4-BE49-F238E27FC236}">
                <a16:creationId xmlns:a16="http://schemas.microsoft.com/office/drawing/2014/main" id="{3E15EFBA-3145-4A17-99BB-43E567C81A9C}"/>
              </a:ext>
            </a:extLst>
          </p:cNvPr>
          <p:cNvSpPr/>
          <p:nvPr/>
        </p:nvSpPr>
        <p:spPr>
          <a:xfrm>
            <a:off x="1524070" y="36293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>
            <a:extLst>
              <a:ext uri="{FF2B5EF4-FFF2-40B4-BE49-F238E27FC236}">
                <a16:creationId xmlns:a16="http://schemas.microsoft.com/office/drawing/2014/main" id="{74516FBA-5AE3-48B8-9D4C-7641C8122DD4}"/>
              </a:ext>
            </a:extLst>
          </p:cNvPr>
          <p:cNvSpPr/>
          <p:nvPr/>
        </p:nvSpPr>
        <p:spPr>
          <a:xfrm>
            <a:off x="1524070" y="434061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>
            <a:extLst>
              <a:ext uri="{FF2B5EF4-FFF2-40B4-BE49-F238E27FC236}">
                <a16:creationId xmlns:a16="http://schemas.microsoft.com/office/drawing/2014/main" id="{FF9016BA-3CC4-4609-94F6-CE75E701216D}"/>
              </a:ext>
            </a:extLst>
          </p:cNvPr>
          <p:cNvSpPr/>
          <p:nvPr/>
        </p:nvSpPr>
        <p:spPr>
          <a:xfrm>
            <a:off x="1524070" y="508672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558684-DF6C-4B6C-8EE0-A3DE57CEEC70}"/>
              </a:ext>
            </a:extLst>
          </p:cNvPr>
          <p:cNvCxnSpPr>
            <a:cxnSpLocks/>
          </p:cNvCxnSpPr>
          <p:nvPr/>
        </p:nvCxnSpPr>
        <p:spPr>
          <a:xfrm>
            <a:off x="1959428" y="342185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68FB83-8912-4A18-9FCD-D099892CF76F}"/>
              </a:ext>
            </a:extLst>
          </p:cNvPr>
          <p:cNvCxnSpPr>
            <a:cxnSpLocks/>
          </p:cNvCxnSpPr>
          <p:nvPr/>
        </p:nvCxnSpPr>
        <p:spPr>
          <a:xfrm>
            <a:off x="1959428" y="411854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EDED93-1712-42C4-93AA-1CE0E5AD706B}"/>
              </a:ext>
            </a:extLst>
          </p:cNvPr>
          <p:cNvCxnSpPr>
            <a:cxnSpLocks/>
          </p:cNvCxnSpPr>
          <p:nvPr/>
        </p:nvCxnSpPr>
        <p:spPr>
          <a:xfrm>
            <a:off x="1959428" y="484136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30" name="ís1íde">
            <a:extLst>
              <a:ext uri="{FF2B5EF4-FFF2-40B4-BE49-F238E27FC236}">
                <a16:creationId xmlns:a16="http://schemas.microsoft.com/office/drawing/2014/main" id="{6D32B71A-C087-49D0-8DC7-3590935EEA6D}"/>
              </a:ext>
            </a:extLst>
          </p:cNvPr>
          <p:cNvSpPr txBox="1"/>
          <p:nvPr/>
        </p:nvSpPr>
        <p:spPr>
          <a:xfrm>
            <a:off x="1874377" y="58034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05.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íṡḻîḓé">
            <a:extLst>
              <a:ext uri="{FF2B5EF4-FFF2-40B4-BE49-F238E27FC236}">
                <a16:creationId xmlns:a16="http://schemas.microsoft.com/office/drawing/2014/main" id="{FA918B76-5064-4CBD-AC68-1947DA2E9A6B}"/>
              </a:ext>
            </a:extLst>
          </p:cNvPr>
          <p:cNvSpPr/>
          <p:nvPr/>
        </p:nvSpPr>
        <p:spPr>
          <a:xfrm>
            <a:off x="2527908" y="5814963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其他指标</a:t>
            </a:r>
          </a:p>
        </p:txBody>
      </p:sp>
      <p:sp>
        <p:nvSpPr>
          <p:cNvPr id="32" name="íšḻíḋe">
            <a:extLst>
              <a:ext uri="{FF2B5EF4-FFF2-40B4-BE49-F238E27FC236}">
                <a16:creationId xmlns:a16="http://schemas.microsoft.com/office/drawing/2014/main" id="{DB83D6B3-5B17-465C-8FB1-1E646A5418D9}"/>
              </a:ext>
            </a:extLst>
          </p:cNvPr>
          <p:cNvSpPr/>
          <p:nvPr/>
        </p:nvSpPr>
        <p:spPr>
          <a:xfrm>
            <a:off x="1525750" y="58319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F0B3F15-0965-469C-AC24-EAD5E1B58D25}"/>
              </a:ext>
            </a:extLst>
          </p:cNvPr>
          <p:cNvCxnSpPr>
            <a:cxnSpLocks/>
          </p:cNvCxnSpPr>
          <p:nvPr/>
        </p:nvCxnSpPr>
        <p:spPr>
          <a:xfrm>
            <a:off x="1961108" y="558661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一、基本字长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9EC0CD68-3EE0-4A36-B7B8-CE126033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39" y="1317295"/>
            <a:ext cx="7603939" cy="236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一般是指参加一次定点运算的操作数的位数。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它影响计算精度、指令功能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C1525A-2833-468F-A600-5018C1CB57AE}"/>
              </a:ext>
            </a:extLst>
          </p:cNvPr>
          <p:cNvGrpSpPr/>
          <p:nvPr/>
        </p:nvGrpSpPr>
        <p:grpSpPr>
          <a:xfrm flipH="1">
            <a:off x="3622773" y="2734558"/>
            <a:ext cx="5446032" cy="3607844"/>
            <a:chOff x="6588125" y="4840288"/>
            <a:chExt cx="1644650" cy="996950"/>
          </a:xfrm>
        </p:grpSpPr>
        <p:sp>
          <p:nvSpPr>
            <p:cNvPr id="12" name="MH_Other_15">
              <a:extLst>
                <a:ext uri="{FF2B5EF4-FFF2-40B4-BE49-F238E27FC236}">
                  <a16:creationId xmlns:a16="http://schemas.microsoft.com/office/drawing/2014/main" id="{7ED4892E-73E1-48B2-8077-1C54AB5A5380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965950" y="5030788"/>
              <a:ext cx="250825" cy="296862"/>
            </a:xfrm>
            <a:custGeom>
              <a:avLst/>
              <a:gdLst>
                <a:gd name="T0" fmla="*/ 140 w 202"/>
                <a:gd name="T1" fmla="*/ 0 h 238"/>
                <a:gd name="T2" fmla="*/ 114 w 202"/>
                <a:gd name="T3" fmla="*/ 15 h 238"/>
                <a:gd name="T4" fmla="*/ 132 w 202"/>
                <a:gd name="T5" fmla="*/ 62 h 238"/>
                <a:gd name="T6" fmla="*/ 124 w 202"/>
                <a:gd name="T7" fmla="*/ 84 h 238"/>
                <a:gd name="T8" fmla="*/ 113 w 202"/>
                <a:gd name="T9" fmla="*/ 116 h 238"/>
                <a:gd name="T10" fmla="*/ 86 w 202"/>
                <a:gd name="T11" fmla="*/ 136 h 238"/>
                <a:gd name="T12" fmla="*/ 41 w 202"/>
                <a:gd name="T13" fmla="*/ 113 h 238"/>
                <a:gd name="T14" fmla="*/ 41 w 202"/>
                <a:gd name="T15" fmla="*/ 113 h 238"/>
                <a:gd name="T16" fmla="*/ 36 w 202"/>
                <a:gd name="T17" fmla="*/ 137 h 238"/>
                <a:gd name="T18" fmla="*/ 62 w 202"/>
                <a:gd name="T19" fmla="*/ 166 h 238"/>
                <a:gd name="T20" fmla="*/ 88 w 202"/>
                <a:gd name="T21" fmla="*/ 166 h 238"/>
                <a:gd name="T22" fmla="*/ 88 w 202"/>
                <a:gd name="T23" fmla="*/ 180 h 238"/>
                <a:gd name="T24" fmla="*/ 41 w 202"/>
                <a:gd name="T25" fmla="*/ 167 h 238"/>
                <a:gd name="T26" fmla="*/ 0 w 202"/>
                <a:gd name="T27" fmla="*/ 196 h 238"/>
                <a:gd name="T28" fmla="*/ 28 w 202"/>
                <a:gd name="T29" fmla="*/ 214 h 238"/>
                <a:gd name="T30" fmla="*/ 82 w 202"/>
                <a:gd name="T31" fmla="*/ 238 h 238"/>
                <a:gd name="T32" fmla="*/ 113 w 202"/>
                <a:gd name="T33" fmla="*/ 199 h 238"/>
                <a:gd name="T34" fmla="*/ 103 w 202"/>
                <a:gd name="T35" fmla="*/ 180 h 238"/>
                <a:gd name="T36" fmla="*/ 120 w 202"/>
                <a:gd name="T37" fmla="*/ 189 h 238"/>
                <a:gd name="T38" fmla="*/ 184 w 202"/>
                <a:gd name="T39" fmla="*/ 110 h 238"/>
                <a:gd name="T40" fmla="*/ 195 w 202"/>
                <a:gd name="T41" fmla="*/ 97 h 238"/>
                <a:gd name="T42" fmla="*/ 166 w 202"/>
                <a:gd name="T43" fmla="*/ 63 h 238"/>
                <a:gd name="T44" fmla="*/ 166 w 202"/>
                <a:gd name="T45" fmla="*/ 38 h 238"/>
                <a:gd name="T46" fmla="*/ 140 w 202"/>
                <a:gd name="T4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" h="238">
                  <a:moveTo>
                    <a:pt x="140" y="0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76" y="116"/>
                    <a:pt x="60" y="108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3" y="117"/>
                    <a:pt x="31" y="125"/>
                    <a:pt x="36" y="137"/>
                  </a:cubicBezTo>
                  <a:cubicBezTo>
                    <a:pt x="41" y="152"/>
                    <a:pt x="49" y="162"/>
                    <a:pt x="62" y="166"/>
                  </a:cubicBezTo>
                  <a:cubicBezTo>
                    <a:pt x="75" y="173"/>
                    <a:pt x="84" y="173"/>
                    <a:pt x="88" y="166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67" y="181"/>
                    <a:pt x="51" y="177"/>
                    <a:pt x="41" y="16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9" y="203"/>
                    <a:pt x="18" y="209"/>
                    <a:pt x="28" y="214"/>
                  </a:cubicBezTo>
                  <a:cubicBezTo>
                    <a:pt x="82" y="238"/>
                    <a:pt x="82" y="238"/>
                    <a:pt x="82" y="238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9" y="184"/>
                    <a:pt x="115" y="187"/>
                    <a:pt x="120" y="189"/>
                  </a:cubicBezTo>
                  <a:cubicBezTo>
                    <a:pt x="166" y="195"/>
                    <a:pt x="187" y="169"/>
                    <a:pt x="184" y="110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202" y="91"/>
                    <a:pt x="193" y="79"/>
                    <a:pt x="166" y="63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40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Other_16">
              <a:extLst>
                <a:ext uri="{FF2B5EF4-FFF2-40B4-BE49-F238E27FC236}">
                  <a16:creationId xmlns:a16="http://schemas.microsoft.com/office/drawing/2014/main" id="{6C44AEA2-FE70-4CC5-B8F8-2264F25F3E6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67550" y="5014913"/>
              <a:ext cx="165100" cy="322262"/>
            </a:xfrm>
            <a:custGeom>
              <a:avLst/>
              <a:gdLst>
                <a:gd name="T0" fmla="*/ 32 w 134"/>
                <a:gd name="T1" fmla="*/ 29 h 260"/>
                <a:gd name="T2" fmla="*/ 58 w 134"/>
                <a:gd name="T3" fmla="*/ 14 h 260"/>
                <a:gd name="T4" fmla="*/ 84 w 134"/>
                <a:gd name="T5" fmla="*/ 52 h 260"/>
                <a:gd name="T6" fmla="*/ 84 w 134"/>
                <a:gd name="T7" fmla="*/ 77 h 260"/>
                <a:gd name="T8" fmla="*/ 113 w 134"/>
                <a:gd name="T9" fmla="*/ 111 h 260"/>
                <a:gd name="T10" fmla="*/ 102 w 134"/>
                <a:gd name="T11" fmla="*/ 124 h 260"/>
                <a:gd name="T12" fmla="*/ 38 w 134"/>
                <a:gd name="T13" fmla="*/ 203 h 260"/>
                <a:gd name="T14" fmla="*/ 21 w 134"/>
                <a:gd name="T15" fmla="*/ 194 h 260"/>
                <a:gd name="T16" fmla="*/ 31 w 134"/>
                <a:gd name="T17" fmla="*/ 213 h 260"/>
                <a:gd name="T18" fmla="*/ 0 w 134"/>
                <a:gd name="T19" fmla="*/ 252 h 260"/>
                <a:gd name="T20" fmla="*/ 17 w 134"/>
                <a:gd name="T21" fmla="*/ 260 h 260"/>
                <a:gd name="T22" fmla="*/ 24 w 134"/>
                <a:gd name="T23" fmla="*/ 252 h 260"/>
                <a:gd name="T24" fmla="*/ 31 w 134"/>
                <a:gd name="T25" fmla="*/ 243 h 260"/>
                <a:gd name="T26" fmla="*/ 33 w 134"/>
                <a:gd name="T27" fmla="*/ 226 h 260"/>
                <a:gd name="T28" fmla="*/ 47 w 134"/>
                <a:gd name="T29" fmla="*/ 206 h 260"/>
                <a:gd name="T30" fmla="*/ 53 w 134"/>
                <a:gd name="T31" fmla="*/ 208 h 260"/>
                <a:gd name="T32" fmla="*/ 96 w 134"/>
                <a:gd name="T33" fmla="*/ 204 h 260"/>
                <a:gd name="T34" fmla="*/ 110 w 134"/>
                <a:gd name="T35" fmla="*/ 172 h 260"/>
                <a:gd name="T36" fmla="*/ 111 w 134"/>
                <a:gd name="T37" fmla="*/ 142 h 260"/>
                <a:gd name="T38" fmla="*/ 112 w 134"/>
                <a:gd name="T39" fmla="*/ 126 h 260"/>
                <a:gd name="T40" fmla="*/ 124 w 134"/>
                <a:gd name="T41" fmla="*/ 118 h 260"/>
                <a:gd name="T42" fmla="*/ 130 w 134"/>
                <a:gd name="T43" fmla="*/ 113 h 260"/>
                <a:gd name="T44" fmla="*/ 124 w 134"/>
                <a:gd name="T45" fmla="*/ 93 h 260"/>
                <a:gd name="T46" fmla="*/ 99 w 134"/>
                <a:gd name="T47" fmla="*/ 72 h 260"/>
                <a:gd name="T48" fmla="*/ 99 w 134"/>
                <a:gd name="T49" fmla="*/ 54 h 260"/>
                <a:gd name="T50" fmla="*/ 70 w 134"/>
                <a:gd name="T51" fmla="*/ 0 h 260"/>
                <a:gd name="T52" fmla="*/ 43 w 134"/>
                <a:gd name="T53" fmla="*/ 9 h 260"/>
                <a:gd name="T54" fmla="*/ 19 w 134"/>
                <a:gd name="T55" fmla="*/ 23 h 260"/>
                <a:gd name="T56" fmla="*/ 41 w 134"/>
                <a:gd name="T57" fmla="*/ 77 h 260"/>
                <a:gd name="T58" fmla="*/ 31 w 134"/>
                <a:gd name="T59" fmla="*/ 90 h 260"/>
                <a:gd name="T60" fmla="*/ 31 w 134"/>
                <a:gd name="T61" fmla="*/ 130 h 260"/>
                <a:gd name="T62" fmla="*/ 42 w 134"/>
                <a:gd name="T63" fmla="*/ 98 h 260"/>
                <a:gd name="T64" fmla="*/ 50 w 134"/>
                <a:gd name="T65" fmla="*/ 76 h 260"/>
                <a:gd name="T66" fmla="*/ 32 w 134"/>
                <a:gd name="T67" fmla="*/ 2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260">
                  <a:moveTo>
                    <a:pt x="32" y="29"/>
                  </a:moveTo>
                  <a:cubicBezTo>
                    <a:pt x="58" y="14"/>
                    <a:pt x="58" y="14"/>
                    <a:pt x="58" y="14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111" y="93"/>
                    <a:pt x="120" y="105"/>
                    <a:pt x="113" y="111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5" y="183"/>
                    <a:pt x="84" y="209"/>
                    <a:pt x="38" y="203"/>
                  </a:cubicBezTo>
                  <a:cubicBezTo>
                    <a:pt x="33" y="201"/>
                    <a:pt x="27" y="198"/>
                    <a:pt x="21" y="194"/>
                  </a:cubicBezTo>
                  <a:cubicBezTo>
                    <a:pt x="31" y="213"/>
                    <a:pt x="31" y="213"/>
                    <a:pt x="31" y="213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31" y="243"/>
                    <a:pt x="31" y="243"/>
                    <a:pt x="31" y="243"/>
                  </a:cubicBezTo>
                  <a:cubicBezTo>
                    <a:pt x="30" y="237"/>
                    <a:pt x="31" y="231"/>
                    <a:pt x="33" y="226"/>
                  </a:cubicBezTo>
                  <a:cubicBezTo>
                    <a:pt x="36" y="219"/>
                    <a:pt x="40" y="212"/>
                    <a:pt x="47" y="206"/>
                  </a:cubicBezTo>
                  <a:cubicBezTo>
                    <a:pt x="49" y="207"/>
                    <a:pt x="51" y="208"/>
                    <a:pt x="53" y="208"/>
                  </a:cubicBezTo>
                  <a:cubicBezTo>
                    <a:pt x="68" y="212"/>
                    <a:pt x="83" y="211"/>
                    <a:pt x="96" y="204"/>
                  </a:cubicBezTo>
                  <a:cubicBezTo>
                    <a:pt x="110" y="199"/>
                    <a:pt x="115" y="189"/>
                    <a:pt x="110" y="172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2" y="126"/>
                    <a:pt x="112" y="126"/>
                    <a:pt x="112" y="126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27" y="116"/>
                    <a:pt x="129" y="115"/>
                    <a:pt x="130" y="113"/>
                  </a:cubicBezTo>
                  <a:cubicBezTo>
                    <a:pt x="134" y="108"/>
                    <a:pt x="132" y="102"/>
                    <a:pt x="124" y="93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0" y="31"/>
                    <a:pt x="81" y="13"/>
                    <a:pt x="70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0" y="13"/>
                    <a:pt x="22" y="18"/>
                    <a:pt x="19" y="23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32" y="29"/>
                    <a:pt x="32" y="29"/>
                    <a:pt x="32" y="29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MH_Other_17">
              <a:extLst>
                <a:ext uri="{FF2B5EF4-FFF2-40B4-BE49-F238E27FC236}">
                  <a16:creationId xmlns:a16="http://schemas.microsoft.com/office/drawing/2014/main" id="{0BD3AA69-CC93-4469-AD91-E6B9829825C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7046913" y="4973638"/>
              <a:ext cx="123825" cy="211137"/>
            </a:xfrm>
            <a:custGeom>
              <a:avLst/>
              <a:gdLst>
                <a:gd name="T0" fmla="*/ 35 w 99"/>
                <a:gd name="T1" fmla="*/ 56 h 170"/>
                <a:gd name="T2" fmla="*/ 59 w 99"/>
                <a:gd name="T3" fmla="*/ 42 h 170"/>
                <a:gd name="T4" fmla="*/ 86 w 99"/>
                <a:gd name="T5" fmla="*/ 33 h 170"/>
                <a:gd name="T6" fmla="*/ 92 w 99"/>
                <a:gd name="T7" fmla="*/ 31 h 170"/>
                <a:gd name="T8" fmla="*/ 83 w 99"/>
                <a:gd name="T9" fmla="*/ 0 h 170"/>
                <a:gd name="T10" fmla="*/ 0 w 99"/>
                <a:gd name="T11" fmla="*/ 41 h 170"/>
                <a:gd name="T12" fmla="*/ 33 w 99"/>
                <a:gd name="T13" fmla="*/ 106 h 170"/>
                <a:gd name="T14" fmla="*/ 25 w 99"/>
                <a:gd name="T15" fmla="*/ 155 h 170"/>
                <a:gd name="T16" fmla="*/ 5 w 99"/>
                <a:gd name="T17" fmla="*/ 158 h 170"/>
                <a:gd name="T18" fmla="*/ 24 w 99"/>
                <a:gd name="T19" fmla="*/ 170 h 170"/>
                <a:gd name="T20" fmla="*/ 47 w 99"/>
                <a:gd name="T21" fmla="*/ 163 h 170"/>
                <a:gd name="T22" fmla="*/ 47 w 99"/>
                <a:gd name="T23" fmla="*/ 123 h 170"/>
                <a:gd name="T24" fmla="*/ 57 w 99"/>
                <a:gd name="T25" fmla="*/ 110 h 170"/>
                <a:gd name="T26" fmla="*/ 35 w 99"/>
                <a:gd name="T27" fmla="*/ 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170">
                  <a:moveTo>
                    <a:pt x="35" y="56"/>
                  </a:moveTo>
                  <a:cubicBezTo>
                    <a:pt x="38" y="51"/>
                    <a:pt x="46" y="46"/>
                    <a:pt x="59" y="42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9" y="17"/>
                    <a:pt x="96" y="6"/>
                    <a:pt x="83" y="0"/>
                  </a:cubicBezTo>
                  <a:cubicBezTo>
                    <a:pt x="73" y="13"/>
                    <a:pt x="45" y="26"/>
                    <a:pt x="0" y="41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14" y="160"/>
                    <a:pt x="21" y="164"/>
                    <a:pt x="24" y="170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35" y="56"/>
                    <a:pt x="35" y="56"/>
                    <a:pt x="35" y="56"/>
                  </a:cubicBezTo>
                  <a:close/>
                </a:path>
              </a:pathLst>
            </a:custGeom>
            <a:solidFill>
              <a:srgbClr val="41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MH_Other_18">
              <a:extLst>
                <a:ext uri="{FF2B5EF4-FFF2-40B4-BE49-F238E27FC236}">
                  <a16:creationId xmlns:a16="http://schemas.microsoft.com/office/drawing/2014/main" id="{FC8F8DE6-33F0-45D7-9BDE-FF69C7B30F8A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848475" y="4940300"/>
              <a:ext cx="301625" cy="309563"/>
            </a:xfrm>
            <a:custGeom>
              <a:avLst/>
              <a:gdLst>
                <a:gd name="T0" fmla="*/ 227 w 243"/>
                <a:gd name="T1" fmla="*/ 21 h 248"/>
                <a:gd name="T2" fmla="*/ 149 w 243"/>
                <a:gd name="T3" fmla="*/ 9 h 248"/>
                <a:gd name="T4" fmla="*/ 28 w 243"/>
                <a:gd name="T5" fmla="*/ 59 h 248"/>
                <a:gd name="T6" fmla="*/ 15 w 243"/>
                <a:gd name="T7" fmla="*/ 161 h 248"/>
                <a:gd name="T8" fmla="*/ 57 w 243"/>
                <a:gd name="T9" fmla="*/ 224 h 248"/>
                <a:gd name="T10" fmla="*/ 117 w 243"/>
                <a:gd name="T11" fmla="*/ 186 h 248"/>
                <a:gd name="T12" fmla="*/ 135 w 243"/>
                <a:gd name="T13" fmla="*/ 186 h 248"/>
                <a:gd name="T14" fmla="*/ 135 w 243"/>
                <a:gd name="T15" fmla="*/ 186 h 248"/>
                <a:gd name="T16" fmla="*/ 165 w 243"/>
                <a:gd name="T17" fmla="*/ 184 h 248"/>
                <a:gd name="T18" fmla="*/ 185 w 243"/>
                <a:gd name="T19" fmla="*/ 181 h 248"/>
                <a:gd name="T20" fmla="*/ 193 w 243"/>
                <a:gd name="T21" fmla="*/ 132 h 248"/>
                <a:gd name="T22" fmla="*/ 160 w 243"/>
                <a:gd name="T23" fmla="*/ 67 h 248"/>
                <a:gd name="T24" fmla="*/ 243 w 243"/>
                <a:gd name="T25" fmla="*/ 26 h 248"/>
                <a:gd name="T26" fmla="*/ 227 w 243"/>
                <a:gd name="T27" fmla="*/ 21 h 248"/>
                <a:gd name="T28" fmla="*/ 31 w 243"/>
                <a:gd name="T29" fmla="*/ 60 h 248"/>
                <a:gd name="T30" fmla="*/ 31 w 243"/>
                <a:gd name="T31" fmla="*/ 60 h 248"/>
                <a:gd name="T32" fmla="*/ 148 w 243"/>
                <a:gd name="T33" fmla="*/ 12 h 248"/>
                <a:gd name="T34" fmla="*/ 227 w 243"/>
                <a:gd name="T35" fmla="*/ 24 h 248"/>
                <a:gd name="T36" fmla="*/ 226 w 243"/>
                <a:gd name="T37" fmla="*/ 24 h 248"/>
                <a:gd name="T38" fmla="*/ 238 w 243"/>
                <a:gd name="T39" fmla="*/ 27 h 248"/>
                <a:gd name="T40" fmla="*/ 226 w 243"/>
                <a:gd name="T41" fmla="*/ 36 h 248"/>
                <a:gd name="T42" fmla="*/ 59 w 243"/>
                <a:gd name="T43" fmla="*/ 42 h 248"/>
                <a:gd name="T44" fmla="*/ 30 w 243"/>
                <a:gd name="T45" fmla="*/ 159 h 248"/>
                <a:gd name="T46" fmla="*/ 74 w 243"/>
                <a:gd name="T47" fmla="*/ 231 h 248"/>
                <a:gd name="T48" fmla="*/ 60 w 243"/>
                <a:gd name="T49" fmla="*/ 222 h 248"/>
                <a:gd name="T50" fmla="*/ 18 w 243"/>
                <a:gd name="T51" fmla="*/ 160 h 248"/>
                <a:gd name="T52" fmla="*/ 31 w 243"/>
                <a:gd name="T53" fmla="*/ 6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248">
                  <a:moveTo>
                    <a:pt x="227" y="21"/>
                  </a:moveTo>
                  <a:cubicBezTo>
                    <a:pt x="149" y="9"/>
                    <a:pt x="149" y="9"/>
                    <a:pt x="149" y="9"/>
                  </a:cubicBezTo>
                  <a:cubicBezTo>
                    <a:pt x="88" y="0"/>
                    <a:pt x="47" y="17"/>
                    <a:pt x="28" y="59"/>
                  </a:cubicBezTo>
                  <a:cubicBezTo>
                    <a:pt x="5" y="92"/>
                    <a:pt x="0" y="127"/>
                    <a:pt x="15" y="161"/>
                  </a:cubicBezTo>
                  <a:cubicBezTo>
                    <a:pt x="34" y="183"/>
                    <a:pt x="48" y="204"/>
                    <a:pt x="57" y="224"/>
                  </a:cubicBezTo>
                  <a:cubicBezTo>
                    <a:pt x="87" y="248"/>
                    <a:pt x="107" y="235"/>
                    <a:pt x="117" y="186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41" y="183"/>
                    <a:pt x="151" y="182"/>
                    <a:pt x="165" y="184"/>
                  </a:cubicBezTo>
                  <a:cubicBezTo>
                    <a:pt x="185" y="181"/>
                    <a:pt x="185" y="181"/>
                    <a:pt x="185" y="181"/>
                  </a:cubicBezTo>
                  <a:cubicBezTo>
                    <a:pt x="193" y="132"/>
                    <a:pt x="193" y="132"/>
                    <a:pt x="193" y="132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205" y="52"/>
                    <a:pt x="233" y="39"/>
                    <a:pt x="243" y="26"/>
                  </a:cubicBezTo>
                  <a:cubicBezTo>
                    <a:pt x="239" y="24"/>
                    <a:pt x="234" y="22"/>
                    <a:pt x="227" y="21"/>
                  </a:cubicBezTo>
                  <a:close/>
                  <a:moveTo>
                    <a:pt x="31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50" y="19"/>
                    <a:pt x="89" y="3"/>
                    <a:pt x="148" y="12"/>
                  </a:cubicBezTo>
                  <a:cubicBezTo>
                    <a:pt x="227" y="24"/>
                    <a:pt x="227" y="24"/>
                    <a:pt x="227" y="24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31" y="24"/>
                    <a:pt x="235" y="25"/>
                    <a:pt x="238" y="27"/>
                  </a:cubicBezTo>
                  <a:cubicBezTo>
                    <a:pt x="235" y="30"/>
                    <a:pt x="231" y="33"/>
                    <a:pt x="226" y="36"/>
                  </a:cubicBezTo>
                  <a:cubicBezTo>
                    <a:pt x="143" y="18"/>
                    <a:pt x="87" y="19"/>
                    <a:pt x="59" y="42"/>
                  </a:cubicBezTo>
                  <a:cubicBezTo>
                    <a:pt x="26" y="85"/>
                    <a:pt x="16" y="124"/>
                    <a:pt x="30" y="159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0" y="229"/>
                    <a:pt x="65" y="227"/>
                    <a:pt x="60" y="222"/>
                  </a:cubicBezTo>
                  <a:cubicBezTo>
                    <a:pt x="50" y="203"/>
                    <a:pt x="36" y="182"/>
                    <a:pt x="18" y="160"/>
                  </a:cubicBezTo>
                  <a:cubicBezTo>
                    <a:pt x="3" y="126"/>
                    <a:pt x="8" y="93"/>
                    <a:pt x="31" y="60"/>
                  </a:cubicBezTo>
                  <a:close/>
                </a:path>
              </a:pathLst>
            </a:custGeom>
            <a:solidFill>
              <a:srgbClr val="6A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Other_19">
              <a:extLst>
                <a:ext uri="{FF2B5EF4-FFF2-40B4-BE49-F238E27FC236}">
                  <a16:creationId xmlns:a16="http://schemas.microsoft.com/office/drawing/2014/main" id="{25269258-5CD5-4356-A8A3-B286A7B21DD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851650" y="4945063"/>
              <a:ext cx="293688" cy="282575"/>
            </a:xfrm>
            <a:custGeom>
              <a:avLst/>
              <a:gdLst>
                <a:gd name="T0" fmla="*/ 28 w 235"/>
                <a:gd name="T1" fmla="*/ 57 h 228"/>
                <a:gd name="T2" fmla="*/ 28 w 235"/>
                <a:gd name="T3" fmla="*/ 57 h 228"/>
                <a:gd name="T4" fmla="*/ 15 w 235"/>
                <a:gd name="T5" fmla="*/ 157 h 228"/>
                <a:gd name="T6" fmla="*/ 57 w 235"/>
                <a:gd name="T7" fmla="*/ 219 h 228"/>
                <a:gd name="T8" fmla="*/ 71 w 235"/>
                <a:gd name="T9" fmla="*/ 228 h 228"/>
                <a:gd name="T10" fmla="*/ 27 w 235"/>
                <a:gd name="T11" fmla="*/ 156 h 228"/>
                <a:gd name="T12" fmla="*/ 56 w 235"/>
                <a:gd name="T13" fmla="*/ 39 h 228"/>
                <a:gd name="T14" fmla="*/ 223 w 235"/>
                <a:gd name="T15" fmla="*/ 33 h 228"/>
                <a:gd name="T16" fmla="*/ 235 w 235"/>
                <a:gd name="T17" fmla="*/ 24 h 228"/>
                <a:gd name="T18" fmla="*/ 223 w 235"/>
                <a:gd name="T19" fmla="*/ 21 h 228"/>
                <a:gd name="T20" fmla="*/ 224 w 235"/>
                <a:gd name="T21" fmla="*/ 21 h 228"/>
                <a:gd name="T22" fmla="*/ 145 w 235"/>
                <a:gd name="T23" fmla="*/ 9 h 228"/>
                <a:gd name="T24" fmla="*/ 28 w 235"/>
                <a:gd name="T25" fmla="*/ 5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228">
                  <a:moveTo>
                    <a:pt x="28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5" y="90"/>
                    <a:pt x="0" y="123"/>
                    <a:pt x="15" y="157"/>
                  </a:cubicBezTo>
                  <a:cubicBezTo>
                    <a:pt x="33" y="179"/>
                    <a:pt x="47" y="200"/>
                    <a:pt x="57" y="219"/>
                  </a:cubicBezTo>
                  <a:cubicBezTo>
                    <a:pt x="62" y="224"/>
                    <a:pt x="67" y="226"/>
                    <a:pt x="71" y="228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13" y="121"/>
                    <a:pt x="23" y="82"/>
                    <a:pt x="56" y="39"/>
                  </a:cubicBezTo>
                  <a:cubicBezTo>
                    <a:pt x="84" y="16"/>
                    <a:pt x="140" y="15"/>
                    <a:pt x="223" y="33"/>
                  </a:cubicBezTo>
                  <a:cubicBezTo>
                    <a:pt x="228" y="30"/>
                    <a:pt x="232" y="27"/>
                    <a:pt x="235" y="24"/>
                  </a:cubicBezTo>
                  <a:cubicBezTo>
                    <a:pt x="232" y="22"/>
                    <a:pt x="228" y="21"/>
                    <a:pt x="223" y="21"/>
                  </a:cubicBezTo>
                  <a:cubicBezTo>
                    <a:pt x="224" y="21"/>
                    <a:pt x="224" y="21"/>
                    <a:pt x="224" y="21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86" y="0"/>
                    <a:pt x="47" y="16"/>
                    <a:pt x="28" y="57"/>
                  </a:cubicBezTo>
                  <a:close/>
                </a:path>
              </a:pathLst>
            </a:custGeom>
            <a:solidFill>
              <a:srgbClr val="93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MH_Other_20">
              <a:extLst>
                <a:ext uri="{FF2B5EF4-FFF2-40B4-BE49-F238E27FC236}">
                  <a16:creationId xmlns:a16="http://schemas.microsoft.com/office/drawing/2014/main" id="{44E9AB36-0C12-4A6A-86BD-0BC0A412527C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281863" y="5054600"/>
              <a:ext cx="123825" cy="179388"/>
            </a:xfrm>
            <a:custGeom>
              <a:avLst/>
              <a:gdLst>
                <a:gd name="T0" fmla="*/ 87 w 99"/>
                <a:gd name="T1" fmla="*/ 5 h 145"/>
                <a:gd name="T2" fmla="*/ 82 w 99"/>
                <a:gd name="T3" fmla="*/ 0 h 145"/>
                <a:gd name="T4" fmla="*/ 35 w 99"/>
                <a:gd name="T5" fmla="*/ 59 h 145"/>
                <a:gd name="T6" fmla="*/ 0 w 99"/>
                <a:gd name="T7" fmla="*/ 135 h 145"/>
                <a:gd name="T8" fmla="*/ 81 w 99"/>
                <a:gd name="T9" fmla="*/ 145 h 145"/>
                <a:gd name="T10" fmla="*/ 99 w 99"/>
                <a:gd name="T11" fmla="*/ 95 h 145"/>
                <a:gd name="T12" fmla="*/ 96 w 99"/>
                <a:gd name="T13" fmla="*/ 86 h 145"/>
                <a:gd name="T14" fmla="*/ 94 w 99"/>
                <a:gd name="T15" fmla="*/ 75 h 145"/>
                <a:gd name="T16" fmla="*/ 92 w 99"/>
                <a:gd name="T17" fmla="*/ 35 h 145"/>
                <a:gd name="T18" fmla="*/ 96 w 99"/>
                <a:gd name="T19" fmla="*/ 8 h 145"/>
                <a:gd name="T20" fmla="*/ 96 w 99"/>
                <a:gd name="T21" fmla="*/ 8 h 145"/>
                <a:gd name="T22" fmla="*/ 87 w 99"/>
                <a:gd name="T23" fmla="*/ 5 h 145"/>
                <a:gd name="T24" fmla="*/ 81 w 99"/>
                <a:gd name="T25" fmla="*/ 5 h 145"/>
                <a:gd name="T26" fmla="*/ 81 w 99"/>
                <a:gd name="T27" fmla="*/ 5 h 145"/>
                <a:gd name="T28" fmla="*/ 15 w 99"/>
                <a:gd name="T29" fmla="*/ 134 h 145"/>
                <a:gd name="T30" fmla="*/ 5 w 99"/>
                <a:gd name="T31" fmla="*/ 133 h 145"/>
                <a:gd name="T32" fmla="*/ 38 w 99"/>
                <a:gd name="T33" fmla="*/ 61 h 145"/>
                <a:gd name="T34" fmla="*/ 81 w 99"/>
                <a:gd name="T35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45">
                  <a:moveTo>
                    <a:pt x="87" y="5"/>
                  </a:moveTo>
                  <a:cubicBezTo>
                    <a:pt x="85" y="4"/>
                    <a:pt x="83" y="2"/>
                    <a:pt x="82" y="0"/>
                  </a:cubicBezTo>
                  <a:cubicBezTo>
                    <a:pt x="63" y="14"/>
                    <a:pt x="47" y="33"/>
                    <a:pt x="35" y="5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8" y="92"/>
                    <a:pt x="97" y="89"/>
                    <a:pt x="96" y="86"/>
                  </a:cubicBezTo>
                  <a:cubicBezTo>
                    <a:pt x="96" y="82"/>
                    <a:pt x="95" y="78"/>
                    <a:pt x="94" y="75"/>
                  </a:cubicBezTo>
                  <a:cubicBezTo>
                    <a:pt x="92" y="60"/>
                    <a:pt x="91" y="47"/>
                    <a:pt x="92" y="35"/>
                  </a:cubicBezTo>
                  <a:cubicBezTo>
                    <a:pt x="92" y="25"/>
                    <a:pt x="94" y="16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3" y="8"/>
                    <a:pt x="90" y="7"/>
                    <a:pt x="87" y="5"/>
                  </a:cubicBezTo>
                  <a:close/>
                  <a:moveTo>
                    <a:pt x="81" y="5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51" y="49"/>
                    <a:pt x="29" y="92"/>
                    <a:pt x="15" y="134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9" y="36"/>
                    <a:pt x="64" y="17"/>
                    <a:pt x="81" y="5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MH_Other_21">
              <a:extLst>
                <a:ext uri="{FF2B5EF4-FFF2-40B4-BE49-F238E27FC236}">
                  <a16:creationId xmlns:a16="http://schemas.microsoft.com/office/drawing/2014/main" id="{2605421A-F1CB-479F-BFAE-2464FD6BD166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288213" y="5060950"/>
              <a:ext cx="93662" cy="158750"/>
            </a:xfrm>
            <a:custGeom>
              <a:avLst/>
              <a:gdLst>
                <a:gd name="T0" fmla="*/ 76 w 76"/>
                <a:gd name="T1" fmla="*/ 0 h 129"/>
                <a:gd name="T2" fmla="*/ 76 w 76"/>
                <a:gd name="T3" fmla="*/ 0 h 129"/>
                <a:gd name="T4" fmla="*/ 33 w 76"/>
                <a:gd name="T5" fmla="*/ 56 h 129"/>
                <a:gd name="T6" fmla="*/ 0 w 76"/>
                <a:gd name="T7" fmla="*/ 128 h 129"/>
                <a:gd name="T8" fmla="*/ 10 w 76"/>
                <a:gd name="T9" fmla="*/ 129 h 129"/>
                <a:gd name="T10" fmla="*/ 76 w 76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29">
                  <a:moveTo>
                    <a:pt x="76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59" y="12"/>
                    <a:pt x="44" y="31"/>
                    <a:pt x="33" y="5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24" y="87"/>
                    <a:pt x="46" y="44"/>
                    <a:pt x="76" y="0"/>
                  </a:cubicBezTo>
                  <a:close/>
                </a:path>
              </a:pathLst>
            </a:custGeom>
            <a:solidFill>
              <a:srgbClr val="E0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Other_22">
              <a:extLst>
                <a:ext uri="{FF2B5EF4-FFF2-40B4-BE49-F238E27FC236}">
                  <a16:creationId xmlns:a16="http://schemas.microsoft.com/office/drawing/2014/main" id="{E1A658BF-FB60-40E1-B72C-8A1907B8865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353300" y="4938713"/>
              <a:ext cx="198438" cy="214312"/>
            </a:xfrm>
            <a:custGeom>
              <a:avLst/>
              <a:gdLst>
                <a:gd name="T0" fmla="*/ 23 w 159"/>
                <a:gd name="T1" fmla="*/ 94 h 173"/>
                <a:gd name="T2" fmla="*/ 28 w 159"/>
                <a:gd name="T3" fmla="*/ 99 h 173"/>
                <a:gd name="T4" fmla="*/ 34 w 159"/>
                <a:gd name="T5" fmla="*/ 86 h 173"/>
                <a:gd name="T6" fmla="*/ 37 w 159"/>
                <a:gd name="T7" fmla="*/ 102 h 173"/>
                <a:gd name="T8" fmla="*/ 37 w 159"/>
                <a:gd name="T9" fmla="*/ 102 h 173"/>
                <a:gd name="T10" fmla="*/ 41 w 159"/>
                <a:gd name="T11" fmla="*/ 118 h 173"/>
                <a:gd name="T12" fmla="*/ 43 w 159"/>
                <a:gd name="T13" fmla="*/ 124 h 173"/>
                <a:gd name="T14" fmla="*/ 44 w 159"/>
                <a:gd name="T15" fmla="*/ 126 h 173"/>
                <a:gd name="T16" fmla="*/ 128 w 159"/>
                <a:gd name="T17" fmla="*/ 145 h 173"/>
                <a:gd name="T18" fmla="*/ 159 w 159"/>
                <a:gd name="T19" fmla="*/ 93 h 173"/>
                <a:gd name="T20" fmla="*/ 159 w 159"/>
                <a:gd name="T21" fmla="*/ 36 h 173"/>
                <a:gd name="T22" fmla="*/ 61 w 159"/>
                <a:gd name="T23" fmla="*/ 31 h 173"/>
                <a:gd name="T24" fmla="*/ 37 w 159"/>
                <a:gd name="T25" fmla="*/ 66 h 173"/>
                <a:gd name="T26" fmla="*/ 27 w 159"/>
                <a:gd name="T27" fmla="*/ 66 h 173"/>
                <a:gd name="T28" fmla="*/ 9 w 159"/>
                <a:gd name="T29" fmla="*/ 40 h 173"/>
                <a:gd name="T30" fmla="*/ 15 w 159"/>
                <a:gd name="T31" fmla="*/ 81 h 173"/>
                <a:gd name="T32" fmla="*/ 20 w 159"/>
                <a:gd name="T33" fmla="*/ 91 h 173"/>
                <a:gd name="T34" fmla="*/ 23 w 159"/>
                <a:gd name="T35" fmla="*/ 9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173">
                  <a:moveTo>
                    <a:pt x="23" y="94"/>
                  </a:moveTo>
                  <a:cubicBezTo>
                    <a:pt x="24" y="96"/>
                    <a:pt x="26" y="98"/>
                    <a:pt x="28" y="99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0"/>
                    <a:pt x="42" y="122"/>
                    <a:pt x="43" y="124"/>
                  </a:cubicBezTo>
                  <a:cubicBezTo>
                    <a:pt x="43" y="125"/>
                    <a:pt x="44" y="125"/>
                    <a:pt x="44" y="126"/>
                  </a:cubicBezTo>
                  <a:cubicBezTo>
                    <a:pt x="81" y="167"/>
                    <a:pt x="108" y="173"/>
                    <a:pt x="128" y="145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34" y="1"/>
                    <a:pt x="102" y="0"/>
                    <a:pt x="61" y="31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1" y="52"/>
                    <a:pt x="15" y="43"/>
                    <a:pt x="9" y="40"/>
                  </a:cubicBezTo>
                  <a:cubicBezTo>
                    <a:pt x="0" y="45"/>
                    <a:pt x="3" y="58"/>
                    <a:pt x="15" y="81"/>
                  </a:cubicBezTo>
                  <a:cubicBezTo>
                    <a:pt x="17" y="84"/>
                    <a:pt x="18" y="88"/>
                    <a:pt x="20" y="91"/>
                  </a:cubicBezTo>
                  <a:cubicBezTo>
                    <a:pt x="21" y="92"/>
                    <a:pt x="22" y="93"/>
                    <a:pt x="23" y="94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MH_Other_23">
              <a:extLst>
                <a:ext uri="{FF2B5EF4-FFF2-40B4-BE49-F238E27FC236}">
                  <a16:creationId xmlns:a16="http://schemas.microsoft.com/office/drawing/2014/main" id="{A1FDB877-8A74-49CE-8353-3D008346CCD4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270750" y="5049838"/>
              <a:ext cx="168275" cy="541337"/>
            </a:xfrm>
            <a:custGeom>
              <a:avLst/>
              <a:gdLst>
                <a:gd name="T0" fmla="*/ 90 w 134"/>
                <a:gd name="T1" fmla="*/ 3 h 436"/>
                <a:gd name="T2" fmla="*/ 87 w 134"/>
                <a:gd name="T3" fmla="*/ 0 h 436"/>
                <a:gd name="T4" fmla="*/ 78 w 134"/>
                <a:gd name="T5" fmla="*/ 4 h 436"/>
                <a:gd name="T6" fmla="*/ 45 w 134"/>
                <a:gd name="T7" fmla="*/ 41 h 436"/>
                <a:gd name="T8" fmla="*/ 0 w 134"/>
                <a:gd name="T9" fmla="*/ 147 h 436"/>
                <a:gd name="T10" fmla="*/ 77 w 134"/>
                <a:gd name="T11" fmla="*/ 158 h 436"/>
                <a:gd name="T12" fmla="*/ 107 w 134"/>
                <a:gd name="T13" fmla="*/ 199 h 436"/>
                <a:gd name="T14" fmla="*/ 93 w 134"/>
                <a:gd name="T15" fmla="*/ 385 h 436"/>
                <a:gd name="T16" fmla="*/ 81 w 134"/>
                <a:gd name="T17" fmla="*/ 416 h 436"/>
                <a:gd name="T18" fmla="*/ 74 w 134"/>
                <a:gd name="T19" fmla="*/ 426 h 436"/>
                <a:gd name="T20" fmla="*/ 51 w 134"/>
                <a:gd name="T21" fmla="*/ 430 h 436"/>
                <a:gd name="T22" fmla="*/ 51 w 134"/>
                <a:gd name="T23" fmla="*/ 436 h 436"/>
                <a:gd name="T24" fmla="*/ 59 w 134"/>
                <a:gd name="T25" fmla="*/ 435 h 436"/>
                <a:gd name="T26" fmla="*/ 83 w 134"/>
                <a:gd name="T27" fmla="*/ 430 h 436"/>
                <a:gd name="T28" fmla="*/ 90 w 134"/>
                <a:gd name="T29" fmla="*/ 428 h 436"/>
                <a:gd name="T30" fmla="*/ 99 w 134"/>
                <a:gd name="T31" fmla="*/ 414 h 436"/>
                <a:gd name="T32" fmla="*/ 115 w 134"/>
                <a:gd name="T33" fmla="*/ 372 h 436"/>
                <a:gd name="T34" fmla="*/ 121 w 134"/>
                <a:gd name="T35" fmla="*/ 348 h 436"/>
                <a:gd name="T36" fmla="*/ 123 w 134"/>
                <a:gd name="T37" fmla="*/ 336 h 436"/>
                <a:gd name="T38" fmla="*/ 134 w 134"/>
                <a:gd name="T39" fmla="*/ 226 h 436"/>
                <a:gd name="T40" fmla="*/ 133 w 134"/>
                <a:gd name="T41" fmla="*/ 221 h 436"/>
                <a:gd name="T42" fmla="*/ 116 w 134"/>
                <a:gd name="T43" fmla="*/ 188 h 436"/>
                <a:gd name="T44" fmla="*/ 89 w 134"/>
                <a:gd name="T45" fmla="*/ 148 h 436"/>
                <a:gd name="T46" fmla="*/ 8 w 134"/>
                <a:gd name="T47" fmla="*/ 138 h 436"/>
                <a:gd name="T48" fmla="*/ 43 w 134"/>
                <a:gd name="T49" fmla="*/ 62 h 436"/>
                <a:gd name="T50" fmla="*/ 90 w 134"/>
                <a:gd name="T51" fmla="*/ 3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436">
                  <a:moveTo>
                    <a:pt x="90" y="3"/>
                  </a:moveTo>
                  <a:cubicBezTo>
                    <a:pt x="89" y="2"/>
                    <a:pt x="88" y="1"/>
                    <a:pt x="87" y="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7" y="158"/>
                    <a:pt x="77" y="158"/>
                    <a:pt x="77" y="158"/>
                  </a:cubicBezTo>
                  <a:cubicBezTo>
                    <a:pt x="82" y="173"/>
                    <a:pt x="92" y="187"/>
                    <a:pt x="107" y="199"/>
                  </a:cubicBezTo>
                  <a:cubicBezTo>
                    <a:pt x="116" y="275"/>
                    <a:pt x="111" y="337"/>
                    <a:pt x="93" y="385"/>
                  </a:cubicBezTo>
                  <a:cubicBezTo>
                    <a:pt x="81" y="416"/>
                    <a:pt x="81" y="416"/>
                    <a:pt x="81" y="416"/>
                  </a:cubicBezTo>
                  <a:cubicBezTo>
                    <a:pt x="74" y="426"/>
                    <a:pt x="74" y="426"/>
                    <a:pt x="74" y="426"/>
                  </a:cubicBezTo>
                  <a:cubicBezTo>
                    <a:pt x="51" y="430"/>
                    <a:pt x="51" y="430"/>
                    <a:pt x="51" y="430"/>
                  </a:cubicBezTo>
                  <a:cubicBezTo>
                    <a:pt x="51" y="432"/>
                    <a:pt x="51" y="434"/>
                    <a:pt x="51" y="436"/>
                  </a:cubicBezTo>
                  <a:cubicBezTo>
                    <a:pt x="53" y="435"/>
                    <a:pt x="56" y="435"/>
                    <a:pt x="59" y="435"/>
                  </a:cubicBezTo>
                  <a:cubicBezTo>
                    <a:pt x="83" y="430"/>
                    <a:pt x="83" y="430"/>
                    <a:pt x="83" y="430"/>
                  </a:cubicBezTo>
                  <a:cubicBezTo>
                    <a:pt x="90" y="428"/>
                    <a:pt x="90" y="428"/>
                    <a:pt x="90" y="428"/>
                  </a:cubicBezTo>
                  <a:cubicBezTo>
                    <a:pt x="93" y="424"/>
                    <a:pt x="96" y="419"/>
                    <a:pt x="99" y="414"/>
                  </a:cubicBezTo>
                  <a:cubicBezTo>
                    <a:pt x="105" y="402"/>
                    <a:pt x="110" y="388"/>
                    <a:pt x="115" y="372"/>
                  </a:cubicBezTo>
                  <a:cubicBezTo>
                    <a:pt x="117" y="365"/>
                    <a:pt x="119" y="357"/>
                    <a:pt x="121" y="348"/>
                  </a:cubicBezTo>
                  <a:cubicBezTo>
                    <a:pt x="122" y="344"/>
                    <a:pt x="122" y="340"/>
                    <a:pt x="123" y="336"/>
                  </a:cubicBezTo>
                  <a:cubicBezTo>
                    <a:pt x="129" y="305"/>
                    <a:pt x="132" y="269"/>
                    <a:pt x="134" y="226"/>
                  </a:cubicBezTo>
                  <a:cubicBezTo>
                    <a:pt x="134" y="224"/>
                    <a:pt x="133" y="223"/>
                    <a:pt x="133" y="221"/>
                  </a:cubicBezTo>
                  <a:cubicBezTo>
                    <a:pt x="131" y="211"/>
                    <a:pt x="125" y="200"/>
                    <a:pt x="116" y="188"/>
                  </a:cubicBezTo>
                  <a:cubicBezTo>
                    <a:pt x="98" y="175"/>
                    <a:pt x="89" y="161"/>
                    <a:pt x="89" y="14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55" y="36"/>
                    <a:pt x="71" y="17"/>
                    <a:pt x="90" y="3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MH_Other_24">
              <a:extLst>
                <a:ext uri="{FF2B5EF4-FFF2-40B4-BE49-F238E27FC236}">
                  <a16:creationId xmlns:a16="http://schemas.microsoft.com/office/drawing/2014/main" id="{5016528F-5869-451D-BA76-4F000BF28021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389813" y="5043488"/>
              <a:ext cx="11112" cy="20637"/>
            </a:xfrm>
            <a:custGeom>
              <a:avLst/>
              <a:gdLst>
                <a:gd name="T0" fmla="*/ 9 w 9"/>
                <a:gd name="T1" fmla="*/ 16 h 16"/>
                <a:gd name="T2" fmla="*/ 6 w 9"/>
                <a:gd name="T3" fmla="*/ 0 h 16"/>
                <a:gd name="T4" fmla="*/ 0 w 9"/>
                <a:gd name="T5" fmla="*/ 13 h 16"/>
                <a:gd name="T6" fmla="*/ 9 w 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5"/>
                    <a:pt x="6" y="16"/>
                    <a:pt x="9" y="16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MH_Other_25">
              <a:extLst>
                <a:ext uri="{FF2B5EF4-FFF2-40B4-BE49-F238E27FC236}">
                  <a16:creationId xmlns:a16="http://schemas.microsoft.com/office/drawing/2014/main" id="{3D60625A-C8C5-4033-A472-27B0DDFCA71A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364413" y="4840288"/>
              <a:ext cx="300037" cy="268287"/>
            </a:xfrm>
            <a:custGeom>
              <a:avLst/>
              <a:gdLst>
                <a:gd name="T0" fmla="*/ 20 w 243"/>
                <a:gd name="T1" fmla="*/ 145 h 218"/>
                <a:gd name="T2" fmla="*/ 30 w 243"/>
                <a:gd name="T3" fmla="*/ 145 h 218"/>
                <a:gd name="T4" fmla="*/ 43 w 243"/>
                <a:gd name="T5" fmla="*/ 105 h 218"/>
                <a:gd name="T6" fmla="*/ 101 w 243"/>
                <a:gd name="T7" fmla="*/ 78 h 218"/>
                <a:gd name="T8" fmla="*/ 157 w 243"/>
                <a:gd name="T9" fmla="*/ 99 h 218"/>
                <a:gd name="T10" fmla="*/ 165 w 243"/>
                <a:gd name="T11" fmla="*/ 108 h 218"/>
                <a:gd name="T12" fmla="*/ 161 w 243"/>
                <a:gd name="T13" fmla="*/ 145 h 218"/>
                <a:gd name="T14" fmla="*/ 163 w 243"/>
                <a:gd name="T15" fmla="*/ 156 h 218"/>
                <a:gd name="T16" fmla="*/ 163 w 243"/>
                <a:gd name="T17" fmla="*/ 164 h 218"/>
                <a:gd name="T18" fmla="*/ 210 w 243"/>
                <a:gd name="T19" fmla="*/ 198 h 218"/>
                <a:gd name="T20" fmla="*/ 242 w 243"/>
                <a:gd name="T21" fmla="*/ 218 h 218"/>
                <a:gd name="T22" fmla="*/ 199 w 243"/>
                <a:gd name="T23" fmla="*/ 177 h 218"/>
                <a:gd name="T24" fmla="*/ 166 w 243"/>
                <a:gd name="T25" fmla="*/ 122 h 218"/>
                <a:gd name="T26" fmla="*/ 170 w 243"/>
                <a:gd name="T27" fmla="*/ 109 h 218"/>
                <a:gd name="T28" fmla="*/ 162 w 243"/>
                <a:gd name="T29" fmla="*/ 48 h 218"/>
                <a:gd name="T30" fmla="*/ 78 w 243"/>
                <a:gd name="T31" fmla="*/ 7 h 218"/>
                <a:gd name="T32" fmla="*/ 7 w 243"/>
                <a:gd name="T33" fmla="*/ 78 h 218"/>
                <a:gd name="T34" fmla="*/ 2 w 243"/>
                <a:gd name="T35" fmla="*/ 119 h 218"/>
                <a:gd name="T36" fmla="*/ 20 w 243"/>
                <a:gd name="T37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218">
                  <a:moveTo>
                    <a:pt x="20" y="145"/>
                  </a:moveTo>
                  <a:cubicBezTo>
                    <a:pt x="30" y="145"/>
                    <a:pt x="30" y="145"/>
                    <a:pt x="30" y="145"/>
                  </a:cubicBezTo>
                  <a:cubicBezTo>
                    <a:pt x="33" y="133"/>
                    <a:pt x="37" y="120"/>
                    <a:pt x="43" y="105"/>
                  </a:cubicBezTo>
                  <a:cubicBezTo>
                    <a:pt x="57" y="91"/>
                    <a:pt x="76" y="81"/>
                    <a:pt x="101" y="78"/>
                  </a:cubicBezTo>
                  <a:cubicBezTo>
                    <a:pt x="123" y="69"/>
                    <a:pt x="141" y="77"/>
                    <a:pt x="157" y="99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1" y="121"/>
                    <a:pt x="160" y="133"/>
                    <a:pt x="161" y="145"/>
                  </a:cubicBezTo>
                  <a:cubicBezTo>
                    <a:pt x="162" y="149"/>
                    <a:pt x="162" y="152"/>
                    <a:pt x="163" y="156"/>
                  </a:cubicBezTo>
                  <a:cubicBezTo>
                    <a:pt x="163" y="158"/>
                    <a:pt x="163" y="161"/>
                    <a:pt x="163" y="164"/>
                  </a:cubicBezTo>
                  <a:cubicBezTo>
                    <a:pt x="178" y="168"/>
                    <a:pt x="194" y="179"/>
                    <a:pt x="210" y="198"/>
                  </a:cubicBezTo>
                  <a:cubicBezTo>
                    <a:pt x="221" y="204"/>
                    <a:pt x="232" y="211"/>
                    <a:pt x="242" y="218"/>
                  </a:cubicBezTo>
                  <a:cubicBezTo>
                    <a:pt x="243" y="206"/>
                    <a:pt x="228" y="192"/>
                    <a:pt x="199" y="177"/>
                  </a:cubicBezTo>
                  <a:cubicBezTo>
                    <a:pt x="181" y="163"/>
                    <a:pt x="170" y="145"/>
                    <a:pt x="166" y="122"/>
                  </a:cubicBezTo>
                  <a:cubicBezTo>
                    <a:pt x="167" y="117"/>
                    <a:pt x="169" y="113"/>
                    <a:pt x="170" y="109"/>
                  </a:cubicBezTo>
                  <a:cubicBezTo>
                    <a:pt x="179" y="91"/>
                    <a:pt x="176" y="70"/>
                    <a:pt x="162" y="48"/>
                  </a:cubicBezTo>
                  <a:cubicBezTo>
                    <a:pt x="141" y="14"/>
                    <a:pt x="114" y="0"/>
                    <a:pt x="78" y="7"/>
                  </a:cubicBezTo>
                  <a:cubicBezTo>
                    <a:pt x="33" y="14"/>
                    <a:pt x="9" y="38"/>
                    <a:pt x="7" y="78"/>
                  </a:cubicBezTo>
                  <a:cubicBezTo>
                    <a:pt x="1" y="92"/>
                    <a:pt x="0" y="106"/>
                    <a:pt x="2" y="119"/>
                  </a:cubicBezTo>
                  <a:cubicBezTo>
                    <a:pt x="8" y="122"/>
                    <a:pt x="14" y="131"/>
                    <a:pt x="20" y="145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MH_Other_26">
              <a:extLst>
                <a:ext uri="{FF2B5EF4-FFF2-40B4-BE49-F238E27FC236}">
                  <a16:creationId xmlns:a16="http://schemas.microsoft.com/office/drawing/2014/main" id="{C24904A5-98EE-447D-A538-EF3F27279AE7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7400925" y="4926013"/>
              <a:ext cx="168275" cy="236537"/>
            </a:xfrm>
            <a:custGeom>
              <a:avLst/>
              <a:gdLst>
                <a:gd name="T0" fmla="*/ 0 w 135"/>
                <a:gd name="T1" fmla="*/ 76 h 192"/>
                <a:gd name="T2" fmla="*/ 24 w 135"/>
                <a:gd name="T3" fmla="*/ 41 h 192"/>
                <a:gd name="T4" fmla="*/ 122 w 135"/>
                <a:gd name="T5" fmla="*/ 46 h 192"/>
                <a:gd name="T6" fmla="*/ 122 w 135"/>
                <a:gd name="T7" fmla="*/ 103 h 192"/>
                <a:gd name="T8" fmla="*/ 91 w 135"/>
                <a:gd name="T9" fmla="*/ 155 h 192"/>
                <a:gd name="T10" fmla="*/ 7 w 135"/>
                <a:gd name="T11" fmla="*/ 136 h 192"/>
                <a:gd name="T12" fmla="*/ 6 w 135"/>
                <a:gd name="T13" fmla="*/ 134 h 192"/>
                <a:gd name="T14" fmla="*/ 12 w 135"/>
                <a:gd name="T15" fmla="*/ 146 h 192"/>
                <a:gd name="T16" fmla="*/ 36 w 135"/>
                <a:gd name="T17" fmla="*/ 171 h 192"/>
                <a:gd name="T18" fmla="*/ 93 w 135"/>
                <a:gd name="T19" fmla="*/ 171 h 192"/>
                <a:gd name="T20" fmla="*/ 104 w 135"/>
                <a:gd name="T21" fmla="*/ 157 h 192"/>
                <a:gd name="T22" fmla="*/ 116 w 135"/>
                <a:gd name="T23" fmla="*/ 143 h 192"/>
                <a:gd name="T24" fmla="*/ 131 w 135"/>
                <a:gd name="T25" fmla="*/ 111 h 192"/>
                <a:gd name="T26" fmla="*/ 133 w 135"/>
                <a:gd name="T27" fmla="*/ 95 h 192"/>
                <a:gd name="T28" fmla="*/ 133 w 135"/>
                <a:gd name="T29" fmla="*/ 87 h 192"/>
                <a:gd name="T30" fmla="*/ 131 w 135"/>
                <a:gd name="T31" fmla="*/ 76 h 192"/>
                <a:gd name="T32" fmla="*/ 135 w 135"/>
                <a:gd name="T33" fmla="*/ 39 h 192"/>
                <a:gd name="T34" fmla="*/ 127 w 135"/>
                <a:gd name="T35" fmla="*/ 30 h 192"/>
                <a:gd name="T36" fmla="*/ 71 w 135"/>
                <a:gd name="T37" fmla="*/ 9 h 192"/>
                <a:gd name="T38" fmla="*/ 13 w 135"/>
                <a:gd name="T39" fmla="*/ 36 h 192"/>
                <a:gd name="T40" fmla="*/ 0 w 135"/>
                <a:gd name="T41" fmla="*/ 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" h="192">
                  <a:moveTo>
                    <a:pt x="0" y="76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65" y="10"/>
                    <a:pt x="97" y="11"/>
                    <a:pt x="122" y="46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71" y="183"/>
                    <a:pt x="44" y="177"/>
                    <a:pt x="7" y="136"/>
                  </a:cubicBezTo>
                  <a:cubicBezTo>
                    <a:pt x="7" y="135"/>
                    <a:pt x="6" y="135"/>
                    <a:pt x="6" y="134"/>
                  </a:cubicBezTo>
                  <a:cubicBezTo>
                    <a:pt x="7" y="139"/>
                    <a:pt x="9" y="143"/>
                    <a:pt x="12" y="146"/>
                  </a:cubicBezTo>
                  <a:cubicBezTo>
                    <a:pt x="18" y="156"/>
                    <a:pt x="26" y="164"/>
                    <a:pt x="36" y="171"/>
                  </a:cubicBezTo>
                  <a:cubicBezTo>
                    <a:pt x="56" y="192"/>
                    <a:pt x="75" y="192"/>
                    <a:pt x="93" y="171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6" y="143"/>
                    <a:pt x="116" y="143"/>
                    <a:pt x="116" y="143"/>
                  </a:cubicBezTo>
                  <a:cubicBezTo>
                    <a:pt x="123" y="132"/>
                    <a:pt x="128" y="122"/>
                    <a:pt x="131" y="111"/>
                  </a:cubicBezTo>
                  <a:cubicBezTo>
                    <a:pt x="132" y="106"/>
                    <a:pt x="133" y="100"/>
                    <a:pt x="133" y="95"/>
                  </a:cubicBezTo>
                  <a:cubicBezTo>
                    <a:pt x="133" y="92"/>
                    <a:pt x="133" y="89"/>
                    <a:pt x="133" y="87"/>
                  </a:cubicBezTo>
                  <a:cubicBezTo>
                    <a:pt x="132" y="83"/>
                    <a:pt x="132" y="80"/>
                    <a:pt x="131" y="76"/>
                  </a:cubicBezTo>
                  <a:cubicBezTo>
                    <a:pt x="130" y="64"/>
                    <a:pt x="131" y="52"/>
                    <a:pt x="135" y="39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11" y="8"/>
                    <a:pt x="93" y="0"/>
                    <a:pt x="71" y="9"/>
                  </a:cubicBezTo>
                  <a:cubicBezTo>
                    <a:pt x="46" y="12"/>
                    <a:pt x="27" y="22"/>
                    <a:pt x="13" y="36"/>
                  </a:cubicBezTo>
                  <a:cubicBezTo>
                    <a:pt x="7" y="51"/>
                    <a:pt x="3" y="64"/>
                    <a:pt x="0" y="76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MH_Other_27">
              <a:extLst>
                <a:ext uri="{FF2B5EF4-FFF2-40B4-BE49-F238E27FC236}">
                  <a16:creationId xmlns:a16="http://schemas.microsoft.com/office/drawing/2014/main" id="{7DA38B59-D2B8-4EAA-B282-B288A9B77A3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7485063" y="5043488"/>
              <a:ext cx="193675" cy="442912"/>
            </a:xfrm>
            <a:custGeom>
              <a:avLst/>
              <a:gdLst>
                <a:gd name="T0" fmla="*/ 65 w 156"/>
                <a:gd name="T1" fmla="*/ 0 h 357"/>
                <a:gd name="T2" fmla="*/ 63 w 156"/>
                <a:gd name="T3" fmla="*/ 16 h 357"/>
                <a:gd name="T4" fmla="*/ 88 w 156"/>
                <a:gd name="T5" fmla="*/ 63 h 357"/>
                <a:gd name="T6" fmla="*/ 99 w 156"/>
                <a:gd name="T7" fmla="*/ 137 h 357"/>
                <a:gd name="T8" fmla="*/ 37 w 156"/>
                <a:gd name="T9" fmla="*/ 142 h 357"/>
                <a:gd name="T10" fmla="*/ 23 w 156"/>
                <a:gd name="T11" fmla="*/ 108 h 357"/>
                <a:gd name="T12" fmla="*/ 20 w 156"/>
                <a:gd name="T13" fmla="*/ 116 h 357"/>
                <a:gd name="T14" fmla="*/ 27 w 156"/>
                <a:gd name="T15" fmla="*/ 143 h 357"/>
                <a:gd name="T16" fmla="*/ 5 w 156"/>
                <a:gd name="T17" fmla="*/ 172 h 357"/>
                <a:gd name="T18" fmla="*/ 0 w 156"/>
                <a:gd name="T19" fmla="*/ 209 h 357"/>
                <a:gd name="T20" fmla="*/ 35 w 156"/>
                <a:gd name="T21" fmla="*/ 153 h 357"/>
                <a:gd name="T22" fmla="*/ 106 w 156"/>
                <a:gd name="T23" fmla="*/ 144 h 357"/>
                <a:gd name="T24" fmla="*/ 96 w 156"/>
                <a:gd name="T25" fmla="*/ 44 h 357"/>
                <a:gd name="T26" fmla="*/ 96 w 156"/>
                <a:gd name="T27" fmla="*/ 36 h 357"/>
                <a:gd name="T28" fmla="*/ 139 w 156"/>
                <a:gd name="T29" fmla="*/ 68 h 357"/>
                <a:gd name="T30" fmla="*/ 98 w 156"/>
                <a:gd name="T31" fmla="*/ 209 h 357"/>
                <a:gd name="T32" fmla="*/ 118 w 156"/>
                <a:gd name="T33" fmla="*/ 289 h 357"/>
                <a:gd name="T34" fmla="*/ 39 w 156"/>
                <a:gd name="T35" fmla="*/ 313 h 357"/>
                <a:gd name="T36" fmla="*/ 21 w 156"/>
                <a:gd name="T37" fmla="*/ 347 h 357"/>
                <a:gd name="T38" fmla="*/ 27 w 156"/>
                <a:gd name="T39" fmla="*/ 357 h 357"/>
                <a:gd name="T40" fmla="*/ 49 w 156"/>
                <a:gd name="T41" fmla="*/ 324 h 357"/>
                <a:gd name="T42" fmla="*/ 111 w 156"/>
                <a:gd name="T43" fmla="*/ 300 h 357"/>
                <a:gd name="T44" fmla="*/ 117 w 156"/>
                <a:gd name="T45" fmla="*/ 298 h 357"/>
                <a:gd name="T46" fmla="*/ 120 w 156"/>
                <a:gd name="T47" fmla="*/ 298 h 357"/>
                <a:gd name="T48" fmla="*/ 123 w 156"/>
                <a:gd name="T49" fmla="*/ 303 h 357"/>
                <a:gd name="T50" fmla="*/ 110 w 156"/>
                <a:gd name="T51" fmla="*/ 326 h 357"/>
                <a:gd name="T52" fmla="*/ 143 w 156"/>
                <a:gd name="T53" fmla="*/ 315 h 357"/>
                <a:gd name="T54" fmla="*/ 110 w 156"/>
                <a:gd name="T55" fmla="*/ 208 h 357"/>
                <a:gd name="T56" fmla="*/ 156 w 156"/>
                <a:gd name="T57" fmla="*/ 64 h 357"/>
                <a:gd name="T58" fmla="*/ 145 w 156"/>
                <a:gd name="T59" fmla="*/ 55 h 357"/>
                <a:gd name="T60" fmla="*/ 144 w 156"/>
                <a:gd name="T61" fmla="*/ 54 h 357"/>
                <a:gd name="T62" fmla="*/ 112 w 156"/>
                <a:gd name="T63" fmla="*/ 34 h 357"/>
                <a:gd name="T64" fmla="*/ 65 w 156"/>
                <a:gd name="T6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357">
                  <a:moveTo>
                    <a:pt x="65" y="0"/>
                  </a:moveTo>
                  <a:cubicBezTo>
                    <a:pt x="65" y="5"/>
                    <a:pt x="64" y="11"/>
                    <a:pt x="63" y="16"/>
                  </a:cubicBezTo>
                  <a:cubicBezTo>
                    <a:pt x="74" y="23"/>
                    <a:pt x="83" y="39"/>
                    <a:pt x="88" y="6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2" y="184"/>
                    <a:pt x="1" y="196"/>
                    <a:pt x="0" y="209"/>
                  </a:cubicBezTo>
                  <a:cubicBezTo>
                    <a:pt x="4" y="185"/>
                    <a:pt x="16" y="167"/>
                    <a:pt x="35" y="153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19" y="113"/>
                    <a:pt x="106" y="160"/>
                    <a:pt x="98" y="209"/>
                  </a:cubicBezTo>
                  <a:cubicBezTo>
                    <a:pt x="118" y="289"/>
                    <a:pt x="118" y="289"/>
                    <a:pt x="118" y="289"/>
                  </a:cubicBezTo>
                  <a:cubicBezTo>
                    <a:pt x="39" y="313"/>
                    <a:pt x="39" y="313"/>
                    <a:pt x="39" y="313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3" y="351"/>
                    <a:pt x="25" y="354"/>
                    <a:pt x="27" y="357"/>
                  </a:cubicBezTo>
                  <a:cubicBezTo>
                    <a:pt x="34" y="348"/>
                    <a:pt x="41" y="337"/>
                    <a:pt x="49" y="324"/>
                  </a:cubicBezTo>
                  <a:cubicBezTo>
                    <a:pt x="69" y="318"/>
                    <a:pt x="90" y="310"/>
                    <a:pt x="111" y="300"/>
                  </a:cubicBezTo>
                  <a:cubicBezTo>
                    <a:pt x="113" y="299"/>
                    <a:pt x="115" y="299"/>
                    <a:pt x="117" y="298"/>
                  </a:cubicBezTo>
                  <a:cubicBezTo>
                    <a:pt x="118" y="298"/>
                    <a:pt x="119" y="298"/>
                    <a:pt x="120" y="298"/>
                  </a:cubicBezTo>
                  <a:cubicBezTo>
                    <a:pt x="122" y="298"/>
                    <a:pt x="123" y="300"/>
                    <a:pt x="123" y="303"/>
                  </a:cubicBezTo>
                  <a:cubicBezTo>
                    <a:pt x="123" y="311"/>
                    <a:pt x="119" y="318"/>
                    <a:pt x="110" y="326"/>
                  </a:cubicBezTo>
                  <a:cubicBezTo>
                    <a:pt x="122" y="323"/>
                    <a:pt x="133" y="319"/>
                    <a:pt x="143" y="315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6" y="139"/>
                    <a:pt x="132" y="91"/>
                    <a:pt x="156" y="64"/>
                  </a:cubicBezTo>
                  <a:cubicBezTo>
                    <a:pt x="153" y="61"/>
                    <a:pt x="149" y="58"/>
                    <a:pt x="145" y="55"/>
                  </a:cubicBezTo>
                  <a:cubicBezTo>
                    <a:pt x="144" y="55"/>
                    <a:pt x="144" y="54"/>
                    <a:pt x="144" y="54"/>
                  </a:cubicBezTo>
                  <a:cubicBezTo>
                    <a:pt x="134" y="47"/>
                    <a:pt x="123" y="40"/>
                    <a:pt x="112" y="34"/>
                  </a:cubicBezTo>
                  <a:cubicBezTo>
                    <a:pt x="96" y="15"/>
                    <a:pt x="80" y="4"/>
                    <a:pt x="65" y="0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MH_Other_28">
              <a:extLst>
                <a:ext uri="{FF2B5EF4-FFF2-40B4-BE49-F238E27FC236}">
                  <a16:creationId xmlns:a16="http://schemas.microsoft.com/office/drawing/2014/main" id="{51F92872-887E-46C8-A3EF-9F5955ABEFDE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621588" y="5121275"/>
              <a:ext cx="200025" cy="469900"/>
            </a:xfrm>
            <a:custGeom>
              <a:avLst/>
              <a:gdLst>
                <a:gd name="T0" fmla="*/ 113 w 161"/>
                <a:gd name="T1" fmla="*/ 270 h 378"/>
                <a:gd name="T2" fmla="*/ 115 w 161"/>
                <a:gd name="T3" fmla="*/ 275 h 378"/>
                <a:gd name="T4" fmla="*/ 116 w 161"/>
                <a:gd name="T5" fmla="*/ 280 h 378"/>
                <a:gd name="T6" fmla="*/ 121 w 161"/>
                <a:gd name="T7" fmla="*/ 296 h 378"/>
                <a:gd name="T8" fmla="*/ 105 w 161"/>
                <a:gd name="T9" fmla="*/ 325 h 378"/>
                <a:gd name="T10" fmla="*/ 161 w 161"/>
                <a:gd name="T11" fmla="*/ 378 h 378"/>
                <a:gd name="T12" fmla="*/ 134 w 161"/>
                <a:gd name="T13" fmla="*/ 281 h 378"/>
                <a:gd name="T14" fmla="*/ 107 w 161"/>
                <a:gd name="T15" fmla="*/ 205 h 378"/>
                <a:gd name="T16" fmla="*/ 89 w 161"/>
                <a:gd name="T17" fmla="*/ 128 h 378"/>
                <a:gd name="T18" fmla="*/ 86 w 161"/>
                <a:gd name="T19" fmla="*/ 138 h 378"/>
                <a:gd name="T20" fmla="*/ 79 w 161"/>
                <a:gd name="T21" fmla="*/ 97 h 378"/>
                <a:gd name="T22" fmla="*/ 30 w 161"/>
                <a:gd name="T23" fmla="*/ 160 h 378"/>
                <a:gd name="T24" fmla="*/ 65 w 161"/>
                <a:gd name="T25" fmla="*/ 79 h 378"/>
                <a:gd name="T26" fmla="*/ 55 w 161"/>
                <a:gd name="T27" fmla="*/ 46 h 378"/>
                <a:gd name="T28" fmla="*/ 35 w 161"/>
                <a:gd name="T29" fmla="*/ 88 h 378"/>
                <a:gd name="T30" fmla="*/ 46 w 161"/>
                <a:gd name="T31" fmla="*/ 0 h 378"/>
                <a:gd name="T32" fmla="*/ 0 w 161"/>
                <a:gd name="T33" fmla="*/ 144 h 378"/>
                <a:gd name="T34" fmla="*/ 33 w 161"/>
                <a:gd name="T35" fmla="*/ 251 h 378"/>
                <a:gd name="T36" fmla="*/ 39 w 161"/>
                <a:gd name="T37" fmla="*/ 248 h 378"/>
                <a:gd name="T38" fmla="*/ 83 w 161"/>
                <a:gd name="T39" fmla="*/ 248 h 378"/>
                <a:gd name="T40" fmla="*/ 72 w 161"/>
                <a:gd name="T41" fmla="*/ 264 h 378"/>
                <a:gd name="T42" fmla="*/ 46 w 161"/>
                <a:gd name="T43" fmla="*/ 274 h 378"/>
                <a:gd name="T44" fmla="*/ 50 w 161"/>
                <a:gd name="T45" fmla="*/ 281 h 378"/>
                <a:gd name="T46" fmla="*/ 85 w 161"/>
                <a:gd name="T47" fmla="*/ 270 h 378"/>
                <a:gd name="T48" fmla="*/ 113 w 161"/>
                <a:gd name="T49" fmla="*/ 270 h 378"/>
                <a:gd name="T50" fmla="*/ 4 w 161"/>
                <a:gd name="T51" fmla="*/ 143 h 378"/>
                <a:gd name="T52" fmla="*/ 5 w 161"/>
                <a:gd name="T53" fmla="*/ 132 h 378"/>
                <a:gd name="T54" fmla="*/ 43 w 161"/>
                <a:gd name="T55" fmla="*/ 243 h 378"/>
                <a:gd name="T56" fmla="*/ 38 w 161"/>
                <a:gd name="T57" fmla="*/ 245 h 378"/>
                <a:gd name="T58" fmla="*/ 38 w 161"/>
                <a:gd name="T59" fmla="*/ 245 h 378"/>
                <a:gd name="T60" fmla="*/ 35 w 161"/>
                <a:gd name="T61" fmla="*/ 246 h 378"/>
                <a:gd name="T62" fmla="*/ 4 w 161"/>
                <a:gd name="T63" fmla="*/ 1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378">
                  <a:moveTo>
                    <a:pt x="113" y="270"/>
                  </a:moveTo>
                  <a:cubicBezTo>
                    <a:pt x="114" y="271"/>
                    <a:pt x="115" y="273"/>
                    <a:pt x="115" y="275"/>
                  </a:cubicBezTo>
                  <a:cubicBezTo>
                    <a:pt x="116" y="277"/>
                    <a:pt x="116" y="279"/>
                    <a:pt x="116" y="280"/>
                  </a:cubicBezTo>
                  <a:cubicBezTo>
                    <a:pt x="121" y="296"/>
                    <a:pt x="121" y="296"/>
                    <a:pt x="121" y="296"/>
                  </a:cubicBezTo>
                  <a:cubicBezTo>
                    <a:pt x="121" y="310"/>
                    <a:pt x="115" y="319"/>
                    <a:pt x="105" y="325"/>
                  </a:cubicBezTo>
                  <a:cubicBezTo>
                    <a:pt x="161" y="378"/>
                    <a:pt x="161" y="378"/>
                    <a:pt x="161" y="378"/>
                  </a:cubicBezTo>
                  <a:cubicBezTo>
                    <a:pt x="134" y="281"/>
                    <a:pt x="134" y="281"/>
                    <a:pt x="134" y="281"/>
                  </a:cubicBezTo>
                  <a:cubicBezTo>
                    <a:pt x="135" y="255"/>
                    <a:pt x="126" y="229"/>
                    <a:pt x="107" y="205"/>
                  </a:cubicBezTo>
                  <a:cubicBezTo>
                    <a:pt x="108" y="183"/>
                    <a:pt x="102" y="157"/>
                    <a:pt x="89" y="128"/>
                  </a:cubicBezTo>
                  <a:cubicBezTo>
                    <a:pt x="88" y="132"/>
                    <a:pt x="87" y="135"/>
                    <a:pt x="86" y="138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8" y="121"/>
                    <a:pt x="62" y="142"/>
                    <a:pt x="30" y="160"/>
                  </a:cubicBezTo>
                  <a:cubicBezTo>
                    <a:pt x="59" y="131"/>
                    <a:pt x="71" y="104"/>
                    <a:pt x="65" y="7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1" y="58"/>
                    <a:pt x="44" y="72"/>
                    <a:pt x="35" y="88"/>
                  </a:cubicBezTo>
                  <a:cubicBezTo>
                    <a:pt x="45" y="55"/>
                    <a:pt x="49" y="26"/>
                    <a:pt x="46" y="0"/>
                  </a:cubicBezTo>
                  <a:cubicBezTo>
                    <a:pt x="22" y="27"/>
                    <a:pt x="6" y="75"/>
                    <a:pt x="0" y="144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5" y="249"/>
                    <a:pt x="37" y="249"/>
                    <a:pt x="39" y="248"/>
                  </a:cubicBezTo>
                  <a:cubicBezTo>
                    <a:pt x="65" y="239"/>
                    <a:pt x="80" y="239"/>
                    <a:pt x="83" y="248"/>
                  </a:cubicBezTo>
                  <a:cubicBezTo>
                    <a:pt x="86" y="255"/>
                    <a:pt x="82" y="261"/>
                    <a:pt x="72" y="264"/>
                  </a:cubicBezTo>
                  <a:cubicBezTo>
                    <a:pt x="61" y="267"/>
                    <a:pt x="53" y="271"/>
                    <a:pt x="46" y="274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99" y="265"/>
                    <a:pt x="108" y="265"/>
                    <a:pt x="113" y="270"/>
                  </a:cubicBezTo>
                  <a:close/>
                  <a:moveTo>
                    <a:pt x="4" y="143"/>
                  </a:moveTo>
                  <a:cubicBezTo>
                    <a:pt x="4" y="139"/>
                    <a:pt x="4" y="136"/>
                    <a:pt x="5" y="132"/>
                  </a:cubicBezTo>
                  <a:cubicBezTo>
                    <a:pt x="43" y="243"/>
                    <a:pt x="43" y="243"/>
                    <a:pt x="43" y="243"/>
                  </a:cubicBezTo>
                  <a:cubicBezTo>
                    <a:pt x="42" y="244"/>
                    <a:pt x="40" y="244"/>
                    <a:pt x="38" y="245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37" y="245"/>
                    <a:pt x="36" y="246"/>
                    <a:pt x="35" y="246"/>
                  </a:cubicBezTo>
                  <a:cubicBezTo>
                    <a:pt x="4" y="143"/>
                    <a:pt x="4" y="143"/>
                    <a:pt x="4" y="143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MH_Other_29">
              <a:extLst>
                <a:ext uri="{FF2B5EF4-FFF2-40B4-BE49-F238E27FC236}">
                  <a16:creationId xmlns:a16="http://schemas.microsoft.com/office/drawing/2014/main" id="{1CDA17A7-3004-4FB0-B493-A2F6D3BFA3B1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7626350" y="5284788"/>
              <a:ext cx="49213" cy="142875"/>
            </a:xfrm>
            <a:custGeom>
              <a:avLst/>
              <a:gdLst>
                <a:gd name="T0" fmla="*/ 1 w 39"/>
                <a:gd name="T1" fmla="*/ 0 h 114"/>
                <a:gd name="T2" fmla="*/ 0 w 39"/>
                <a:gd name="T3" fmla="*/ 11 h 114"/>
                <a:gd name="T4" fmla="*/ 31 w 39"/>
                <a:gd name="T5" fmla="*/ 114 h 114"/>
                <a:gd name="T6" fmla="*/ 34 w 39"/>
                <a:gd name="T7" fmla="*/ 113 h 114"/>
                <a:gd name="T8" fmla="*/ 34 w 39"/>
                <a:gd name="T9" fmla="*/ 113 h 114"/>
                <a:gd name="T10" fmla="*/ 39 w 39"/>
                <a:gd name="T11" fmla="*/ 111 h 114"/>
                <a:gd name="T12" fmla="*/ 1 w 39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4">
                  <a:moveTo>
                    <a:pt x="1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14"/>
                    <a:pt x="33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6" y="112"/>
                    <a:pt x="38" y="112"/>
                    <a:pt x="39" y="11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MH_Other_30">
              <a:extLst>
                <a:ext uri="{FF2B5EF4-FFF2-40B4-BE49-F238E27FC236}">
                  <a16:creationId xmlns:a16="http://schemas.microsoft.com/office/drawing/2014/main" id="{5904680B-F3A1-4E39-BC3C-C251A67E1873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7643813" y="5457825"/>
              <a:ext cx="122237" cy="63500"/>
            </a:xfrm>
            <a:custGeom>
              <a:avLst/>
              <a:gdLst>
                <a:gd name="T0" fmla="*/ 97 w 98"/>
                <a:gd name="T1" fmla="*/ 5 h 52"/>
                <a:gd name="T2" fmla="*/ 95 w 98"/>
                <a:gd name="T3" fmla="*/ 0 h 52"/>
                <a:gd name="T4" fmla="*/ 6 w 98"/>
                <a:gd name="T5" fmla="*/ 34 h 52"/>
                <a:gd name="T6" fmla="*/ 0 w 98"/>
                <a:gd name="T7" fmla="*/ 52 h 52"/>
                <a:gd name="T8" fmla="*/ 77 w 98"/>
                <a:gd name="T9" fmla="*/ 20 h 52"/>
                <a:gd name="T10" fmla="*/ 82 w 98"/>
                <a:gd name="T11" fmla="*/ 18 h 52"/>
                <a:gd name="T12" fmla="*/ 82 w 98"/>
                <a:gd name="T13" fmla="*/ 18 h 52"/>
                <a:gd name="T14" fmla="*/ 98 w 98"/>
                <a:gd name="T15" fmla="*/ 10 h 52"/>
                <a:gd name="T16" fmla="*/ 97 w 98"/>
                <a:gd name="T17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2">
                  <a:moveTo>
                    <a:pt x="97" y="5"/>
                  </a:moveTo>
                  <a:cubicBezTo>
                    <a:pt x="97" y="3"/>
                    <a:pt x="96" y="1"/>
                    <a:pt x="95" y="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91" y="17"/>
                    <a:pt x="97" y="15"/>
                    <a:pt x="98" y="10"/>
                  </a:cubicBezTo>
                  <a:cubicBezTo>
                    <a:pt x="98" y="9"/>
                    <a:pt x="98" y="7"/>
                    <a:pt x="97" y="5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MH_Other_31">
              <a:extLst>
                <a:ext uri="{FF2B5EF4-FFF2-40B4-BE49-F238E27FC236}">
                  <a16:creationId xmlns:a16="http://schemas.microsoft.com/office/drawing/2014/main" id="{503D311A-EB37-4002-90C1-A255699DAB6D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659688" y="5121275"/>
              <a:ext cx="198437" cy="508000"/>
            </a:xfrm>
            <a:custGeom>
              <a:avLst/>
              <a:gdLst>
                <a:gd name="T0" fmla="*/ 75 w 161"/>
                <a:gd name="T1" fmla="*/ 325 h 409"/>
                <a:gd name="T2" fmla="*/ 91 w 161"/>
                <a:gd name="T3" fmla="*/ 296 h 409"/>
                <a:gd name="T4" fmla="*/ 86 w 161"/>
                <a:gd name="T5" fmla="*/ 280 h 409"/>
                <a:gd name="T6" fmla="*/ 70 w 161"/>
                <a:gd name="T7" fmla="*/ 288 h 409"/>
                <a:gd name="T8" fmla="*/ 70 w 161"/>
                <a:gd name="T9" fmla="*/ 290 h 409"/>
                <a:gd name="T10" fmla="*/ 82 w 161"/>
                <a:gd name="T11" fmla="*/ 297 h 409"/>
                <a:gd name="T12" fmla="*/ 70 w 161"/>
                <a:gd name="T13" fmla="*/ 312 h 409"/>
                <a:gd name="T14" fmla="*/ 49 w 161"/>
                <a:gd name="T15" fmla="*/ 322 h 409"/>
                <a:gd name="T16" fmla="*/ 57 w 161"/>
                <a:gd name="T17" fmla="*/ 326 h 409"/>
                <a:gd name="T18" fmla="*/ 151 w 161"/>
                <a:gd name="T19" fmla="*/ 409 h 409"/>
                <a:gd name="T20" fmla="*/ 161 w 161"/>
                <a:gd name="T21" fmla="*/ 375 h 409"/>
                <a:gd name="T22" fmla="*/ 117 w 161"/>
                <a:gd name="T23" fmla="*/ 273 h 409"/>
                <a:gd name="T24" fmla="*/ 87 w 161"/>
                <a:gd name="T25" fmla="*/ 200 h 409"/>
                <a:gd name="T26" fmla="*/ 60 w 161"/>
                <a:gd name="T27" fmla="*/ 116 h 409"/>
                <a:gd name="T28" fmla="*/ 56 w 161"/>
                <a:gd name="T29" fmla="*/ 94 h 409"/>
                <a:gd name="T30" fmla="*/ 48 w 161"/>
                <a:gd name="T31" fmla="*/ 82 h 409"/>
                <a:gd name="T32" fmla="*/ 29 w 161"/>
                <a:gd name="T33" fmla="*/ 36 h 409"/>
                <a:gd name="T34" fmla="*/ 29 w 161"/>
                <a:gd name="T35" fmla="*/ 11 h 409"/>
                <a:gd name="T36" fmla="*/ 16 w 161"/>
                <a:gd name="T37" fmla="*/ 0 h 409"/>
                <a:gd name="T38" fmla="*/ 5 w 161"/>
                <a:gd name="T39" fmla="*/ 88 h 409"/>
                <a:gd name="T40" fmla="*/ 25 w 161"/>
                <a:gd name="T41" fmla="*/ 46 h 409"/>
                <a:gd name="T42" fmla="*/ 35 w 161"/>
                <a:gd name="T43" fmla="*/ 79 h 409"/>
                <a:gd name="T44" fmla="*/ 0 w 161"/>
                <a:gd name="T45" fmla="*/ 160 h 409"/>
                <a:gd name="T46" fmla="*/ 49 w 161"/>
                <a:gd name="T47" fmla="*/ 97 h 409"/>
                <a:gd name="T48" fmla="*/ 56 w 161"/>
                <a:gd name="T49" fmla="*/ 138 h 409"/>
                <a:gd name="T50" fmla="*/ 59 w 161"/>
                <a:gd name="T51" fmla="*/ 128 h 409"/>
                <a:gd name="T52" fmla="*/ 77 w 161"/>
                <a:gd name="T53" fmla="*/ 205 h 409"/>
                <a:gd name="T54" fmla="*/ 104 w 161"/>
                <a:gd name="T55" fmla="*/ 281 h 409"/>
                <a:gd name="T56" fmla="*/ 131 w 161"/>
                <a:gd name="T57" fmla="*/ 378 h 409"/>
                <a:gd name="T58" fmla="*/ 75 w 161"/>
                <a:gd name="T59" fmla="*/ 32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409">
                  <a:moveTo>
                    <a:pt x="75" y="325"/>
                  </a:moveTo>
                  <a:cubicBezTo>
                    <a:pt x="85" y="319"/>
                    <a:pt x="91" y="310"/>
                    <a:pt x="91" y="296"/>
                  </a:cubicBezTo>
                  <a:cubicBezTo>
                    <a:pt x="86" y="280"/>
                    <a:pt x="86" y="280"/>
                    <a:pt x="86" y="280"/>
                  </a:cubicBezTo>
                  <a:cubicBezTo>
                    <a:pt x="85" y="285"/>
                    <a:pt x="79" y="287"/>
                    <a:pt x="70" y="288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7" y="289"/>
                    <a:pt x="81" y="292"/>
                    <a:pt x="82" y="297"/>
                  </a:cubicBezTo>
                  <a:cubicBezTo>
                    <a:pt x="83" y="304"/>
                    <a:pt x="79" y="309"/>
                    <a:pt x="70" y="312"/>
                  </a:cubicBezTo>
                  <a:cubicBezTo>
                    <a:pt x="49" y="322"/>
                    <a:pt x="49" y="322"/>
                    <a:pt x="49" y="322"/>
                  </a:cubicBezTo>
                  <a:cubicBezTo>
                    <a:pt x="55" y="321"/>
                    <a:pt x="58" y="322"/>
                    <a:pt x="57" y="326"/>
                  </a:cubicBezTo>
                  <a:cubicBezTo>
                    <a:pt x="151" y="409"/>
                    <a:pt x="151" y="409"/>
                    <a:pt x="151" y="409"/>
                  </a:cubicBezTo>
                  <a:cubicBezTo>
                    <a:pt x="161" y="375"/>
                    <a:pt x="161" y="375"/>
                    <a:pt x="161" y="375"/>
                  </a:cubicBezTo>
                  <a:cubicBezTo>
                    <a:pt x="150" y="336"/>
                    <a:pt x="135" y="302"/>
                    <a:pt x="117" y="273"/>
                  </a:cubicBezTo>
                  <a:cubicBezTo>
                    <a:pt x="124" y="253"/>
                    <a:pt x="115" y="229"/>
                    <a:pt x="87" y="200"/>
                  </a:cubicBezTo>
                  <a:cubicBezTo>
                    <a:pt x="83" y="166"/>
                    <a:pt x="74" y="137"/>
                    <a:pt x="60" y="116"/>
                  </a:cubicBezTo>
                  <a:cubicBezTo>
                    <a:pt x="60" y="108"/>
                    <a:pt x="58" y="101"/>
                    <a:pt x="56" y="9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4" y="65"/>
                    <a:pt x="38" y="49"/>
                    <a:pt x="29" y="36"/>
                  </a:cubicBezTo>
                  <a:cubicBezTo>
                    <a:pt x="31" y="26"/>
                    <a:pt x="31" y="18"/>
                    <a:pt x="29" y="11"/>
                  </a:cubicBezTo>
                  <a:cubicBezTo>
                    <a:pt x="25" y="8"/>
                    <a:pt x="21" y="4"/>
                    <a:pt x="16" y="0"/>
                  </a:cubicBezTo>
                  <a:cubicBezTo>
                    <a:pt x="19" y="26"/>
                    <a:pt x="15" y="55"/>
                    <a:pt x="5" y="88"/>
                  </a:cubicBezTo>
                  <a:cubicBezTo>
                    <a:pt x="14" y="72"/>
                    <a:pt x="21" y="58"/>
                    <a:pt x="25" y="46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1" y="104"/>
                    <a:pt x="29" y="131"/>
                    <a:pt x="0" y="160"/>
                  </a:cubicBezTo>
                  <a:cubicBezTo>
                    <a:pt x="32" y="142"/>
                    <a:pt x="48" y="121"/>
                    <a:pt x="49" y="97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7" y="135"/>
                    <a:pt x="58" y="132"/>
                    <a:pt x="59" y="128"/>
                  </a:cubicBezTo>
                  <a:cubicBezTo>
                    <a:pt x="72" y="157"/>
                    <a:pt x="78" y="183"/>
                    <a:pt x="77" y="205"/>
                  </a:cubicBezTo>
                  <a:cubicBezTo>
                    <a:pt x="96" y="229"/>
                    <a:pt x="105" y="255"/>
                    <a:pt x="104" y="281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75" y="325"/>
                    <a:pt x="75" y="325"/>
                    <a:pt x="75" y="325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MH_Other_32">
              <a:extLst>
                <a:ext uri="{FF2B5EF4-FFF2-40B4-BE49-F238E27FC236}">
                  <a16:creationId xmlns:a16="http://schemas.microsoft.com/office/drawing/2014/main" id="{25948AA4-02AD-4C73-AB30-B22555605A79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7786688" y="5472113"/>
              <a:ext cx="358775" cy="365125"/>
            </a:xfrm>
            <a:custGeom>
              <a:avLst/>
              <a:gdLst>
                <a:gd name="T0" fmla="*/ 80 w 290"/>
                <a:gd name="T1" fmla="*/ 22 h 294"/>
                <a:gd name="T2" fmla="*/ 59 w 290"/>
                <a:gd name="T3" fmla="*/ 93 h 294"/>
                <a:gd name="T4" fmla="*/ 49 w 290"/>
                <a:gd name="T5" fmla="*/ 127 h 294"/>
                <a:gd name="T6" fmla="*/ 23 w 290"/>
                <a:gd name="T7" fmla="*/ 151 h 294"/>
                <a:gd name="T8" fmla="*/ 31 w 290"/>
                <a:gd name="T9" fmla="*/ 158 h 294"/>
                <a:gd name="T10" fmla="*/ 25 w 290"/>
                <a:gd name="T11" fmla="*/ 163 h 294"/>
                <a:gd name="T12" fmla="*/ 33 w 290"/>
                <a:gd name="T13" fmla="*/ 172 h 294"/>
                <a:gd name="T14" fmla="*/ 36 w 290"/>
                <a:gd name="T15" fmla="*/ 173 h 294"/>
                <a:gd name="T16" fmla="*/ 20 w 290"/>
                <a:gd name="T17" fmla="*/ 226 h 294"/>
                <a:gd name="T18" fmla="*/ 17 w 290"/>
                <a:gd name="T19" fmla="*/ 235 h 294"/>
                <a:gd name="T20" fmla="*/ 0 w 290"/>
                <a:gd name="T21" fmla="*/ 294 h 294"/>
                <a:gd name="T22" fmla="*/ 18 w 290"/>
                <a:gd name="T23" fmla="*/ 294 h 294"/>
                <a:gd name="T24" fmla="*/ 94 w 290"/>
                <a:gd name="T25" fmla="*/ 32 h 294"/>
                <a:gd name="T26" fmla="*/ 290 w 290"/>
                <a:gd name="T27" fmla="*/ 8 h 294"/>
                <a:gd name="T28" fmla="*/ 269 w 290"/>
                <a:gd name="T29" fmla="*/ 0 h 294"/>
                <a:gd name="T30" fmla="*/ 80 w 290"/>
                <a:gd name="T31" fmla="*/ 2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294">
                  <a:moveTo>
                    <a:pt x="80" y="22"/>
                  </a:moveTo>
                  <a:cubicBezTo>
                    <a:pt x="59" y="93"/>
                    <a:pt x="59" y="93"/>
                    <a:pt x="59" y="93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41" y="135"/>
                    <a:pt x="32" y="143"/>
                    <a:pt x="23" y="151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9" y="159"/>
                    <a:pt x="27" y="161"/>
                    <a:pt x="25" y="163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6" y="173"/>
                    <a:pt x="36" y="173"/>
                    <a:pt x="36" y="173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17" y="235"/>
                    <a:pt x="17" y="235"/>
                    <a:pt x="17" y="23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8" y="294"/>
                    <a:pt x="18" y="294"/>
                    <a:pt x="18" y="294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80" y="22"/>
                    <a:pt x="80" y="22"/>
                    <a:pt x="80" y="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MH_Other_33">
              <a:extLst>
                <a:ext uri="{FF2B5EF4-FFF2-40B4-BE49-F238E27FC236}">
                  <a16:creationId xmlns:a16="http://schemas.microsoft.com/office/drawing/2014/main" id="{A8F020A2-2CD6-43E1-9001-F874FF57E63D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013575" y="5684838"/>
              <a:ext cx="817563" cy="152400"/>
            </a:xfrm>
            <a:custGeom>
              <a:avLst/>
              <a:gdLst>
                <a:gd name="T0" fmla="*/ 657 w 657"/>
                <a:gd name="T1" fmla="*/ 1 h 122"/>
                <a:gd name="T2" fmla="*/ 654 w 657"/>
                <a:gd name="T3" fmla="*/ 0 h 122"/>
                <a:gd name="T4" fmla="*/ 551 w 657"/>
                <a:gd name="T5" fmla="*/ 63 h 122"/>
                <a:gd name="T6" fmla="*/ 549 w 657"/>
                <a:gd name="T7" fmla="*/ 63 h 122"/>
                <a:gd name="T8" fmla="*/ 499 w 657"/>
                <a:gd name="T9" fmla="*/ 79 h 122"/>
                <a:gd name="T10" fmla="*/ 332 w 657"/>
                <a:gd name="T11" fmla="*/ 104 h 122"/>
                <a:gd name="T12" fmla="*/ 323 w 657"/>
                <a:gd name="T13" fmla="*/ 65 h 122"/>
                <a:gd name="T14" fmla="*/ 290 w 657"/>
                <a:gd name="T15" fmla="*/ 69 h 122"/>
                <a:gd name="T16" fmla="*/ 286 w 657"/>
                <a:gd name="T17" fmla="*/ 73 h 122"/>
                <a:gd name="T18" fmla="*/ 274 w 657"/>
                <a:gd name="T19" fmla="*/ 73 h 122"/>
                <a:gd name="T20" fmla="*/ 222 w 657"/>
                <a:gd name="T21" fmla="*/ 110 h 122"/>
                <a:gd name="T22" fmla="*/ 104 w 657"/>
                <a:gd name="T23" fmla="*/ 98 h 122"/>
                <a:gd name="T24" fmla="*/ 0 w 657"/>
                <a:gd name="T25" fmla="*/ 122 h 122"/>
                <a:gd name="T26" fmla="*/ 399 w 657"/>
                <a:gd name="T27" fmla="*/ 122 h 122"/>
                <a:gd name="T28" fmla="*/ 399 w 657"/>
                <a:gd name="T29" fmla="*/ 108 h 122"/>
                <a:gd name="T30" fmla="*/ 623 w 657"/>
                <a:gd name="T31" fmla="*/ 54 h 122"/>
                <a:gd name="T32" fmla="*/ 641 w 657"/>
                <a:gd name="T33" fmla="*/ 54 h 122"/>
                <a:gd name="T34" fmla="*/ 657 w 657"/>
                <a:gd name="T35" fmla="*/ 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7" h="122">
                  <a:moveTo>
                    <a:pt x="657" y="1"/>
                  </a:moveTo>
                  <a:cubicBezTo>
                    <a:pt x="654" y="0"/>
                    <a:pt x="654" y="0"/>
                    <a:pt x="654" y="0"/>
                  </a:cubicBezTo>
                  <a:cubicBezTo>
                    <a:pt x="618" y="31"/>
                    <a:pt x="584" y="52"/>
                    <a:pt x="551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33" y="70"/>
                    <a:pt x="517" y="75"/>
                    <a:pt x="499" y="79"/>
                  </a:cubicBezTo>
                  <a:cubicBezTo>
                    <a:pt x="443" y="90"/>
                    <a:pt x="388" y="98"/>
                    <a:pt x="332" y="104"/>
                  </a:cubicBezTo>
                  <a:cubicBezTo>
                    <a:pt x="323" y="65"/>
                    <a:pt x="323" y="65"/>
                    <a:pt x="323" y="65"/>
                  </a:cubicBezTo>
                  <a:cubicBezTo>
                    <a:pt x="290" y="69"/>
                    <a:pt x="290" y="69"/>
                    <a:pt x="290" y="69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182" y="114"/>
                    <a:pt x="143" y="110"/>
                    <a:pt x="104" y="98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399" y="122"/>
                    <a:pt x="399" y="122"/>
                    <a:pt x="399" y="122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623" y="54"/>
                    <a:pt x="623" y="54"/>
                    <a:pt x="623" y="54"/>
                  </a:cubicBezTo>
                  <a:cubicBezTo>
                    <a:pt x="641" y="54"/>
                    <a:pt x="641" y="54"/>
                    <a:pt x="641" y="54"/>
                  </a:cubicBezTo>
                  <a:cubicBezTo>
                    <a:pt x="657" y="1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MH_Other_34">
              <a:extLst>
                <a:ext uri="{FF2B5EF4-FFF2-40B4-BE49-F238E27FC236}">
                  <a16:creationId xmlns:a16="http://schemas.microsoft.com/office/drawing/2014/main" id="{547899F4-9197-44AB-9B17-1A67814EC1EB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510463" y="5753100"/>
              <a:ext cx="300037" cy="84138"/>
            </a:xfrm>
            <a:custGeom>
              <a:avLst/>
              <a:gdLst>
                <a:gd name="T0" fmla="*/ 193 w 196"/>
                <a:gd name="T1" fmla="*/ 7 h 55"/>
                <a:gd name="T2" fmla="*/ 196 w 196"/>
                <a:gd name="T3" fmla="*/ 0 h 55"/>
                <a:gd name="T4" fmla="*/ 181 w 196"/>
                <a:gd name="T5" fmla="*/ 0 h 55"/>
                <a:gd name="T6" fmla="*/ 0 w 196"/>
                <a:gd name="T7" fmla="*/ 44 h 55"/>
                <a:gd name="T8" fmla="*/ 55 w 196"/>
                <a:gd name="T9" fmla="*/ 55 h 55"/>
                <a:gd name="T10" fmla="*/ 95 w 196"/>
                <a:gd name="T11" fmla="*/ 55 h 55"/>
                <a:gd name="T12" fmla="*/ 48 w 196"/>
                <a:gd name="T13" fmla="*/ 43 h 55"/>
                <a:gd name="T14" fmla="*/ 193 w 196"/>
                <a:gd name="T15" fmla="*/ 7 h 55"/>
                <a:gd name="T16" fmla="*/ 193 w 196"/>
                <a:gd name="T17" fmla="*/ 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55">
                  <a:moveTo>
                    <a:pt x="193" y="7"/>
                  </a:moveTo>
                  <a:lnTo>
                    <a:pt x="196" y="0"/>
                  </a:lnTo>
                  <a:lnTo>
                    <a:pt x="181" y="0"/>
                  </a:lnTo>
                  <a:lnTo>
                    <a:pt x="0" y="44"/>
                  </a:lnTo>
                  <a:lnTo>
                    <a:pt x="55" y="55"/>
                  </a:lnTo>
                  <a:lnTo>
                    <a:pt x="95" y="55"/>
                  </a:lnTo>
                  <a:lnTo>
                    <a:pt x="48" y="43"/>
                  </a:lnTo>
                  <a:lnTo>
                    <a:pt x="193" y="7"/>
                  </a:lnTo>
                  <a:lnTo>
                    <a:pt x="193" y="7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MH_Other_35">
              <a:extLst>
                <a:ext uri="{FF2B5EF4-FFF2-40B4-BE49-F238E27FC236}">
                  <a16:creationId xmlns:a16="http://schemas.microsoft.com/office/drawing/2014/main" id="{244F07DD-703B-4CFE-BF4C-1DBA5015B803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418388" y="5673725"/>
              <a:ext cx="407987" cy="128588"/>
            </a:xfrm>
            <a:custGeom>
              <a:avLst/>
              <a:gdLst>
                <a:gd name="T0" fmla="*/ 329 w 329"/>
                <a:gd name="T1" fmla="*/ 9 h 103"/>
                <a:gd name="T2" fmla="*/ 321 w 329"/>
                <a:gd name="T3" fmla="*/ 0 h 103"/>
                <a:gd name="T4" fmla="*/ 243 w 329"/>
                <a:gd name="T5" fmla="*/ 52 h 103"/>
                <a:gd name="T6" fmla="*/ 108 w 329"/>
                <a:gd name="T7" fmla="*/ 91 h 103"/>
                <a:gd name="T8" fmla="*/ 27 w 329"/>
                <a:gd name="T9" fmla="*/ 99 h 103"/>
                <a:gd name="T10" fmla="*/ 26 w 329"/>
                <a:gd name="T11" fmla="*/ 96 h 103"/>
                <a:gd name="T12" fmla="*/ 20 w 329"/>
                <a:gd name="T13" fmla="*/ 96 h 103"/>
                <a:gd name="T14" fmla="*/ 5 w 329"/>
                <a:gd name="T15" fmla="*/ 59 h 103"/>
                <a:gd name="T16" fmla="*/ 0 w 329"/>
                <a:gd name="T17" fmla="*/ 60 h 103"/>
                <a:gd name="T18" fmla="*/ 17 w 329"/>
                <a:gd name="T19" fmla="*/ 103 h 103"/>
                <a:gd name="T20" fmla="*/ 206 w 329"/>
                <a:gd name="T21" fmla="*/ 76 h 103"/>
                <a:gd name="T22" fmla="*/ 224 w 329"/>
                <a:gd name="T23" fmla="*/ 72 h 103"/>
                <a:gd name="T24" fmla="*/ 226 w 329"/>
                <a:gd name="T25" fmla="*/ 72 h 103"/>
                <a:gd name="T26" fmla="*/ 329 w 329"/>
                <a:gd name="T27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9" h="103">
                  <a:moveTo>
                    <a:pt x="329" y="9"/>
                  </a:moveTo>
                  <a:cubicBezTo>
                    <a:pt x="321" y="0"/>
                    <a:pt x="321" y="0"/>
                    <a:pt x="321" y="0"/>
                  </a:cubicBezTo>
                  <a:cubicBezTo>
                    <a:pt x="297" y="21"/>
                    <a:pt x="271" y="38"/>
                    <a:pt x="243" y="52"/>
                  </a:cubicBezTo>
                  <a:cubicBezTo>
                    <a:pt x="204" y="74"/>
                    <a:pt x="159" y="87"/>
                    <a:pt x="108" y="91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4" y="96"/>
                    <a:pt x="22" y="96"/>
                    <a:pt x="20" y="96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4" y="59"/>
                    <a:pt x="2" y="60"/>
                    <a:pt x="0" y="6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80" y="100"/>
                    <a:pt x="143" y="91"/>
                    <a:pt x="206" y="76"/>
                  </a:cubicBezTo>
                  <a:cubicBezTo>
                    <a:pt x="212" y="75"/>
                    <a:pt x="218" y="74"/>
                    <a:pt x="224" y="72"/>
                  </a:cubicBezTo>
                  <a:cubicBezTo>
                    <a:pt x="226" y="72"/>
                    <a:pt x="226" y="72"/>
                    <a:pt x="226" y="72"/>
                  </a:cubicBezTo>
                  <a:cubicBezTo>
                    <a:pt x="259" y="61"/>
                    <a:pt x="293" y="40"/>
                    <a:pt x="329" y="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Other_36">
              <a:extLst>
                <a:ext uri="{FF2B5EF4-FFF2-40B4-BE49-F238E27FC236}">
                  <a16:creationId xmlns:a16="http://schemas.microsoft.com/office/drawing/2014/main" id="{E3141CD1-0B07-48EF-AC35-29BD18F1A53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7451725" y="5659438"/>
              <a:ext cx="373063" cy="138112"/>
            </a:xfrm>
            <a:custGeom>
              <a:avLst/>
              <a:gdLst>
                <a:gd name="T0" fmla="*/ 295 w 301"/>
                <a:gd name="T1" fmla="*/ 12 h 111"/>
                <a:gd name="T2" fmla="*/ 301 w 301"/>
                <a:gd name="T3" fmla="*/ 7 h 111"/>
                <a:gd name="T4" fmla="*/ 293 w 301"/>
                <a:gd name="T5" fmla="*/ 0 h 111"/>
                <a:gd name="T6" fmla="*/ 183 w 301"/>
                <a:gd name="T7" fmla="*/ 69 h 111"/>
                <a:gd name="T8" fmla="*/ 0 w 301"/>
                <a:gd name="T9" fmla="*/ 108 h 111"/>
                <a:gd name="T10" fmla="*/ 1 w 301"/>
                <a:gd name="T11" fmla="*/ 111 h 111"/>
                <a:gd name="T12" fmla="*/ 82 w 301"/>
                <a:gd name="T13" fmla="*/ 103 h 111"/>
                <a:gd name="T14" fmla="*/ 217 w 301"/>
                <a:gd name="T15" fmla="*/ 64 h 111"/>
                <a:gd name="T16" fmla="*/ 295 w 301"/>
                <a:gd name="T17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111">
                  <a:moveTo>
                    <a:pt x="295" y="12"/>
                  </a:moveTo>
                  <a:cubicBezTo>
                    <a:pt x="297" y="10"/>
                    <a:pt x="299" y="8"/>
                    <a:pt x="301" y="7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61" y="27"/>
                    <a:pt x="225" y="50"/>
                    <a:pt x="183" y="69"/>
                  </a:cubicBezTo>
                  <a:cubicBezTo>
                    <a:pt x="121" y="88"/>
                    <a:pt x="60" y="101"/>
                    <a:pt x="0" y="108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133" y="99"/>
                    <a:pt x="178" y="86"/>
                    <a:pt x="217" y="64"/>
                  </a:cubicBezTo>
                  <a:cubicBezTo>
                    <a:pt x="245" y="50"/>
                    <a:pt x="271" y="33"/>
                    <a:pt x="295" y="1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MH_Other_37">
              <a:extLst>
                <a:ext uri="{FF2B5EF4-FFF2-40B4-BE49-F238E27FC236}">
                  <a16:creationId xmlns:a16="http://schemas.microsoft.com/office/drawing/2014/main" id="{4CE8633D-8CE3-4DE6-B0B7-FE3C1E12D823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424738" y="5526088"/>
              <a:ext cx="420687" cy="266700"/>
            </a:xfrm>
            <a:custGeom>
              <a:avLst/>
              <a:gdLst>
                <a:gd name="T0" fmla="*/ 314 w 340"/>
                <a:gd name="T1" fmla="*/ 107 h 215"/>
                <a:gd name="T2" fmla="*/ 340 w 340"/>
                <a:gd name="T3" fmla="*/ 83 h 215"/>
                <a:gd name="T4" fmla="*/ 246 w 340"/>
                <a:gd name="T5" fmla="*/ 0 h 215"/>
                <a:gd name="T6" fmla="*/ 245 w 340"/>
                <a:gd name="T7" fmla="*/ 5 h 215"/>
                <a:gd name="T8" fmla="*/ 226 w 340"/>
                <a:gd name="T9" fmla="*/ 21 h 215"/>
                <a:gd name="T10" fmla="*/ 223 w 340"/>
                <a:gd name="T11" fmla="*/ 22 h 215"/>
                <a:gd name="T12" fmla="*/ 138 w 340"/>
                <a:gd name="T13" fmla="*/ 104 h 215"/>
                <a:gd name="T14" fmla="*/ 120 w 340"/>
                <a:gd name="T15" fmla="*/ 124 h 215"/>
                <a:gd name="T16" fmla="*/ 131 w 340"/>
                <a:gd name="T17" fmla="*/ 133 h 215"/>
                <a:gd name="T18" fmla="*/ 131 w 340"/>
                <a:gd name="T19" fmla="*/ 147 h 215"/>
                <a:gd name="T20" fmla="*/ 112 w 340"/>
                <a:gd name="T21" fmla="*/ 145 h 215"/>
                <a:gd name="T22" fmla="*/ 109 w 340"/>
                <a:gd name="T23" fmla="*/ 143 h 215"/>
                <a:gd name="T24" fmla="*/ 106 w 340"/>
                <a:gd name="T25" fmla="*/ 141 h 215"/>
                <a:gd name="T26" fmla="*/ 51 w 340"/>
                <a:gd name="T27" fmla="*/ 164 h 215"/>
                <a:gd name="T28" fmla="*/ 39 w 340"/>
                <a:gd name="T29" fmla="*/ 168 h 215"/>
                <a:gd name="T30" fmla="*/ 38 w 340"/>
                <a:gd name="T31" fmla="*/ 168 h 215"/>
                <a:gd name="T32" fmla="*/ 38 w 340"/>
                <a:gd name="T33" fmla="*/ 168 h 215"/>
                <a:gd name="T34" fmla="*/ 38 w 340"/>
                <a:gd name="T35" fmla="*/ 168 h 215"/>
                <a:gd name="T36" fmla="*/ 38 w 340"/>
                <a:gd name="T37" fmla="*/ 168 h 215"/>
                <a:gd name="T38" fmla="*/ 36 w 340"/>
                <a:gd name="T39" fmla="*/ 169 h 215"/>
                <a:gd name="T40" fmla="*/ 14 w 340"/>
                <a:gd name="T41" fmla="*/ 175 h 215"/>
                <a:gd name="T42" fmla="*/ 9 w 340"/>
                <a:gd name="T43" fmla="*/ 176 h 215"/>
                <a:gd name="T44" fmla="*/ 0 w 340"/>
                <a:gd name="T45" fmla="*/ 178 h 215"/>
                <a:gd name="T46" fmla="*/ 15 w 340"/>
                <a:gd name="T47" fmla="*/ 215 h 215"/>
                <a:gd name="T48" fmla="*/ 21 w 340"/>
                <a:gd name="T49" fmla="*/ 215 h 215"/>
                <a:gd name="T50" fmla="*/ 204 w 340"/>
                <a:gd name="T51" fmla="*/ 176 h 215"/>
                <a:gd name="T52" fmla="*/ 314 w 340"/>
                <a:gd name="T53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" h="215">
                  <a:moveTo>
                    <a:pt x="314" y="107"/>
                  </a:moveTo>
                  <a:cubicBezTo>
                    <a:pt x="323" y="99"/>
                    <a:pt x="332" y="91"/>
                    <a:pt x="340" y="8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6" y="2"/>
                    <a:pt x="246" y="3"/>
                    <a:pt x="245" y="5"/>
                  </a:cubicBezTo>
                  <a:cubicBezTo>
                    <a:pt x="241" y="11"/>
                    <a:pt x="235" y="16"/>
                    <a:pt x="226" y="21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193" y="50"/>
                    <a:pt x="164" y="77"/>
                    <a:pt x="138" y="104"/>
                  </a:cubicBezTo>
                  <a:cubicBezTo>
                    <a:pt x="133" y="110"/>
                    <a:pt x="127" y="117"/>
                    <a:pt x="120" y="12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8" y="137"/>
                    <a:pt x="138" y="142"/>
                    <a:pt x="131" y="147"/>
                  </a:cubicBezTo>
                  <a:cubicBezTo>
                    <a:pt x="123" y="150"/>
                    <a:pt x="116" y="150"/>
                    <a:pt x="112" y="145"/>
                  </a:cubicBezTo>
                  <a:cubicBezTo>
                    <a:pt x="111" y="145"/>
                    <a:pt x="110" y="144"/>
                    <a:pt x="109" y="143"/>
                  </a:cubicBezTo>
                  <a:cubicBezTo>
                    <a:pt x="108" y="142"/>
                    <a:pt x="107" y="141"/>
                    <a:pt x="106" y="141"/>
                  </a:cubicBezTo>
                  <a:cubicBezTo>
                    <a:pt x="89" y="150"/>
                    <a:pt x="71" y="158"/>
                    <a:pt x="51" y="164"/>
                  </a:cubicBezTo>
                  <a:cubicBezTo>
                    <a:pt x="47" y="166"/>
                    <a:pt x="43" y="167"/>
                    <a:pt x="39" y="168"/>
                  </a:cubicBezTo>
                  <a:cubicBezTo>
                    <a:pt x="39" y="168"/>
                    <a:pt x="39" y="168"/>
                    <a:pt x="38" y="168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36" y="169"/>
                    <a:pt x="36" y="169"/>
                    <a:pt x="36" y="169"/>
                  </a:cubicBezTo>
                  <a:cubicBezTo>
                    <a:pt x="29" y="171"/>
                    <a:pt x="22" y="173"/>
                    <a:pt x="14" y="175"/>
                  </a:cubicBezTo>
                  <a:cubicBezTo>
                    <a:pt x="13" y="175"/>
                    <a:pt x="11" y="176"/>
                    <a:pt x="9" y="176"/>
                  </a:cubicBezTo>
                  <a:cubicBezTo>
                    <a:pt x="6" y="177"/>
                    <a:pt x="3" y="177"/>
                    <a:pt x="0" y="178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7" y="215"/>
                    <a:pt x="19" y="215"/>
                    <a:pt x="21" y="215"/>
                  </a:cubicBezTo>
                  <a:cubicBezTo>
                    <a:pt x="81" y="208"/>
                    <a:pt x="142" y="195"/>
                    <a:pt x="204" y="176"/>
                  </a:cubicBezTo>
                  <a:cubicBezTo>
                    <a:pt x="246" y="157"/>
                    <a:pt x="282" y="134"/>
                    <a:pt x="31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MH_Other_38">
              <a:extLst>
                <a:ext uri="{FF2B5EF4-FFF2-40B4-BE49-F238E27FC236}">
                  <a16:creationId xmlns:a16="http://schemas.microsoft.com/office/drawing/2014/main" id="{EDF83ADC-9205-448B-8F0E-7173613CA183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7832725" y="5753100"/>
              <a:ext cx="400050" cy="84138"/>
            </a:xfrm>
            <a:custGeom>
              <a:avLst/>
              <a:gdLst>
                <a:gd name="T0" fmla="*/ 184 w 323"/>
                <a:gd name="T1" fmla="*/ 0 h 68"/>
                <a:gd name="T2" fmla="*/ 179 w 323"/>
                <a:gd name="T3" fmla="*/ 16 h 68"/>
                <a:gd name="T4" fmla="*/ 156 w 323"/>
                <a:gd name="T5" fmla="*/ 24 h 68"/>
                <a:gd name="T6" fmla="*/ 0 w 323"/>
                <a:gd name="T7" fmla="*/ 68 h 68"/>
                <a:gd name="T8" fmla="*/ 323 w 323"/>
                <a:gd name="T9" fmla="*/ 68 h 68"/>
                <a:gd name="T10" fmla="*/ 184 w 323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68">
                  <a:moveTo>
                    <a:pt x="184" y="0"/>
                  </a:moveTo>
                  <a:cubicBezTo>
                    <a:pt x="179" y="16"/>
                    <a:pt x="179" y="16"/>
                    <a:pt x="179" y="16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80" y="38"/>
                    <a:pt x="234" y="16"/>
                    <a:pt x="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MH_Other_39">
              <a:extLst>
                <a:ext uri="{FF2B5EF4-FFF2-40B4-BE49-F238E27FC236}">
                  <a16:creationId xmlns:a16="http://schemas.microsoft.com/office/drawing/2014/main" id="{A66B169F-C45B-4302-B3D7-B5070D51CA14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7807325" y="5481638"/>
              <a:ext cx="338138" cy="355600"/>
            </a:xfrm>
            <a:custGeom>
              <a:avLst/>
              <a:gdLst>
                <a:gd name="T0" fmla="*/ 161 w 221"/>
                <a:gd name="T1" fmla="*/ 190 h 232"/>
                <a:gd name="T2" fmla="*/ 165 w 221"/>
                <a:gd name="T3" fmla="*/ 177 h 232"/>
                <a:gd name="T4" fmla="*/ 221 w 221"/>
                <a:gd name="T5" fmla="*/ 0 h 232"/>
                <a:gd name="T6" fmla="*/ 62 w 221"/>
                <a:gd name="T7" fmla="*/ 20 h 232"/>
                <a:gd name="T8" fmla="*/ 0 w 221"/>
                <a:gd name="T9" fmla="*/ 232 h 232"/>
                <a:gd name="T10" fmla="*/ 16 w 221"/>
                <a:gd name="T11" fmla="*/ 232 h 232"/>
                <a:gd name="T12" fmla="*/ 142 w 221"/>
                <a:gd name="T13" fmla="*/ 196 h 232"/>
                <a:gd name="T14" fmla="*/ 161 w 221"/>
                <a:gd name="T15" fmla="*/ 190 h 232"/>
                <a:gd name="T16" fmla="*/ 161 w 221"/>
                <a:gd name="T17" fmla="*/ 19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32">
                  <a:moveTo>
                    <a:pt x="161" y="190"/>
                  </a:moveTo>
                  <a:lnTo>
                    <a:pt x="165" y="177"/>
                  </a:lnTo>
                  <a:lnTo>
                    <a:pt x="221" y="0"/>
                  </a:lnTo>
                  <a:lnTo>
                    <a:pt x="62" y="20"/>
                  </a:lnTo>
                  <a:lnTo>
                    <a:pt x="0" y="232"/>
                  </a:lnTo>
                  <a:lnTo>
                    <a:pt x="16" y="232"/>
                  </a:lnTo>
                  <a:lnTo>
                    <a:pt x="142" y="196"/>
                  </a:lnTo>
                  <a:lnTo>
                    <a:pt x="161" y="190"/>
                  </a:lnTo>
                  <a:lnTo>
                    <a:pt x="161" y="19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MH_Other_40">
              <a:extLst>
                <a:ext uri="{FF2B5EF4-FFF2-40B4-BE49-F238E27FC236}">
                  <a16:creationId xmlns:a16="http://schemas.microsoft.com/office/drawing/2014/main" id="{958E929B-49D1-4C71-8449-71F9301040E1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7583488" y="5764213"/>
              <a:ext cx="222250" cy="73025"/>
            </a:xfrm>
            <a:custGeom>
              <a:avLst/>
              <a:gdLst>
                <a:gd name="T0" fmla="*/ 132 w 145"/>
                <a:gd name="T1" fmla="*/ 48 h 48"/>
                <a:gd name="T2" fmla="*/ 145 w 145"/>
                <a:gd name="T3" fmla="*/ 0 h 48"/>
                <a:gd name="T4" fmla="*/ 0 w 145"/>
                <a:gd name="T5" fmla="*/ 36 h 48"/>
                <a:gd name="T6" fmla="*/ 47 w 145"/>
                <a:gd name="T7" fmla="*/ 48 h 48"/>
                <a:gd name="T8" fmla="*/ 132 w 145"/>
                <a:gd name="T9" fmla="*/ 48 h 48"/>
                <a:gd name="T10" fmla="*/ 132 w 14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8">
                  <a:moveTo>
                    <a:pt x="132" y="48"/>
                  </a:moveTo>
                  <a:lnTo>
                    <a:pt x="145" y="0"/>
                  </a:lnTo>
                  <a:lnTo>
                    <a:pt x="0" y="36"/>
                  </a:lnTo>
                  <a:lnTo>
                    <a:pt x="47" y="48"/>
                  </a:lnTo>
                  <a:lnTo>
                    <a:pt x="132" y="48"/>
                  </a:lnTo>
                  <a:lnTo>
                    <a:pt x="132" y="48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MH_Other_41">
              <a:extLst>
                <a:ext uri="{FF2B5EF4-FFF2-40B4-BE49-F238E27FC236}">
                  <a16:creationId xmlns:a16="http://schemas.microsoft.com/office/drawing/2014/main" id="{D6144066-EA0F-4BEF-A04E-0BB086385891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483475" y="5087938"/>
              <a:ext cx="174625" cy="385762"/>
            </a:xfrm>
            <a:custGeom>
              <a:avLst/>
              <a:gdLst>
                <a:gd name="T0" fmla="*/ 141 w 141"/>
                <a:gd name="T1" fmla="*/ 32 h 311"/>
                <a:gd name="T2" fmla="*/ 98 w 141"/>
                <a:gd name="T3" fmla="*/ 0 h 311"/>
                <a:gd name="T4" fmla="*/ 98 w 141"/>
                <a:gd name="T5" fmla="*/ 8 h 311"/>
                <a:gd name="T6" fmla="*/ 108 w 141"/>
                <a:gd name="T7" fmla="*/ 108 h 311"/>
                <a:gd name="T8" fmla="*/ 37 w 141"/>
                <a:gd name="T9" fmla="*/ 117 h 311"/>
                <a:gd name="T10" fmla="*/ 2 w 141"/>
                <a:gd name="T11" fmla="*/ 173 h 311"/>
                <a:gd name="T12" fmla="*/ 2 w 141"/>
                <a:gd name="T13" fmla="*/ 226 h 311"/>
                <a:gd name="T14" fmla="*/ 23 w 141"/>
                <a:gd name="T15" fmla="*/ 311 h 311"/>
                <a:gd name="T16" fmla="*/ 41 w 141"/>
                <a:gd name="T17" fmla="*/ 277 h 311"/>
                <a:gd name="T18" fmla="*/ 120 w 141"/>
                <a:gd name="T19" fmla="*/ 253 h 311"/>
                <a:gd name="T20" fmla="*/ 100 w 141"/>
                <a:gd name="T21" fmla="*/ 173 h 311"/>
                <a:gd name="T22" fmla="*/ 141 w 141"/>
                <a:gd name="T23" fmla="*/ 32 h 311"/>
                <a:gd name="T24" fmla="*/ 5 w 141"/>
                <a:gd name="T25" fmla="*/ 173 h 311"/>
                <a:gd name="T26" fmla="*/ 7 w 141"/>
                <a:gd name="T27" fmla="*/ 163 h 311"/>
                <a:gd name="T28" fmla="*/ 27 w 141"/>
                <a:gd name="T29" fmla="*/ 295 h 311"/>
                <a:gd name="T30" fmla="*/ 23 w 141"/>
                <a:gd name="T31" fmla="*/ 304 h 311"/>
                <a:gd name="T32" fmla="*/ 5 w 141"/>
                <a:gd name="T33" fmla="*/ 226 h 311"/>
                <a:gd name="T34" fmla="*/ 5 w 141"/>
                <a:gd name="T35" fmla="*/ 173 h 311"/>
                <a:gd name="T36" fmla="*/ 5 w 141"/>
                <a:gd name="T37" fmla="*/ 17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311">
                  <a:moveTo>
                    <a:pt x="141" y="32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18" y="131"/>
                    <a:pt x="6" y="149"/>
                    <a:pt x="2" y="173"/>
                  </a:cubicBezTo>
                  <a:cubicBezTo>
                    <a:pt x="0" y="190"/>
                    <a:pt x="1" y="208"/>
                    <a:pt x="2" y="226"/>
                  </a:cubicBezTo>
                  <a:cubicBezTo>
                    <a:pt x="5" y="262"/>
                    <a:pt x="11" y="290"/>
                    <a:pt x="23" y="311"/>
                  </a:cubicBezTo>
                  <a:cubicBezTo>
                    <a:pt x="41" y="277"/>
                    <a:pt x="41" y="277"/>
                    <a:pt x="41" y="277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108" y="124"/>
                    <a:pt x="121" y="77"/>
                    <a:pt x="141" y="32"/>
                  </a:cubicBezTo>
                  <a:close/>
                  <a:moveTo>
                    <a:pt x="5" y="173"/>
                  </a:moveTo>
                  <a:cubicBezTo>
                    <a:pt x="5" y="170"/>
                    <a:pt x="6" y="166"/>
                    <a:pt x="7" y="163"/>
                  </a:cubicBezTo>
                  <a:cubicBezTo>
                    <a:pt x="7" y="210"/>
                    <a:pt x="13" y="254"/>
                    <a:pt x="27" y="295"/>
                  </a:cubicBezTo>
                  <a:cubicBezTo>
                    <a:pt x="23" y="304"/>
                    <a:pt x="23" y="304"/>
                    <a:pt x="23" y="304"/>
                  </a:cubicBezTo>
                  <a:cubicBezTo>
                    <a:pt x="13" y="284"/>
                    <a:pt x="7" y="258"/>
                    <a:pt x="5" y="226"/>
                  </a:cubicBezTo>
                  <a:cubicBezTo>
                    <a:pt x="4" y="208"/>
                    <a:pt x="3" y="190"/>
                    <a:pt x="5" y="173"/>
                  </a:cubicBezTo>
                  <a:cubicBezTo>
                    <a:pt x="5" y="173"/>
                    <a:pt x="5" y="173"/>
                    <a:pt x="5" y="173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MH_Other_42">
              <a:extLst>
                <a:ext uri="{FF2B5EF4-FFF2-40B4-BE49-F238E27FC236}">
                  <a16:creationId xmlns:a16="http://schemas.microsoft.com/office/drawing/2014/main" id="{D044F632-A3FF-4C48-A58C-4F595FE77884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7485063" y="5289550"/>
              <a:ext cx="31750" cy="174625"/>
            </a:xfrm>
            <a:custGeom>
              <a:avLst/>
              <a:gdLst>
                <a:gd name="T0" fmla="*/ 4 w 24"/>
                <a:gd name="T1" fmla="*/ 0 h 141"/>
                <a:gd name="T2" fmla="*/ 2 w 24"/>
                <a:gd name="T3" fmla="*/ 10 h 141"/>
                <a:gd name="T4" fmla="*/ 2 w 24"/>
                <a:gd name="T5" fmla="*/ 10 h 141"/>
                <a:gd name="T6" fmla="*/ 2 w 24"/>
                <a:gd name="T7" fmla="*/ 63 h 141"/>
                <a:gd name="T8" fmla="*/ 20 w 24"/>
                <a:gd name="T9" fmla="*/ 141 h 141"/>
                <a:gd name="T10" fmla="*/ 24 w 24"/>
                <a:gd name="T11" fmla="*/ 132 h 141"/>
                <a:gd name="T12" fmla="*/ 4 w 24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1">
                  <a:moveTo>
                    <a:pt x="4" y="0"/>
                  </a:moveTo>
                  <a:cubicBezTo>
                    <a:pt x="3" y="3"/>
                    <a:pt x="2" y="7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27"/>
                    <a:pt x="1" y="45"/>
                    <a:pt x="2" y="63"/>
                  </a:cubicBezTo>
                  <a:cubicBezTo>
                    <a:pt x="4" y="95"/>
                    <a:pt x="10" y="121"/>
                    <a:pt x="20" y="14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10" y="91"/>
                    <a:pt x="4" y="47"/>
                    <a:pt x="4" y="0"/>
                  </a:cubicBezTo>
                  <a:close/>
                </a:path>
              </a:pathLst>
            </a:custGeom>
            <a:solidFill>
              <a:srgbClr val="E0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MH_Other_43">
              <a:extLst>
                <a:ext uri="{FF2B5EF4-FFF2-40B4-BE49-F238E27FC236}">
                  <a16:creationId xmlns:a16="http://schemas.microsoft.com/office/drawing/2014/main" id="{80DAD7EB-DE8B-4782-8E87-E1573F35CEFA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513638" y="5062538"/>
              <a:ext cx="95250" cy="157162"/>
            </a:xfrm>
            <a:custGeom>
              <a:avLst/>
              <a:gdLst>
                <a:gd name="T0" fmla="*/ 25 w 76"/>
                <a:gd name="T1" fmla="*/ 32 h 126"/>
                <a:gd name="T2" fmla="*/ 13 w 76"/>
                <a:gd name="T3" fmla="*/ 46 h 126"/>
                <a:gd name="T4" fmla="*/ 2 w 76"/>
                <a:gd name="T5" fmla="*/ 83 h 126"/>
                <a:gd name="T6" fmla="*/ 0 w 76"/>
                <a:gd name="T7" fmla="*/ 92 h 126"/>
                <a:gd name="T8" fmla="*/ 14 w 76"/>
                <a:gd name="T9" fmla="*/ 126 h 126"/>
                <a:gd name="T10" fmla="*/ 76 w 76"/>
                <a:gd name="T11" fmla="*/ 121 h 126"/>
                <a:gd name="T12" fmla="*/ 65 w 76"/>
                <a:gd name="T13" fmla="*/ 47 h 126"/>
                <a:gd name="T14" fmla="*/ 40 w 76"/>
                <a:gd name="T15" fmla="*/ 0 h 126"/>
                <a:gd name="T16" fmla="*/ 25 w 76"/>
                <a:gd name="T17" fmla="*/ 3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26">
                  <a:moveTo>
                    <a:pt x="25" y="32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0" y="23"/>
                    <a:pt x="51" y="7"/>
                    <a:pt x="40" y="0"/>
                  </a:cubicBezTo>
                  <a:cubicBezTo>
                    <a:pt x="37" y="11"/>
                    <a:pt x="32" y="21"/>
                    <a:pt x="25" y="32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MH_Other_44">
              <a:extLst>
                <a:ext uri="{FF2B5EF4-FFF2-40B4-BE49-F238E27FC236}">
                  <a16:creationId xmlns:a16="http://schemas.microsoft.com/office/drawing/2014/main" id="{C06A78A9-E03B-4A96-81EC-510A5B8A9884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397750" y="5148263"/>
              <a:ext cx="120650" cy="350837"/>
            </a:xfrm>
            <a:custGeom>
              <a:avLst/>
              <a:gdLst>
                <a:gd name="T0" fmla="*/ 90 w 97"/>
                <a:gd name="T1" fmla="*/ 32 h 285"/>
                <a:gd name="T2" fmla="*/ 93 w 97"/>
                <a:gd name="T3" fmla="*/ 24 h 285"/>
                <a:gd name="T4" fmla="*/ 95 w 97"/>
                <a:gd name="T5" fmla="*/ 15 h 285"/>
                <a:gd name="T6" fmla="*/ 18 w 97"/>
                <a:gd name="T7" fmla="*/ 15 h 285"/>
                <a:gd name="T8" fmla="*/ 0 w 97"/>
                <a:gd name="T9" fmla="*/ 0 h 285"/>
                <a:gd name="T10" fmla="*/ 2 w 97"/>
                <a:gd name="T11" fmla="*/ 11 h 285"/>
                <a:gd name="T12" fmla="*/ 5 w 97"/>
                <a:gd name="T13" fmla="*/ 20 h 285"/>
                <a:gd name="T14" fmla="*/ 30 w 97"/>
                <a:gd name="T15" fmla="*/ 38 h 285"/>
                <a:gd name="T16" fmla="*/ 70 w 97"/>
                <a:gd name="T17" fmla="*/ 45 h 285"/>
                <a:gd name="T18" fmla="*/ 63 w 97"/>
                <a:gd name="T19" fmla="*/ 222 h 285"/>
                <a:gd name="T20" fmla="*/ 76 w 97"/>
                <a:gd name="T21" fmla="*/ 272 h 285"/>
                <a:gd name="T22" fmla="*/ 21 w 97"/>
                <a:gd name="T23" fmla="*/ 258 h 285"/>
                <a:gd name="T24" fmla="*/ 19 w 97"/>
                <a:gd name="T25" fmla="*/ 270 h 285"/>
                <a:gd name="T26" fmla="*/ 87 w 97"/>
                <a:gd name="T27" fmla="*/ 285 h 285"/>
                <a:gd name="T28" fmla="*/ 97 w 97"/>
                <a:gd name="T29" fmla="*/ 273 h 285"/>
                <a:gd name="T30" fmla="*/ 91 w 97"/>
                <a:gd name="T31" fmla="*/ 263 h 285"/>
                <a:gd name="T32" fmla="*/ 70 w 97"/>
                <a:gd name="T33" fmla="*/ 178 h 285"/>
                <a:gd name="T34" fmla="*/ 70 w 97"/>
                <a:gd name="T35" fmla="*/ 125 h 285"/>
                <a:gd name="T36" fmla="*/ 75 w 97"/>
                <a:gd name="T37" fmla="*/ 88 h 285"/>
                <a:gd name="T38" fmla="*/ 76 w 97"/>
                <a:gd name="T39" fmla="*/ 81 h 285"/>
                <a:gd name="T40" fmla="*/ 90 w 97"/>
                <a:gd name="T41" fmla="*/ 3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285">
                  <a:moveTo>
                    <a:pt x="90" y="32"/>
                  </a:moveTo>
                  <a:cubicBezTo>
                    <a:pt x="93" y="24"/>
                    <a:pt x="93" y="24"/>
                    <a:pt x="93" y="24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66" y="38"/>
                    <a:pt x="40" y="38"/>
                    <a:pt x="18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2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5" y="47"/>
                    <a:pt x="58" y="49"/>
                    <a:pt x="70" y="45"/>
                  </a:cubicBezTo>
                  <a:cubicBezTo>
                    <a:pt x="58" y="105"/>
                    <a:pt x="55" y="164"/>
                    <a:pt x="63" y="222"/>
                  </a:cubicBezTo>
                  <a:cubicBezTo>
                    <a:pt x="76" y="272"/>
                    <a:pt x="76" y="272"/>
                    <a:pt x="76" y="272"/>
                  </a:cubicBezTo>
                  <a:cubicBezTo>
                    <a:pt x="21" y="258"/>
                    <a:pt x="21" y="258"/>
                    <a:pt x="21" y="258"/>
                  </a:cubicBezTo>
                  <a:cubicBezTo>
                    <a:pt x="20" y="262"/>
                    <a:pt x="20" y="266"/>
                    <a:pt x="19" y="270"/>
                  </a:cubicBezTo>
                  <a:cubicBezTo>
                    <a:pt x="39" y="279"/>
                    <a:pt x="61" y="284"/>
                    <a:pt x="87" y="285"/>
                  </a:cubicBezTo>
                  <a:cubicBezTo>
                    <a:pt x="90" y="281"/>
                    <a:pt x="93" y="278"/>
                    <a:pt x="97" y="273"/>
                  </a:cubicBezTo>
                  <a:cubicBezTo>
                    <a:pt x="95" y="270"/>
                    <a:pt x="93" y="267"/>
                    <a:pt x="91" y="263"/>
                  </a:cubicBezTo>
                  <a:cubicBezTo>
                    <a:pt x="79" y="242"/>
                    <a:pt x="73" y="214"/>
                    <a:pt x="70" y="178"/>
                  </a:cubicBezTo>
                  <a:cubicBezTo>
                    <a:pt x="69" y="160"/>
                    <a:pt x="68" y="142"/>
                    <a:pt x="70" y="125"/>
                  </a:cubicBezTo>
                  <a:cubicBezTo>
                    <a:pt x="71" y="112"/>
                    <a:pt x="72" y="100"/>
                    <a:pt x="75" y="88"/>
                  </a:cubicBezTo>
                  <a:cubicBezTo>
                    <a:pt x="75" y="86"/>
                    <a:pt x="75" y="83"/>
                    <a:pt x="76" y="81"/>
                  </a:cubicBezTo>
                  <a:cubicBezTo>
                    <a:pt x="90" y="32"/>
                    <a:pt x="90" y="32"/>
                    <a:pt x="90" y="32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MH_Other_45">
              <a:extLst>
                <a:ext uri="{FF2B5EF4-FFF2-40B4-BE49-F238E27FC236}">
                  <a16:creationId xmlns:a16="http://schemas.microsoft.com/office/drawing/2014/main" id="{AD81729C-67B3-47C0-83E3-6CBC4DB18F85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493000" y="5186363"/>
              <a:ext cx="25400" cy="69850"/>
            </a:xfrm>
            <a:custGeom>
              <a:avLst/>
              <a:gdLst>
                <a:gd name="T0" fmla="*/ 15 w 22"/>
                <a:gd name="T1" fmla="*/ 0 h 56"/>
                <a:gd name="T2" fmla="*/ 1 w 22"/>
                <a:gd name="T3" fmla="*/ 49 h 56"/>
                <a:gd name="T4" fmla="*/ 0 w 22"/>
                <a:gd name="T5" fmla="*/ 56 h 56"/>
                <a:gd name="T6" fmla="*/ 22 w 22"/>
                <a:gd name="T7" fmla="*/ 27 h 56"/>
                <a:gd name="T8" fmla="*/ 15 w 2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15" y="0"/>
                  </a:move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0" y="54"/>
                    <a:pt x="0" y="5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MH_Other_46">
              <a:extLst>
                <a:ext uri="{FF2B5EF4-FFF2-40B4-BE49-F238E27FC236}">
                  <a16:creationId xmlns:a16="http://schemas.microsoft.com/office/drawing/2014/main" id="{1972871B-20D6-4C44-9B50-91D0909BC024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7394575" y="5097463"/>
              <a:ext cx="136525" cy="96837"/>
            </a:xfrm>
            <a:custGeom>
              <a:avLst/>
              <a:gdLst>
                <a:gd name="T0" fmla="*/ 98 w 109"/>
                <a:gd name="T1" fmla="*/ 55 h 78"/>
                <a:gd name="T2" fmla="*/ 109 w 109"/>
                <a:gd name="T3" fmla="*/ 18 h 78"/>
                <a:gd name="T4" fmla="*/ 98 w 109"/>
                <a:gd name="T5" fmla="*/ 32 h 78"/>
                <a:gd name="T6" fmla="*/ 41 w 109"/>
                <a:gd name="T7" fmla="*/ 32 h 78"/>
                <a:gd name="T8" fmla="*/ 17 w 109"/>
                <a:gd name="T9" fmla="*/ 7 h 78"/>
                <a:gd name="T10" fmla="*/ 37 w 109"/>
                <a:gd name="T11" fmla="*/ 53 h 78"/>
                <a:gd name="T12" fmla="*/ 1 w 109"/>
                <a:gd name="T13" fmla="*/ 0 h 78"/>
                <a:gd name="T14" fmla="*/ 3 w 109"/>
                <a:gd name="T15" fmla="*/ 40 h 78"/>
                <a:gd name="T16" fmla="*/ 21 w 109"/>
                <a:gd name="T17" fmla="*/ 55 h 78"/>
                <a:gd name="T18" fmla="*/ 98 w 109"/>
                <a:gd name="T19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78">
                  <a:moveTo>
                    <a:pt x="98" y="55"/>
                  </a:moveTo>
                  <a:cubicBezTo>
                    <a:pt x="109" y="18"/>
                    <a:pt x="109" y="18"/>
                    <a:pt x="109" y="18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80" y="53"/>
                    <a:pt x="61" y="53"/>
                    <a:pt x="41" y="32"/>
                  </a:cubicBezTo>
                  <a:cubicBezTo>
                    <a:pt x="31" y="25"/>
                    <a:pt x="23" y="17"/>
                    <a:pt x="17" y="7"/>
                  </a:cubicBezTo>
                  <a:cubicBezTo>
                    <a:pt x="18" y="23"/>
                    <a:pt x="25" y="38"/>
                    <a:pt x="37" y="53"/>
                  </a:cubicBezTo>
                  <a:cubicBezTo>
                    <a:pt x="16" y="37"/>
                    <a:pt x="4" y="20"/>
                    <a:pt x="1" y="0"/>
                  </a:cubicBezTo>
                  <a:cubicBezTo>
                    <a:pt x="0" y="12"/>
                    <a:pt x="1" y="25"/>
                    <a:pt x="3" y="40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43" y="78"/>
                    <a:pt x="69" y="78"/>
                    <a:pt x="9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MH_Other_47">
              <a:extLst>
                <a:ext uri="{FF2B5EF4-FFF2-40B4-BE49-F238E27FC236}">
                  <a16:creationId xmlns:a16="http://schemas.microsoft.com/office/drawing/2014/main" id="{93F8A0FD-23E3-41E5-8CDE-C72AC93DB739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7481888" y="5413375"/>
              <a:ext cx="279400" cy="185738"/>
            </a:xfrm>
            <a:custGeom>
              <a:avLst/>
              <a:gdLst>
                <a:gd name="T0" fmla="*/ 126 w 226"/>
                <a:gd name="T1" fmla="*/ 5 h 151"/>
                <a:gd name="T2" fmla="*/ 123 w 226"/>
                <a:gd name="T3" fmla="*/ 0 h 151"/>
                <a:gd name="T4" fmla="*/ 120 w 226"/>
                <a:gd name="T5" fmla="*/ 0 h 151"/>
                <a:gd name="T6" fmla="*/ 114 w 226"/>
                <a:gd name="T7" fmla="*/ 2 h 151"/>
                <a:gd name="T8" fmla="*/ 52 w 226"/>
                <a:gd name="T9" fmla="*/ 26 h 151"/>
                <a:gd name="T10" fmla="*/ 30 w 226"/>
                <a:gd name="T11" fmla="*/ 59 h 151"/>
                <a:gd name="T12" fmla="*/ 20 w 226"/>
                <a:gd name="T13" fmla="*/ 71 h 151"/>
                <a:gd name="T14" fmla="*/ 0 w 226"/>
                <a:gd name="T15" fmla="*/ 87 h 151"/>
                <a:gd name="T16" fmla="*/ 31 w 226"/>
                <a:gd name="T17" fmla="*/ 151 h 151"/>
                <a:gd name="T18" fmla="*/ 95 w 226"/>
                <a:gd name="T19" fmla="*/ 131 h 151"/>
                <a:gd name="T20" fmla="*/ 200 w 226"/>
                <a:gd name="T21" fmla="*/ 92 h 151"/>
                <a:gd name="T22" fmla="*/ 192 w 226"/>
                <a:gd name="T23" fmla="*/ 88 h 151"/>
                <a:gd name="T24" fmla="*/ 171 w 226"/>
                <a:gd name="T25" fmla="*/ 98 h 151"/>
                <a:gd name="T26" fmla="*/ 136 w 226"/>
                <a:gd name="T27" fmla="*/ 109 h 151"/>
                <a:gd name="T28" fmla="*/ 225 w 226"/>
                <a:gd name="T29" fmla="*/ 63 h 151"/>
                <a:gd name="T30" fmla="*/ 213 w 226"/>
                <a:gd name="T31" fmla="*/ 56 h 151"/>
                <a:gd name="T32" fmla="*/ 208 w 226"/>
                <a:gd name="T33" fmla="*/ 56 h 151"/>
                <a:gd name="T34" fmla="*/ 131 w 226"/>
                <a:gd name="T35" fmla="*/ 88 h 151"/>
                <a:gd name="T36" fmla="*/ 137 w 226"/>
                <a:gd name="T37" fmla="*/ 70 h 151"/>
                <a:gd name="T38" fmla="*/ 226 w 226"/>
                <a:gd name="T39" fmla="*/ 36 h 151"/>
                <a:gd name="T40" fmla="*/ 198 w 226"/>
                <a:gd name="T41" fmla="*/ 36 h 151"/>
                <a:gd name="T42" fmla="*/ 163 w 226"/>
                <a:gd name="T43" fmla="*/ 47 h 151"/>
                <a:gd name="T44" fmla="*/ 117 w 226"/>
                <a:gd name="T45" fmla="*/ 62 h 151"/>
                <a:gd name="T46" fmla="*/ 129 w 226"/>
                <a:gd name="T47" fmla="*/ 39 h 151"/>
                <a:gd name="T48" fmla="*/ 196 w 226"/>
                <a:gd name="T49" fmla="*/ 14 h 151"/>
                <a:gd name="T50" fmla="*/ 152 w 226"/>
                <a:gd name="T51" fmla="*/ 14 h 151"/>
                <a:gd name="T52" fmla="*/ 146 w 226"/>
                <a:gd name="T53" fmla="*/ 17 h 151"/>
                <a:gd name="T54" fmla="*/ 113 w 226"/>
                <a:gd name="T55" fmla="*/ 28 h 151"/>
                <a:gd name="T56" fmla="*/ 83 w 226"/>
                <a:gd name="T57" fmla="*/ 35 h 151"/>
                <a:gd name="T58" fmla="*/ 98 w 226"/>
                <a:gd name="T59" fmla="*/ 19 h 151"/>
                <a:gd name="T60" fmla="*/ 126 w 226"/>
                <a:gd name="T61" fmla="*/ 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6" h="151">
                  <a:moveTo>
                    <a:pt x="126" y="5"/>
                  </a:moveTo>
                  <a:cubicBezTo>
                    <a:pt x="126" y="2"/>
                    <a:pt x="125" y="0"/>
                    <a:pt x="123" y="0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8" y="1"/>
                    <a:pt x="116" y="1"/>
                    <a:pt x="114" y="2"/>
                  </a:cubicBezTo>
                  <a:cubicBezTo>
                    <a:pt x="93" y="12"/>
                    <a:pt x="72" y="20"/>
                    <a:pt x="52" y="26"/>
                  </a:cubicBezTo>
                  <a:cubicBezTo>
                    <a:pt x="44" y="39"/>
                    <a:pt x="37" y="50"/>
                    <a:pt x="30" y="59"/>
                  </a:cubicBezTo>
                  <a:cubicBezTo>
                    <a:pt x="26" y="64"/>
                    <a:pt x="23" y="67"/>
                    <a:pt x="20" y="71"/>
                  </a:cubicBezTo>
                  <a:cubicBezTo>
                    <a:pt x="13" y="78"/>
                    <a:pt x="7" y="83"/>
                    <a:pt x="0" y="87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49" y="139"/>
                    <a:pt x="70" y="132"/>
                    <a:pt x="95" y="131"/>
                  </a:cubicBezTo>
                  <a:cubicBezTo>
                    <a:pt x="131" y="123"/>
                    <a:pt x="166" y="110"/>
                    <a:pt x="200" y="92"/>
                  </a:cubicBezTo>
                  <a:cubicBezTo>
                    <a:pt x="201" y="88"/>
                    <a:pt x="198" y="87"/>
                    <a:pt x="192" y="8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225" y="63"/>
                    <a:pt x="225" y="63"/>
                    <a:pt x="225" y="63"/>
                  </a:cubicBezTo>
                  <a:cubicBezTo>
                    <a:pt x="224" y="58"/>
                    <a:pt x="220" y="55"/>
                    <a:pt x="213" y="56"/>
                  </a:cubicBezTo>
                  <a:cubicBezTo>
                    <a:pt x="212" y="56"/>
                    <a:pt x="210" y="56"/>
                    <a:pt x="208" y="56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1" y="31"/>
                    <a:pt x="212" y="31"/>
                    <a:pt x="198" y="36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3" y="5"/>
                    <a:pt x="178" y="5"/>
                    <a:pt x="152" y="14"/>
                  </a:cubicBezTo>
                  <a:cubicBezTo>
                    <a:pt x="150" y="15"/>
                    <a:pt x="148" y="15"/>
                    <a:pt x="146" y="17"/>
                  </a:cubicBezTo>
                  <a:cubicBezTo>
                    <a:pt x="136" y="21"/>
                    <a:pt x="125" y="25"/>
                    <a:pt x="113" y="28"/>
                  </a:cubicBezTo>
                  <a:cubicBezTo>
                    <a:pt x="103" y="31"/>
                    <a:pt x="93" y="33"/>
                    <a:pt x="83" y="35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126" y="5"/>
                    <a:pt x="126" y="5"/>
                    <a:pt x="126" y="5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MH_Other_48">
              <a:extLst>
                <a:ext uri="{FF2B5EF4-FFF2-40B4-BE49-F238E27FC236}">
                  <a16:creationId xmlns:a16="http://schemas.microsoft.com/office/drawing/2014/main" id="{0D07355F-BE29-4CE4-B277-5F27018843E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7405688" y="5172075"/>
              <a:ext cx="87312" cy="312738"/>
            </a:xfrm>
            <a:custGeom>
              <a:avLst/>
              <a:gdLst>
                <a:gd name="T0" fmla="*/ 58 w 71"/>
                <a:gd name="T1" fmla="*/ 202 h 252"/>
                <a:gd name="T2" fmla="*/ 65 w 71"/>
                <a:gd name="T3" fmla="*/ 25 h 252"/>
                <a:gd name="T4" fmla="*/ 25 w 71"/>
                <a:gd name="T5" fmla="*/ 18 h 252"/>
                <a:gd name="T6" fmla="*/ 0 w 71"/>
                <a:gd name="T7" fmla="*/ 0 h 252"/>
                <a:gd name="T8" fmla="*/ 4 w 71"/>
                <a:gd name="T9" fmla="*/ 17 h 252"/>
                <a:gd name="T10" fmla="*/ 26 w 71"/>
                <a:gd name="T11" fmla="*/ 123 h 252"/>
                <a:gd name="T12" fmla="*/ 27 w 71"/>
                <a:gd name="T13" fmla="*/ 128 h 252"/>
                <a:gd name="T14" fmla="*/ 16 w 71"/>
                <a:gd name="T15" fmla="*/ 238 h 252"/>
                <a:gd name="T16" fmla="*/ 71 w 71"/>
                <a:gd name="T17" fmla="*/ 252 h 252"/>
                <a:gd name="T18" fmla="*/ 58 w 71"/>
                <a:gd name="T19" fmla="*/ 20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52">
                  <a:moveTo>
                    <a:pt x="58" y="202"/>
                  </a:moveTo>
                  <a:cubicBezTo>
                    <a:pt x="50" y="144"/>
                    <a:pt x="53" y="85"/>
                    <a:pt x="65" y="25"/>
                  </a:cubicBezTo>
                  <a:cubicBezTo>
                    <a:pt x="53" y="29"/>
                    <a:pt x="40" y="27"/>
                    <a:pt x="25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2" y="11"/>
                    <a:pt x="4" y="17"/>
                  </a:cubicBezTo>
                  <a:cubicBezTo>
                    <a:pt x="12" y="52"/>
                    <a:pt x="20" y="88"/>
                    <a:pt x="26" y="123"/>
                  </a:cubicBezTo>
                  <a:cubicBezTo>
                    <a:pt x="26" y="125"/>
                    <a:pt x="27" y="126"/>
                    <a:pt x="27" y="128"/>
                  </a:cubicBezTo>
                  <a:cubicBezTo>
                    <a:pt x="25" y="171"/>
                    <a:pt x="22" y="207"/>
                    <a:pt x="16" y="238"/>
                  </a:cubicBezTo>
                  <a:cubicBezTo>
                    <a:pt x="71" y="252"/>
                    <a:pt x="71" y="252"/>
                    <a:pt x="71" y="252"/>
                  </a:cubicBezTo>
                  <a:cubicBezTo>
                    <a:pt x="58" y="202"/>
                    <a:pt x="58" y="202"/>
                    <a:pt x="58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MH_Other_49">
              <a:extLst>
                <a:ext uri="{FF2B5EF4-FFF2-40B4-BE49-F238E27FC236}">
                  <a16:creationId xmlns:a16="http://schemas.microsoft.com/office/drawing/2014/main" id="{253E3EC0-50E4-4EDB-B1A6-E5AC7CD6AB87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7396163" y="5064125"/>
              <a:ext cx="44450" cy="98425"/>
            </a:xfrm>
            <a:custGeom>
              <a:avLst/>
              <a:gdLst>
                <a:gd name="T0" fmla="*/ 10 w 36"/>
                <a:gd name="T1" fmla="*/ 22 h 80"/>
                <a:gd name="T2" fmla="*/ 8 w 36"/>
                <a:gd name="T3" fmla="*/ 16 h 80"/>
                <a:gd name="T4" fmla="*/ 4 w 36"/>
                <a:gd name="T5" fmla="*/ 0 h 80"/>
                <a:gd name="T6" fmla="*/ 0 w 36"/>
                <a:gd name="T7" fmla="*/ 27 h 80"/>
                <a:gd name="T8" fmla="*/ 36 w 36"/>
                <a:gd name="T9" fmla="*/ 80 h 80"/>
                <a:gd name="T10" fmla="*/ 16 w 36"/>
                <a:gd name="T11" fmla="*/ 34 h 80"/>
                <a:gd name="T12" fmla="*/ 10 w 36"/>
                <a:gd name="T13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0">
                  <a:moveTo>
                    <a:pt x="10" y="22"/>
                  </a:moveTo>
                  <a:cubicBezTo>
                    <a:pt x="9" y="20"/>
                    <a:pt x="8" y="18"/>
                    <a:pt x="8" y="1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8"/>
                    <a:pt x="0" y="17"/>
                    <a:pt x="0" y="27"/>
                  </a:cubicBezTo>
                  <a:cubicBezTo>
                    <a:pt x="3" y="47"/>
                    <a:pt x="15" y="64"/>
                    <a:pt x="36" y="80"/>
                  </a:cubicBezTo>
                  <a:cubicBezTo>
                    <a:pt x="24" y="65"/>
                    <a:pt x="17" y="50"/>
                    <a:pt x="16" y="34"/>
                  </a:cubicBezTo>
                  <a:cubicBezTo>
                    <a:pt x="13" y="31"/>
                    <a:pt x="11" y="27"/>
                    <a:pt x="10" y="22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MH_Other_50">
              <a:extLst>
                <a:ext uri="{FF2B5EF4-FFF2-40B4-BE49-F238E27FC236}">
                  <a16:creationId xmlns:a16="http://schemas.microsoft.com/office/drawing/2014/main" id="{6A637110-3642-4236-B437-3DE6591C7CA2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7381875" y="5172075"/>
              <a:ext cx="26988" cy="61913"/>
            </a:xfrm>
            <a:custGeom>
              <a:avLst/>
              <a:gdLst>
                <a:gd name="T0" fmla="*/ 0 w 22"/>
                <a:gd name="T1" fmla="*/ 50 h 50"/>
                <a:gd name="T2" fmla="*/ 22 w 22"/>
                <a:gd name="T3" fmla="*/ 17 h 50"/>
                <a:gd name="T4" fmla="*/ 18 w 22"/>
                <a:gd name="T5" fmla="*/ 0 h 50"/>
                <a:gd name="T6" fmla="*/ 0 w 22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0">
                  <a:moveTo>
                    <a:pt x="0" y="50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0" y="11"/>
                    <a:pt x="19" y="6"/>
                    <a:pt x="18" y="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MH_Other_51">
              <a:extLst>
                <a:ext uri="{FF2B5EF4-FFF2-40B4-BE49-F238E27FC236}">
                  <a16:creationId xmlns:a16="http://schemas.microsoft.com/office/drawing/2014/main" id="{EF0D6A5C-134E-4F78-8ED3-B779D94971AA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7381875" y="5194300"/>
              <a:ext cx="53975" cy="128588"/>
            </a:xfrm>
            <a:custGeom>
              <a:avLst/>
              <a:gdLst>
                <a:gd name="T0" fmla="*/ 22 w 44"/>
                <a:gd name="T1" fmla="*/ 0 h 106"/>
                <a:gd name="T2" fmla="*/ 0 w 44"/>
                <a:gd name="T3" fmla="*/ 33 h 106"/>
                <a:gd name="T4" fmla="*/ 27 w 44"/>
                <a:gd name="T5" fmla="*/ 73 h 106"/>
                <a:gd name="T6" fmla="*/ 44 w 44"/>
                <a:gd name="T7" fmla="*/ 106 h 106"/>
                <a:gd name="T8" fmla="*/ 22 w 4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6">
                  <a:moveTo>
                    <a:pt x="22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46"/>
                    <a:pt x="9" y="60"/>
                    <a:pt x="27" y="73"/>
                  </a:cubicBezTo>
                  <a:cubicBezTo>
                    <a:pt x="36" y="85"/>
                    <a:pt x="42" y="96"/>
                    <a:pt x="44" y="106"/>
                  </a:cubicBezTo>
                  <a:cubicBezTo>
                    <a:pt x="38" y="71"/>
                    <a:pt x="30" y="35"/>
                    <a:pt x="22" y="0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MH_Other_52">
              <a:extLst>
                <a:ext uri="{FF2B5EF4-FFF2-40B4-BE49-F238E27FC236}">
                  <a16:creationId xmlns:a16="http://schemas.microsoft.com/office/drawing/2014/main" id="{B3CF4F9A-FD3B-4723-B306-3A0882D12847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7173913" y="5103813"/>
              <a:ext cx="107950" cy="266700"/>
            </a:xfrm>
            <a:custGeom>
              <a:avLst/>
              <a:gdLst>
                <a:gd name="T0" fmla="*/ 72 w 87"/>
                <a:gd name="T1" fmla="*/ 0 h 215"/>
                <a:gd name="T2" fmla="*/ 58 w 87"/>
                <a:gd name="T3" fmla="*/ 19 h 215"/>
                <a:gd name="T4" fmla="*/ 58 w 87"/>
                <a:gd name="T5" fmla="*/ 136 h 215"/>
                <a:gd name="T6" fmla="*/ 0 w 87"/>
                <a:gd name="T7" fmla="*/ 195 h 215"/>
                <a:gd name="T8" fmla="*/ 16 w 87"/>
                <a:gd name="T9" fmla="*/ 215 h 215"/>
                <a:gd name="T10" fmla="*/ 87 w 87"/>
                <a:gd name="T11" fmla="*/ 144 h 215"/>
                <a:gd name="T12" fmla="*/ 72 w 87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15">
                  <a:moveTo>
                    <a:pt x="72" y="0"/>
                  </a:moveTo>
                  <a:cubicBezTo>
                    <a:pt x="67" y="5"/>
                    <a:pt x="63" y="11"/>
                    <a:pt x="58" y="19"/>
                  </a:cubicBezTo>
                  <a:cubicBezTo>
                    <a:pt x="51" y="64"/>
                    <a:pt x="51" y="103"/>
                    <a:pt x="58" y="13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16" y="215"/>
                    <a:pt x="16" y="215"/>
                    <a:pt x="16" y="215"/>
                  </a:cubicBezTo>
                  <a:cubicBezTo>
                    <a:pt x="43" y="190"/>
                    <a:pt x="67" y="167"/>
                    <a:pt x="87" y="144"/>
                  </a:cubicBezTo>
                  <a:cubicBezTo>
                    <a:pt x="59" y="104"/>
                    <a:pt x="54" y="55"/>
                    <a:pt x="72" y="0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MH_Other_53">
              <a:extLst>
                <a:ext uri="{FF2B5EF4-FFF2-40B4-BE49-F238E27FC236}">
                  <a16:creationId xmlns:a16="http://schemas.microsoft.com/office/drawing/2014/main" id="{47AF99C2-60C8-43A4-BF89-0F82CE318984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7107238" y="5127625"/>
              <a:ext cx="139700" cy="217488"/>
            </a:xfrm>
            <a:custGeom>
              <a:avLst/>
              <a:gdLst>
                <a:gd name="T0" fmla="*/ 112 w 112"/>
                <a:gd name="T1" fmla="*/ 0 h 176"/>
                <a:gd name="T2" fmla="*/ 99 w 112"/>
                <a:gd name="T3" fmla="*/ 24 h 176"/>
                <a:gd name="T4" fmla="*/ 99 w 112"/>
                <a:gd name="T5" fmla="*/ 24 h 176"/>
                <a:gd name="T6" fmla="*/ 93 w 112"/>
                <a:gd name="T7" fmla="*/ 36 h 176"/>
                <a:gd name="T8" fmla="*/ 78 w 112"/>
                <a:gd name="T9" fmla="*/ 51 h 176"/>
                <a:gd name="T10" fmla="*/ 77 w 112"/>
                <a:gd name="T11" fmla="*/ 81 h 176"/>
                <a:gd name="T12" fmla="*/ 63 w 112"/>
                <a:gd name="T13" fmla="*/ 113 h 176"/>
                <a:gd name="T14" fmla="*/ 20 w 112"/>
                <a:gd name="T15" fmla="*/ 117 h 176"/>
                <a:gd name="T16" fmla="*/ 0 w 112"/>
                <a:gd name="T17" fmla="*/ 135 h 176"/>
                <a:gd name="T18" fmla="*/ 54 w 112"/>
                <a:gd name="T19" fmla="*/ 176 h 176"/>
                <a:gd name="T20" fmla="*/ 112 w 112"/>
                <a:gd name="T21" fmla="*/ 117 h 176"/>
                <a:gd name="T22" fmla="*/ 112 w 112"/>
                <a:gd name="T2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76">
                  <a:moveTo>
                    <a:pt x="112" y="0"/>
                  </a:moveTo>
                  <a:cubicBezTo>
                    <a:pt x="108" y="7"/>
                    <a:pt x="104" y="1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7" y="28"/>
                    <a:pt x="95" y="32"/>
                    <a:pt x="93" y="36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82" y="98"/>
                    <a:pt x="77" y="108"/>
                    <a:pt x="63" y="113"/>
                  </a:cubicBezTo>
                  <a:cubicBezTo>
                    <a:pt x="50" y="120"/>
                    <a:pt x="35" y="121"/>
                    <a:pt x="20" y="11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0" y="144"/>
                    <a:pt x="48" y="157"/>
                    <a:pt x="54" y="176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05" y="84"/>
                    <a:pt x="105" y="45"/>
                    <a:pt x="112" y="0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MH_Other_54">
              <a:extLst>
                <a:ext uri="{FF2B5EF4-FFF2-40B4-BE49-F238E27FC236}">
                  <a16:creationId xmlns:a16="http://schemas.microsoft.com/office/drawing/2014/main" id="{D27A9393-3BE5-4BFB-8866-B53084FBDC85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7105650" y="5294313"/>
              <a:ext cx="220663" cy="487362"/>
            </a:xfrm>
            <a:custGeom>
              <a:avLst/>
              <a:gdLst>
                <a:gd name="T0" fmla="*/ 73 w 179"/>
                <a:gd name="T1" fmla="*/ 61 h 393"/>
                <a:gd name="T2" fmla="*/ 57 w 179"/>
                <a:gd name="T3" fmla="*/ 41 h 393"/>
                <a:gd name="T4" fmla="*/ 3 w 179"/>
                <a:gd name="T5" fmla="*/ 0 h 393"/>
                <a:gd name="T6" fmla="*/ 1 w 179"/>
                <a:gd name="T7" fmla="*/ 17 h 393"/>
                <a:gd name="T8" fmla="*/ 6 w 179"/>
                <a:gd name="T9" fmla="*/ 54 h 393"/>
                <a:gd name="T10" fmla="*/ 9 w 179"/>
                <a:gd name="T11" fmla="*/ 62 h 393"/>
                <a:gd name="T12" fmla="*/ 17 w 179"/>
                <a:gd name="T13" fmla="*/ 16 h 393"/>
                <a:gd name="T14" fmla="*/ 63 w 179"/>
                <a:gd name="T15" fmla="*/ 103 h 393"/>
                <a:gd name="T16" fmla="*/ 69 w 179"/>
                <a:gd name="T17" fmla="*/ 260 h 393"/>
                <a:gd name="T18" fmla="*/ 49 w 179"/>
                <a:gd name="T19" fmla="*/ 257 h 393"/>
                <a:gd name="T20" fmla="*/ 70 w 179"/>
                <a:gd name="T21" fmla="*/ 281 h 393"/>
                <a:gd name="T22" fmla="*/ 51 w 179"/>
                <a:gd name="T23" fmla="*/ 340 h 393"/>
                <a:gd name="T24" fmla="*/ 51 w 179"/>
                <a:gd name="T25" fmla="*/ 367 h 393"/>
                <a:gd name="T26" fmla="*/ 83 w 179"/>
                <a:gd name="T27" fmla="*/ 285 h 393"/>
                <a:gd name="T28" fmla="*/ 158 w 179"/>
                <a:gd name="T29" fmla="*/ 262 h 393"/>
                <a:gd name="T30" fmla="*/ 160 w 179"/>
                <a:gd name="T31" fmla="*/ 393 h 393"/>
                <a:gd name="T32" fmla="*/ 170 w 179"/>
                <a:gd name="T33" fmla="*/ 291 h 393"/>
                <a:gd name="T34" fmla="*/ 172 w 179"/>
                <a:gd name="T35" fmla="*/ 254 h 393"/>
                <a:gd name="T36" fmla="*/ 179 w 179"/>
                <a:gd name="T37" fmla="*/ 243 h 393"/>
                <a:gd name="T38" fmla="*/ 170 w 179"/>
                <a:gd name="T39" fmla="*/ 240 h 393"/>
                <a:gd name="T40" fmla="*/ 162 w 179"/>
                <a:gd name="T41" fmla="*/ 250 h 393"/>
                <a:gd name="T42" fmla="*/ 83 w 179"/>
                <a:gd name="T43" fmla="*/ 277 h 393"/>
                <a:gd name="T44" fmla="*/ 74 w 179"/>
                <a:gd name="T45" fmla="*/ 262 h 393"/>
                <a:gd name="T46" fmla="*/ 70 w 179"/>
                <a:gd name="T47" fmla="*/ 79 h 393"/>
                <a:gd name="T48" fmla="*/ 91 w 179"/>
                <a:gd name="T49" fmla="*/ 122 h 393"/>
                <a:gd name="T50" fmla="*/ 99 w 179"/>
                <a:gd name="T51" fmla="*/ 237 h 393"/>
                <a:gd name="T52" fmla="*/ 109 w 179"/>
                <a:gd name="T53" fmla="*/ 188 h 393"/>
                <a:gd name="T54" fmla="*/ 127 w 179"/>
                <a:gd name="T55" fmla="*/ 222 h 393"/>
                <a:gd name="T56" fmla="*/ 156 w 179"/>
                <a:gd name="T57" fmla="*/ 230 h 393"/>
                <a:gd name="T58" fmla="*/ 152 w 179"/>
                <a:gd name="T59" fmla="*/ 223 h 393"/>
                <a:gd name="T60" fmla="*/ 130 w 179"/>
                <a:gd name="T61" fmla="*/ 206 h 393"/>
                <a:gd name="T62" fmla="*/ 109 w 179"/>
                <a:gd name="T63" fmla="*/ 170 h 393"/>
                <a:gd name="T64" fmla="*/ 99 w 179"/>
                <a:gd name="T65" fmla="*/ 118 h 393"/>
                <a:gd name="T66" fmla="*/ 73 w 179"/>
                <a:gd name="T67" fmla="*/ 6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" h="393">
                  <a:moveTo>
                    <a:pt x="73" y="6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1" y="22"/>
                    <a:pt x="33" y="9"/>
                    <a:pt x="3" y="0"/>
                  </a:cubicBezTo>
                  <a:cubicBezTo>
                    <a:pt x="1" y="5"/>
                    <a:pt x="0" y="11"/>
                    <a:pt x="1" y="17"/>
                  </a:cubicBezTo>
                  <a:cubicBezTo>
                    <a:pt x="7" y="14"/>
                    <a:pt x="9" y="26"/>
                    <a:pt x="6" y="54"/>
                  </a:cubicBezTo>
                  <a:cubicBezTo>
                    <a:pt x="7" y="57"/>
                    <a:pt x="8" y="59"/>
                    <a:pt x="9" y="62"/>
                  </a:cubicBezTo>
                  <a:cubicBezTo>
                    <a:pt x="18" y="50"/>
                    <a:pt x="21" y="35"/>
                    <a:pt x="17" y="16"/>
                  </a:cubicBezTo>
                  <a:cubicBezTo>
                    <a:pt x="44" y="42"/>
                    <a:pt x="59" y="71"/>
                    <a:pt x="63" y="103"/>
                  </a:cubicBezTo>
                  <a:cubicBezTo>
                    <a:pt x="69" y="260"/>
                    <a:pt x="69" y="260"/>
                    <a:pt x="69" y="260"/>
                  </a:cubicBezTo>
                  <a:cubicBezTo>
                    <a:pt x="64" y="257"/>
                    <a:pt x="57" y="256"/>
                    <a:pt x="49" y="257"/>
                  </a:cubicBezTo>
                  <a:cubicBezTo>
                    <a:pt x="66" y="262"/>
                    <a:pt x="73" y="271"/>
                    <a:pt x="70" y="281"/>
                  </a:cubicBezTo>
                  <a:cubicBezTo>
                    <a:pt x="51" y="340"/>
                    <a:pt x="51" y="340"/>
                    <a:pt x="51" y="340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56" y="338"/>
                    <a:pt x="67" y="311"/>
                    <a:pt x="83" y="285"/>
                  </a:cubicBezTo>
                  <a:cubicBezTo>
                    <a:pt x="107" y="282"/>
                    <a:pt x="132" y="274"/>
                    <a:pt x="158" y="262"/>
                  </a:cubicBezTo>
                  <a:cubicBezTo>
                    <a:pt x="165" y="303"/>
                    <a:pt x="165" y="347"/>
                    <a:pt x="160" y="393"/>
                  </a:cubicBezTo>
                  <a:cubicBezTo>
                    <a:pt x="171" y="363"/>
                    <a:pt x="174" y="329"/>
                    <a:pt x="170" y="291"/>
                  </a:cubicBezTo>
                  <a:cubicBezTo>
                    <a:pt x="168" y="275"/>
                    <a:pt x="169" y="263"/>
                    <a:pt x="172" y="254"/>
                  </a:cubicBezTo>
                  <a:cubicBezTo>
                    <a:pt x="173" y="249"/>
                    <a:pt x="176" y="246"/>
                    <a:pt x="179" y="243"/>
                  </a:cubicBezTo>
                  <a:cubicBezTo>
                    <a:pt x="176" y="242"/>
                    <a:pt x="173" y="241"/>
                    <a:pt x="170" y="24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1" y="270"/>
                    <a:pt x="78" y="266"/>
                    <a:pt x="74" y="262"/>
                  </a:cubicBezTo>
                  <a:cubicBezTo>
                    <a:pt x="84" y="190"/>
                    <a:pt x="83" y="129"/>
                    <a:pt x="70" y="79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103" y="166"/>
                    <a:pt x="106" y="204"/>
                    <a:pt x="99" y="237"/>
                  </a:cubicBezTo>
                  <a:cubicBezTo>
                    <a:pt x="105" y="221"/>
                    <a:pt x="108" y="205"/>
                    <a:pt x="109" y="188"/>
                  </a:cubicBezTo>
                  <a:cubicBezTo>
                    <a:pt x="117" y="198"/>
                    <a:pt x="123" y="209"/>
                    <a:pt x="127" y="222"/>
                  </a:cubicBezTo>
                  <a:cubicBezTo>
                    <a:pt x="156" y="230"/>
                    <a:pt x="156" y="230"/>
                    <a:pt x="156" y="230"/>
                  </a:cubicBezTo>
                  <a:cubicBezTo>
                    <a:pt x="154" y="228"/>
                    <a:pt x="153" y="225"/>
                    <a:pt x="152" y="223"/>
                  </a:cubicBezTo>
                  <a:cubicBezTo>
                    <a:pt x="145" y="224"/>
                    <a:pt x="138" y="218"/>
                    <a:pt x="130" y="206"/>
                  </a:cubicBezTo>
                  <a:cubicBezTo>
                    <a:pt x="126" y="190"/>
                    <a:pt x="119" y="178"/>
                    <a:pt x="109" y="170"/>
                  </a:cubicBezTo>
                  <a:cubicBezTo>
                    <a:pt x="108" y="153"/>
                    <a:pt x="105" y="135"/>
                    <a:pt x="99" y="118"/>
                  </a:cubicBezTo>
                  <a:cubicBezTo>
                    <a:pt x="73" y="61"/>
                    <a:pt x="73" y="61"/>
                    <a:pt x="73" y="6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MH_Other_55">
              <a:extLst>
                <a:ext uri="{FF2B5EF4-FFF2-40B4-BE49-F238E27FC236}">
                  <a16:creationId xmlns:a16="http://schemas.microsoft.com/office/drawing/2014/main" id="{99EA51E2-AD76-4B2B-877F-DAC6DAA775FB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7308850" y="5278438"/>
              <a:ext cx="12700" cy="47625"/>
            </a:xfrm>
            <a:custGeom>
              <a:avLst/>
              <a:gdLst>
                <a:gd name="T0" fmla="*/ 0 w 9"/>
                <a:gd name="T1" fmla="*/ 22 h 31"/>
                <a:gd name="T2" fmla="*/ 9 w 9"/>
                <a:gd name="T3" fmla="*/ 31 h 31"/>
                <a:gd name="T4" fmla="*/ 4 w 9"/>
                <a:gd name="T5" fmla="*/ 0 h 31"/>
                <a:gd name="T6" fmla="*/ 0 w 9"/>
                <a:gd name="T7" fmla="*/ 22 h 31"/>
                <a:gd name="T8" fmla="*/ 0 w 9"/>
                <a:gd name="T9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0" y="22"/>
                  </a:moveTo>
                  <a:lnTo>
                    <a:pt x="9" y="31"/>
                  </a:lnTo>
                  <a:lnTo>
                    <a:pt x="4" y="0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MH_Other_56">
              <a:extLst>
                <a:ext uri="{FF2B5EF4-FFF2-40B4-BE49-F238E27FC236}">
                  <a16:creationId xmlns:a16="http://schemas.microsoft.com/office/drawing/2014/main" id="{59EF9740-4BA9-42F6-B09F-27E982EA00FE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7242175" y="5054600"/>
              <a:ext cx="173038" cy="525463"/>
            </a:xfrm>
            <a:custGeom>
              <a:avLst/>
              <a:gdLst>
                <a:gd name="T0" fmla="*/ 58 w 140"/>
                <a:gd name="T1" fmla="*/ 179 h 422"/>
                <a:gd name="T2" fmla="*/ 65 w 140"/>
                <a:gd name="T3" fmla="*/ 218 h 422"/>
                <a:gd name="T4" fmla="*/ 84 w 140"/>
                <a:gd name="T5" fmla="*/ 265 h 422"/>
                <a:gd name="T6" fmla="*/ 107 w 140"/>
                <a:gd name="T7" fmla="*/ 312 h 422"/>
                <a:gd name="T8" fmla="*/ 80 w 140"/>
                <a:gd name="T9" fmla="*/ 279 h 422"/>
                <a:gd name="T10" fmla="*/ 79 w 140"/>
                <a:gd name="T11" fmla="*/ 370 h 422"/>
                <a:gd name="T12" fmla="*/ 84 w 140"/>
                <a:gd name="T13" fmla="*/ 398 h 422"/>
                <a:gd name="T14" fmla="*/ 98 w 140"/>
                <a:gd name="T15" fmla="*/ 422 h 422"/>
                <a:gd name="T16" fmla="*/ 105 w 140"/>
                <a:gd name="T17" fmla="*/ 412 h 422"/>
                <a:gd name="T18" fmla="*/ 117 w 140"/>
                <a:gd name="T19" fmla="*/ 381 h 422"/>
                <a:gd name="T20" fmla="*/ 131 w 140"/>
                <a:gd name="T21" fmla="*/ 195 h 422"/>
                <a:gd name="T22" fmla="*/ 101 w 140"/>
                <a:gd name="T23" fmla="*/ 154 h 422"/>
                <a:gd name="T24" fmla="*/ 24 w 140"/>
                <a:gd name="T25" fmla="*/ 143 h 422"/>
                <a:gd name="T26" fmla="*/ 69 w 140"/>
                <a:gd name="T27" fmla="*/ 37 h 422"/>
                <a:gd name="T28" fmla="*/ 102 w 140"/>
                <a:gd name="T29" fmla="*/ 0 h 422"/>
                <a:gd name="T30" fmla="*/ 18 w 140"/>
                <a:gd name="T31" fmla="*/ 39 h 422"/>
                <a:gd name="T32" fmla="*/ 33 w 140"/>
                <a:gd name="T33" fmla="*/ 183 h 422"/>
                <a:gd name="T34" fmla="*/ 54 w 140"/>
                <a:gd name="T35" fmla="*/ 207 h 422"/>
                <a:gd name="T36" fmla="*/ 58 w 140"/>
                <a:gd name="T37" fmla="*/ 179 h 422"/>
                <a:gd name="T38" fmla="*/ 90 w 140"/>
                <a:gd name="T39" fmla="*/ 9 h 422"/>
                <a:gd name="T40" fmla="*/ 79 w 140"/>
                <a:gd name="T41" fmla="*/ 22 h 422"/>
                <a:gd name="T42" fmla="*/ 26 w 140"/>
                <a:gd name="T43" fmla="*/ 46 h 422"/>
                <a:gd name="T44" fmla="*/ 21 w 140"/>
                <a:gd name="T45" fmla="*/ 141 h 422"/>
                <a:gd name="T46" fmla="*/ 21 w 140"/>
                <a:gd name="T47" fmla="*/ 141 h 422"/>
                <a:gd name="T48" fmla="*/ 21 w 140"/>
                <a:gd name="T49" fmla="*/ 143 h 422"/>
                <a:gd name="T50" fmla="*/ 22 w 140"/>
                <a:gd name="T51" fmla="*/ 145 h 422"/>
                <a:gd name="T52" fmla="*/ 23 w 140"/>
                <a:gd name="T53" fmla="*/ 146 h 422"/>
                <a:gd name="T54" fmla="*/ 53 w 140"/>
                <a:gd name="T55" fmla="*/ 195 h 422"/>
                <a:gd name="T56" fmla="*/ 52 w 140"/>
                <a:gd name="T57" fmla="*/ 200 h 422"/>
                <a:gd name="T58" fmla="*/ 35 w 140"/>
                <a:gd name="T59" fmla="*/ 181 h 422"/>
                <a:gd name="T60" fmla="*/ 20 w 140"/>
                <a:gd name="T61" fmla="*/ 41 h 422"/>
                <a:gd name="T62" fmla="*/ 90 w 140"/>
                <a:gd name="T63" fmla="*/ 9 h 422"/>
                <a:gd name="T64" fmla="*/ 61 w 140"/>
                <a:gd name="T65" fmla="*/ 178 h 422"/>
                <a:gd name="T66" fmla="*/ 70 w 140"/>
                <a:gd name="T67" fmla="*/ 187 h 422"/>
                <a:gd name="T68" fmla="*/ 109 w 140"/>
                <a:gd name="T69" fmla="*/ 309 h 422"/>
                <a:gd name="T70" fmla="*/ 87 w 140"/>
                <a:gd name="T71" fmla="*/ 264 h 422"/>
                <a:gd name="T72" fmla="*/ 87 w 140"/>
                <a:gd name="T73" fmla="*/ 264 h 422"/>
                <a:gd name="T74" fmla="*/ 67 w 140"/>
                <a:gd name="T75" fmla="*/ 217 h 422"/>
                <a:gd name="T76" fmla="*/ 61 w 140"/>
                <a:gd name="T77" fmla="*/ 178 h 422"/>
                <a:gd name="T78" fmla="*/ 81 w 140"/>
                <a:gd name="T79" fmla="*/ 285 h 422"/>
                <a:gd name="T80" fmla="*/ 87 w 140"/>
                <a:gd name="T81" fmla="*/ 292 h 422"/>
                <a:gd name="T82" fmla="*/ 98 w 140"/>
                <a:gd name="T83" fmla="*/ 417 h 422"/>
                <a:gd name="T84" fmla="*/ 87 w 140"/>
                <a:gd name="T85" fmla="*/ 397 h 422"/>
                <a:gd name="T86" fmla="*/ 82 w 140"/>
                <a:gd name="T87" fmla="*/ 369 h 422"/>
                <a:gd name="T88" fmla="*/ 81 w 140"/>
                <a:gd name="T89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422">
                  <a:moveTo>
                    <a:pt x="58" y="179"/>
                  </a:moveTo>
                  <a:cubicBezTo>
                    <a:pt x="65" y="218"/>
                    <a:pt x="65" y="218"/>
                    <a:pt x="65" y="218"/>
                  </a:cubicBezTo>
                  <a:cubicBezTo>
                    <a:pt x="70" y="234"/>
                    <a:pt x="77" y="250"/>
                    <a:pt x="84" y="265"/>
                  </a:cubicBezTo>
                  <a:cubicBezTo>
                    <a:pt x="91" y="281"/>
                    <a:pt x="99" y="297"/>
                    <a:pt x="107" y="312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73" y="304"/>
                    <a:pt x="73" y="334"/>
                    <a:pt x="79" y="370"/>
                  </a:cubicBezTo>
                  <a:cubicBezTo>
                    <a:pt x="80" y="379"/>
                    <a:pt x="82" y="388"/>
                    <a:pt x="84" y="398"/>
                  </a:cubicBezTo>
                  <a:cubicBezTo>
                    <a:pt x="98" y="422"/>
                    <a:pt x="98" y="422"/>
                    <a:pt x="98" y="422"/>
                  </a:cubicBezTo>
                  <a:cubicBezTo>
                    <a:pt x="105" y="412"/>
                    <a:pt x="105" y="412"/>
                    <a:pt x="105" y="412"/>
                  </a:cubicBezTo>
                  <a:cubicBezTo>
                    <a:pt x="117" y="381"/>
                    <a:pt x="117" y="381"/>
                    <a:pt x="117" y="381"/>
                  </a:cubicBezTo>
                  <a:cubicBezTo>
                    <a:pt x="135" y="333"/>
                    <a:pt x="140" y="271"/>
                    <a:pt x="131" y="195"/>
                  </a:cubicBezTo>
                  <a:cubicBezTo>
                    <a:pt x="116" y="183"/>
                    <a:pt x="106" y="169"/>
                    <a:pt x="101" y="154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94"/>
                    <a:pt x="5" y="143"/>
                    <a:pt x="33" y="183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8" y="179"/>
                    <a:pt x="58" y="179"/>
                    <a:pt x="58" y="179"/>
                  </a:cubicBezTo>
                  <a:close/>
                  <a:moveTo>
                    <a:pt x="90" y="9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16" y="77"/>
                    <a:pt x="14" y="109"/>
                    <a:pt x="21" y="141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42"/>
                    <a:pt x="21" y="143"/>
                    <a:pt x="21" y="143"/>
                  </a:cubicBezTo>
                  <a:cubicBezTo>
                    <a:pt x="21" y="144"/>
                    <a:pt x="21" y="144"/>
                    <a:pt x="22" y="145"/>
                  </a:cubicBezTo>
                  <a:cubicBezTo>
                    <a:pt x="22" y="145"/>
                    <a:pt x="22" y="146"/>
                    <a:pt x="23" y="146"/>
                  </a:cubicBezTo>
                  <a:cubicBezTo>
                    <a:pt x="30" y="162"/>
                    <a:pt x="40" y="179"/>
                    <a:pt x="53" y="195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8" y="142"/>
                    <a:pt x="3" y="95"/>
                    <a:pt x="20" y="41"/>
                  </a:cubicBezTo>
                  <a:cubicBezTo>
                    <a:pt x="90" y="9"/>
                    <a:pt x="90" y="9"/>
                    <a:pt x="90" y="9"/>
                  </a:cubicBezTo>
                  <a:close/>
                  <a:moveTo>
                    <a:pt x="61" y="178"/>
                  </a:moveTo>
                  <a:cubicBezTo>
                    <a:pt x="70" y="187"/>
                    <a:pt x="70" y="187"/>
                    <a:pt x="70" y="187"/>
                  </a:cubicBezTo>
                  <a:cubicBezTo>
                    <a:pt x="79" y="225"/>
                    <a:pt x="92" y="266"/>
                    <a:pt x="109" y="309"/>
                  </a:cubicBezTo>
                  <a:cubicBezTo>
                    <a:pt x="101" y="294"/>
                    <a:pt x="94" y="279"/>
                    <a:pt x="87" y="264"/>
                  </a:cubicBezTo>
                  <a:cubicBezTo>
                    <a:pt x="87" y="264"/>
                    <a:pt x="87" y="264"/>
                    <a:pt x="87" y="264"/>
                  </a:cubicBezTo>
                  <a:cubicBezTo>
                    <a:pt x="80" y="249"/>
                    <a:pt x="73" y="233"/>
                    <a:pt x="67" y="217"/>
                  </a:cubicBezTo>
                  <a:cubicBezTo>
                    <a:pt x="61" y="178"/>
                    <a:pt x="61" y="178"/>
                    <a:pt x="61" y="178"/>
                  </a:cubicBezTo>
                  <a:close/>
                  <a:moveTo>
                    <a:pt x="81" y="285"/>
                  </a:moveTo>
                  <a:cubicBezTo>
                    <a:pt x="87" y="292"/>
                    <a:pt x="87" y="292"/>
                    <a:pt x="87" y="292"/>
                  </a:cubicBezTo>
                  <a:cubicBezTo>
                    <a:pt x="82" y="332"/>
                    <a:pt x="86" y="374"/>
                    <a:pt x="98" y="417"/>
                  </a:cubicBezTo>
                  <a:cubicBezTo>
                    <a:pt x="87" y="397"/>
                    <a:pt x="87" y="397"/>
                    <a:pt x="87" y="397"/>
                  </a:cubicBezTo>
                  <a:cubicBezTo>
                    <a:pt x="85" y="387"/>
                    <a:pt x="83" y="378"/>
                    <a:pt x="82" y="369"/>
                  </a:cubicBezTo>
                  <a:cubicBezTo>
                    <a:pt x="76" y="337"/>
                    <a:pt x="76" y="309"/>
                    <a:pt x="81" y="285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MH_Other_57">
              <a:extLst>
                <a:ext uri="{FF2B5EF4-FFF2-40B4-BE49-F238E27FC236}">
                  <a16:creationId xmlns:a16="http://schemas.microsoft.com/office/drawing/2014/main" id="{61940661-942C-4D2A-AD28-9F61BFF204D3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7245350" y="5065713"/>
              <a:ext cx="107950" cy="238125"/>
            </a:xfrm>
            <a:custGeom>
              <a:avLst/>
              <a:gdLst>
                <a:gd name="T0" fmla="*/ 76 w 87"/>
                <a:gd name="T1" fmla="*/ 13 h 191"/>
                <a:gd name="T2" fmla="*/ 87 w 87"/>
                <a:gd name="T3" fmla="*/ 0 h 191"/>
                <a:gd name="T4" fmla="*/ 17 w 87"/>
                <a:gd name="T5" fmla="*/ 32 h 191"/>
                <a:gd name="T6" fmla="*/ 32 w 87"/>
                <a:gd name="T7" fmla="*/ 172 h 191"/>
                <a:gd name="T8" fmla="*/ 49 w 87"/>
                <a:gd name="T9" fmla="*/ 191 h 191"/>
                <a:gd name="T10" fmla="*/ 50 w 87"/>
                <a:gd name="T11" fmla="*/ 186 h 191"/>
                <a:gd name="T12" fmla="*/ 20 w 87"/>
                <a:gd name="T13" fmla="*/ 137 h 191"/>
                <a:gd name="T14" fmla="*/ 19 w 87"/>
                <a:gd name="T15" fmla="*/ 136 h 191"/>
                <a:gd name="T16" fmla="*/ 18 w 87"/>
                <a:gd name="T17" fmla="*/ 134 h 191"/>
                <a:gd name="T18" fmla="*/ 18 w 87"/>
                <a:gd name="T19" fmla="*/ 132 h 191"/>
                <a:gd name="T20" fmla="*/ 18 w 87"/>
                <a:gd name="T21" fmla="*/ 132 h 191"/>
                <a:gd name="T22" fmla="*/ 23 w 87"/>
                <a:gd name="T23" fmla="*/ 37 h 191"/>
                <a:gd name="T24" fmla="*/ 76 w 87"/>
                <a:gd name="T25" fmla="*/ 1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91">
                  <a:moveTo>
                    <a:pt x="76" y="13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0" y="86"/>
                    <a:pt x="5" y="133"/>
                    <a:pt x="32" y="172"/>
                  </a:cubicBezTo>
                  <a:cubicBezTo>
                    <a:pt x="49" y="191"/>
                    <a:pt x="49" y="191"/>
                    <a:pt x="49" y="191"/>
                  </a:cubicBezTo>
                  <a:cubicBezTo>
                    <a:pt x="50" y="186"/>
                    <a:pt x="50" y="186"/>
                    <a:pt x="50" y="186"/>
                  </a:cubicBezTo>
                  <a:cubicBezTo>
                    <a:pt x="37" y="170"/>
                    <a:pt x="27" y="153"/>
                    <a:pt x="20" y="137"/>
                  </a:cubicBezTo>
                  <a:cubicBezTo>
                    <a:pt x="19" y="137"/>
                    <a:pt x="19" y="136"/>
                    <a:pt x="19" y="136"/>
                  </a:cubicBezTo>
                  <a:cubicBezTo>
                    <a:pt x="18" y="135"/>
                    <a:pt x="18" y="135"/>
                    <a:pt x="18" y="134"/>
                  </a:cubicBezTo>
                  <a:cubicBezTo>
                    <a:pt x="18" y="134"/>
                    <a:pt x="18" y="133"/>
                    <a:pt x="18" y="132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1" y="100"/>
                    <a:pt x="13" y="68"/>
                    <a:pt x="23" y="37"/>
                  </a:cubicBezTo>
                  <a:cubicBezTo>
                    <a:pt x="76" y="13"/>
                    <a:pt x="76" y="13"/>
                    <a:pt x="76" y="13"/>
                  </a:cubicBezTo>
                  <a:close/>
                </a:path>
              </a:pathLst>
            </a:custGeom>
            <a:solidFill>
              <a:srgbClr val="E0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MH_Other_58">
              <a:extLst>
                <a:ext uri="{FF2B5EF4-FFF2-40B4-BE49-F238E27FC236}">
                  <a16:creationId xmlns:a16="http://schemas.microsoft.com/office/drawing/2014/main" id="{0045BB7F-01AD-4D36-976C-20638FEF6AA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7318375" y="5276850"/>
              <a:ext cx="58738" cy="161925"/>
            </a:xfrm>
            <a:custGeom>
              <a:avLst/>
              <a:gdLst>
                <a:gd name="T0" fmla="*/ 9 w 48"/>
                <a:gd name="T1" fmla="*/ 9 h 131"/>
                <a:gd name="T2" fmla="*/ 0 w 48"/>
                <a:gd name="T3" fmla="*/ 0 h 131"/>
                <a:gd name="T4" fmla="*/ 6 w 48"/>
                <a:gd name="T5" fmla="*/ 39 h 131"/>
                <a:gd name="T6" fmla="*/ 26 w 48"/>
                <a:gd name="T7" fmla="*/ 86 h 131"/>
                <a:gd name="T8" fmla="*/ 26 w 48"/>
                <a:gd name="T9" fmla="*/ 86 h 131"/>
                <a:gd name="T10" fmla="*/ 48 w 48"/>
                <a:gd name="T11" fmla="*/ 131 h 131"/>
                <a:gd name="T12" fmla="*/ 9 w 48"/>
                <a:gd name="T13" fmla="*/ 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31">
                  <a:moveTo>
                    <a:pt x="9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2" y="55"/>
                    <a:pt x="19" y="71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3" y="101"/>
                    <a:pt x="40" y="116"/>
                    <a:pt x="48" y="131"/>
                  </a:cubicBezTo>
                  <a:cubicBezTo>
                    <a:pt x="31" y="88"/>
                    <a:pt x="18" y="47"/>
                    <a:pt x="9" y="9"/>
                  </a:cubicBezTo>
                  <a:close/>
                </a:path>
              </a:pathLst>
            </a:custGeom>
            <a:solidFill>
              <a:srgbClr val="E0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MH_Other_59">
              <a:extLst>
                <a:ext uri="{FF2B5EF4-FFF2-40B4-BE49-F238E27FC236}">
                  <a16:creationId xmlns:a16="http://schemas.microsoft.com/office/drawing/2014/main" id="{D0232F0D-57B8-4095-92C0-AB293C248522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7335838" y="5410200"/>
              <a:ext cx="28575" cy="161925"/>
            </a:xfrm>
            <a:custGeom>
              <a:avLst/>
              <a:gdLst>
                <a:gd name="T0" fmla="*/ 11 w 22"/>
                <a:gd name="T1" fmla="*/ 7 h 132"/>
                <a:gd name="T2" fmla="*/ 5 w 22"/>
                <a:gd name="T3" fmla="*/ 0 h 132"/>
                <a:gd name="T4" fmla="*/ 6 w 22"/>
                <a:gd name="T5" fmla="*/ 84 h 132"/>
                <a:gd name="T6" fmla="*/ 11 w 22"/>
                <a:gd name="T7" fmla="*/ 112 h 132"/>
                <a:gd name="T8" fmla="*/ 22 w 22"/>
                <a:gd name="T9" fmla="*/ 132 h 132"/>
                <a:gd name="T10" fmla="*/ 11 w 22"/>
                <a:gd name="T11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2">
                  <a:moveTo>
                    <a:pt x="11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4"/>
                    <a:pt x="0" y="52"/>
                    <a:pt x="6" y="84"/>
                  </a:cubicBezTo>
                  <a:cubicBezTo>
                    <a:pt x="7" y="93"/>
                    <a:pt x="9" y="102"/>
                    <a:pt x="11" y="11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10" y="89"/>
                    <a:pt x="6" y="47"/>
                    <a:pt x="11" y="7"/>
                  </a:cubicBezTo>
                  <a:close/>
                </a:path>
              </a:pathLst>
            </a:custGeom>
            <a:solidFill>
              <a:srgbClr val="E0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MH_Other_60">
              <a:extLst>
                <a:ext uri="{FF2B5EF4-FFF2-40B4-BE49-F238E27FC236}">
                  <a16:creationId xmlns:a16="http://schemas.microsoft.com/office/drawing/2014/main" id="{E017BE4E-E549-4B53-B620-236BBFAFCEDC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7342188" y="5383213"/>
              <a:ext cx="31750" cy="58737"/>
            </a:xfrm>
            <a:custGeom>
              <a:avLst/>
              <a:gdLst>
                <a:gd name="T0" fmla="*/ 4 w 27"/>
                <a:gd name="T1" fmla="*/ 0 h 47"/>
                <a:gd name="T2" fmla="*/ 0 w 27"/>
                <a:gd name="T3" fmla="*/ 14 h 47"/>
                <a:gd name="T4" fmla="*/ 27 w 27"/>
                <a:gd name="T5" fmla="*/ 47 h 47"/>
                <a:gd name="T6" fmla="*/ 4 w 27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47">
                  <a:moveTo>
                    <a:pt x="4" y="0"/>
                  </a:moveTo>
                  <a:cubicBezTo>
                    <a:pt x="2" y="5"/>
                    <a:pt x="1" y="9"/>
                    <a:pt x="0" y="1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9" y="32"/>
                    <a:pt x="11" y="16"/>
                    <a:pt x="4" y="0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MH_Other_61">
              <a:extLst>
                <a:ext uri="{FF2B5EF4-FFF2-40B4-BE49-F238E27FC236}">
                  <a16:creationId xmlns:a16="http://schemas.microsoft.com/office/drawing/2014/main" id="{F7A0CE44-00AB-432B-B339-010722F49AED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7383463" y="5481638"/>
              <a:ext cx="122237" cy="98425"/>
            </a:xfrm>
            <a:custGeom>
              <a:avLst/>
              <a:gdLst>
                <a:gd name="T0" fmla="*/ 31 w 99"/>
                <a:gd name="T1" fmla="*/ 0 h 80"/>
                <a:gd name="T2" fmla="*/ 25 w 99"/>
                <a:gd name="T3" fmla="*/ 24 h 80"/>
                <a:gd name="T4" fmla="*/ 57 w 99"/>
                <a:gd name="T5" fmla="*/ 24 h 80"/>
                <a:gd name="T6" fmla="*/ 9 w 99"/>
                <a:gd name="T7" fmla="*/ 66 h 80"/>
                <a:gd name="T8" fmla="*/ 0 w 99"/>
                <a:gd name="T9" fmla="*/ 80 h 80"/>
                <a:gd name="T10" fmla="*/ 8 w 99"/>
                <a:gd name="T11" fmla="*/ 78 h 80"/>
                <a:gd name="T12" fmla="*/ 68 w 99"/>
                <a:gd name="T13" fmla="*/ 39 h 80"/>
                <a:gd name="T14" fmla="*/ 79 w 99"/>
                <a:gd name="T15" fmla="*/ 31 h 80"/>
                <a:gd name="T16" fmla="*/ 99 w 99"/>
                <a:gd name="T17" fmla="*/ 15 h 80"/>
                <a:gd name="T18" fmla="*/ 31 w 99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80">
                  <a:moveTo>
                    <a:pt x="31" y="0"/>
                  </a:moveTo>
                  <a:cubicBezTo>
                    <a:pt x="29" y="9"/>
                    <a:pt x="27" y="17"/>
                    <a:pt x="25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71"/>
                    <a:pt x="3" y="76"/>
                    <a:pt x="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6" y="27"/>
                    <a:pt x="92" y="22"/>
                    <a:pt x="99" y="15"/>
                  </a:cubicBezTo>
                  <a:cubicBezTo>
                    <a:pt x="73" y="14"/>
                    <a:pt x="51" y="9"/>
                    <a:pt x="31" y="0"/>
                  </a:cubicBezTo>
                  <a:close/>
                </a:path>
              </a:pathLst>
            </a:custGeom>
            <a:solidFill>
              <a:srgbClr val="9F8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MH_Other_62">
              <a:extLst>
                <a:ext uri="{FF2B5EF4-FFF2-40B4-BE49-F238E27FC236}">
                  <a16:creationId xmlns:a16="http://schemas.microsoft.com/office/drawing/2014/main" id="{30A1DDCB-F754-47DA-94A2-98227843BDC1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6713538" y="5287963"/>
              <a:ext cx="703262" cy="539750"/>
            </a:xfrm>
            <a:custGeom>
              <a:avLst/>
              <a:gdLst>
                <a:gd name="T0" fmla="*/ 487 w 567"/>
                <a:gd name="T1" fmla="*/ 259 h 435"/>
                <a:gd name="T2" fmla="*/ 475 w 567"/>
                <a:gd name="T3" fmla="*/ 398 h 435"/>
                <a:gd name="T4" fmla="*/ 398 w 567"/>
                <a:gd name="T5" fmla="*/ 290 h 435"/>
                <a:gd name="T6" fmla="*/ 366 w 567"/>
                <a:gd name="T7" fmla="*/ 345 h 435"/>
                <a:gd name="T8" fmla="*/ 364 w 567"/>
                <a:gd name="T9" fmla="*/ 262 h 435"/>
                <a:gd name="T10" fmla="*/ 351 w 567"/>
                <a:gd name="T11" fmla="*/ 274 h 435"/>
                <a:gd name="T12" fmla="*/ 287 w 567"/>
                <a:gd name="T13" fmla="*/ 203 h 435"/>
                <a:gd name="T14" fmla="*/ 274 w 567"/>
                <a:gd name="T15" fmla="*/ 184 h 435"/>
                <a:gd name="T16" fmla="*/ 289 w 567"/>
                <a:gd name="T17" fmla="*/ 187 h 435"/>
                <a:gd name="T18" fmla="*/ 298 w 567"/>
                <a:gd name="T19" fmla="*/ 104 h 435"/>
                <a:gd name="T20" fmla="*/ 256 w 567"/>
                <a:gd name="T21" fmla="*/ 113 h 435"/>
                <a:gd name="T22" fmla="*/ 120 w 567"/>
                <a:gd name="T23" fmla="*/ 36 h 435"/>
                <a:gd name="T24" fmla="*/ 39 w 567"/>
                <a:gd name="T25" fmla="*/ 198 h 435"/>
                <a:gd name="T26" fmla="*/ 36 w 567"/>
                <a:gd name="T27" fmla="*/ 312 h 435"/>
                <a:gd name="T28" fmla="*/ 0 w 567"/>
                <a:gd name="T29" fmla="*/ 435 h 435"/>
                <a:gd name="T30" fmla="*/ 262 w 567"/>
                <a:gd name="T31" fmla="*/ 379 h 435"/>
                <a:gd name="T32" fmla="*/ 294 w 567"/>
                <a:gd name="T33" fmla="*/ 381 h 435"/>
                <a:gd name="T34" fmla="*/ 509 w 567"/>
                <a:gd name="T35" fmla="*/ 382 h 435"/>
                <a:gd name="T36" fmla="*/ 567 w 567"/>
                <a:gd name="T37" fmla="*/ 327 h 435"/>
                <a:gd name="T38" fmla="*/ 509 w 567"/>
                <a:gd name="T39" fmla="*/ 243 h 435"/>
                <a:gd name="T40" fmla="*/ 494 w 567"/>
                <a:gd name="T41" fmla="*/ 248 h 435"/>
                <a:gd name="T42" fmla="*/ 131 w 567"/>
                <a:gd name="T43" fmla="*/ 42 h 435"/>
                <a:gd name="T44" fmla="*/ 56 w 567"/>
                <a:gd name="T45" fmla="*/ 231 h 435"/>
                <a:gd name="T46" fmla="*/ 45 w 567"/>
                <a:gd name="T47" fmla="*/ 402 h 435"/>
                <a:gd name="T48" fmla="*/ 4 w 567"/>
                <a:gd name="T49" fmla="*/ 431 h 435"/>
                <a:gd name="T50" fmla="*/ 28 w 567"/>
                <a:gd name="T51" fmla="*/ 402 h 435"/>
                <a:gd name="T52" fmla="*/ 38 w 567"/>
                <a:gd name="T53" fmla="*/ 313 h 435"/>
                <a:gd name="T54" fmla="*/ 44 w 567"/>
                <a:gd name="T55" fmla="*/ 217 h 435"/>
                <a:gd name="T56" fmla="*/ 42 w 567"/>
                <a:gd name="T57" fmla="*/ 197 h 435"/>
                <a:gd name="T58" fmla="*/ 99 w 567"/>
                <a:gd name="T59" fmla="*/ 63 h 435"/>
                <a:gd name="T60" fmla="*/ 122 w 567"/>
                <a:gd name="T61" fmla="*/ 38 h 435"/>
                <a:gd name="T62" fmla="*/ 154 w 567"/>
                <a:gd name="T63" fmla="*/ 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7" h="435">
                  <a:moveTo>
                    <a:pt x="494" y="248"/>
                  </a:moveTo>
                  <a:cubicBezTo>
                    <a:pt x="491" y="251"/>
                    <a:pt x="488" y="254"/>
                    <a:pt x="487" y="259"/>
                  </a:cubicBezTo>
                  <a:cubicBezTo>
                    <a:pt x="484" y="268"/>
                    <a:pt x="483" y="280"/>
                    <a:pt x="485" y="296"/>
                  </a:cubicBezTo>
                  <a:cubicBezTo>
                    <a:pt x="489" y="334"/>
                    <a:pt x="486" y="368"/>
                    <a:pt x="475" y="398"/>
                  </a:cubicBezTo>
                  <a:cubicBezTo>
                    <a:pt x="480" y="352"/>
                    <a:pt x="480" y="308"/>
                    <a:pt x="473" y="267"/>
                  </a:cubicBezTo>
                  <a:cubicBezTo>
                    <a:pt x="447" y="279"/>
                    <a:pt x="422" y="287"/>
                    <a:pt x="398" y="290"/>
                  </a:cubicBezTo>
                  <a:cubicBezTo>
                    <a:pt x="382" y="316"/>
                    <a:pt x="371" y="343"/>
                    <a:pt x="366" y="372"/>
                  </a:cubicBezTo>
                  <a:cubicBezTo>
                    <a:pt x="366" y="345"/>
                    <a:pt x="366" y="345"/>
                    <a:pt x="366" y="345"/>
                  </a:cubicBezTo>
                  <a:cubicBezTo>
                    <a:pt x="385" y="286"/>
                    <a:pt x="385" y="286"/>
                    <a:pt x="385" y="286"/>
                  </a:cubicBezTo>
                  <a:cubicBezTo>
                    <a:pt x="388" y="276"/>
                    <a:pt x="381" y="267"/>
                    <a:pt x="364" y="262"/>
                  </a:cubicBezTo>
                  <a:cubicBezTo>
                    <a:pt x="363" y="296"/>
                    <a:pt x="357" y="331"/>
                    <a:pt x="346" y="368"/>
                  </a:cubicBezTo>
                  <a:cubicBezTo>
                    <a:pt x="351" y="274"/>
                    <a:pt x="351" y="274"/>
                    <a:pt x="351" y="274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25" y="244"/>
                    <a:pt x="310" y="223"/>
                    <a:pt x="287" y="203"/>
                  </a:cubicBezTo>
                  <a:cubicBezTo>
                    <a:pt x="221" y="173"/>
                    <a:pt x="221" y="173"/>
                    <a:pt x="221" y="173"/>
                  </a:cubicBezTo>
                  <a:cubicBezTo>
                    <a:pt x="274" y="184"/>
                    <a:pt x="274" y="184"/>
                    <a:pt x="274" y="184"/>
                  </a:cubicBezTo>
                  <a:cubicBezTo>
                    <a:pt x="265" y="161"/>
                    <a:pt x="250" y="135"/>
                    <a:pt x="228" y="107"/>
                  </a:cubicBezTo>
                  <a:cubicBezTo>
                    <a:pt x="250" y="122"/>
                    <a:pt x="271" y="149"/>
                    <a:pt x="289" y="187"/>
                  </a:cubicBezTo>
                  <a:cubicBezTo>
                    <a:pt x="296" y="188"/>
                    <a:pt x="303" y="191"/>
                    <a:pt x="308" y="196"/>
                  </a:cubicBezTo>
                  <a:cubicBezTo>
                    <a:pt x="298" y="104"/>
                    <a:pt x="298" y="104"/>
                    <a:pt x="298" y="104"/>
                  </a:cubicBezTo>
                  <a:cubicBezTo>
                    <a:pt x="286" y="90"/>
                    <a:pt x="286" y="90"/>
                    <a:pt x="286" y="90"/>
                  </a:cubicBezTo>
                  <a:cubicBezTo>
                    <a:pt x="256" y="113"/>
                    <a:pt x="256" y="113"/>
                    <a:pt x="256" y="113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36" y="9"/>
                    <a:pt x="125" y="21"/>
                    <a:pt x="120" y="36"/>
                  </a:cubicBezTo>
                  <a:cubicBezTo>
                    <a:pt x="108" y="37"/>
                    <a:pt x="100" y="46"/>
                    <a:pt x="96" y="62"/>
                  </a:cubicBezTo>
                  <a:cubicBezTo>
                    <a:pt x="54" y="89"/>
                    <a:pt x="35" y="135"/>
                    <a:pt x="39" y="198"/>
                  </a:cubicBezTo>
                  <a:cubicBezTo>
                    <a:pt x="40" y="205"/>
                    <a:pt x="41" y="211"/>
                    <a:pt x="41" y="218"/>
                  </a:cubicBezTo>
                  <a:cubicBezTo>
                    <a:pt x="43" y="252"/>
                    <a:pt x="41" y="284"/>
                    <a:pt x="36" y="312"/>
                  </a:cubicBezTo>
                  <a:cubicBezTo>
                    <a:pt x="22" y="348"/>
                    <a:pt x="19" y="378"/>
                    <a:pt x="25" y="401"/>
                  </a:cubicBezTo>
                  <a:cubicBezTo>
                    <a:pt x="11" y="410"/>
                    <a:pt x="3" y="421"/>
                    <a:pt x="0" y="435"/>
                  </a:cubicBezTo>
                  <a:cubicBezTo>
                    <a:pt x="233" y="405"/>
                    <a:pt x="233" y="405"/>
                    <a:pt x="233" y="405"/>
                  </a:cubicBezTo>
                  <a:cubicBezTo>
                    <a:pt x="262" y="379"/>
                    <a:pt x="262" y="379"/>
                    <a:pt x="262" y="379"/>
                  </a:cubicBezTo>
                  <a:cubicBezTo>
                    <a:pt x="112" y="285"/>
                    <a:pt x="112" y="285"/>
                    <a:pt x="112" y="285"/>
                  </a:cubicBezTo>
                  <a:cubicBezTo>
                    <a:pt x="294" y="381"/>
                    <a:pt x="294" y="381"/>
                    <a:pt x="294" y="381"/>
                  </a:cubicBezTo>
                  <a:cubicBezTo>
                    <a:pt x="455" y="423"/>
                    <a:pt x="455" y="423"/>
                    <a:pt x="455" y="423"/>
                  </a:cubicBezTo>
                  <a:cubicBezTo>
                    <a:pt x="509" y="382"/>
                    <a:pt x="509" y="382"/>
                    <a:pt x="509" y="382"/>
                  </a:cubicBezTo>
                  <a:cubicBezTo>
                    <a:pt x="527" y="382"/>
                    <a:pt x="527" y="382"/>
                    <a:pt x="527" y="382"/>
                  </a:cubicBezTo>
                  <a:cubicBezTo>
                    <a:pt x="567" y="327"/>
                    <a:pt x="567" y="327"/>
                    <a:pt x="567" y="327"/>
                  </a:cubicBezTo>
                  <a:cubicBezTo>
                    <a:pt x="549" y="293"/>
                    <a:pt x="538" y="264"/>
                    <a:pt x="533" y="238"/>
                  </a:cubicBezTo>
                  <a:cubicBezTo>
                    <a:pt x="509" y="243"/>
                    <a:pt x="509" y="243"/>
                    <a:pt x="509" y="243"/>
                  </a:cubicBezTo>
                  <a:cubicBezTo>
                    <a:pt x="506" y="243"/>
                    <a:pt x="503" y="243"/>
                    <a:pt x="501" y="244"/>
                  </a:cubicBezTo>
                  <a:cubicBezTo>
                    <a:pt x="498" y="245"/>
                    <a:pt x="496" y="246"/>
                    <a:pt x="494" y="248"/>
                  </a:cubicBezTo>
                  <a:close/>
                  <a:moveTo>
                    <a:pt x="163" y="14"/>
                  </a:moveTo>
                  <a:cubicBezTo>
                    <a:pt x="144" y="18"/>
                    <a:pt x="133" y="27"/>
                    <a:pt x="131" y="42"/>
                  </a:cubicBezTo>
                  <a:cubicBezTo>
                    <a:pt x="118" y="50"/>
                    <a:pt x="110" y="60"/>
                    <a:pt x="106" y="74"/>
                  </a:cubicBezTo>
                  <a:cubicBezTo>
                    <a:pt x="61" y="107"/>
                    <a:pt x="45" y="159"/>
                    <a:pt x="56" y="231"/>
                  </a:cubicBezTo>
                  <a:cubicBezTo>
                    <a:pt x="62" y="272"/>
                    <a:pt x="59" y="311"/>
                    <a:pt x="45" y="349"/>
                  </a:cubicBezTo>
                  <a:cubicBezTo>
                    <a:pt x="36" y="365"/>
                    <a:pt x="36" y="383"/>
                    <a:pt x="45" y="402"/>
                  </a:cubicBezTo>
                  <a:cubicBezTo>
                    <a:pt x="32" y="409"/>
                    <a:pt x="24" y="418"/>
                    <a:pt x="22" y="429"/>
                  </a:cubicBezTo>
                  <a:cubicBezTo>
                    <a:pt x="4" y="431"/>
                    <a:pt x="4" y="431"/>
                    <a:pt x="4" y="431"/>
                  </a:cubicBezTo>
                  <a:cubicBezTo>
                    <a:pt x="8" y="420"/>
                    <a:pt x="15" y="411"/>
                    <a:pt x="27" y="404"/>
                  </a:cubicBezTo>
                  <a:cubicBezTo>
                    <a:pt x="27" y="403"/>
                    <a:pt x="28" y="403"/>
                    <a:pt x="28" y="402"/>
                  </a:cubicBezTo>
                  <a:cubicBezTo>
                    <a:pt x="28" y="402"/>
                    <a:pt x="28" y="401"/>
                    <a:pt x="28" y="400"/>
                  </a:cubicBezTo>
                  <a:cubicBezTo>
                    <a:pt x="22" y="378"/>
                    <a:pt x="25" y="348"/>
                    <a:pt x="38" y="313"/>
                  </a:cubicBezTo>
                  <a:cubicBezTo>
                    <a:pt x="38" y="313"/>
                    <a:pt x="38" y="312"/>
                    <a:pt x="39" y="312"/>
                  </a:cubicBezTo>
                  <a:cubicBezTo>
                    <a:pt x="44" y="284"/>
                    <a:pt x="46" y="253"/>
                    <a:pt x="44" y="217"/>
                  </a:cubicBezTo>
                  <a:cubicBezTo>
                    <a:pt x="44" y="211"/>
                    <a:pt x="43" y="204"/>
                    <a:pt x="42" y="198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38" y="136"/>
                    <a:pt x="57" y="92"/>
                    <a:pt x="98" y="65"/>
                  </a:cubicBezTo>
                  <a:cubicBezTo>
                    <a:pt x="98" y="65"/>
                    <a:pt x="99" y="64"/>
                    <a:pt x="99" y="63"/>
                  </a:cubicBezTo>
                  <a:cubicBezTo>
                    <a:pt x="102" y="49"/>
                    <a:pt x="109" y="40"/>
                    <a:pt x="120" y="39"/>
                  </a:cubicBezTo>
                  <a:cubicBezTo>
                    <a:pt x="121" y="39"/>
                    <a:pt x="121" y="38"/>
                    <a:pt x="122" y="38"/>
                  </a:cubicBezTo>
                  <a:cubicBezTo>
                    <a:pt x="122" y="38"/>
                    <a:pt x="122" y="37"/>
                    <a:pt x="123" y="37"/>
                  </a:cubicBezTo>
                  <a:cubicBezTo>
                    <a:pt x="127" y="23"/>
                    <a:pt x="138" y="12"/>
                    <a:pt x="154" y="4"/>
                  </a:cubicBezTo>
                  <a:cubicBezTo>
                    <a:pt x="163" y="14"/>
                    <a:pt x="163" y="14"/>
                    <a:pt x="163" y="1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MH_Other_63">
              <a:extLst>
                <a:ext uri="{FF2B5EF4-FFF2-40B4-BE49-F238E27FC236}">
                  <a16:creationId xmlns:a16="http://schemas.microsoft.com/office/drawing/2014/main" id="{1B5009E4-3D4E-4DD0-9D4D-91670D752040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6718300" y="5292725"/>
              <a:ext cx="198438" cy="530225"/>
            </a:xfrm>
            <a:custGeom>
              <a:avLst/>
              <a:gdLst>
                <a:gd name="T0" fmla="*/ 127 w 159"/>
                <a:gd name="T1" fmla="*/ 38 h 427"/>
                <a:gd name="T2" fmla="*/ 159 w 159"/>
                <a:gd name="T3" fmla="*/ 10 h 427"/>
                <a:gd name="T4" fmla="*/ 150 w 159"/>
                <a:gd name="T5" fmla="*/ 0 h 427"/>
                <a:gd name="T6" fmla="*/ 119 w 159"/>
                <a:gd name="T7" fmla="*/ 33 h 427"/>
                <a:gd name="T8" fmla="*/ 118 w 159"/>
                <a:gd name="T9" fmla="*/ 34 h 427"/>
                <a:gd name="T10" fmla="*/ 116 w 159"/>
                <a:gd name="T11" fmla="*/ 35 h 427"/>
                <a:gd name="T12" fmla="*/ 95 w 159"/>
                <a:gd name="T13" fmla="*/ 59 h 427"/>
                <a:gd name="T14" fmla="*/ 94 w 159"/>
                <a:gd name="T15" fmla="*/ 61 h 427"/>
                <a:gd name="T16" fmla="*/ 38 w 159"/>
                <a:gd name="T17" fmla="*/ 193 h 427"/>
                <a:gd name="T18" fmla="*/ 38 w 159"/>
                <a:gd name="T19" fmla="*/ 194 h 427"/>
                <a:gd name="T20" fmla="*/ 40 w 159"/>
                <a:gd name="T21" fmla="*/ 213 h 427"/>
                <a:gd name="T22" fmla="*/ 35 w 159"/>
                <a:gd name="T23" fmla="*/ 308 h 427"/>
                <a:gd name="T24" fmla="*/ 34 w 159"/>
                <a:gd name="T25" fmla="*/ 309 h 427"/>
                <a:gd name="T26" fmla="*/ 24 w 159"/>
                <a:gd name="T27" fmla="*/ 396 h 427"/>
                <a:gd name="T28" fmla="*/ 24 w 159"/>
                <a:gd name="T29" fmla="*/ 398 h 427"/>
                <a:gd name="T30" fmla="*/ 23 w 159"/>
                <a:gd name="T31" fmla="*/ 400 h 427"/>
                <a:gd name="T32" fmla="*/ 0 w 159"/>
                <a:gd name="T33" fmla="*/ 427 h 427"/>
                <a:gd name="T34" fmla="*/ 18 w 159"/>
                <a:gd name="T35" fmla="*/ 425 h 427"/>
                <a:gd name="T36" fmla="*/ 41 w 159"/>
                <a:gd name="T37" fmla="*/ 398 h 427"/>
                <a:gd name="T38" fmla="*/ 41 w 159"/>
                <a:gd name="T39" fmla="*/ 345 h 427"/>
                <a:gd name="T40" fmla="*/ 52 w 159"/>
                <a:gd name="T41" fmla="*/ 227 h 427"/>
                <a:gd name="T42" fmla="*/ 102 w 159"/>
                <a:gd name="T43" fmla="*/ 70 h 427"/>
                <a:gd name="T44" fmla="*/ 127 w 159"/>
                <a:gd name="T45" fmla="*/ 3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9" h="427">
                  <a:moveTo>
                    <a:pt x="127" y="38"/>
                  </a:moveTo>
                  <a:cubicBezTo>
                    <a:pt x="129" y="23"/>
                    <a:pt x="140" y="14"/>
                    <a:pt x="159" y="1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34" y="8"/>
                    <a:pt x="123" y="19"/>
                    <a:pt x="119" y="33"/>
                  </a:cubicBezTo>
                  <a:cubicBezTo>
                    <a:pt x="118" y="33"/>
                    <a:pt x="118" y="34"/>
                    <a:pt x="118" y="34"/>
                  </a:cubicBezTo>
                  <a:cubicBezTo>
                    <a:pt x="117" y="34"/>
                    <a:pt x="117" y="35"/>
                    <a:pt x="116" y="35"/>
                  </a:cubicBezTo>
                  <a:cubicBezTo>
                    <a:pt x="105" y="36"/>
                    <a:pt x="98" y="45"/>
                    <a:pt x="95" y="59"/>
                  </a:cubicBezTo>
                  <a:cubicBezTo>
                    <a:pt x="95" y="60"/>
                    <a:pt x="94" y="61"/>
                    <a:pt x="94" y="61"/>
                  </a:cubicBezTo>
                  <a:cubicBezTo>
                    <a:pt x="53" y="88"/>
                    <a:pt x="34" y="132"/>
                    <a:pt x="38" y="193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9" y="200"/>
                    <a:pt x="40" y="207"/>
                    <a:pt x="40" y="213"/>
                  </a:cubicBezTo>
                  <a:cubicBezTo>
                    <a:pt x="42" y="249"/>
                    <a:pt x="40" y="280"/>
                    <a:pt x="35" y="308"/>
                  </a:cubicBezTo>
                  <a:cubicBezTo>
                    <a:pt x="34" y="308"/>
                    <a:pt x="34" y="309"/>
                    <a:pt x="34" y="309"/>
                  </a:cubicBezTo>
                  <a:cubicBezTo>
                    <a:pt x="21" y="344"/>
                    <a:pt x="18" y="374"/>
                    <a:pt x="24" y="396"/>
                  </a:cubicBezTo>
                  <a:cubicBezTo>
                    <a:pt x="24" y="397"/>
                    <a:pt x="24" y="398"/>
                    <a:pt x="24" y="398"/>
                  </a:cubicBezTo>
                  <a:cubicBezTo>
                    <a:pt x="24" y="399"/>
                    <a:pt x="23" y="399"/>
                    <a:pt x="23" y="400"/>
                  </a:cubicBezTo>
                  <a:cubicBezTo>
                    <a:pt x="11" y="407"/>
                    <a:pt x="4" y="416"/>
                    <a:pt x="0" y="427"/>
                  </a:cubicBezTo>
                  <a:cubicBezTo>
                    <a:pt x="18" y="425"/>
                    <a:pt x="18" y="425"/>
                    <a:pt x="18" y="425"/>
                  </a:cubicBezTo>
                  <a:cubicBezTo>
                    <a:pt x="20" y="414"/>
                    <a:pt x="28" y="405"/>
                    <a:pt x="41" y="398"/>
                  </a:cubicBezTo>
                  <a:cubicBezTo>
                    <a:pt x="32" y="379"/>
                    <a:pt x="32" y="361"/>
                    <a:pt x="41" y="345"/>
                  </a:cubicBezTo>
                  <a:cubicBezTo>
                    <a:pt x="55" y="307"/>
                    <a:pt x="58" y="268"/>
                    <a:pt x="52" y="227"/>
                  </a:cubicBezTo>
                  <a:cubicBezTo>
                    <a:pt x="41" y="155"/>
                    <a:pt x="57" y="103"/>
                    <a:pt x="102" y="70"/>
                  </a:cubicBezTo>
                  <a:cubicBezTo>
                    <a:pt x="106" y="56"/>
                    <a:pt x="114" y="46"/>
                    <a:pt x="12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MH_Other_64">
              <a:extLst>
                <a:ext uri="{FF2B5EF4-FFF2-40B4-BE49-F238E27FC236}">
                  <a16:creationId xmlns:a16="http://schemas.microsoft.com/office/drawing/2014/main" id="{E02171DC-5E10-4AC8-A4B3-85AD89C2B087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7189788" y="5392738"/>
              <a:ext cx="125412" cy="244475"/>
            </a:xfrm>
            <a:custGeom>
              <a:avLst/>
              <a:gdLst>
                <a:gd name="T0" fmla="*/ 100 w 100"/>
                <a:gd name="T1" fmla="*/ 161 h 198"/>
                <a:gd name="T2" fmla="*/ 86 w 100"/>
                <a:gd name="T3" fmla="*/ 151 h 198"/>
                <a:gd name="T4" fmla="*/ 57 w 100"/>
                <a:gd name="T5" fmla="*/ 143 h 198"/>
                <a:gd name="T6" fmla="*/ 39 w 100"/>
                <a:gd name="T7" fmla="*/ 109 h 198"/>
                <a:gd name="T8" fmla="*/ 29 w 100"/>
                <a:gd name="T9" fmla="*/ 158 h 198"/>
                <a:gd name="T10" fmla="*/ 21 w 100"/>
                <a:gd name="T11" fmla="*/ 43 h 198"/>
                <a:gd name="T12" fmla="*/ 0 w 100"/>
                <a:gd name="T13" fmla="*/ 0 h 198"/>
                <a:gd name="T14" fmla="*/ 4 w 100"/>
                <a:gd name="T15" fmla="*/ 183 h 198"/>
                <a:gd name="T16" fmla="*/ 13 w 100"/>
                <a:gd name="T17" fmla="*/ 198 h 198"/>
                <a:gd name="T18" fmla="*/ 92 w 100"/>
                <a:gd name="T19" fmla="*/ 171 h 198"/>
                <a:gd name="T20" fmla="*/ 100 w 100"/>
                <a:gd name="T21" fmla="*/ 16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198">
                  <a:moveTo>
                    <a:pt x="100" y="161"/>
                  </a:moveTo>
                  <a:cubicBezTo>
                    <a:pt x="94" y="158"/>
                    <a:pt x="89" y="155"/>
                    <a:pt x="86" y="151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3" y="130"/>
                    <a:pt x="47" y="119"/>
                    <a:pt x="39" y="109"/>
                  </a:cubicBezTo>
                  <a:cubicBezTo>
                    <a:pt x="38" y="126"/>
                    <a:pt x="35" y="142"/>
                    <a:pt x="29" y="158"/>
                  </a:cubicBezTo>
                  <a:cubicBezTo>
                    <a:pt x="36" y="125"/>
                    <a:pt x="33" y="87"/>
                    <a:pt x="21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0"/>
                    <a:pt x="14" y="111"/>
                    <a:pt x="4" y="183"/>
                  </a:cubicBezTo>
                  <a:cubicBezTo>
                    <a:pt x="8" y="187"/>
                    <a:pt x="11" y="191"/>
                    <a:pt x="13" y="198"/>
                  </a:cubicBezTo>
                  <a:cubicBezTo>
                    <a:pt x="92" y="171"/>
                    <a:pt x="92" y="171"/>
                    <a:pt x="92" y="171"/>
                  </a:cubicBezTo>
                  <a:cubicBezTo>
                    <a:pt x="100" y="161"/>
                    <a:pt x="100" y="161"/>
                    <a:pt x="100" y="16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MH_Other_65">
              <a:extLst>
                <a:ext uri="{FF2B5EF4-FFF2-40B4-BE49-F238E27FC236}">
                  <a16:creationId xmlns:a16="http://schemas.microsoft.com/office/drawing/2014/main" id="{80AA9963-D2CF-486B-AE64-57DFED7CC689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7334250" y="5556250"/>
              <a:ext cx="30163" cy="28575"/>
            </a:xfrm>
            <a:custGeom>
              <a:avLst/>
              <a:gdLst>
                <a:gd name="T0" fmla="*/ 1 w 24"/>
                <a:gd name="T1" fmla="*/ 22 h 22"/>
                <a:gd name="T2" fmla="*/ 24 w 24"/>
                <a:gd name="T3" fmla="*/ 18 h 22"/>
                <a:gd name="T4" fmla="*/ 1 w 24"/>
                <a:gd name="T5" fmla="*/ 0 h 22"/>
                <a:gd name="T6" fmla="*/ 1 w 2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2">
                  <a:moveTo>
                    <a:pt x="1" y="22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7"/>
                    <a:pt x="0" y="14"/>
                    <a:pt x="1" y="22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MH_Other_66">
              <a:extLst>
                <a:ext uri="{FF2B5EF4-FFF2-40B4-BE49-F238E27FC236}">
                  <a16:creationId xmlns:a16="http://schemas.microsoft.com/office/drawing/2014/main" id="{18E14A27-2EBB-4A26-9B3C-C19381D28A6B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7334250" y="5513388"/>
              <a:ext cx="30163" cy="66675"/>
            </a:xfrm>
            <a:custGeom>
              <a:avLst/>
              <a:gdLst>
                <a:gd name="T0" fmla="*/ 0 w 23"/>
                <a:gd name="T1" fmla="*/ 34 h 52"/>
                <a:gd name="T2" fmla="*/ 23 w 23"/>
                <a:gd name="T3" fmla="*/ 52 h 52"/>
                <a:gd name="T4" fmla="*/ 9 w 23"/>
                <a:gd name="T5" fmla="*/ 28 h 52"/>
                <a:gd name="T6" fmla="*/ 4 w 23"/>
                <a:gd name="T7" fmla="*/ 0 h 52"/>
                <a:gd name="T8" fmla="*/ 0 w 23"/>
                <a:gd name="T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2">
                  <a:moveTo>
                    <a:pt x="0" y="34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18"/>
                    <a:pt x="5" y="9"/>
                    <a:pt x="4" y="0"/>
                  </a:cubicBezTo>
                  <a:cubicBezTo>
                    <a:pt x="2" y="9"/>
                    <a:pt x="0" y="20"/>
                    <a:pt x="0" y="34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MH_Other_67">
              <a:extLst>
                <a:ext uri="{FF2B5EF4-FFF2-40B4-BE49-F238E27FC236}">
                  <a16:creationId xmlns:a16="http://schemas.microsoft.com/office/drawing/2014/main" id="{765BB8F6-3952-4B26-BB9B-EB9BAA66AACB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6713538" y="5519738"/>
              <a:ext cx="827087" cy="317500"/>
            </a:xfrm>
            <a:custGeom>
              <a:avLst/>
              <a:gdLst>
                <a:gd name="T0" fmla="*/ 541 w 668"/>
                <a:gd name="T1" fmla="*/ 49 h 255"/>
                <a:gd name="T2" fmla="*/ 534 w 668"/>
                <a:gd name="T3" fmla="*/ 51 h 255"/>
                <a:gd name="T4" fmla="*/ 568 w 668"/>
                <a:gd name="T5" fmla="*/ 140 h 255"/>
                <a:gd name="T6" fmla="*/ 528 w 668"/>
                <a:gd name="T7" fmla="*/ 195 h 255"/>
                <a:gd name="T8" fmla="*/ 510 w 668"/>
                <a:gd name="T9" fmla="*/ 195 h 255"/>
                <a:gd name="T10" fmla="*/ 456 w 668"/>
                <a:gd name="T11" fmla="*/ 236 h 255"/>
                <a:gd name="T12" fmla="*/ 295 w 668"/>
                <a:gd name="T13" fmla="*/ 194 h 255"/>
                <a:gd name="T14" fmla="*/ 113 w 668"/>
                <a:gd name="T15" fmla="*/ 98 h 255"/>
                <a:gd name="T16" fmla="*/ 263 w 668"/>
                <a:gd name="T17" fmla="*/ 192 h 255"/>
                <a:gd name="T18" fmla="*/ 234 w 668"/>
                <a:gd name="T19" fmla="*/ 218 h 255"/>
                <a:gd name="T20" fmla="*/ 1 w 668"/>
                <a:gd name="T21" fmla="*/ 248 h 255"/>
                <a:gd name="T22" fmla="*/ 0 w 668"/>
                <a:gd name="T23" fmla="*/ 255 h 255"/>
                <a:gd name="T24" fmla="*/ 244 w 668"/>
                <a:gd name="T25" fmla="*/ 255 h 255"/>
                <a:gd name="T26" fmla="*/ 348 w 668"/>
                <a:gd name="T27" fmla="*/ 231 h 255"/>
                <a:gd name="T28" fmla="*/ 466 w 668"/>
                <a:gd name="T29" fmla="*/ 243 h 255"/>
                <a:gd name="T30" fmla="*/ 518 w 668"/>
                <a:gd name="T31" fmla="*/ 206 h 255"/>
                <a:gd name="T32" fmla="*/ 530 w 668"/>
                <a:gd name="T33" fmla="*/ 206 h 255"/>
                <a:gd name="T34" fmla="*/ 534 w 668"/>
                <a:gd name="T35" fmla="*/ 202 h 255"/>
                <a:gd name="T36" fmla="*/ 567 w 668"/>
                <a:gd name="T37" fmla="*/ 198 h 255"/>
                <a:gd name="T38" fmla="*/ 564 w 668"/>
                <a:gd name="T39" fmla="*/ 185 h 255"/>
                <a:gd name="T40" fmla="*/ 569 w 668"/>
                <a:gd name="T41" fmla="*/ 184 h 255"/>
                <a:gd name="T42" fmla="*/ 574 w 668"/>
                <a:gd name="T43" fmla="*/ 183 h 255"/>
                <a:gd name="T44" fmla="*/ 583 w 668"/>
                <a:gd name="T45" fmla="*/ 181 h 255"/>
                <a:gd name="T46" fmla="*/ 588 w 668"/>
                <a:gd name="T47" fmla="*/ 180 h 255"/>
                <a:gd name="T48" fmla="*/ 610 w 668"/>
                <a:gd name="T49" fmla="*/ 174 h 255"/>
                <a:gd name="T50" fmla="*/ 612 w 668"/>
                <a:gd name="T51" fmla="*/ 173 h 255"/>
                <a:gd name="T52" fmla="*/ 612 w 668"/>
                <a:gd name="T53" fmla="*/ 173 h 255"/>
                <a:gd name="T54" fmla="*/ 612 w 668"/>
                <a:gd name="T55" fmla="*/ 173 h 255"/>
                <a:gd name="T56" fmla="*/ 612 w 668"/>
                <a:gd name="T57" fmla="*/ 173 h 255"/>
                <a:gd name="T58" fmla="*/ 613 w 668"/>
                <a:gd name="T59" fmla="*/ 173 h 255"/>
                <a:gd name="T60" fmla="*/ 625 w 668"/>
                <a:gd name="T61" fmla="*/ 169 h 255"/>
                <a:gd name="T62" fmla="*/ 637 w 668"/>
                <a:gd name="T63" fmla="*/ 121 h 255"/>
                <a:gd name="T64" fmla="*/ 637 w 668"/>
                <a:gd name="T65" fmla="*/ 118 h 255"/>
                <a:gd name="T66" fmla="*/ 636 w 668"/>
                <a:gd name="T67" fmla="*/ 118 h 255"/>
                <a:gd name="T68" fmla="*/ 637 w 668"/>
                <a:gd name="T69" fmla="*/ 118 h 255"/>
                <a:gd name="T70" fmla="*/ 668 w 668"/>
                <a:gd name="T71" fmla="*/ 103 h 255"/>
                <a:gd name="T72" fmla="*/ 649 w 668"/>
                <a:gd name="T73" fmla="*/ 82 h 255"/>
                <a:gd name="T74" fmla="*/ 620 w 668"/>
                <a:gd name="T75" fmla="*/ 0 h 255"/>
                <a:gd name="T76" fmla="*/ 609 w 668"/>
                <a:gd name="T77" fmla="*/ 8 h 255"/>
                <a:gd name="T78" fmla="*/ 633 w 668"/>
                <a:gd name="T79" fmla="*/ 99 h 255"/>
                <a:gd name="T80" fmla="*/ 589 w 668"/>
                <a:gd name="T81" fmla="*/ 134 h 255"/>
                <a:gd name="T82" fmla="*/ 549 w 668"/>
                <a:gd name="T83" fmla="*/ 47 h 255"/>
                <a:gd name="T84" fmla="*/ 541 w 668"/>
                <a:gd name="T85" fmla="*/ 49 h 255"/>
                <a:gd name="T86" fmla="*/ 561 w 668"/>
                <a:gd name="T87" fmla="*/ 194 h 255"/>
                <a:gd name="T88" fmla="*/ 536 w 668"/>
                <a:gd name="T89" fmla="*/ 200 h 255"/>
                <a:gd name="T90" fmla="*/ 595 w 668"/>
                <a:gd name="T91" fmla="*/ 141 h 255"/>
                <a:gd name="T92" fmla="*/ 619 w 668"/>
                <a:gd name="T93" fmla="*/ 131 h 255"/>
                <a:gd name="T94" fmla="*/ 614 w 668"/>
                <a:gd name="T95" fmla="*/ 168 h 255"/>
                <a:gd name="T96" fmla="*/ 561 w 668"/>
                <a:gd name="T97" fmla="*/ 182 h 255"/>
                <a:gd name="T98" fmla="*/ 561 w 668"/>
                <a:gd name="T99" fmla="*/ 19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68" h="255">
                  <a:moveTo>
                    <a:pt x="541" y="49"/>
                  </a:moveTo>
                  <a:cubicBezTo>
                    <a:pt x="534" y="51"/>
                    <a:pt x="534" y="51"/>
                    <a:pt x="534" y="51"/>
                  </a:cubicBezTo>
                  <a:cubicBezTo>
                    <a:pt x="539" y="77"/>
                    <a:pt x="550" y="106"/>
                    <a:pt x="568" y="140"/>
                  </a:cubicBezTo>
                  <a:cubicBezTo>
                    <a:pt x="528" y="195"/>
                    <a:pt x="528" y="195"/>
                    <a:pt x="528" y="195"/>
                  </a:cubicBezTo>
                  <a:cubicBezTo>
                    <a:pt x="510" y="195"/>
                    <a:pt x="510" y="195"/>
                    <a:pt x="510" y="195"/>
                  </a:cubicBezTo>
                  <a:cubicBezTo>
                    <a:pt x="456" y="236"/>
                    <a:pt x="456" y="236"/>
                    <a:pt x="456" y="236"/>
                  </a:cubicBezTo>
                  <a:cubicBezTo>
                    <a:pt x="295" y="194"/>
                    <a:pt x="295" y="194"/>
                    <a:pt x="295" y="194"/>
                  </a:cubicBezTo>
                  <a:cubicBezTo>
                    <a:pt x="113" y="98"/>
                    <a:pt x="113" y="98"/>
                    <a:pt x="113" y="98"/>
                  </a:cubicBezTo>
                  <a:cubicBezTo>
                    <a:pt x="263" y="192"/>
                    <a:pt x="263" y="192"/>
                    <a:pt x="263" y="192"/>
                  </a:cubicBezTo>
                  <a:cubicBezTo>
                    <a:pt x="234" y="218"/>
                    <a:pt x="234" y="218"/>
                    <a:pt x="234" y="218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1" y="250"/>
                    <a:pt x="0" y="253"/>
                    <a:pt x="0" y="255"/>
                  </a:cubicBezTo>
                  <a:cubicBezTo>
                    <a:pt x="244" y="255"/>
                    <a:pt x="244" y="255"/>
                    <a:pt x="244" y="255"/>
                  </a:cubicBezTo>
                  <a:cubicBezTo>
                    <a:pt x="348" y="231"/>
                    <a:pt x="348" y="231"/>
                    <a:pt x="348" y="231"/>
                  </a:cubicBezTo>
                  <a:cubicBezTo>
                    <a:pt x="387" y="243"/>
                    <a:pt x="426" y="247"/>
                    <a:pt x="466" y="243"/>
                  </a:cubicBezTo>
                  <a:cubicBezTo>
                    <a:pt x="518" y="206"/>
                    <a:pt x="518" y="206"/>
                    <a:pt x="518" y="206"/>
                  </a:cubicBezTo>
                  <a:cubicBezTo>
                    <a:pt x="530" y="206"/>
                    <a:pt x="530" y="206"/>
                    <a:pt x="530" y="206"/>
                  </a:cubicBezTo>
                  <a:cubicBezTo>
                    <a:pt x="534" y="202"/>
                    <a:pt x="534" y="202"/>
                    <a:pt x="534" y="202"/>
                  </a:cubicBezTo>
                  <a:cubicBezTo>
                    <a:pt x="567" y="198"/>
                    <a:pt x="567" y="198"/>
                    <a:pt x="567" y="198"/>
                  </a:cubicBezTo>
                  <a:cubicBezTo>
                    <a:pt x="564" y="185"/>
                    <a:pt x="564" y="185"/>
                    <a:pt x="564" y="185"/>
                  </a:cubicBezTo>
                  <a:cubicBezTo>
                    <a:pt x="566" y="185"/>
                    <a:pt x="567" y="184"/>
                    <a:pt x="569" y="184"/>
                  </a:cubicBezTo>
                  <a:cubicBezTo>
                    <a:pt x="571" y="184"/>
                    <a:pt x="573" y="183"/>
                    <a:pt x="574" y="183"/>
                  </a:cubicBezTo>
                  <a:cubicBezTo>
                    <a:pt x="577" y="182"/>
                    <a:pt x="580" y="182"/>
                    <a:pt x="583" y="181"/>
                  </a:cubicBezTo>
                  <a:cubicBezTo>
                    <a:pt x="585" y="181"/>
                    <a:pt x="587" y="180"/>
                    <a:pt x="588" y="180"/>
                  </a:cubicBezTo>
                  <a:cubicBezTo>
                    <a:pt x="596" y="178"/>
                    <a:pt x="603" y="176"/>
                    <a:pt x="610" y="174"/>
                  </a:cubicBezTo>
                  <a:cubicBezTo>
                    <a:pt x="612" y="173"/>
                    <a:pt x="612" y="173"/>
                    <a:pt x="612" y="173"/>
                  </a:cubicBezTo>
                  <a:cubicBezTo>
                    <a:pt x="612" y="173"/>
                    <a:pt x="612" y="173"/>
                    <a:pt x="612" y="173"/>
                  </a:cubicBezTo>
                  <a:cubicBezTo>
                    <a:pt x="612" y="173"/>
                    <a:pt x="612" y="173"/>
                    <a:pt x="612" y="173"/>
                  </a:cubicBezTo>
                  <a:cubicBezTo>
                    <a:pt x="612" y="173"/>
                    <a:pt x="612" y="173"/>
                    <a:pt x="612" y="173"/>
                  </a:cubicBezTo>
                  <a:cubicBezTo>
                    <a:pt x="613" y="173"/>
                    <a:pt x="613" y="173"/>
                    <a:pt x="613" y="173"/>
                  </a:cubicBezTo>
                  <a:cubicBezTo>
                    <a:pt x="617" y="172"/>
                    <a:pt x="621" y="171"/>
                    <a:pt x="625" y="169"/>
                  </a:cubicBezTo>
                  <a:cubicBezTo>
                    <a:pt x="624" y="145"/>
                    <a:pt x="628" y="128"/>
                    <a:pt x="637" y="121"/>
                  </a:cubicBezTo>
                  <a:cubicBezTo>
                    <a:pt x="637" y="118"/>
                    <a:pt x="637" y="118"/>
                    <a:pt x="637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7" y="118"/>
                    <a:pt x="637" y="118"/>
                    <a:pt x="637" y="118"/>
                  </a:cubicBezTo>
                  <a:cubicBezTo>
                    <a:pt x="650" y="114"/>
                    <a:pt x="660" y="109"/>
                    <a:pt x="668" y="103"/>
                  </a:cubicBezTo>
                  <a:cubicBezTo>
                    <a:pt x="660" y="96"/>
                    <a:pt x="654" y="89"/>
                    <a:pt x="649" y="82"/>
                  </a:cubicBezTo>
                  <a:cubicBezTo>
                    <a:pt x="631" y="59"/>
                    <a:pt x="622" y="32"/>
                    <a:pt x="620" y="0"/>
                  </a:cubicBezTo>
                  <a:cubicBezTo>
                    <a:pt x="609" y="8"/>
                    <a:pt x="609" y="8"/>
                    <a:pt x="609" y="8"/>
                  </a:cubicBezTo>
                  <a:cubicBezTo>
                    <a:pt x="633" y="99"/>
                    <a:pt x="633" y="99"/>
                    <a:pt x="633" y="99"/>
                  </a:cubicBezTo>
                  <a:cubicBezTo>
                    <a:pt x="589" y="134"/>
                    <a:pt x="589" y="134"/>
                    <a:pt x="589" y="134"/>
                  </a:cubicBezTo>
                  <a:cubicBezTo>
                    <a:pt x="569" y="109"/>
                    <a:pt x="556" y="80"/>
                    <a:pt x="549" y="47"/>
                  </a:cubicBezTo>
                  <a:cubicBezTo>
                    <a:pt x="541" y="49"/>
                    <a:pt x="541" y="49"/>
                    <a:pt x="541" y="49"/>
                  </a:cubicBezTo>
                  <a:close/>
                  <a:moveTo>
                    <a:pt x="561" y="194"/>
                  </a:moveTo>
                  <a:cubicBezTo>
                    <a:pt x="536" y="200"/>
                    <a:pt x="536" y="200"/>
                    <a:pt x="536" y="200"/>
                  </a:cubicBezTo>
                  <a:cubicBezTo>
                    <a:pt x="595" y="141"/>
                    <a:pt x="595" y="141"/>
                    <a:pt x="595" y="141"/>
                  </a:cubicBezTo>
                  <a:cubicBezTo>
                    <a:pt x="603" y="140"/>
                    <a:pt x="611" y="136"/>
                    <a:pt x="619" y="131"/>
                  </a:cubicBezTo>
                  <a:cubicBezTo>
                    <a:pt x="614" y="168"/>
                    <a:pt x="614" y="168"/>
                    <a:pt x="614" y="168"/>
                  </a:cubicBezTo>
                  <a:cubicBezTo>
                    <a:pt x="561" y="182"/>
                    <a:pt x="561" y="182"/>
                    <a:pt x="561" y="182"/>
                  </a:cubicBezTo>
                  <a:cubicBezTo>
                    <a:pt x="561" y="194"/>
                    <a:pt x="561" y="194"/>
                    <a:pt x="561" y="194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MH_Other_68">
              <a:extLst>
                <a:ext uri="{FF2B5EF4-FFF2-40B4-BE49-F238E27FC236}">
                  <a16:creationId xmlns:a16="http://schemas.microsoft.com/office/drawing/2014/main" id="{6B9A284B-8BD7-439A-BD59-C3AF2033947C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7377113" y="5683250"/>
              <a:ext cx="103187" cy="84138"/>
            </a:xfrm>
            <a:custGeom>
              <a:avLst/>
              <a:gdLst>
                <a:gd name="T0" fmla="*/ 0 w 83"/>
                <a:gd name="T1" fmla="*/ 69 h 69"/>
                <a:gd name="T2" fmla="*/ 25 w 83"/>
                <a:gd name="T3" fmla="*/ 63 h 69"/>
                <a:gd name="T4" fmla="*/ 25 w 83"/>
                <a:gd name="T5" fmla="*/ 51 h 69"/>
                <a:gd name="T6" fmla="*/ 78 w 83"/>
                <a:gd name="T7" fmla="*/ 37 h 69"/>
                <a:gd name="T8" fmla="*/ 83 w 83"/>
                <a:gd name="T9" fmla="*/ 0 h 69"/>
                <a:gd name="T10" fmla="*/ 59 w 83"/>
                <a:gd name="T11" fmla="*/ 10 h 69"/>
                <a:gd name="T12" fmla="*/ 0 w 83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9">
                  <a:moveTo>
                    <a:pt x="0" y="69"/>
                  </a:moveTo>
                  <a:cubicBezTo>
                    <a:pt x="25" y="63"/>
                    <a:pt x="25" y="63"/>
                    <a:pt x="25" y="63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5"/>
                    <a:pt x="67" y="9"/>
                    <a:pt x="59" y="10"/>
                  </a:cubicBezTo>
                  <a:cubicBezTo>
                    <a:pt x="0" y="69"/>
                    <a:pt x="0" y="69"/>
                    <a:pt x="0" y="69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MH_Other_69">
              <a:extLst>
                <a:ext uri="{FF2B5EF4-FFF2-40B4-BE49-F238E27FC236}">
                  <a16:creationId xmlns:a16="http://schemas.microsoft.com/office/drawing/2014/main" id="{DBE52447-01D2-477D-8455-2B48CAF0DB21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7394575" y="5511800"/>
              <a:ext cx="58738" cy="52388"/>
            </a:xfrm>
            <a:custGeom>
              <a:avLst/>
              <a:gdLst>
                <a:gd name="T0" fmla="*/ 16 w 48"/>
                <a:gd name="T1" fmla="*/ 0 h 42"/>
                <a:gd name="T2" fmla="*/ 0 w 48"/>
                <a:gd name="T3" fmla="*/ 42 h 42"/>
                <a:gd name="T4" fmla="*/ 48 w 48"/>
                <a:gd name="T5" fmla="*/ 0 h 42"/>
                <a:gd name="T6" fmla="*/ 16 w 48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2">
                  <a:moveTo>
                    <a:pt x="16" y="0"/>
                  </a:moveTo>
                  <a:cubicBezTo>
                    <a:pt x="11" y="16"/>
                    <a:pt x="6" y="30"/>
                    <a:pt x="0" y="4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B6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MH_Other_70">
              <a:extLst>
                <a:ext uri="{FF2B5EF4-FFF2-40B4-BE49-F238E27FC236}">
                  <a16:creationId xmlns:a16="http://schemas.microsoft.com/office/drawing/2014/main" id="{D2DF6638-D177-4FBC-B571-A4270D7478D4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7115175" y="5314950"/>
              <a:ext cx="74613" cy="303213"/>
            </a:xfrm>
            <a:custGeom>
              <a:avLst/>
              <a:gdLst>
                <a:gd name="T0" fmla="*/ 40 w 60"/>
                <a:gd name="T1" fmla="*/ 241 h 244"/>
                <a:gd name="T2" fmla="*/ 60 w 60"/>
                <a:gd name="T3" fmla="*/ 244 h 244"/>
                <a:gd name="T4" fmla="*/ 54 w 60"/>
                <a:gd name="T5" fmla="*/ 87 h 244"/>
                <a:gd name="T6" fmla="*/ 8 w 60"/>
                <a:gd name="T7" fmla="*/ 0 h 244"/>
                <a:gd name="T8" fmla="*/ 0 w 60"/>
                <a:gd name="T9" fmla="*/ 46 h 244"/>
                <a:gd name="T10" fmla="*/ 4 w 60"/>
                <a:gd name="T11" fmla="*/ 69 h 244"/>
                <a:gd name="T12" fmla="*/ 40 w 60"/>
                <a:gd name="T13" fmla="*/ 24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44">
                  <a:moveTo>
                    <a:pt x="40" y="241"/>
                  </a:moveTo>
                  <a:cubicBezTo>
                    <a:pt x="48" y="240"/>
                    <a:pt x="55" y="241"/>
                    <a:pt x="60" y="24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0" y="55"/>
                    <a:pt x="35" y="26"/>
                    <a:pt x="8" y="0"/>
                  </a:cubicBezTo>
                  <a:cubicBezTo>
                    <a:pt x="12" y="19"/>
                    <a:pt x="9" y="34"/>
                    <a:pt x="0" y="46"/>
                  </a:cubicBezTo>
                  <a:cubicBezTo>
                    <a:pt x="2" y="54"/>
                    <a:pt x="4" y="62"/>
                    <a:pt x="4" y="69"/>
                  </a:cubicBezTo>
                  <a:cubicBezTo>
                    <a:pt x="26" y="143"/>
                    <a:pt x="38" y="201"/>
                    <a:pt x="40" y="24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MH_Other_71">
              <a:extLst>
                <a:ext uri="{FF2B5EF4-FFF2-40B4-BE49-F238E27FC236}">
                  <a16:creationId xmlns:a16="http://schemas.microsoft.com/office/drawing/2014/main" id="{02039714-86E3-4321-A4F6-BF3DE70B53DD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412038" y="5749925"/>
              <a:ext cx="284162" cy="63500"/>
            </a:xfrm>
            <a:custGeom>
              <a:avLst/>
              <a:gdLst>
                <a:gd name="T0" fmla="*/ 5 w 229"/>
                <a:gd name="T1" fmla="*/ 0 h 53"/>
                <a:gd name="T2" fmla="*/ 0 w 229"/>
                <a:gd name="T3" fmla="*/ 1 h 53"/>
                <a:gd name="T4" fmla="*/ 3 w 229"/>
                <a:gd name="T5" fmla="*/ 14 h 53"/>
                <a:gd name="T6" fmla="*/ 12 w 229"/>
                <a:gd name="T7" fmla="*/ 53 h 53"/>
                <a:gd name="T8" fmla="*/ 179 w 229"/>
                <a:gd name="T9" fmla="*/ 28 h 53"/>
                <a:gd name="T10" fmla="*/ 229 w 229"/>
                <a:gd name="T11" fmla="*/ 12 h 53"/>
                <a:gd name="T12" fmla="*/ 211 w 229"/>
                <a:gd name="T13" fmla="*/ 16 h 53"/>
                <a:gd name="T14" fmla="*/ 22 w 229"/>
                <a:gd name="T15" fmla="*/ 43 h 53"/>
                <a:gd name="T16" fmla="*/ 5 w 229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3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68" y="47"/>
                    <a:pt x="123" y="39"/>
                    <a:pt x="179" y="28"/>
                  </a:cubicBezTo>
                  <a:cubicBezTo>
                    <a:pt x="197" y="24"/>
                    <a:pt x="213" y="19"/>
                    <a:pt x="229" y="12"/>
                  </a:cubicBezTo>
                  <a:cubicBezTo>
                    <a:pt x="223" y="14"/>
                    <a:pt x="217" y="15"/>
                    <a:pt x="211" y="16"/>
                  </a:cubicBezTo>
                  <a:cubicBezTo>
                    <a:pt x="148" y="31"/>
                    <a:pt x="85" y="40"/>
                    <a:pt x="22" y="43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MH_Other_72">
              <a:extLst>
                <a:ext uri="{FF2B5EF4-FFF2-40B4-BE49-F238E27FC236}">
                  <a16:creationId xmlns:a16="http://schemas.microsoft.com/office/drawing/2014/main" id="{49202972-19BD-47F5-8692-0CEBBFA9F4BA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7394575" y="5530850"/>
              <a:ext cx="104775" cy="155575"/>
            </a:xfrm>
            <a:custGeom>
              <a:avLst/>
              <a:gdLst>
                <a:gd name="T0" fmla="*/ 0 w 84"/>
                <a:gd name="T1" fmla="*/ 39 h 126"/>
                <a:gd name="T2" fmla="*/ 40 w 84"/>
                <a:gd name="T3" fmla="*/ 126 h 126"/>
                <a:gd name="T4" fmla="*/ 84 w 84"/>
                <a:gd name="T5" fmla="*/ 91 h 126"/>
                <a:gd name="T6" fmla="*/ 60 w 84"/>
                <a:gd name="T7" fmla="*/ 0 h 126"/>
                <a:gd name="T8" fmla="*/ 0 w 84"/>
                <a:gd name="T9" fmla="*/ 3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6">
                  <a:moveTo>
                    <a:pt x="0" y="39"/>
                  </a:moveTo>
                  <a:cubicBezTo>
                    <a:pt x="7" y="72"/>
                    <a:pt x="20" y="101"/>
                    <a:pt x="40" y="12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MH_Other_73">
              <a:extLst>
                <a:ext uri="{FF2B5EF4-FFF2-40B4-BE49-F238E27FC236}">
                  <a16:creationId xmlns:a16="http://schemas.microsoft.com/office/drawing/2014/main" id="{BCC06FED-2E53-43BF-B157-BE774A032280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7747000" y="548005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MH_Other_74">
              <a:extLst>
                <a:ext uri="{FF2B5EF4-FFF2-40B4-BE49-F238E27FC236}">
                  <a16:creationId xmlns:a16="http://schemas.microsoft.com/office/drawing/2014/main" id="{18B3734D-616E-453E-85BA-0B475AF6638A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7626350" y="5429250"/>
              <a:ext cx="101600" cy="60325"/>
            </a:xfrm>
            <a:custGeom>
              <a:avLst/>
              <a:gdLst>
                <a:gd name="T0" fmla="*/ 42 w 82"/>
                <a:gd name="T1" fmla="*/ 26 h 48"/>
                <a:gd name="T2" fmla="*/ 68 w 82"/>
                <a:gd name="T3" fmla="*/ 16 h 48"/>
                <a:gd name="T4" fmla="*/ 79 w 82"/>
                <a:gd name="T5" fmla="*/ 0 h 48"/>
                <a:gd name="T6" fmla="*/ 12 w 82"/>
                <a:gd name="T7" fmla="*/ 25 h 48"/>
                <a:gd name="T8" fmla="*/ 0 w 82"/>
                <a:gd name="T9" fmla="*/ 48 h 48"/>
                <a:gd name="T10" fmla="*/ 31 w 82"/>
                <a:gd name="T11" fmla="*/ 32 h 48"/>
                <a:gd name="T12" fmla="*/ 42 w 82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8">
                  <a:moveTo>
                    <a:pt x="42" y="26"/>
                  </a:moveTo>
                  <a:cubicBezTo>
                    <a:pt x="49" y="23"/>
                    <a:pt x="57" y="19"/>
                    <a:pt x="68" y="16"/>
                  </a:cubicBezTo>
                  <a:cubicBezTo>
                    <a:pt x="78" y="13"/>
                    <a:pt x="82" y="7"/>
                    <a:pt x="79" y="0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30"/>
                    <a:pt x="37" y="28"/>
                    <a:pt x="42" y="26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MH_Other_75">
              <a:extLst>
                <a:ext uri="{FF2B5EF4-FFF2-40B4-BE49-F238E27FC236}">
                  <a16:creationId xmlns:a16="http://schemas.microsoft.com/office/drawing/2014/main" id="{469ECF25-924B-43FA-B81B-EC894F3115B3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7626350" y="5462588"/>
              <a:ext cx="57150" cy="26987"/>
            </a:xfrm>
            <a:custGeom>
              <a:avLst/>
              <a:gdLst>
                <a:gd name="T0" fmla="*/ 46 w 46"/>
                <a:gd name="T1" fmla="*/ 7 h 22"/>
                <a:gd name="T2" fmla="*/ 42 w 46"/>
                <a:gd name="T3" fmla="*/ 0 h 22"/>
                <a:gd name="T4" fmla="*/ 31 w 46"/>
                <a:gd name="T5" fmla="*/ 6 h 22"/>
                <a:gd name="T6" fmla="*/ 0 w 46"/>
                <a:gd name="T7" fmla="*/ 22 h 22"/>
                <a:gd name="T8" fmla="*/ 46 w 46"/>
                <a:gd name="T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2">
                  <a:moveTo>
                    <a:pt x="46" y="7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7" y="2"/>
                    <a:pt x="34" y="4"/>
                    <a:pt x="31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6" y="7"/>
                    <a:pt x="46" y="7"/>
                    <a:pt x="46" y="7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MH_Other_76">
              <a:extLst>
                <a:ext uri="{FF2B5EF4-FFF2-40B4-BE49-F238E27FC236}">
                  <a16:creationId xmlns:a16="http://schemas.microsoft.com/office/drawing/2014/main" id="{7A8D2C37-1C4F-44B3-8D33-94899DD29A6F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7650163" y="5491163"/>
              <a:ext cx="111125" cy="55562"/>
            </a:xfrm>
            <a:custGeom>
              <a:avLst/>
              <a:gdLst>
                <a:gd name="T0" fmla="*/ 56 w 90"/>
                <a:gd name="T1" fmla="*/ 25 h 46"/>
                <a:gd name="T2" fmla="*/ 77 w 90"/>
                <a:gd name="T3" fmla="*/ 15 h 46"/>
                <a:gd name="T4" fmla="*/ 89 w 90"/>
                <a:gd name="T5" fmla="*/ 0 h 46"/>
                <a:gd name="T6" fmla="*/ 0 w 90"/>
                <a:gd name="T7" fmla="*/ 46 h 46"/>
                <a:gd name="T8" fmla="*/ 35 w 90"/>
                <a:gd name="T9" fmla="*/ 35 h 46"/>
                <a:gd name="T10" fmla="*/ 56 w 90"/>
                <a:gd name="T1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6">
                  <a:moveTo>
                    <a:pt x="56" y="2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86" y="12"/>
                    <a:pt x="90" y="7"/>
                    <a:pt x="89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56" y="25"/>
                    <a:pt x="56" y="25"/>
                    <a:pt x="56" y="25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MH_Other_77">
              <a:extLst>
                <a:ext uri="{FF2B5EF4-FFF2-40B4-BE49-F238E27FC236}">
                  <a16:creationId xmlns:a16="http://schemas.microsoft.com/office/drawing/2014/main" id="{181B54C2-74FB-42AA-90D1-93A7A59169D1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740650" y="5480050"/>
              <a:ext cx="6350" cy="1588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5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MH_Other_78">
              <a:extLst>
                <a:ext uri="{FF2B5EF4-FFF2-40B4-BE49-F238E27FC236}">
                  <a16:creationId xmlns:a16="http://schemas.microsoft.com/office/drawing/2014/main" id="{D89B156C-109A-4262-BAF2-7C5FC36E6F06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7502525" y="5553075"/>
              <a:ext cx="200025" cy="114300"/>
            </a:xfrm>
            <a:custGeom>
              <a:avLst/>
              <a:gdLst>
                <a:gd name="T0" fmla="*/ 160 w 160"/>
                <a:gd name="T1" fmla="*/ 0 h 92"/>
                <a:gd name="T2" fmla="*/ 140 w 160"/>
                <a:gd name="T3" fmla="*/ 9 h 92"/>
                <a:gd name="T4" fmla="*/ 58 w 160"/>
                <a:gd name="T5" fmla="*/ 33 h 92"/>
                <a:gd name="T6" fmla="*/ 12 w 160"/>
                <a:gd name="T7" fmla="*/ 55 h 92"/>
                <a:gd name="T8" fmla="*/ 31 w 160"/>
                <a:gd name="T9" fmla="*/ 76 h 92"/>
                <a:gd name="T10" fmla="*/ 0 w 160"/>
                <a:gd name="T11" fmla="*/ 91 h 92"/>
                <a:gd name="T12" fmla="*/ 0 w 160"/>
                <a:gd name="T13" fmla="*/ 91 h 92"/>
                <a:gd name="T14" fmla="*/ 4 w 160"/>
                <a:gd name="T15" fmla="*/ 92 h 92"/>
                <a:gd name="T16" fmla="*/ 34 w 160"/>
                <a:gd name="T17" fmla="*/ 82 h 92"/>
                <a:gd name="T18" fmla="*/ 60 w 160"/>
                <a:gd name="T19" fmla="*/ 84 h 92"/>
                <a:gd name="T20" fmla="*/ 75 w 160"/>
                <a:gd name="T21" fmla="*/ 82 h 92"/>
                <a:gd name="T22" fmla="*/ 160 w 160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92">
                  <a:moveTo>
                    <a:pt x="160" y="0"/>
                  </a:moveTo>
                  <a:cubicBezTo>
                    <a:pt x="140" y="9"/>
                    <a:pt x="140" y="9"/>
                    <a:pt x="140" y="9"/>
                  </a:cubicBezTo>
                  <a:cubicBezTo>
                    <a:pt x="112" y="26"/>
                    <a:pt x="85" y="34"/>
                    <a:pt x="58" y="33"/>
                  </a:cubicBezTo>
                  <a:cubicBezTo>
                    <a:pt x="40" y="34"/>
                    <a:pt x="24" y="41"/>
                    <a:pt x="12" y="55"/>
                  </a:cubicBezTo>
                  <a:cubicBezTo>
                    <a:pt x="17" y="62"/>
                    <a:pt x="23" y="69"/>
                    <a:pt x="31" y="76"/>
                  </a:cubicBezTo>
                  <a:cubicBezTo>
                    <a:pt x="23" y="82"/>
                    <a:pt x="13" y="8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41" y="84"/>
                    <a:pt x="50" y="84"/>
                    <a:pt x="60" y="84"/>
                  </a:cubicBezTo>
                  <a:cubicBezTo>
                    <a:pt x="64" y="84"/>
                    <a:pt x="70" y="83"/>
                    <a:pt x="75" y="82"/>
                  </a:cubicBezTo>
                  <a:cubicBezTo>
                    <a:pt x="101" y="55"/>
                    <a:pt x="130" y="28"/>
                    <a:pt x="160" y="0"/>
                  </a:cubicBezTo>
                  <a:close/>
                </a:path>
              </a:pathLst>
            </a:custGeom>
            <a:solidFill>
              <a:srgbClr val="9F8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MH_Other_79">
              <a:extLst>
                <a:ext uri="{FF2B5EF4-FFF2-40B4-BE49-F238E27FC236}">
                  <a16:creationId xmlns:a16="http://schemas.microsoft.com/office/drawing/2014/main" id="{19B016EF-BD09-44DB-82AB-1E12A6B52C72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7481888" y="5519738"/>
              <a:ext cx="247650" cy="103187"/>
            </a:xfrm>
            <a:custGeom>
              <a:avLst/>
              <a:gdLst>
                <a:gd name="T0" fmla="*/ 157 w 200"/>
                <a:gd name="T1" fmla="*/ 36 h 82"/>
                <a:gd name="T2" fmla="*/ 177 w 200"/>
                <a:gd name="T3" fmla="*/ 27 h 82"/>
                <a:gd name="T4" fmla="*/ 180 w 200"/>
                <a:gd name="T5" fmla="*/ 26 h 82"/>
                <a:gd name="T6" fmla="*/ 199 w 200"/>
                <a:gd name="T7" fmla="*/ 10 h 82"/>
                <a:gd name="T8" fmla="*/ 200 w 200"/>
                <a:gd name="T9" fmla="*/ 5 h 82"/>
                <a:gd name="T10" fmla="*/ 95 w 200"/>
                <a:gd name="T11" fmla="*/ 44 h 82"/>
                <a:gd name="T12" fmla="*/ 31 w 200"/>
                <a:gd name="T13" fmla="*/ 64 h 82"/>
                <a:gd name="T14" fmla="*/ 0 w 200"/>
                <a:gd name="T15" fmla="*/ 0 h 82"/>
                <a:gd name="T16" fmla="*/ 29 w 200"/>
                <a:gd name="T17" fmla="*/ 82 h 82"/>
                <a:gd name="T18" fmla="*/ 75 w 200"/>
                <a:gd name="T19" fmla="*/ 60 h 82"/>
                <a:gd name="T20" fmla="*/ 157 w 200"/>
                <a:gd name="T2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82">
                  <a:moveTo>
                    <a:pt x="157" y="36"/>
                  </a:moveTo>
                  <a:cubicBezTo>
                    <a:pt x="177" y="27"/>
                    <a:pt x="177" y="27"/>
                    <a:pt x="177" y="27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9" y="21"/>
                    <a:pt x="195" y="16"/>
                    <a:pt x="199" y="10"/>
                  </a:cubicBezTo>
                  <a:cubicBezTo>
                    <a:pt x="200" y="8"/>
                    <a:pt x="200" y="7"/>
                    <a:pt x="200" y="5"/>
                  </a:cubicBezTo>
                  <a:cubicBezTo>
                    <a:pt x="166" y="23"/>
                    <a:pt x="131" y="36"/>
                    <a:pt x="95" y="44"/>
                  </a:cubicBezTo>
                  <a:cubicBezTo>
                    <a:pt x="70" y="45"/>
                    <a:pt x="49" y="52"/>
                    <a:pt x="31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2"/>
                    <a:pt x="11" y="59"/>
                    <a:pt x="29" y="82"/>
                  </a:cubicBezTo>
                  <a:cubicBezTo>
                    <a:pt x="41" y="68"/>
                    <a:pt x="57" y="61"/>
                    <a:pt x="75" y="60"/>
                  </a:cubicBezTo>
                  <a:cubicBezTo>
                    <a:pt x="102" y="61"/>
                    <a:pt x="129" y="53"/>
                    <a:pt x="157" y="36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MH_Other_80">
              <a:extLst>
                <a:ext uri="{FF2B5EF4-FFF2-40B4-BE49-F238E27FC236}">
                  <a16:creationId xmlns:a16="http://schemas.microsoft.com/office/drawing/2014/main" id="{20197D63-B726-4F4A-96E9-D3050D273CDE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7548563" y="5656263"/>
              <a:ext cx="47625" cy="55562"/>
            </a:xfrm>
            <a:custGeom>
              <a:avLst/>
              <a:gdLst>
                <a:gd name="T0" fmla="*/ 38 w 38"/>
                <a:gd name="T1" fmla="*/ 0 h 46"/>
                <a:gd name="T2" fmla="*/ 23 w 38"/>
                <a:gd name="T3" fmla="*/ 2 h 46"/>
                <a:gd name="T4" fmla="*/ 13 w 38"/>
                <a:gd name="T5" fmla="*/ 15 h 46"/>
                <a:gd name="T6" fmla="*/ 0 w 38"/>
                <a:gd name="T7" fmla="*/ 5 h 46"/>
                <a:gd name="T8" fmla="*/ 21 w 38"/>
                <a:gd name="T9" fmla="*/ 31 h 46"/>
                <a:gd name="T10" fmla="*/ 12 w 38"/>
                <a:gd name="T11" fmla="*/ 41 h 46"/>
                <a:gd name="T12" fmla="*/ 31 w 38"/>
                <a:gd name="T13" fmla="*/ 43 h 46"/>
                <a:gd name="T14" fmla="*/ 31 w 38"/>
                <a:gd name="T15" fmla="*/ 29 h 46"/>
                <a:gd name="T16" fmla="*/ 20 w 38"/>
                <a:gd name="T17" fmla="*/ 20 h 46"/>
                <a:gd name="T18" fmla="*/ 38 w 38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38" y="0"/>
                  </a:moveTo>
                  <a:cubicBezTo>
                    <a:pt x="33" y="1"/>
                    <a:pt x="27" y="2"/>
                    <a:pt x="23" y="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4" y="37"/>
                    <a:pt x="21" y="41"/>
                    <a:pt x="12" y="41"/>
                  </a:cubicBezTo>
                  <a:cubicBezTo>
                    <a:pt x="16" y="46"/>
                    <a:pt x="23" y="46"/>
                    <a:pt x="31" y="43"/>
                  </a:cubicBezTo>
                  <a:cubicBezTo>
                    <a:pt x="38" y="38"/>
                    <a:pt x="38" y="33"/>
                    <a:pt x="31" y="2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7" y="13"/>
                    <a:pt x="33" y="6"/>
                    <a:pt x="38" y="0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MH_Other_81">
              <a:extLst>
                <a:ext uri="{FF2B5EF4-FFF2-40B4-BE49-F238E27FC236}">
                  <a16:creationId xmlns:a16="http://schemas.microsoft.com/office/drawing/2014/main" id="{D22AC81B-3A9A-49CD-9AD7-ECB21EBE16BC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7485063" y="5670550"/>
              <a:ext cx="71437" cy="58738"/>
            </a:xfrm>
            <a:custGeom>
              <a:avLst/>
              <a:gdLst>
                <a:gd name="T0" fmla="*/ 32 w 56"/>
                <a:gd name="T1" fmla="*/ 5 h 48"/>
                <a:gd name="T2" fmla="*/ 41 w 56"/>
                <a:gd name="T3" fmla="*/ 24 h 48"/>
                <a:gd name="T4" fmla="*/ 8 w 56"/>
                <a:gd name="T5" fmla="*/ 37 h 48"/>
                <a:gd name="T6" fmla="*/ 13 w 56"/>
                <a:gd name="T7" fmla="*/ 0 h 48"/>
                <a:gd name="T8" fmla="*/ 1 w 56"/>
                <a:gd name="T9" fmla="*/ 48 h 48"/>
                <a:gd name="T10" fmla="*/ 56 w 56"/>
                <a:gd name="T11" fmla="*/ 25 h 48"/>
                <a:gd name="T12" fmla="*/ 32 w 56"/>
                <a:gd name="T13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8">
                  <a:moveTo>
                    <a:pt x="32" y="5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25"/>
                    <a:pt x="8" y="13"/>
                    <a:pt x="13" y="0"/>
                  </a:cubicBezTo>
                  <a:cubicBezTo>
                    <a:pt x="4" y="7"/>
                    <a:pt x="0" y="24"/>
                    <a:pt x="1" y="48"/>
                  </a:cubicBezTo>
                  <a:cubicBezTo>
                    <a:pt x="21" y="42"/>
                    <a:pt x="39" y="34"/>
                    <a:pt x="56" y="25"/>
                  </a:cubicBezTo>
                  <a:cubicBezTo>
                    <a:pt x="47" y="19"/>
                    <a:pt x="39" y="13"/>
                    <a:pt x="32" y="5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MH_Other_82">
              <a:extLst>
                <a:ext uri="{FF2B5EF4-FFF2-40B4-BE49-F238E27FC236}">
                  <a16:creationId xmlns:a16="http://schemas.microsoft.com/office/drawing/2014/main" id="{5EE5163D-AAFE-44D7-9E75-825BD9C3396F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7494588" y="5656263"/>
              <a:ext cx="82550" cy="58737"/>
            </a:xfrm>
            <a:custGeom>
              <a:avLst/>
              <a:gdLst>
                <a:gd name="T0" fmla="*/ 35 w 68"/>
                <a:gd name="T1" fmla="*/ 36 h 49"/>
                <a:gd name="T2" fmla="*/ 26 w 68"/>
                <a:gd name="T3" fmla="*/ 17 h 49"/>
                <a:gd name="T4" fmla="*/ 50 w 68"/>
                <a:gd name="T5" fmla="*/ 37 h 49"/>
                <a:gd name="T6" fmla="*/ 53 w 68"/>
                <a:gd name="T7" fmla="*/ 39 h 49"/>
                <a:gd name="T8" fmla="*/ 56 w 68"/>
                <a:gd name="T9" fmla="*/ 41 h 49"/>
                <a:gd name="T10" fmla="*/ 65 w 68"/>
                <a:gd name="T11" fmla="*/ 31 h 49"/>
                <a:gd name="T12" fmla="*/ 44 w 68"/>
                <a:gd name="T13" fmla="*/ 5 h 49"/>
                <a:gd name="T14" fmla="*/ 57 w 68"/>
                <a:gd name="T15" fmla="*/ 15 h 49"/>
                <a:gd name="T16" fmla="*/ 67 w 68"/>
                <a:gd name="T17" fmla="*/ 2 h 49"/>
                <a:gd name="T18" fmla="*/ 41 w 68"/>
                <a:gd name="T19" fmla="*/ 0 h 49"/>
                <a:gd name="T20" fmla="*/ 11 w 68"/>
                <a:gd name="T21" fmla="*/ 10 h 49"/>
                <a:gd name="T22" fmla="*/ 7 w 68"/>
                <a:gd name="T23" fmla="*/ 12 h 49"/>
                <a:gd name="T24" fmla="*/ 2 w 68"/>
                <a:gd name="T25" fmla="*/ 49 h 49"/>
                <a:gd name="T26" fmla="*/ 35 w 68"/>
                <a:gd name="T2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9">
                  <a:moveTo>
                    <a:pt x="35" y="36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33" y="25"/>
                    <a:pt x="41" y="31"/>
                    <a:pt x="50" y="37"/>
                  </a:cubicBezTo>
                  <a:cubicBezTo>
                    <a:pt x="51" y="37"/>
                    <a:pt x="52" y="38"/>
                    <a:pt x="53" y="39"/>
                  </a:cubicBezTo>
                  <a:cubicBezTo>
                    <a:pt x="54" y="40"/>
                    <a:pt x="55" y="41"/>
                    <a:pt x="56" y="41"/>
                  </a:cubicBezTo>
                  <a:cubicBezTo>
                    <a:pt x="65" y="41"/>
                    <a:pt x="68" y="37"/>
                    <a:pt x="65" y="3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57" y="2"/>
                    <a:pt x="48" y="2"/>
                    <a:pt x="4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25"/>
                    <a:pt x="0" y="37"/>
                    <a:pt x="2" y="49"/>
                  </a:cubicBezTo>
                  <a:cubicBezTo>
                    <a:pt x="35" y="36"/>
                    <a:pt x="35" y="36"/>
                    <a:pt x="35" y="36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MH_Other_83">
              <a:extLst>
                <a:ext uri="{FF2B5EF4-FFF2-40B4-BE49-F238E27FC236}">
                  <a16:creationId xmlns:a16="http://schemas.microsoft.com/office/drawing/2014/main" id="{8780AF98-49A7-4297-A8C7-D7A7104A2327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7502525" y="5667375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1 h 2"/>
                <a:gd name="T4" fmla="*/ 0 w 3"/>
                <a:gd name="T5" fmla="*/ 0 h 2"/>
                <a:gd name="T6" fmla="*/ 0 w 3"/>
                <a:gd name="T7" fmla="*/ 2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MH_Other_84">
              <a:extLst>
                <a:ext uri="{FF2B5EF4-FFF2-40B4-BE49-F238E27FC236}">
                  <a16:creationId xmlns:a16="http://schemas.microsoft.com/office/drawing/2014/main" id="{4FB363F1-71E9-4E66-AAEE-517134A120C0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7500938" y="56673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MH_Other_85">
              <a:extLst>
                <a:ext uri="{FF2B5EF4-FFF2-40B4-BE49-F238E27FC236}">
                  <a16:creationId xmlns:a16="http://schemas.microsoft.com/office/drawing/2014/main" id="{D25E6662-F31A-4BCC-8BC7-0F488B3FE92C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7583488" y="5419725"/>
              <a:ext cx="53975" cy="34925"/>
            </a:xfrm>
            <a:custGeom>
              <a:avLst/>
              <a:gdLst>
                <a:gd name="T0" fmla="*/ 15 w 43"/>
                <a:gd name="T1" fmla="*/ 14 h 30"/>
                <a:gd name="T2" fmla="*/ 0 w 43"/>
                <a:gd name="T3" fmla="*/ 30 h 30"/>
                <a:gd name="T4" fmla="*/ 30 w 43"/>
                <a:gd name="T5" fmla="*/ 23 h 30"/>
                <a:gd name="T6" fmla="*/ 43 w 43"/>
                <a:gd name="T7" fmla="*/ 0 h 30"/>
                <a:gd name="T8" fmla="*/ 15 w 43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15" y="14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0" y="28"/>
                    <a:pt x="20" y="26"/>
                    <a:pt x="30" y="23"/>
                  </a:cubicBezTo>
                  <a:cubicBezTo>
                    <a:pt x="39" y="15"/>
                    <a:pt x="43" y="8"/>
                    <a:pt x="43" y="0"/>
                  </a:cubicBezTo>
                  <a:cubicBezTo>
                    <a:pt x="15" y="14"/>
                    <a:pt x="15" y="14"/>
                    <a:pt x="15" y="14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MH_Other_86">
              <a:extLst>
                <a:ext uri="{FF2B5EF4-FFF2-40B4-BE49-F238E27FC236}">
                  <a16:creationId xmlns:a16="http://schemas.microsoft.com/office/drawing/2014/main" id="{07B3AAB7-2A00-499D-8D98-118841CC7A35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7015163" y="5167313"/>
              <a:ext cx="92075" cy="33337"/>
            </a:xfrm>
            <a:custGeom>
              <a:avLst/>
              <a:gdLst>
                <a:gd name="T0" fmla="*/ 30 w 72"/>
                <a:gd name="T1" fmla="*/ 3 h 28"/>
                <a:gd name="T2" fmla="*/ 0 w 72"/>
                <a:gd name="T3" fmla="*/ 5 h 28"/>
                <a:gd name="T4" fmla="*/ 45 w 72"/>
                <a:gd name="T5" fmla="*/ 28 h 28"/>
                <a:gd name="T6" fmla="*/ 72 w 72"/>
                <a:gd name="T7" fmla="*/ 8 h 28"/>
                <a:gd name="T8" fmla="*/ 49 w 72"/>
                <a:gd name="T9" fmla="*/ 15 h 28"/>
                <a:gd name="T10" fmla="*/ 30 w 72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8">
                  <a:moveTo>
                    <a:pt x="30" y="3"/>
                  </a:moveTo>
                  <a:cubicBezTo>
                    <a:pt x="16" y="1"/>
                    <a:pt x="6" y="2"/>
                    <a:pt x="0" y="5"/>
                  </a:cubicBezTo>
                  <a:cubicBezTo>
                    <a:pt x="19" y="0"/>
                    <a:pt x="35" y="8"/>
                    <a:pt x="45" y="2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6" y="9"/>
                    <a:pt x="39" y="5"/>
                    <a:pt x="30" y="3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MH_Other_87">
              <a:extLst>
                <a:ext uri="{FF2B5EF4-FFF2-40B4-BE49-F238E27FC236}">
                  <a16:creationId xmlns:a16="http://schemas.microsoft.com/office/drawing/2014/main" id="{FBC932BA-81AA-4937-99AC-394EBA5B61DF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6919913" y="5172075"/>
              <a:ext cx="95250" cy="101600"/>
            </a:xfrm>
            <a:custGeom>
              <a:avLst/>
              <a:gdLst>
                <a:gd name="T0" fmla="*/ 78 w 78"/>
                <a:gd name="T1" fmla="*/ 0 h 83"/>
                <a:gd name="T2" fmla="*/ 60 w 78"/>
                <a:gd name="T3" fmla="*/ 0 h 83"/>
                <a:gd name="T4" fmla="*/ 0 w 78"/>
                <a:gd name="T5" fmla="*/ 38 h 83"/>
                <a:gd name="T6" fmla="*/ 8 w 78"/>
                <a:gd name="T7" fmla="*/ 54 h 83"/>
                <a:gd name="T8" fmla="*/ 12 w 78"/>
                <a:gd name="T9" fmla="*/ 56 h 83"/>
                <a:gd name="T10" fmla="*/ 37 w 78"/>
                <a:gd name="T11" fmla="*/ 83 h 83"/>
                <a:gd name="T12" fmla="*/ 73 w 78"/>
                <a:gd name="T13" fmla="*/ 24 h 83"/>
                <a:gd name="T14" fmla="*/ 78 w 78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3">
                  <a:moveTo>
                    <a:pt x="7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0" y="49"/>
                    <a:pt x="30" y="62"/>
                    <a:pt x="0" y="38"/>
                  </a:cubicBezTo>
                  <a:cubicBezTo>
                    <a:pt x="1" y="46"/>
                    <a:pt x="4" y="51"/>
                    <a:pt x="8" y="54"/>
                  </a:cubicBezTo>
                  <a:cubicBezTo>
                    <a:pt x="9" y="54"/>
                    <a:pt x="10" y="55"/>
                    <a:pt x="12" y="56"/>
                  </a:cubicBezTo>
                  <a:cubicBezTo>
                    <a:pt x="19" y="66"/>
                    <a:pt x="27" y="75"/>
                    <a:pt x="37" y="83"/>
                  </a:cubicBezTo>
                  <a:cubicBezTo>
                    <a:pt x="56" y="66"/>
                    <a:pt x="67" y="46"/>
                    <a:pt x="73" y="24"/>
                  </a:cubicBezTo>
                  <a:cubicBezTo>
                    <a:pt x="68" y="12"/>
                    <a:pt x="70" y="4"/>
                    <a:pt x="78" y="0"/>
                  </a:cubicBezTo>
                  <a:close/>
                </a:path>
              </a:pathLst>
            </a:custGeom>
            <a:solidFill>
              <a:srgbClr val="41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MH_Other_88">
              <a:extLst>
                <a:ext uri="{FF2B5EF4-FFF2-40B4-BE49-F238E27FC236}">
                  <a16:creationId xmlns:a16="http://schemas.microsoft.com/office/drawing/2014/main" id="{57EC8B54-E910-4194-AB18-F9284EA68F79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6965950" y="5200650"/>
              <a:ext cx="107950" cy="73025"/>
            </a:xfrm>
            <a:custGeom>
              <a:avLst/>
              <a:gdLst>
                <a:gd name="T0" fmla="*/ 62 w 88"/>
                <a:gd name="T1" fmla="*/ 29 h 59"/>
                <a:gd name="T2" fmla="*/ 36 w 88"/>
                <a:gd name="T3" fmla="*/ 0 h 59"/>
                <a:gd name="T4" fmla="*/ 0 w 88"/>
                <a:gd name="T5" fmla="*/ 59 h 59"/>
                <a:gd name="T6" fmla="*/ 41 w 88"/>
                <a:gd name="T7" fmla="*/ 30 h 59"/>
                <a:gd name="T8" fmla="*/ 88 w 88"/>
                <a:gd name="T9" fmla="*/ 43 h 59"/>
                <a:gd name="T10" fmla="*/ 88 w 88"/>
                <a:gd name="T11" fmla="*/ 29 h 59"/>
                <a:gd name="T12" fmla="*/ 62 w 88"/>
                <a:gd name="T1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9">
                  <a:moveTo>
                    <a:pt x="62" y="29"/>
                  </a:moveTo>
                  <a:cubicBezTo>
                    <a:pt x="49" y="25"/>
                    <a:pt x="41" y="15"/>
                    <a:pt x="36" y="0"/>
                  </a:cubicBezTo>
                  <a:cubicBezTo>
                    <a:pt x="30" y="22"/>
                    <a:pt x="19" y="42"/>
                    <a:pt x="0" y="59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51" y="40"/>
                    <a:pt x="67" y="44"/>
                    <a:pt x="88" y="43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4" y="36"/>
                    <a:pt x="75" y="36"/>
                    <a:pt x="62" y="29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MH_Other_89">
              <a:extLst>
                <a:ext uri="{FF2B5EF4-FFF2-40B4-BE49-F238E27FC236}">
                  <a16:creationId xmlns:a16="http://schemas.microsoft.com/office/drawing/2014/main" id="{1F1E6CF0-C991-4349-8C08-E351D387EEBD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6911975" y="5240338"/>
              <a:ext cx="174625" cy="174625"/>
            </a:xfrm>
            <a:custGeom>
              <a:avLst/>
              <a:gdLst>
                <a:gd name="T0" fmla="*/ 17 w 141"/>
                <a:gd name="T1" fmla="*/ 2 h 141"/>
                <a:gd name="T2" fmla="*/ 13 w 141"/>
                <a:gd name="T3" fmla="*/ 0 h 141"/>
                <a:gd name="T4" fmla="*/ 6 w 141"/>
                <a:gd name="T5" fmla="*/ 16 h 141"/>
                <a:gd name="T6" fmla="*/ 0 w 141"/>
                <a:gd name="T7" fmla="*/ 33 h 141"/>
                <a:gd name="T8" fmla="*/ 98 w 141"/>
                <a:gd name="T9" fmla="*/ 141 h 141"/>
                <a:gd name="T10" fmla="*/ 123 w 141"/>
                <a:gd name="T11" fmla="*/ 110 h 141"/>
                <a:gd name="T12" fmla="*/ 141 w 141"/>
                <a:gd name="T13" fmla="*/ 79 h 141"/>
                <a:gd name="T14" fmla="*/ 124 w 141"/>
                <a:gd name="T15" fmla="*/ 71 h 141"/>
                <a:gd name="T16" fmla="*/ 70 w 141"/>
                <a:gd name="T17" fmla="*/ 47 h 141"/>
                <a:gd name="T18" fmla="*/ 42 w 141"/>
                <a:gd name="T19" fmla="*/ 29 h 141"/>
                <a:gd name="T20" fmla="*/ 17 w 141"/>
                <a:gd name="T21" fmla="*/ 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41">
                  <a:moveTo>
                    <a:pt x="17" y="2"/>
                  </a:moveTo>
                  <a:cubicBezTo>
                    <a:pt x="15" y="1"/>
                    <a:pt x="14" y="0"/>
                    <a:pt x="13" y="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107" y="131"/>
                    <a:pt x="116" y="121"/>
                    <a:pt x="123" y="110"/>
                  </a:cubicBezTo>
                  <a:cubicBezTo>
                    <a:pt x="130" y="100"/>
                    <a:pt x="136" y="90"/>
                    <a:pt x="141" y="79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0" y="42"/>
                    <a:pt x="51" y="36"/>
                    <a:pt x="42" y="29"/>
                  </a:cubicBezTo>
                  <a:cubicBezTo>
                    <a:pt x="32" y="21"/>
                    <a:pt x="24" y="12"/>
                    <a:pt x="17" y="2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MH_Other_90">
              <a:extLst>
                <a:ext uri="{FF2B5EF4-FFF2-40B4-BE49-F238E27FC236}">
                  <a16:creationId xmlns:a16="http://schemas.microsoft.com/office/drawing/2014/main" id="{B0A8A616-531B-4490-9447-A6843AF054D2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6904038" y="5257800"/>
              <a:ext cx="260350" cy="487363"/>
            </a:xfrm>
            <a:custGeom>
              <a:avLst/>
              <a:gdLst>
                <a:gd name="T0" fmla="*/ 0 w 210"/>
                <a:gd name="T1" fmla="*/ 8 h 392"/>
                <a:gd name="T2" fmla="*/ 0 w 210"/>
                <a:gd name="T3" fmla="*/ 24 h 392"/>
                <a:gd name="T4" fmla="*/ 102 w 210"/>
                <a:gd name="T5" fmla="*/ 137 h 392"/>
                <a:gd name="T6" fmla="*/ 132 w 210"/>
                <a:gd name="T7" fmla="*/ 114 h 392"/>
                <a:gd name="T8" fmla="*/ 144 w 210"/>
                <a:gd name="T9" fmla="*/ 128 h 392"/>
                <a:gd name="T10" fmla="*/ 154 w 210"/>
                <a:gd name="T11" fmla="*/ 220 h 392"/>
                <a:gd name="T12" fmla="*/ 135 w 210"/>
                <a:gd name="T13" fmla="*/ 211 h 392"/>
                <a:gd name="T14" fmla="*/ 74 w 210"/>
                <a:gd name="T15" fmla="*/ 131 h 392"/>
                <a:gd name="T16" fmla="*/ 120 w 210"/>
                <a:gd name="T17" fmla="*/ 208 h 392"/>
                <a:gd name="T18" fmla="*/ 67 w 210"/>
                <a:gd name="T19" fmla="*/ 197 h 392"/>
                <a:gd name="T20" fmla="*/ 133 w 210"/>
                <a:gd name="T21" fmla="*/ 227 h 392"/>
                <a:gd name="T22" fmla="*/ 178 w 210"/>
                <a:gd name="T23" fmla="*/ 289 h 392"/>
                <a:gd name="T24" fmla="*/ 197 w 210"/>
                <a:gd name="T25" fmla="*/ 298 h 392"/>
                <a:gd name="T26" fmla="*/ 192 w 210"/>
                <a:gd name="T27" fmla="*/ 392 h 392"/>
                <a:gd name="T28" fmla="*/ 210 w 210"/>
                <a:gd name="T29" fmla="*/ 286 h 392"/>
                <a:gd name="T30" fmla="*/ 188 w 210"/>
                <a:gd name="T31" fmla="*/ 276 h 392"/>
                <a:gd name="T32" fmla="*/ 187 w 210"/>
                <a:gd name="T33" fmla="*/ 271 h 392"/>
                <a:gd name="T34" fmla="*/ 186 w 210"/>
                <a:gd name="T35" fmla="*/ 269 h 392"/>
                <a:gd name="T36" fmla="*/ 169 w 210"/>
                <a:gd name="T37" fmla="*/ 236 h 392"/>
                <a:gd name="T38" fmla="*/ 153 w 210"/>
                <a:gd name="T39" fmla="*/ 121 h 392"/>
                <a:gd name="T40" fmla="*/ 150 w 210"/>
                <a:gd name="T41" fmla="*/ 117 h 392"/>
                <a:gd name="T42" fmla="*/ 130 w 210"/>
                <a:gd name="T43" fmla="*/ 94 h 392"/>
                <a:gd name="T44" fmla="*/ 105 w 210"/>
                <a:gd name="T45" fmla="*/ 125 h 392"/>
                <a:gd name="T46" fmla="*/ 7 w 210"/>
                <a:gd name="T47" fmla="*/ 17 h 392"/>
                <a:gd name="T48" fmla="*/ 13 w 210"/>
                <a:gd name="T49" fmla="*/ 0 h 392"/>
                <a:gd name="T50" fmla="*/ 0 w 210"/>
                <a:gd name="T51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0" h="392">
                  <a:moveTo>
                    <a:pt x="0" y="8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49" y="215"/>
                    <a:pt x="142" y="212"/>
                    <a:pt x="135" y="211"/>
                  </a:cubicBezTo>
                  <a:cubicBezTo>
                    <a:pt x="117" y="173"/>
                    <a:pt x="96" y="146"/>
                    <a:pt x="74" y="131"/>
                  </a:cubicBezTo>
                  <a:cubicBezTo>
                    <a:pt x="96" y="159"/>
                    <a:pt x="111" y="185"/>
                    <a:pt x="120" y="208"/>
                  </a:cubicBezTo>
                  <a:cubicBezTo>
                    <a:pt x="67" y="197"/>
                    <a:pt x="67" y="197"/>
                    <a:pt x="67" y="197"/>
                  </a:cubicBezTo>
                  <a:cubicBezTo>
                    <a:pt x="133" y="227"/>
                    <a:pt x="133" y="227"/>
                    <a:pt x="133" y="227"/>
                  </a:cubicBezTo>
                  <a:cubicBezTo>
                    <a:pt x="156" y="247"/>
                    <a:pt x="171" y="268"/>
                    <a:pt x="178" y="289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192" y="392"/>
                    <a:pt x="192" y="392"/>
                    <a:pt x="192" y="392"/>
                  </a:cubicBezTo>
                  <a:cubicBezTo>
                    <a:pt x="203" y="355"/>
                    <a:pt x="209" y="320"/>
                    <a:pt x="210" y="286"/>
                  </a:cubicBezTo>
                  <a:cubicBezTo>
                    <a:pt x="188" y="276"/>
                    <a:pt x="188" y="276"/>
                    <a:pt x="188" y="276"/>
                  </a:cubicBezTo>
                  <a:cubicBezTo>
                    <a:pt x="188" y="274"/>
                    <a:pt x="187" y="273"/>
                    <a:pt x="187" y="271"/>
                  </a:cubicBezTo>
                  <a:cubicBezTo>
                    <a:pt x="186" y="270"/>
                    <a:pt x="186" y="269"/>
                    <a:pt x="186" y="269"/>
                  </a:cubicBezTo>
                  <a:cubicBezTo>
                    <a:pt x="181" y="256"/>
                    <a:pt x="175" y="245"/>
                    <a:pt x="169" y="236"/>
                  </a:cubicBezTo>
                  <a:cubicBezTo>
                    <a:pt x="161" y="197"/>
                    <a:pt x="155" y="159"/>
                    <a:pt x="153" y="121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23" y="105"/>
                    <a:pt x="114" y="115"/>
                    <a:pt x="105" y="12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MH_Other_91">
              <a:extLst>
                <a:ext uri="{FF2B5EF4-FFF2-40B4-BE49-F238E27FC236}">
                  <a16:creationId xmlns:a16="http://schemas.microsoft.com/office/drawing/2014/main" id="{03D915B1-0E3B-4095-908A-B9DCF6F14528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107238" y="5270500"/>
              <a:ext cx="25400" cy="23813"/>
            </a:xfrm>
            <a:custGeom>
              <a:avLst/>
              <a:gdLst>
                <a:gd name="T0" fmla="*/ 20 w 20"/>
                <a:gd name="T1" fmla="*/ 2 h 20"/>
                <a:gd name="T2" fmla="*/ 14 w 20"/>
                <a:gd name="T3" fmla="*/ 0 h 20"/>
                <a:gd name="T4" fmla="*/ 0 w 20"/>
                <a:gd name="T5" fmla="*/ 20 h 20"/>
                <a:gd name="T6" fmla="*/ 20 w 20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2"/>
                  </a:moveTo>
                  <a:cubicBezTo>
                    <a:pt x="18" y="2"/>
                    <a:pt x="16" y="1"/>
                    <a:pt x="14" y="0"/>
                  </a:cubicBezTo>
                  <a:cubicBezTo>
                    <a:pt x="7" y="6"/>
                    <a:pt x="3" y="13"/>
                    <a:pt x="0" y="20"/>
                  </a:cubicBezTo>
                  <a:cubicBezTo>
                    <a:pt x="20" y="2"/>
                    <a:pt x="20" y="2"/>
                    <a:pt x="20" y="2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MH_Other_92">
              <a:extLst>
                <a:ext uri="{FF2B5EF4-FFF2-40B4-BE49-F238E27FC236}">
                  <a16:creationId xmlns:a16="http://schemas.microsoft.com/office/drawing/2014/main" id="{F55ADB76-6BC8-44A1-A013-0ACBDE14C455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7086600" y="5327650"/>
              <a:ext cx="77788" cy="285750"/>
            </a:xfrm>
            <a:custGeom>
              <a:avLst/>
              <a:gdLst>
                <a:gd name="T0" fmla="*/ 7 w 62"/>
                <a:gd name="T1" fmla="*/ 0 h 231"/>
                <a:gd name="T2" fmla="*/ 0 w 62"/>
                <a:gd name="T3" fmla="*/ 8 h 231"/>
                <a:gd name="T4" fmla="*/ 15 w 62"/>
                <a:gd name="T5" fmla="*/ 51 h 231"/>
                <a:gd name="T6" fmla="*/ 2 w 62"/>
                <a:gd name="T7" fmla="*/ 62 h 231"/>
                <a:gd name="T8" fmla="*/ 5 w 62"/>
                <a:gd name="T9" fmla="*/ 66 h 231"/>
                <a:gd name="T10" fmla="*/ 20 w 62"/>
                <a:gd name="T11" fmla="*/ 61 h 231"/>
                <a:gd name="T12" fmla="*/ 48 w 62"/>
                <a:gd name="T13" fmla="*/ 203 h 231"/>
                <a:gd name="T14" fmla="*/ 39 w 62"/>
                <a:gd name="T15" fmla="*/ 216 h 231"/>
                <a:gd name="T16" fmla="*/ 40 w 62"/>
                <a:gd name="T17" fmla="*/ 221 h 231"/>
                <a:gd name="T18" fmla="*/ 62 w 62"/>
                <a:gd name="T19" fmla="*/ 231 h 231"/>
                <a:gd name="T20" fmla="*/ 26 w 62"/>
                <a:gd name="T21" fmla="*/ 59 h 231"/>
                <a:gd name="T22" fmla="*/ 22 w 62"/>
                <a:gd name="T23" fmla="*/ 36 h 231"/>
                <a:gd name="T24" fmla="*/ 19 w 62"/>
                <a:gd name="T25" fmla="*/ 28 h 231"/>
                <a:gd name="T26" fmla="*/ 7 w 62"/>
                <a:gd name="T2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231">
                  <a:moveTo>
                    <a:pt x="7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48" y="203"/>
                    <a:pt x="48" y="203"/>
                    <a:pt x="48" y="203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8"/>
                    <a:pt x="40" y="219"/>
                    <a:pt x="40" y="221"/>
                  </a:cubicBezTo>
                  <a:cubicBezTo>
                    <a:pt x="62" y="231"/>
                    <a:pt x="62" y="231"/>
                    <a:pt x="62" y="231"/>
                  </a:cubicBezTo>
                  <a:cubicBezTo>
                    <a:pt x="60" y="191"/>
                    <a:pt x="48" y="133"/>
                    <a:pt x="26" y="59"/>
                  </a:cubicBezTo>
                  <a:cubicBezTo>
                    <a:pt x="26" y="52"/>
                    <a:pt x="24" y="44"/>
                    <a:pt x="22" y="36"/>
                  </a:cubicBezTo>
                  <a:cubicBezTo>
                    <a:pt x="21" y="33"/>
                    <a:pt x="20" y="31"/>
                    <a:pt x="19" y="28"/>
                  </a:cubicBezTo>
                  <a:cubicBezTo>
                    <a:pt x="16" y="18"/>
                    <a:pt x="12" y="9"/>
                    <a:pt x="7" y="0"/>
                  </a:cubicBezTo>
                  <a:close/>
                </a:path>
              </a:pathLst>
            </a:custGeom>
            <a:solidFill>
              <a:srgbClr val="B16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MH_Other_93">
              <a:extLst>
                <a:ext uri="{FF2B5EF4-FFF2-40B4-BE49-F238E27FC236}">
                  <a16:creationId xmlns:a16="http://schemas.microsoft.com/office/drawing/2014/main" id="{FF725006-8C9F-4A6B-AB10-7D174641B700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7096125" y="5311775"/>
              <a:ext cx="20638" cy="49213"/>
            </a:xfrm>
            <a:custGeom>
              <a:avLst/>
              <a:gdLst>
                <a:gd name="T0" fmla="*/ 7 w 15"/>
                <a:gd name="T1" fmla="*/ 3 h 40"/>
                <a:gd name="T2" fmla="*/ 0 w 15"/>
                <a:gd name="T3" fmla="*/ 12 h 40"/>
                <a:gd name="T4" fmla="*/ 12 w 15"/>
                <a:gd name="T5" fmla="*/ 40 h 40"/>
                <a:gd name="T6" fmla="*/ 7 w 15"/>
                <a:gd name="T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0">
                  <a:moveTo>
                    <a:pt x="7" y="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21"/>
                    <a:pt x="9" y="30"/>
                    <a:pt x="12" y="40"/>
                  </a:cubicBezTo>
                  <a:cubicBezTo>
                    <a:pt x="15" y="12"/>
                    <a:pt x="13" y="0"/>
                    <a:pt x="7" y="3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MH_Other_94">
              <a:extLst>
                <a:ext uri="{FF2B5EF4-FFF2-40B4-BE49-F238E27FC236}">
                  <a16:creationId xmlns:a16="http://schemas.microsoft.com/office/drawing/2014/main" id="{159029F4-611F-4BB1-B502-67CA89421506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7094538" y="5402263"/>
              <a:ext cx="52387" cy="192087"/>
            </a:xfrm>
            <a:custGeom>
              <a:avLst/>
              <a:gdLst>
                <a:gd name="T0" fmla="*/ 15 w 43"/>
                <a:gd name="T1" fmla="*/ 0 h 155"/>
                <a:gd name="T2" fmla="*/ 0 w 43"/>
                <a:gd name="T3" fmla="*/ 5 h 155"/>
                <a:gd name="T4" fmla="*/ 16 w 43"/>
                <a:gd name="T5" fmla="*/ 120 h 155"/>
                <a:gd name="T6" fmla="*/ 33 w 43"/>
                <a:gd name="T7" fmla="*/ 153 h 155"/>
                <a:gd name="T8" fmla="*/ 34 w 43"/>
                <a:gd name="T9" fmla="*/ 155 h 155"/>
                <a:gd name="T10" fmla="*/ 43 w 43"/>
                <a:gd name="T11" fmla="*/ 142 h 155"/>
                <a:gd name="T12" fmla="*/ 15 w 43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55">
                  <a:moveTo>
                    <a:pt x="1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43"/>
                    <a:pt x="8" y="81"/>
                    <a:pt x="16" y="120"/>
                  </a:cubicBezTo>
                  <a:cubicBezTo>
                    <a:pt x="22" y="129"/>
                    <a:pt x="28" y="140"/>
                    <a:pt x="33" y="153"/>
                  </a:cubicBezTo>
                  <a:cubicBezTo>
                    <a:pt x="33" y="153"/>
                    <a:pt x="33" y="154"/>
                    <a:pt x="34" y="155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EC8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MH_Other_95">
              <a:extLst>
                <a:ext uri="{FF2B5EF4-FFF2-40B4-BE49-F238E27FC236}">
                  <a16:creationId xmlns:a16="http://schemas.microsoft.com/office/drawing/2014/main" id="{340B19F3-182C-4C71-BBE9-B757D7B9322B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7067550" y="5337175"/>
              <a:ext cx="39688" cy="66675"/>
            </a:xfrm>
            <a:custGeom>
              <a:avLst/>
              <a:gdLst>
                <a:gd name="T0" fmla="*/ 20 w 33"/>
                <a:gd name="T1" fmla="*/ 54 h 54"/>
                <a:gd name="T2" fmla="*/ 33 w 33"/>
                <a:gd name="T3" fmla="*/ 43 h 54"/>
                <a:gd name="T4" fmla="*/ 18 w 33"/>
                <a:gd name="T5" fmla="*/ 0 h 54"/>
                <a:gd name="T6" fmla="*/ 0 w 33"/>
                <a:gd name="T7" fmla="*/ 31 h 54"/>
                <a:gd name="T8" fmla="*/ 20 w 33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4">
                  <a:moveTo>
                    <a:pt x="20" y="54"/>
                  </a:moveTo>
                  <a:cubicBezTo>
                    <a:pt x="33" y="43"/>
                    <a:pt x="33" y="43"/>
                    <a:pt x="33" y="4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11"/>
                    <a:pt x="7" y="21"/>
                    <a:pt x="0" y="31"/>
                  </a:cubicBezTo>
                  <a:cubicBezTo>
                    <a:pt x="20" y="54"/>
                    <a:pt x="20" y="54"/>
                    <a:pt x="20" y="54"/>
                  </a:cubicBezTo>
                  <a:close/>
                </a:path>
              </a:pathLst>
            </a:custGeom>
            <a:solidFill>
              <a:srgbClr val="EC8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MH_Other_96">
              <a:extLst>
                <a:ext uri="{FF2B5EF4-FFF2-40B4-BE49-F238E27FC236}">
                  <a16:creationId xmlns:a16="http://schemas.microsoft.com/office/drawing/2014/main" id="{DBB3A41B-2A2F-4A9A-B7C8-A3AB0DCD442E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6704013" y="5534025"/>
              <a:ext cx="60325" cy="25400"/>
            </a:xfrm>
            <a:custGeom>
              <a:avLst/>
              <a:gdLst>
                <a:gd name="T0" fmla="*/ 48 w 48"/>
                <a:gd name="T1" fmla="*/ 20 h 21"/>
                <a:gd name="T2" fmla="*/ 46 w 48"/>
                <a:gd name="T3" fmla="*/ 0 h 21"/>
                <a:gd name="T4" fmla="*/ 0 w 48"/>
                <a:gd name="T5" fmla="*/ 21 h 21"/>
                <a:gd name="T6" fmla="*/ 48 w 48"/>
                <a:gd name="T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1">
                  <a:moveTo>
                    <a:pt x="48" y="20"/>
                  </a:moveTo>
                  <a:cubicBezTo>
                    <a:pt x="48" y="13"/>
                    <a:pt x="47" y="7"/>
                    <a:pt x="46" y="0"/>
                  </a:cubicBezTo>
                  <a:cubicBezTo>
                    <a:pt x="17" y="4"/>
                    <a:pt x="2" y="11"/>
                    <a:pt x="0" y="21"/>
                  </a:cubicBezTo>
                  <a:cubicBezTo>
                    <a:pt x="14" y="17"/>
                    <a:pt x="30" y="17"/>
                    <a:pt x="48" y="2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MH_Other_97">
              <a:extLst>
                <a:ext uri="{FF2B5EF4-FFF2-40B4-BE49-F238E27FC236}">
                  <a16:creationId xmlns:a16="http://schemas.microsoft.com/office/drawing/2014/main" id="{1EF142C0-D95D-4108-9F90-4AB3995E87D3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6588125" y="5554663"/>
              <a:ext cx="177800" cy="282575"/>
            </a:xfrm>
            <a:custGeom>
              <a:avLst/>
              <a:gdLst>
                <a:gd name="T0" fmla="*/ 142 w 144"/>
                <a:gd name="T1" fmla="*/ 3 h 227"/>
                <a:gd name="T2" fmla="*/ 94 w 144"/>
                <a:gd name="T3" fmla="*/ 4 h 227"/>
                <a:gd name="T4" fmla="*/ 4 w 144"/>
                <a:gd name="T5" fmla="*/ 227 h 227"/>
                <a:gd name="T6" fmla="*/ 100 w 144"/>
                <a:gd name="T7" fmla="*/ 227 h 227"/>
                <a:gd name="T8" fmla="*/ 101 w 144"/>
                <a:gd name="T9" fmla="*/ 220 h 227"/>
                <a:gd name="T10" fmla="*/ 126 w 144"/>
                <a:gd name="T11" fmla="*/ 186 h 227"/>
                <a:gd name="T12" fmla="*/ 137 w 144"/>
                <a:gd name="T13" fmla="*/ 97 h 227"/>
                <a:gd name="T14" fmla="*/ 142 w 144"/>
                <a:gd name="T15" fmla="*/ 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27">
                  <a:moveTo>
                    <a:pt x="142" y="3"/>
                  </a:moveTo>
                  <a:cubicBezTo>
                    <a:pt x="124" y="0"/>
                    <a:pt x="108" y="0"/>
                    <a:pt x="94" y="4"/>
                  </a:cubicBezTo>
                  <a:cubicBezTo>
                    <a:pt x="30" y="19"/>
                    <a:pt x="0" y="93"/>
                    <a:pt x="4" y="227"/>
                  </a:cubicBezTo>
                  <a:cubicBezTo>
                    <a:pt x="100" y="227"/>
                    <a:pt x="100" y="227"/>
                    <a:pt x="100" y="227"/>
                  </a:cubicBezTo>
                  <a:cubicBezTo>
                    <a:pt x="100" y="225"/>
                    <a:pt x="101" y="222"/>
                    <a:pt x="101" y="220"/>
                  </a:cubicBezTo>
                  <a:cubicBezTo>
                    <a:pt x="104" y="206"/>
                    <a:pt x="112" y="195"/>
                    <a:pt x="126" y="186"/>
                  </a:cubicBezTo>
                  <a:cubicBezTo>
                    <a:pt x="120" y="163"/>
                    <a:pt x="123" y="133"/>
                    <a:pt x="137" y="97"/>
                  </a:cubicBezTo>
                  <a:cubicBezTo>
                    <a:pt x="142" y="69"/>
                    <a:pt x="144" y="37"/>
                    <a:pt x="14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MH_Other_98">
              <a:extLst>
                <a:ext uri="{FF2B5EF4-FFF2-40B4-BE49-F238E27FC236}">
                  <a16:creationId xmlns:a16="http://schemas.microsoft.com/office/drawing/2014/main" id="{BD4DA2BF-FFB7-4077-BFFB-192C6754B1F4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7510463" y="5819775"/>
              <a:ext cx="84137" cy="17463"/>
            </a:xfrm>
            <a:custGeom>
              <a:avLst/>
              <a:gdLst>
                <a:gd name="T0" fmla="*/ 0 w 55"/>
                <a:gd name="T1" fmla="*/ 0 h 11"/>
                <a:gd name="T2" fmla="*/ 0 w 55"/>
                <a:gd name="T3" fmla="*/ 11 h 11"/>
                <a:gd name="T4" fmla="*/ 55 w 55"/>
                <a:gd name="T5" fmla="*/ 11 h 11"/>
                <a:gd name="T6" fmla="*/ 0 w 55"/>
                <a:gd name="T7" fmla="*/ 0 h 11"/>
                <a:gd name="T8" fmla="*/ 0 w 5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">
                  <a:moveTo>
                    <a:pt x="0" y="0"/>
                  </a:moveTo>
                  <a:lnTo>
                    <a:pt x="0" y="11"/>
                  </a:lnTo>
                  <a:lnTo>
                    <a:pt x="55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、运算速度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9EC0CD68-3EE0-4A36-B7B8-CE126033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42" y="1068516"/>
            <a:ext cx="8319247" cy="516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主频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是计算机的振荡器输出的脉冲序列的频率，是计算机中一切操作所依据的时间基准信号，其高低决定了计算机工做速度的快慢。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）时钟频率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是主频脉冲经分频后所形成的时钟脉冲序列的频率，两个相邻时钟脉冲之间的间隔时间是一个时钟周期时间，也称为节拍。</a:t>
            </a:r>
          </a:p>
        </p:txBody>
      </p:sp>
    </p:spTree>
    <p:extLst>
      <p:ext uri="{BB962C8B-B14F-4D97-AF65-F5344CB8AC3E}">
        <p14:creationId xmlns:p14="http://schemas.microsoft.com/office/powerpoint/2010/main" val="27242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三、数据通路宽度与数据传输率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9EC0CD68-3EE0-4A36-B7B8-CE126033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10" y="1052910"/>
            <a:ext cx="8319247" cy="38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）数据通路宽度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指数据总线一次能并行传送的数据位数。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）数据传输率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指数据总线每秒传送的数据量，也称为数据总线的带宽。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1A16B452-C9DE-4A71-90E5-8C4CFABB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641" y="4390616"/>
            <a:ext cx="5877815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总线数据通路宽度×总线时钟频率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8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127236D2-CC38-406E-85CC-60462A028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1258" y="5429249"/>
            <a:ext cx="5276380" cy="162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E7DD84B5-CB4D-4169-9C1F-FD45950E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96" y="5162289"/>
            <a:ext cx="2041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总线带宽 =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3534A5FA-0D32-4880-A785-7AF35E96E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584" y="5163707"/>
            <a:ext cx="18860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BPS）</a:t>
            </a:r>
          </a:p>
        </p:txBody>
      </p:sp>
    </p:spTree>
    <p:extLst>
      <p:ext uri="{BB962C8B-B14F-4D97-AF65-F5344CB8AC3E}">
        <p14:creationId xmlns:p14="http://schemas.microsoft.com/office/powerpoint/2010/main" val="33403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2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四、存储容量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9EC0CD68-3EE0-4A36-B7B8-CE126033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88" y="918649"/>
            <a:ext cx="7242562" cy="516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）主存容量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指存储单元个数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表示为：  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字数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（按字编址）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 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（按字节编址）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）外存容量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常表示为字节数。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外存容量与地址码位数无关。</a:t>
            </a:r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F7BF5B9B-B9D9-4E17-BF43-2F5982511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466" y="2208893"/>
            <a:ext cx="2081346" cy="13747"/>
          </a:xfrm>
          <a:prstGeom prst="line">
            <a:avLst/>
          </a:prstGeom>
          <a:noFill/>
          <a:ln w="38100">
            <a:solidFill>
              <a:srgbClr val="0563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DDBD7C4D-47E0-46B5-B604-C1DD42A99B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6040" y="2298488"/>
            <a:ext cx="276225" cy="209903"/>
          </a:xfrm>
          <a:prstGeom prst="line">
            <a:avLst/>
          </a:prstGeom>
          <a:noFill/>
          <a:ln w="19050">
            <a:solidFill>
              <a:srgbClr val="0563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0F410BDD-2654-4B7E-8424-5A4FCACC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666" y="2469209"/>
            <a:ext cx="23861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决定地址位数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B416D92B-A047-4DF8-B68E-BB8987B3F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0541" y="2208894"/>
            <a:ext cx="657225" cy="0"/>
          </a:xfrm>
          <a:prstGeom prst="line">
            <a:avLst/>
          </a:prstGeom>
          <a:noFill/>
          <a:ln w="38100">
            <a:solidFill>
              <a:srgbClr val="0563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5660CF6E-58DB-4697-A127-FE8D29F5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591" y="2279792"/>
            <a:ext cx="401409" cy="209904"/>
          </a:xfrm>
          <a:prstGeom prst="line">
            <a:avLst/>
          </a:prstGeom>
          <a:noFill/>
          <a:ln w="19050">
            <a:solidFill>
              <a:srgbClr val="0563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1E641A29-6401-4AD3-9ABA-D842ED34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462" y="2441716"/>
            <a:ext cx="2357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表明编址单位</a:t>
            </a:r>
          </a:p>
        </p:txBody>
      </p:sp>
    </p:spTree>
    <p:extLst>
      <p:ext uri="{BB962C8B-B14F-4D97-AF65-F5344CB8AC3E}">
        <p14:creationId xmlns:p14="http://schemas.microsoft.com/office/powerpoint/2010/main" val="37578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6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五、其他指标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9EC0CD68-3EE0-4A36-B7B8-CE126033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66" y="1964884"/>
            <a:ext cx="4196670" cy="252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）所配置的外围设备及其性能指标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）系统软件配置情况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MH_Other_2">
            <a:extLst>
              <a:ext uri="{FF2B5EF4-FFF2-40B4-BE49-F238E27FC236}">
                <a16:creationId xmlns:a16="http://schemas.microsoft.com/office/drawing/2014/main" id="{DAB26B30-6269-4D61-8297-F614FA83FF1C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950301" y="5861409"/>
            <a:ext cx="3507648" cy="84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3">
            <a:extLst>
              <a:ext uri="{FF2B5EF4-FFF2-40B4-BE49-F238E27FC236}">
                <a16:creationId xmlns:a16="http://schemas.microsoft.com/office/drawing/2014/main" id="{767D980A-E28A-4266-AD2E-E5A996F0D3D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950301" y="2203809"/>
            <a:ext cx="2076450" cy="365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4">
            <a:extLst>
              <a:ext uri="{FF2B5EF4-FFF2-40B4-BE49-F238E27FC236}">
                <a16:creationId xmlns:a16="http://schemas.microsoft.com/office/drawing/2014/main" id="{8A5C653D-1B64-4A10-BDC9-5A68F2D9D48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026751" y="2203809"/>
            <a:ext cx="41172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_1">
            <a:extLst>
              <a:ext uri="{FF2B5EF4-FFF2-40B4-BE49-F238E27FC236}">
                <a16:creationId xmlns:a16="http://schemas.microsoft.com/office/drawing/2014/main" id="{B95EBDC9-99DB-4350-B4DD-169923887EE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718560" y="1672042"/>
            <a:ext cx="2717610" cy="4197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Picture_2">
            <a:extLst>
              <a:ext uri="{FF2B5EF4-FFF2-40B4-BE49-F238E27FC236}">
                <a16:creationId xmlns:a16="http://schemas.microsoft.com/office/drawing/2014/main" id="{4EEA1D25-8848-456F-BBA1-75333AD836E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302181" y="2400201"/>
            <a:ext cx="5841819" cy="3264815"/>
          </a:xfrm>
          <a:custGeom>
            <a:avLst/>
            <a:gdLst>
              <a:gd name="connsiteX0" fmla="*/ 1415732 w 4333875"/>
              <a:gd name="connsiteY0" fmla="*/ 0 h 2551033"/>
              <a:gd name="connsiteX1" fmla="*/ 4333875 w 4333875"/>
              <a:gd name="connsiteY1" fmla="*/ 0 h 2551033"/>
              <a:gd name="connsiteX2" fmla="*/ 4333875 w 4333875"/>
              <a:gd name="connsiteY2" fmla="*/ 2551033 h 2551033"/>
              <a:gd name="connsiteX3" fmla="*/ 0 w 4333875"/>
              <a:gd name="connsiteY3" fmla="*/ 2551033 h 255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5" h="2551033">
                <a:moveTo>
                  <a:pt x="1415732" y="0"/>
                </a:moveTo>
                <a:lnTo>
                  <a:pt x="4333875" y="0"/>
                </a:lnTo>
                <a:lnTo>
                  <a:pt x="4333875" y="2551033"/>
                </a:lnTo>
                <a:lnTo>
                  <a:pt x="0" y="2551033"/>
                </a:lnTo>
                <a:close/>
              </a:path>
            </a:pathLst>
          </a:cu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20000"/>
                <a:lumOff val="80000"/>
                <a:alpha val="7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8" name="MH_Other_5">
            <a:extLst>
              <a:ext uri="{FF2B5EF4-FFF2-40B4-BE49-F238E27FC236}">
                <a16:creationId xmlns:a16="http://schemas.microsoft.com/office/drawing/2014/main" id="{0DB07D1E-3AF0-4747-A175-690B37136628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0" y="1672042"/>
            <a:ext cx="37185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MH_Other_2">
            <a:extLst>
              <a:ext uri="{FF2B5EF4-FFF2-40B4-BE49-F238E27FC236}">
                <a16:creationId xmlns:a16="http://schemas.microsoft.com/office/drawing/2014/main" id="{ADB856CA-82A4-4B46-BF6A-2054F7369F1A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2723" y="5204368"/>
            <a:ext cx="3507648" cy="84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一、电子数字计算机的基本组成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050" name="Picture 2" descr="http://img1.ppt118.com/bannerbg/conbine/2019/10/10/grgwnmma.jpg?525x350">
            <a:extLst>
              <a:ext uri="{FF2B5EF4-FFF2-40B4-BE49-F238E27FC236}">
                <a16:creationId xmlns:a16="http://schemas.microsoft.com/office/drawing/2014/main" id="{A591A201-2FFE-476E-A79F-27AFB79DA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4"/>
          <a:stretch/>
        </p:blipFill>
        <p:spPr bwMode="auto">
          <a:xfrm>
            <a:off x="4267147" y="2288452"/>
            <a:ext cx="4908158" cy="28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5">
            <a:extLst>
              <a:ext uri="{FF2B5EF4-FFF2-40B4-BE49-F238E27FC236}">
                <a16:creationId xmlns:a16="http://schemas.microsoft.com/office/drawing/2014/main" id="{A1EBEAE1-863D-43F4-9E8B-09F9B3720CA7}"/>
              </a:ext>
            </a:extLst>
          </p:cNvPr>
          <p:cNvSpPr txBox="1"/>
          <p:nvPr/>
        </p:nvSpPr>
        <p:spPr>
          <a:xfrm>
            <a:off x="596099" y="1740460"/>
            <a:ext cx="5486929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输入设备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输出设备（包括总线、接口）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MH_Other_5">
            <a:extLst>
              <a:ext uri="{FF2B5EF4-FFF2-40B4-BE49-F238E27FC236}">
                <a16:creationId xmlns:a16="http://schemas.microsoft.com/office/drawing/2014/main" id="{147D7D67-7A14-4730-B25A-BDFDB192CE1F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06797" y="1740460"/>
            <a:ext cx="2869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4">
            <a:extLst>
              <a:ext uri="{FF2B5EF4-FFF2-40B4-BE49-F238E27FC236}">
                <a16:creationId xmlns:a16="http://schemas.microsoft.com/office/drawing/2014/main" id="{FD715A56-599A-4589-A4B2-3B2D2C80D0AA}"/>
              </a:ext>
            </a:extLst>
          </p:cNvPr>
          <p:cNvSpPr txBox="1"/>
          <p:nvPr/>
        </p:nvSpPr>
        <p:spPr>
          <a:xfrm>
            <a:off x="502022" y="1110060"/>
            <a:ext cx="2974603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五大组成部分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4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小结：计算机的基本概念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>
            <a:extLst>
              <a:ext uri="{FF2B5EF4-FFF2-40B4-BE49-F238E27FC236}">
                <a16:creationId xmlns:a16="http://schemas.microsoft.com/office/drawing/2014/main" id="{649E7581-53BA-4BCD-9460-7AFA9CF9CB6E}"/>
              </a:ext>
            </a:extLst>
          </p:cNvPr>
          <p:cNvSpPr txBox="1"/>
          <p:nvPr/>
        </p:nvSpPr>
        <p:spPr>
          <a:xfrm>
            <a:off x="1872698" y="29156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>
            <a:extLst>
              <a:ext uri="{FF2B5EF4-FFF2-40B4-BE49-F238E27FC236}">
                <a16:creationId xmlns:a16="http://schemas.microsoft.com/office/drawing/2014/main" id="{FF74CF87-96F8-4BF7-9CD2-501071D8E04A}"/>
              </a:ext>
            </a:extLst>
          </p:cNvPr>
          <p:cNvSpPr/>
          <p:nvPr/>
        </p:nvSpPr>
        <p:spPr>
          <a:xfrm>
            <a:off x="2526228" y="292719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存储程序方式</a:t>
            </a:r>
          </a:p>
        </p:txBody>
      </p:sp>
      <p:sp>
        <p:nvSpPr>
          <p:cNvPr id="16" name="ïṩľîdé">
            <a:extLst>
              <a:ext uri="{FF2B5EF4-FFF2-40B4-BE49-F238E27FC236}">
                <a16:creationId xmlns:a16="http://schemas.microsoft.com/office/drawing/2014/main" id="{11D0A34A-5854-4A6F-BDA9-E5CA209C515D}"/>
              </a:ext>
            </a:extLst>
          </p:cNvPr>
          <p:cNvSpPr txBox="1"/>
          <p:nvPr/>
        </p:nvSpPr>
        <p:spPr>
          <a:xfrm>
            <a:off x="1872697" y="36007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îṣ1idè">
            <a:extLst>
              <a:ext uri="{FF2B5EF4-FFF2-40B4-BE49-F238E27FC236}">
                <a16:creationId xmlns:a16="http://schemas.microsoft.com/office/drawing/2014/main" id="{3BF3EFF7-2971-425A-8C4D-94F58D459CCF}"/>
              </a:ext>
            </a:extLst>
          </p:cNvPr>
          <p:cNvSpPr/>
          <p:nvPr/>
        </p:nvSpPr>
        <p:spPr>
          <a:xfrm>
            <a:off x="2526228" y="361233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Wingdings" panose="05000000000000000000" pitchFamily="2" charset="2"/>
              </a:rPr>
              <a:t>诺依曼体制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>
            <a:extLst>
              <a:ext uri="{FF2B5EF4-FFF2-40B4-BE49-F238E27FC236}">
                <a16:creationId xmlns:a16="http://schemas.microsoft.com/office/drawing/2014/main" id="{E5400110-15A9-4C04-B17E-852298594D31}"/>
              </a:ext>
            </a:extLst>
          </p:cNvPr>
          <p:cNvSpPr txBox="1"/>
          <p:nvPr/>
        </p:nvSpPr>
        <p:spPr>
          <a:xfrm>
            <a:off x="1872697" y="431206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ïşľïdé">
            <a:extLst>
              <a:ext uri="{FF2B5EF4-FFF2-40B4-BE49-F238E27FC236}">
                <a16:creationId xmlns:a16="http://schemas.microsoft.com/office/drawing/2014/main" id="{0AB8AA57-0055-467E-9724-A93AF74CD001}"/>
              </a:ext>
            </a:extLst>
          </p:cNvPr>
          <p:cNvSpPr/>
          <p:nvPr/>
        </p:nvSpPr>
        <p:spPr>
          <a:xfrm>
            <a:off x="2526228" y="4323605"/>
            <a:ext cx="494137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总线及其组成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ís1íde">
            <a:extLst>
              <a:ext uri="{FF2B5EF4-FFF2-40B4-BE49-F238E27FC236}">
                <a16:creationId xmlns:a16="http://schemas.microsoft.com/office/drawing/2014/main" id="{DECE8BE9-F6FF-4F23-9439-9C9FF8C7A937}"/>
              </a:ext>
            </a:extLst>
          </p:cNvPr>
          <p:cNvSpPr txBox="1"/>
          <p:nvPr/>
        </p:nvSpPr>
        <p:spPr>
          <a:xfrm>
            <a:off x="1872697" y="505817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íṡḻîḓé">
            <a:extLst>
              <a:ext uri="{FF2B5EF4-FFF2-40B4-BE49-F238E27FC236}">
                <a16:creationId xmlns:a16="http://schemas.microsoft.com/office/drawing/2014/main" id="{F292F110-001D-4F63-BFC5-AA9F5F1A06CC}"/>
              </a:ext>
            </a:extLst>
          </p:cNvPr>
          <p:cNvSpPr/>
          <p:nvPr/>
        </p:nvSpPr>
        <p:spPr>
          <a:xfrm>
            <a:off x="2526228" y="5069712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接口的概念</a:t>
            </a:r>
          </a:p>
        </p:txBody>
      </p:sp>
      <p:sp>
        <p:nvSpPr>
          <p:cNvPr id="22" name="îṩļíḑé">
            <a:extLst>
              <a:ext uri="{FF2B5EF4-FFF2-40B4-BE49-F238E27FC236}">
                <a16:creationId xmlns:a16="http://schemas.microsoft.com/office/drawing/2014/main" id="{4C4C25DF-3227-4BF0-8406-F37309324155}"/>
              </a:ext>
            </a:extLst>
          </p:cNvPr>
          <p:cNvSpPr/>
          <p:nvPr/>
        </p:nvSpPr>
        <p:spPr>
          <a:xfrm>
            <a:off x="1524070" y="294421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>
            <a:extLst>
              <a:ext uri="{FF2B5EF4-FFF2-40B4-BE49-F238E27FC236}">
                <a16:creationId xmlns:a16="http://schemas.microsoft.com/office/drawing/2014/main" id="{3E15EFBA-3145-4A17-99BB-43E567C81A9C}"/>
              </a:ext>
            </a:extLst>
          </p:cNvPr>
          <p:cNvSpPr/>
          <p:nvPr/>
        </p:nvSpPr>
        <p:spPr>
          <a:xfrm>
            <a:off x="1524070" y="36293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>
            <a:extLst>
              <a:ext uri="{FF2B5EF4-FFF2-40B4-BE49-F238E27FC236}">
                <a16:creationId xmlns:a16="http://schemas.microsoft.com/office/drawing/2014/main" id="{74516FBA-5AE3-48B8-9D4C-7641C8122DD4}"/>
              </a:ext>
            </a:extLst>
          </p:cNvPr>
          <p:cNvSpPr/>
          <p:nvPr/>
        </p:nvSpPr>
        <p:spPr>
          <a:xfrm>
            <a:off x="1524070" y="434061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>
            <a:extLst>
              <a:ext uri="{FF2B5EF4-FFF2-40B4-BE49-F238E27FC236}">
                <a16:creationId xmlns:a16="http://schemas.microsoft.com/office/drawing/2014/main" id="{FF9016BA-3CC4-4609-94F6-CE75E701216D}"/>
              </a:ext>
            </a:extLst>
          </p:cNvPr>
          <p:cNvSpPr/>
          <p:nvPr/>
        </p:nvSpPr>
        <p:spPr>
          <a:xfrm>
            <a:off x="1524070" y="508672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558684-DF6C-4B6C-8EE0-A3DE57CEEC70}"/>
              </a:ext>
            </a:extLst>
          </p:cNvPr>
          <p:cNvCxnSpPr>
            <a:cxnSpLocks/>
          </p:cNvCxnSpPr>
          <p:nvPr/>
        </p:nvCxnSpPr>
        <p:spPr>
          <a:xfrm>
            <a:off x="1959428" y="342185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68FB83-8912-4A18-9FCD-D099892CF76F}"/>
              </a:ext>
            </a:extLst>
          </p:cNvPr>
          <p:cNvCxnSpPr>
            <a:cxnSpLocks/>
          </p:cNvCxnSpPr>
          <p:nvPr/>
        </p:nvCxnSpPr>
        <p:spPr>
          <a:xfrm>
            <a:off x="1959428" y="411854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EDED93-1712-42C4-93AA-1CE0E5AD706B}"/>
              </a:ext>
            </a:extLst>
          </p:cNvPr>
          <p:cNvCxnSpPr>
            <a:cxnSpLocks/>
          </p:cNvCxnSpPr>
          <p:nvPr/>
        </p:nvCxnSpPr>
        <p:spPr>
          <a:xfrm>
            <a:off x="1959428" y="484136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500B9CC-620B-4728-B037-19303720751D}" type="datetime1">
              <a:rPr lang="zh-CN" altLang="en-US" sz="1400" smtClean="0">
                <a:solidFill>
                  <a:schemeClr val="tx1"/>
                </a:solidFill>
              </a:rPr>
              <a:t>2020/5/28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一、电子数字计算机的基本组成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cxnSp>
        <p:nvCxnSpPr>
          <p:cNvPr id="33" name="MH_Other_5"/>
          <p:cNvCxnSpPr/>
          <p:nvPr>
            <p:custDataLst>
              <p:tags r:id="rId1"/>
            </p:custDataLst>
          </p:nvPr>
        </p:nvCxnSpPr>
        <p:spPr>
          <a:xfrm>
            <a:off x="606797" y="1740460"/>
            <a:ext cx="4924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4"/>
          <p:cNvSpPr txBox="1"/>
          <p:nvPr/>
        </p:nvSpPr>
        <p:spPr>
          <a:xfrm>
            <a:off x="502022" y="1110060"/>
            <a:ext cx="4069978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计算机内部的两大流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C148ADCB-9AF9-4CAE-842C-5CA4826ABE4E}"/>
              </a:ext>
            </a:extLst>
          </p:cNvPr>
          <p:cNvSpPr txBox="1"/>
          <p:nvPr/>
        </p:nvSpPr>
        <p:spPr>
          <a:xfrm>
            <a:off x="1614354" y="1879755"/>
            <a:ext cx="6831805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：控制计算机工作的信息，即指令、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命令。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CA3F0AC-2D18-4A78-922F-73CF8E91318A}"/>
              </a:ext>
            </a:extLst>
          </p:cNvPr>
          <p:cNvGrpSpPr/>
          <p:nvPr/>
        </p:nvGrpSpPr>
        <p:grpSpPr>
          <a:xfrm>
            <a:off x="493314" y="2243217"/>
            <a:ext cx="1069602" cy="1298477"/>
            <a:chOff x="502022" y="2309892"/>
            <a:chExt cx="1069602" cy="813805"/>
          </a:xfrm>
        </p:grpSpPr>
        <p:sp>
          <p:nvSpPr>
            <p:cNvPr id="40" name="Text Box 5"/>
            <p:cNvSpPr txBox="1"/>
            <p:nvPr/>
          </p:nvSpPr>
          <p:spPr>
            <a:xfrm>
              <a:off x="502022" y="2470380"/>
              <a:ext cx="1060077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472C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信息</a:t>
              </a:r>
              <a:endParaRPr lang="zh-CN" altLang="en-US" sz="2800" dirty="0">
                <a:solidFill>
                  <a:srgbClr val="4472C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AutoShape 5">
              <a:extLst>
                <a:ext uri="{FF2B5EF4-FFF2-40B4-BE49-F238E27FC236}">
                  <a16:creationId xmlns:a16="http://schemas.microsoft.com/office/drawing/2014/main" id="{81E6234C-746A-4253-BD33-1A140A539667}"/>
                </a:ext>
              </a:extLst>
            </p:cNvPr>
            <p:cNvSpPr/>
            <p:nvPr/>
          </p:nvSpPr>
          <p:spPr bwMode="auto">
            <a:xfrm>
              <a:off x="1414490" y="2309892"/>
              <a:ext cx="157134" cy="813805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3" name="Text Box 5">
            <a:extLst>
              <a:ext uri="{FF2B5EF4-FFF2-40B4-BE49-F238E27FC236}">
                <a16:creationId xmlns:a16="http://schemas.microsoft.com/office/drawing/2014/main" id="{97B8689B-6547-40AC-B0A1-5422B08535FA}"/>
              </a:ext>
            </a:extLst>
          </p:cNvPr>
          <p:cNvSpPr txBox="1"/>
          <p:nvPr/>
        </p:nvSpPr>
        <p:spPr>
          <a:xfrm>
            <a:off x="1629359" y="3074267"/>
            <a:ext cx="6826326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：计算机加工处理的对象，即数值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型数据、非数值型数据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MH_SubTitle_2">
            <a:extLst>
              <a:ext uri="{FF2B5EF4-FFF2-40B4-BE49-F238E27FC236}">
                <a16:creationId xmlns:a16="http://schemas.microsoft.com/office/drawing/2014/main" id="{4A5493F7-33EF-459B-BF64-A17CCF6FA06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2523" y="4802882"/>
            <a:ext cx="6413521" cy="152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这本书的两条基本线索是：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信息的表示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信息的传送及传送中的控制</a:t>
            </a:r>
          </a:p>
        </p:txBody>
      </p:sp>
    </p:spTree>
    <p:extLst>
      <p:ext uri="{BB962C8B-B14F-4D97-AF65-F5344CB8AC3E}">
        <p14:creationId xmlns:p14="http://schemas.microsoft.com/office/powerpoint/2010/main" val="2452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二、存储程序与冯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诺依曼体制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13" name="MH_Other_5">
            <a:extLst>
              <a:ext uri="{FF2B5EF4-FFF2-40B4-BE49-F238E27FC236}">
                <a16:creationId xmlns:a16="http://schemas.microsoft.com/office/drawing/2014/main" id="{F52FB291-7410-4434-A828-869C01D52293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89171"/>
            <a:ext cx="2755551" cy="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>
            <a:extLst>
              <a:ext uri="{FF2B5EF4-FFF2-40B4-BE49-F238E27FC236}">
                <a16:creationId xmlns:a16="http://schemas.microsoft.com/office/drawing/2014/main" id="{D8CDFF33-6A5A-4E61-BD2A-CBF9F02E8537}"/>
              </a:ext>
            </a:extLst>
          </p:cNvPr>
          <p:cNvSpPr txBox="1"/>
          <p:nvPr/>
        </p:nvSpPr>
        <p:spPr>
          <a:xfrm>
            <a:off x="437513" y="1037210"/>
            <a:ext cx="2803492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存储程序方式</a:t>
            </a:r>
          </a:p>
        </p:txBody>
      </p:sp>
      <p:pic>
        <p:nvPicPr>
          <p:cNvPr id="20" name="Picture 6" descr="http://pic.sc.chinaz.com/files/pic/pic6/pic3050.jpg">
            <a:extLst>
              <a:ext uri="{FF2B5EF4-FFF2-40B4-BE49-F238E27FC236}">
                <a16:creationId xmlns:a16="http://schemas.microsoft.com/office/drawing/2014/main" id="{24D4491C-0689-45CB-A164-37C3CBEBD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"/>
          <a:stretch/>
        </p:blipFill>
        <p:spPr bwMode="auto">
          <a:xfrm>
            <a:off x="4672691" y="2480559"/>
            <a:ext cx="4227469" cy="28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H_Other_3">
            <a:extLst>
              <a:ext uri="{FF2B5EF4-FFF2-40B4-BE49-F238E27FC236}">
                <a16:creationId xmlns:a16="http://schemas.microsoft.com/office/drawing/2014/main" id="{7AF08970-0C29-4FC7-99DD-70012B4F6CC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500" y="2182266"/>
            <a:ext cx="4762500" cy="3424351"/>
          </a:xfrm>
          <a:prstGeom prst="parallelogram">
            <a:avLst>
              <a:gd name="adj" fmla="val 19946"/>
            </a:avLst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 useBgFill="1">
        <p:nvSpPr>
          <p:cNvPr id="18" name="MH_Other_2">
            <a:extLst>
              <a:ext uri="{FF2B5EF4-FFF2-40B4-BE49-F238E27FC236}">
                <a16:creationId xmlns:a16="http://schemas.microsoft.com/office/drawing/2014/main" id="{236815B1-3B1B-419A-951B-5FD5EE5F55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856" y="2191791"/>
            <a:ext cx="5290644" cy="3424351"/>
          </a:xfrm>
          <a:prstGeom prst="parallelogram">
            <a:avLst>
              <a:gd name="adj" fmla="val 2277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9B9BF2D-624A-4F10-ADCA-150187531406}"/>
              </a:ext>
            </a:extLst>
          </p:cNvPr>
          <p:cNvSpPr txBox="1"/>
          <p:nvPr/>
        </p:nvSpPr>
        <p:spPr>
          <a:xfrm>
            <a:off x="1047114" y="2246858"/>
            <a:ext cx="3786143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计算机采取：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事先编制程序、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存储程序、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自动连续运行程序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的工作方式。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9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二、存储程序与冯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诺依曼体制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20" name="MH_Other_5">
            <a:extLst>
              <a:ext uri="{FF2B5EF4-FFF2-40B4-BE49-F238E27FC236}">
                <a16:creationId xmlns:a16="http://schemas.microsoft.com/office/drawing/2014/main" id="{691E307C-43A4-4702-B88A-266B55614B7B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8"/>
            <a:ext cx="30343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4">
            <a:extLst>
              <a:ext uri="{FF2B5EF4-FFF2-40B4-BE49-F238E27FC236}">
                <a16:creationId xmlns:a16="http://schemas.microsoft.com/office/drawing/2014/main" id="{A9FAAC0D-A8E5-4188-BF8F-B35FD9B5B50F}"/>
              </a:ext>
            </a:extLst>
          </p:cNvPr>
          <p:cNvSpPr txBox="1"/>
          <p:nvPr/>
        </p:nvSpPr>
        <p:spPr>
          <a:xfrm>
            <a:off x="437513" y="1037210"/>
            <a:ext cx="2803492" cy="525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冯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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诺依曼体制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0C0C3A3A-EF63-4959-A02A-87CDAD67B09D}"/>
              </a:ext>
            </a:extLst>
          </p:cNvPr>
          <p:cNvSpPr txBox="1"/>
          <p:nvPr/>
        </p:nvSpPr>
        <p:spPr>
          <a:xfrm>
            <a:off x="437514" y="1859153"/>
            <a:ext cx="772541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采用二进制形式表示数据和指令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62401773-F9C1-4037-BDD1-FFFACB7AC85A}"/>
              </a:ext>
            </a:extLst>
          </p:cNvPr>
          <p:cNvSpPr txBox="1"/>
          <p:nvPr/>
        </p:nvSpPr>
        <p:spPr>
          <a:xfrm>
            <a:off x="437513" y="2584747"/>
            <a:ext cx="6734812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采用存储程序方式工作（核心）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8679B706-FBFE-479A-B2FD-C0A5D8A9E5D8}"/>
              </a:ext>
            </a:extLst>
          </p:cNvPr>
          <p:cNvSpPr txBox="1"/>
          <p:nvPr/>
        </p:nvSpPr>
        <p:spPr>
          <a:xfrm>
            <a:off x="437512" y="3310341"/>
            <a:ext cx="8077838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由五大部分组成计算机系统的硬件，并规定了这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五部分的基本功能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2A70B6B2-C8F6-4DC1-85D4-1F8EA3F2160A}"/>
              </a:ext>
            </a:extLst>
          </p:cNvPr>
          <p:cNvSpPr txBox="1"/>
          <p:nvPr/>
        </p:nvSpPr>
        <p:spPr>
          <a:xfrm>
            <a:off x="437512" y="4662997"/>
            <a:ext cx="488696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传统诺依曼机串行执行指令。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F9A784D8-6758-4093-94F4-198A79F7ABEC}"/>
              </a:ext>
            </a:extLst>
          </p:cNvPr>
          <p:cNvSpPr txBox="1"/>
          <p:nvPr/>
        </p:nvSpPr>
        <p:spPr>
          <a:xfrm>
            <a:off x="437512" y="5245666"/>
            <a:ext cx="736479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对传统诺依曼机的改造：增加并行处理功能。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1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三、信息的数字化表示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8CDFF33-6A5A-4E61-BD2A-CBF9F02E8537}"/>
              </a:ext>
            </a:extLst>
          </p:cNvPr>
          <p:cNvSpPr txBox="1"/>
          <p:nvPr/>
        </p:nvSpPr>
        <p:spPr>
          <a:xfrm>
            <a:off x="437513" y="1037210"/>
            <a:ext cx="6258562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在计算机中用数字代码表示各种信息 </a:t>
            </a:r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5CEFE7B3-3AF7-40A6-8BE7-5410829AF8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625" y="1543048"/>
            <a:ext cx="1276350" cy="1"/>
          </a:xfrm>
          <a:prstGeom prst="line">
            <a:avLst/>
          </a:prstGeom>
          <a:noFill/>
          <a:ln w="19050">
            <a:solidFill>
              <a:srgbClr val="ED7D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2BB5951A-6C26-4300-AA09-6B4E61F5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75" y="1543050"/>
            <a:ext cx="762000" cy="304800"/>
          </a:xfrm>
          <a:prstGeom prst="line">
            <a:avLst/>
          </a:prstGeom>
          <a:noFill/>
          <a:ln w="19050">
            <a:solidFill>
              <a:srgbClr val="ED7D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 useBgFill="1">
        <p:nvSpPr>
          <p:cNvPr id="43" name="MH_Other_2">
            <a:extLst>
              <a:ext uri="{FF2B5EF4-FFF2-40B4-BE49-F238E27FC236}">
                <a16:creationId xmlns:a16="http://schemas.microsoft.com/office/drawing/2014/main" id="{7E1A2D4C-CF6B-4646-A63F-D1571B21066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67336" y="2306100"/>
            <a:ext cx="4037964" cy="175326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1F5C3ABD-FB05-45E1-98F8-EDF0877A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1560545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二进制代码</a:t>
            </a:r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id="{AE17D751-991E-437D-BEA0-36CDF39A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426129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例1  用数字代码表示数据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1737B06E-D4E1-43EE-9A26-AAA07E50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2940479"/>
            <a:ext cx="667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B398D8C9-DE00-42DA-9A45-8AB43C91A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6" y="3445304"/>
            <a:ext cx="857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- 5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B176E30B-1E99-41B1-A024-637A308D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2940479"/>
            <a:ext cx="273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0 101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7" name="Text Box 20">
            <a:extLst>
              <a:ext uri="{FF2B5EF4-FFF2-40B4-BE49-F238E27FC236}">
                <a16:creationId xmlns:a16="http://schemas.microsoft.com/office/drawing/2014/main" id="{1FDFDCDC-128C-4904-9AA8-D0644FAF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3445304"/>
            <a:ext cx="273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1 101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 useBgFill="1">
        <p:nvSpPr>
          <p:cNvPr id="44" name="MH_Other_2">
            <a:extLst>
              <a:ext uri="{FF2B5EF4-FFF2-40B4-BE49-F238E27FC236}">
                <a16:creationId xmlns:a16="http://schemas.microsoft.com/office/drawing/2014/main" id="{DD4DF616-5B35-4818-BCE8-3FA6373476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7336" y="4256699"/>
            <a:ext cx="4057014" cy="179485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2CD6D239-5263-41C1-8BFA-9AEA210E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3" y="4385129"/>
            <a:ext cx="3959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例2  用数字代码表示字符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9875AB85-454E-42C2-9681-89896728D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4" y="4918553"/>
            <a:ext cx="606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D386940F-B9C6-4D7F-99EE-3845D8FE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4" y="5471003"/>
            <a:ext cx="463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2A649D7F-1C62-4215-8F21-5D30D2E7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4925671"/>
            <a:ext cx="2526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1000001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7ABC79E3-84DC-4435-A6BF-8082F58DA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5453167"/>
            <a:ext cx="2628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 useBgFill="1">
        <p:nvSpPr>
          <p:cNvPr id="50" name="MH_Other_2">
            <a:extLst>
              <a:ext uri="{FF2B5EF4-FFF2-40B4-BE49-F238E27FC236}">
                <a16:creationId xmlns:a16="http://schemas.microsoft.com/office/drawing/2014/main" id="{FE102616-EB4B-4297-B3B1-BCBA342284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56427" y="2306100"/>
            <a:ext cx="4449450" cy="37454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id="{48A9EED2-AFD7-4FD0-8040-B53C4947D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713" y="2465205"/>
            <a:ext cx="475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例3 用数字代码表示命令、状态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D1FC26BD-B4F0-412F-992B-0435BC4FD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187" y="3104288"/>
            <a:ext cx="892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A9FD1076-D184-4620-9099-AAB2C2DB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187" y="3790088"/>
            <a:ext cx="892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停止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4" name="Text Box 16">
            <a:extLst>
              <a:ext uri="{FF2B5EF4-FFF2-40B4-BE49-F238E27FC236}">
                <a16:creationId xmlns:a16="http://schemas.microsoft.com/office/drawing/2014/main" id="{9B281CA9-7695-4DCC-B193-E842C5DE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187" y="4552088"/>
            <a:ext cx="196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正在工作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3A3B45F0-AFCC-4183-AA9A-56F46AE8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187" y="5314088"/>
            <a:ext cx="196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工作结束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A4831BD1-867F-4DF8-9942-B0E01664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637" y="3104288"/>
            <a:ext cx="196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7" name="Text Box 19">
            <a:extLst>
              <a:ext uri="{FF2B5EF4-FFF2-40B4-BE49-F238E27FC236}">
                <a16:creationId xmlns:a16="http://schemas.microsoft.com/office/drawing/2014/main" id="{7B8DB28C-A73A-4C12-A555-E8C40CF7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637" y="3790088"/>
            <a:ext cx="196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8" name="Text Box 20">
            <a:extLst>
              <a:ext uri="{FF2B5EF4-FFF2-40B4-BE49-F238E27FC236}">
                <a16:creationId xmlns:a16="http://schemas.microsoft.com/office/drawing/2014/main" id="{B405691D-898A-4F4B-B4CC-438B6E37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637" y="4552088"/>
            <a:ext cx="196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</a:t>
            </a:r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9" name="Text Box 21">
            <a:extLst>
              <a:ext uri="{FF2B5EF4-FFF2-40B4-BE49-F238E27FC236}">
                <a16:creationId xmlns:a16="http://schemas.microsoft.com/office/drawing/2014/main" id="{245C5FB3-3068-483C-8D71-89EA11CB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637" y="5314088"/>
            <a:ext cx="196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9" grpId="0"/>
      <p:bldP spid="33" grpId="0"/>
      <p:bldP spid="34" grpId="0"/>
      <p:bldP spid="35" grpId="0"/>
      <p:bldP spid="36" grpId="0"/>
      <p:bldP spid="37" grpId="0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三、信息的数字化表示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第一章 概论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8CDFF33-6A5A-4E61-BD2A-CBF9F02E8537}"/>
              </a:ext>
            </a:extLst>
          </p:cNvPr>
          <p:cNvSpPr txBox="1"/>
          <p:nvPr/>
        </p:nvSpPr>
        <p:spPr>
          <a:xfrm>
            <a:off x="437513" y="1037210"/>
            <a:ext cx="6258562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在计算机中用数字代码表示各种信息 </a:t>
            </a:r>
          </a:p>
        </p:txBody>
      </p:sp>
      <p:cxnSp>
        <p:nvCxnSpPr>
          <p:cNvPr id="38" name="MH_Other_5">
            <a:extLst>
              <a:ext uri="{FF2B5EF4-FFF2-40B4-BE49-F238E27FC236}">
                <a16:creationId xmlns:a16="http://schemas.microsoft.com/office/drawing/2014/main" id="{0CC45FD7-4BC7-47CD-B8C1-BD38092582CE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518481" y="1693328"/>
            <a:ext cx="617759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5">
            <a:extLst>
              <a:ext uri="{FF2B5EF4-FFF2-40B4-BE49-F238E27FC236}">
                <a16:creationId xmlns:a16="http://schemas.microsoft.com/office/drawing/2014/main" id="{BC3A9DAA-950E-4854-9639-2344EB0E82A4}"/>
              </a:ext>
            </a:extLst>
          </p:cNvPr>
          <p:cNvSpPr txBox="1"/>
          <p:nvPr/>
        </p:nvSpPr>
        <p:spPr>
          <a:xfrm>
            <a:off x="437514" y="1859153"/>
            <a:ext cx="673481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在计算机中，信息是通过电信号表示的。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62D528E5-CE9B-4983-BA8B-9CC183692752}"/>
              </a:ext>
            </a:extLst>
          </p:cNvPr>
          <p:cNvSpPr txBox="1"/>
          <p:nvPr/>
        </p:nvSpPr>
        <p:spPr>
          <a:xfrm>
            <a:off x="437513" y="2641897"/>
            <a:ext cx="488696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表示两种类型的电信号：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0B061602-B2EA-4363-A7CD-FAD9A01B03B1}"/>
              </a:ext>
            </a:extLst>
          </p:cNvPr>
          <p:cNvSpPr txBox="1"/>
          <p:nvPr/>
        </p:nvSpPr>
        <p:spPr>
          <a:xfrm>
            <a:off x="1067499" y="3318969"/>
            <a:ext cx="673481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模拟信号：是一种随时间连续变化的电信号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5E741905-F415-469B-8CD5-81A14E40608E}"/>
              </a:ext>
            </a:extLst>
          </p:cNvPr>
          <p:cNvSpPr txBox="1"/>
          <p:nvPr/>
        </p:nvSpPr>
        <p:spPr>
          <a:xfrm>
            <a:off x="3228338" y="4615603"/>
            <a:ext cx="370332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电平（位）：并行传送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1621A086-D3C7-4830-AF5F-B5E818CCF27F}"/>
              </a:ext>
            </a:extLst>
          </p:cNvPr>
          <p:cNvSpPr txBox="1"/>
          <p:nvPr/>
        </p:nvSpPr>
        <p:spPr>
          <a:xfrm>
            <a:off x="3240404" y="5289672"/>
            <a:ext cx="370332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脉冲：串行传送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5">
            <a:extLst>
              <a:ext uri="{FF2B5EF4-FFF2-40B4-BE49-F238E27FC236}">
                <a16:creationId xmlns:a16="http://schemas.microsoft.com/office/drawing/2014/main" id="{DB5CFCFA-26AF-47B7-B296-0BF799EEE5B2}"/>
              </a:ext>
            </a:extLst>
          </p:cNvPr>
          <p:cNvSpPr txBox="1"/>
          <p:nvPr/>
        </p:nvSpPr>
        <p:spPr>
          <a:xfrm>
            <a:off x="1067499" y="3946016"/>
            <a:ext cx="7689994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数字信号：是一种在时间或空间上断续变化的电信号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4530F77D-3FC7-46BA-A6E8-7E8FEB56E1AE}"/>
              </a:ext>
            </a:extLst>
          </p:cNvPr>
          <p:cNvSpPr/>
          <p:nvPr/>
        </p:nvSpPr>
        <p:spPr bwMode="auto">
          <a:xfrm>
            <a:off x="3030883" y="4854116"/>
            <a:ext cx="191108" cy="875188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8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60" grpId="0"/>
      <p:bldP spid="61" grpId="0"/>
      <p:bldP spid="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8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9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636"/>
  <p:tag name="MH_LIBRARY" val="GRAPHIC"/>
  <p:tag name="MH_TYPE" val="Other"/>
  <p:tag name="MH_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636"/>
  <p:tag name="MH_LIBRARY" val="GRAPHIC"/>
  <p:tag name="MH_TYPE" val="Other"/>
  <p:tag name="MH_ORDER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636"/>
  <p:tag name="MH_LIBRARY" val="GRAPHIC"/>
  <p:tag name="MH_TYPE" val="Other"/>
  <p:tag name="MH_ORDER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636"/>
  <p:tag name="MH_LIBRARY" val="GRAPHIC"/>
  <p:tag name="MH_TYPE" val="Other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636"/>
  <p:tag name="MH_LIBRARY" val="GRAPHIC"/>
  <p:tag name="MH_TYPE" val="Picture"/>
  <p:tag name="MH_ORDER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636"/>
  <p:tag name="MH_LIBRARY" val="GRAPHIC"/>
  <p:tag name="MH_TYPE" val="Other"/>
  <p:tag name="MH_ORDER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636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62115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254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2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3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4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5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6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4120448"/>
  <p:tag name="MH_LIBRARY" val="GRAPHIC"/>
  <p:tag name="MH_TYPE" val="Other"/>
  <p:tag name="MH_ORDER" val="76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2136</Words>
  <Application>Microsoft Office PowerPoint</Application>
  <PresentationFormat>全屏显示(4:3)</PresentationFormat>
  <Paragraphs>556</Paragraphs>
  <Slides>41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等线</vt:lpstr>
      <vt:lpstr>等线 Light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590</cp:revision>
  <dcterms:created xsi:type="dcterms:W3CDTF">2018-07-22T02:36:00Z</dcterms:created>
  <dcterms:modified xsi:type="dcterms:W3CDTF">2020-05-28T03:53:56Z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