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122"/>
  </p:notesMasterIdLst>
  <p:handoutMasterIdLst>
    <p:handoutMasterId r:id="rId123"/>
  </p:handoutMasterIdLst>
  <p:sldIdLst>
    <p:sldId id="257" r:id="rId3"/>
    <p:sldId id="258" r:id="rId4"/>
    <p:sldId id="827" r:id="rId5"/>
    <p:sldId id="826" r:id="rId6"/>
    <p:sldId id="782" r:id="rId7"/>
    <p:sldId id="733" r:id="rId8"/>
    <p:sldId id="828" r:id="rId9"/>
    <p:sldId id="831" r:id="rId10"/>
    <p:sldId id="830" r:id="rId11"/>
    <p:sldId id="832" r:id="rId12"/>
    <p:sldId id="833" r:id="rId13"/>
    <p:sldId id="834" r:id="rId14"/>
    <p:sldId id="784" r:id="rId15"/>
    <p:sldId id="836" r:id="rId16"/>
    <p:sldId id="837" r:id="rId17"/>
    <p:sldId id="838" r:id="rId18"/>
    <p:sldId id="839" r:id="rId19"/>
    <p:sldId id="840" r:id="rId20"/>
    <p:sldId id="841" r:id="rId21"/>
    <p:sldId id="842" r:id="rId22"/>
    <p:sldId id="843" r:id="rId23"/>
    <p:sldId id="844" r:id="rId24"/>
    <p:sldId id="845" r:id="rId25"/>
    <p:sldId id="846" r:id="rId26"/>
    <p:sldId id="847" r:id="rId27"/>
    <p:sldId id="848" r:id="rId28"/>
    <p:sldId id="824" r:id="rId29"/>
    <p:sldId id="849" r:id="rId30"/>
    <p:sldId id="850" r:id="rId31"/>
    <p:sldId id="851" r:id="rId32"/>
    <p:sldId id="852" r:id="rId33"/>
    <p:sldId id="853" r:id="rId34"/>
    <p:sldId id="854" r:id="rId35"/>
    <p:sldId id="855" r:id="rId36"/>
    <p:sldId id="856" r:id="rId37"/>
    <p:sldId id="858" r:id="rId38"/>
    <p:sldId id="859" r:id="rId39"/>
    <p:sldId id="860" r:id="rId40"/>
    <p:sldId id="861" r:id="rId41"/>
    <p:sldId id="863" r:id="rId42"/>
    <p:sldId id="864" r:id="rId43"/>
    <p:sldId id="865" r:id="rId44"/>
    <p:sldId id="866" r:id="rId45"/>
    <p:sldId id="867" r:id="rId46"/>
    <p:sldId id="868" r:id="rId47"/>
    <p:sldId id="869" r:id="rId48"/>
    <p:sldId id="870" r:id="rId49"/>
    <p:sldId id="871" r:id="rId50"/>
    <p:sldId id="872" r:id="rId51"/>
    <p:sldId id="873" r:id="rId52"/>
    <p:sldId id="874" r:id="rId53"/>
    <p:sldId id="875" r:id="rId54"/>
    <p:sldId id="876" r:id="rId55"/>
    <p:sldId id="877" r:id="rId56"/>
    <p:sldId id="878" r:id="rId57"/>
    <p:sldId id="879" r:id="rId58"/>
    <p:sldId id="880" r:id="rId59"/>
    <p:sldId id="881" r:id="rId60"/>
    <p:sldId id="883" r:id="rId61"/>
    <p:sldId id="884" r:id="rId62"/>
    <p:sldId id="885" r:id="rId63"/>
    <p:sldId id="886" r:id="rId64"/>
    <p:sldId id="887" r:id="rId65"/>
    <p:sldId id="888" r:id="rId66"/>
    <p:sldId id="889" r:id="rId67"/>
    <p:sldId id="890" r:id="rId68"/>
    <p:sldId id="891" r:id="rId69"/>
    <p:sldId id="893" r:id="rId70"/>
    <p:sldId id="894" r:id="rId71"/>
    <p:sldId id="895" r:id="rId72"/>
    <p:sldId id="896" r:id="rId73"/>
    <p:sldId id="898" r:id="rId74"/>
    <p:sldId id="897" r:id="rId75"/>
    <p:sldId id="900" r:id="rId76"/>
    <p:sldId id="901" r:id="rId77"/>
    <p:sldId id="902" r:id="rId78"/>
    <p:sldId id="903" r:id="rId79"/>
    <p:sldId id="904" r:id="rId80"/>
    <p:sldId id="905" r:id="rId81"/>
    <p:sldId id="908" r:id="rId82"/>
    <p:sldId id="906" r:id="rId83"/>
    <p:sldId id="907" r:id="rId84"/>
    <p:sldId id="909" r:id="rId85"/>
    <p:sldId id="910" r:id="rId86"/>
    <p:sldId id="911" r:id="rId87"/>
    <p:sldId id="913" r:id="rId88"/>
    <p:sldId id="914" r:id="rId89"/>
    <p:sldId id="915" r:id="rId90"/>
    <p:sldId id="916" r:id="rId91"/>
    <p:sldId id="917" r:id="rId92"/>
    <p:sldId id="918" r:id="rId93"/>
    <p:sldId id="919" r:id="rId94"/>
    <p:sldId id="920" r:id="rId95"/>
    <p:sldId id="921" r:id="rId96"/>
    <p:sldId id="922" r:id="rId97"/>
    <p:sldId id="946" r:id="rId98"/>
    <p:sldId id="923" r:id="rId99"/>
    <p:sldId id="948" r:id="rId100"/>
    <p:sldId id="957" r:id="rId101"/>
    <p:sldId id="958" r:id="rId102"/>
    <p:sldId id="959" r:id="rId103"/>
    <p:sldId id="949" r:id="rId104"/>
    <p:sldId id="929" r:id="rId105"/>
    <p:sldId id="930" r:id="rId106"/>
    <p:sldId id="931" r:id="rId107"/>
    <p:sldId id="932" r:id="rId108"/>
    <p:sldId id="933" r:id="rId109"/>
    <p:sldId id="960" r:id="rId110"/>
    <p:sldId id="961" r:id="rId111"/>
    <p:sldId id="952" r:id="rId112"/>
    <p:sldId id="937" r:id="rId113"/>
    <p:sldId id="938" r:id="rId114"/>
    <p:sldId id="939" r:id="rId115"/>
    <p:sldId id="953" r:id="rId116"/>
    <p:sldId id="941" r:id="rId117"/>
    <p:sldId id="954" r:id="rId118"/>
    <p:sldId id="955" r:id="rId119"/>
    <p:sldId id="956" r:id="rId120"/>
    <p:sldId id="730" r:id="rId121"/>
  </p:sldIdLst>
  <p:sldSz cx="9144000" cy="6858000" type="screen4x3"/>
  <p:notesSz cx="6858000" cy="9144000"/>
  <p:custDataLst>
    <p:tags r:id="rId1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17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ED7D31"/>
    <a:srgbClr val="DF3C09"/>
    <a:srgbClr val="FF0E0E"/>
    <a:srgbClr val="FFF9EE"/>
    <a:srgbClr val="2F5597"/>
    <a:srgbClr val="FF9900"/>
    <a:srgbClr val="F0DADA"/>
    <a:srgbClr val="FF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97" autoAdjust="0"/>
    <p:restoredTop sz="96046" autoAdjust="0"/>
  </p:normalViewPr>
  <p:slideViewPr>
    <p:cSldViewPr snapToGrid="0" showGuides="1">
      <p:cViewPr>
        <p:scale>
          <a:sx n="100" d="100"/>
          <a:sy n="100" d="100"/>
        </p:scale>
        <p:origin x="1326" y="318"/>
      </p:cViewPr>
      <p:guideLst>
        <p:guide orient="horz" pos="2160"/>
        <p:guide pos="417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handoutMaster" Target="handoutMasters/handoutMaster1.xml"/><Relationship Id="rId128"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tags" Target="tags/tag1.xml"/><Relationship Id="rId12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t>2020/6/1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2020/6/1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26967774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2629031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9009768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2082654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4656929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10332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1140607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7441824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5467029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9040757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09176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200465171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3323725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5100977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164348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8530073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0483560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1567304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319660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1874604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15</a:t>
            </a:fld>
            <a:endParaRPr lang="zh-CN" altLang="en-US"/>
          </a:p>
        </p:txBody>
      </p:sp>
    </p:spTree>
    <p:extLst>
      <p:ext uri="{BB962C8B-B14F-4D97-AF65-F5344CB8AC3E}">
        <p14:creationId xmlns:p14="http://schemas.microsoft.com/office/powerpoint/2010/main" val="1666061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2028525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1251145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74966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19</a:t>
            </a:fld>
            <a:endParaRPr lang="zh-CN" altLang="en-US"/>
          </a:p>
        </p:txBody>
      </p:sp>
    </p:spTree>
    <p:extLst>
      <p:ext uri="{BB962C8B-B14F-4D97-AF65-F5344CB8AC3E}">
        <p14:creationId xmlns:p14="http://schemas.microsoft.com/office/powerpoint/2010/main" val="800217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20</a:t>
            </a:fld>
            <a:endParaRPr lang="zh-CN" altLang="en-US"/>
          </a:p>
        </p:txBody>
      </p:sp>
    </p:spTree>
    <p:extLst>
      <p:ext uri="{BB962C8B-B14F-4D97-AF65-F5344CB8AC3E}">
        <p14:creationId xmlns:p14="http://schemas.microsoft.com/office/powerpoint/2010/main" val="254456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21</a:t>
            </a:fld>
            <a:endParaRPr lang="zh-CN" altLang="en-US"/>
          </a:p>
        </p:txBody>
      </p:sp>
    </p:spTree>
    <p:extLst>
      <p:ext uri="{BB962C8B-B14F-4D97-AF65-F5344CB8AC3E}">
        <p14:creationId xmlns:p14="http://schemas.microsoft.com/office/powerpoint/2010/main" val="3497079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22</a:t>
            </a:fld>
            <a:endParaRPr lang="zh-CN" altLang="en-US"/>
          </a:p>
        </p:txBody>
      </p:sp>
    </p:spTree>
    <p:extLst>
      <p:ext uri="{BB962C8B-B14F-4D97-AF65-F5344CB8AC3E}">
        <p14:creationId xmlns:p14="http://schemas.microsoft.com/office/powerpoint/2010/main" val="3046463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23</a:t>
            </a:fld>
            <a:endParaRPr lang="zh-CN" altLang="en-US"/>
          </a:p>
        </p:txBody>
      </p:sp>
    </p:spTree>
    <p:extLst>
      <p:ext uri="{BB962C8B-B14F-4D97-AF65-F5344CB8AC3E}">
        <p14:creationId xmlns:p14="http://schemas.microsoft.com/office/powerpoint/2010/main" val="359485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24</a:t>
            </a:fld>
            <a:endParaRPr lang="zh-CN" altLang="en-US"/>
          </a:p>
        </p:txBody>
      </p:sp>
    </p:spTree>
    <p:extLst>
      <p:ext uri="{BB962C8B-B14F-4D97-AF65-F5344CB8AC3E}">
        <p14:creationId xmlns:p14="http://schemas.microsoft.com/office/powerpoint/2010/main" val="898750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25</a:t>
            </a:fld>
            <a:endParaRPr lang="zh-CN" altLang="en-US"/>
          </a:p>
        </p:txBody>
      </p:sp>
    </p:spTree>
    <p:extLst>
      <p:ext uri="{BB962C8B-B14F-4D97-AF65-F5344CB8AC3E}">
        <p14:creationId xmlns:p14="http://schemas.microsoft.com/office/powerpoint/2010/main" val="1787693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26</a:t>
            </a:fld>
            <a:endParaRPr lang="zh-CN" altLang="en-US"/>
          </a:p>
        </p:txBody>
      </p:sp>
    </p:spTree>
    <p:extLst>
      <p:ext uri="{BB962C8B-B14F-4D97-AF65-F5344CB8AC3E}">
        <p14:creationId xmlns:p14="http://schemas.microsoft.com/office/powerpoint/2010/main" val="1579173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28</a:t>
            </a:fld>
            <a:endParaRPr lang="zh-CN" altLang="en-US"/>
          </a:p>
        </p:txBody>
      </p:sp>
    </p:spTree>
    <p:extLst>
      <p:ext uri="{BB962C8B-B14F-4D97-AF65-F5344CB8AC3E}">
        <p14:creationId xmlns:p14="http://schemas.microsoft.com/office/powerpoint/2010/main" val="399676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29</a:t>
            </a:fld>
            <a:endParaRPr lang="zh-CN" altLang="en-US"/>
          </a:p>
        </p:txBody>
      </p:sp>
    </p:spTree>
    <p:extLst>
      <p:ext uri="{BB962C8B-B14F-4D97-AF65-F5344CB8AC3E}">
        <p14:creationId xmlns:p14="http://schemas.microsoft.com/office/powerpoint/2010/main" val="1176512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30</a:t>
            </a:fld>
            <a:endParaRPr lang="zh-CN" altLang="en-US"/>
          </a:p>
        </p:txBody>
      </p:sp>
    </p:spTree>
    <p:extLst>
      <p:ext uri="{BB962C8B-B14F-4D97-AF65-F5344CB8AC3E}">
        <p14:creationId xmlns:p14="http://schemas.microsoft.com/office/powerpoint/2010/main" val="629825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31</a:t>
            </a:fld>
            <a:endParaRPr lang="zh-CN" altLang="en-US"/>
          </a:p>
        </p:txBody>
      </p:sp>
    </p:spTree>
    <p:extLst>
      <p:ext uri="{BB962C8B-B14F-4D97-AF65-F5344CB8AC3E}">
        <p14:creationId xmlns:p14="http://schemas.microsoft.com/office/powerpoint/2010/main" val="213718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2569714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32</a:t>
            </a:fld>
            <a:endParaRPr lang="zh-CN" altLang="en-US"/>
          </a:p>
        </p:txBody>
      </p:sp>
    </p:spTree>
    <p:extLst>
      <p:ext uri="{BB962C8B-B14F-4D97-AF65-F5344CB8AC3E}">
        <p14:creationId xmlns:p14="http://schemas.microsoft.com/office/powerpoint/2010/main" val="3337170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33</a:t>
            </a:fld>
            <a:endParaRPr lang="zh-CN" altLang="en-US"/>
          </a:p>
        </p:txBody>
      </p:sp>
    </p:spTree>
    <p:extLst>
      <p:ext uri="{BB962C8B-B14F-4D97-AF65-F5344CB8AC3E}">
        <p14:creationId xmlns:p14="http://schemas.microsoft.com/office/powerpoint/2010/main" val="1246240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34</a:t>
            </a:fld>
            <a:endParaRPr lang="zh-CN" altLang="en-US"/>
          </a:p>
        </p:txBody>
      </p:sp>
    </p:spTree>
    <p:extLst>
      <p:ext uri="{BB962C8B-B14F-4D97-AF65-F5344CB8AC3E}">
        <p14:creationId xmlns:p14="http://schemas.microsoft.com/office/powerpoint/2010/main" val="1059968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35</a:t>
            </a:fld>
            <a:endParaRPr lang="zh-CN" altLang="en-US"/>
          </a:p>
        </p:txBody>
      </p:sp>
    </p:spTree>
    <p:extLst>
      <p:ext uri="{BB962C8B-B14F-4D97-AF65-F5344CB8AC3E}">
        <p14:creationId xmlns:p14="http://schemas.microsoft.com/office/powerpoint/2010/main" val="1049496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36</a:t>
            </a:fld>
            <a:endParaRPr lang="zh-CN" altLang="en-US"/>
          </a:p>
        </p:txBody>
      </p:sp>
    </p:spTree>
    <p:extLst>
      <p:ext uri="{BB962C8B-B14F-4D97-AF65-F5344CB8AC3E}">
        <p14:creationId xmlns:p14="http://schemas.microsoft.com/office/powerpoint/2010/main" val="2068969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37</a:t>
            </a:fld>
            <a:endParaRPr lang="zh-CN" altLang="en-US"/>
          </a:p>
        </p:txBody>
      </p:sp>
    </p:spTree>
    <p:extLst>
      <p:ext uri="{BB962C8B-B14F-4D97-AF65-F5344CB8AC3E}">
        <p14:creationId xmlns:p14="http://schemas.microsoft.com/office/powerpoint/2010/main" val="1144588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38</a:t>
            </a:fld>
            <a:endParaRPr lang="zh-CN" altLang="en-US"/>
          </a:p>
        </p:txBody>
      </p:sp>
    </p:spTree>
    <p:extLst>
      <p:ext uri="{BB962C8B-B14F-4D97-AF65-F5344CB8AC3E}">
        <p14:creationId xmlns:p14="http://schemas.microsoft.com/office/powerpoint/2010/main" val="4267534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79500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87255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3022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14893481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62349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915094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16261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9529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495804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203147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229530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94893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165615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188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6672491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923008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556127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433782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11112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5892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771920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769192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816513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98637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60134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23886317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131235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987201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379266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132888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215731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007285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5970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762662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163995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69667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4546996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349852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307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141134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061270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734841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593534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703950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9944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945810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62370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22588625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2699292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57264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777806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047261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955159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82080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156060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611751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394524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876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9630017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3507464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0083009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473042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643929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137805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4979518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442858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199402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34282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801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489ACA1-179B-481F-9D46-273295E5FB20}" type="datetime1">
              <a:rPr lang="zh-CN" altLang="en-US" smtClean="0"/>
              <a:t>2020/6/1</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A758268-2D8A-4C23-B12B-84CA740083CD}" type="datetime1">
              <a:rPr lang="zh-CN" altLang="en-US" smtClean="0"/>
              <a:t>2020/6/1</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CE36AB-E675-4199-81B1-EDE34A9281E2}" type="datetime1">
              <a:rPr lang="zh-CN" altLang="en-US" smtClean="0"/>
              <a:t>2020/6/1</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88D9A87-C830-409F-85BE-E85156AA519E}" type="datetime1">
              <a:rPr lang="zh-CN" altLang="en-US" smtClean="0"/>
              <a:t>2020/6/1</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836177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5880EAA-ADDE-4F54-8535-0F5595BDF0FA}" type="datetime1">
              <a:rPr lang="zh-CN" altLang="en-US" smtClean="0"/>
              <a:t>2020/6/1</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0175042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BEB1F8A-47FE-46C1-8692-75803E353532}" type="datetime1">
              <a:rPr lang="zh-CN" altLang="en-US" smtClean="0"/>
              <a:t>2020/6/1</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1999358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313390D-26BF-4C42-A9E6-38E4F6C20024}" type="datetime1">
              <a:rPr lang="zh-CN" altLang="en-US" smtClean="0"/>
              <a:t>2020/6/1</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086588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421066C-61F4-4E6B-864F-2943BC6028A7}" type="datetime1">
              <a:rPr lang="zh-CN" altLang="en-US" smtClean="0"/>
              <a:t>2020/6/1</a:t>
            </a:fld>
            <a:endParaRPr lang="zh-CN" altLang="en-US"/>
          </a:p>
        </p:txBody>
      </p:sp>
      <p:sp>
        <p:nvSpPr>
          <p:cNvPr id="8" name="Footer Placeholder 7"/>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42150626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1E57E0-123E-449E-AAEB-6A4A5FA568C6}" type="datetime1">
              <a:rPr lang="zh-CN" altLang="en-US" smtClean="0"/>
              <a:t>2020/6/1</a:t>
            </a:fld>
            <a:endParaRPr lang="zh-CN" altLang="en-US"/>
          </a:p>
        </p:txBody>
      </p:sp>
      <p:sp>
        <p:nvSpPr>
          <p:cNvPr id="4" name="Footer Placeholder 3"/>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2034198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409D2-74BE-44AA-BDB7-35FFCCA8937B}" type="datetime1">
              <a:rPr lang="zh-CN" altLang="en-US" smtClean="0"/>
              <a:t>2020/6/1</a:t>
            </a:fld>
            <a:endParaRPr lang="zh-CN" altLang="en-US"/>
          </a:p>
        </p:txBody>
      </p:sp>
      <p:sp>
        <p:nvSpPr>
          <p:cNvPr id="3" name="Footer Placeholder 2"/>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4375755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A9D4422-EEEB-47F6-A8F5-0D42B95B92D6}" type="datetime1">
              <a:rPr lang="zh-CN" altLang="en-US" smtClean="0"/>
              <a:t>2020/6/1</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8708F44-00E3-4D82-AE25-337DD1835D83}" type="datetime1">
              <a:rPr lang="zh-CN" altLang="en-US" smtClean="0"/>
              <a:t>2020/6/1</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9593551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B786B1F-17BF-470F-895C-022A974E2B84}" type="datetime1">
              <a:rPr lang="zh-CN" altLang="en-US" smtClean="0"/>
              <a:t>2020/6/1</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5507875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9EC1CE-EBFE-40EA-8572-6F456C6ACAC3}" type="datetime1">
              <a:rPr lang="zh-CN" altLang="en-US" smtClean="0"/>
              <a:t>2020/6/1</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652055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4E2CB2-754E-4991-9B35-2910A91449A5}" type="datetime1">
              <a:rPr lang="zh-CN" altLang="en-US" smtClean="0"/>
              <a:t>2020/6/1</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0522398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88763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78E5202-77FE-4996-ADD2-3B5ED26F29B9}" type="datetime1">
              <a:rPr lang="zh-CN" altLang="en-US" smtClean="0"/>
              <a:t>2020/6/1</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AF35C2-699E-49C0-8F33-282BA5DACF82}" type="datetime1">
              <a:rPr lang="zh-CN" altLang="en-US" smtClean="0"/>
              <a:t>2020/6/1</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F16DFCB-6359-4F9A-8CFA-74D2334EB1A9}" type="datetime1">
              <a:rPr lang="zh-CN" altLang="en-US" smtClean="0"/>
              <a:t>2020/6/1</a:t>
            </a:fld>
            <a:endParaRPr lang="zh-CN" altLang="en-US"/>
          </a:p>
        </p:txBody>
      </p:sp>
      <p:sp>
        <p:nvSpPr>
          <p:cNvPr id="8" name="Footer Placeholder 7"/>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BD7D56-269D-4745-8ECD-1F896AF47604}" type="datetime1">
              <a:rPr lang="zh-CN" altLang="en-US" smtClean="0"/>
              <a:t>2020/6/1</a:t>
            </a:fld>
            <a:endParaRPr lang="zh-CN" altLang="en-US"/>
          </a:p>
        </p:txBody>
      </p:sp>
      <p:sp>
        <p:nvSpPr>
          <p:cNvPr id="4" name="Footer Placeholder 3"/>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C58AA-0FB2-407D-B580-C4B0AFB2044B}" type="datetime1">
              <a:rPr lang="zh-CN" altLang="en-US" smtClean="0"/>
              <a:t>2020/6/1</a:t>
            </a:fld>
            <a:endParaRPr lang="zh-CN" altLang="en-US"/>
          </a:p>
        </p:txBody>
      </p:sp>
      <p:sp>
        <p:nvSpPr>
          <p:cNvPr id="3" name="Footer Placeholder 2"/>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3B58237-BA68-47C3-BB51-6F01FCE5D207}" type="datetime1">
              <a:rPr lang="zh-CN" altLang="en-US" smtClean="0"/>
              <a:t>2020/6/1</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5DCD610-342E-4938-99D5-621B29F2B7B0}" type="datetime1">
              <a:rPr lang="zh-CN" altLang="en-US" smtClean="0"/>
              <a:t>2020/6/1</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632E8-D8AA-45C2-B897-9CF75AE40F82}" type="datetime1">
              <a:rPr lang="zh-CN" altLang="en-US" smtClean="0"/>
              <a:t>2020/6/1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04620-466E-4E73-81FE-A6489A925771}" type="datetime1">
              <a:rPr lang="zh-CN" altLang="en-US" smtClean="0"/>
              <a:t>2020/6/1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计算机组成原理</a:t>
            </a:r>
            <a:r>
              <a:rPr lang="en-US" altLang="zh-CN"/>
              <a:t>--</a:t>
            </a:r>
            <a:r>
              <a:rPr lang="zh-CN" altLang="en-US"/>
              <a:t>第二章 指令系统</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8046261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7.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8.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9.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0.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7.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8.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9.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0.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9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9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6.xml"/><Relationship Id="rId1" Type="http://schemas.openxmlformats.org/officeDocument/2006/relationships/slideLayout" Target="../slideLayouts/slideLayout1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计算机组成原理</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第二章 指令系统</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3" name="日期占位符 2"/>
          <p:cNvSpPr>
            <a:spLocks noGrp="1"/>
          </p:cNvSpPr>
          <p:nvPr>
            <p:ph type="dt" sz="half" idx="10"/>
          </p:nvPr>
        </p:nvSpPr>
        <p:spPr>
          <a:xfrm>
            <a:off x="235731" y="6474676"/>
            <a:ext cx="2057400" cy="365125"/>
          </a:xfrm>
        </p:spPr>
        <p:txBody>
          <a:bodyPr/>
          <a:lstStyle/>
          <a:p>
            <a:fld id="{180E2A6E-F97F-4B25-9D63-0BCF8854F63E}" type="datetime1">
              <a:rPr lang="zh-CN" altLang="en-US" sz="1400" smtClean="0">
                <a:solidFill>
                  <a:schemeClr val="tx1"/>
                </a:solidFill>
              </a:rPr>
              <a:t>2020/6/1</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二、指令字长</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AA7146C8-D0D6-445E-977F-B145087F98E9}"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10</a:t>
            </a:fld>
            <a:endParaRPr lang="zh-CN" altLang="en-US"/>
          </a:p>
        </p:txBody>
      </p:sp>
      <p:sp>
        <p:nvSpPr>
          <p:cNvPr id="12" name="Text Box 5">
            <a:extLst>
              <a:ext uri="{FF2B5EF4-FFF2-40B4-BE49-F238E27FC236}">
                <a16:creationId xmlns:a16="http://schemas.microsoft.com/office/drawing/2014/main" id="{DBBCA523-B3DC-4FC4-B098-F0155643DD7F}"/>
              </a:ext>
            </a:extLst>
          </p:cNvPr>
          <p:cNvSpPr txBox="1"/>
          <p:nvPr/>
        </p:nvSpPr>
        <p:spPr>
          <a:xfrm>
            <a:off x="363634" y="1245006"/>
            <a:ext cx="8693208" cy="4638770"/>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例</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某计算机主频</a:t>
            </a:r>
            <a:r>
              <a:rPr lang="en-US" altLang="zh-CN" sz="2800" b="1" dirty="0">
                <a:solidFill>
                  <a:srgbClr val="0563C1"/>
                </a:solidFill>
                <a:latin typeface="楷体" panose="02010609060101010101" pitchFamily="49" charset="-122"/>
                <a:ea typeface="楷体" panose="02010609060101010101" pitchFamily="49" charset="-122"/>
              </a:rPr>
              <a:t>2GHZ </a:t>
            </a: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CPU</a:t>
            </a:r>
            <a:r>
              <a:rPr lang="zh-CN" altLang="en-US" sz="2800" b="1" dirty="0">
                <a:latin typeface="楷体" panose="02010609060101010101" pitchFamily="49" charset="-122"/>
                <a:ea typeface="楷体" panose="02010609060101010101" pitchFamily="49" charset="-122"/>
              </a:rPr>
              <a:t>内的一次处理时间：</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2GHZ=1/(2×10</a:t>
            </a:r>
            <a:r>
              <a:rPr lang="en-US" altLang="zh-CN" sz="2800" b="1" baseline="30000" dirty="0">
                <a:latin typeface="楷体" panose="02010609060101010101" pitchFamily="49" charset="-122"/>
                <a:ea typeface="楷体" panose="02010609060101010101" pitchFamily="49" charset="-122"/>
              </a:rPr>
              <a:t>9</a:t>
            </a:r>
            <a:r>
              <a:rPr lang="en-US" altLang="zh-CN" sz="2800" b="1" dirty="0">
                <a:latin typeface="楷体" panose="02010609060101010101" pitchFamily="49" charset="-122"/>
                <a:ea typeface="楷体" panose="02010609060101010101" pitchFamily="49" charset="-122"/>
              </a:rPr>
              <a:t>)=5×10</a:t>
            </a:r>
            <a:r>
              <a:rPr lang="en-US" altLang="zh-CN" sz="2800" b="1" baseline="30000" dirty="0">
                <a:latin typeface="楷体" panose="02010609060101010101" pitchFamily="49" charset="-122"/>
                <a:ea typeface="楷体" panose="02010609060101010101" pitchFamily="49" charset="-122"/>
              </a:rPr>
              <a:t>-10</a:t>
            </a:r>
            <a:r>
              <a:rPr lang="en-US" altLang="zh-CN" sz="2800" b="1" dirty="0">
                <a:latin typeface="楷体" panose="02010609060101010101" pitchFamily="49" charset="-122"/>
                <a:ea typeface="楷体" panose="02010609060101010101" pitchFamily="49" charset="-122"/>
              </a:rPr>
              <a:t>(s)</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   访存时间：</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5ns=5×10</a:t>
            </a:r>
            <a:r>
              <a:rPr lang="en-US" altLang="zh-CN" sz="2800" b="1" baseline="30000" dirty="0">
                <a:latin typeface="楷体" panose="02010609060101010101" pitchFamily="49" charset="-122"/>
                <a:ea typeface="楷体" panose="02010609060101010101" pitchFamily="49" charset="-122"/>
              </a:rPr>
              <a:t>-9</a:t>
            </a:r>
            <a:r>
              <a:rPr lang="en-US" altLang="zh-CN" sz="2800" b="1" dirty="0">
                <a:latin typeface="楷体" panose="02010609060101010101" pitchFamily="49" charset="-122"/>
                <a:ea typeface="楷体" panose="02010609060101010101" pitchFamily="49" charset="-122"/>
              </a:rPr>
              <a:t>(s)</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这就是计算机“</a:t>
            </a:r>
            <a:r>
              <a:rPr lang="zh-CN" altLang="en-US" sz="2800" b="1" dirty="0">
                <a:solidFill>
                  <a:srgbClr val="0563C1"/>
                </a:solidFill>
                <a:latin typeface="楷体" panose="02010609060101010101" pitchFamily="49" charset="-122"/>
                <a:ea typeface="楷体" panose="02010609060101010101" pitchFamily="49" charset="-122"/>
              </a:rPr>
              <a:t>瓶颈</a:t>
            </a:r>
            <a:r>
              <a:rPr lang="zh-CN" altLang="en-US" sz="2800" b="1" dirty="0">
                <a:latin typeface="楷体" panose="02010609060101010101" pitchFamily="49" charset="-122"/>
                <a:ea typeface="楷体" panose="02010609060101010101" pitchFamily="49" charset="-122"/>
              </a:rPr>
              <a:t>”问题。</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067560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33C2F4CD-71FD-46B4-8625-0E4BA0601C0D}"/>
              </a:ext>
            </a:extLst>
          </p:cNvPr>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5" name="Text Box 4">
            <a:extLst>
              <a:ext uri="{FF2B5EF4-FFF2-40B4-BE49-F238E27FC236}">
                <a16:creationId xmlns:a16="http://schemas.microsoft.com/office/drawing/2014/main" id="{90BB5225-4A7A-4C3E-886F-CABDD2B2066A}"/>
              </a:ext>
            </a:extLst>
          </p:cNvPr>
          <p:cNvSpPr txBox="1"/>
          <p:nvPr/>
        </p:nvSpPr>
        <p:spPr>
          <a:xfrm>
            <a:off x="533703" y="1471706"/>
            <a:ext cx="8523139" cy="4515660"/>
          </a:xfrm>
          <a:prstGeom prst="rect">
            <a:avLst/>
          </a:prstGeom>
          <a:noFill/>
          <a:ln w="9525">
            <a:noFill/>
          </a:ln>
        </p:spPr>
        <p:txBody>
          <a:bodyPr wrap="square" anchor="t">
            <a:spAutoFit/>
          </a:bodyPr>
          <a:lstStyle/>
          <a:p>
            <a:pPr lvl="2">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4</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）从主存单元传送到</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CPU</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寄存器。将主存某一单元的内容传送到目的寄存器，即读出数据操作，如</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MOV reg </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mem</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。在有些计算机中，该指令用助记符</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LOAD</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表示。</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② </a:t>
            </a: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传送单位</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，即数据可以按字节、字、双字或数组为单位进行传送，因此传送指令应该用某些方式指明数据传送的单位。</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7037237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33C2F4CD-71FD-46B4-8625-0E4BA0601C0D}"/>
              </a:ext>
            </a:extLst>
          </p:cNvPr>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4" name="Text Box 4">
            <a:extLst>
              <a:ext uri="{FF2B5EF4-FFF2-40B4-BE49-F238E27FC236}">
                <a16:creationId xmlns:a16="http://schemas.microsoft.com/office/drawing/2014/main" id="{5FC5D697-1953-438D-86F9-17796ABD4BB5}"/>
              </a:ext>
            </a:extLst>
          </p:cNvPr>
          <p:cNvSpPr txBox="1"/>
          <p:nvPr/>
        </p:nvSpPr>
        <p:spPr>
          <a:xfrm>
            <a:off x="758105" y="1641028"/>
            <a:ext cx="7138120" cy="2576667"/>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③ 设置寻址方式</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有的计算机为各种寻址方式分类编号，如本书模型机的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4</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5</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6</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型等。 </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24294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B5EE85A-C45A-4BA6-9773-FF18BFDDA734}"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219374" y="749188"/>
            <a:ext cx="8523139" cy="7100983"/>
          </a:xfrm>
          <a:prstGeom prst="rect">
            <a:avLst/>
          </a:prstGeom>
          <a:noFill/>
          <a:ln w="9525">
            <a:noFill/>
          </a:ln>
        </p:spPr>
        <p:txBody>
          <a:bodyPr wrap="square" anchor="t">
            <a:spAutoFit/>
          </a:bodyPr>
          <a:lstStyle/>
          <a:p>
            <a:pPr marR="0" indent="0" fontAlgn="auto">
              <a:lnSpc>
                <a:spcPct val="150000"/>
              </a:lnSpc>
              <a:spcBef>
                <a:spcPts val="0"/>
              </a:spcBef>
              <a:spcAft>
                <a:spcPts val="0"/>
              </a:spcAft>
              <a:buClrTx/>
              <a:buSzTx/>
              <a:buFontTx/>
              <a:buNone/>
              <a:tabLst/>
              <a:defRPr/>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）堆栈指令</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堆栈指令实际上是数据传送指令的一种特殊情况，分为压栈（</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PUSH</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）和出栈（</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POP</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）两种，在编写程序时，它们一般是成对出现的</a:t>
            </a:r>
            <a:r>
              <a:rPr lang="zh-CN" altLang="en-US" sz="2800" b="1" dirty="0">
                <a:solidFill>
                  <a:prstClr val="black"/>
                </a:solidFill>
                <a:latin typeface="楷体" panose="02010609060101010101" pitchFamily="49" charset="-122"/>
                <a:ea typeface="楷体" panose="02010609060101010101" pitchFamily="49" charset="-122"/>
              </a:rPr>
              <a:t>。若是在主存某一段区域开辟的一个堆栈区，则：</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srgbClr val="DF3C09"/>
                </a:solidFill>
                <a:latin typeface="楷体" panose="02010609060101010101" pitchFamily="49" charset="-122"/>
                <a:ea typeface="楷体" panose="02010609060101010101" pitchFamily="49" charset="-122"/>
              </a:rPr>
              <a:t>压栈：</a:t>
            </a:r>
            <a:r>
              <a:rPr lang="zh-CN" altLang="en-US" sz="2800" b="1" dirty="0">
                <a:solidFill>
                  <a:prstClr val="black"/>
                </a:solidFill>
                <a:latin typeface="楷体" panose="02010609060101010101" pitchFamily="49" charset="-122"/>
                <a:ea typeface="楷体" panose="02010609060101010101" pitchFamily="49" charset="-122"/>
              </a:rPr>
              <a:t>将数据压入堆栈栈顶，可视为存入数据到主存某一单元的一个特例。</a:t>
            </a:r>
          </a:p>
          <a:p>
            <a:pPr lvl="0">
              <a:lnSpc>
                <a:spcPct val="150000"/>
              </a:lnSpc>
              <a:defRPr/>
            </a:pPr>
            <a:r>
              <a:rPr lang="zh-CN" altLang="en-US" sz="2800" b="1" dirty="0">
                <a:solidFill>
                  <a:srgbClr val="DF3C09"/>
                </a:solidFill>
                <a:latin typeface="楷体" panose="02010609060101010101" pitchFamily="49" charset="-122"/>
                <a:ea typeface="楷体" panose="02010609060101010101" pitchFamily="49" charset="-122"/>
              </a:rPr>
              <a:t>出栈：</a:t>
            </a:r>
            <a:r>
              <a:rPr lang="zh-CN" altLang="en-US" sz="2800" b="1" dirty="0">
                <a:solidFill>
                  <a:prstClr val="black"/>
                </a:solidFill>
                <a:latin typeface="楷体" panose="02010609060101010101" pitchFamily="49" charset="-122"/>
                <a:ea typeface="楷体" panose="02010609060101010101" pitchFamily="49" charset="-122"/>
              </a:rPr>
              <a:t>从堆栈栈顶弹出数据，可视为读出主存某一单元中数据的一个特例。</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7862496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73284EB-B30E-47AC-B072-828E070679F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88380" y="922245"/>
            <a:ext cx="7793595" cy="3869329"/>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）数据交换指令</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前述的指令传送方向都是单向的，然而，数据传送也可以是双向的，即将源操作数与目的操作数（一个字节或一个字）相互交换位置。</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8857278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74530EF-CAA7-495F-934C-47568F4D0AAB}"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1317295"/>
            <a:ext cx="8523139" cy="3869329"/>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从广义的角度来看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指令也是一种传送指令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，只是传送范围的一方固定为输入</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输出（</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）设备，如键盘、鼠标、显示器、打印机等。主机对外围设备的访问一般就是对有关接口寄存器的访问。</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9320861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204AC23-CCAA-4073-9025-99FE2B5A9024}"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9731" y="1091627"/>
            <a:ext cx="8523139" cy="4515660"/>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指令在设置上是比较灵活的一类</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，其原因如下：</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①主机所连接的</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外围设备种类和数量</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都可能发生变化，因此，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指令应有足够的扩展余地，以适应不同的应用场合。</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② 外围设备种类甚多</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它们所需的</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具体控制命令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以及在工作中所产生的状态信息</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差别很大；但指令系统往往是通用的。</a:t>
            </a:r>
          </a:p>
        </p:txBody>
      </p:sp>
    </p:spTree>
    <p:extLst>
      <p:ext uri="{BB962C8B-B14F-4D97-AF65-F5344CB8AC3E}">
        <p14:creationId xmlns:p14="http://schemas.microsoft.com/office/powerpoint/2010/main" val="30043043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EC7BCF3-2721-49BA-8753-AFA06161FC0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9731" y="874393"/>
            <a:ext cx="8523139" cy="580832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）外围设备编址</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访问外围设备，首先要知道其地址，这就涉及到对设备的编址问题。对外围设备的编址方法一般有两类三种。</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② 外围设备与主存储器统一编址</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40036899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43F6655-E1C1-4603-A6A5-B1D4A69BE38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927576"/>
            <a:ext cx="8523139" cy="3869329"/>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）单独编址到设备级：</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早期的做法是为每台外围设备分配一个设备码，该设备的接口中设置有限的几个寄存器，例如寄存器</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B</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在</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指令中给出设备码，并指明是哪个寄存器。</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34468880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43F6655-E1C1-4603-A6A5-B1D4A69BE38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879951"/>
            <a:ext cx="852313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p:txBody>
      </p:sp>
      <p:sp>
        <p:nvSpPr>
          <p:cNvPr id="12" name="Text Box 4">
            <a:extLst>
              <a:ext uri="{FF2B5EF4-FFF2-40B4-BE49-F238E27FC236}">
                <a16:creationId xmlns:a16="http://schemas.microsoft.com/office/drawing/2014/main" id="{23735997-A36C-4E2E-A5FD-CD27C7042650}"/>
              </a:ext>
            </a:extLst>
          </p:cNvPr>
          <p:cNvSpPr txBox="1"/>
          <p:nvPr/>
        </p:nvSpPr>
        <p:spPr>
          <a:xfrm>
            <a:off x="319731" y="1434988"/>
            <a:ext cx="8523139" cy="580832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）单独编址到寄存器级：</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现在普遍采用的方法是：为各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接口中的有关寄存器分配一种</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端口地址，即编址到寄存器一级。</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各台设备有自己的接口，一个接口可以占有若干个</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端口地址，各接口所占有的端口地址数目可以不同，因此，只要送出某个端口地址，就能知道选中了哪一个接口中的哪一个寄存器，也就知道选中了哪台设备。</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9818964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5C313C-F6B5-43FE-94D4-1C59241CF6E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9731" y="730138"/>
            <a:ext cx="8523139" cy="1284006"/>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）单独编址到寄存器级：</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2" name="Text Box 4">
            <a:extLst>
              <a:ext uri="{FF2B5EF4-FFF2-40B4-BE49-F238E27FC236}">
                <a16:creationId xmlns:a16="http://schemas.microsoft.com/office/drawing/2014/main" id="{5BF8E4A0-8BC9-4B42-A213-62515403A90E}"/>
              </a:ext>
            </a:extLst>
          </p:cNvPr>
          <p:cNvSpPr txBox="1"/>
          <p:nvPr/>
        </p:nvSpPr>
        <p:spPr>
          <a:xfrm>
            <a:off x="319731" y="1924131"/>
            <a:ext cx="8523139" cy="4515660"/>
          </a:xfrm>
          <a:prstGeom prst="rect">
            <a:avLst/>
          </a:prstGeom>
          <a:noFill/>
          <a:ln w="9525">
            <a:noFill/>
          </a:ln>
        </p:spPr>
        <p:txBody>
          <a:bodyPr wrap="square" anchor="t">
            <a:spAutoFit/>
          </a:bodyPr>
          <a:lstStyle/>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端口地址：</a:t>
            </a:r>
            <a:r>
              <a:rPr lang="en-US" altLang="zh-CN" sz="2800" b="1" dirty="0">
                <a:solidFill>
                  <a:prstClr val="black"/>
                </a:solidFill>
                <a:latin typeface="楷体" panose="02010609060101010101" pitchFamily="49" charset="-122"/>
                <a:ea typeface="楷体" panose="02010609060101010101" pitchFamily="49" charset="-122"/>
              </a:rPr>
              <a:t>8</a:t>
            </a:r>
            <a:r>
              <a:rPr lang="zh-CN" altLang="en-US" sz="2800" b="1" dirty="0">
                <a:solidFill>
                  <a:prstClr val="black"/>
                </a:solidFill>
                <a:latin typeface="楷体" panose="02010609060101010101" pitchFamily="49" charset="-122"/>
                <a:ea typeface="楷体" panose="02010609060101010101" pitchFamily="49" charset="-122"/>
              </a:rPr>
              <a:t>位，即</a:t>
            </a:r>
            <a:r>
              <a:rPr lang="en-US" altLang="zh-CN" sz="2800" b="1" dirty="0">
                <a:solidFill>
                  <a:prstClr val="black"/>
                </a:solidFill>
                <a:latin typeface="楷体" panose="02010609060101010101" pitchFamily="49" charset="-122"/>
                <a:ea typeface="楷体" panose="02010609060101010101" pitchFamily="49" charset="-122"/>
              </a:rPr>
              <a:t>0—255</a:t>
            </a:r>
            <a:r>
              <a:rPr lang="zh-CN" altLang="en-US" sz="2800" b="1" dirty="0">
                <a:solidFill>
                  <a:prstClr val="black"/>
                </a:solidFill>
                <a:latin typeface="楷体" panose="02010609060101010101" pitchFamily="49" charset="-122"/>
                <a:ea typeface="楷体" panose="02010609060101010101" pitchFamily="49" charset="-122"/>
              </a:rPr>
              <a:t>，采用直接寻址</a:t>
            </a: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          </a:t>
            </a:r>
            <a:r>
              <a:rPr lang="en-US" altLang="zh-CN" sz="2800" b="1" dirty="0">
                <a:solidFill>
                  <a:prstClr val="black"/>
                </a:solidFill>
                <a:latin typeface="楷体" panose="02010609060101010101" pitchFamily="49" charset="-122"/>
                <a:ea typeface="楷体" panose="02010609060101010101" pitchFamily="49" charset="-122"/>
              </a:rPr>
              <a:t>16</a:t>
            </a:r>
            <a:r>
              <a:rPr lang="zh-CN" altLang="en-US" sz="2800" b="1" dirty="0">
                <a:solidFill>
                  <a:prstClr val="black"/>
                </a:solidFill>
                <a:latin typeface="楷体" panose="02010609060101010101" pitchFamily="49" charset="-122"/>
                <a:ea typeface="楷体" panose="02010609060101010101" pitchFamily="49" charset="-122"/>
              </a:rPr>
              <a:t>位，即</a:t>
            </a:r>
            <a:r>
              <a:rPr lang="en-US" altLang="zh-CN" sz="2800" b="1" dirty="0">
                <a:solidFill>
                  <a:prstClr val="black"/>
                </a:solidFill>
                <a:latin typeface="楷体" panose="02010609060101010101" pitchFamily="49" charset="-122"/>
                <a:ea typeface="楷体" panose="02010609060101010101" pitchFamily="49" charset="-122"/>
              </a:rPr>
              <a:t>256—1023</a:t>
            </a:r>
            <a:r>
              <a:rPr lang="zh-CN" altLang="en-US" sz="2800" b="1" dirty="0">
                <a:solidFill>
                  <a:prstClr val="black"/>
                </a:solidFill>
                <a:latin typeface="楷体" panose="02010609060101010101" pitchFamily="49" charset="-122"/>
                <a:ea typeface="楷体" panose="02010609060101010101" pitchFamily="49" charset="-122"/>
              </a:rPr>
              <a:t>，采用间接寻址</a:t>
            </a: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例子</a:t>
            </a:r>
            <a:r>
              <a:rPr lang="en-US" altLang="zh-CN" sz="2800" b="1" dirty="0">
                <a:solidFill>
                  <a:prstClr val="black"/>
                </a:solidFill>
                <a:latin typeface="楷体" panose="02010609060101010101" pitchFamily="49" charset="-122"/>
                <a:ea typeface="楷体" panose="02010609060101010101" pitchFamily="49" charset="-122"/>
              </a:rPr>
              <a:t>1</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IN  AX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0CH     </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采用直接寻址，输入一个字到</a:t>
            </a:r>
            <a:r>
              <a:rPr lang="en-US" altLang="zh-CN" sz="2800" b="1" dirty="0">
                <a:solidFill>
                  <a:prstClr val="black"/>
                </a:solidFill>
                <a:latin typeface="楷体" panose="02010609060101010101" pitchFamily="49" charset="-122"/>
                <a:ea typeface="楷体" panose="02010609060101010101" pitchFamily="49" charset="-122"/>
              </a:rPr>
              <a:t>AX</a:t>
            </a:r>
            <a:r>
              <a:rPr lang="zh-CN" altLang="en-US" sz="2800" b="1" dirty="0">
                <a:solidFill>
                  <a:prstClr val="black"/>
                </a:solidFill>
                <a:latin typeface="楷体" panose="02010609060101010101" pitchFamily="49" charset="-122"/>
                <a:ea typeface="楷体" panose="02010609060101010101" pitchFamily="49" charset="-122"/>
              </a:rPr>
              <a:t>中</a:t>
            </a: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例子</a:t>
            </a:r>
            <a:r>
              <a:rPr lang="en-US" altLang="zh-CN" sz="2800" b="1" dirty="0">
                <a:solidFill>
                  <a:prstClr val="black"/>
                </a:solidFill>
                <a:latin typeface="楷体" panose="02010609060101010101" pitchFamily="49" charset="-122"/>
                <a:ea typeface="楷体" panose="02010609060101010101" pitchFamily="49" charset="-122"/>
              </a:rPr>
              <a:t>2</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MOV  DX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02ECH</a:t>
            </a: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IN  AX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DX    </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采用间接寻址，输入一个字到</a:t>
            </a:r>
            <a:r>
              <a:rPr lang="en-US" altLang="zh-CN" sz="2800" b="1" dirty="0">
                <a:solidFill>
                  <a:prstClr val="black"/>
                </a:solidFill>
                <a:latin typeface="楷体" panose="02010609060101010101" pitchFamily="49" charset="-122"/>
                <a:ea typeface="楷体" panose="02010609060101010101" pitchFamily="49" charset="-122"/>
              </a:rPr>
              <a:t>AX</a:t>
            </a:r>
            <a:r>
              <a:rPr lang="zh-CN" altLang="en-US" sz="2800" b="1" dirty="0">
                <a:solidFill>
                  <a:prstClr val="black"/>
                </a:solidFill>
                <a:latin typeface="楷体" panose="02010609060101010101" pitchFamily="49" charset="-122"/>
                <a:ea typeface="楷体" panose="02010609060101010101" pitchFamily="49" charset="-122"/>
              </a:rPr>
              <a:t>中</a:t>
            </a:r>
          </a:p>
        </p:txBody>
      </p:sp>
    </p:spTree>
    <p:extLst>
      <p:ext uri="{BB962C8B-B14F-4D97-AF65-F5344CB8AC3E}">
        <p14:creationId xmlns:p14="http://schemas.microsoft.com/office/powerpoint/2010/main" val="10452777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wipe(left)">
                                      <p:cBhvr>
                                        <p:cTn id="3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B42C7EF6-EDD4-471C-BB32-EA522067441E}"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11</a:t>
            </a:fld>
            <a:endParaRPr lang="zh-CN" altLang="en-US"/>
          </a:p>
        </p:txBody>
      </p:sp>
      <p:sp>
        <p:nvSpPr>
          <p:cNvPr id="12" name="Text Box 5">
            <a:extLst>
              <a:ext uri="{FF2B5EF4-FFF2-40B4-BE49-F238E27FC236}">
                <a16:creationId xmlns:a16="http://schemas.microsoft.com/office/drawing/2014/main" id="{DBBCA523-B3DC-4FC4-B098-F0155643DD7F}"/>
              </a:ext>
            </a:extLst>
          </p:cNvPr>
          <p:cNvSpPr txBox="1"/>
          <p:nvPr/>
        </p:nvSpPr>
        <p:spPr>
          <a:xfrm>
            <a:off x="592234" y="1435658"/>
            <a:ext cx="7533457" cy="1437894"/>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FF0E0E"/>
                </a:solidFill>
                <a:latin typeface="楷体" panose="02010609060101010101" pitchFamily="49" charset="-122"/>
                <a:ea typeface="楷体" panose="02010609060101010101" pitchFamily="49" charset="-122"/>
              </a:rPr>
              <a:t>操作码的位数</a:t>
            </a:r>
            <a:r>
              <a:rPr lang="zh-CN" altLang="en-US" sz="2800" b="1" dirty="0">
                <a:latin typeface="楷体" panose="02010609060101010101" pitchFamily="49" charset="-122"/>
                <a:ea typeface="楷体" panose="02010609060101010101" pitchFamily="49" charset="-122"/>
              </a:rPr>
              <a:t>决定了操作类型的多少，</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位数越多所能表示的操作种类也就越多。</a:t>
            </a:r>
            <a:endParaRPr lang="en-US" altLang="zh-CN" sz="2800" b="1" dirty="0">
              <a:latin typeface="楷体" panose="02010609060101010101" pitchFamily="49" charset="-122"/>
              <a:ea typeface="楷体" panose="02010609060101010101" pitchFamily="49" charset="-122"/>
            </a:endParaRPr>
          </a:p>
        </p:txBody>
      </p:sp>
      <p:sp>
        <p:nvSpPr>
          <p:cNvPr id="13" name="AutoShape 5">
            <a:extLst>
              <a:ext uri="{FF2B5EF4-FFF2-40B4-BE49-F238E27FC236}">
                <a16:creationId xmlns:a16="http://schemas.microsoft.com/office/drawing/2014/main" id="{9C3D44AA-1C50-480D-BE9E-6EB81C98A4FF}"/>
              </a:ext>
            </a:extLst>
          </p:cNvPr>
          <p:cNvSpPr/>
          <p:nvPr/>
        </p:nvSpPr>
        <p:spPr bwMode="auto">
          <a:xfrm>
            <a:off x="3834764" y="3561272"/>
            <a:ext cx="273688" cy="1500382"/>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4" name="矩形 13">
            <a:extLst>
              <a:ext uri="{FF2B5EF4-FFF2-40B4-BE49-F238E27FC236}">
                <a16:creationId xmlns:a16="http://schemas.microsoft.com/office/drawing/2014/main" id="{06B7BD85-E874-42F8-9C79-91FF7E6D94A8}"/>
              </a:ext>
            </a:extLst>
          </p:cNvPr>
          <p:cNvSpPr/>
          <p:nvPr/>
        </p:nvSpPr>
        <p:spPr>
          <a:xfrm>
            <a:off x="4210049" y="3266930"/>
            <a:ext cx="2190751" cy="1930337"/>
          </a:xfrm>
          <a:prstGeom prst="rect">
            <a:avLst/>
          </a:prstGeom>
        </p:spPr>
        <p:txBody>
          <a:bodyPr wrap="square">
            <a:spAutoFit/>
          </a:bodyPr>
          <a:lstStyle/>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定长操作码</a:t>
            </a:r>
          </a:p>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扩展操作码</a:t>
            </a:r>
          </a:p>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方式码</a:t>
            </a:r>
          </a:p>
        </p:txBody>
      </p:sp>
      <p:sp>
        <p:nvSpPr>
          <p:cNvPr id="15" name="Text Box 5">
            <a:extLst>
              <a:ext uri="{FF2B5EF4-FFF2-40B4-BE49-F238E27FC236}">
                <a16:creationId xmlns:a16="http://schemas.microsoft.com/office/drawing/2014/main" id="{AA15AAFE-7C6A-46A3-8376-1FC12F9279D1}"/>
              </a:ext>
            </a:extLst>
          </p:cNvPr>
          <p:cNvSpPr txBox="1"/>
          <p:nvPr/>
        </p:nvSpPr>
        <p:spPr>
          <a:xfrm>
            <a:off x="1735602" y="3913260"/>
            <a:ext cx="2293156" cy="637675"/>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操作码分类</a:t>
            </a:r>
            <a:endParaRPr lang="en-US" altLang="zh-CN" sz="2800" b="1" dirty="0">
              <a:solidFill>
                <a:srgbClr val="0563C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987807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wipe(left)">
                                      <p:cBhvr>
                                        <p:cTn id="17" dur="500"/>
                                        <p:tgtEl>
                                          <p:spTgt spid="15">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wipe(left)">
                                      <p:cBhvr>
                                        <p:cTn id="26" dur="500"/>
                                        <p:tgtEl>
                                          <p:spTgt spid="1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animEffect transition="in" filter="wipe(left)">
                                      <p:cBhvr>
                                        <p:cTn id="31" dur="500"/>
                                        <p:tgtEl>
                                          <p:spTgt spid="14">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xEl>
                                              <p:pRg st="2" end="2"/>
                                            </p:txEl>
                                          </p:spTgt>
                                        </p:tgtEl>
                                        <p:attrNameLst>
                                          <p:attrName>style.visibility</p:attrName>
                                        </p:attrNameLst>
                                      </p:cBhvr>
                                      <p:to>
                                        <p:strVal val="visible"/>
                                      </p:to>
                                    </p:set>
                                    <p:animEffect transition="in" filter="wipe(left)">
                                      <p:cBhvr>
                                        <p:cTn id="36"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P spid="14" grpId="0" build="p"/>
      <p:bldP spid="1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19F0075-D813-48C8-BD6C-E361A612D300}"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9731" y="1136756"/>
            <a:ext cx="8523139" cy="4515660"/>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② 外围设备与主存储器统一编址</a:t>
            </a:r>
          </a:p>
          <a:p>
            <a:pPr lvl="0">
              <a:lnSpc>
                <a:spcPct val="150000"/>
              </a:lnSpc>
            </a:pPr>
            <a:r>
              <a:rPr lang="zh-CN" altLang="en-US" sz="2800" b="1" dirty="0">
                <a:latin typeface="楷体" panose="02010609060101010101" pitchFamily="49" charset="-122"/>
                <a:ea typeface="楷体" panose="02010609060101010101" pitchFamily="49" charset="-122"/>
              </a:rPr>
              <a:t>统一编址到寄存器级</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具体做法是将每个外围设备接口中的有关寄存器视作一个主存单元，分配一个存储单元地址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总线地址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一个接口视其需要可占用一个或多个总线地址，根据指令给出的地址码</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可以判明是访问主存还是访问外围设备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是访问哪一个接口的哪一个寄存器。</a:t>
            </a:r>
          </a:p>
        </p:txBody>
      </p:sp>
    </p:spTree>
    <p:extLst>
      <p:ext uri="{BB962C8B-B14F-4D97-AF65-F5344CB8AC3E}">
        <p14:creationId xmlns:p14="http://schemas.microsoft.com/office/powerpoint/2010/main" val="22894334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7BCE356-9457-462E-897A-B9DD93EF5093}"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2" name="Rectangle 3">
            <a:extLst>
              <a:ext uri="{FF2B5EF4-FFF2-40B4-BE49-F238E27FC236}">
                <a16:creationId xmlns:a16="http://schemas.microsoft.com/office/drawing/2014/main" id="{32843368-54E9-4CE6-A673-B2DFD6C56049}"/>
              </a:ext>
            </a:extLst>
          </p:cNvPr>
          <p:cNvSpPr>
            <a:spLocks noChangeArrowheads="1"/>
          </p:cNvSpPr>
          <p:nvPr/>
        </p:nvSpPr>
        <p:spPr bwMode="auto">
          <a:xfrm>
            <a:off x="2038524" y="1395577"/>
            <a:ext cx="50669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76225" algn="ctr"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单独编址与统一编址的比较</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graphicFrame>
        <p:nvGraphicFramePr>
          <p:cNvPr id="14" name="表格 13">
            <a:extLst>
              <a:ext uri="{FF2B5EF4-FFF2-40B4-BE49-F238E27FC236}">
                <a16:creationId xmlns:a16="http://schemas.microsoft.com/office/drawing/2014/main" id="{D15ACC5D-B5B8-457C-8E6B-1566F3B7F1F8}"/>
              </a:ext>
            </a:extLst>
          </p:cNvPr>
          <p:cNvGraphicFramePr>
            <a:graphicFrameLocks noGrp="1"/>
          </p:cNvGraphicFramePr>
          <p:nvPr>
            <p:extLst>
              <p:ext uri="{D42A27DB-BD31-4B8C-83A1-F6EECF244321}">
                <p14:modId xmlns:p14="http://schemas.microsoft.com/office/powerpoint/2010/main" val="84043575"/>
              </p:ext>
            </p:extLst>
          </p:nvPr>
        </p:nvGraphicFramePr>
        <p:xfrm>
          <a:off x="520701" y="2029604"/>
          <a:ext cx="8102598" cy="3627120"/>
        </p:xfrm>
        <a:graphic>
          <a:graphicData uri="http://schemas.openxmlformats.org/drawingml/2006/table">
            <a:tbl>
              <a:tblPr firstRow="1" bandRow="1">
                <a:tableStyleId>{68D230F3-CF80-4859-8CE7-A43EE81993B5}</a:tableStyleId>
              </a:tblPr>
              <a:tblGrid>
                <a:gridCol w="1149348">
                  <a:extLst>
                    <a:ext uri="{9D8B030D-6E8A-4147-A177-3AD203B41FA5}">
                      <a16:colId xmlns:a16="http://schemas.microsoft.com/office/drawing/2014/main" val="1827521366"/>
                    </a:ext>
                  </a:extLst>
                </a:gridCol>
                <a:gridCol w="3371850">
                  <a:extLst>
                    <a:ext uri="{9D8B030D-6E8A-4147-A177-3AD203B41FA5}">
                      <a16:colId xmlns:a16="http://schemas.microsoft.com/office/drawing/2014/main" val="1484937770"/>
                    </a:ext>
                  </a:extLst>
                </a:gridCol>
                <a:gridCol w="3581400">
                  <a:extLst>
                    <a:ext uri="{9D8B030D-6E8A-4147-A177-3AD203B41FA5}">
                      <a16:colId xmlns:a16="http://schemas.microsoft.com/office/drawing/2014/main" val="2988748532"/>
                    </a:ext>
                  </a:extLst>
                </a:gridCol>
              </a:tblGrid>
              <a:tr h="370840">
                <a:tc>
                  <a:txBody>
                    <a:bodyPr/>
                    <a:lstStyle/>
                    <a:p>
                      <a:endParaRPr lang="zh-CN" altLang="en-US" sz="2800" b="1" dirty="0">
                        <a:latin typeface="楷体" panose="02010609060101010101" pitchFamily="49" charset="-122"/>
                        <a:ea typeface="楷体"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tx1"/>
                          </a:solidFill>
                          <a:effectLst/>
                          <a:latin typeface="楷体" panose="02010609060101010101" pitchFamily="49" charset="-122"/>
                          <a:ea typeface="楷体" panose="02010609060101010101" pitchFamily="49" charset="-122"/>
                          <a:cs typeface="+mn-cs"/>
                        </a:rPr>
                        <a:t>单独编址方式</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tx1"/>
                          </a:solidFill>
                          <a:effectLst/>
                          <a:latin typeface="楷体" panose="02010609060101010101" pitchFamily="49" charset="-122"/>
                          <a:ea typeface="楷体" panose="02010609060101010101" pitchFamily="49" charset="-122"/>
                          <a:cs typeface="+mn-cs"/>
                        </a:rPr>
                        <a:t>统一编址方式</a:t>
                      </a:r>
                    </a:p>
                  </a:txBody>
                  <a:tcPr/>
                </a:tc>
                <a:extLst>
                  <a:ext uri="{0D108BD9-81ED-4DB2-BD59-A6C34878D82A}">
                    <a16:rowId xmlns:a16="http://schemas.microsoft.com/office/drawing/2014/main" val="958998898"/>
                  </a:ext>
                </a:extLst>
              </a:tr>
              <a:tr h="370840">
                <a:tc>
                  <a:txBody>
                    <a:bodyPr/>
                    <a:lstStyle/>
                    <a:p>
                      <a:pPr algn="ctr"/>
                      <a:r>
                        <a:rPr lang="zh-CN" altLang="en-US" sz="2800" b="1" dirty="0">
                          <a:latin typeface="楷体" panose="02010609060101010101" pitchFamily="49" charset="-122"/>
                          <a:ea typeface="楷体" panose="02010609060101010101" pitchFamily="49" charset="-122"/>
                        </a:rPr>
                        <a:t>优点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chemeClr val="tx1"/>
                          </a:solidFill>
                          <a:effectLst/>
                          <a:latin typeface="楷体" panose="02010609060101010101" pitchFamily="49" charset="-122"/>
                          <a:ea typeface="楷体" panose="02010609060101010101" pitchFamily="49" charset="-122"/>
                          <a:cs typeface="+mn-cs"/>
                        </a:rPr>
                        <a:t>I/O</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指令和传送指令容易区分，外设地址线少，译码简单，主存空间不会闲置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楷体" panose="02010609060101010101" pitchFamily="49" charset="-122"/>
                          <a:ea typeface="楷体" panose="02010609060101010101" pitchFamily="49" charset="-122"/>
                          <a:cs typeface="+mn-cs"/>
                        </a:rPr>
                        <a:t>可用传送指令代替专用</a:t>
                      </a:r>
                      <a:r>
                        <a:rPr lang="en-US" altLang="zh-CN" sz="2400" b="1" kern="1200" dirty="0">
                          <a:solidFill>
                            <a:schemeClr val="tx1"/>
                          </a:solidFill>
                          <a:effectLst/>
                          <a:latin typeface="楷体" panose="02010609060101010101" pitchFamily="49" charset="-122"/>
                          <a:ea typeface="楷体" panose="02010609060101010101" pitchFamily="49" charset="-122"/>
                          <a:cs typeface="+mn-cs"/>
                        </a:rPr>
                        <a:t>I/O</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指令，通过地址总线访问外设接口中的寄存器（如同通过地址总线访问主存单元一样）</a:t>
                      </a:r>
                    </a:p>
                  </a:txBody>
                  <a:tcPr/>
                </a:tc>
                <a:extLst>
                  <a:ext uri="{0D108BD9-81ED-4DB2-BD59-A6C34878D82A}">
                    <a16:rowId xmlns:a16="http://schemas.microsoft.com/office/drawing/2014/main" val="738615060"/>
                  </a:ext>
                </a:extLst>
              </a:tr>
              <a:tr h="370840">
                <a:tc>
                  <a:txBody>
                    <a:bodyPr/>
                    <a:lstStyle/>
                    <a:p>
                      <a:pPr algn="ctr"/>
                      <a:r>
                        <a:rPr lang="zh-CN" altLang="en-US" sz="2800" b="1" dirty="0">
                          <a:latin typeface="楷体" panose="02010609060101010101" pitchFamily="49" charset="-122"/>
                          <a:ea typeface="楷体" panose="02010609060101010101" pitchFamily="49" charset="-122"/>
                        </a:rPr>
                        <a:t>缺点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楷体" panose="02010609060101010101" pitchFamily="49" charset="-122"/>
                          <a:ea typeface="楷体" panose="02010609060101010101" pitchFamily="49" charset="-122"/>
                          <a:cs typeface="+mn-cs"/>
                        </a:rPr>
                        <a:t>控制类总线中增加了</a:t>
                      </a:r>
                      <a:r>
                        <a:rPr lang="en-US" altLang="zh-CN" sz="2400" b="1" kern="1200" dirty="0">
                          <a:solidFill>
                            <a:schemeClr val="tx1"/>
                          </a:solidFill>
                          <a:effectLst/>
                          <a:latin typeface="楷体" panose="02010609060101010101" pitchFamily="49" charset="-122"/>
                          <a:ea typeface="楷体" panose="02010609060101010101" pitchFamily="49" charset="-122"/>
                          <a:cs typeface="+mn-cs"/>
                        </a:rPr>
                        <a:t>I/O Read </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和 </a:t>
                      </a:r>
                      <a:r>
                        <a:rPr lang="en-US" altLang="zh-CN" sz="2400" b="1" kern="1200" dirty="0">
                          <a:solidFill>
                            <a:schemeClr val="tx1"/>
                          </a:solidFill>
                          <a:effectLst/>
                          <a:latin typeface="楷体" panose="02010609060101010101" pitchFamily="49" charset="-122"/>
                          <a:ea typeface="楷体" panose="02010609060101010101" pitchFamily="49" charset="-122"/>
                          <a:cs typeface="+mn-cs"/>
                        </a:rPr>
                        <a:t>I/O Write </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信号线</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楷体" panose="02010609060101010101" pitchFamily="49" charset="-122"/>
                          <a:ea typeface="楷体" panose="02010609060101010101" pitchFamily="49" charset="-122"/>
                          <a:cs typeface="+mn-cs"/>
                        </a:rPr>
                        <a:t>接口中的寄存器占用主存一部分地址，减少了主存的可用空间</a:t>
                      </a:r>
                    </a:p>
                  </a:txBody>
                  <a:tcPr/>
                </a:tc>
                <a:extLst>
                  <a:ext uri="{0D108BD9-81ED-4DB2-BD59-A6C34878D82A}">
                    <a16:rowId xmlns:a16="http://schemas.microsoft.com/office/drawing/2014/main" val="1344418234"/>
                  </a:ext>
                </a:extLst>
              </a:tr>
            </a:tbl>
          </a:graphicData>
        </a:graphic>
      </p:graphicFrame>
    </p:spTree>
    <p:extLst>
      <p:ext uri="{BB962C8B-B14F-4D97-AF65-F5344CB8AC3E}">
        <p14:creationId xmlns:p14="http://schemas.microsoft.com/office/powerpoint/2010/main" val="4127084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F3D4F42-8A53-4381-ABE4-D2523921E956}"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973950"/>
            <a:ext cx="8523139" cy="3869329"/>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指令的设置方法</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通常有三类常见的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指令设置方法，一台计算机可以选取其中的一种或数种。</a:t>
            </a:r>
          </a:p>
          <a:p>
            <a:pPr>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① 设置专用的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IN</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OUT</a:t>
            </a:r>
          </a:p>
          <a:p>
            <a:pPr>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② 采用通用的数据传送指令实现</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操作</a:t>
            </a:r>
          </a:p>
          <a:p>
            <a:pPr>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③ 通过</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处理器（或</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处理机）控制</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操作</a:t>
            </a:r>
          </a:p>
        </p:txBody>
      </p:sp>
    </p:spTree>
    <p:extLst>
      <p:ext uri="{BB962C8B-B14F-4D97-AF65-F5344CB8AC3E}">
        <p14:creationId xmlns:p14="http://schemas.microsoft.com/office/powerpoint/2010/main" val="10898152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D6BB74C-7C77-4983-88B2-78257112EB5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962491"/>
            <a:ext cx="8523139" cy="516199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设置专用的</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IN</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OUT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如果外围设备单独编码（设备码、或端口地址），指令系统中有专门的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这是明显的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又称为显式</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）如采用</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设备编码</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方式，则</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指令的地址码部分应给出所要访问的外围设备的编码，并指定所访问的寄存器。</a:t>
            </a:r>
          </a:p>
        </p:txBody>
      </p:sp>
    </p:spTree>
    <p:extLst>
      <p:ext uri="{BB962C8B-B14F-4D97-AF65-F5344CB8AC3E}">
        <p14:creationId xmlns:p14="http://schemas.microsoft.com/office/powerpoint/2010/main" val="122806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wipe(left)">
                                      <p:cBhvr>
                                        <p:cTn id="1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BC4BCBB-6ED5-474C-AE8A-7DCF16FA137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779779"/>
            <a:ext cx="852313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设置专用的</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IN</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OUT</a:t>
            </a:r>
          </a:p>
        </p:txBody>
      </p:sp>
      <p:sp>
        <p:nvSpPr>
          <p:cNvPr id="12" name="Text Box 4">
            <a:extLst>
              <a:ext uri="{FF2B5EF4-FFF2-40B4-BE49-F238E27FC236}">
                <a16:creationId xmlns:a16="http://schemas.microsoft.com/office/drawing/2014/main" id="{B39BE7C9-E464-46DF-A99B-851204CDD5D3}"/>
              </a:ext>
            </a:extLst>
          </p:cNvPr>
          <p:cNvSpPr txBox="1"/>
          <p:nvPr/>
        </p:nvSpPr>
        <p:spPr>
          <a:xfrm>
            <a:off x="304083" y="1376922"/>
            <a:ext cx="8523139" cy="5161991"/>
          </a:xfrm>
          <a:prstGeom prst="rect">
            <a:avLst/>
          </a:prstGeom>
          <a:noFill/>
          <a:ln w="9525">
            <a:noFill/>
          </a:ln>
        </p:spPr>
        <p:txBody>
          <a:bodyPr wrap="square" anchor="t">
            <a:spAutoFit/>
          </a:bodyPr>
          <a:lstStyle/>
          <a:p>
            <a:pPr lvl="0">
              <a:lnSpc>
                <a:spcPct val="150000"/>
              </a:lnSpc>
            </a:pPr>
            <a:r>
              <a:rPr lang="en-US" altLang="zh-CN" sz="2800" b="1" dirty="0">
                <a:solidFill>
                  <a:prstClr val="black"/>
                </a:solidFill>
                <a:latin typeface="楷体" panose="02010609060101010101" pitchFamily="49" charset="-122"/>
                <a:ea typeface="楷体" panose="02010609060101010101" pitchFamily="49" charset="-122"/>
              </a:rPr>
              <a:t>2</a:t>
            </a:r>
            <a:r>
              <a:rPr lang="zh-CN" altLang="en-US" sz="2800" b="1" dirty="0">
                <a:solidFill>
                  <a:prstClr val="black"/>
                </a:solidFill>
                <a:latin typeface="楷体" panose="02010609060101010101" pitchFamily="49" charset="-122"/>
                <a:ea typeface="楷体" panose="02010609060101010101" pitchFamily="49" charset="-122"/>
              </a:rPr>
              <a:t>）如果采用</a:t>
            </a:r>
            <a:r>
              <a:rPr lang="en-US" altLang="zh-CN" sz="2800" b="1" dirty="0">
                <a:solidFill>
                  <a:srgbClr val="0563C1"/>
                </a:solidFill>
                <a:latin typeface="楷体" panose="02010609060101010101" pitchFamily="49" charset="-122"/>
                <a:ea typeface="楷体" panose="02010609060101010101" pitchFamily="49" charset="-122"/>
              </a:rPr>
              <a:t>I/O</a:t>
            </a:r>
            <a:r>
              <a:rPr lang="zh-CN" altLang="en-US" sz="2800" b="1" dirty="0">
                <a:solidFill>
                  <a:srgbClr val="0563C1"/>
                </a:solidFill>
                <a:latin typeface="楷体" panose="02010609060101010101" pitchFamily="49" charset="-122"/>
                <a:ea typeface="楷体" panose="02010609060101010101" pitchFamily="49" charset="-122"/>
              </a:rPr>
              <a:t>端口地址编码</a:t>
            </a:r>
            <a:r>
              <a:rPr lang="zh-CN" altLang="en-US" sz="2800" b="1" dirty="0">
                <a:solidFill>
                  <a:prstClr val="black"/>
                </a:solidFill>
                <a:latin typeface="楷体" panose="02010609060101010101" pitchFamily="49" charset="-122"/>
                <a:ea typeface="楷体" panose="02010609060101010101" pitchFamily="49" charset="-122"/>
              </a:rPr>
              <a:t>方式，则</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指令的地址段给出端口地址，并指定</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中寄存器号，操作码规定输入或输出操作类型。</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例如：端口地址：</a:t>
            </a:r>
            <a:r>
              <a:rPr lang="en-US" altLang="zh-CN" sz="2800" b="1" dirty="0">
                <a:solidFill>
                  <a:prstClr val="black"/>
                </a:solidFill>
                <a:latin typeface="楷体" panose="02010609060101010101" pitchFamily="49" charset="-122"/>
                <a:ea typeface="楷体" panose="02010609060101010101" pitchFamily="49" charset="-122"/>
              </a:rPr>
              <a:t>8</a:t>
            </a:r>
            <a:r>
              <a:rPr lang="zh-CN" altLang="en-US" sz="2800" b="1" dirty="0">
                <a:solidFill>
                  <a:prstClr val="black"/>
                </a:solidFill>
                <a:latin typeface="楷体" panose="02010609060101010101" pitchFamily="49" charset="-122"/>
                <a:ea typeface="楷体" panose="02010609060101010101" pitchFamily="49" charset="-122"/>
              </a:rPr>
              <a:t>位，</a:t>
            </a:r>
            <a:r>
              <a:rPr lang="en-US" altLang="zh-CN" sz="2800" b="1" dirty="0">
                <a:solidFill>
                  <a:prstClr val="black"/>
                </a:solidFill>
                <a:latin typeface="楷体" panose="02010609060101010101" pitchFamily="49" charset="-122"/>
                <a:ea typeface="楷体" panose="02010609060101010101" pitchFamily="49" charset="-122"/>
              </a:rPr>
              <a:t>0—255</a:t>
            </a:r>
            <a:r>
              <a:rPr lang="zh-CN" altLang="en-US" sz="2800" b="1" dirty="0">
                <a:solidFill>
                  <a:prstClr val="black"/>
                </a:solidFill>
                <a:latin typeface="楷体" panose="02010609060101010101" pitchFamily="49" charset="-122"/>
                <a:ea typeface="楷体" panose="02010609060101010101" pitchFamily="49" charset="-122"/>
              </a:rPr>
              <a:t>，采用直接寻址</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a:t>
            </a:r>
            <a:r>
              <a:rPr lang="en-US" altLang="zh-CN" sz="2800" b="1" dirty="0">
                <a:solidFill>
                  <a:prstClr val="black"/>
                </a:solidFill>
                <a:latin typeface="楷体" panose="02010609060101010101" pitchFamily="49" charset="-122"/>
                <a:ea typeface="楷体" panose="02010609060101010101" pitchFamily="49" charset="-122"/>
              </a:rPr>
              <a:t>16</a:t>
            </a:r>
            <a:r>
              <a:rPr lang="zh-CN" altLang="en-US" sz="2800" b="1" dirty="0">
                <a:solidFill>
                  <a:prstClr val="black"/>
                </a:solidFill>
                <a:latin typeface="楷体" panose="02010609060101010101" pitchFamily="49" charset="-122"/>
                <a:ea typeface="楷体" panose="02010609060101010101" pitchFamily="49" charset="-122"/>
              </a:rPr>
              <a:t>位，</a:t>
            </a:r>
            <a:r>
              <a:rPr lang="en-US" altLang="zh-CN" sz="2800" b="1" dirty="0">
                <a:solidFill>
                  <a:prstClr val="black"/>
                </a:solidFill>
                <a:latin typeface="楷体" panose="02010609060101010101" pitchFamily="49" charset="-122"/>
                <a:ea typeface="楷体" panose="02010609060101010101" pitchFamily="49" charset="-122"/>
              </a:rPr>
              <a:t>256—1023</a:t>
            </a:r>
            <a:r>
              <a:rPr lang="zh-CN" altLang="en-US" sz="2800" b="1" dirty="0">
                <a:solidFill>
                  <a:prstClr val="black"/>
                </a:solidFill>
                <a:latin typeface="楷体" panose="02010609060101010101" pitchFamily="49" charset="-122"/>
                <a:ea typeface="楷体" panose="02010609060101010101" pitchFamily="49" charset="-122"/>
              </a:rPr>
              <a:t>，采用间接寻址</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直接寻址：</a:t>
            </a:r>
            <a:r>
              <a:rPr lang="en-US" altLang="zh-CN" sz="2800" b="1" dirty="0">
                <a:solidFill>
                  <a:prstClr val="black"/>
                </a:solidFill>
                <a:latin typeface="楷体" panose="02010609060101010101" pitchFamily="49" charset="-122"/>
                <a:ea typeface="楷体" panose="02010609060101010101" pitchFamily="49" charset="-122"/>
              </a:rPr>
              <a:t>OUT  20H</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AL    </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20H</a:t>
            </a:r>
            <a:r>
              <a:rPr lang="zh-CN" altLang="en-US" sz="2800" b="1" dirty="0">
                <a:solidFill>
                  <a:prstClr val="black"/>
                </a:solidFill>
                <a:latin typeface="楷体" panose="02010609060101010101" pitchFamily="49" charset="-122"/>
                <a:ea typeface="楷体" panose="02010609060101010101" pitchFamily="49" charset="-122"/>
              </a:rPr>
              <a:t>表示端口号</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间接寻址：</a:t>
            </a:r>
            <a:r>
              <a:rPr lang="en-US" altLang="zh-CN" sz="2800" b="1" dirty="0">
                <a:solidFill>
                  <a:prstClr val="black"/>
                </a:solidFill>
                <a:latin typeface="楷体" panose="02010609060101010101" pitchFamily="49" charset="-122"/>
                <a:ea typeface="楷体" panose="02010609060101010101" pitchFamily="49" charset="-122"/>
              </a:rPr>
              <a:t>MOV  DX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83FCH  </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83FCH</a:t>
            </a:r>
            <a:r>
              <a:rPr lang="zh-CN" altLang="en-US" sz="2800" b="1" dirty="0">
                <a:solidFill>
                  <a:prstClr val="black"/>
                </a:solidFill>
                <a:latin typeface="楷体" panose="02010609060101010101" pitchFamily="49" charset="-122"/>
                <a:ea typeface="楷体" panose="02010609060101010101" pitchFamily="49" charset="-122"/>
              </a:rPr>
              <a:t>表示端口号</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a:t>
            </a:r>
            <a:r>
              <a:rPr lang="en-US" altLang="zh-CN" sz="2800" b="1" dirty="0">
                <a:solidFill>
                  <a:prstClr val="black"/>
                </a:solidFill>
                <a:latin typeface="楷体" panose="02010609060101010101" pitchFamily="49" charset="-122"/>
                <a:ea typeface="楷体" panose="02010609060101010101" pitchFamily="49" charset="-122"/>
              </a:rPr>
              <a:t>IN   AL</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DX </a:t>
            </a:r>
          </a:p>
        </p:txBody>
      </p:sp>
    </p:spTree>
    <p:extLst>
      <p:ext uri="{BB962C8B-B14F-4D97-AF65-F5344CB8AC3E}">
        <p14:creationId xmlns:p14="http://schemas.microsoft.com/office/powerpoint/2010/main" val="26992079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5336AF5-C29F-4AC6-96E3-413FEB2DD87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730592"/>
            <a:ext cx="8523139" cy="580832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② 采用通用的数据传送指令实现</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操作</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目前，许多计算机采用通用的数据传送指令实现</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操作，相应地将外围设备（</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接口寄存器）与主存单元统一编址。</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lvl="0">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如果传送指令的源地址是</a:t>
            </a:r>
            <a:r>
              <a:rPr kumimoji="0" lang="en-US" altLang="zh-CN"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CPU</a:t>
            </a: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寄存器</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，而目的地是接口寄存器，则这条传送指令就是一条输出指令。例如</a:t>
            </a:r>
            <a:r>
              <a:rPr lang="zh-CN" altLang="en-US" sz="2800" b="1" dirty="0">
                <a:solidFill>
                  <a:prstClr val="black"/>
                </a:solidFill>
                <a:latin typeface="楷体" panose="02010609060101010101" pitchFamily="49" charset="-122"/>
                <a:ea typeface="楷体" panose="02010609060101010101" pitchFamily="49" charset="-122"/>
              </a:rPr>
              <a:t>传送指令</a:t>
            </a:r>
            <a:r>
              <a:rPr lang="en-US" altLang="zh-CN" sz="2800" b="1" dirty="0">
                <a:solidFill>
                  <a:prstClr val="black"/>
                </a:solidFill>
                <a:latin typeface="楷体" panose="02010609060101010101" pitchFamily="49" charset="-122"/>
                <a:ea typeface="楷体" panose="02010609060101010101" pitchFamily="49" charset="-122"/>
              </a:rPr>
              <a:t>MOV n</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R0</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如果传送指令的源地址是</a:t>
            </a:r>
            <a:r>
              <a:rPr lang="zh-CN" altLang="en-US" sz="2800" b="1" dirty="0">
                <a:solidFill>
                  <a:srgbClr val="FF0000"/>
                </a:solidFill>
                <a:latin typeface="楷体" panose="02010609060101010101" pitchFamily="49" charset="-122"/>
                <a:ea typeface="楷体" panose="02010609060101010101" pitchFamily="49" charset="-122"/>
              </a:rPr>
              <a:t>接口寄存器</a:t>
            </a:r>
            <a:r>
              <a:rPr lang="zh-CN" altLang="en-US" sz="2800" b="1" dirty="0">
                <a:solidFill>
                  <a:prstClr val="black"/>
                </a:solidFill>
                <a:latin typeface="楷体" panose="02010609060101010101" pitchFamily="49" charset="-122"/>
                <a:ea typeface="楷体" panose="02010609060101010101" pitchFamily="49" charset="-122"/>
              </a:rPr>
              <a:t>，而目的地是</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中的寄存器，则是一条输入指令，例如</a:t>
            </a:r>
            <a:r>
              <a:rPr lang="en-US" altLang="zh-CN" sz="2800" b="1" dirty="0">
                <a:solidFill>
                  <a:prstClr val="black"/>
                </a:solidFill>
                <a:latin typeface="楷体" panose="02010609060101010101" pitchFamily="49" charset="-122"/>
                <a:ea typeface="楷体" panose="02010609060101010101" pitchFamily="49" charset="-122"/>
              </a:rPr>
              <a:t>MOV R0</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n</a:t>
            </a:r>
            <a:r>
              <a:rPr lang="zh-CN" altLang="en-US" sz="2800" b="1" dirty="0">
                <a:solidFill>
                  <a:prstClr val="black"/>
                </a:solidFill>
                <a:latin typeface="楷体" panose="02010609060101010101" pitchFamily="49" charset="-122"/>
                <a:ea typeface="楷体" panose="02010609060101010101" pitchFamily="49" charset="-122"/>
              </a:rPr>
              <a:t>。</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24913511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FDD5073-9F33-4003-9097-8942F914697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926347"/>
            <a:ext cx="852313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② 采用通用的数据传送指令实现</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操作</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p:txBody>
      </p:sp>
      <p:sp>
        <p:nvSpPr>
          <p:cNvPr id="12" name="Text Box 4">
            <a:extLst>
              <a:ext uri="{FF2B5EF4-FFF2-40B4-BE49-F238E27FC236}">
                <a16:creationId xmlns:a16="http://schemas.microsoft.com/office/drawing/2014/main" id="{A0998EF0-2ED4-4AD8-B26D-E439F1A583B5}"/>
              </a:ext>
            </a:extLst>
          </p:cNvPr>
          <p:cNvSpPr txBox="1"/>
          <p:nvPr/>
        </p:nvSpPr>
        <p:spPr>
          <a:xfrm>
            <a:off x="304083" y="1512714"/>
            <a:ext cx="8523139" cy="4515660"/>
          </a:xfrm>
          <a:prstGeom prst="rect">
            <a:avLst/>
          </a:prstGeom>
          <a:noFill/>
          <a:ln w="9525">
            <a:noFill/>
          </a:ln>
        </p:spPr>
        <p:txBody>
          <a:bodyPr wrap="square" anchor="t">
            <a:spAutoFit/>
          </a:bodyPr>
          <a:lstStyle/>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若将外围设备接口中的寄存器与主存单元统一编址，由同样的总线地址访问。这样，外设便可看作是总线地址所覆盖的存储空间的一部分，因而主机可以通过传送指令用相同的方式访问存储器和外围设备。对存储器的各种寻址方式同样适合于对外设的寻址，使编制程序灵活方便。这种</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指令是隐含在传送指令之中的，所以又称为隐式</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指令。</a:t>
            </a:r>
          </a:p>
        </p:txBody>
      </p:sp>
    </p:spTree>
    <p:extLst>
      <p:ext uri="{BB962C8B-B14F-4D97-AF65-F5344CB8AC3E}">
        <p14:creationId xmlns:p14="http://schemas.microsoft.com/office/powerpoint/2010/main" val="15381526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977F7DB-A4A5-43E8-AFEE-460871B7CC06}"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20268" y="1017080"/>
            <a:ext cx="8400751" cy="4530086"/>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③ 通过</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处理器（或</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处理机）控制</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操作</a:t>
            </a:r>
          </a:p>
          <a:p>
            <a:pPr lvl="0">
              <a:lnSpc>
                <a:spcPct val="150000"/>
              </a:lnSpc>
            </a:pPr>
            <a:r>
              <a:rPr lang="en-US" altLang="zh-CN" sz="2400" b="1" dirty="0">
                <a:solidFill>
                  <a:srgbClr val="FF0000"/>
                </a:solidFill>
                <a:latin typeface="楷体" panose="02010609060101010101" pitchFamily="49" charset="-122"/>
                <a:ea typeface="楷体" panose="02010609060101010101" pitchFamily="49" charset="-122"/>
              </a:rPr>
              <a:t>CPU</a:t>
            </a:r>
            <a:r>
              <a:rPr lang="zh-CN" altLang="en-US" sz="2400" b="1" dirty="0">
                <a:solidFill>
                  <a:srgbClr val="FF0000"/>
                </a:solidFill>
                <a:latin typeface="楷体" panose="02010609060101010101" pitchFamily="49" charset="-122"/>
                <a:ea typeface="楷体" panose="02010609060101010101" pitchFamily="49" charset="-122"/>
              </a:rPr>
              <a:t>的</a:t>
            </a:r>
            <a:r>
              <a:rPr lang="en-US" altLang="zh-CN" sz="2400" b="1" dirty="0">
                <a:solidFill>
                  <a:srgbClr val="FF0000"/>
                </a:solidFill>
                <a:latin typeface="楷体" panose="02010609060101010101" pitchFamily="49" charset="-122"/>
                <a:ea typeface="楷体" panose="02010609060101010101" pitchFamily="49" charset="-122"/>
              </a:rPr>
              <a:t>I/O</a:t>
            </a:r>
            <a:r>
              <a:rPr lang="zh-CN" altLang="en-US" sz="2400" b="1" dirty="0">
                <a:solidFill>
                  <a:srgbClr val="FF0000"/>
                </a:solidFill>
                <a:latin typeface="楷体" panose="02010609060101010101" pitchFamily="49" charset="-122"/>
                <a:ea typeface="楷体" panose="02010609060101010101" pitchFamily="49" charset="-122"/>
              </a:rPr>
              <a:t>指令</a:t>
            </a:r>
            <a:r>
              <a:rPr lang="zh-CN" altLang="en-US" sz="2400" b="1" dirty="0">
                <a:solidFill>
                  <a:prstClr val="black"/>
                </a:solidFill>
                <a:latin typeface="楷体" panose="02010609060101010101" pitchFamily="49" charset="-122"/>
                <a:ea typeface="楷体" panose="02010609060101010101" pitchFamily="49" charset="-122"/>
              </a:rPr>
              <a:t>（不管是显式还是隐式）都是</a:t>
            </a:r>
            <a:r>
              <a:rPr lang="zh-CN" altLang="en-US" sz="2400" b="1" dirty="0">
                <a:solidFill>
                  <a:srgbClr val="FF0000"/>
                </a:solidFill>
                <a:latin typeface="楷体" panose="02010609060101010101" pitchFamily="49" charset="-122"/>
                <a:ea typeface="楷体" panose="02010609060101010101" pitchFamily="49" charset="-122"/>
              </a:rPr>
              <a:t>通用</a:t>
            </a:r>
            <a:r>
              <a:rPr lang="zh-CN" altLang="en-US" sz="2400" b="1" dirty="0">
                <a:solidFill>
                  <a:prstClr val="black"/>
                </a:solidFill>
                <a:latin typeface="楷体" panose="02010609060101010101" pitchFamily="49" charset="-122"/>
                <a:ea typeface="楷体" panose="02010609060101010101" pitchFamily="49" charset="-122"/>
              </a:rPr>
              <a:t>的，它们一般并不专门针对某一台具体的设备或某一种具体的操作。</a:t>
            </a:r>
            <a:endParaRPr lang="en-US" altLang="zh-CN" sz="24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400" b="1" dirty="0">
                <a:solidFill>
                  <a:prstClr val="black"/>
                </a:solidFill>
                <a:latin typeface="楷体" panose="02010609060101010101" pitchFamily="49" charset="-122"/>
                <a:ea typeface="楷体" panose="02010609060101010101" pitchFamily="49" charset="-122"/>
              </a:rPr>
              <a:t>因为一台计算机系统中究竟连接哪些外围设备、有哪些具体操作，变化是很多的，而且是计算机系统设计者事先无法确定的。</a:t>
            </a:r>
            <a:endParaRPr lang="en-US" altLang="zh-CN" sz="24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400" b="1" dirty="0">
                <a:solidFill>
                  <a:srgbClr val="0563C1"/>
                </a:solidFill>
                <a:latin typeface="楷体" panose="02010609060101010101" pitchFamily="49" charset="-122"/>
                <a:ea typeface="楷体" panose="02010609060101010101" pitchFamily="49" charset="-122"/>
              </a:rPr>
              <a:t>解决的办法</a:t>
            </a:r>
            <a:r>
              <a:rPr lang="zh-CN" altLang="en-US" sz="2400" b="1" dirty="0">
                <a:solidFill>
                  <a:prstClr val="black"/>
                </a:solidFill>
                <a:latin typeface="楷体" panose="02010609060101010101" pitchFamily="49" charset="-122"/>
                <a:ea typeface="楷体" panose="02010609060101010101" pitchFamily="49" charset="-122"/>
              </a:rPr>
              <a:t>就是用</a:t>
            </a:r>
            <a:r>
              <a:rPr lang="en-US" altLang="zh-CN" sz="2400" b="1" dirty="0">
                <a:solidFill>
                  <a:prstClr val="black"/>
                </a:solidFill>
                <a:latin typeface="楷体" panose="02010609060101010101" pitchFamily="49" charset="-122"/>
                <a:ea typeface="楷体" panose="02010609060101010101" pitchFamily="49" charset="-122"/>
              </a:rPr>
              <a:t>I/O</a:t>
            </a:r>
            <a:r>
              <a:rPr lang="zh-CN" altLang="en-US" sz="2400" b="1" dirty="0">
                <a:solidFill>
                  <a:prstClr val="black"/>
                </a:solidFill>
                <a:latin typeface="楷体" panose="02010609060101010101" pitchFamily="49" charset="-122"/>
                <a:ea typeface="楷体" panose="02010609060101010101" pitchFamily="49" charset="-122"/>
              </a:rPr>
              <a:t>指令向接口发送命令字，再转化为与具体设备相匹配的命令。对不同的设备，命令字的约定不同。</a:t>
            </a:r>
          </a:p>
        </p:txBody>
      </p:sp>
    </p:spTree>
    <p:extLst>
      <p:ext uri="{BB962C8B-B14F-4D97-AF65-F5344CB8AC3E}">
        <p14:creationId xmlns:p14="http://schemas.microsoft.com/office/powerpoint/2010/main" val="378779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3BBE39F-4202-4945-818C-949E5D9F957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20268" y="1017080"/>
            <a:ext cx="8400751" cy="3222998"/>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③ 通过</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处理器（或</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处理机）控制</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操作</a:t>
            </a: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对命令字</a:t>
            </a:r>
            <a:r>
              <a:rPr lang="en-US" altLang="zh-CN" sz="2800" b="1" dirty="0">
                <a:solidFill>
                  <a:prstClr val="black"/>
                </a:solidFill>
                <a:latin typeface="楷体" panose="02010609060101010101" pitchFamily="49" charset="-122"/>
                <a:ea typeface="楷体" panose="02010609060101010101" pitchFamily="49" charset="-122"/>
              </a:rPr>
              <a:t>/</a:t>
            </a:r>
            <a:r>
              <a:rPr lang="zh-CN" altLang="en-US" sz="2800" b="1" dirty="0">
                <a:solidFill>
                  <a:prstClr val="black"/>
                </a:solidFill>
                <a:latin typeface="楷体" panose="02010609060101010101" pitchFamily="49" charset="-122"/>
                <a:ea typeface="楷体" panose="02010609060101010101" pitchFamily="49" charset="-122"/>
              </a:rPr>
              <a:t>状态字的设置问题：</a:t>
            </a: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命令字：启动位、校验位、维护位、允许中断位等。</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状态位：忙位、完成位、空闲位、故障位、效验出错位等。</a:t>
            </a:r>
          </a:p>
        </p:txBody>
      </p:sp>
    </p:spTree>
    <p:extLst>
      <p:ext uri="{BB962C8B-B14F-4D97-AF65-F5344CB8AC3E}">
        <p14:creationId xmlns:p14="http://schemas.microsoft.com/office/powerpoint/2010/main" val="22849442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谢谢观看</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460375"/>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400" b="1" dirty="0">
                <a:solidFill>
                  <a:srgbClr val="004578"/>
                </a:solidFill>
              </a:rPr>
              <a:t>计算机组成原理</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21" name="日期占位符 2"/>
          <p:cNvSpPr>
            <a:spLocks noGrp="1"/>
          </p:cNvSpPr>
          <p:nvPr>
            <p:ph type="dt" sz="half" idx="10"/>
          </p:nvPr>
        </p:nvSpPr>
        <p:spPr>
          <a:xfrm>
            <a:off x="235731" y="6474676"/>
            <a:ext cx="2057400" cy="365125"/>
          </a:xfrm>
        </p:spPr>
        <p:txBody>
          <a:bodyPr/>
          <a:lstStyle/>
          <a:p>
            <a:fld id="{E02A5674-5585-47CF-9F26-E541E3381DA0}" type="datetime1">
              <a:rPr lang="zh-CN" altLang="en-US" sz="1400" smtClean="0">
                <a:solidFill>
                  <a:schemeClr val="tx1"/>
                </a:solidFill>
              </a:rPr>
              <a:t>2020/6/1</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53D0270D-AF3E-4C50-9013-DD4DA7765623}"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12</a:t>
            </a:fld>
            <a:endParaRPr lang="zh-CN" altLang="en-US"/>
          </a:p>
        </p:txBody>
      </p:sp>
      <p:sp>
        <p:nvSpPr>
          <p:cNvPr id="17" name="Text Box 4">
            <a:extLst>
              <a:ext uri="{FF2B5EF4-FFF2-40B4-BE49-F238E27FC236}">
                <a16:creationId xmlns:a16="http://schemas.microsoft.com/office/drawing/2014/main" id="{7B1BF408-B7F5-4AD0-845A-D31BB9271C47}"/>
              </a:ext>
            </a:extLst>
          </p:cNvPr>
          <p:cNvSpPr txBox="1"/>
          <p:nvPr/>
        </p:nvSpPr>
        <p:spPr>
          <a:xfrm>
            <a:off x="420565" y="1237188"/>
            <a:ext cx="8094785" cy="4515660"/>
          </a:xfrm>
          <a:prstGeom prst="rect">
            <a:avLst/>
          </a:prstGeom>
          <a:noFill/>
          <a:ln w="9525">
            <a:noFill/>
          </a:ln>
        </p:spPr>
        <p:txBody>
          <a:bodyPr wrap="square" anchor="t">
            <a:spAutoFit/>
          </a:bodyPr>
          <a:lstStyle/>
          <a:p>
            <a:pPr>
              <a:lnSpc>
                <a:spcPct val="15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① 定长操作码：</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spcBef>
                <a:spcPct val="50000"/>
              </a:spcBef>
            </a:pPr>
            <a:r>
              <a:rPr lang="zh-CN" altLang="en-US" sz="2800" b="1" dirty="0">
                <a:latin typeface="楷体" panose="02010609060101010101" pitchFamily="49" charset="-122"/>
                <a:ea typeface="楷体" panose="02010609060101010101" pitchFamily="49" charset="-122"/>
              </a:rPr>
              <a:t>指令长度比较长时，位置、位数固定，位置在指令的前几位；</a:t>
            </a:r>
            <a:endParaRPr lang="en-US" altLang="zh-CN" sz="2800" b="1" dirty="0">
              <a:latin typeface="楷体" panose="02010609060101010101" pitchFamily="49" charset="-122"/>
              <a:ea typeface="楷体" panose="02010609060101010101" pitchFamily="49" charset="-122"/>
            </a:endParaRPr>
          </a:p>
          <a:p>
            <a:pPr>
              <a:lnSpc>
                <a:spcPct val="15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② 扩展操作码：</a:t>
            </a:r>
          </a:p>
          <a:p>
            <a:pPr>
              <a:lnSpc>
                <a:spcPct val="150000"/>
              </a:lnSpc>
              <a:spcBef>
                <a:spcPct val="50000"/>
              </a:spcBef>
            </a:pPr>
            <a:r>
              <a:rPr lang="zh-CN" altLang="en-US" sz="2800" b="1" dirty="0">
                <a:latin typeface="楷体" panose="02010609060101010101" pitchFamily="49" charset="-122"/>
                <a:ea typeface="楷体" panose="02010609060101010101" pitchFamily="49" charset="-122"/>
              </a:rPr>
              <a:t>指令长度比较短时，位置、位数不固定，用扩展标志表示。</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913262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 calcmode="lin" valueType="num">
                                      <p:cBhvr>
                                        <p:cTn id="23"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 calcmode="lin" valueType="num">
                                      <p:cBhvr>
                                        <p:cTn id="31"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a:xfrm>
            <a:off x="324927" y="6359619"/>
            <a:ext cx="2057400" cy="365125"/>
          </a:xfrm>
        </p:spPr>
        <p:txBody>
          <a:bodyPr/>
          <a:lstStyle/>
          <a:p>
            <a:fld id="{FFBD0449-AEF3-41A4-A50A-528A0CD9FDEE}" type="datetime1">
              <a:rPr lang="zh-CN" altLang="en-US" smtClean="0"/>
              <a:t>2020/6/1</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13</a:t>
            </a:fld>
            <a:endParaRPr lang="zh-CN" altLang="en-US"/>
          </a:p>
        </p:txBody>
      </p:sp>
      <p:sp>
        <p:nvSpPr>
          <p:cNvPr id="15" name="Text Box 43">
            <a:extLst>
              <a:ext uri="{FF2B5EF4-FFF2-40B4-BE49-F238E27FC236}">
                <a16:creationId xmlns:a16="http://schemas.microsoft.com/office/drawing/2014/main" id="{D2A83766-4314-4924-A07E-3DDFA1FFFC34}"/>
              </a:ext>
            </a:extLst>
          </p:cNvPr>
          <p:cNvSpPr txBox="1">
            <a:spLocks noChangeArrowheads="1"/>
          </p:cNvSpPr>
          <p:nvPr/>
        </p:nvSpPr>
        <p:spPr bwMode="auto">
          <a:xfrm>
            <a:off x="347995" y="1392561"/>
            <a:ext cx="8783768"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400" dirty="0">
                <a:latin typeface="楷体" panose="02010609060101010101" pitchFamily="49" charset="-122"/>
                <a:ea typeface="楷体" panose="02010609060101010101" pitchFamily="49" charset="-122"/>
              </a:rPr>
              <a:t>例</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指令字长</a:t>
            </a:r>
            <a:r>
              <a:rPr lang="en-US" altLang="zh-CN" sz="2400" dirty="0">
                <a:latin typeface="楷体" panose="02010609060101010101" pitchFamily="49" charset="-122"/>
                <a:ea typeface="楷体" panose="02010609060101010101" pitchFamily="49" charset="-122"/>
              </a:rPr>
              <a:t>16</a:t>
            </a:r>
            <a:r>
              <a:rPr lang="zh-CN" altLang="en-US" sz="2400" dirty="0">
                <a:latin typeface="楷体" panose="02010609060101010101" pitchFamily="49" charset="-122"/>
                <a:ea typeface="楷体" panose="02010609060101010101" pitchFamily="49" charset="-122"/>
              </a:rPr>
              <a:t>位，可含有</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或</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个地址，每个地址占</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位。</a:t>
            </a:r>
          </a:p>
        </p:txBody>
      </p:sp>
      <p:sp>
        <p:nvSpPr>
          <p:cNvPr id="61" name="Rectangle 55">
            <a:extLst>
              <a:ext uri="{FF2B5EF4-FFF2-40B4-BE49-F238E27FC236}">
                <a16:creationId xmlns:a16="http://schemas.microsoft.com/office/drawing/2014/main" id="{A1EEB91D-C0BE-4D0C-B36A-40A98A4B939E}"/>
              </a:ext>
            </a:extLst>
          </p:cNvPr>
          <p:cNvSpPr>
            <a:spLocks noChangeArrowheads="1"/>
          </p:cNvSpPr>
          <p:nvPr/>
        </p:nvSpPr>
        <p:spPr bwMode="auto">
          <a:xfrm>
            <a:off x="860963" y="2841024"/>
            <a:ext cx="4114800" cy="1043068"/>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62" name="Text Box 56">
            <a:extLst>
              <a:ext uri="{FF2B5EF4-FFF2-40B4-BE49-F238E27FC236}">
                <a16:creationId xmlns:a16="http://schemas.microsoft.com/office/drawing/2014/main" id="{4FED0C7B-D9AD-4EC7-B66F-C46130B6FB85}"/>
              </a:ext>
            </a:extLst>
          </p:cNvPr>
          <p:cNvSpPr txBox="1">
            <a:spLocks noChangeArrowheads="1"/>
          </p:cNvSpPr>
          <p:nvPr/>
        </p:nvSpPr>
        <p:spPr bwMode="auto">
          <a:xfrm>
            <a:off x="1051463" y="2825730"/>
            <a:ext cx="3619501"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latin typeface="楷体" panose="02010609060101010101" pitchFamily="49" charset="-122"/>
                <a:ea typeface="楷体" panose="02010609060101010101" pitchFamily="49" charset="-122"/>
              </a:rPr>
              <a:t>0000    </a:t>
            </a:r>
            <a:r>
              <a:rPr lang="en-US" altLang="zh-CN" sz="2200" dirty="0">
                <a:solidFill>
                  <a:srgbClr val="0563C1"/>
                </a:solidFill>
                <a:latin typeface="楷体" panose="02010609060101010101" pitchFamily="49" charset="-122"/>
                <a:ea typeface="楷体" panose="02010609060101010101" pitchFamily="49" charset="-122"/>
              </a:rPr>
              <a:t>X      Y      Z </a:t>
            </a:r>
          </a:p>
          <a:p>
            <a:pPr eaLnBrk="1" hangingPunct="1">
              <a:spcBef>
                <a:spcPct val="50000"/>
              </a:spcBef>
            </a:pPr>
            <a:r>
              <a:rPr lang="en-US" altLang="zh-CN" sz="2200" dirty="0">
                <a:latin typeface="楷体" panose="02010609060101010101" pitchFamily="49" charset="-122"/>
                <a:ea typeface="楷体" panose="02010609060101010101" pitchFamily="49" charset="-122"/>
              </a:rPr>
              <a:t>1110    </a:t>
            </a:r>
            <a:r>
              <a:rPr lang="en-US" altLang="zh-CN" sz="2200" dirty="0">
                <a:solidFill>
                  <a:srgbClr val="0563C1"/>
                </a:solidFill>
                <a:latin typeface="楷体" panose="02010609060101010101" pitchFamily="49" charset="-122"/>
                <a:ea typeface="楷体" panose="02010609060101010101" pitchFamily="49" charset="-122"/>
              </a:rPr>
              <a:t>X      Y      Z</a:t>
            </a:r>
          </a:p>
        </p:txBody>
      </p:sp>
      <p:grpSp>
        <p:nvGrpSpPr>
          <p:cNvPr id="63" name="Group 57">
            <a:extLst>
              <a:ext uri="{FF2B5EF4-FFF2-40B4-BE49-F238E27FC236}">
                <a16:creationId xmlns:a16="http://schemas.microsoft.com/office/drawing/2014/main" id="{309F99A1-70F0-44D6-BA7B-CCAEBF3D059D}"/>
              </a:ext>
            </a:extLst>
          </p:cNvPr>
          <p:cNvGrpSpPr>
            <a:grpSpLocks/>
          </p:cNvGrpSpPr>
          <p:nvPr/>
        </p:nvGrpSpPr>
        <p:grpSpPr bwMode="auto">
          <a:xfrm>
            <a:off x="1275300" y="3145908"/>
            <a:ext cx="3308360" cy="385763"/>
            <a:chOff x="933" y="1647"/>
            <a:chExt cx="2084" cy="243"/>
          </a:xfrm>
        </p:grpSpPr>
        <p:sp>
          <p:nvSpPr>
            <p:cNvPr id="64" name="Text Box 58">
              <a:extLst>
                <a:ext uri="{FF2B5EF4-FFF2-40B4-BE49-F238E27FC236}">
                  <a16:creationId xmlns:a16="http://schemas.microsoft.com/office/drawing/2014/main" id="{8F641232-35E9-4B82-B9CF-AB420F2DD2CF}"/>
                </a:ext>
              </a:extLst>
            </p:cNvPr>
            <p:cNvSpPr txBox="1">
              <a:spLocks noChangeArrowheads="1"/>
            </p:cNvSpPr>
            <p:nvPr/>
          </p:nvSpPr>
          <p:spPr bwMode="auto">
            <a:xfrm>
              <a:off x="933" y="1650"/>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65" name="Text Box 59">
              <a:extLst>
                <a:ext uri="{FF2B5EF4-FFF2-40B4-BE49-F238E27FC236}">
                  <a16:creationId xmlns:a16="http://schemas.microsoft.com/office/drawing/2014/main" id="{BBC0D5D9-A360-46CC-970C-39E32B506FE7}"/>
                </a:ext>
              </a:extLst>
            </p:cNvPr>
            <p:cNvSpPr txBox="1">
              <a:spLocks noChangeArrowheads="1"/>
            </p:cNvSpPr>
            <p:nvPr/>
          </p:nvSpPr>
          <p:spPr bwMode="auto">
            <a:xfrm>
              <a:off x="1504" y="1647"/>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66" name="Text Box 60">
              <a:extLst>
                <a:ext uri="{FF2B5EF4-FFF2-40B4-BE49-F238E27FC236}">
                  <a16:creationId xmlns:a16="http://schemas.microsoft.com/office/drawing/2014/main" id="{89B767B7-8645-481E-A986-4323586AC06A}"/>
                </a:ext>
              </a:extLst>
            </p:cNvPr>
            <p:cNvSpPr txBox="1">
              <a:spLocks noChangeArrowheads="1"/>
            </p:cNvSpPr>
            <p:nvPr/>
          </p:nvSpPr>
          <p:spPr bwMode="auto">
            <a:xfrm>
              <a:off x="2136" y="1654"/>
              <a:ext cx="2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 </a:t>
              </a:r>
            </a:p>
          </p:txBody>
        </p:sp>
        <p:sp>
          <p:nvSpPr>
            <p:cNvPr id="67" name="Text Box 61">
              <a:extLst>
                <a:ext uri="{FF2B5EF4-FFF2-40B4-BE49-F238E27FC236}">
                  <a16:creationId xmlns:a16="http://schemas.microsoft.com/office/drawing/2014/main" id="{BB1BA6F6-8D12-423D-A8D8-19FA24A88F80}"/>
                </a:ext>
              </a:extLst>
            </p:cNvPr>
            <p:cNvSpPr txBox="1">
              <a:spLocks noChangeArrowheads="1"/>
            </p:cNvSpPr>
            <p:nvPr/>
          </p:nvSpPr>
          <p:spPr bwMode="auto">
            <a:xfrm>
              <a:off x="2765" y="1650"/>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grpSp>
      <p:sp>
        <p:nvSpPr>
          <p:cNvPr id="68" name="Rectangle 62">
            <a:extLst>
              <a:ext uri="{FF2B5EF4-FFF2-40B4-BE49-F238E27FC236}">
                <a16:creationId xmlns:a16="http://schemas.microsoft.com/office/drawing/2014/main" id="{0C571CF7-60DB-4A93-9525-9767238D9933}"/>
              </a:ext>
            </a:extLst>
          </p:cNvPr>
          <p:cNvSpPr>
            <a:spLocks noChangeArrowheads="1"/>
          </p:cNvSpPr>
          <p:nvPr/>
        </p:nvSpPr>
        <p:spPr bwMode="auto">
          <a:xfrm>
            <a:off x="860963" y="4650434"/>
            <a:ext cx="4114800" cy="935460"/>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69" name="Rectangle 63">
            <a:extLst>
              <a:ext uri="{FF2B5EF4-FFF2-40B4-BE49-F238E27FC236}">
                <a16:creationId xmlns:a16="http://schemas.microsoft.com/office/drawing/2014/main" id="{111D3B85-8C9D-433D-BCBA-60A7444B19B8}"/>
              </a:ext>
            </a:extLst>
          </p:cNvPr>
          <p:cNvSpPr>
            <a:spLocks noChangeArrowheads="1"/>
          </p:cNvSpPr>
          <p:nvPr/>
        </p:nvSpPr>
        <p:spPr bwMode="auto">
          <a:xfrm>
            <a:off x="860963" y="3749159"/>
            <a:ext cx="4114800" cy="911964"/>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70" name="Text Box 64">
            <a:extLst>
              <a:ext uri="{FF2B5EF4-FFF2-40B4-BE49-F238E27FC236}">
                <a16:creationId xmlns:a16="http://schemas.microsoft.com/office/drawing/2014/main" id="{9E047151-64C7-488F-A8B6-8C798309C05C}"/>
              </a:ext>
            </a:extLst>
          </p:cNvPr>
          <p:cNvSpPr txBox="1">
            <a:spLocks noChangeArrowheads="1"/>
          </p:cNvSpPr>
          <p:nvPr/>
        </p:nvSpPr>
        <p:spPr bwMode="auto">
          <a:xfrm>
            <a:off x="1038761" y="3732017"/>
            <a:ext cx="3740675"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0000    </a:t>
            </a:r>
            <a:r>
              <a:rPr lang="en-US" altLang="zh-CN" sz="2200" dirty="0">
                <a:solidFill>
                  <a:srgbClr val="0563C1"/>
                </a:solidFill>
                <a:latin typeface="楷体" panose="02010609060101010101" pitchFamily="49" charset="-122"/>
                <a:ea typeface="楷体" panose="02010609060101010101" pitchFamily="49" charset="-122"/>
              </a:rPr>
              <a:t>Y      Z</a:t>
            </a:r>
            <a:r>
              <a:rPr lang="en-US" altLang="zh-CN" sz="2200" dirty="0">
                <a:solidFill>
                  <a:srgbClr val="2F961A"/>
                </a:solidFill>
                <a:latin typeface="楷体" panose="02010609060101010101" pitchFamily="49" charset="-122"/>
                <a:ea typeface="楷体" panose="02010609060101010101" pitchFamily="49" charset="-122"/>
              </a:rPr>
              <a:t> </a:t>
            </a:r>
          </a:p>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   </a:t>
            </a:r>
            <a:r>
              <a:rPr lang="en-US" altLang="zh-CN" sz="2200" dirty="0">
                <a:latin typeface="楷体" panose="02010609060101010101" pitchFamily="49" charset="-122"/>
                <a:ea typeface="楷体" panose="02010609060101010101" pitchFamily="49" charset="-122"/>
              </a:rPr>
              <a:t>1110 </a:t>
            </a:r>
            <a:r>
              <a:rPr lang="en-US" altLang="zh-CN" sz="2200" dirty="0">
                <a:solidFill>
                  <a:srgbClr val="2F961A"/>
                </a:solidFill>
                <a:latin typeface="楷体" panose="02010609060101010101" pitchFamily="49" charset="-122"/>
                <a:ea typeface="楷体" panose="02010609060101010101" pitchFamily="49" charset="-122"/>
              </a:rPr>
              <a:t>   </a:t>
            </a:r>
            <a:r>
              <a:rPr lang="en-US" altLang="zh-CN" sz="2200" dirty="0">
                <a:solidFill>
                  <a:srgbClr val="0563C1"/>
                </a:solidFill>
                <a:latin typeface="楷体" panose="02010609060101010101" pitchFamily="49" charset="-122"/>
                <a:ea typeface="楷体" panose="02010609060101010101" pitchFamily="49" charset="-122"/>
              </a:rPr>
              <a:t>Y      Z</a:t>
            </a:r>
          </a:p>
        </p:txBody>
      </p:sp>
      <p:grpSp>
        <p:nvGrpSpPr>
          <p:cNvPr id="71" name="Group 65">
            <a:extLst>
              <a:ext uri="{FF2B5EF4-FFF2-40B4-BE49-F238E27FC236}">
                <a16:creationId xmlns:a16="http://schemas.microsoft.com/office/drawing/2014/main" id="{6D87C137-9D76-474F-A2EE-E5ECF2E457F1}"/>
              </a:ext>
            </a:extLst>
          </p:cNvPr>
          <p:cNvGrpSpPr>
            <a:grpSpLocks/>
          </p:cNvGrpSpPr>
          <p:nvPr/>
        </p:nvGrpSpPr>
        <p:grpSpPr bwMode="auto">
          <a:xfrm>
            <a:off x="1275301" y="4050776"/>
            <a:ext cx="3305176" cy="404813"/>
            <a:chOff x="933" y="1542"/>
            <a:chExt cx="2082" cy="255"/>
          </a:xfrm>
        </p:grpSpPr>
        <p:sp>
          <p:nvSpPr>
            <p:cNvPr id="72" name="Text Box 66">
              <a:extLst>
                <a:ext uri="{FF2B5EF4-FFF2-40B4-BE49-F238E27FC236}">
                  <a16:creationId xmlns:a16="http://schemas.microsoft.com/office/drawing/2014/main" id="{14FE350A-7C9C-45D0-B810-17A8F2C3C926}"/>
                </a:ext>
              </a:extLst>
            </p:cNvPr>
            <p:cNvSpPr txBox="1">
              <a:spLocks noChangeArrowheads="1"/>
            </p:cNvSpPr>
            <p:nvPr/>
          </p:nvSpPr>
          <p:spPr bwMode="auto">
            <a:xfrm>
              <a:off x="933" y="154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73" name="Text Box 67">
              <a:extLst>
                <a:ext uri="{FF2B5EF4-FFF2-40B4-BE49-F238E27FC236}">
                  <a16:creationId xmlns:a16="http://schemas.microsoft.com/office/drawing/2014/main" id="{2C9AA47F-EEE8-4A25-85F1-49A7E49DCF73}"/>
                </a:ext>
              </a:extLst>
            </p:cNvPr>
            <p:cNvSpPr txBox="1">
              <a:spLocks noChangeArrowheads="1"/>
            </p:cNvSpPr>
            <p:nvPr/>
          </p:nvSpPr>
          <p:spPr bwMode="auto">
            <a:xfrm>
              <a:off x="1504" y="154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74" name="Text Box 68">
              <a:extLst>
                <a:ext uri="{FF2B5EF4-FFF2-40B4-BE49-F238E27FC236}">
                  <a16:creationId xmlns:a16="http://schemas.microsoft.com/office/drawing/2014/main" id="{52551894-6439-4F1C-9616-F6E623E47EB8}"/>
                </a:ext>
              </a:extLst>
            </p:cNvPr>
            <p:cNvSpPr txBox="1">
              <a:spLocks noChangeArrowheads="1"/>
            </p:cNvSpPr>
            <p:nvPr/>
          </p:nvSpPr>
          <p:spPr bwMode="auto">
            <a:xfrm>
              <a:off x="2130" y="1550"/>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75" name="Text Box 69">
              <a:extLst>
                <a:ext uri="{FF2B5EF4-FFF2-40B4-BE49-F238E27FC236}">
                  <a16:creationId xmlns:a16="http://schemas.microsoft.com/office/drawing/2014/main" id="{58B631BF-B4E3-4AC9-ABA7-AE76684FC1F1}"/>
                </a:ext>
              </a:extLst>
            </p:cNvPr>
            <p:cNvSpPr txBox="1">
              <a:spLocks noChangeArrowheads="1"/>
            </p:cNvSpPr>
            <p:nvPr/>
          </p:nvSpPr>
          <p:spPr bwMode="auto">
            <a:xfrm>
              <a:off x="2763" y="1557"/>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grpSp>
      <p:sp>
        <p:nvSpPr>
          <p:cNvPr id="76" name="Rectangle 72">
            <a:extLst>
              <a:ext uri="{FF2B5EF4-FFF2-40B4-BE49-F238E27FC236}">
                <a16:creationId xmlns:a16="http://schemas.microsoft.com/office/drawing/2014/main" id="{39B5FA20-B484-4064-8E93-B3555BDBD6D6}"/>
              </a:ext>
            </a:extLst>
          </p:cNvPr>
          <p:cNvSpPr>
            <a:spLocks noChangeArrowheads="1"/>
          </p:cNvSpPr>
          <p:nvPr/>
        </p:nvSpPr>
        <p:spPr bwMode="auto">
          <a:xfrm>
            <a:off x="859170" y="5602817"/>
            <a:ext cx="4114800" cy="929945"/>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77" name="Text Box 73">
            <a:extLst>
              <a:ext uri="{FF2B5EF4-FFF2-40B4-BE49-F238E27FC236}">
                <a16:creationId xmlns:a16="http://schemas.microsoft.com/office/drawing/2014/main" id="{3E505659-CF0F-4D5B-B0C4-F654750B75C7}"/>
              </a:ext>
            </a:extLst>
          </p:cNvPr>
          <p:cNvSpPr txBox="1">
            <a:spLocks noChangeArrowheads="1"/>
          </p:cNvSpPr>
          <p:nvPr/>
        </p:nvSpPr>
        <p:spPr bwMode="auto">
          <a:xfrm>
            <a:off x="880013" y="4646092"/>
            <a:ext cx="3918473"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 1111</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0000    </a:t>
            </a:r>
            <a:r>
              <a:rPr lang="en-US" altLang="zh-CN" sz="2200" dirty="0">
                <a:solidFill>
                  <a:srgbClr val="0563C1"/>
                </a:solidFill>
                <a:latin typeface="楷体" panose="02010609060101010101" pitchFamily="49" charset="-122"/>
                <a:ea typeface="楷体" panose="02010609060101010101" pitchFamily="49" charset="-122"/>
              </a:rPr>
              <a:t>Z</a:t>
            </a:r>
            <a:r>
              <a:rPr lang="en-US" altLang="zh-CN" sz="2200" dirty="0">
                <a:solidFill>
                  <a:srgbClr val="2F961A"/>
                </a:solidFill>
                <a:latin typeface="楷体" panose="02010609060101010101" pitchFamily="49" charset="-122"/>
                <a:ea typeface="楷体" panose="02010609060101010101" pitchFamily="49" charset="-122"/>
              </a:rPr>
              <a:t> </a:t>
            </a:r>
          </a:p>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 1111   1111</a:t>
            </a:r>
            <a:r>
              <a:rPr lang="en-US" altLang="zh-CN" sz="2200" dirty="0">
                <a:latin typeface="楷体" panose="02010609060101010101" pitchFamily="49" charset="-122"/>
                <a:ea typeface="楷体" panose="02010609060101010101" pitchFamily="49" charset="-122"/>
              </a:rPr>
              <a:t>   1110    </a:t>
            </a:r>
            <a:r>
              <a:rPr lang="en-US" altLang="zh-CN" sz="2200" dirty="0">
                <a:solidFill>
                  <a:srgbClr val="0563C1"/>
                </a:solidFill>
                <a:latin typeface="楷体" panose="02010609060101010101" pitchFamily="49" charset="-122"/>
                <a:ea typeface="楷体" panose="02010609060101010101" pitchFamily="49" charset="-122"/>
              </a:rPr>
              <a:t>Z</a:t>
            </a:r>
          </a:p>
        </p:txBody>
      </p:sp>
      <p:grpSp>
        <p:nvGrpSpPr>
          <p:cNvPr id="78" name="Group 74">
            <a:extLst>
              <a:ext uri="{FF2B5EF4-FFF2-40B4-BE49-F238E27FC236}">
                <a16:creationId xmlns:a16="http://schemas.microsoft.com/office/drawing/2014/main" id="{767BDBFF-5ECF-441D-B4F0-2F6885C4211A}"/>
              </a:ext>
            </a:extLst>
          </p:cNvPr>
          <p:cNvGrpSpPr>
            <a:grpSpLocks/>
          </p:cNvGrpSpPr>
          <p:nvPr/>
        </p:nvGrpSpPr>
        <p:grpSpPr bwMode="auto">
          <a:xfrm>
            <a:off x="1270539" y="4996511"/>
            <a:ext cx="3279775" cy="381000"/>
            <a:chOff x="997" y="1632"/>
            <a:chExt cx="2066" cy="240"/>
          </a:xfrm>
        </p:grpSpPr>
        <p:sp>
          <p:nvSpPr>
            <p:cNvPr id="79" name="Text Box 75">
              <a:extLst>
                <a:ext uri="{FF2B5EF4-FFF2-40B4-BE49-F238E27FC236}">
                  <a16:creationId xmlns:a16="http://schemas.microsoft.com/office/drawing/2014/main" id="{EAD2E2D2-D1B8-46D8-BF64-67CB691D5CCA}"/>
                </a:ext>
              </a:extLst>
            </p:cNvPr>
            <p:cNvSpPr txBox="1">
              <a:spLocks noChangeArrowheads="1"/>
            </p:cNvSpPr>
            <p:nvPr/>
          </p:nvSpPr>
          <p:spPr bwMode="auto">
            <a:xfrm>
              <a:off x="99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80" name="Text Box 76">
              <a:extLst>
                <a:ext uri="{FF2B5EF4-FFF2-40B4-BE49-F238E27FC236}">
                  <a16:creationId xmlns:a16="http://schemas.microsoft.com/office/drawing/2014/main" id="{B89BBA89-0465-42E5-B115-EAA0CA91A71E}"/>
                </a:ext>
              </a:extLst>
            </p:cNvPr>
            <p:cNvSpPr txBox="1">
              <a:spLocks noChangeArrowheads="1"/>
            </p:cNvSpPr>
            <p:nvPr/>
          </p:nvSpPr>
          <p:spPr bwMode="auto">
            <a:xfrm>
              <a:off x="1573"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81" name="Text Box 77">
              <a:extLst>
                <a:ext uri="{FF2B5EF4-FFF2-40B4-BE49-F238E27FC236}">
                  <a16:creationId xmlns:a16="http://schemas.microsoft.com/office/drawing/2014/main" id="{CDD66D81-F12D-454A-840A-108ADC9B62CA}"/>
                </a:ext>
              </a:extLst>
            </p:cNvPr>
            <p:cNvSpPr txBox="1">
              <a:spLocks noChangeArrowheads="1"/>
            </p:cNvSpPr>
            <p:nvPr/>
          </p:nvSpPr>
          <p:spPr bwMode="auto">
            <a:xfrm>
              <a:off x="220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82" name="Text Box 78">
              <a:extLst>
                <a:ext uri="{FF2B5EF4-FFF2-40B4-BE49-F238E27FC236}">
                  <a16:creationId xmlns:a16="http://schemas.microsoft.com/office/drawing/2014/main" id="{7973638F-207A-444C-AE44-08B1DBDABFFE}"/>
                </a:ext>
              </a:extLst>
            </p:cNvPr>
            <p:cNvSpPr txBox="1">
              <a:spLocks noChangeArrowheads="1"/>
            </p:cNvSpPr>
            <p:nvPr/>
          </p:nvSpPr>
          <p:spPr bwMode="auto">
            <a:xfrm>
              <a:off x="2811"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grpSp>
      <p:sp>
        <p:nvSpPr>
          <p:cNvPr id="83" name="Text Box 80">
            <a:extLst>
              <a:ext uri="{FF2B5EF4-FFF2-40B4-BE49-F238E27FC236}">
                <a16:creationId xmlns:a16="http://schemas.microsoft.com/office/drawing/2014/main" id="{A5707B81-57E5-4768-A5B2-EB4480FAD1A2}"/>
              </a:ext>
            </a:extLst>
          </p:cNvPr>
          <p:cNvSpPr txBox="1">
            <a:spLocks noChangeArrowheads="1"/>
          </p:cNvSpPr>
          <p:nvPr/>
        </p:nvSpPr>
        <p:spPr bwMode="auto">
          <a:xfrm>
            <a:off x="1001410" y="5594043"/>
            <a:ext cx="3790726"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  </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0000 </a:t>
            </a:r>
          </a:p>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1111   1111</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  </a:t>
            </a:r>
            <a:r>
              <a:rPr lang="en-US" altLang="zh-CN" sz="2200" dirty="0">
                <a:latin typeface="楷体" panose="02010609060101010101" pitchFamily="49" charset="-122"/>
                <a:ea typeface="楷体" panose="02010609060101010101" pitchFamily="49" charset="-122"/>
              </a:rPr>
              <a:t> 1111</a:t>
            </a:r>
          </a:p>
        </p:txBody>
      </p:sp>
      <p:grpSp>
        <p:nvGrpSpPr>
          <p:cNvPr id="84" name="Group 81">
            <a:extLst>
              <a:ext uri="{FF2B5EF4-FFF2-40B4-BE49-F238E27FC236}">
                <a16:creationId xmlns:a16="http://schemas.microsoft.com/office/drawing/2014/main" id="{06047383-9C94-478D-80F7-607AF5288C8D}"/>
              </a:ext>
            </a:extLst>
          </p:cNvPr>
          <p:cNvGrpSpPr>
            <a:grpSpLocks/>
          </p:cNvGrpSpPr>
          <p:nvPr/>
        </p:nvGrpSpPr>
        <p:grpSpPr bwMode="auto">
          <a:xfrm>
            <a:off x="1226088" y="5929386"/>
            <a:ext cx="3295650" cy="381000"/>
            <a:chOff x="997" y="1632"/>
            <a:chExt cx="2076" cy="240"/>
          </a:xfrm>
        </p:grpSpPr>
        <p:sp>
          <p:nvSpPr>
            <p:cNvPr id="85" name="Text Box 82">
              <a:extLst>
                <a:ext uri="{FF2B5EF4-FFF2-40B4-BE49-F238E27FC236}">
                  <a16:creationId xmlns:a16="http://schemas.microsoft.com/office/drawing/2014/main" id="{131BB759-F7D3-4F06-B776-D2118C3DC01A}"/>
                </a:ext>
              </a:extLst>
            </p:cNvPr>
            <p:cNvSpPr txBox="1">
              <a:spLocks noChangeArrowheads="1"/>
            </p:cNvSpPr>
            <p:nvPr/>
          </p:nvSpPr>
          <p:spPr bwMode="auto">
            <a:xfrm>
              <a:off x="99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p>
          </p:txBody>
        </p:sp>
        <p:sp>
          <p:nvSpPr>
            <p:cNvPr id="86" name="Text Box 83">
              <a:extLst>
                <a:ext uri="{FF2B5EF4-FFF2-40B4-BE49-F238E27FC236}">
                  <a16:creationId xmlns:a16="http://schemas.microsoft.com/office/drawing/2014/main" id="{34CC75A4-B7F4-4EC4-B6E7-263D3E61ADF9}"/>
                </a:ext>
              </a:extLst>
            </p:cNvPr>
            <p:cNvSpPr txBox="1">
              <a:spLocks noChangeArrowheads="1"/>
            </p:cNvSpPr>
            <p:nvPr/>
          </p:nvSpPr>
          <p:spPr bwMode="auto">
            <a:xfrm>
              <a:off x="1573"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latin typeface="楷体" panose="02010609060101010101" pitchFamily="49" charset="-122"/>
                  <a:ea typeface="楷体" panose="02010609060101010101" pitchFamily="49" charset="-122"/>
                </a:rPr>
                <a:t>...</a:t>
              </a:r>
            </a:p>
          </p:txBody>
        </p:sp>
        <p:sp>
          <p:nvSpPr>
            <p:cNvPr id="87" name="Text Box 84">
              <a:extLst>
                <a:ext uri="{FF2B5EF4-FFF2-40B4-BE49-F238E27FC236}">
                  <a16:creationId xmlns:a16="http://schemas.microsoft.com/office/drawing/2014/main" id="{EF6D58E2-E1B7-4726-A543-DE5768B8A5B2}"/>
                </a:ext>
              </a:extLst>
            </p:cNvPr>
            <p:cNvSpPr txBox="1">
              <a:spLocks noChangeArrowheads="1"/>
            </p:cNvSpPr>
            <p:nvPr/>
          </p:nvSpPr>
          <p:spPr bwMode="auto">
            <a:xfrm>
              <a:off x="219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latin typeface="楷体" panose="02010609060101010101" pitchFamily="49" charset="-122"/>
                  <a:ea typeface="楷体" panose="02010609060101010101" pitchFamily="49" charset="-122"/>
                </a:rPr>
                <a:t>...</a:t>
              </a:r>
            </a:p>
          </p:txBody>
        </p:sp>
        <p:sp>
          <p:nvSpPr>
            <p:cNvPr id="88" name="Text Box 85">
              <a:extLst>
                <a:ext uri="{FF2B5EF4-FFF2-40B4-BE49-F238E27FC236}">
                  <a16:creationId xmlns:a16="http://schemas.microsoft.com/office/drawing/2014/main" id="{D5247DA0-B08D-43E2-872B-750185724AA6}"/>
                </a:ext>
              </a:extLst>
            </p:cNvPr>
            <p:cNvSpPr txBox="1">
              <a:spLocks noChangeArrowheads="1"/>
            </p:cNvSpPr>
            <p:nvPr/>
          </p:nvSpPr>
          <p:spPr bwMode="auto">
            <a:xfrm>
              <a:off x="2821"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latin typeface="楷体" panose="02010609060101010101" pitchFamily="49" charset="-122"/>
                  <a:ea typeface="楷体" panose="02010609060101010101" pitchFamily="49" charset="-122"/>
                </a:rPr>
                <a:t>...</a:t>
              </a:r>
            </a:p>
          </p:txBody>
        </p:sp>
      </p:grpSp>
      <p:sp>
        <p:nvSpPr>
          <p:cNvPr id="89" name="AutoShape 52">
            <a:extLst>
              <a:ext uri="{FF2B5EF4-FFF2-40B4-BE49-F238E27FC236}">
                <a16:creationId xmlns:a16="http://schemas.microsoft.com/office/drawing/2014/main" id="{4AAB04AE-3C16-44B7-8092-B059875C5089}"/>
              </a:ext>
            </a:extLst>
          </p:cNvPr>
          <p:cNvSpPr>
            <a:spLocks/>
          </p:cNvSpPr>
          <p:nvPr/>
        </p:nvSpPr>
        <p:spPr bwMode="auto">
          <a:xfrm rot="5400000">
            <a:off x="1359203" y="2013515"/>
            <a:ext cx="72278" cy="792530"/>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200">
              <a:latin typeface="楷体" panose="02010609060101010101" pitchFamily="49" charset="-122"/>
              <a:ea typeface="楷体" panose="02010609060101010101" pitchFamily="49" charset="-122"/>
            </a:endParaRPr>
          </a:p>
        </p:txBody>
      </p:sp>
      <p:sp>
        <p:nvSpPr>
          <p:cNvPr id="90" name="AutoShape 53">
            <a:extLst>
              <a:ext uri="{FF2B5EF4-FFF2-40B4-BE49-F238E27FC236}">
                <a16:creationId xmlns:a16="http://schemas.microsoft.com/office/drawing/2014/main" id="{315548F3-5B74-4223-A654-01FCFBF4DA2E}"/>
              </a:ext>
            </a:extLst>
          </p:cNvPr>
          <p:cNvSpPr>
            <a:spLocks/>
          </p:cNvSpPr>
          <p:nvPr/>
        </p:nvSpPr>
        <p:spPr bwMode="auto">
          <a:xfrm rot="5400000">
            <a:off x="3320375" y="1185817"/>
            <a:ext cx="148478" cy="2371725"/>
          </a:xfrm>
          <a:prstGeom prst="leftBrace">
            <a:avLst>
              <a:gd name="adj1" fmla="val 12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200">
              <a:latin typeface="楷体" panose="02010609060101010101" pitchFamily="49" charset="-122"/>
              <a:ea typeface="楷体" panose="02010609060101010101" pitchFamily="49" charset="-122"/>
            </a:endParaRPr>
          </a:p>
        </p:txBody>
      </p:sp>
      <p:sp>
        <p:nvSpPr>
          <p:cNvPr id="91" name="Text Box 54">
            <a:extLst>
              <a:ext uri="{FF2B5EF4-FFF2-40B4-BE49-F238E27FC236}">
                <a16:creationId xmlns:a16="http://schemas.microsoft.com/office/drawing/2014/main" id="{15134003-9F64-4D51-8ECE-C02F69E74684}"/>
              </a:ext>
            </a:extLst>
          </p:cNvPr>
          <p:cNvSpPr txBox="1">
            <a:spLocks noChangeArrowheads="1"/>
          </p:cNvSpPr>
          <p:nvPr/>
        </p:nvSpPr>
        <p:spPr bwMode="auto">
          <a:xfrm>
            <a:off x="757201" y="2447002"/>
            <a:ext cx="42167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latin typeface="楷体" panose="02010609060101010101" pitchFamily="49" charset="-122"/>
                <a:ea typeface="楷体" panose="02010609060101010101" pitchFamily="49" charset="-122"/>
              </a:rPr>
              <a:t> 15~ 12  11~8   7~4    3~0 </a:t>
            </a:r>
          </a:p>
        </p:txBody>
      </p:sp>
      <p:sp>
        <p:nvSpPr>
          <p:cNvPr id="92" name="Text Box 51">
            <a:extLst>
              <a:ext uri="{FF2B5EF4-FFF2-40B4-BE49-F238E27FC236}">
                <a16:creationId xmlns:a16="http://schemas.microsoft.com/office/drawing/2014/main" id="{DEFE8533-A7E4-459B-83E8-2E58ED3F9CCA}"/>
              </a:ext>
            </a:extLst>
          </p:cNvPr>
          <p:cNvSpPr txBox="1">
            <a:spLocks noChangeArrowheads="1"/>
          </p:cNvSpPr>
          <p:nvPr/>
        </p:nvSpPr>
        <p:spPr bwMode="auto">
          <a:xfrm>
            <a:off x="953406" y="1912967"/>
            <a:ext cx="38387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200" dirty="0">
                <a:solidFill>
                  <a:srgbClr val="0563C1"/>
                </a:solidFill>
                <a:latin typeface="楷体" panose="02010609060101010101" pitchFamily="49" charset="-122"/>
                <a:ea typeface="楷体" panose="02010609060101010101" pitchFamily="49" charset="-122"/>
              </a:rPr>
              <a:t>操作码        地址码</a:t>
            </a:r>
          </a:p>
        </p:txBody>
      </p:sp>
      <p:sp>
        <p:nvSpPr>
          <p:cNvPr id="93" name="Text Box 70">
            <a:extLst>
              <a:ext uri="{FF2B5EF4-FFF2-40B4-BE49-F238E27FC236}">
                <a16:creationId xmlns:a16="http://schemas.microsoft.com/office/drawing/2014/main" id="{FB4E026A-BDEE-4711-BF59-E0AC22662F65}"/>
              </a:ext>
            </a:extLst>
          </p:cNvPr>
          <p:cNvSpPr txBox="1">
            <a:spLocks noChangeArrowheads="1"/>
          </p:cNvSpPr>
          <p:nvPr/>
        </p:nvSpPr>
        <p:spPr bwMode="auto">
          <a:xfrm>
            <a:off x="5141386" y="2999204"/>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三地址指令    </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条</a:t>
            </a:r>
          </a:p>
        </p:txBody>
      </p:sp>
      <p:sp>
        <p:nvSpPr>
          <p:cNvPr id="94" name="Text Box 71">
            <a:extLst>
              <a:ext uri="{FF2B5EF4-FFF2-40B4-BE49-F238E27FC236}">
                <a16:creationId xmlns:a16="http://schemas.microsoft.com/office/drawing/2014/main" id="{AF492BC3-C5E4-40EF-9FD1-3E89CB8AAC41}"/>
              </a:ext>
            </a:extLst>
          </p:cNvPr>
          <p:cNvSpPr txBox="1">
            <a:spLocks noChangeArrowheads="1"/>
          </p:cNvSpPr>
          <p:nvPr/>
        </p:nvSpPr>
        <p:spPr bwMode="auto">
          <a:xfrm>
            <a:off x="5142973" y="3997064"/>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二地址指令    </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条</a:t>
            </a:r>
          </a:p>
        </p:txBody>
      </p:sp>
      <p:sp>
        <p:nvSpPr>
          <p:cNvPr id="95" name="Text Box 79">
            <a:extLst>
              <a:ext uri="{FF2B5EF4-FFF2-40B4-BE49-F238E27FC236}">
                <a16:creationId xmlns:a16="http://schemas.microsoft.com/office/drawing/2014/main" id="{AED6F876-12AC-44A2-A7EC-F0169DE88E20}"/>
              </a:ext>
            </a:extLst>
          </p:cNvPr>
          <p:cNvSpPr txBox="1">
            <a:spLocks noChangeArrowheads="1"/>
          </p:cNvSpPr>
          <p:nvPr/>
        </p:nvSpPr>
        <p:spPr bwMode="auto">
          <a:xfrm>
            <a:off x="5142973" y="4991291"/>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一地址指令    </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条</a:t>
            </a:r>
          </a:p>
        </p:txBody>
      </p:sp>
      <p:sp>
        <p:nvSpPr>
          <p:cNvPr id="96" name="Text Box 86">
            <a:extLst>
              <a:ext uri="{FF2B5EF4-FFF2-40B4-BE49-F238E27FC236}">
                <a16:creationId xmlns:a16="http://schemas.microsoft.com/office/drawing/2014/main" id="{399BD33C-250E-4DBB-90B1-504330775DBE}"/>
              </a:ext>
            </a:extLst>
          </p:cNvPr>
          <p:cNvSpPr txBox="1">
            <a:spLocks noChangeArrowheads="1"/>
          </p:cNvSpPr>
          <p:nvPr/>
        </p:nvSpPr>
        <p:spPr bwMode="auto">
          <a:xfrm>
            <a:off x="5142973" y="5840149"/>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零地址指令    </a:t>
            </a:r>
            <a:r>
              <a:rPr lang="en-US" altLang="zh-CN" sz="2400" dirty="0">
                <a:latin typeface="楷体" panose="02010609060101010101" pitchFamily="49" charset="-122"/>
                <a:ea typeface="楷体" panose="02010609060101010101" pitchFamily="49" charset="-122"/>
              </a:rPr>
              <a:t>16</a:t>
            </a:r>
            <a:r>
              <a:rPr lang="zh-CN" altLang="en-US" sz="2400" dirty="0">
                <a:latin typeface="楷体" panose="02010609060101010101" pitchFamily="49" charset="-122"/>
                <a:ea typeface="楷体" panose="02010609060101010101" pitchFamily="49" charset="-122"/>
              </a:rPr>
              <a:t>条</a:t>
            </a:r>
          </a:p>
        </p:txBody>
      </p:sp>
      <p:sp>
        <p:nvSpPr>
          <p:cNvPr id="50" name="Text Box 4">
            <a:extLst>
              <a:ext uri="{FF2B5EF4-FFF2-40B4-BE49-F238E27FC236}">
                <a16:creationId xmlns:a16="http://schemas.microsoft.com/office/drawing/2014/main" id="{2F675020-0F5F-4E5C-B5D8-6014CBD83F7F}"/>
              </a:ext>
            </a:extLst>
          </p:cNvPr>
          <p:cNvSpPr txBox="1"/>
          <p:nvPr/>
        </p:nvSpPr>
        <p:spPr>
          <a:xfrm>
            <a:off x="333059" y="896865"/>
            <a:ext cx="319807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扩展操作码示例</a:t>
            </a:r>
            <a:endParaRPr lang="en-US" altLang="zh-CN" sz="2800" b="1" dirty="0">
              <a:solidFill>
                <a:srgbClr val="0563C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3894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 calcmode="lin" valueType="num">
                                      <p:cBhvr additive="base">
                                        <p:cTn id="12"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up)">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2">
                                            <p:txEl>
                                              <p:pRg st="0" end="0"/>
                                            </p:txEl>
                                          </p:spTgt>
                                        </p:tgtEl>
                                        <p:attrNameLst>
                                          <p:attrName>style.visibility</p:attrName>
                                        </p:attrNameLst>
                                      </p:cBhvr>
                                      <p:to>
                                        <p:strVal val="visible"/>
                                      </p:to>
                                    </p:set>
                                    <p:animEffect transition="in" filter="slide(fromBottom)">
                                      <p:cBhvr>
                                        <p:cTn id="23" dur="500"/>
                                        <p:tgtEl>
                                          <p:spTgt spid="6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62">
                                            <p:txEl>
                                              <p:pRg st="1" end="1"/>
                                            </p:txEl>
                                          </p:spTgt>
                                        </p:tgtEl>
                                        <p:attrNameLst>
                                          <p:attrName>style.visibility</p:attrName>
                                        </p:attrNameLst>
                                      </p:cBhvr>
                                      <p:to>
                                        <p:strVal val="visible"/>
                                      </p:to>
                                    </p:set>
                                    <p:animEffect transition="in" filter="slide(fromBottom)">
                                      <p:cBhvr>
                                        <p:cTn id="28" dur="500"/>
                                        <p:tgtEl>
                                          <p:spTgt spid="62">
                                            <p:txEl>
                                              <p:pRg st="1" end="1"/>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up)">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70">
                                            <p:txEl>
                                              <p:pRg st="0" end="0"/>
                                            </p:txEl>
                                          </p:spTgt>
                                        </p:tgtEl>
                                        <p:attrNameLst>
                                          <p:attrName>style.visibility</p:attrName>
                                        </p:attrNameLst>
                                      </p:cBhvr>
                                      <p:to>
                                        <p:strVal val="visible"/>
                                      </p:to>
                                    </p:set>
                                    <p:animEffect transition="in" filter="slide(fromBottom)">
                                      <p:cBhvr>
                                        <p:cTn id="42" dur="500"/>
                                        <p:tgtEl>
                                          <p:spTgt spid="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70">
                                            <p:txEl>
                                              <p:pRg st="1" end="1"/>
                                            </p:txEl>
                                          </p:spTgt>
                                        </p:tgtEl>
                                        <p:attrNameLst>
                                          <p:attrName>style.visibility</p:attrName>
                                        </p:attrNameLst>
                                      </p:cBhvr>
                                      <p:to>
                                        <p:strVal val="visible"/>
                                      </p:to>
                                    </p:set>
                                    <p:animEffect transition="in" filter="slide(fromBottom)">
                                      <p:cBhvr>
                                        <p:cTn id="47" dur="500"/>
                                        <p:tgtEl>
                                          <p:spTgt spid="70">
                                            <p:txEl>
                                              <p:pRg st="1" end="1"/>
                                            </p:txEl>
                                          </p:spTgt>
                                        </p:tgtEl>
                                      </p:cBhvr>
                                    </p:animEffec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up)">
                                      <p:cBhvr>
                                        <p:cTn id="51" dur="500"/>
                                        <p:tgtEl>
                                          <p:spTgt spid="7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up)">
                                      <p:cBhvr>
                                        <p:cTn id="56" dur="500"/>
                                        <p:tgtEl>
                                          <p:spTgt spid="68"/>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77">
                                            <p:txEl>
                                              <p:pRg st="0" end="0"/>
                                            </p:txEl>
                                          </p:spTgt>
                                        </p:tgtEl>
                                        <p:attrNameLst>
                                          <p:attrName>style.visibility</p:attrName>
                                        </p:attrNameLst>
                                      </p:cBhvr>
                                      <p:to>
                                        <p:strVal val="visible"/>
                                      </p:to>
                                    </p:set>
                                    <p:animEffect transition="in" filter="slide(fromBottom)">
                                      <p:cBhvr>
                                        <p:cTn id="61" dur="500"/>
                                        <p:tgtEl>
                                          <p:spTgt spid="7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77">
                                            <p:txEl>
                                              <p:pRg st="1" end="1"/>
                                            </p:txEl>
                                          </p:spTgt>
                                        </p:tgtEl>
                                        <p:attrNameLst>
                                          <p:attrName>style.visibility</p:attrName>
                                        </p:attrNameLst>
                                      </p:cBhvr>
                                      <p:to>
                                        <p:strVal val="visible"/>
                                      </p:to>
                                    </p:set>
                                    <p:animEffect transition="in" filter="slide(fromBottom)">
                                      <p:cBhvr>
                                        <p:cTn id="66" dur="500"/>
                                        <p:tgtEl>
                                          <p:spTgt spid="77">
                                            <p:txEl>
                                              <p:pRg st="1" end="1"/>
                                            </p:txEl>
                                          </p:spTgt>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up)">
                                      <p:cBhvr>
                                        <p:cTn id="70" dur="500"/>
                                        <p:tgtEl>
                                          <p:spTgt spid="7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up)">
                                      <p:cBhvr>
                                        <p:cTn id="75" dur="500"/>
                                        <p:tgtEl>
                                          <p:spTgt spid="76"/>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83">
                                            <p:txEl>
                                              <p:pRg st="0" end="0"/>
                                            </p:txEl>
                                          </p:spTgt>
                                        </p:tgtEl>
                                        <p:attrNameLst>
                                          <p:attrName>style.visibility</p:attrName>
                                        </p:attrNameLst>
                                      </p:cBhvr>
                                      <p:to>
                                        <p:strVal val="visible"/>
                                      </p:to>
                                    </p:set>
                                    <p:animEffect transition="in" filter="slide(fromBottom)">
                                      <p:cBhvr>
                                        <p:cTn id="80" dur="500"/>
                                        <p:tgtEl>
                                          <p:spTgt spid="83">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83">
                                            <p:txEl>
                                              <p:pRg st="1" end="1"/>
                                            </p:txEl>
                                          </p:spTgt>
                                        </p:tgtEl>
                                        <p:attrNameLst>
                                          <p:attrName>style.visibility</p:attrName>
                                        </p:attrNameLst>
                                      </p:cBhvr>
                                      <p:to>
                                        <p:strVal val="visible"/>
                                      </p:to>
                                    </p:set>
                                    <p:animEffect transition="in" filter="slide(fromBottom)">
                                      <p:cBhvr>
                                        <p:cTn id="85" dur="500"/>
                                        <p:tgtEl>
                                          <p:spTgt spid="83">
                                            <p:txEl>
                                              <p:pRg st="1" end="1"/>
                                            </p:txEl>
                                          </p:spTgt>
                                        </p:tgtEl>
                                      </p:cBhvr>
                                    </p:animEffect>
                                  </p:childTnLst>
                                </p:cTn>
                              </p:par>
                            </p:childTnLst>
                          </p:cTn>
                        </p:par>
                        <p:par>
                          <p:cTn id="86" fill="hold">
                            <p:stCondLst>
                              <p:cond delay="500"/>
                            </p:stCondLst>
                            <p:childTnLst>
                              <p:par>
                                <p:cTn id="87" presetID="22" presetClass="entr" presetSubtype="1" fill="hold" nodeType="afterEffect">
                                  <p:stCondLst>
                                    <p:cond delay="0"/>
                                  </p:stCondLst>
                                  <p:childTnLst>
                                    <p:set>
                                      <p:cBhvr>
                                        <p:cTn id="88" dur="1" fill="hold">
                                          <p:stCondLst>
                                            <p:cond delay="0"/>
                                          </p:stCondLst>
                                        </p:cTn>
                                        <p:tgtEl>
                                          <p:spTgt spid="84"/>
                                        </p:tgtEl>
                                        <p:attrNameLst>
                                          <p:attrName>style.visibility</p:attrName>
                                        </p:attrNameLst>
                                      </p:cBhvr>
                                      <p:to>
                                        <p:strVal val="visible"/>
                                      </p:to>
                                    </p:set>
                                    <p:animEffect transition="in" filter="wipe(up)">
                                      <p:cBhvr>
                                        <p:cTn id="89" dur="500"/>
                                        <p:tgtEl>
                                          <p:spTgt spid="84"/>
                                        </p:tgtEl>
                                      </p:cBhvr>
                                    </p:animEffect>
                                  </p:childTnLst>
                                </p:cTn>
                              </p:par>
                            </p:childTnLst>
                          </p:cTn>
                        </p:par>
                        <p:par>
                          <p:cTn id="90" fill="hold">
                            <p:stCondLst>
                              <p:cond delay="1000"/>
                            </p:stCondLst>
                            <p:childTnLst>
                              <p:par>
                                <p:cTn id="91" presetID="17" presetClass="entr" presetSubtype="1" fill="hold" grpId="0" nodeType="afterEffect">
                                  <p:stCondLst>
                                    <p:cond delay="0"/>
                                  </p:stCondLst>
                                  <p:childTnLst>
                                    <p:set>
                                      <p:cBhvr>
                                        <p:cTn id="92" dur="1" fill="hold">
                                          <p:stCondLst>
                                            <p:cond delay="0"/>
                                          </p:stCondLst>
                                        </p:cTn>
                                        <p:tgtEl>
                                          <p:spTgt spid="89"/>
                                        </p:tgtEl>
                                        <p:attrNameLst>
                                          <p:attrName>style.visibility</p:attrName>
                                        </p:attrNameLst>
                                      </p:cBhvr>
                                      <p:to>
                                        <p:strVal val="visible"/>
                                      </p:to>
                                    </p:set>
                                    <p:anim calcmode="lin" valueType="num">
                                      <p:cBhvr>
                                        <p:cTn id="93" dur="500" fill="hold"/>
                                        <p:tgtEl>
                                          <p:spTgt spid="89"/>
                                        </p:tgtEl>
                                        <p:attrNameLst>
                                          <p:attrName>ppt_x</p:attrName>
                                        </p:attrNameLst>
                                      </p:cBhvr>
                                      <p:tavLst>
                                        <p:tav tm="0">
                                          <p:val>
                                            <p:strVal val="#ppt_x"/>
                                          </p:val>
                                        </p:tav>
                                        <p:tav tm="100000">
                                          <p:val>
                                            <p:strVal val="#ppt_x"/>
                                          </p:val>
                                        </p:tav>
                                      </p:tavLst>
                                    </p:anim>
                                    <p:anim calcmode="lin" valueType="num">
                                      <p:cBhvr>
                                        <p:cTn id="94" dur="500" fill="hold"/>
                                        <p:tgtEl>
                                          <p:spTgt spid="89"/>
                                        </p:tgtEl>
                                        <p:attrNameLst>
                                          <p:attrName>ppt_y</p:attrName>
                                        </p:attrNameLst>
                                      </p:cBhvr>
                                      <p:tavLst>
                                        <p:tav tm="0">
                                          <p:val>
                                            <p:strVal val="#ppt_y-#ppt_h/2"/>
                                          </p:val>
                                        </p:tav>
                                        <p:tav tm="100000">
                                          <p:val>
                                            <p:strVal val="#ppt_y"/>
                                          </p:val>
                                        </p:tav>
                                      </p:tavLst>
                                    </p:anim>
                                    <p:anim calcmode="lin" valueType="num">
                                      <p:cBhvr>
                                        <p:cTn id="95" dur="500" fill="hold"/>
                                        <p:tgtEl>
                                          <p:spTgt spid="89"/>
                                        </p:tgtEl>
                                        <p:attrNameLst>
                                          <p:attrName>ppt_w</p:attrName>
                                        </p:attrNameLst>
                                      </p:cBhvr>
                                      <p:tavLst>
                                        <p:tav tm="0">
                                          <p:val>
                                            <p:strVal val="#ppt_w"/>
                                          </p:val>
                                        </p:tav>
                                        <p:tav tm="100000">
                                          <p:val>
                                            <p:strVal val="#ppt_w"/>
                                          </p:val>
                                        </p:tav>
                                      </p:tavLst>
                                    </p:anim>
                                    <p:anim calcmode="lin" valueType="num">
                                      <p:cBhvr>
                                        <p:cTn id="96" dur="500" fill="hold"/>
                                        <p:tgtEl>
                                          <p:spTgt spid="89"/>
                                        </p:tgtEl>
                                        <p:attrNameLst>
                                          <p:attrName>ppt_h</p:attrName>
                                        </p:attrNameLst>
                                      </p:cBhvr>
                                      <p:tavLst>
                                        <p:tav tm="0">
                                          <p:val>
                                            <p:fltVal val="0"/>
                                          </p:val>
                                        </p:tav>
                                        <p:tav tm="100000">
                                          <p:val>
                                            <p:strVal val="#ppt_h"/>
                                          </p:val>
                                        </p:tav>
                                      </p:tavLst>
                                    </p:anim>
                                  </p:childTnLst>
                                </p:cTn>
                              </p:par>
                            </p:childTnLst>
                          </p:cTn>
                        </p:par>
                        <p:par>
                          <p:cTn id="97" fill="hold">
                            <p:stCondLst>
                              <p:cond delay="1500"/>
                            </p:stCondLst>
                            <p:childTnLst>
                              <p:par>
                                <p:cTn id="98" presetID="17" presetClass="entr" presetSubtype="1" fill="hold" grpId="0" nodeType="afterEffect">
                                  <p:stCondLst>
                                    <p:cond delay="0"/>
                                  </p:stCondLst>
                                  <p:childTnLst>
                                    <p:set>
                                      <p:cBhvr>
                                        <p:cTn id="99" dur="1" fill="hold">
                                          <p:stCondLst>
                                            <p:cond delay="0"/>
                                          </p:stCondLst>
                                        </p:cTn>
                                        <p:tgtEl>
                                          <p:spTgt spid="90"/>
                                        </p:tgtEl>
                                        <p:attrNameLst>
                                          <p:attrName>style.visibility</p:attrName>
                                        </p:attrNameLst>
                                      </p:cBhvr>
                                      <p:to>
                                        <p:strVal val="visible"/>
                                      </p:to>
                                    </p:set>
                                    <p:anim calcmode="lin" valueType="num">
                                      <p:cBhvr>
                                        <p:cTn id="100" dur="500" fill="hold"/>
                                        <p:tgtEl>
                                          <p:spTgt spid="90"/>
                                        </p:tgtEl>
                                        <p:attrNameLst>
                                          <p:attrName>ppt_x</p:attrName>
                                        </p:attrNameLst>
                                      </p:cBhvr>
                                      <p:tavLst>
                                        <p:tav tm="0">
                                          <p:val>
                                            <p:strVal val="#ppt_x"/>
                                          </p:val>
                                        </p:tav>
                                        <p:tav tm="100000">
                                          <p:val>
                                            <p:strVal val="#ppt_x"/>
                                          </p:val>
                                        </p:tav>
                                      </p:tavLst>
                                    </p:anim>
                                    <p:anim calcmode="lin" valueType="num">
                                      <p:cBhvr>
                                        <p:cTn id="101" dur="500" fill="hold"/>
                                        <p:tgtEl>
                                          <p:spTgt spid="90"/>
                                        </p:tgtEl>
                                        <p:attrNameLst>
                                          <p:attrName>ppt_y</p:attrName>
                                        </p:attrNameLst>
                                      </p:cBhvr>
                                      <p:tavLst>
                                        <p:tav tm="0">
                                          <p:val>
                                            <p:strVal val="#ppt_y-#ppt_h/2"/>
                                          </p:val>
                                        </p:tav>
                                        <p:tav tm="100000">
                                          <p:val>
                                            <p:strVal val="#ppt_y"/>
                                          </p:val>
                                        </p:tav>
                                      </p:tavLst>
                                    </p:anim>
                                    <p:anim calcmode="lin" valueType="num">
                                      <p:cBhvr>
                                        <p:cTn id="102" dur="500" fill="hold"/>
                                        <p:tgtEl>
                                          <p:spTgt spid="90"/>
                                        </p:tgtEl>
                                        <p:attrNameLst>
                                          <p:attrName>ppt_w</p:attrName>
                                        </p:attrNameLst>
                                      </p:cBhvr>
                                      <p:tavLst>
                                        <p:tav tm="0">
                                          <p:val>
                                            <p:strVal val="#ppt_w"/>
                                          </p:val>
                                        </p:tav>
                                        <p:tav tm="100000">
                                          <p:val>
                                            <p:strVal val="#ppt_w"/>
                                          </p:val>
                                        </p:tav>
                                      </p:tavLst>
                                    </p:anim>
                                    <p:anim calcmode="lin" valueType="num">
                                      <p:cBhvr>
                                        <p:cTn id="103" dur="500" fill="hold"/>
                                        <p:tgtEl>
                                          <p:spTgt spid="90"/>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7" presetClass="entr" presetSubtype="1" fill="hold" grpId="0" nodeType="clickEffect">
                                  <p:stCondLst>
                                    <p:cond delay="0"/>
                                  </p:stCondLst>
                                  <p:childTnLst>
                                    <p:set>
                                      <p:cBhvr>
                                        <p:cTn id="107" dur="1" fill="hold">
                                          <p:stCondLst>
                                            <p:cond delay="0"/>
                                          </p:stCondLst>
                                        </p:cTn>
                                        <p:tgtEl>
                                          <p:spTgt spid="91"/>
                                        </p:tgtEl>
                                        <p:attrNameLst>
                                          <p:attrName>style.visibility</p:attrName>
                                        </p:attrNameLst>
                                      </p:cBhvr>
                                      <p:to>
                                        <p:strVal val="visible"/>
                                      </p:to>
                                    </p:set>
                                    <p:anim calcmode="lin" valueType="num">
                                      <p:cBhvr>
                                        <p:cTn id="108" dur="500" fill="hold"/>
                                        <p:tgtEl>
                                          <p:spTgt spid="91"/>
                                        </p:tgtEl>
                                        <p:attrNameLst>
                                          <p:attrName>ppt_x</p:attrName>
                                        </p:attrNameLst>
                                      </p:cBhvr>
                                      <p:tavLst>
                                        <p:tav tm="0">
                                          <p:val>
                                            <p:strVal val="#ppt_x"/>
                                          </p:val>
                                        </p:tav>
                                        <p:tav tm="100000">
                                          <p:val>
                                            <p:strVal val="#ppt_x"/>
                                          </p:val>
                                        </p:tav>
                                      </p:tavLst>
                                    </p:anim>
                                    <p:anim calcmode="lin" valueType="num">
                                      <p:cBhvr>
                                        <p:cTn id="109" dur="500" fill="hold"/>
                                        <p:tgtEl>
                                          <p:spTgt spid="91"/>
                                        </p:tgtEl>
                                        <p:attrNameLst>
                                          <p:attrName>ppt_y</p:attrName>
                                        </p:attrNameLst>
                                      </p:cBhvr>
                                      <p:tavLst>
                                        <p:tav tm="0">
                                          <p:val>
                                            <p:strVal val="#ppt_y-#ppt_h/2"/>
                                          </p:val>
                                        </p:tav>
                                        <p:tav tm="100000">
                                          <p:val>
                                            <p:strVal val="#ppt_y"/>
                                          </p:val>
                                        </p:tav>
                                      </p:tavLst>
                                    </p:anim>
                                    <p:anim calcmode="lin" valueType="num">
                                      <p:cBhvr>
                                        <p:cTn id="110" dur="500" fill="hold"/>
                                        <p:tgtEl>
                                          <p:spTgt spid="91"/>
                                        </p:tgtEl>
                                        <p:attrNameLst>
                                          <p:attrName>ppt_w</p:attrName>
                                        </p:attrNameLst>
                                      </p:cBhvr>
                                      <p:tavLst>
                                        <p:tav tm="0">
                                          <p:val>
                                            <p:strVal val="#ppt_w"/>
                                          </p:val>
                                        </p:tav>
                                        <p:tav tm="100000">
                                          <p:val>
                                            <p:strVal val="#ppt_w"/>
                                          </p:val>
                                        </p:tav>
                                      </p:tavLst>
                                    </p:anim>
                                    <p:anim calcmode="lin" valueType="num">
                                      <p:cBhvr>
                                        <p:cTn id="111" dur="500" fill="hold"/>
                                        <p:tgtEl>
                                          <p:spTgt spid="91"/>
                                        </p:tgtEl>
                                        <p:attrNameLst>
                                          <p:attrName>ppt_h</p:attrName>
                                        </p:attrNameLst>
                                      </p:cBhvr>
                                      <p:tavLst>
                                        <p:tav tm="0">
                                          <p:val>
                                            <p:fltVal val="0"/>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7" presetClass="entr" presetSubtype="1" fill="hold" grpId="0" nodeType="clickEffect">
                                  <p:stCondLst>
                                    <p:cond delay="0"/>
                                  </p:stCondLst>
                                  <p:childTnLst>
                                    <p:set>
                                      <p:cBhvr>
                                        <p:cTn id="115" dur="1" fill="hold">
                                          <p:stCondLst>
                                            <p:cond delay="0"/>
                                          </p:stCondLst>
                                        </p:cTn>
                                        <p:tgtEl>
                                          <p:spTgt spid="92"/>
                                        </p:tgtEl>
                                        <p:attrNameLst>
                                          <p:attrName>style.visibility</p:attrName>
                                        </p:attrNameLst>
                                      </p:cBhvr>
                                      <p:to>
                                        <p:strVal val="visible"/>
                                      </p:to>
                                    </p:set>
                                    <p:anim calcmode="lin" valueType="num">
                                      <p:cBhvr>
                                        <p:cTn id="116" dur="500" fill="hold"/>
                                        <p:tgtEl>
                                          <p:spTgt spid="92"/>
                                        </p:tgtEl>
                                        <p:attrNameLst>
                                          <p:attrName>ppt_x</p:attrName>
                                        </p:attrNameLst>
                                      </p:cBhvr>
                                      <p:tavLst>
                                        <p:tav tm="0">
                                          <p:val>
                                            <p:strVal val="#ppt_x"/>
                                          </p:val>
                                        </p:tav>
                                        <p:tav tm="100000">
                                          <p:val>
                                            <p:strVal val="#ppt_x"/>
                                          </p:val>
                                        </p:tav>
                                      </p:tavLst>
                                    </p:anim>
                                    <p:anim calcmode="lin" valueType="num">
                                      <p:cBhvr>
                                        <p:cTn id="117" dur="500" fill="hold"/>
                                        <p:tgtEl>
                                          <p:spTgt spid="92"/>
                                        </p:tgtEl>
                                        <p:attrNameLst>
                                          <p:attrName>ppt_y</p:attrName>
                                        </p:attrNameLst>
                                      </p:cBhvr>
                                      <p:tavLst>
                                        <p:tav tm="0">
                                          <p:val>
                                            <p:strVal val="#ppt_y-#ppt_h/2"/>
                                          </p:val>
                                        </p:tav>
                                        <p:tav tm="100000">
                                          <p:val>
                                            <p:strVal val="#ppt_y"/>
                                          </p:val>
                                        </p:tav>
                                      </p:tavLst>
                                    </p:anim>
                                    <p:anim calcmode="lin" valueType="num">
                                      <p:cBhvr>
                                        <p:cTn id="118" dur="500" fill="hold"/>
                                        <p:tgtEl>
                                          <p:spTgt spid="92"/>
                                        </p:tgtEl>
                                        <p:attrNameLst>
                                          <p:attrName>ppt_w</p:attrName>
                                        </p:attrNameLst>
                                      </p:cBhvr>
                                      <p:tavLst>
                                        <p:tav tm="0">
                                          <p:val>
                                            <p:strVal val="#ppt_w"/>
                                          </p:val>
                                        </p:tav>
                                        <p:tav tm="100000">
                                          <p:val>
                                            <p:strVal val="#ppt_w"/>
                                          </p:val>
                                        </p:tav>
                                      </p:tavLst>
                                    </p:anim>
                                    <p:anim calcmode="lin" valueType="num">
                                      <p:cBhvr>
                                        <p:cTn id="119" dur="500" fill="hold"/>
                                        <p:tgtEl>
                                          <p:spTgt spid="92"/>
                                        </p:tgtEl>
                                        <p:attrNameLst>
                                          <p:attrName>ppt_h</p:attrName>
                                        </p:attrNameLst>
                                      </p:cBhvr>
                                      <p:tavLst>
                                        <p:tav tm="0">
                                          <p:val>
                                            <p:fltVal val="0"/>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2" fill="hold" grpId="0" nodeType="clickEffect">
                                  <p:stCondLst>
                                    <p:cond delay="0"/>
                                  </p:stCondLst>
                                  <p:childTnLst>
                                    <p:set>
                                      <p:cBhvr>
                                        <p:cTn id="123" dur="1" fill="hold">
                                          <p:stCondLst>
                                            <p:cond delay="0"/>
                                          </p:stCondLst>
                                        </p:cTn>
                                        <p:tgtEl>
                                          <p:spTgt spid="93"/>
                                        </p:tgtEl>
                                        <p:attrNameLst>
                                          <p:attrName>style.visibility</p:attrName>
                                        </p:attrNameLst>
                                      </p:cBhvr>
                                      <p:to>
                                        <p:strVal val="visible"/>
                                      </p:to>
                                    </p:set>
                                    <p:anim calcmode="lin" valueType="num">
                                      <p:cBhvr additive="base">
                                        <p:cTn id="124" dur="500" fill="hold"/>
                                        <p:tgtEl>
                                          <p:spTgt spid="93"/>
                                        </p:tgtEl>
                                        <p:attrNameLst>
                                          <p:attrName>ppt_x</p:attrName>
                                        </p:attrNameLst>
                                      </p:cBhvr>
                                      <p:tavLst>
                                        <p:tav tm="0">
                                          <p:val>
                                            <p:strVal val="1+#ppt_w/2"/>
                                          </p:val>
                                        </p:tav>
                                        <p:tav tm="100000">
                                          <p:val>
                                            <p:strVal val="#ppt_x"/>
                                          </p:val>
                                        </p:tav>
                                      </p:tavLst>
                                    </p:anim>
                                    <p:anim calcmode="lin" valueType="num">
                                      <p:cBhvr additive="base">
                                        <p:cTn id="125"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2" fill="hold" grpId="0" nodeType="clickEffect">
                                  <p:stCondLst>
                                    <p:cond delay="0"/>
                                  </p:stCondLst>
                                  <p:childTnLst>
                                    <p:set>
                                      <p:cBhvr>
                                        <p:cTn id="129" dur="1" fill="hold">
                                          <p:stCondLst>
                                            <p:cond delay="0"/>
                                          </p:stCondLst>
                                        </p:cTn>
                                        <p:tgtEl>
                                          <p:spTgt spid="94"/>
                                        </p:tgtEl>
                                        <p:attrNameLst>
                                          <p:attrName>style.visibility</p:attrName>
                                        </p:attrNameLst>
                                      </p:cBhvr>
                                      <p:to>
                                        <p:strVal val="visible"/>
                                      </p:to>
                                    </p:set>
                                    <p:anim calcmode="lin" valueType="num">
                                      <p:cBhvr additive="base">
                                        <p:cTn id="130" dur="500" fill="hold"/>
                                        <p:tgtEl>
                                          <p:spTgt spid="94"/>
                                        </p:tgtEl>
                                        <p:attrNameLst>
                                          <p:attrName>ppt_x</p:attrName>
                                        </p:attrNameLst>
                                      </p:cBhvr>
                                      <p:tavLst>
                                        <p:tav tm="0">
                                          <p:val>
                                            <p:strVal val="1+#ppt_w/2"/>
                                          </p:val>
                                        </p:tav>
                                        <p:tav tm="100000">
                                          <p:val>
                                            <p:strVal val="#ppt_x"/>
                                          </p:val>
                                        </p:tav>
                                      </p:tavLst>
                                    </p:anim>
                                    <p:anim calcmode="lin" valueType="num">
                                      <p:cBhvr additive="base">
                                        <p:cTn id="131"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2" fill="hold" grpId="0" nodeType="clickEffect">
                                  <p:stCondLst>
                                    <p:cond delay="0"/>
                                  </p:stCondLst>
                                  <p:childTnLst>
                                    <p:set>
                                      <p:cBhvr>
                                        <p:cTn id="135" dur="1" fill="hold">
                                          <p:stCondLst>
                                            <p:cond delay="0"/>
                                          </p:stCondLst>
                                        </p:cTn>
                                        <p:tgtEl>
                                          <p:spTgt spid="95"/>
                                        </p:tgtEl>
                                        <p:attrNameLst>
                                          <p:attrName>style.visibility</p:attrName>
                                        </p:attrNameLst>
                                      </p:cBhvr>
                                      <p:to>
                                        <p:strVal val="visible"/>
                                      </p:to>
                                    </p:set>
                                    <p:anim calcmode="lin" valueType="num">
                                      <p:cBhvr additive="base">
                                        <p:cTn id="136" dur="500" fill="hold"/>
                                        <p:tgtEl>
                                          <p:spTgt spid="95"/>
                                        </p:tgtEl>
                                        <p:attrNameLst>
                                          <p:attrName>ppt_x</p:attrName>
                                        </p:attrNameLst>
                                      </p:cBhvr>
                                      <p:tavLst>
                                        <p:tav tm="0">
                                          <p:val>
                                            <p:strVal val="1+#ppt_w/2"/>
                                          </p:val>
                                        </p:tav>
                                        <p:tav tm="100000">
                                          <p:val>
                                            <p:strVal val="#ppt_x"/>
                                          </p:val>
                                        </p:tav>
                                      </p:tavLst>
                                    </p:anim>
                                    <p:anim calcmode="lin" valueType="num">
                                      <p:cBhvr additive="base">
                                        <p:cTn id="137"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2" fill="hold" grpId="0" nodeType="clickEffect">
                                  <p:stCondLst>
                                    <p:cond delay="0"/>
                                  </p:stCondLst>
                                  <p:childTnLst>
                                    <p:set>
                                      <p:cBhvr>
                                        <p:cTn id="141" dur="1" fill="hold">
                                          <p:stCondLst>
                                            <p:cond delay="0"/>
                                          </p:stCondLst>
                                        </p:cTn>
                                        <p:tgtEl>
                                          <p:spTgt spid="96"/>
                                        </p:tgtEl>
                                        <p:attrNameLst>
                                          <p:attrName>style.visibility</p:attrName>
                                        </p:attrNameLst>
                                      </p:cBhvr>
                                      <p:to>
                                        <p:strVal val="visible"/>
                                      </p:to>
                                    </p:set>
                                    <p:anim calcmode="lin" valueType="num">
                                      <p:cBhvr additive="base">
                                        <p:cTn id="142" dur="500" fill="hold"/>
                                        <p:tgtEl>
                                          <p:spTgt spid="96"/>
                                        </p:tgtEl>
                                        <p:attrNameLst>
                                          <p:attrName>ppt_x</p:attrName>
                                        </p:attrNameLst>
                                      </p:cBhvr>
                                      <p:tavLst>
                                        <p:tav tm="0">
                                          <p:val>
                                            <p:strVal val="1+#ppt_w/2"/>
                                          </p:val>
                                        </p:tav>
                                        <p:tav tm="100000">
                                          <p:val>
                                            <p:strVal val="#ppt_x"/>
                                          </p:val>
                                        </p:tav>
                                      </p:tavLst>
                                    </p:anim>
                                    <p:anim calcmode="lin" valueType="num">
                                      <p:cBhvr additive="base">
                                        <p:cTn id="143"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61" grpId="0" animBg="1"/>
      <p:bldP spid="62" grpId="0" build="p"/>
      <p:bldP spid="68" grpId="0" animBg="1"/>
      <p:bldP spid="69" grpId="0" animBg="1"/>
      <p:bldP spid="70" grpId="0" build="p"/>
      <p:bldP spid="76" grpId="0" animBg="1"/>
      <p:bldP spid="77" grpId="0" build="p"/>
      <p:bldP spid="83" grpId="0" build="p"/>
      <p:bldP spid="89" grpId="0" animBg="1"/>
      <p:bldP spid="90" grpId="0" animBg="1"/>
      <p:bldP spid="91" grpId="0"/>
      <p:bldP spid="92" grpId="0"/>
      <p:bldP spid="93" grpId="0"/>
      <p:bldP spid="94" grpId="0"/>
      <p:bldP spid="95" grpId="0"/>
      <p:bldP spid="96"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1C883A4D-FA7D-404D-ABCD-37E4C75B70FA}"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14</a:t>
            </a:fld>
            <a:endParaRPr lang="zh-CN" altLang="en-US"/>
          </a:p>
        </p:txBody>
      </p:sp>
      <p:sp>
        <p:nvSpPr>
          <p:cNvPr id="17" name="Text Box 4">
            <a:extLst>
              <a:ext uri="{FF2B5EF4-FFF2-40B4-BE49-F238E27FC236}">
                <a16:creationId xmlns:a16="http://schemas.microsoft.com/office/drawing/2014/main" id="{7B1BF408-B7F5-4AD0-845A-D31BB9271C47}"/>
              </a:ext>
            </a:extLst>
          </p:cNvPr>
          <p:cNvSpPr txBox="1"/>
          <p:nvPr/>
        </p:nvSpPr>
        <p:spPr>
          <a:xfrm>
            <a:off x="420565" y="1259522"/>
            <a:ext cx="8094785" cy="2576667"/>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③ 方式码：</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10000"/>
              </a:lnSpc>
              <a:spcBef>
                <a:spcPct val="50000"/>
              </a:spcBef>
            </a:pPr>
            <a:r>
              <a:rPr lang="zh-CN" altLang="en-US" sz="2800" b="1" dirty="0">
                <a:latin typeface="楷体" panose="02010609060101010101" pitchFamily="49" charset="-122"/>
                <a:ea typeface="楷体" panose="02010609060101010101" pitchFamily="49" charset="-122"/>
              </a:rPr>
              <a:t>操作码分为几部分，每部分表示一种操作。</a:t>
            </a:r>
            <a:endParaRPr lang="en-US" altLang="zh-CN" sz="2800" b="1" dirty="0">
              <a:latin typeface="楷体" panose="02010609060101010101" pitchFamily="49" charset="-122"/>
              <a:ea typeface="楷体" panose="02010609060101010101" pitchFamily="49" charset="-122"/>
            </a:endParaRPr>
          </a:p>
          <a:p>
            <a:pPr>
              <a:lnSpc>
                <a:spcPct val="110000"/>
              </a:lnSpc>
              <a:spcBef>
                <a:spcPct val="50000"/>
              </a:spcBef>
            </a:pPr>
            <a:endParaRPr lang="en-US" altLang="zh-CN" sz="2800" b="1" dirty="0">
              <a:latin typeface="楷体" panose="02010609060101010101" pitchFamily="49" charset="-122"/>
              <a:ea typeface="楷体" panose="02010609060101010101" pitchFamily="49" charset="-122"/>
            </a:endParaRPr>
          </a:p>
          <a:p>
            <a:pPr>
              <a:lnSpc>
                <a:spcPct val="110000"/>
              </a:lnSpc>
              <a:spcBef>
                <a:spcPct val="50000"/>
              </a:spcBef>
            </a:pPr>
            <a:r>
              <a:rPr lang="zh-CN" altLang="en-US" sz="2800" b="1" dirty="0">
                <a:latin typeface="楷体" panose="02010609060101010101" pitchFamily="49" charset="-122"/>
                <a:ea typeface="楷体" panose="02010609060101010101" pitchFamily="49" charset="-122"/>
              </a:rPr>
              <a:t>例：某机算逻指令</a:t>
            </a:r>
          </a:p>
        </p:txBody>
      </p:sp>
      <p:grpSp>
        <p:nvGrpSpPr>
          <p:cNvPr id="12" name="Group 169">
            <a:extLst>
              <a:ext uri="{FF2B5EF4-FFF2-40B4-BE49-F238E27FC236}">
                <a16:creationId xmlns:a16="http://schemas.microsoft.com/office/drawing/2014/main" id="{EE4F3085-8CA4-4784-B7F6-26011CA5435F}"/>
              </a:ext>
            </a:extLst>
          </p:cNvPr>
          <p:cNvGrpSpPr>
            <a:grpSpLocks/>
          </p:cNvGrpSpPr>
          <p:nvPr/>
        </p:nvGrpSpPr>
        <p:grpSpPr bwMode="auto">
          <a:xfrm>
            <a:off x="1024819" y="4088206"/>
            <a:ext cx="7696200" cy="1008063"/>
            <a:chOff x="96" y="1144"/>
            <a:chExt cx="4848" cy="635"/>
          </a:xfrm>
        </p:grpSpPr>
        <p:sp>
          <p:nvSpPr>
            <p:cNvPr id="13" name="Text Box 153">
              <a:extLst>
                <a:ext uri="{FF2B5EF4-FFF2-40B4-BE49-F238E27FC236}">
                  <a16:creationId xmlns:a16="http://schemas.microsoft.com/office/drawing/2014/main" id="{AC800B8F-E7C1-413A-BA65-9EA97FAE9E02}"/>
                </a:ext>
              </a:extLst>
            </p:cNvPr>
            <p:cNvSpPr txBox="1">
              <a:spLocks noChangeArrowheads="1"/>
            </p:cNvSpPr>
            <p:nvPr/>
          </p:nvSpPr>
          <p:spPr bwMode="auto">
            <a:xfrm>
              <a:off x="144" y="1144"/>
              <a:ext cx="4800" cy="291"/>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solidFill>
                    <a:srgbClr val="0563C1"/>
                  </a:solidFill>
                  <a:latin typeface="楷体" panose="02010609060101010101" pitchFamily="49" charset="-122"/>
                  <a:ea typeface="楷体" panose="02010609060101010101" pitchFamily="49" charset="-122"/>
                </a:rPr>
                <a:t>0   1   2    3    4   5    6      7       8</a:t>
              </a:r>
            </a:p>
          </p:txBody>
        </p:sp>
        <p:sp>
          <p:nvSpPr>
            <p:cNvPr id="14" name="Text Box 154">
              <a:extLst>
                <a:ext uri="{FF2B5EF4-FFF2-40B4-BE49-F238E27FC236}">
                  <a16:creationId xmlns:a16="http://schemas.microsoft.com/office/drawing/2014/main" id="{0FDC22CF-AB16-4AC0-B0FF-D0501148F046}"/>
                </a:ext>
              </a:extLst>
            </p:cNvPr>
            <p:cNvSpPr txBox="1">
              <a:spLocks noChangeArrowheads="1"/>
            </p:cNvSpPr>
            <p:nvPr/>
          </p:nvSpPr>
          <p:spPr bwMode="auto">
            <a:xfrm>
              <a:off x="96" y="1488"/>
              <a:ext cx="4644" cy="291"/>
            </a:xfrm>
            <a:prstGeom prst="rect">
              <a:avLst/>
            </a:prstGeom>
            <a:solidFill>
              <a:schemeClr val="bg1"/>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 基本操作   进位   移位   回送   判跳   操作数</a:t>
              </a:r>
            </a:p>
          </p:txBody>
        </p:sp>
        <p:sp>
          <p:nvSpPr>
            <p:cNvPr id="15" name="Line 155">
              <a:extLst>
                <a:ext uri="{FF2B5EF4-FFF2-40B4-BE49-F238E27FC236}">
                  <a16:creationId xmlns:a16="http://schemas.microsoft.com/office/drawing/2014/main" id="{7851C2CA-2558-4E62-870F-541F0455B376}"/>
                </a:ext>
              </a:extLst>
            </p:cNvPr>
            <p:cNvSpPr>
              <a:spLocks noChangeShapeType="1"/>
            </p:cNvSpPr>
            <p:nvPr/>
          </p:nvSpPr>
          <p:spPr bwMode="auto">
            <a:xfrm>
              <a:off x="1203" y="1488"/>
              <a:ext cx="8"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r>
                <a:rPr lang="en-US" altLang="zh-CN"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
          <p:nvSpPr>
            <p:cNvPr id="16" name="Line 156">
              <a:extLst>
                <a:ext uri="{FF2B5EF4-FFF2-40B4-BE49-F238E27FC236}">
                  <a16:creationId xmlns:a16="http://schemas.microsoft.com/office/drawing/2014/main" id="{374C71CB-91B3-4676-A766-F650BC2FF194}"/>
                </a:ext>
              </a:extLst>
            </p:cNvPr>
            <p:cNvSpPr>
              <a:spLocks noChangeShapeType="1"/>
            </p:cNvSpPr>
            <p:nvPr/>
          </p:nvSpPr>
          <p:spPr bwMode="auto">
            <a:xfrm>
              <a:off x="1840" y="1488"/>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8" name="Line 157">
              <a:extLst>
                <a:ext uri="{FF2B5EF4-FFF2-40B4-BE49-F238E27FC236}">
                  <a16:creationId xmlns:a16="http://schemas.microsoft.com/office/drawing/2014/main" id="{9FD039B2-6600-49B7-99A6-D68CCCA88E9B}"/>
                </a:ext>
              </a:extLst>
            </p:cNvPr>
            <p:cNvSpPr>
              <a:spLocks noChangeShapeType="1"/>
            </p:cNvSpPr>
            <p:nvPr/>
          </p:nvSpPr>
          <p:spPr bwMode="auto">
            <a:xfrm flipH="1">
              <a:off x="2540" y="1488"/>
              <a:ext cx="4"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9" name="Line 158">
              <a:extLst>
                <a:ext uri="{FF2B5EF4-FFF2-40B4-BE49-F238E27FC236}">
                  <a16:creationId xmlns:a16="http://schemas.microsoft.com/office/drawing/2014/main" id="{7F80CC04-C3CE-4749-9D3B-D6097A6ED9D4}"/>
                </a:ext>
              </a:extLst>
            </p:cNvPr>
            <p:cNvSpPr>
              <a:spLocks noChangeShapeType="1"/>
            </p:cNvSpPr>
            <p:nvPr/>
          </p:nvSpPr>
          <p:spPr bwMode="auto">
            <a:xfrm>
              <a:off x="3216" y="1488"/>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159">
              <a:extLst>
                <a:ext uri="{FF2B5EF4-FFF2-40B4-BE49-F238E27FC236}">
                  <a16:creationId xmlns:a16="http://schemas.microsoft.com/office/drawing/2014/main" id="{CD41FDA9-A0A1-40E9-A56D-DF3894C9FD99}"/>
                </a:ext>
              </a:extLst>
            </p:cNvPr>
            <p:cNvSpPr>
              <a:spLocks noChangeShapeType="1"/>
            </p:cNvSpPr>
            <p:nvPr/>
          </p:nvSpPr>
          <p:spPr bwMode="auto">
            <a:xfrm>
              <a:off x="3840" y="1488"/>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260528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 calcmode="lin" valueType="num">
                                      <p:cBhvr>
                                        <p:cTn id="23"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9514BF7-E78C-4AA8-826E-0036ECFB761D}"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15</a:t>
            </a:fld>
            <a:endParaRPr lang="zh-CN" altLang="en-US"/>
          </a:p>
        </p:txBody>
      </p:sp>
      <p:sp>
        <p:nvSpPr>
          <p:cNvPr id="17" name="Text Box 4">
            <a:extLst>
              <a:ext uri="{FF2B5EF4-FFF2-40B4-BE49-F238E27FC236}">
                <a16:creationId xmlns:a16="http://schemas.microsoft.com/office/drawing/2014/main" id="{7B1BF408-B7F5-4AD0-845A-D31BB9271C47}"/>
              </a:ext>
            </a:extLst>
          </p:cNvPr>
          <p:cNvSpPr txBox="1"/>
          <p:nvPr/>
        </p:nvSpPr>
        <p:spPr>
          <a:xfrm>
            <a:off x="210282" y="1144447"/>
            <a:ext cx="8723435"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地址结构</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在指令中明确给出几个地址，给出哪些地址。</a:t>
            </a:r>
          </a:p>
        </p:txBody>
      </p:sp>
      <p:sp>
        <p:nvSpPr>
          <p:cNvPr id="25" name="Text Box 4">
            <a:extLst>
              <a:ext uri="{FF2B5EF4-FFF2-40B4-BE49-F238E27FC236}">
                <a16:creationId xmlns:a16="http://schemas.microsoft.com/office/drawing/2014/main" id="{23D2BFF6-7269-46DB-8373-3DA416DC1F31}"/>
              </a:ext>
            </a:extLst>
          </p:cNvPr>
          <p:cNvSpPr txBox="1"/>
          <p:nvPr/>
        </p:nvSpPr>
        <p:spPr>
          <a:xfrm>
            <a:off x="210282" y="3797020"/>
            <a:ext cx="2349446"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操作数的位置</a:t>
            </a:r>
          </a:p>
        </p:txBody>
      </p:sp>
      <p:sp>
        <p:nvSpPr>
          <p:cNvPr id="27" name="AutoShape 5">
            <a:extLst>
              <a:ext uri="{FF2B5EF4-FFF2-40B4-BE49-F238E27FC236}">
                <a16:creationId xmlns:a16="http://schemas.microsoft.com/office/drawing/2014/main" id="{7A6E2755-C71C-4351-8A65-A9878CDECFEB}"/>
              </a:ext>
            </a:extLst>
          </p:cNvPr>
          <p:cNvSpPr/>
          <p:nvPr/>
        </p:nvSpPr>
        <p:spPr bwMode="auto">
          <a:xfrm>
            <a:off x="2504934" y="2256874"/>
            <a:ext cx="261854" cy="3621412"/>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8" name="AutoShape 5">
            <a:extLst>
              <a:ext uri="{FF2B5EF4-FFF2-40B4-BE49-F238E27FC236}">
                <a16:creationId xmlns:a16="http://schemas.microsoft.com/office/drawing/2014/main" id="{F24F85BF-0742-4393-96BE-EFF27F22A6B6}"/>
              </a:ext>
            </a:extLst>
          </p:cNvPr>
          <p:cNvSpPr/>
          <p:nvPr/>
        </p:nvSpPr>
        <p:spPr bwMode="auto">
          <a:xfrm>
            <a:off x="3979725" y="1891846"/>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9" name="Text Box 4">
            <a:extLst>
              <a:ext uri="{FF2B5EF4-FFF2-40B4-BE49-F238E27FC236}">
                <a16:creationId xmlns:a16="http://schemas.microsoft.com/office/drawing/2014/main" id="{B76E5260-1318-462A-85E0-6DF4F91A45E6}"/>
              </a:ext>
            </a:extLst>
          </p:cNvPr>
          <p:cNvSpPr txBox="1"/>
          <p:nvPr/>
        </p:nvSpPr>
        <p:spPr>
          <a:xfrm>
            <a:off x="2778622" y="2090451"/>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堆栈</a:t>
            </a:r>
          </a:p>
        </p:txBody>
      </p:sp>
      <p:sp>
        <p:nvSpPr>
          <p:cNvPr id="33" name="Text Box 4">
            <a:extLst>
              <a:ext uri="{FF2B5EF4-FFF2-40B4-BE49-F238E27FC236}">
                <a16:creationId xmlns:a16="http://schemas.microsoft.com/office/drawing/2014/main" id="{8B59CD68-4A10-48BB-AA44-2C9E0F71CB71}"/>
              </a:ext>
            </a:extLst>
          </p:cNvPr>
          <p:cNvSpPr txBox="1"/>
          <p:nvPr/>
        </p:nvSpPr>
        <p:spPr>
          <a:xfrm>
            <a:off x="2773135" y="3865306"/>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寄存器</a:t>
            </a:r>
          </a:p>
        </p:txBody>
      </p:sp>
      <p:sp>
        <p:nvSpPr>
          <p:cNvPr id="34" name="Text Box 4">
            <a:extLst>
              <a:ext uri="{FF2B5EF4-FFF2-40B4-BE49-F238E27FC236}">
                <a16:creationId xmlns:a16="http://schemas.microsoft.com/office/drawing/2014/main" id="{80928CA8-81A6-4217-9783-5F81E334C4C5}"/>
              </a:ext>
            </a:extLst>
          </p:cNvPr>
          <p:cNvSpPr txBox="1"/>
          <p:nvPr/>
        </p:nvSpPr>
        <p:spPr>
          <a:xfrm>
            <a:off x="2782163" y="5495458"/>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存储器</a:t>
            </a:r>
          </a:p>
        </p:txBody>
      </p:sp>
      <p:sp>
        <p:nvSpPr>
          <p:cNvPr id="35" name="Text Box 4">
            <a:extLst>
              <a:ext uri="{FF2B5EF4-FFF2-40B4-BE49-F238E27FC236}">
                <a16:creationId xmlns:a16="http://schemas.microsoft.com/office/drawing/2014/main" id="{4E586447-CA0B-4877-964B-60F5866AF478}"/>
              </a:ext>
            </a:extLst>
          </p:cNvPr>
          <p:cNvSpPr txBox="1"/>
          <p:nvPr/>
        </p:nvSpPr>
        <p:spPr>
          <a:xfrm>
            <a:off x="4149752" y="1748465"/>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主存开辟（软堆栈）</a:t>
            </a:r>
          </a:p>
        </p:txBody>
      </p:sp>
      <p:sp>
        <p:nvSpPr>
          <p:cNvPr id="36" name="Text Box 4">
            <a:extLst>
              <a:ext uri="{FF2B5EF4-FFF2-40B4-BE49-F238E27FC236}">
                <a16:creationId xmlns:a16="http://schemas.microsoft.com/office/drawing/2014/main" id="{3392DCD4-6E71-4B48-8989-26159BBDC08A}"/>
              </a:ext>
            </a:extLst>
          </p:cNvPr>
          <p:cNvSpPr txBox="1"/>
          <p:nvPr/>
        </p:nvSpPr>
        <p:spPr>
          <a:xfrm>
            <a:off x="4159623" y="2484897"/>
            <a:ext cx="4159624" cy="982385"/>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中的寄存器组组成</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（硬堆栈）</a:t>
            </a:r>
          </a:p>
        </p:txBody>
      </p:sp>
      <p:sp>
        <p:nvSpPr>
          <p:cNvPr id="37" name="AutoShape 5">
            <a:extLst>
              <a:ext uri="{FF2B5EF4-FFF2-40B4-BE49-F238E27FC236}">
                <a16:creationId xmlns:a16="http://schemas.microsoft.com/office/drawing/2014/main" id="{5E4D9A40-1E56-49E5-B5F6-2C9E15075BB2}"/>
              </a:ext>
            </a:extLst>
          </p:cNvPr>
          <p:cNvSpPr/>
          <p:nvPr/>
        </p:nvSpPr>
        <p:spPr bwMode="auto">
          <a:xfrm>
            <a:off x="3970090" y="3675450"/>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38" name="Text Box 4">
            <a:extLst>
              <a:ext uri="{FF2B5EF4-FFF2-40B4-BE49-F238E27FC236}">
                <a16:creationId xmlns:a16="http://schemas.microsoft.com/office/drawing/2014/main" id="{12D7581A-B088-49C4-9B7D-0BBCBA568449}"/>
              </a:ext>
            </a:extLst>
          </p:cNvPr>
          <p:cNvSpPr txBox="1"/>
          <p:nvPr/>
        </p:nvSpPr>
        <p:spPr>
          <a:xfrm>
            <a:off x="4159623" y="3542815"/>
            <a:ext cx="3978248"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a:t>
            </a:r>
          </a:p>
        </p:txBody>
      </p:sp>
      <p:sp>
        <p:nvSpPr>
          <p:cNvPr id="39" name="Text Box 4">
            <a:extLst>
              <a:ext uri="{FF2B5EF4-FFF2-40B4-BE49-F238E27FC236}">
                <a16:creationId xmlns:a16="http://schemas.microsoft.com/office/drawing/2014/main" id="{91843300-C54E-4EB2-AC89-965BD9FAE1CC}"/>
              </a:ext>
            </a:extLst>
          </p:cNvPr>
          <p:cNvSpPr txBox="1"/>
          <p:nvPr/>
        </p:nvSpPr>
        <p:spPr>
          <a:xfrm>
            <a:off x="4169494" y="4279247"/>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外设接口中的寄存器</a:t>
            </a:r>
          </a:p>
        </p:txBody>
      </p:sp>
      <p:sp>
        <p:nvSpPr>
          <p:cNvPr id="40" name="AutoShape 5">
            <a:extLst>
              <a:ext uri="{FF2B5EF4-FFF2-40B4-BE49-F238E27FC236}">
                <a16:creationId xmlns:a16="http://schemas.microsoft.com/office/drawing/2014/main" id="{E31C2F4B-71AB-41A6-BC0A-DC67E8583AF5}"/>
              </a:ext>
            </a:extLst>
          </p:cNvPr>
          <p:cNvSpPr/>
          <p:nvPr/>
        </p:nvSpPr>
        <p:spPr bwMode="auto">
          <a:xfrm>
            <a:off x="4026168" y="5206763"/>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41" name="Text Box 4">
            <a:extLst>
              <a:ext uri="{FF2B5EF4-FFF2-40B4-BE49-F238E27FC236}">
                <a16:creationId xmlns:a16="http://schemas.microsoft.com/office/drawing/2014/main" id="{C404FBA0-A148-4F79-BA10-0E02D4A8805A}"/>
              </a:ext>
            </a:extLst>
          </p:cNvPr>
          <p:cNvSpPr txBox="1"/>
          <p:nvPr/>
        </p:nvSpPr>
        <p:spPr>
          <a:xfrm>
            <a:off x="4215701" y="5074128"/>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a:t>
            </a:r>
          </a:p>
        </p:txBody>
      </p:sp>
      <p:sp>
        <p:nvSpPr>
          <p:cNvPr id="42" name="Text Box 4">
            <a:extLst>
              <a:ext uri="{FF2B5EF4-FFF2-40B4-BE49-F238E27FC236}">
                <a16:creationId xmlns:a16="http://schemas.microsoft.com/office/drawing/2014/main" id="{28F5DAE7-DC9A-40D9-A6B7-FEE05F794944}"/>
              </a:ext>
            </a:extLst>
          </p:cNvPr>
          <p:cNvSpPr txBox="1"/>
          <p:nvPr/>
        </p:nvSpPr>
        <p:spPr>
          <a:xfrm>
            <a:off x="4225572" y="5810560"/>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外存</a:t>
            </a:r>
          </a:p>
        </p:txBody>
      </p:sp>
    </p:spTree>
    <p:extLst>
      <p:ext uri="{BB962C8B-B14F-4D97-AF65-F5344CB8AC3E}">
        <p14:creationId xmlns:p14="http://schemas.microsoft.com/office/powerpoint/2010/main" val="10008139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left)">
                                      <p:cBhvr>
                                        <p:cTn id="7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7" grpId="0" animBg="1"/>
      <p:bldP spid="28" grpId="0" animBg="1"/>
      <p:bldP spid="29" grpId="0"/>
      <p:bldP spid="33" grpId="0"/>
      <p:bldP spid="34" grpId="0"/>
      <p:bldP spid="35" grpId="0"/>
      <p:bldP spid="36" grpId="0"/>
      <p:bldP spid="37" grpId="0" animBg="1"/>
      <p:bldP spid="38" grpId="0"/>
      <p:bldP spid="39" grpId="0"/>
      <p:bldP spid="40" grpId="0" animBg="1"/>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53FFADC3-F868-4D6B-A1BE-BF6732C50AD3}"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16</a:t>
            </a:fld>
            <a:endParaRPr lang="zh-CN" altLang="en-US"/>
          </a:p>
        </p:txBody>
      </p:sp>
      <p:sp>
        <p:nvSpPr>
          <p:cNvPr id="13" name="Text Box 4">
            <a:extLst>
              <a:ext uri="{FF2B5EF4-FFF2-40B4-BE49-F238E27FC236}">
                <a16:creationId xmlns:a16="http://schemas.microsoft.com/office/drawing/2014/main" id="{AC70470C-B31A-4BA6-8C19-37DC142C9139}"/>
              </a:ext>
            </a:extLst>
          </p:cNvPr>
          <p:cNvSpPr txBox="1"/>
          <p:nvPr/>
        </p:nvSpPr>
        <p:spPr>
          <a:xfrm>
            <a:off x="340668" y="963282"/>
            <a:ext cx="4590385"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指令给出操作数地址方式：</a:t>
            </a:r>
          </a:p>
        </p:txBody>
      </p:sp>
      <p:sp>
        <p:nvSpPr>
          <p:cNvPr id="14" name="AutoShape 5">
            <a:extLst>
              <a:ext uri="{FF2B5EF4-FFF2-40B4-BE49-F238E27FC236}">
                <a16:creationId xmlns:a16="http://schemas.microsoft.com/office/drawing/2014/main" id="{20A9B3C7-3188-456D-8B49-9AFF0959F4AF}"/>
              </a:ext>
            </a:extLst>
          </p:cNvPr>
          <p:cNvSpPr/>
          <p:nvPr/>
        </p:nvSpPr>
        <p:spPr bwMode="auto">
          <a:xfrm>
            <a:off x="794718" y="1765760"/>
            <a:ext cx="154913" cy="737420"/>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5" name="Text Box 4">
            <a:extLst>
              <a:ext uri="{FF2B5EF4-FFF2-40B4-BE49-F238E27FC236}">
                <a16:creationId xmlns:a16="http://schemas.microsoft.com/office/drawing/2014/main" id="{CE01E76C-76B4-4008-994B-E4A11FE82AE4}"/>
              </a:ext>
            </a:extLst>
          </p:cNvPr>
          <p:cNvSpPr txBox="1"/>
          <p:nvPr/>
        </p:nvSpPr>
        <p:spPr>
          <a:xfrm>
            <a:off x="955978" y="1504080"/>
            <a:ext cx="7429217"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显式</a:t>
            </a:r>
            <a:r>
              <a:rPr lang="zh-CN" altLang="en-US" sz="2800" b="1" dirty="0">
                <a:latin typeface="楷体" panose="02010609060101010101" pitchFamily="49" charset="-122"/>
                <a:ea typeface="楷体" panose="02010609060101010101" pitchFamily="49" charset="-122"/>
              </a:rPr>
              <a:t>：直接、间接、变址、基址等</a:t>
            </a:r>
          </a:p>
        </p:txBody>
      </p:sp>
      <p:sp>
        <p:nvSpPr>
          <p:cNvPr id="16" name="Text Box 4">
            <a:extLst>
              <a:ext uri="{FF2B5EF4-FFF2-40B4-BE49-F238E27FC236}">
                <a16:creationId xmlns:a16="http://schemas.microsoft.com/office/drawing/2014/main" id="{6F9F90E8-F1AC-4B7A-8E04-64A420025A5D}"/>
              </a:ext>
            </a:extLst>
          </p:cNvPr>
          <p:cNvSpPr txBox="1"/>
          <p:nvPr/>
        </p:nvSpPr>
        <p:spPr>
          <a:xfrm>
            <a:off x="955978" y="2158485"/>
            <a:ext cx="7559372"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隐式</a:t>
            </a:r>
            <a:r>
              <a:rPr lang="zh-CN" altLang="en-US" sz="2800" b="1" dirty="0">
                <a:latin typeface="楷体" panose="02010609060101010101" pitchFamily="49" charset="-122"/>
                <a:ea typeface="楷体" panose="02010609060101010101" pitchFamily="49" charset="-122"/>
              </a:rPr>
              <a:t>：隐含约定寄存器号、主存储器单元号</a:t>
            </a:r>
          </a:p>
        </p:txBody>
      </p:sp>
      <p:sp>
        <p:nvSpPr>
          <p:cNvPr id="18" name="Text Box 4">
            <a:extLst>
              <a:ext uri="{FF2B5EF4-FFF2-40B4-BE49-F238E27FC236}">
                <a16:creationId xmlns:a16="http://schemas.microsoft.com/office/drawing/2014/main" id="{5E073A86-D958-486C-831D-0CBC23AE8CCD}"/>
              </a:ext>
            </a:extLst>
          </p:cNvPr>
          <p:cNvSpPr txBox="1"/>
          <p:nvPr/>
        </p:nvSpPr>
        <p:spPr>
          <a:xfrm>
            <a:off x="340667" y="2595316"/>
            <a:ext cx="8716175" cy="3869329"/>
          </a:xfrm>
          <a:prstGeom prst="rect">
            <a:avLst/>
          </a:prstGeom>
          <a:noFill/>
          <a:ln w="9525">
            <a:noFill/>
          </a:ln>
        </p:spPr>
        <p:txBody>
          <a:bodyPr wrap="square" anchor="t">
            <a:spAutoFit/>
          </a:bodyPr>
          <a:lstStyle/>
          <a:p>
            <a:pPr>
              <a:lnSpc>
                <a:spcPct val="150000"/>
              </a:lnSpc>
            </a:pPr>
            <a:r>
              <a:rPr lang="zh-CN" altLang="en-US" sz="2800" b="1" dirty="0">
                <a:solidFill>
                  <a:srgbClr val="FF0E0E"/>
                </a:solidFill>
                <a:latin typeface="楷体" panose="02010609060101010101" pitchFamily="49" charset="-122"/>
                <a:ea typeface="楷体" panose="02010609060101010101" pitchFamily="49" charset="-122"/>
              </a:rPr>
              <a:t>① 显地址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如果在指令中明显地给出地址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如写明主存储单元号或</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的寄存器编号</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则这种地址表达称为显地址。</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显地址又分为：</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三地址指令、二地址指令、</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一地址指令、零地址指令。</a:t>
            </a:r>
          </a:p>
        </p:txBody>
      </p:sp>
    </p:spTree>
    <p:extLst>
      <p:ext uri="{BB962C8B-B14F-4D97-AF65-F5344CB8AC3E}">
        <p14:creationId xmlns:p14="http://schemas.microsoft.com/office/powerpoint/2010/main" val="561312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xEl>
                                              <p:pRg st="0" end="0"/>
                                            </p:txEl>
                                          </p:spTgt>
                                        </p:tgtEl>
                                        <p:attrNameLst>
                                          <p:attrName>style.visibility</p:attrName>
                                        </p:attrNameLst>
                                      </p:cBhvr>
                                      <p:to>
                                        <p:strVal val="visible"/>
                                      </p:to>
                                    </p:set>
                                    <p:animEffect transition="in" filter="wipe(left)">
                                      <p:cBhvr>
                                        <p:cTn id="30" dur="500"/>
                                        <p:tgtEl>
                                          <p:spTgt spid="1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xEl>
                                              <p:pRg st="1" end="1"/>
                                            </p:txEl>
                                          </p:spTgt>
                                        </p:tgtEl>
                                        <p:attrNameLst>
                                          <p:attrName>style.visibility</p:attrName>
                                        </p:attrNameLst>
                                      </p:cBhvr>
                                      <p:to>
                                        <p:strVal val="visible"/>
                                      </p:to>
                                    </p:set>
                                    <p:animEffect transition="in" filter="wipe(left)">
                                      <p:cBhvr>
                                        <p:cTn id="35" dur="500"/>
                                        <p:tgtEl>
                                          <p:spTgt spid="1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
                                            <p:txEl>
                                              <p:pRg st="2" end="2"/>
                                            </p:txEl>
                                          </p:spTgt>
                                        </p:tgtEl>
                                        <p:attrNameLst>
                                          <p:attrName>style.visibility</p:attrName>
                                        </p:attrNameLst>
                                      </p:cBhvr>
                                      <p:to>
                                        <p:strVal val="visible"/>
                                      </p:to>
                                    </p:set>
                                    <p:animEffect transition="in" filter="wipe(left)">
                                      <p:cBhvr>
                                        <p:cTn id="40" dur="500"/>
                                        <p:tgtEl>
                                          <p:spTgt spid="18">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
                                            <p:txEl>
                                              <p:pRg st="3" end="3"/>
                                            </p:txEl>
                                          </p:spTgt>
                                        </p:tgtEl>
                                        <p:attrNameLst>
                                          <p:attrName>style.visibility</p:attrName>
                                        </p:attrNameLst>
                                      </p:cBhvr>
                                      <p:to>
                                        <p:strVal val="visible"/>
                                      </p:to>
                                    </p:set>
                                    <p:animEffect transition="in" filter="wipe(left)">
                                      <p:cBhvr>
                                        <p:cTn id="45" dur="500"/>
                                        <p:tgtEl>
                                          <p:spTgt spid="18">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8">
                                            <p:txEl>
                                              <p:pRg st="4" end="4"/>
                                            </p:txEl>
                                          </p:spTgt>
                                        </p:tgtEl>
                                        <p:attrNameLst>
                                          <p:attrName>style.visibility</p:attrName>
                                        </p:attrNameLst>
                                      </p:cBhvr>
                                      <p:to>
                                        <p:strVal val="visible"/>
                                      </p:to>
                                    </p:set>
                                    <p:animEffect transition="in" filter="wipe(left)">
                                      <p:cBhvr>
                                        <p:cTn id="50"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p:bldP spid="1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C7CE80D-EAFD-49CA-9C66-6281BDF623E4}"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17</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334320" y="1186833"/>
            <a:ext cx="8532589" cy="4515660"/>
          </a:xfrm>
          <a:prstGeom prst="rect">
            <a:avLst/>
          </a:prstGeom>
          <a:noFill/>
          <a:ln w="9525">
            <a:noFill/>
          </a:ln>
        </p:spPr>
        <p:txBody>
          <a:bodyPr wrap="square" anchor="t">
            <a:spAutoFit/>
          </a:bodyPr>
          <a:lstStyle/>
          <a:p>
            <a:pPr>
              <a:lnSpc>
                <a:spcPct val="150000"/>
              </a:lnSpc>
            </a:pPr>
            <a:r>
              <a:rPr lang="zh-CN" altLang="en-US" sz="2800" b="1" dirty="0">
                <a:solidFill>
                  <a:srgbClr val="FF0E0E"/>
                </a:solidFill>
                <a:latin typeface="楷体" panose="02010609060101010101" pitchFamily="49" charset="-122"/>
                <a:ea typeface="楷体" panose="02010609060101010101" pitchFamily="49" charset="-122"/>
              </a:rPr>
              <a:t>② 隐地址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如果在指令中的地址是以隐含的方式约定，如系统事先隐含约定操作数在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某个寄存器中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或是在堆栈中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因此在指令中并不给出地址码</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这种隐含约定的地址就称为隐地址。</a:t>
            </a:r>
            <a:endParaRPr lang="en-US" altLang="zh-CN" sz="2800" b="1" dirty="0">
              <a:latin typeface="楷体" panose="02010609060101010101" pitchFamily="49" charset="-122"/>
              <a:ea typeface="楷体" panose="02010609060101010101" pitchFamily="49" charset="-122"/>
            </a:endParaRPr>
          </a:p>
          <a:p>
            <a:pPr>
              <a:lnSpc>
                <a:spcPct val="150000"/>
              </a:lnSpc>
            </a:pP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简化地址结构</a:t>
            </a:r>
            <a:r>
              <a:rPr lang="zh-CN" altLang="en-US" sz="2800" b="1" dirty="0">
                <a:latin typeface="楷体" panose="02010609060101010101" pitchFamily="49" charset="-122"/>
                <a:ea typeface="楷体" panose="02010609060101010101" pitchFamily="49" charset="-122"/>
              </a:rPr>
              <a:t>的基本途径：</a:t>
            </a:r>
            <a:r>
              <a:rPr lang="zh-CN" altLang="en-US" sz="2800" b="1" dirty="0">
                <a:solidFill>
                  <a:srgbClr val="FF0E0E"/>
                </a:solidFill>
                <a:latin typeface="楷体" panose="02010609060101010101" pitchFamily="49" charset="-122"/>
                <a:ea typeface="楷体" panose="02010609060101010101" pitchFamily="49" charset="-122"/>
              </a:rPr>
              <a:t>尽量使用隐地址</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9021360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 calcmode="lin" valueType="num">
                                      <p:cBhvr>
                                        <p:cTn id="23"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FCC0D067-1CE8-409D-80EA-B1627D1A1AB0}"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18</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41396" y="12353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）四地址指令</a:t>
            </a:r>
          </a:p>
        </p:txBody>
      </p:sp>
      <p:sp>
        <p:nvSpPr>
          <p:cNvPr id="14" name="Text Box 18">
            <a:extLst>
              <a:ext uri="{FF2B5EF4-FFF2-40B4-BE49-F238E27FC236}">
                <a16:creationId xmlns:a16="http://schemas.microsoft.com/office/drawing/2014/main" id="{3DE42251-29B8-4200-8BFA-731A1FD5A1B0}"/>
              </a:ext>
            </a:extLst>
          </p:cNvPr>
          <p:cNvSpPr txBox="1">
            <a:spLocks noChangeArrowheads="1"/>
          </p:cNvSpPr>
          <p:nvPr/>
        </p:nvSpPr>
        <p:spPr bwMode="auto">
          <a:xfrm>
            <a:off x="1348798" y="3190696"/>
            <a:ext cx="13716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操作码</a:t>
            </a:r>
          </a:p>
        </p:txBody>
      </p:sp>
      <p:grpSp>
        <p:nvGrpSpPr>
          <p:cNvPr id="15" name="Group 21">
            <a:extLst>
              <a:ext uri="{FF2B5EF4-FFF2-40B4-BE49-F238E27FC236}">
                <a16:creationId xmlns:a16="http://schemas.microsoft.com/office/drawing/2014/main" id="{C47817D4-F8AC-4DF6-81A9-BAF520063F04}"/>
              </a:ext>
            </a:extLst>
          </p:cNvPr>
          <p:cNvGrpSpPr>
            <a:grpSpLocks/>
          </p:cNvGrpSpPr>
          <p:nvPr/>
        </p:nvGrpSpPr>
        <p:grpSpPr bwMode="auto">
          <a:xfrm>
            <a:off x="1567083" y="2412308"/>
            <a:ext cx="6751638" cy="393701"/>
            <a:chOff x="1248" y="2208"/>
            <a:chExt cx="4253" cy="248"/>
          </a:xfrm>
        </p:grpSpPr>
        <p:sp>
          <p:nvSpPr>
            <p:cNvPr id="16" name="Text Box 22">
              <a:extLst>
                <a:ext uri="{FF2B5EF4-FFF2-40B4-BE49-F238E27FC236}">
                  <a16:creationId xmlns:a16="http://schemas.microsoft.com/office/drawing/2014/main" id="{426A77D5-6FFE-4009-B348-5A2429585409}"/>
                </a:ext>
              </a:extLst>
            </p:cNvPr>
            <p:cNvSpPr txBox="1">
              <a:spLocks noChangeArrowheads="1"/>
            </p:cNvSpPr>
            <p:nvPr/>
          </p:nvSpPr>
          <p:spPr bwMode="auto">
            <a:xfrm>
              <a:off x="1248" y="2208"/>
              <a:ext cx="4253"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     A2      A3       A4</a:t>
              </a:r>
            </a:p>
          </p:txBody>
        </p:sp>
        <p:sp>
          <p:nvSpPr>
            <p:cNvPr id="18" name="Line 23">
              <a:extLst>
                <a:ext uri="{FF2B5EF4-FFF2-40B4-BE49-F238E27FC236}">
                  <a16:creationId xmlns:a16="http://schemas.microsoft.com/office/drawing/2014/main" id="{6437D835-D039-46CE-86D1-0E0E7C1411B2}"/>
                </a:ext>
              </a:extLst>
            </p:cNvPr>
            <p:cNvSpPr>
              <a:spLocks noChangeShapeType="1"/>
            </p:cNvSpPr>
            <p:nvPr/>
          </p:nvSpPr>
          <p:spPr bwMode="auto">
            <a:xfrm flipH="1">
              <a:off x="1852" y="2220"/>
              <a:ext cx="0" cy="22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9" name="Line 24">
              <a:extLst>
                <a:ext uri="{FF2B5EF4-FFF2-40B4-BE49-F238E27FC236}">
                  <a16:creationId xmlns:a16="http://schemas.microsoft.com/office/drawing/2014/main" id="{B540C5E0-7BDD-418F-8376-8FFFD2D16250}"/>
                </a:ext>
              </a:extLst>
            </p:cNvPr>
            <p:cNvSpPr>
              <a:spLocks noChangeShapeType="1"/>
            </p:cNvSpPr>
            <p:nvPr/>
          </p:nvSpPr>
          <p:spPr bwMode="auto">
            <a:xfrm>
              <a:off x="2714" y="2211"/>
              <a:ext cx="0" cy="2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0" name="Line 25">
              <a:extLst>
                <a:ext uri="{FF2B5EF4-FFF2-40B4-BE49-F238E27FC236}">
                  <a16:creationId xmlns:a16="http://schemas.microsoft.com/office/drawing/2014/main" id="{C39065F2-6D2F-4A0A-92A5-549DD507FE3E}"/>
                </a:ext>
              </a:extLst>
            </p:cNvPr>
            <p:cNvSpPr>
              <a:spLocks noChangeShapeType="1"/>
            </p:cNvSpPr>
            <p:nvPr/>
          </p:nvSpPr>
          <p:spPr bwMode="auto">
            <a:xfrm>
              <a:off x="3619" y="2220"/>
              <a:ext cx="0" cy="2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3" name="Line 26">
              <a:extLst>
                <a:ext uri="{FF2B5EF4-FFF2-40B4-BE49-F238E27FC236}">
                  <a16:creationId xmlns:a16="http://schemas.microsoft.com/office/drawing/2014/main" id="{EA248014-6B98-4501-8F40-11A527FC37DC}"/>
                </a:ext>
              </a:extLst>
            </p:cNvPr>
            <p:cNvSpPr>
              <a:spLocks noChangeShapeType="1"/>
            </p:cNvSpPr>
            <p:nvPr/>
          </p:nvSpPr>
          <p:spPr bwMode="auto">
            <a:xfrm flipH="1">
              <a:off x="4586" y="2223"/>
              <a:ext cx="3" cy="22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4" name="AutoShape 27">
            <a:extLst>
              <a:ext uri="{FF2B5EF4-FFF2-40B4-BE49-F238E27FC236}">
                <a16:creationId xmlns:a16="http://schemas.microsoft.com/office/drawing/2014/main" id="{05D1F7D0-A27D-4793-B02F-3C5FD7B7B23E}"/>
              </a:ext>
            </a:extLst>
          </p:cNvPr>
          <p:cNvSpPr>
            <a:spLocks/>
          </p:cNvSpPr>
          <p:nvPr/>
        </p:nvSpPr>
        <p:spPr bwMode="auto">
          <a:xfrm rot="16200000">
            <a:off x="1947685" y="2501203"/>
            <a:ext cx="173826" cy="918261"/>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5" name="AutoShape 28">
            <a:extLst>
              <a:ext uri="{FF2B5EF4-FFF2-40B4-BE49-F238E27FC236}">
                <a16:creationId xmlns:a16="http://schemas.microsoft.com/office/drawing/2014/main" id="{6450AE88-977C-4088-A17B-58C26C283ED7}"/>
              </a:ext>
            </a:extLst>
          </p:cNvPr>
          <p:cNvSpPr>
            <a:spLocks/>
          </p:cNvSpPr>
          <p:nvPr/>
        </p:nvSpPr>
        <p:spPr bwMode="auto">
          <a:xfrm rot="16200000">
            <a:off x="6015957" y="2217268"/>
            <a:ext cx="134117" cy="1454722"/>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6" name="AutoShape 29">
            <a:extLst>
              <a:ext uri="{FF2B5EF4-FFF2-40B4-BE49-F238E27FC236}">
                <a16:creationId xmlns:a16="http://schemas.microsoft.com/office/drawing/2014/main" id="{C5101CA0-DB6A-4D8D-8806-F673978471A5}"/>
              </a:ext>
            </a:extLst>
          </p:cNvPr>
          <p:cNvSpPr>
            <a:spLocks/>
          </p:cNvSpPr>
          <p:nvPr/>
        </p:nvSpPr>
        <p:spPr bwMode="auto">
          <a:xfrm rot="16200000">
            <a:off x="7518243" y="2263532"/>
            <a:ext cx="151826" cy="1371603"/>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7" name="Text Box 30">
            <a:extLst>
              <a:ext uri="{FF2B5EF4-FFF2-40B4-BE49-F238E27FC236}">
                <a16:creationId xmlns:a16="http://schemas.microsoft.com/office/drawing/2014/main" id="{7AE6EFEE-BA16-447D-B941-937496370EB8}"/>
              </a:ext>
            </a:extLst>
          </p:cNvPr>
          <p:cNvSpPr txBox="1">
            <a:spLocks noChangeArrowheads="1"/>
          </p:cNvSpPr>
          <p:nvPr/>
        </p:nvSpPr>
        <p:spPr bwMode="auto">
          <a:xfrm>
            <a:off x="5397215" y="3168227"/>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结果存放地址</a:t>
            </a:r>
          </a:p>
        </p:txBody>
      </p:sp>
      <p:sp>
        <p:nvSpPr>
          <p:cNvPr id="28" name="Text Box 31">
            <a:extLst>
              <a:ext uri="{FF2B5EF4-FFF2-40B4-BE49-F238E27FC236}">
                <a16:creationId xmlns:a16="http://schemas.microsoft.com/office/drawing/2014/main" id="{90E0FCF4-122D-45AD-9014-FF70CEE1438F}"/>
              </a:ext>
            </a:extLst>
          </p:cNvPr>
          <p:cNvSpPr txBox="1">
            <a:spLocks noChangeArrowheads="1"/>
          </p:cNvSpPr>
          <p:nvPr/>
        </p:nvSpPr>
        <p:spPr bwMode="auto">
          <a:xfrm>
            <a:off x="7013596" y="3168227"/>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下条指令地址</a:t>
            </a:r>
          </a:p>
        </p:txBody>
      </p:sp>
      <p:sp>
        <p:nvSpPr>
          <p:cNvPr id="29" name="Text Box 32">
            <a:extLst>
              <a:ext uri="{FF2B5EF4-FFF2-40B4-BE49-F238E27FC236}">
                <a16:creationId xmlns:a16="http://schemas.microsoft.com/office/drawing/2014/main" id="{635BEE2C-8D98-49C4-BCD6-669CF1DF9767}"/>
              </a:ext>
            </a:extLst>
          </p:cNvPr>
          <p:cNvSpPr txBox="1">
            <a:spLocks noChangeArrowheads="1"/>
          </p:cNvSpPr>
          <p:nvPr/>
        </p:nvSpPr>
        <p:spPr bwMode="auto">
          <a:xfrm>
            <a:off x="355441" y="4257346"/>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p>
        </p:txBody>
      </p:sp>
      <p:grpSp>
        <p:nvGrpSpPr>
          <p:cNvPr id="34" name="组合 33">
            <a:extLst>
              <a:ext uri="{FF2B5EF4-FFF2-40B4-BE49-F238E27FC236}">
                <a16:creationId xmlns:a16="http://schemas.microsoft.com/office/drawing/2014/main" id="{BBEE88FB-EF6C-4038-8EF2-3C8709BFAE5B}"/>
              </a:ext>
            </a:extLst>
          </p:cNvPr>
          <p:cNvGrpSpPr/>
          <p:nvPr/>
        </p:nvGrpSpPr>
        <p:grpSpPr>
          <a:xfrm>
            <a:off x="2036528" y="4142719"/>
            <a:ext cx="4421188" cy="1500188"/>
            <a:chOff x="2022020" y="4665987"/>
            <a:chExt cx="4421188" cy="1500188"/>
          </a:xfrm>
        </p:grpSpPr>
        <p:grpSp>
          <p:nvGrpSpPr>
            <p:cNvPr id="35" name="Group 33">
              <a:extLst>
                <a:ext uri="{FF2B5EF4-FFF2-40B4-BE49-F238E27FC236}">
                  <a16:creationId xmlns:a16="http://schemas.microsoft.com/office/drawing/2014/main" id="{091E382F-8D1D-48B4-9EF2-57D011F189C2}"/>
                </a:ext>
              </a:extLst>
            </p:cNvPr>
            <p:cNvGrpSpPr>
              <a:grpSpLocks/>
            </p:cNvGrpSpPr>
            <p:nvPr/>
          </p:nvGrpSpPr>
          <p:grpSpPr bwMode="auto">
            <a:xfrm>
              <a:off x="2022020" y="4665987"/>
              <a:ext cx="4421188" cy="1500188"/>
              <a:chOff x="1200" y="2664"/>
              <a:chExt cx="2785" cy="945"/>
            </a:xfrm>
          </p:grpSpPr>
          <p:sp>
            <p:nvSpPr>
              <p:cNvPr id="37" name="Text Box 34">
                <a:extLst>
                  <a:ext uri="{FF2B5EF4-FFF2-40B4-BE49-F238E27FC236}">
                    <a16:creationId xmlns:a16="http://schemas.microsoft.com/office/drawing/2014/main" id="{8A173D7C-2D91-4B65-BF8A-EE5260ED1D42}"/>
                  </a:ext>
                </a:extLst>
              </p:cNvPr>
              <p:cNvSpPr txBox="1">
                <a:spLocks noChangeArrowheads="1"/>
              </p:cNvSpPr>
              <p:nvPr/>
            </p:nvSpPr>
            <p:spPr bwMode="auto">
              <a:xfrm>
                <a:off x="1200" y="2664"/>
                <a:ext cx="2785"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sz="2800" dirty="0">
                    <a:solidFill>
                      <a:srgbClr val="0563C1"/>
                    </a:solidFill>
                    <a:latin typeface="楷体" panose="02010609060101010101" pitchFamily="49" charset="-122"/>
                    <a:ea typeface="楷体" panose="02010609060101010101" pitchFamily="49" charset="-122"/>
                  </a:rPr>
                  <a:t>(A1) OP (A2)       A3</a:t>
                </a:r>
              </a:p>
              <a:p>
                <a:pPr eaLnBrk="1" hangingPunct="1">
                  <a:lnSpc>
                    <a:spcPct val="150000"/>
                  </a:lnSpc>
                  <a:spcBef>
                    <a:spcPct val="50000"/>
                  </a:spcBef>
                </a:pPr>
                <a:r>
                  <a:rPr lang="zh-CN" altLang="en-US" sz="2800" dirty="0">
                    <a:solidFill>
                      <a:srgbClr val="0563C1"/>
                    </a:solidFill>
                    <a:latin typeface="楷体" panose="02010609060101010101" pitchFamily="49" charset="-122"/>
                    <a:ea typeface="楷体" panose="02010609060101010101" pitchFamily="49" charset="-122"/>
                  </a:rPr>
                  <a:t>下条指令地址       </a:t>
                </a:r>
                <a:r>
                  <a:rPr lang="en-US" altLang="zh-CN" sz="2800" dirty="0">
                    <a:solidFill>
                      <a:srgbClr val="0563C1"/>
                    </a:solidFill>
                    <a:latin typeface="楷体" panose="02010609060101010101" pitchFamily="49" charset="-122"/>
                    <a:ea typeface="楷体" panose="02010609060101010101" pitchFamily="49" charset="-122"/>
                  </a:rPr>
                  <a:t>A4</a:t>
                </a:r>
                <a:endParaRPr lang="zh-CN" altLang="en-US" sz="2800" dirty="0">
                  <a:solidFill>
                    <a:srgbClr val="0563C1"/>
                  </a:solidFill>
                  <a:latin typeface="楷体" panose="02010609060101010101" pitchFamily="49" charset="-122"/>
                  <a:ea typeface="楷体" panose="02010609060101010101" pitchFamily="49" charset="-122"/>
                </a:endParaRPr>
              </a:p>
            </p:txBody>
          </p:sp>
          <p:sp>
            <p:nvSpPr>
              <p:cNvPr id="38" name="Line 35">
                <a:extLst>
                  <a:ext uri="{FF2B5EF4-FFF2-40B4-BE49-F238E27FC236}">
                    <a16:creationId xmlns:a16="http://schemas.microsoft.com/office/drawing/2014/main" id="{2A5EFB1D-FE61-4BF2-B5AB-1BC34919CC10}"/>
                  </a:ext>
                </a:extLst>
              </p:cNvPr>
              <p:cNvSpPr>
                <a:spLocks noChangeShapeType="1"/>
              </p:cNvSpPr>
              <p:nvPr/>
            </p:nvSpPr>
            <p:spPr bwMode="auto">
              <a:xfrm>
                <a:off x="2814" y="2901"/>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36" name="Line 35">
              <a:extLst>
                <a:ext uri="{FF2B5EF4-FFF2-40B4-BE49-F238E27FC236}">
                  <a16:creationId xmlns:a16="http://schemas.microsoft.com/office/drawing/2014/main" id="{F0FFB5A5-EE44-4CF9-A622-3CEABE73CA3F}"/>
                </a:ext>
              </a:extLst>
            </p:cNvPr>
            <p:cNvSpPr>
              <a:spLocks noChangeShapeType="1"/>
            </p:cNvSpPr>
            <p:nvPr/>
          </p:nvSpPr>
          <p:spPr bwMode="auto">
            <a:xfrm>
              <a:off x="4588030" y="5889416"/>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39" name="Text Box 32">
            <a:extLst>
              <a:ext uri="{FF2B5EF4-FFF2-40B4-BE49-F238E27FC236}">
                <a16:creationId xmlns:a16="http://schemas.microsoft.com/office/drawing/2014/main" id="{A21CE71A-533E-4E02-8E22-B502DEF85E61}"/>
              </a:ext>
            </a:extLst>
          </p:cNvPr>
          <p:cNvSpPr txBox="1">
            <a:spLocks noChangeArrowheads="1"/>
          </p:cNvSpPr>
          <p:nvPr/>
        </p:nvSpPr>
        <p:spPr bwMode="auto">
          <a:xfrm>
            <a:off x="351058" y="2315594"/>
            <a:ext cx="12393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格式：</a:t>
            </a:r>
          </a:p>
        </p:txBody>
      </p:sp>
      <p:sp>
        <p:nvSpPr>
          <p:cNvPr id="40" name="Text Box 18">
            <a:extLst>
              <a:ext uri="{FF2B5EF4-FFF2-40B4-BE49-F238E27FC236}">
                <a16:creationId xmlns:a16="http://schemas.microsoft.com/office/drawing/2014/main" id="{12FD8F83-FB3E-453E-97F7-10562727BAF0}"/>
              </a:ext>
            </a:extLst>
          </p:cNvPr>
          <p:cNvSpPr txBox="1">
            <a:spLocks noChangeArrowheads="1"/>
          </p:cNvSpPr>
          <p:nvPr/>
        </p:nvSpPr>
        <p:spPr bwMode="auto">
          <a:xfrm>
            <a:off x="2569928" y="3190696"/>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1</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41" name="AutoShape 27">
            <a:extLst>
              <a:ext uri="{FF2B5EF4-FFF2-40B4-BE49-F238E27FC236}">
                <a16:creationId xmlns:a16="http://schemas.microsoft.com/office/drawing/2014/main" id="{47F83882-8F31-4058-90ED-8917AFBFB37E}"/>
              </a:ext>
            </a:extLst>
          </p:cNvPr>
          <p:cNvSpPr>
            <a:spLocks/>
          </p:cNvSpPr>
          <p:nvPr/>
        </p:nvSpPr>
        <p:spPr bwMode="auto">
          <a:xfrm rot="16200000">
            <a:off x="3123853" y="2316088"/>
            <a:ext cx="173826" cy="1306394"/>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42" name="Text Box 18">
            <a:extLst>
              <a:ext uri="{FF2B5EF4-FFF2-40B4-BE49-F238E27FC236}">
                <a16:creationId xmlns:a16="http://schemas.microsoft.com/office/drawing/2014/main" id="{25F3BAF3-6058-4CF9-9F15-B248153A11BB}"/>
              </a:ext>
            </a:extLst>
          </p:cNvPr>
          <p:cNvSpPr txBox="1">
            <a:spLocks noChangeArrowheads="1"/>
          </p:cNvSpPr>
          <p:nvPr/>
        </p:nvSpPr>
        <p:spPr bwMode="auto">
          <a:xfrm>
            <a:off x="3954228" y="3186725"/>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2</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43" name="AutoShape 27">
            <a:extLst>
              <a:ext uri="{FF2B5EF4-FFF2-40B4-BE49-F238E27FC236}">
                <a16:creationId xmlns:a16="http://schemas.microsoft.com/office/drawing/2014/main" id="{EEA97D11-B46B-4AF7-BC2D-CE135F9A83A1}"/>
              </a:ext>
            </a:extLst>
          </p:cNvPr>
          <p:cNvSpPr>
            <a:spLocks/>
          </p:cNvSpPr>
          <p:nvPr/>
        </p:nvSpPr>
        <p:spPr bwMode="auto">
          <a:xfrm rot="16200000">
            <a:off x="4508153" y="2312117"/>
            <a:ext cx="173826" cy="1306394"/>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193513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slide(fromLeft)">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1+#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500"/>
                                        <p:tgtEl>
                                          <p:spTgt spid="41"/>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up)">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up)">
                                      <p:cBhvr>
                                        <p:cTn id="44" dur="500"/>
                                        <p:tgtEl>
                                          <p:spTgt spid="43"/>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up)">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up)">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up)">
                                      <p:cBhvr>
                                        <p:cTn id="62" dur="500"/>
                                        <p:tgtEl>
                                          <p:spTgt spid="26"/>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up)">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slide(fromLeft)">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p:cTn id="76" dur="500" fill="hold"/>
                                        <p:tgtEl>
                                          <p:spTgt spid="34"/>
                                        </p:tgtEl>
                                        <p:attrNameLst>
                                          <p:attrName>ppt_x</p:attrName>
                                        </p:attrNameLst>
                                      </p:cBhvr>
                                      <p:tavLst>
                                        <p:tav tm="0">
                                          <p:val>
                                            <p:strVal val="#ppt_x-#ppt_w/2"/>
                                          </p:val>
                                        </p:tav>
                                        <p:tav tm="100000">
                                          <p:val>
                                            <p:strVal val="#ppt_x"/>
                                          </p:val>
                                        </p:tav>
                                      </p:tavLst>
                                    </p:anim>
                                    <p:anim calcmode="lin" valueType="num">
                                      <p:cBhvr>
                                        <p:cTn id="77" dur="500" fill="hold"/>
                                        <p:tgtEl>
                                          <p:spTgt spid="34"/>
                                        </p:tgtEl>
                                        <p:attrNameLst>
                                          <p:attrName>ppt_y</p:attrName>
                                        </p:attrNameLst>
                                      </p:cBhvr>
                                      <p:tavLst>
                                        <p:tav tm="0">
                                          <p:val>
                                            <p:strVal val="#ppt_y"/>
                                          </p:val>
                                        </p:tav>
                                        <p:tav tm="100000">
                                          <p:val>
                                            <p:strVal val="#ppt_y"/>
                                          </p:val>
                                        </p:tav>
                                      </p:tavLst>
                                    </p:anim>
                                    <p:anim calcmode="lin" valueType="num">
                                      <p:cBhvr>
                                        <p:cTn id="78" dur="500" fill="hold"/>
                                        <p:tgtEl>
                                          <p:spTgt spid="34"/>
                                        </p:tgtEl>
                                        <p:attrNameLst>
                                          <p:attrName>ppt_w</p:attrName>
                                        </p:attrNameLst>
                                      </p:cBhvr>
                                      <p:tavLst>
                                        <p:tav tm="0">
                                          <p:val>
                                            <p:fltVal val="0"/>
                                          </p:val>
                                        </p:tav>
                                        <p:tav tm="100000">
                                          <p:val>
                                            <p:strVal val="#ppt_w"/>
                                          </p:val>
                                        </p:tav>
                                      </p:tavLst>
                                    </p:anim>
                                    <p:anim calcmode="lin" valueType="num">
                                      <p:cBhvr>
                                        <p:cTn id="79" dur="5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4" grpId="0"/>
      <p:bldP spid="24" grpId="0" animBg="1"/>
      <p:bldP spid="25" grpId="0" animBg="1"/>
      <p:bldP spid="26" grpId="0" animBg="1"/>
      <p:bldP spid="27" grpId="0"/>
      <p:bldP spid="28" grpId="0"/>
      <p:bldP spid="29" grpId="0"/>
      <p:bldP spid="39" grpId="0"/>
      <p:bldP spid="40" grpId="0"/>
      <p:bldP spid="41" grpId="0" animBg="1"/>
      <p:bldP spid="42"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C973674-0D9D-4514-8B87-30450558D811}"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19</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41396" y="12353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）三地址指令</a:t>
            </a:r>
          </a:p>
        </p:txBody>
      </p:sp>
      <p:sp>
        <p:nvSpPr>
          <p:cNvPr id="44" name="Text Box 18">
            <a:extLst>
              <a:ext uri="{FF2B5EF4-FFF2-40B4-BE49-F238E27FC236}">
                <a16:creationId xmlns:a16="http://schemas.microsoft.com/office/drawing/2014/main" id="{7A68FC88-C489-4767-9E43-33AA743E2C21}"/>
              </a:ext>
            </a:extLst>
          </p:cNvPr>
          <p:cNvSpPr txBox="1">
            <a:spLocks noChangeArrowheads="1"/>
          </p:cNvSpPr>
          <p:nvPr/>
        </p:nvSpPr>
        <p:spPr bwMode="auto">
          <a:xfrm>
            <a:off x="3636243" y="3529166"/>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1</a:t>
            </a:r>
            <a:endParaRPr lang="zh-CN" altLang="en-US" sz="2800" dirty="0">
              <a:solidFill>
                <a:srgbClr val="DF3C09"/>
              </a:solidFill>
              <a:latin typeface="楷体" panose="02010609060101010101" pitchFamily="49" charset="-122"/>
              <a:ea typeface="楷体" panose="02010609060101010101" pitchFamily="49" charset="-122"/>
            </a:endParaRPr>
          </a:p>
        </p:txBody>
      </p:sp>
      <p:grpSp>
        <p:nvGrpSpPr>
          <p:cNvPr id="46" name="Group 21">
            <a:extLst>
              <a:ext uri="{FF2B5EF4-FFF2-40B4-BE49-F238E27FC236}">
                <a16:creationId xmlns:a16="http://schemas.microsoft.com/office/drawing/2014/main" id="{EE0D04E6-0B1C-4238-8929-DC6F2D2FEDDC}"/>
              </a:ext>
            </a:extLst>
          </p:cNvPr>
          <p:cNvGrpSpPr>
            <a:grpSpLocks/>
          </p:cNvGrpSpPr>
          <p:nvPr/>
        </p:nvGrpSpPr>
        <p:grpSpPr bwMode="auto">
          <a:xfrm>
            <a:off x="2442930" y="2878494"/>
            <a:ext cx="5192713" cy="404814"/>
            <a:chOff x="1248" y="2208"/>
            <a:chExt cx="3271" cy="255"/>
          </a:xfrm>
        </p:grpSpPr>
        <p:sp>
          <p:nvSpPr>
            <p:cNvPr id="47" name="Text Box 22">
              <a:extLst>
                <a:ext uri="{FF2B5EF4-FFF2-40B4-BE49-F238E27FC236}">
                  <a16:creationId xmlns:a16="http://schemas.microsoft.com/office/drawing/2014/main" id="{432E23B3-EC9D-434E-A0A4-9A053850C8B7}"/>
                </a:ext>
              </a:extLst>
            </p:cNvPr>
            <p:cNvSpPr txBox="1">
              <a:spLocks noChangeArrowheads="1"/>
            </p:cNvSpPr>
            <p:nvPr/>
          </p:nvSpPr>
          <p:spPr bwMode="auto">
            <a:xfrm>
              <a:off x="1248" y="2208"/>
              <a:ext cx="3271"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      A2     A3 </a:t>
              </a:r>
            </a:p>
          </p:txBody>
        </p:sp>
        <p:sp>
          <p:nvSpPr>
            <p:cNvPr id="48" name="Line 23">
              <a:extLst>
                <a:ext uri="{FF2B5EF4-FFF2-40B4-BE49-F238E27FC236}">
                  <a16:creationId xmlns:a16="http://schemas.microsoft.com/office/drawing/2014/main" id="{175E8E61-B523-4C42-8AD7-306F37567F00}"/>
                </a:ext>
              </a:extLst>
            </p:cNvPr>
            <p:cNvSpPr>
              <a:spLocks noChangeShapeType="1"/>
            </p:cNvSpPr>
            <p:nvPr/>
          </p:nvSpPr>
          <p:spPr bwMode="auto">
            <a:xfrm flipH="1">
              <a:off x="1897"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a:extLst>
                <a:ext uri="{FF2B5EF4-FFF2-40B4-BE49-F238E27FC236}">
                  <a16:creationId xmlns:a16="http://schemas.microsoft.com/office/drawing/2014/main" id="{9F136FBF-9A2A-48C1-B5C0-C28F3A0E2734}"/>
                </a:ext>
              </a:extLst>
            </p:cNvPr>
            <p:cNvSpPr>
              <a:spLocks noChangeShapeType="1"/>
            </p:cNvSpPr>
            <p:nvPr/>
          </p:nvSpPr>
          <p:spPr bwMode="auto">
            <a:xfrm flipH="1">
              <a:off x="2818" y="2208"/>
              <a:ext cx="0" cy="24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0" name="Line 25">
              <a:extLst>
                <a:ext uri="{FF2B5EF4-FFF2-40B4-BE49-F238E27FC236}">
                  <a16:creationId xmlns:a16="http://schemas.microsoft.com/office/drawing/2014/main" id="{6EE1A02F-C261-4D95-B0F6-4C8CD48207B0}"/>
                </a:ext>
              </a:extLst>
            </p:cNvPr>
            <p:cNvSpPr>
              <a:spLocks noChangeShapeType="1"/>
            </p:cNvSpPr>
            <p:nvPr/>
          </p:nvSpPr>
          <p:spPr bwMode="auto">
            <a:xfrm flipH="1">
              <a:off x="3646" y="2217"/>
              <a:ext cx="0" cy="24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1" name="AutoShape 27">
            <a:extLst>
              <a:ext uri="{FF2B5EF4-FFF2-40B4-BE49-F238E27FC236}">
                <a16:creationId xmlns:a16="http://schemas.microsoft.com/office/drawing/2014/main" id="{B085074F-0327-4235-B6E2-C968303F3F66}"/>
              </a:ext>
            </a:extLst>
          </p:cNvPr>
          <p:cNvSpPr>
            <a:spLocks/>
          </p:cNvSpPr>
          <p:nvPr/>
        </p:nvSpPr>
        <p:spPr bwMode="auto">
          <a:xfrm rot="16200000">
            <a:off x="4120239" y="2693253"/>
            <a:ext cx="152400" cy="1379772"/>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52" name="AutoShape 28">
            <a:extLst>
              <a:ext uri="{FF2B5EF4-FFF2-40B4-BE49-F238E27FC236}">
                <a16:creationId xmlns:a16="http://schemas.microsoft.com/office/drawing/2014/main" id="{05059A4E-AA8B-4FB1-8F05-4E7061A122F7}"/>
              </a:ext>
            </a:extLst>
          </p:cNvPr>
          <p:cNvSpPr>
            <a:spLocks/>
          </p:cNvSpPr>
          <p:nvPr/>
        </p:nvSpPr>
        <p:spPr bwMode="auto">
          <a:xfrm rot="16200000">
            <a:off x="6863043" y="2727809"/>
            <a:ext cx="152401" cy="1347229"/>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53" name="Text Box 30">
            <a:extLst>
              <a:ext uri="{FF2B5EF4-FFF2-40B4-BE49-F238E27FC236}">
                <a16:creationId xmlns:a16="http://schemas.microsoft.com/office/drawing/2014/main" id="{D839EB82-81AD-49AE-B2EC-4FC862D4BEF6}"/>
              </a:ext>
            </a:extLst>
          </p:cNvPr>
          <p:cNvSpPr txBox="1">
            <a:spLocks noChangeArrowheads="1"/>
          </p:cNvSpPr>
          <p:nvPr/>
        </p:nvSpPr>
        <p:spPr bwMode="auto">
          <a:xfrm>
            <a:off x="6351481" y="3529166"/>
            <a:ext cx="1261377"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结果存放地址</a:t>
            </a:r>
          </a:p>
        </p:txBody>
      </p:sp>
      <p:sp>
        <p:nvSpPr>
          <p:cNvPr id="54" name="Text Box 32">
            <a:extLst>
              <a:ext uri="{FF2B5EF4-FFF2-40B4-BE49-F238E27FC236}">
                <a16:creationId xmlns:a16="http://schemas.microsoft.com/office/drawing/2014/main" id="{E938DF14-7BDB-4878-ADE3-5A94A0221239}"/>
              </a:ext>
            </a:extLst>
          </p:cNvPr>
          <p:cNvSpPr txBox="1">
            <a:spLocks noChangeArrowheads="1"/>
          </p:cNvSpPr>
          <p:nvPr/>
        </p:nvSpPr>
        <p:spPr bwMode="auto">
          <a:xfrm>
            <a:off x="732850" y="4385313"/>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p>
        </p:txBody>
      </p:sp>
      <p:grpSp>
        <p:nvGrpSpPr>
          <p:cNvPr id="55" name="组合 54">
            <a:extLst>
              <a:ext uri="{FF2B5EF4-FFF2-40B4-BE49-F238E27FC236}">
                <a16:creationId xmlns:a16="http://schemas.microsoft.com/office/drawing/2014/main" id="{9AF487E3-8F4E-4129-93DF-13CEA0504002}"/>
              </a:ext>
            </a:extLst>
          </p:cNvPr>
          <p:cNvGrpSpPr/>
          <p:nvPr/>
        </p:nvGrpSpPr>
        <p:grpSpPr>
          <a:xfrm>
            <a:off x="1981636" y="4277530"/>
            <a:ext cx="6853238" cy="1930400"/>
            <a:chOff x="2022020" y="4932685"/>
            <a:chExt cx="6853238" cy="1930400"/>
          </a:xfrm>
        </p:grpSpPr>
        <p:grpSp>
          <p:nvGrpSpPr>
            <p:cNvPr id="56" name="Group 33">
              <a:extLst>
                <a:ext uri="{FF2B5EF4-FFF2-40B4-BE49-F238E27FC236}">
                  <a16:creationId xmlns:a16="http://schemas.microsoft.com/office/drawing/2014/main" id="{B277235A-3D4A-4EFD-86BE-317177647408}"/>
                </a:ext>
              </a:extLst>
            </p:cNvPr>
            <p:cNvGrpSpPr>
              <a:grpSpLocks/>
            </p:cNvGrpSpPr>
            <p:nvPr/>
          </p:nvGrpSpPr>
          <p:grpSpPr bwMode="auto">
            <a:xfrm>
              <a:off x="2022020" y="4932685"/>
              <a:ext cx="6853238" cy="1930400"/>
              <a:chOff x="1200" y="2832"/>
              <a:chExt cx="4317" cy="1216"/>
            </a:xfrm>
          </p:grpSpPr>
          <p:sp>
            <p:nvSpPr>
              <p:cNvPr id="58" name="Text Box 34">
                <a:extLst>
                  <a:ext uri="{FF2B5EF4-FFF2-40B4-BE49-F238E27FC236}">
                    <a16:creationId xmlns:a16="http://schemas.microsoft.com/office/drawing/2014/main" id="{39D81FCF-46B8-4D36-9F44-FB92FAD50671}"/>
                  </a:ext>
                </a:extLst>
              </p:cNvPr>
              <p:cNvSpPr txBox="1">
                <a:spLocks noChangeArrowheads="1"/>
              </p:cNvSpPr>
              <p:nvPr/>
            </p:nvSpPr>
            <p:spPr bwMode="auto">
              <a:xfrm>
                <a:off x="1200" y="2832"/>
                <a:ext cx="4317"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(A1) OP (A2)       A3</a:t>
                </a: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p>
              <a:p>
                <a:pPr>
                  <a:lnSpc>
                    <a:spcPct val="150000"/>
                  </a:lnSpc>
                </a:pPr>
                <a:r>
                  <a:rPr lang="zh-CN" altLang="en-US" sz="2800" dirty="0">
                    <a:latin typeface="楷体" panose="02010609060101010101" pitchFamily="49" charset="-122"/>
                    <a:ea typeface="楷体" panose="02010609060101010101" pitchFamily="49" charset="-122"/>
                  </a:rPr>
                  <a:t>（在模型机中，为简化起见，令</a:t>
                </a:r>
                <a:r>
                  <a:rPr lang="en-US" altLang="zh-CN" sz="2800" dirty="0">
                    <a:latin typeface="楷体" panose="02010609060101010101" pitchFamily="49" charset="-122"/>
                    <a:ea typeface="楷体" panose="02010609060101010101" pitchFamily="49" charset="-122"/>
                  </a:rPr>
                  <a:t>n=1</a:t>
                </a:r>
                <a:r>
                  <a:rPr lang="zh-CN" altLang="en-US" sz="2800" dirty="0">
                    <a:latin typeface="楷体" panose="02010609060101010101" pitchFamily="49" charset="-122"/>
                    <a:ea typeface="楷体" panose="02010609060101010101" pitchFamily="49" charset="-122"/>
                  </a:rPr>
                  <a:t>）</a:t>
                </a:r>
              </a:p>
            </p:txBody>
          </p:sp>
          <p:sp>
            <p:nvSpPr>
              <p:cNvPr id="59" name="Line 35">
                <a:extLst>
                  <a:ext uri="{FF2B5EF4-FFF2-40B4-BE49-F238E27FC236}">
                    <a16:creationId xmlns:a16="http://schemas.microsoft.com/office/drawing/2014/main" id="{7D004788-B24A-458A-854E-C81462E8581E}"/>
                  </a:ext>
                </a:extLst>
              </p:cNvPr>
              <p:cNvSpPr>
                <a:spLocks noChangeShapeType="1"/>
              </p:cNvSpPr>
              <p:nvPr/>
            </p:nvSpPr>
            <p:spPr bwMode="auto">
              <a:xfrm>
                <a:off x="2874"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a:extLst>
                <a:ext uri="{FF2B5EF4-FFF2-40B4-BE49-F238E27FC236}">
                  <a16:creationId xmlns:a16="http://schemas.microsoft.com/office/drawing/2014/main" id="{682DF699-E3B6-48F4-9833-C330B94031B5}"/>
                </a:ext>
              </a:extLst>
            </p:cNvPr>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grpSp>
        <p:nvGrpSpPr>
          <p:cNvPr id="2" name="组合 1">
            <a:extLst>
              <a:ext uri="{FF2B5EF4-FFF2-40B4-BE49-F238E27FC236}">
                <a16:creationId xmlns:a16="http://schemas.microsoft.com/office/drawing/2014/main" id="{381520EF-FC41-42C2-B36C-C31DF561481E}"/>
              </a:ext>
            </a:extLst>
          </p:cNvPr>
          <p:cNvGrpSpPr/>
          <p:nvPr/>
        </p:nvGrpSpPr>
        <p:grpSpPr>
          <a:xfrm>
            <a:off x="774115" y="1923371"/>
            <a:ext cx="7152822" cy="637675"/>
            <a:chOff x="241396" y="1961755"/>
            <a:chExt cx="7152822" cy="637675"/>
          </a:xfrm>
        </p:grpSpPr>
        <p:sp>
          <p:nvSpPr>
            <p:cNvPr id="45" name="Text Box 19">
              <a:extLst>
                <a:ext uri="{FF2B5EF4-FFF2-40B4-BE49-F238E27FC236}">
                  <a16:creationId xmlns:a16="http://schemas.microsoft.com/office/drawing/2014/main" id="{B17288D1-E92B-43EA-98DA-FBCC92C37A95}"/>
                </a:ext>
              </a:extLst>
            </p:cNvPr>
            <p:cNvSpPr txBox="1">
              <a:spLocks noChangeArrowheads="1"/>
            </p:cNvSpPr>
            <p:nvPr/>
          </p:nvSpPr>
          <p:spPr bwMode="auto">
            <a:xfrm>
              <a:off x="241396" y="1961755"/>
              <a:ext cx="7152822"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四地址指令    三地址指令：</a:t>
              </a:r>
              <a:r>
                <a:rPr lang="zh-CN" altLang="en-US" sz="2800" dirty="0">
                  <a:solidFill>
                    <a:srgbClr val="0563C1"/>
                  </a:solidFill>
                  <a:latin typeface="楷体" panose="02010609060101010101" pitchFamily="49" charset="-122"/>
                  <a:ea typeface="楷体" panose="02010609060101010101" pitchFamily="49" charset="-122"/>
                </a:rPr>
                <a:t>使用隐地址</a:t>
              </a:r>
              <a:endParaRPr lang="en-US" altLang="zh-CN" sz="2800" dirty="0">
                <a:solidFill>
                  <a:srgbClr val="0563C1"/>
                </a:solidFill>
                <a:latin typeface="楷体" panose="02010609060101010101" pitchFamily="49" charset="-122"/>
                <a:ea typeface="楷体" panose="02010609060101010101" pitchFamily="49" charset="-122"/>
              </a:endParaRPr>
            </a:p>
          </p:txBody>
        </p:sp>
        <p:sp>
          <p:nvSpPr>
            <p:cNvPr id="63" name="Line 35">
              <a:extLst>
                <a:ext uri="{FF2B5EF4-FFF2-40B4-BE49-F238E27FC236}">
                  <a16:creationId xmlns:a16="http://schemas.microsoft.com/office/drawing/2014/main" id="{335AA736-041B-4993-BA8C-B0CB5AD66815}"/>
                </a:ext>
              </a:extLst>
            </p:cNvPr>
            <p:cNvSpPr>
              <a:spLocks noChangeShapeType="1"/>
            </p:cNvSpPr>
            <p:nvPr/>
          </p:nvSpPr>
          <p:spPr bwMode="auto">
            <a:xfrm>
              <a:off x="2201407" y="2364338"/>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4" name="Text Box 18">
            <a:extLst>
              <a:ext uri="{FF2B5EF4-FFF2-40B4-BE49-F238E27FC236}">
                <a16:creationId xmlns:a16="http://schemas.microsoft.com/office/drawing/2014/main" id="{B6D6381D-470E-4BD4-B442-4040FB8B35C8}"/>
              </a:ext>
            </a:extLst>
          </p:cNvPr>
          <p:cNvSpPr txBox="1">
            <a:spLocks noChangeArrowheads="1"/>
          </p:cNvSpPr>
          <p:nvPr/>
        </p:nvSpPr>
        <p:spPr bwMode="auto">
          <a:xfrm>
            <a:off x="2278624" y="3701521"/>
            <a:ext cx="13716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操作码</a:t>
            </a:r>
          </a:p>
        </p:txBody>
      </p:sp>
      <p:sp>
        <p:nvSpPr>
          <p:cNvPr id="65" name="AutoShape 27">
            <a:extLst>
              <a:ext uri="{FF2B5EF4-FFF2-40B4-BE49-F238E27FC236}">
                <a16:creationId xmlns:a16="http://schemas.microsoft.com/office/drawing/2014/main" id="{EEFCCDB8-A45E-43A4-B069-6DAA9532885A}"/>
              </a:ext>
            </a:extLst>
          </p:cNvPr>
          <p:cNvSpPr>
            <a:spLocks/>
          </p:cNvSpPr>
          <p:nvPr/>
        </p:nvSpPr>
        <p:spPr bwMode="auto">
          <a:xfrm rot="16200000">
            <a:off x="2862147" y="2890031"/>
            <a:ext cx="152400" cy="990833"/>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66" name="Text Box 18">
            <a:extLst>
              <a:ext uri="{FF2B5EF4-FFF2-40B4-BE49-F238E27FC236}">
                <a16:creationId xmlns:a16="http://schemas.microsoft.com/office/drawing/2014/main" id="{B093A7E2-3076-499B-AC07-131E27E827CE}"/>
              </a:ext>
            </a:extLst>
          </p:cNvPr>
          <p:cNvSpPr txBox="1">
            <a:spLocks noChangeArrowheads="1"/>
          </p:cNvSpPr>
          <p:nvPr/>
        </p:nvSpPr>
        <p:spPr bwMode="auto">
          <a:xfrm>
            <a:off x="4993862" y="3529166"/>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2</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67" name="AutoShape 27">
            <a:extLst>
              <a:ext uri="{FF2B5EF4-FFF2-40B4-BE49-F238E27FC236}">
                <a16:creationId xmlns:a16="http://schemas.microsoft.com/office/drawing/2014/main" id="{9E43A68B-EB02-46E6-8E67-7B309180F941}"/>
              </a:ext>
            </a:extLst>
          </p:cNvPr>
          <p:cNvSpPr>
            <a:spLocks/>
          </p:cNvSpPr>
          <p:nvPr/>
        </p:nvSpPr>
        <p:spPr bwMode="auto">
          <a:xfrm rot="16200000">
            <a:off x="5503756" y="2776168"/>
            <a:ext cx="152400" cy="1219200"/>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68" name="Text Box 19">
            <a:extLst>
              <a:ext uri="{FF2B5EF4-FFF2-40B4-BE49-F238E27FC236}">
                <a16:creationId xmlns:a16="http://schemas.microsoft.com/office/drawing/2014/main" id="{E3F309FA-8849-4704-83ED-213A6C137E79}"/>
              </a:ext>
            </a:extLst>
          </p:cNvPr>
          <p:cNvSpPr txBox="1">
            <a:spLocks noChangeArrowheads="1"/>
          </p:cNvSpPr>
          <p:nvPr/>
        </p:nvSpPr>
        <p:spPr bwMode="auto">
          <a:xfrm>
            <a:off x="785515" y="2699356"/>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p>
        </p:txBody>
      </p:sp>
    </p:spTree>
    <p:extLst>
      <p:ext uri="{BB962C8B-B14F-4D97-AF65-F5344CB8AC3E}">
        <p14:creationId xmlns:p14="http://schemas.microsoft.com/office/powerpoint/2010/main" val="16571423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p:tgtEl>
                                          <p:spTgt spid="68"/>
                                        </p:tgtEl>
                                        <p:attrNameLst>
                                          <p:attrName>ppt_x</p:attrName>
                                        </p:attrNameLst>
                                      </p:cBhvr>
                                      <p:tavLst>
                                        <p:tav tm="0">
                                          <p:val>
                                            <p:strVal val="#ppt_x-#ppt_w*1.125000"/>
                                          </p:val>
                                        </p:tav>
                                        <p:tav tm="100000">
                                          <p:val>
                                            <p:strVal val="#ppt_x"/>
                                          </p:val>
                                        </p:tav>
                                      </p:tavLst>
                                    </p:anim>
                                    <p:animEffect transition="in" filter="wipe(right)">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1+#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up)">
                                      <p:cBhvr>
                                        <p:cTn id="32" dur="500"/>
                                        <p:tgtEl>
                                          <p:spTgt spid="65"/>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up)">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up)">
                                      <p:cBhvr>
                                        <p:cTn id="41" dur="500"/>
                                        <p:tgtEl>
                                          <p:spTgt spid="51"/>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up)">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up)">
                                      <p:cBhvr>
                                        <p:cTn id="50" dur="500"/>
                                        <p:tgtEl>
                                          <p:spTgt spid="67"/>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ipe(up)">
                                      <p:cBhvr>
                                        <p:cTn id="54" dur="500"/>
                                        <p:tgtEl>
                                          <p:spTgt spid="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up)">
                                      <p:cBhvr>
                                        <p:cTn id="59" dur="500"/>
                                        <p:tgtEl>
                                          <p:spTgt spid="52"/>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up)">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slide(fromLeft)">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8" fill="hold" nodeType="click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p:cTn id="73" dur="500" fill="hold"/>
                                        <p:tgtEl>
                                          <p:spTgt spid="55"/>
                                        </p:tgtEl>
                                        <p:attrNameLst>
                                          <p:attrName>ppt_x</p:attrName>
                                        </p:attrNameLst>
                                      </p:cBhvr>
                                      <p:tavLst>
                                        <p:tav tm="0">
                                          <p:val>
                                            <p:strVal val="#ppt_x-#ppt_w/2"/>
                                          </p:val>
                                        </p:tav>
                                        <p:tav tm="100000">
                                          <p:val>
                                            <p:strVal val="#ppt_x"/>
                                          </p:val>
                                        </p:tav>
                                      </p:tavLst>
                                    </p:anim>
                                    <p:anim calcmode="lin" valueType="num">
                                      <p:cBhvr>
                                        <p:cTn id="74" dur="500" fill="hold"/>
                                        <p:tgtEl>
                                          <p:spTgt spid="55"/>
                                        </p:tgtEl>
                                        <p:attrNameLst>
                                          <p:attrName>ppt_y</p:attrName>
                                        </p:attrNameLst>
                                      </p:cBhvr>
                                      <p:tavLst>
                                        <p:tav tm="0">
                                          <p:val>
                                            <p:strVal val="#ppt_y"/>
                                          </p:val>
                                        </p:tav>
                                        <p:tav tm="100000">
                                          <p:val>
                                            <p:strVal val="#ppt_y"/>
                                          </p:val>
                                        </p:tav>
                                      </p:tavLst>
                                    </p:anim>
                                    <p:anim calcmode="lin" valueType="num">
                                      <p:cBhvr>
                                        <p:cTn id="75" dur="500" fill="hold"/>
                                        <p:tgtEl>
                                          <p:spTgt spid="55"/>
                                        </p:tgtEl>
                                        <p:attrNameLst>
                                          <p:attrName>ppt_w</p:attrName>
                                        </p:attrNameLst>
                                      </p:cBhvr>
                                      <p:tavLst>
                                        <p:tav tm="0">
                                          <p:val>
                                            <p:fltVal val="0"/>
                                          </p:val>
                                        </p:tav>
                                        <p:tav tm="100000">
                                          <p:val>
                                            <p:strVal val="#ppt_w"/>
                                          </p:val>
                                        </p:tav>
                                      </p:tavLst>
                                    </p:anim>
                                    <p:anim calcmode="lin" valueType="num">
                                      <p:cBhvr>
                                        <p:cTn id="76" dur="500" fill="hold"/>
                                        <p:tgtEl>
                                          <p:spTgt spid="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44" grpId="0"/>
      <p:bldP spid="51" grpId="0" animBg="1"/>
      <p:bldP spid="52" grpId="0" animBg="1"/>
      <p:bldP spid="53" grpId="0"/>
      <p:bldP spid="54" grpId="0"/>
      <p:bldP spid="64" grpId="0"/>
      <p:bldP spid="65" grpId="0" animBg="1"/>
      <p:bldP spid="66" grpId="0"/>
      <p:bldP spid="67" grpId="0" animBg="1"/>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sp>
        <p:nvSpPr>
          <p:cNvPr id="6" name="文本框 5"/>
          <p:cNvSpPr txBox="1"/>
          <p:nvPr/>
        </p:nvSpPr>
        <p:spPr>
          <a:xfrm>
            <a:off x="522574" y="2340080"/>
            <a:ext cx="1979291" cy="2177840"/>
          </a:xfrm>
          <a:prstGeom prst="rect">
            <a:avLst/>
          </a:prstGeom>
          <a:noFill/>
        </p:spPr>
        <p:txBody>
          <a:bodyPr wrap="square" rtlCol="0">
            <a:spAutoFit/>
          </a:bodyPr>
          <a:lstStyle/>
          <a:p>
            <a:pPr lvl="0" algn="dist">
              <a:lnSpc>
                <a:spcPct val="150000"/>
              </a:lnSpc>
              <a:defRPr/>
            </a:pPr>
            <a:r>
              <a:rPr lang="zh-CN" altLang="en-US" sz="4800" dirty="0">
                <a:solidFill>
                  <a:prstClr val="white"/>
                </a:solidFill>
                <a:latin typeface="微软雅黑" panose="020B0503020204020204" pitchFamily="34" charset="-122"/>
                <a:ea typeface="微软雅黑" panose="020B0503020204020204" pitchFamily="34" charset="-122"/>
              </a:rPr>
              <a:t>主要内容</a:t>
            </a:r>
          </a:p>
        </p:txBody>
      </p:sp>
      <p:sp>
        <p:nvSpPr>
          <p:cNvPr id="13" name="椭圆 12"/>
          <p:cNvSpPr/>
          <p:nvPr/>
        </p:nvSpPr>
        <p:spPr>
          <a:xfrm>
            <a:off x="4142382" y="2384491"/>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1</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5" name="椭圆 14"/>
          <p:cNvSpPr/>
          <p:nvPr/>
        </p:nvSpPr>
        <p:spPr>
          <a:xfrm>
            <a:off x="4142382" y="3380823"/>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2</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631055" y="3264014"/>
            <a:ext cx="3032488"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指令寻址方式</a:t>
            </a:r>
          </a:p>
        </p:txBody>
      </p:sp>
      <p:sp>
        <p:nvSpPr>
          <p:cNvPr id="18" name="文本框 17"/>
          <p:cNvSpPr txBox="1"/>
          <p:nvPr/>
        </p:nvSpPr>
        <p:spPr>
          <a:xfrm>
            <a:off x="4608195" y="2277472"/>
            <a:ext cx="3055348"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指令格式</a:t>
            </a:r>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19" name="椭圆 18">
            <a:extLst>
              <a:ext uri="{FF2B5EF4-FFF2-40B4-BE49-F238E27FC236}">
                <a16:creationId xmlns:a16="http://schemas.microsoft.com/office/drawing/2014/main" id="{1478DF14-4F92-44E0-B4ED-F8DCEBFE37F1}"/>
              </a:ext>
            </a:extLst>
          </p:cNvPr>
          <p:cNvSpPr/>
          <p:nvPr/>
        </p:nvSpPr>
        <p:spPr>
          <a:xfrm>
            <a:off x="4161432" y="4438098"/>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3</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0C85D244-7544-473C-A1BD-01DE99061BCE}"/>
              </a:ext>
            </a:extLst>
          </p:cNvPr>
          <p:cNvSpPr txBox="1"/>
          <p:nvPr/>
        </p:nvSpPr>
        <p:spPr>
          <a:xfrm>
            <a:off x="4650105" y="4321289"/>
            <a:ext cx="3032488"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指令类型</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9901B77E-3081-4EA2-BF52-CC69AB9796AE}"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20</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）二地址指令</a:t>
            </a:r>
          </a:p>
        </p:txBody>
      </p:sp>
      <p:grpSp>
        <p:nvGrpSpPr>
          <p:cNvPr id="46" name="Group 21">
            <a:extLst>
              <a:ext uri="{FF2B5EF4-FFF2-40B4-BE49-F238E27FC236}">
                <a16:creationId xmlns:a16="http://schemas.microsoft.com/office/drawing/2014/main" id="{EE0D04E6-0B1C-4238-8929-DC6F2D2FEDDC}"/>
              </a:ext>
            </a:extLst>
          </p:cNvPr>
          <p:cNvGrpSpPr>
            <a:grpSpLocks/>
          </p:cNvGrpSpPr>
          <p:nvPr/>
        </p:nvGrpSpPr>
        <p:grpSpPr bwMode="auto">
          <a:xfrm>
            <a:off x="2404830" y="3348390"/>
            <a:ext cx="4014788" cy="393701"/>
            <a:chOff x="1248" y="2208"/>
            <a:chExt cx="2529" cy="248"/>
          </a:xfrm>
        </p:grpSpPr>
        <p:sp>
          <p:nvSpPr>
            <p:cNvPr id="47" name="Text Box 22">
              <a:extLst>
                <a:ext uri="{FF2B5EF4-FFF2-40B4-BE49-F238E27FC236}">
                  <a16:creationId xmlns:a16="http://schemas.microsoft.com/office/drawing/2014/main" id="{432E23B3-EC9D-434E-A0A4-9A053850C8B7}"/>
                </a:ext>
              </a:extLst>
            </p:cNvPr>
            <p:cNvSpPr txBox="1">
              <a:spLocks noChangeArrowheads="1"/>
            </p:cNvSpPr>
            <p:nvPr/>
          </p:nvSpPr>
          <p:spPr bwMode="auto">
            <a:xfrm>
              <a:off x="1248" y="2208"/>
              <a:ext cx="2529"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      A2</a:t>
              </a:r>
            </a:p>
          </p:txBody>
        </p:sp>
        <p:sp>
          <p:nvSpPr>
            <p:cNvPr id="48" name="Line 23">
              <a:extLst>
                <a:ext uri="{FF2B5EF4-FFF2-40B4-BE49-F238E27FC236}">
                  <a16:creationId xmlns:a16="http://schemas.microsoft.com/office/drawing/2014/main" id="{175E8E61-B523-4C42-8AD7-306F37567F00}"/>
                </a:ext>
              </a:extLst>
            </p:cNvPr>
            <p:cNvSpPr>
              <a:spLocks noChangeShapeType="1"/>
            </p:cNvSpPr>
            <p:nvPr/>
          </p:nvSpPr>
          <p:spPr bwMode="auto">
            <a:xfrm flipH="1">
              <a:off x="1897"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a:extLst>
                <a:ext uri="{FF2B5EF4-FFF2-40B4-BE49-F238E27FC236}">
                  <a16:creationId xmlns:a16="http://schemas.microsoft.com/office/drawing/2014/main" id="{9F136FBF-9A2A-48C1-B5C0-C28F3A0E2734}"/>
                </a:ext>
              </a:extLst>
            </p:cNvPr>
            <p:cNvSpPr>
              <a:spLocks noChangeShapeType="1"/>
            </p:cNvSpPr>
            <p:nvPr/>
          </p:nvSpPr>
          <p:spPr bwMode="auto">
            <a:xfrm flipH="1">
              <a:off x="2818" y="2208"/>
              <a:ext cx="0" cy="24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4" name="Text Box 32">
            <a:extLst>
              <a:ext uri="{FF2B5EF4-FFF2-40B4-BE49-F238E27FC236}">
                <a16:creationId xmlns:a16="http://schemas.microsoft.com/office/drawing/2014/main" id="{E938DF14-7BDB-4878-ADE3-5A94A0221239}"/>
              </a:ext>
            </a:extLst>
          </p:cNvPr>
          <p:cNvSpPr txBox="1">
            <a:spLocks noChangeArrowheads="1"/>
          </p:cNvSpPr>
          <p:nvPr/>
        </p:nvSpPr>
        <p:spPr bwMode="auto">
          <a:xfrm>
            <a:off x="599500" y="4061463"/>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p>
        </p:txBody>
      </p:sp>
      <p:grpSp>
        <p:nvGrpSpPr>
          <p:cNvPr id="55" name="组合 54">
            <a:extLst>
              <a:ext uri="{FF2B5EF4-FFF2-40B4-BE49-F238E27FC236}">
                <a16:creationId xmlns:a16="http://schemas.microsoft.com/office/drawing/2014/main" id="{9AF487E3-8F4E-4129-93DF-13CEA0504002}"/>
              </a:ext>
            </a:extLst>
          </p:cNvPr>
          <p:cNvGrpSpPr/>
          <p:nvPr/>
        </p:nvGrpSpPr>
        <p:grpSpPr>
          <a:xfrm>
            <a:off x="1981636" y="3953682"/>
            <a:ext cx="6853238" cy="1284288"/>
            <a:chOff x="2022020" y="4932687"/>
            <a:chExt cx="6853238" cy="1284288"/>
          </a:xfrm>
        </p:grpSpPr>
        <p:grpSp>
          <p:nvGrpSpPr>
            <p:cNvPr id="56" name="Group 33">
              <a:extLst>
                <a:ext uri="{FF2B5EF4-FFF2-40B4-BE49-F238E27FC236}">
                  <a16:creationId xmlns:a16="http://schemas.microsoft.com/office/drawing/2014/main" id="{B277235A-3D4A-4EFD-86BE-317177647408}"/>
                </a:ext>
              </a:extLst>
            </p:cNvPr>
            <p:cNvGrpSpPr>
              <a:grpSpLocks/>
            </p:cNvGrpSpPr>
            <p:nvPr/>
          </p:nvGrpSpPr>
          <p:grpSpPr bwMode="auto">
            <a:xfrm>
              <a:off x="2022020" y="4932687"/>
              <a:ext cx="6853238" cy="1284288"/>
              <a:chOff x="1200" y="2832"/>
              <a:chExt cx="4317" cy="809"/>
            </a:xfrm>
          </p:grpSpPr>
          <p:sp>
            <p:nvSpPr>
              <p:cNvPr id="58" name="Text Box 34">
                <a:extLst>
                  <a:ext uri="{FF2B5EF4-FFF2-40B4-BE49-F238E27FC236}">
                    <a16:creationId xmlns:a16="http://schemas.microsoft.com/office/drawing/2014/main" id="{39D81FCF-46B8-4D36-9F44-FB92FAD50671}"/>
                  </a:ext>
                </a:extLst>
              </p:cNvPr>
              <p:cNvSpPr txBox="1">
                <a:spLocks noChangeArrowheads="1"/>
              </p:cNvSpPr>
              <p:nvPr/>
            </p:nvSpPr>
            <p:spPr bwMode="auto">
              <a:xfrm>
                <a:off x="1200" y="2832"/>
                <a:ext cx="4317"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(A1) OP (A2)       A1</a:t>
                </a: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p>
            </p:txBody>
          </p:sp>
          <p:sp>
            <p:nvSpPr>
              <p:cNvPr id="59" name="Line 35">
                <a:extLst>
                  <a:ext uri="{FF2B5EF4-FFF2-40B4-BE49-F238E27FC236}">
                    <a16:creationId xmlns:a16="http://schemas.microsoft.com/office/drawing/2014/main" id="{7D004788-B24A-458A-854E-C81462E8581E}"/>
                  </a:ext>
                </a:extLst>
              </p:cNvPr>
              <p:cNvSpPr>
                <a:spLocks noChangeShapeType="1"/>
              </p:cNvSpPr>
              <p:nvPr/>
            </p:nvSpPr>
            <p:spPr bwMode="auto">
              <a:xfrm>
                <a:off x="2874"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a:extLst>
                <a:ext uri="{FF2B5EF4-FFF2-40B4-BE49-F238E27FC236}">
                  <a16:creationId xmlns:a16="http://schemas.microsoft.com/office/drawing/2014/main" id="{682DF699-E3B6-48F4-9833-C330B94031B5}"/>
                </a:ext>
              </a:extLst>
            </p:cNvPr>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8" name="Text Box 19">
            <a:extLst>
              <a:ext uri="{FF2B5EF4-FFF2-40B4-BE49-F238E27FC236}">
                <a16:creationId xmlns:a16="http://schemas.microsoft.com/office/drawing/2014/main" id="{E3F309FA-8849-4704-83ED-213A6C137E79}"/>
              </a:ext>
            </a:extLst>
          </p:cNvPr>
          <p:cNvSpPr txBox="1">
            <a:spLocks noChangeArrowheads="1"/>
          </p:cNvSpPr>
          <p:nvPr/>
        </p:nvSpPr>
        <p:spPr bwMode="auto">
          <a:xfrm>
            <a:off x="614065" y="3169256"/>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p>
        </p:txBody>
      </p:sp>
      <p:sp>
        <p:nvSpPr>
          <p:cNvPr id="35" name="Text Box 19">
            <a:extLst>
              <a:ext uri="{FF2B5EF4-FFF2-40B4-BE49-F238E27FC236}">
                <a16:creationId xmlns:a16="http://schemas.microsoft.com/office/drawing/2014/main" id="{10C4BC06-DB56-4547-A7EC-B58C9AEF6BE6}"/>
              </a:ext>
            </a:extLst>
          </p:cNvPr>
          <p:cNvSpPr txBox="1">
            <a:spLocks noChangeArrowheads="1"/>
          </p:cNvSpPr>
          <p:nvPr/>
        </p:nvSpPr>
        <p:spPr bwMode="auto">
          <a:xfrm>
            <a:off x="590550" y="1763131"/>
            <a:ext cx="8049359"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在绝大多数情况下，两个操作数运算后至少有一个今后不再使用，因而不需要保留。</a:t>
            </a:r>
          </a:p>
        </p:txBody>
      </p:sp>
      <p:sp>
        <p:nvSpPr>
          <p:cNvPr id="36" name="Text Box 19">
            <a:extLst>
              <a:ext uri="{FF2B5EF4-FFF2-40B4-BE49-F238E27FC236}">
                <a16:creationId xmlns:a16="http://schemas.microsoft.com/office/drawing/2014/main" id="{3514CA32-3E8F-480A-BEFC-BE1C27608B00}"/>
              </a:ext>
            </a:extLst>
          </p:cNvPr>
          <p:cNvSpPr txBox="1">
            <a:spLocks noChangeArrowheads="1"/>
          </p:cNvSpPr>
          <p:nvPr/>
        </p:nvSpPr>
        <p:spPr bwMode="auto">
          <a:xfrm>
            <a:off x="595461" y="5373111"/>
            <a:ext cx="359554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如： </a:t>
            </a:r>
            <a:r>
              <a:rPr lang="en-US" altLang="zh-CN" sz="2800" dirty="0">
                <a:latin typeface="楷体" panose="02010609060101010101" pitchFamily="49" charset="-122"/>
                <a:ea typeface="楷体" panose="02010609060101010101" pitchFamily="49" charset="-122"/>
              </a:rPr>
              <a:t>MOV AX</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BX</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76169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 calcmode="lin" valueType="num">
                                      <p:cBhvr additive="base">
                                        <p:cTn id="21" dur="500"/>
                                        <p:tgtEl>
                                          <p:spTgt spid="68"/>
                                        </p:tgtEl>
                                        <p:attrNameLst>
                                          <p:attrName>ppt_x</p:attrName>
                                        </p:attrNameLst>
                                      </p:cBhvr>
                                      <p:tavLst>
                                        <p:tav tm="0">
                                          <p:val>
                                            <p:strVal val="#ppt_x-#ppt_w*1.125000"/>
                                          </p:val>
                                        </p:tav>
                                        <p:tav tm="100000">
                                          <p:val>
                                            <p:strVal val="#ppt_x"/>
                                          </p:val>
                                        </p:tav>
                                      </p:tavLst>
                                    </p:anim>
                                    <p:animEffect transition="in" filter="wipe(right)">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1+#ppt_w/2"/>
                                          </p:val>
                                        </p:tav>
                                        <p:tav tm="100000">
                                          <p:val>
                                            <p:strVal val="#ppt_x"/>
                                          </p:val>
                                        </p:tav>
                                      </p:tavLst>
                                    </p:anim>
                                    <p:anim calcmode="lin" valueType="num">
                                      <p:cBhvr additive="base">
                                        <p:cTn id="2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slide(fromLeft)">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p:cTn id="38" dur="500" fill="hold"/>
                                        <p:tgtEl>
                                          <p:spTgt spid="55"/>
                                        </p:tgtEl>
                                        <p:attrNameLst>
                                          <p:attrName>ppt_x</p:attrName>
                                        </p:attrNameLst>
                                      </p:cBhvr>
                                      <p:tavLst>
                                        <p:tav tm="0">
                                          <p:val>
                                            <p:strVal val="#ppt_x-#ppt_w/2"/>
                                          </p:val>
                                        </p:tav>
                                        <p:tav tm="100000">
                                          <p:val>
                                            <p:strVal val="#ppt_x"/>
                                          </p:val>
                                        </p:tav>
                                      </p:tavLst>
                                    </p:anim>
                                    <p:anim calcmode="lin" valueType="num">
                                      <p:cBhvr>
                                        <p:cTn id="39" dur="500" fill="hold"/>
                                        <p:tgtEl>
                                          <p:spTgt spid="55"/>
                                        </p:tgtEl>
                                        <p:attrNameLst>
                                          <p:attrName>ppt_y</p:attrName>
                                        </p:attrNameLst>
                                      </p:cBhvr>
                                      <p:tavLst>
                                        <p:tav tm="0">
                                          <p:val>
                                            <p:strVal val="#ppt_y"/>
                                          </p:val>
                                        </p:tav>
                                        <p:tav tm="100000">
                                          <p:val>
                                            <p:strVal val="#ppt_y"/>
                                          </p:val>
                                        </p:tav>
                                      </p:tavLst>
                                    </p:anim>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additive="base">
                                        <p:cTn id="46" dur="500"/>
                                        <p:tgtEl>
                                          <p:spTgt spid="36"/>
                                        </p:tgtEl>
                                        <p:attrNameLst>
                                          <p:attrName>ppt_x</p:attrName>
                                        </p:attrNameLst>
                                      </p:cBhvr>
                                      <p:tavLst>
                                        <p:tav tm="0">
                                          <p:val>
                                            <p:strVal val="#ppt_x-#ppt_w*1.125000"/>
                                          </p:val>
                                        </p:tav>
                                        <p:tav tm="100000">
                                          <p:val>
                                            <p:strVal val="#ppt_x"/>
                                          </p:val>
                                        </p:tav>
                                      </p:tavLst>
                                    </p:anim>
                                    <p:animEffect transition="in" filter="wipe(right)">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4" grpId="0"/>
      <p:bldP spid="68" grpId="0"/>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9C8EE51-3EF3-421F-A489-B5CE2D1AE121}"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21</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）一地址指令</a:t>
            </a:r>
          </a:p>
        </p:txBody>
      </p:sp>
      <p:grpSp>
        <p:nvGrpSpPr>
          <p:cNvPr id="46" name="Group 21">
            <a:extLst>
              <a:ext uri="{FF2B5EF4-FFF2-40B4-BE49-F238E27FC236}">
                <a16:creationId xmlns:a16="http://schemas.microsoft.com/office/drawing/2014/main" id="{EE0D04E6-0B1C-4238-8929-DC6F2D2FEDDC}"/>
              </a:ext>
            </a:extLst>
          </p:cNvPr>
          <p:cNvGrpSpPr>
            <a:grpSpLocks/>
          </p:cNvGrpSpPr>
          <p:nvPr/>
        </p:nvGrpSpPr>
        <p:grpSpPr bwMode="auto">
          <a:xfrm>
            <a:off x="2404830" y="3403810"/>
            <a:ext cx="2767013" cy="393701"/>
            <a:chOff x="1248" y="2208"/>
            <a:chExt cx="1743" cy="248"/>
          </a:xfrm>
        </p:grpSpPr>
        <p:sp>
          <p:nvSpPr>
            <p:cNvPr id="47" name="Text Box 22">
              <a:extLst>
                <a:ext uri="{FF2B5EF4-FFF2-40B4-BE49-F238E27FC236}">
                  <a16:creationId xmlns:a16="http://schemas.microsoft.com/office/drawing/2014/main" id="{432E23B3-EC9D-434E-A0A4-9A053850C8B7}"/>
                </a:ext>
              </a:extLst>
            </p:cNvPr>
            <p:cNvSpPr txBox="1">
              <a:spLocks noChangeArrowheads="1"/>
            </p:cNvSpPr>
            <p:nvPr/>
          </p:nvSpPr>
          <p:spPr bwMode="auto">
            <a:xfrm>
              <a:off x="1248" y="2208"/>
              <a:ext cx="1743"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a:t>
              </a:r>
            </a:p>
          </p:txBody>
        </p:sp>
        <p:sp>
          <p:nvSpPr>
            <p:cNvPr id="48" name="Line 23">
              <a:extLst>
                <a:ext uri="{FF2B5EF4-FFF2-40B4-BE49-F238E27FC236}">
                  <a16:creationId xmlns:a16="http://schemas.microsoft.com/office/drawing/2014/main" id="{175E8E61-B523-4C42-8AD7-306F37567F00}"/>
                </a:ext>
              </a:extLst>
            </p:cNvPr>
            <p:cNvSpPr>
              <a:spLocks noChangeShapeType="1"/>
            </p:cNvSpPr>
            <p:nvPr/>
          </p:nvSpPr>
          <p:spPr bwMode="auto">
            <a:xfrm flipH="1">
              <a:off x="2099"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4" name="Text Box 32">
            <a:extLst>
              <a:ext uri="{FF2B5EF4-FFF2-40B4-BE49-F238E27FC236}">
                <a16:creationId xmlns:a16="http://schemas.microsoft.com/office/drawing/2014/main" id="{E938DF14-7BDB-4878-ADE3-5A94A0221239}"/>
              </a:ext>
            </a:extLst>
          </p:cNvPr>
          <p:cNvSpPr txBox="1">
            <a:spLocks noChangeArrowheads="1"/>
          </p:cNvSpPr>
          <p:nvPr/>
        </p:nvSpPr>
        <p:spPr bwMode="auto">
          <a:xfrm>
            <a:off x="608155" y="4823467"/>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p>
        </p:txBody>
      </p:sp>
      <p:grpSp>
        <p:nvGrpSpPr>
          <p:cNvPr id="55" name="组合 54">
            <a:extLst>
              <a:ext uri="{FF2B5EF4-FFF2-40B4-BE49-F238E27FC236}">
                <a16:creationId xmlns:a16="http://schemas.microsoft.com/office/drawing/2014/main" id="{9AF487E3-8F4E-4129-93DF-13CEA0504002}"/>
              </a:ext>
            </a:extLst>
          </p:cNvPr>
          <p:cNvGrpSpPr/>
          <p:nvPr/>
        </p:nvGrpSpPr>
        <p:grpSpPr>
          <a:xfrm>
            <a:off x="1981636" y="4715686"/>
            <a:ext cx="6853238" cy="1284288"/>
            <a:chOff x="2022020" y="4932687"/>
            <a:chExt cx="6853238" cy="1284288"/>
          </a:xfrm>
        </p:grpSpPr>
        <p:grpSp>
          <p:nvGrpSpPr>
            <p:cNvPr id="56" name="Group 33">
              <a:extLst>
                <a:ext uri="{FF2B5EF4-FFF2-40B4-BE49-F238E27FC236}">
                  <a16:creationId xmlns:a16="http://schemas.microsoft.com/office/drawing/2014/main" id="{B277235A-3D4A-4EFD-86BE-317177647408}"/>
                </a:ext>
              </a:extLst>
            </p:cNvPr>
            <p:cNvGrpSpPr>
              <a:grpSpLocks/>
            </p:cNvGrpSpPr>
            <p:nvPr/>
          </p:nvGrpSpPr>
          <p:grpSpPr bwMode="auto">
            <a:xfrm>
              <a:off x="2022020" y="4932687"/>
              <a:ext cx="6853238" cy="1284288"/>
              <a:chOff x="1200" y="2832"/>
              <a:chExt cx="4317" cy="809"/>
            </a:xfrm>
          </p:grpSpPr>
          <p:sp>
            <p:nvSpPr>
              <p:cNvPr id="58" name="Text Box 34">
                <a:extLst>
                  <a:ext uri="{FF2B5EF4-FFF2-40B4-BE49-F238E27FC236}">
                    <a16:creationId xmlns:a16="http://schemas.microsoft.com/office/drawing/2014/main" id="{39D81FCF-46B8-4D36-9F44-FB92FAD50671}"/>
                  </a:ext>
                </a:extLst>
              </p:cNvPr>
              <p:cNvSpPr txBox="1">
                <a:spLocks noChangeArrowheads="1"/>
              </p:cNvSpPr>
              <p:nvPr/>
            </p:nvSpPr>
            <p:spPr bwMode="auto">
              <a:xfrm>
                <a:off x="1200" y="2832"/>
                <a:ext cx="4317"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(A1) OP (AC)       AC</a:t>
                </a: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p>
            </p:txBody>
          </p:sp>
          <p:sp>
            <p:nvSpPr>
              <p:cNvPr id="59" name="Line 35">
                <a:extLst>
                  <a:ext uri="{FF2B5EF4-FFF2-40B4-BE49-F238E27FC236}">
                    <a16:creationId xmlns:a16="http://schemas.microsoft.com/office/drawing/2014/main" id="{7D004788-B24A-458A-854E-C81462E8581E}"/>
                  </a:ext>
                </a:extLst>
              </p:cNvPr>
              <p:cNvSpPr>
                <a:spLocks noChangeShapeType="1"/>
              </p:cNvSpPr>
              <p:nvPr/>
            </p:nvSpPr>
            <p:spPr bwMode="auto">
              <a:xfrm>
                <a:off x="2874"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a:extLst>
                <a:ext uri="{FF2B5EF4-FFF2-40B4-BE49-F238E27FC236}">
                  <a16:creationId xmlns:a16="http://schemas.microsoft.com/office/drawing/2014/main" id="{682DF699-E3B6-48F4-9833-C330B94031B5}"/>
                </a:ext>
              </a:extLst>
            </p:cNvPr>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8" name="Text Box 19">
            <a:extLst>
              <a:ext uri="{FF2B5EF4-FFF2-40B4-BE49-F238E27FC236}">
                <a16:creationId xmlns:a16="http://schemas.microsoft.com/office/drawing/2014/main" id="{E3F309FA-8849-4704-83ED-213A6C137E79}"/>
              </a:ext>
            </a:extLst>
          </p:cNvPr>
          <p:cNvSpPr txBox="1">
            <a:spLocks noChangeArrowheads="1"/>
          </p:cNvSpPr>
          <p:nvPr/>
        </p:nvSpPr>
        <p:spPr bwMode="auto">
          <a:xfrm>
            <a:off x="553445" y="3169256"/>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p>
        </p:txBody>
      </p:sp>
      <p:sp>
        <p:nvSpPr>
          <p:cNvPr id="35" name="Text Box 19">
            <a:extLst>
              <a:ext uri="{FF2B5EF4-FFF2-40B4-BE49-F238E27FC236}">
                <a16:creationId xmlns:a16="http://schemas.microsoft.com/office/drawing/2014/main" id="{10C4BC06-DB56-4547-A7EC-B58C9AEF6BE6}"/>
              </a:ext>
            </a:extLst>
          </p:cNvPr>
          <p:cNvSpPr txBox="1">
            <a:spLocks noChangeArrowheads="1"/>
          </p:cNvSpPr>
          <p:nvPr/>
        </p:nvSpPr>
        <p:spPr bwMode="auto">
          <a:xfrm>
            <a:off x="590551" y="1763131"/>
            <a:ext cx="727710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一地址指令有以下两种常用的表示方式。</a:t>
            </a:r>
          </a:p>
        </p:txBody>
      </p:sp>
      <p:sp>
        <p:nvSpPr>
          <p:cNvPr id="25" name="Text Box 19">
            <a:extLst>
              <a:ext uri="{FF2B5EF4-FFF2-40B4-BE49-F238E27FC236}">
                <a16:creationId xmlns:a16="http://schemas.microsoft.com/office/drawing/2014/main" id="{8F4A6BEF-CF9D-475F-86FE-E09170DCDBA9}"/>
              </a:ext>
            </a:extLst>
          </p:cNvPr>
          <p:cNvSpPr txBox="1">
            <a:spLocks noChangeArrowheads="1"/>
          </p:cNvSpPr>
          <p:nvPr/>
        </p:nvSpPr>
        <p:spPr bwMode="auto">
          <a:xfrm>
            <a:off x="590551" y="2469673"/>
            <a:ext cx="727710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隐含约定</a:t>
            </a:r>
            <a:r>
              <a:rPr lang="zh-CN" altLang="en-US" sz="2800" dirty="0">
                <a:solidFill>
                  <a:srgbClr val="FF0E0E"/>
                </a:solidFill>
                <a:latin typeface="楷体" panose="02010609060101010101" pitchFamily="49" charset="-122"/>
                <a:ea typeface="楷体" panose="02010609060101010101" pitchFamily="49" charset="-122"/>
              </a:rPr>
              <a:t>目的地</a:t>
            </a:r>
            <a:r>
              <a:rPr lang="zh-CN" altLang="en-US" sz="2800" dirty="0">
                <a:latin typeface="楷体" panose="02010609060101010101" pitchFamily="49" charset="-122"/>
                <a:ea typeface="楷体" panose="02010609060101010101" pitchFamily="49" charset="-122"/>
              </a:rPr>
              <a:t>的双操作数指令</a:t>
            </a:r>
          </a:p>
        </p:txBody>
      </p:sp>
      <p:sp>
        <p:nvSpPr>
          <p:cNvPr id="26" name="Text Box 18">
            <a:extLst>
              <a:ext uri="{FF2B5EF4-FFF2-40B4-BE49-F238E27FC236}">
                <a16:creationId xmlns:a16="http://schemas.microsoft.com/office/drawing/2014/main" id="{A0F1FC98-CAE8-4A21-BC57-AE528C167F4F}"/>
              </a:ext>
            </a:extLst>
          </p:cNvPr>
          <p:cNvSpPr txBox="1">
            <a:spLocks noChangeArrowheads="1"/>
          </p:cNvSpPr>
          <p:nvPr/>
        </p:nvSpPr>
        <p:spPr bwMode="auto">
          <a:xfrm>
            <a:off x="3469756" y="4209331"/>
            <a:ext cx="2645294"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源操作数地址</a:t>
            </a:r>
          </a:p>
        </p:txBody>
      </p:sp>
      <p:sp>
        <p:nvSpPr>
          <p:cNvPr id="27" name="AutoShape 27">
            <a:extLst>
              <a:ext uri="{FF2B5EF4-FFF2-40B4-BE49-F238E27FC236}">
                <a16:creationId xmlns:a16="http://schemas.microsoft.com/office/drawing/2014/main" id="{11BE1FFD-4A1C-46BE-B4A4-15DDD6F0FC72}"/>
              </a:ext>
            </a:extLst>
          </p:cNvPr>
          <p:cNvSpPr>
            <a:spLocks/>
          </p:cNvSpPr>
          <p:nvPr/>
        </p:nvSpPr>
        <p:spPr bwMode="auto">
          <a:xfrm rot="16200000">
            <a:off x="4405757" y="3319258"/>
            <a:ext cx="152400" cy="1379772"/>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695576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ppt_x</p:attrName>
                                        </p:attrNameLst>
                                      </p:cBhvr>
                                      <p:tavLst>
                                        <p:tav tm="0">
                                          <p:val>
                                            <p:strVal val="#ppt_x-#ppt_w*1.125000"/>
                                          </p:val>
                                        </p:tav>
                                        <p:tav tm="100000">
                                          <p:val>
                                            <p:strVal val="#ppt_x"/>
                                          </p:val>
                                        </p:tav>
                                      </p:tavLst>
                                    </p:anim>
                                    <p:animEffect transition="in" filter="wipe(righ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p:tgtEl>
                                          <p:spTgt spid="68"/>
                                        </p:tgtEl>
                                        <p:attrNameLst>
                                          <p:attrName>ppt_x</p:attrName>
                                        </p:attrNameLst>
                                      </p:cBhvr>
                                      <p:tavLst>
                                        <p:tav tm="0">
                                          <p:val>
                                            <p:strVal val="#ppt_x-#ppt_w*1.125000"/>
                                          </p:val>
                                        </p:tav>
                                        <p:tav tm="100000">
                                          <p:val>
                                            <p:strVal val="#ppt_x"/>
                                          </p:val>
                                        </p:tav>
                                      </p:tavLst>
                                    </p:anim>
                                    <p:animEffect transition="in" filter="wipe(right)">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additive="base">
                                        <p:cTn id="33" dur="500" fill="hold"/>
                                        <p:tgtEl>
                                          <p:spTgt spid="46"/>
                                        </p:tgtEl>
                                        <p:attrNameLst>
                                          <p:attrName>ppt_x</p:attrName>
                                        </p:attrNameLst>
                                      </p:cBhvr>
                                      <p:tavLst>
                                        <p:tav tm="0">
                                          <p:val>
                                            <p:strVal val="1+#ppt_w/2"/>
                                          </p:val>
                                        </p:tav>
                                        <p:tav tm="100000">
                                          <p:val>
                                            <p:strVal val="#ppt_x"/>
                                          </p:val>
                                        </p:tav>
                                      </p:tavLst>
                                    </p:anim>
                                    <p:anim calcmode="lin" valueType="num">
                                      <p:cBhvr additive="base">
                                        <p:cTn id="3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500"/>
                                        <p:tgtEl>
                                          <p:spTgt spid="27"/>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up)">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slide(fromLeft)">
                                      <p:cBhvr>
                                        <p:cTn id="48" dur="50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8"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ppt_x</p:attrName>
                                        </p:attrNameLst>
                                      </p:cBhvr>
                                      <p:tavLst>
                                        <p:tav tm="0">
                                          <p:val>
                                            <p:strVal val="#ppt_x-#ppt_w/2"/>
                                          </p:val>
                                        </p:tav>
                                        <p:tav tm="100000">
                                          <p:val>
                                            <p:strVal val="#ppt_x"/>
                                          </p:val>
                                        </p:tav>
                                      </p:tavLst>
                                    </p:anim>
                                    <p:anim calcmode="lin" valueType="num">
                                      <p:cBhvr>
                                        <p:cTn id="54" dur="500" fill="hold"/>
                                        <p:tgtEl>
                                          <p:spTgt spid="55"/>
                                        </p:tgtEl>
                                        <p:attrNameLst>
                                          <p:attrName>ppt_y</p:attrName>
                                        </p:attrNameLst>
                                      </p:cBhvr>
                                      <p:tavLst>
                                        <p:tav tm="0">
                                          <p:val>
                                            <p:strVal val="#ppt_y"/>
                                          </p:val>
                                        </p:tav>
                                        <p:tav tm="100000">
                                          <p:val>
                                            <p:strVal val="#ppt_y"/>
                                          </p:val>
                                        </p:tav>
                                      </p:tavLst>
                                    </p:anim>
                                    <p:anim calcmode="lin" valueType="num">
                                      <p:cBhvr>
                                        <p:cTn id="55" dur="500" fill="hold"/>
                                        <p:tgtEl>
                                          <p:spTgt spid="55"/>
                                        </p:tgtEl>
                                        <p:attrNameLst>
                                          <p:attrName>ppt_w</p:attrName>
                                        </p:attrNameLst>
                                      </p:cBhvr>
                                      <p:tavLst>
                                        <p:tav tm="0">
                                          <p:val>
                                            <p:fltVal val="0"/>
                                          </p:val>
                                        </p:tav>
                                        <p:tav tm="100000">
                                          <p:val>
                                            <p:strVal val="#ppt_w"/>
                                          </p:val>
                                        </p:tav>
                                      </p:tavLst>
                                    </p:anim>
                                    <p:anim calcmode="lin" valueType="num">
                                      <p:cBhvr>
                                        <p:cTn id="56" dur="500" fill="hold"/>
                                        <p:tgtEl>
                                          <p:spTgt spid="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4" grpId="0"/>
      <p:bldP spid="68" grpId="0"/>
      <p:bldP spid="35" grpId="0"/>
      <p:bldP spid="25" grpId="0"/>
      <p:bldP spid="26" grpId="0"/>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1A78CD58-CCAB-40E5-B677-188C11A8F1C8}"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22</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）一地址指令</a:t>
            </a:r>
          </a:p>
        </p:txBody>
      </p:sp>
      <p:sp>
        <p:nvSpPr>
          <p:cNvPr id="35" name="Text Box 19">
            <a:extLst>
              <a:ext uri="{FF2B5EF4-FFF2-40B4-BE49-F238E27FC236}">
                <a16:creationId xmlns:a16="http://schemas.microsoft.com/office/drawing/2014/main" id="{10C4BC06-DB56-4547-A7EC-B58C9AEF6BE6}"/>
              </a:ext>
            </a:extLst>
          </p:cNvPr>
          <p:cNvSpPr txBox="1">
            <a:spLocks noChangeArrowheads="1"/>
          </p:cNvSpPr>
          <p:nvPr/>
        </p:nvSpPr>
        <p:spPr bwMode="auto">
          <a:xfrm>
            <a:off x="590551" y="1763131"/>
            <a:ext cx="7277100" cy="40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例：无符号乘法</a:t>
            </a:r>
          </a:p>
          <a:p>
            <a:pPr>
              <a:lnSpc>
                <a:spcPct val="150000"/>
              </a:lnSpc>
              <a:spcBef>
                <a:spcPct val="5000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）字节乘法：</a:t>
            </a:r>
            <a:r>
              <a:rPr lang="en-US" altLang="zh-CN" sz="2800" dirty="0">
                <a:latin typeface="楷体" panose="02010609060101010101" pitchFamily="49" charset="-122"/>
                <a:ea typeface="楷体" panose="02010609060101010101" pitchFamily="49" charset="-122"/>
              </a:rPr>
              <a:t>OPRD×AL→AX</a:t>
            </a:r>
          </a:p>
          <a:p>
            <a:pPr>
              <a:lnSpc>
                <a:spcPct val="150000"/>
              </a:lnSpc>
              <a:spcBef>
                <a:spcPct val="50000"/>
              </a:spcBef>
            </a:pPr>
            <a:r>
              <a:rPr lang="zh-CN" altLang="en-US" sz="2800" dirty="0">
                <a:latin typeface="楷体" panose="02010609060101010101" pitchFamily="49" charset="-122"/>
                <a:ea typeface="楷体" panose="02010609060101010101" pitchFamily="49" charset="-122"/>
              </a:rPr>
              <a:t>如：</a:t>
            </a:r>
            <a:r>
              <a:rPr lang="en-US" altLang="zh-CN" sz="2800" dirty="0">
                <a:latin typeface="楷体" panose="02010609060101010101" pitchFamily="49" charset="-122"/>
                <a:ea typeface="楷体" panose="02010609060101010101" pitchFamily="49" charset="-122"/>
              </a:rPr>
              <a:t>MUL DL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DL×AL→AX</a:t>
            </a:r>
          </a:p>
          <a:p>
            <a:pPr>
              <a:lnSpc>
                <a:spcPct val="150000"/>
              </a:lnSpc>
              <a:spcBef>
                <a:spcPct val="5000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）字乘法：</a:t>
            </a:r>
            <a:r>
              <a:rPr lang="en-US" altLang="zh-CN" sz="2800" dirty="0">
                <a:latin typeface="楷体" panose="02010609060101010101" pitchFamily="49" charset="-122"/>
                <a:ea typeface="楷体" panose="02010609060101010101" pitchFamily="49" charset="-122"/>
              </a:rPr>
              <a:t>OPRD×AX→DX</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AX</a:t>
            </a:r>
          </a:p>
          <a:p>
            <a:pPr>
              <a:lnSpc>
                <a:spcPct val="150000"/>
              </a:lnSpc>
              <a:spcBef>
                <a:spcPct val="50000"/>
              </a:spcBef>
            </a:pPr>
            <a:r>
              <a:rPr lang="zh-CN" altLang="en-US" sz="2800" dirty="0">
                <a:latin typeface="楷体" panose="02010609060101010101" pitchFamily="49" charset="-122"/>
                <a:ea typeface="楷体" panose="02010609060101010101" pitchFamily="49" charset="-122"/>
              </a:rPr>
              <a:t>如：</a:t>
            </a:r>
            <a:r>
              <a:rPr lang="en-US" altLang="zh-CN" sz="2800" dirty="0">
                <a:latin typeface="楷体" panose="02010609060101010101" pitchFamily="49" charset="-122"/>
                <a:ea typeface="楷体" panose="02010609060101010101" pitchFamily="49" charset="-122"/>
              </a:rPr>
              <a:t>MUL BX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BX×AX→DX</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AX</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063821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5">
                                            <p:txEl>
                                              <p:pRg st="0" end="0"/>
                                            </p:txEl>
                                          </p:spTgt>
                                        </p:tgtEl>
                                        <p:attrNameLst>
                                          <p:attrName>style.visibility</p:attrName>
                                        </p:attrNameLst>
                                      </p:cBhvr>
                                      <p:to>
                                        <p:strVal val="visible"/>
                                      </p:to>
                                    </p:set>
                                    <p:anim calcmode="lin" valueType="num">
                                      <p:cBhvr additive="base">
                                        <p:cTn id="15" dur="500"/>
                                        <p:tgtEl>
                                          <p:spTgt spid="35">
                                            <p:txEl>
                                              <p:pRg st="0" end="0"/>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3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5">
                                            <p:txEl>
                                              <p:pRg st="1" end="1"/>
                                            </p:txEl>
                                          </p:spTgt>
                                        </p:tgtEl>
                                        <p:attrNameLst>
                                          <p:attrName>style.visibility</p:attrName>
                                        </p:attrNameLst>
                                      </p:cBhvr>
                                      <p:to>
                                        <p:strVal val="visible"/>
                                      </p:to>
                                    </p:set>
                                    <p:anim calcmode="lin" valueType="num">
                                      <p:cBhvr additive="base">
                                        <p:cTn id="21" dur="500"/>
                                        <p:tgtEl>
                                          <p:spTgt spid="35">
                                            <p:txEl>
                                              <p:pRg st="1" end="1"/>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3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anim calcmode="lin" valueType="num">
                                      <p:cBhvr additive="base">
                                        <p:cTn id="27" dur="500"/>
                                        <p:tgtEl>
                                          <p:spTgt spid="35">
                                            <p:txEl>
                                              <p:pRg st="2" end="2"/>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35">
                                            <p:txEl>
                                              <p:pRg st="3" end="3"/>
                                            </p:txEl>
                                          </p:spTgt>
                                        </p:tgtEl>
                                        <p:attrNameLst>
                                          <p:attrName>style.visibility</p:attrName>
                                        </p:attrNameLst>
                                      </p:cBhvr>
                                      <p:to>
                                        <p:strVal val="visible"/>
                                      </p:to>
                                    </p:set>
                                    <p:anim calcmode="lin" valueType="num">
                                      <p:cBhvr additive="base">
                                        <p:cTn id="33" dur="500"/>
                                        <p:tgtEl>
                                          <p:spTgt spid="35">
                                            <p:txEl>
                                              <p:pRg st="3" end="3"/>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3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35">
                                            <p:txEl>
                                              <p:pRg st="4" end="4"/>
                                            </p:txEl>
                                          </p:spTgt>
                                        </p:tgtEl>
                                        <p:attrNameLst>
                                          <p:attrName>style.visibility</p:attrName>
                                        </p:attrNameLst>
                                      </p:cBhvr>
                                      <p:to>
                                        <p:strVal val="visible"/>
                                      </p:to>
                                    </p:set>
                                    <p:anim calcmode="lin" valueType="num">
                                      <p:cBhvr additive="base">
                                        <p:cTn id="39" dur="500"/>
                                        <p:tgtEl>
                                          <p:spTgt spid="35">
                                            <p:txEl>
                                              <p:pRg st="4" end="4"/>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0A96D30-C195-466C-AED2-CC8542DE08A8}"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23</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）一地址指令</a:t>
            </a:r>
          </a:p>
        </p:txBody>
      </p:sp>
      <p:grpSp>
        <p:nvGrpSpPr>
          <p:cNvPr id="46" name="Group 21">
            <a:extLst>
              <a:ext uri="{FF2B5EF4-FFF2-40B4-BE49-F238E27FC236}">
                <a16:creationId xmlns:a16="http://schemas.microsoft.com/office/drawing/2014/main" id="{EE0D04E6-0B1C-4238-8929-DC6F2D2FEDDC}"/>
              </a:ext>
            </a:extLst>
          </p:cNvPr>
          <p:cNvGrpSpPr>
            <a:grpSpLocks/>
          </p:cNvGrpSpPr>
          <p:nvPr/>
        </p:nvGrpSpPr>
        <p:grpSpPr bwMode="auto">
          <a:xfrm>
            <a:off x="2404830" y="2572531"/>
            <a:ext cx="2767013" cy="393701"/>
            <a:chOff x="1248" y="2208"/>
            <a:chExt cx="1743" cy="248"/>
          </a:xfrm>
        </p:grpSpPr>
        <p:sp>
          <p:nvSpPr>
            <p:cNvPr id="47" name="Text Box 22">
              <a:extLst>
                <a:ext uri="{FF2B5EF4-FFF2-40B4-BE49-F238E27FC236}">
                  <a16:creationId xmlns:a16="http://schemas.microsoft.com/office/drawing/2014/main" id="{432E23B3-EC9D-434E-A0A4-9A053850C8B7}"/>
                </a:ext>
              </a:extLst>
            </p:cNvPr>
            <p:cNvSpPr txBox="1">
              <a:spLocks noChangeArrowheads="1"/>
            </p:cNvSpPr>
            <p:nvPr/>
          </p:nvSpPr>
          <p:spPr bwMode="auto">
            <a:xfrm>
              <a:off x="1248" y="2208"/>
              <a:ext cx="1743"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a:t>
              </a:r>
            </a:p>
          </p:txBody>
        </p:sp>
        <p:sp>
          <p:nvSpPr>
            <p:cNvPr id="48" name="Line 23">
              <a:extLst>
                <a:ext uri="{FF2B5EF4-FFF2-40B4-BE49-F238E27FC236}">
                  <a16:creationId xmlns:a16="http://schemas.microsoft.com/office/drawing/2014/main" id="{175E8E61-B523-4C42-8AD7-306F37567F00}"/>
                </a:ext>
              </a:extLst>
            </p:cNvPr>
            <p:cNvSpPr>
              <a:spLocks noChangeShapeType="1"/>
            </p:cNvSpPr>
            <p:nvPr/>
          </p:nvSpPr>
          <p:spPr bwMode="auto">
            <a:xfrm flipH="1">
              <a:off x="2099"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4" name="Text Box 32">
            <a:extLst>
              <a:ext uri="{FF2B5EF4-FFF2-40B4-BE49-F238E27FC236}">
                <a16:creationId xmlns:a16="http://schemas.microsoft.com/office/drawing/2014/main" id="{E938DF14-7BDB-4878-ADE3-5A94A0221239}"/>
              </a:ext>
            </a:extLst>
          </p:cNvPr>
          <p:cNvSpPr txBox="1">
            <a:spLocks noChangeArrowheads="1"/>
          </p:cNvSpPr>
          <p:nvPr/>
        </p:nvSpPr>
        <p:spPr bwMode="auto">
          <a:xfrm>
            <a:off x="608155" y="3853638"/>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p>
        </p:txBody>
      </p:sp>
      <p:grpSp>
        <p:nvGrpSpPr>
          <p:cNvPr id="55" name="组合 54">
            <a:extLst>
              <a:ext uri="{FF2B5EF4-FFF2-40B4-BE49-F238E27FC236}">
                <a16:creationId xmlns:a16="http://schemas.microsoft.com/office/drawing/2014/main" id="{9AF487E3-8F4E-4129-93DF-13CEA0504002}"/>
              </a:ext>
            </a:extLst>
          </p:cNvPr>
          <p:cNvGrpSpPr/>
          <p:nvPr/>
        </p:nvGrpSpPr>
        <p:grpSpPr>
          <a:xfrm>
            <a:off x="1981636" y="3745857"/>
            <a:ext cx="6853238" cy="1284288"/>
            <a:chOff x="2022020" y="4932687"/>
            <a:chExt cx="6853238" cy="1284288"/>
          </a:xfrm>
        </p:grpSpPr>
        <p:grpSp>
          <p:nvGrpSpPr>
            <p:cNvPr id="56" name="Group 33">
              <a:extLst>
                <a:ext uri="{FF2B5EF4-FFF2-40B4-BE49-F238E27FC236}">
                  <a16:creationId xmlns:a16="http://schemas.microsoft.com/office/drawing/2014/main" id="{B277235A-3D4A-4EFD-86BE-317177647408}"/>
                </a:ext>
              </a:extLst>
            </p:cNvPr>
            <p:cNvGrpSpPr>
              <a:grpSpLocks/>
            </p:cNvGrpSpPr>
            <p:nvPr/>
          </p:nvGrpSpPr>
          <p:grpSpPr bwMode="auto">
            <a:xfrm>
              <a:off x="2022020" y="4932687"/>
              <a:ext cx="6853238" cy="1284288"/>
              <a:chOff x="1200" y="2832"/>
              <a:chExt cx="4317" cy="809"/>
            </a:xfrm>
          </p:grpSpPr>
          <p:sp>
            <p:nvSpPr>
              <p:cNvPr id="58" name="Text Box 34">
                <a:extLst>
                  <a:ext uri="{FF2B5EF4-FFF2-40B4-BE49-F238E27FC236}">
                    <a16:creationId xmlns:a16="http://schemas.microsoft.com/office/drawing/2014/main" id="{39D81FCF-46B8-4D36-9F44-FB92FAD50671}"/>
                  </a:ext>
                </a:extLst>
              </p:cNvPr>
              <p:cNvSpPr txBox="1">
                <a:spLocks noChangeArrowheads="1"/>
              </p:cNvSpPr>
              <p:nvPr/>
            </p:nvSpPr>
            <p:spPr bwMode="auto">
              <a:xfrm>
                <a:off x="1200" y="2832"/>
                <a:ext cx="4317"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OP (A1)       A1</a:t>
                </a: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p>
            </p:txBody>
          </p:sp>
          <p:sp>
            <p:nvSpPr>
              <p:cNvPr id="59" name="Line 35">
                <a:extLst>
                  <a:ext uri="{FF2B5EF4-FFF2-40B4-BE49-F238E27FC236}">
                    <a16:creationId xmlns:a16="http://schemas.microsoft.com/office/drawing/2014/main" id="{7D004788-B24A-458A-854E-C81462E8581E}"/>
                  </a:ext>
                </a:extLst>
              </p:cNvPr>
              <p:cNvSpPr>
                <a:spLocks noChangeShapeType="1"/>
              </p:cNvSpPr>
              <p:nvPr/>
            </p:nvSpPr>
            <p:spPr bwMode="auto">
              <a:xfrm>
                <a:off x="2221"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a:extLst>
                <a:ext uri="{FF2B5EF4-FFF2-40B4-BE49-F238E27FC236}">
                  <a16:creationId xmlns:a16="http://schemas.microsoft.com/office/drawing/2014/main" id="{682DF699-E3B6-48F4-9833-C330B94031B5}"/>
                </a:ext>
              </a:extLst>
            </p:cNvPr>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8" name="Text Box 19">
            <a:extLst>
              <a:ext uri="{FF2B5EF4-FFF2-40B4-BE49-F238E27FC236}">
                <a16:creationId xmlns:a16="http://schemas.microsoft.com/office/drawing/2014/main" id="{E3F309FA-8849-4704-83ED-213A6C137E79}"/>
              </a:ext>
            </a:extLst>
          </p:cNvPr>
          <p:cNvSpPr txBox="1">
            <a:spLocks noChangeArrowheads="1"/>
          </p:cNvSpPr>
          <p:nvPr/>
        </p:nvSpPr>
        <p:spPr bwMode="auto">
          <a:xfrm>
            <a:off x="553445" y="2337977"/>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p>
        </p:txBody>
      </p:sp>
      <p:sp>
        <p:nvSpPr>
          <p:cNvPr id="25" name="Text Box 19">
            <a:extLst>
              <a:ext uri="{FF2B5EF4-FFF2-40B4-BE49-F238E27FC236}">
                <a16:creationId xmlns:a16="http://schemas.microsoft.com/office/drawing/2014/main" id="{8F4A6BEF-CF9D-475F-86FE-E09170DCDBA9}"/>
              </a:ext>
            </a:extLst>
          </p:cNvPr>
          <p:cNvSpPr txBox="1">
            <a:spLocks noChangeArrowheads="1"/>
          </p:cNvSpPr>
          <p:nvPr/>
        </p:nvSpPr>
        <p:spPr bwMode="auto">
          <a:xfrm>
            <a:off x="590551" y="1721521"/>
            <a:ext cx="727710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en-US" altLang="zh-CN" sz="2800" dirty="0">
                <a:latin typeface="楷体" panose="02010609060101010101" pitchFamily="49" charset="-122"/>
                <a:ea typeface="楷体" panose="02010609060101010101" pitchFamily="49" charset="-122"/>
              </a:rPr>
              <a:t>b.</a:t>
            </a:r>
            <a:r>
              <a:rPr lang="zh-CN" altLang="en-US" sz="2800" dirty="0">
                <a:solidFill>
                  <a:srgbClr val="FF0E0E"/>
                </a:solidFill>
                <a:latin typeface="楷体" panose="02010609060101010101" pitchFamily="49" charset="-122"/>
                <a:ea typeface="楷体" panose="02010609060101010101" pitchFamily="49" charset="-122"/>
              </a:rPr>
              <a:t>只有目的操作数</a:t>
            </a:r>
            <a:r>
              <a:rPr lang="zh-CN" altLang="en-US" sz="2800" dirty="0">
                <a:latin typeface="楷体" panose="02010609060101010101" pitchFamily="49" charset="-122"/>
                <a:ea typeface="楷体" panose="02010609060101010101" pitchFamily="49" charset="-122"/>
              </a:rPr>
              <a:t>的单操作数指令</a:t>
            </a:r>
          </a:p>
        </p:txBody>
      </p:sp>
      <p:sp>
        <p:nvSpPr>
          <p:cNvPr id="26" name="Text Box 18">
            <a:extLst>
              <a:ext uri="{FF2B5EF4-FFF2-40B4-BE49-F238E27FC236}">
                <a16:creationId xmlns:a16="http://schemas.microsoft.com/office/drawing/2014/main" id="{A0F1FC98-CAE8-4A21-BC57-AE528C167F4F}"/>
              </a:ext>
            </a:extLst>
          </p:cNvPr>
          <p:cNvSpPr txBox="1">
            <a:spLocks noChangeArrowheads="1"/>
          </p:cNvSpPr>
          <p:nvPr/>
        </p:nvSpPr>
        <p:spPr bwMode="auto">
          <a:xfrm>
            <a:off x="3303502" y="3434393"/>
            <a:ext cx="2988194"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目的操作数地址</a:t>
            </a:r>
          </a:p>
        </p:txBody>
      </p:sp>
      <p:sp>
        <p:nvSpPr>
          <p:cNvPr id="27" name="AutoShape 27">
            <a:extLst>
              <a:ext uri="{FF2B5EF4-FFF2-40B4-BE49-F238E27FC236}">
                <a16:creationId xmlns:a16="http://schemas.microsoft.com/office/drawing/2014/main" id="{11BE1FFD-4A1C-46BE-B4A4-15DDD6F0FC72}"/>
              </a:ext>
            </a:extLst>
          </p:cNvPr>
          <p:cNvSpPr>
            <a:spLocks/>
          </p:cNvSpPr>
          <p:nvPr/>
        </p:nvSpPr>
        <p:spPr bwMode="auto">
          <a:xfrm rot="16200000">
            <a:off x="4405757" y="2487979"/>
            <a:ext cx="152400" cy="1379772"/>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8" name="Text Box 19">
            <a:extLst>
              <a:ext uri="{FF2B5EF4-FFF2-40B4-BE49-F238E27FC236}">
                <a16:creationId xmlns:a16="http://schemas.microsoft.com/office/drawing/2014/main" id="{15D389AF-3B6A-4C1B-9F2E-EEB7E27ED942}"/>
              </a:ext>
            </a:extLst>
          </p:cNvPr>
          <p:cNvSpPr txBox="1">
            <a:spLocks noChangeArrowheads="1"/>
          </p:cNvSpPr>
          <p:nvPr/>
        </p:nvSpPr>
        <p:spPr bwMode="auto">
          <a:xfrm>
            <a:off x="628650" y="5030145"/>
            <a:ext cx="4913168"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sz="2800" dirty="0">
                <a:latin typeface="楷体" panose="02010609060101010101" pitchFamily="49" charset="-122"/>
                <a:ea typeface="楷体" panose="02010609060101010101" pitchFamily="49" charset="-122"/>
              </a:rPr>
              <a:t>例：</a:t>
            </a:r>
            <a:r>
              <a:rPr lang="en-US" altLang="zh-CN" sz="2800" dirty="0">
                <a:latin typeface="楷体" panose="02010609060101010101" pitchFamily="49" charset="-122"/>
                <a:ea typeface="楷体" panose="02010609060101010101" pitchFamily="49" charset="-122"/>
              </a:rPr>
              <a:t>NEG  BL   </a:t>
            </a:r>
            <a:r>
              <a:rPr lang="zh-CN" altLang="en-US" sz="2800" dirty="0">
                <a:latin typeface="楷体" panose="02010609060101010101" pitchFamily="49" charset="-122"/>
                <a:ea typeface="楷体" panose="02010609060101010101" pitchFamily="49" charset="-122"/>
              </a:rPr>
              <a:t>；求负</a:t>
            </a:r>
          </a:p>
          <a:p>
            <a:pPr>
              <a:lnSpc>
                <a:spcPct val="150000"/>
              </a:lnSpc>
            </a:pPr>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NOT  BL   </a:t>
            </a:r>
            <a:r>
              <a:rPr lang="zh-CN" altLang="en-US" sz="2800" dirty="0">
                <a:latin typeface="楷体" panose="02010609060101010101" pitchFamily="49" charset="-122"/>
                <a:ea typeface="楷体" panose="02010609060101010101" pitchFamily="49" charset="-122"/>
              </a:rPr>
              <a:t>；求非</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269763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ppt_x</p:attrName>
                                        </p:attrNameLst>
                                      </p:cBhvr>
                                      <p:tavLst>
                                        <p:tav tm="0">
                                          <p:val>
                                            <p:strVal val="#ppt_x-#ppt_w*1.125000"/>
                                          </p:val>
                                        </p:tav>
                                        <p:tav tm="100000">
                                          <p:val>
                                            <p:strVal val="#ppt_x"/>
                                          </p:val>
                                        </p:tav>
                                      </p:tavLst>
                                    </p:anim>
                                    <p:animEffect transition="in" filter="wipe(right)">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 calcmode="lin" valueType="num">
                                      <p:cBhvr additive="base">
                                        <p:cTn id="21" dur="500"/>
                                        <p:tgtEl>
                                          <p:spTgt spid="68"/>
                                        </p:tgtEl>
                                        <p:attrNameLst>
                                          <p:attrName>ppt_x</p:attrName>
                                        </p:attrNameLst>
                                      </p:cBhvr>
                                      <p:tavLst>
                                        <p:tav tm="0">
                                          <p:val>
                                            <p:strVal val="#ppt_x-#ppt_w*1.125000"/>
                                          </p:val>
                                        </p:tav>
                                        <p:tav tm="100000">
                                          <p:val>
                                            <p:strVal val="#ppt_x"/>
                                          </p:val>
                                        </p:tav>
                                      </p:tavLst>
                                    </p:anim>
                                    <p:animEffect transition="in" filter="wipe(right)">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1+#ppt_w/2"/>
                                          </p:val>
                                        </p:tav>
                                        <p:tav tm="100000">
                                          <p:val>
                                            <p:strVal val="#ppt_x"/>
                                          </p:val>
                                        </p:tav>
                                      </p:tavLst>
                                    </p:anim>
                                    <p:anim calcmode="lin" valueType="num">
                                      <p:cBhvr additive="base">
                                        <p:cTn id="2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up)">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slide(fromLeft)">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500" fill="hold"/>
                                        <p:tgtEl>
                                          <p:spTgt spid="55"/>
                                        </p:tgtEl>
                                        <p:attrNameLst>
                                          <p:attrName>ppt_x</p:attrName>
                                        </p:attrNameLst>
                                      </p:cBhvr>
                                      <p:tavLst>
                                        <p:tav tm="0">
                                          <p:val>
                                            <p:strVal val="#ppt_x-#ppt_w/2"/>
                                          </p:val>
                                        </p:tav>
                                        <p:tav tm="100000">
                                          <p:val>
                                            <p:strVal val="#ppt_x"/>
                                          </p:val>
                                        </p:tav>
                                      </p:tavLst>
                                    </p:anim>
                                    <p:anim calcmode="lin" valueType="num">
                                      <p:cBhvr>
                                        <p:cTn id="48" dur="500" fill="hold"/>
                                        <p:tgtEl>
                                          <p:spTgt spid="55"/>
                                        </p:tgtEl>
                                        <p:attrNameLst>
                                          <p:attrName>ppt_y</p:attrName>
                                        </p:attrNameLst>
                                      </p:cBhvr>
                                      <p:tavLst>
                                        <p:tav tm="0">
                                          <p:val>
                                            <p:strVal val="#ppt_y"/>
                                          </p:val>
                                        </p:tav>
                                        <p:tav tm="100000">
                                          <p:val>
                                            <p:strVal val="#ppt_y"/>
                                          </p:val>
                                        </p:tav>
                                      </p:tavLst>
                                    </p:anim>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p:tgtEl>
                                          <p:spTgt spid="28">
                                            <p:txEl>
                                              <p:pRg st="0" end="0"/>
                                            </p:txEl>
                                          </p:spTgt>
                                        </p:tgtEl>
                                        <p:attrNameLst>
                                          <p:attrName>ppt_x</p:attrName>
                                        </p:attrNameLst>
                                      </p:cBhvr>
                                      <p:tavLst>
                                        <p:tav tm="0">
                                          <p:val>
                                            <p:strVal val="#ppt_x-#ppt_w*1.125000"/>
                                          </p:val>
                                        </p:tav>
                                        <p:tav tm="100000">
                                          <p:val>
                                            <p:strVal val="#ppt_x"/>
                                          </p:val>
                                        </p:tav>
                                      </p:tavLst>
                                    </p:anim>
                                    <p:animEffect transition="in" filter="wipe(right)">
                                      <p:cBhvr>
                                        <p:cTn id="56" dur="500"/>
                                        <p:tgtEl>
                                          <p:spTgt spid="28">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28">
                                            <p:txEl>
                                              <p:pRg st="1" end="1"/>
                                            </p:txEl>
                                          </p:spTgt>
                                        </p:tgtEl>
                                        <p:attrNameLst>
                                          <p:attrName>style.visibility</p:attrName>
                                        </p:attrNameLst>
                                      </p:cBhvr>
                                      <p:to>
                                        <p:strVal val="visible"/>
                                      </p:to>
                                    </p:set>
                                    <p:anim calcmode="lin" valueType="num">
                                      <p:cBhvr additive="base">
                                        <p:cTn id="61" dur="500"/>
                                        <p:tgtEl>
                                          <p:spTgt spid="28">
                                            <p:txEl>
                                              <p:pRg st="1" end="1"/>
                                            </p:txEl>
                                          </p:spTgt>
                                        </p:tgtEl>
                                        <p:attrNameLst>
                                          <p:attrName>ppt_x</p:attrName>
                                        </p:attrNameLst>
                                      </p:cBhvr>
                                      <p:tavLst>
                                        <p:tav tm="0">
                                          <p:val>
                                            <p:strVal val="#ppt_x-#ppt_w*1.125000"/>
                                          </p:val>
                                        </p:tav>
                                        <p:tav tm="100000">
                                          <p:val>
                                            <p:strVal val="#ppt_x"/>
                                          </p:val>
                                        </p:tav>
                                      </p:tavLst>
                                    </p:anim>
                                    <p:animEffect transition="in" filter="wipe(right)">
                                      <p:cBhvr>
                                        <p:cTn id="62"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4" grpId="0"/>
      <p:bldP spid="68" grpId="0"/>
      <p:bldP spid="25" grpId="0"/>
      <p:bldP spid="26" grpId="0"/>
      <p:bldP spid="27" grpId="0" animBg="1"/>
      <p:bldP spid="2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65CCBAE6-AA5D-48E2-9775-BC9D3AB4C031}"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24</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179065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5</a:t>
            </a:r>
            <a:r>
              <a:rPr lang="zh-CN" altLang="en-US" sz="2800" b="1" dirty="0">
                <a:solidFill>
                  <a:srgbClr val="0563C1"/>
                </a:solidFill>
                <a:latin typeface="楷体" panose="02010609060101010101" pitchFamily="49" charset="-122"/>
                <a:ea typeface="楷体" panose="02010609060101010101" pitchFamily="49" charset="-122"/>
              </a:rPr>
              <a:t>）零地址指令</a:t>
            </a:r>
          </a:p>
        </p:txBody>
      </p:sp>
      <p:sp>
        <p:nvSpPr>
          <p:cNvPr id="47" name="Text Box 22">
            <a:extLst>
              <a:ext uri="{FF2B5EF4-FFF2-40B4-BE49-F238E27FC236}">
                <a16:creationId xmlns:a16="http://schemas.microsoft.com/office/drawing/2014/main" id="{432E23B3-EC9D-434E-A0A4-9A053850C8B7}"/>
              </a:ext>
            </a:extLst>
          </p:cNvPr>
          <p:cNvSpPr txBox="1">
            <a:spLocks noChangeArrowheads="1"/>
          </p:cNvSpPr>
          <p:nvPr/>
        </p:nvSpPr>
        <p:spPr bwMode="auto">
          <a:xfrm>
            <a:off x="2404830" y="2891183"/>
            <a:ext cx="1418669" cy="3937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a:t>
            </a:r>
          </a:p>
        </p:txBody>
      </p:sp>
      <p:sp>
        <p:nvSpPr>
          <p:cNvPr id="68" name="Text Box 19">
            <a:extLst>
              <a:ext uri="{FF2B5EF4-FFF2-40B4-BE49-F238E27FC236}">
                <a16:creationId xmlns:a16="http://schemas.microsoft.com/office/drawing/2014/main" id="{E3F309FA-8849-4704-83ED-213A6C137E79}"/>
              </a:ext>
            </a:extLst>
          </p:cNvPr>
          <p:cNvSpPr txBox="1">
            <a:spLocks noChangeArrowheads="1"/>
          </p:cNvSpPr>
          <p:nvPr/>
        </p:nvSpPr>
        <p:spPr bwMode="auto">
          <a:xfrm>
            <a:off x="553445" y="2656629"/>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p>
        </p:txBody>
      </p:sp>
      <p:sp>
        <p:nvSpPr>
          <p:cNvPr id="29" name="Text Box 19">
            <a:extLst>
              <a:ext uri="{FF2B5EF4-FFF2-40B4-BE49-F238E27FC236}">
                <a16:creationId xmlns:a16="http://schemas.microsoft.com/office/drawing/2014/main" id="{0120CE0F-270E-4909-B0F5-A183D22B52F4}"/>
              </a:ext>
            </a:extLst>
          </p:cNvPr>
          <p:cNvSpPr txBox="1">
            <a:spLocks noChangeArrowheads="1"/>
          </p:cNvSpPr>
          <p:nvPr/>
        </p:nvSpPr>
        <p:spPr bwMode="auto">
          <a:xfrm>
            <a:off x="487496" y="3644366"/>
            <a:ext cx="7831751"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如果指令中只给出操作码而没有显地址，则这种指令被称为零地址指令。</a:t>
            </a:r>
          </a:p>
        </p:txBody>
      </p:sp>
    </p:spTree>
    <p:extLst>
      <p:ext uri="{BB962C8B-B14F-4D97-AF65-F5344CB8AC3E}">
        <p14:creationId xmlns:p14="http://schemas.microsoft.com/office/powerpoint/2010/main" val="29891736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ppt_x</p:attrName>
                                        </p:attrNameLst>
                                      </p:cBhvr>
                                      <p:tavLst>
                                        <p:tav tm="0">
                                          <p:val>
                                            <p:strVal val="#ppt_x-#ppt_w*1.125000"/>
                                          </p:val>
                                        </p:tav>
                                        <p:tav tm="100000">
                                          <p:val>
                                            <p:strVal val="#ppt_x"/>
                                          </p:val>
                                        </p:tav>
                                      </p:tavLst>
                                    </p:anim>
                                    <p:animEffect transition="in" filter="wipe(right)">
                                      <p:cBhvr>
                                        <p:cTn id="16" dur="5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p:tgtEl>
                                          <p:spTgt spid="47"/>
                                        </p:tgtEl>
                                        <p:attrNameLst>
                                          <p:attrName>ppt_x</p:attrName>
                                        </p:attrNameLst>
                                      </p:cBhvr>
                                      <p:tavLst>
                                        <p:tav tm="0">
                                          <p:val>
                                            <p:strVal val="#ppt_x+#ppt_w*1.125000"/>
                                          </p:val>
                                        </p:tav>
                                        <p:tav tm="100000">
                                          <p:val>
                                            <p:strVal val="#ppt_x"/>
                                          </p:val>
                                        </p:tav>
                                      </p:tavLst>
                                    </p:anim>
                                    <p:animEffect transition="in" filter="wipe(left)">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p:tgtEl>
                                          <p:spTgt spid="29"/>
                                        </p:tgtEl>
                                        <p:attrNameLst>
                                          <p:attrName>ppt_x</p:attrName>
                                        </p:attrNameLst>
                                      </p:cBhvr>
                                      <p:tavLst>
                                        <p:tav tm="0">
                                          <p:val>
                                            <p:strVal val="#ppt_x-#ppt_w*1.125000"/>
                                          </p:val>
                                        </p:tav>
                                        <p:tav tm="100000">
                                          <p:val>
                                            <p:strVal val="#ppt_x"/>
                                          </p:val>
                                        </p:tav>
                                      </p:tavLst>
                                    </p:anim>
                                    <p:animEffect transition="in" filter="wipe(right)">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47" grpId="0" animBg="1"/>
      <p:bldP spid="6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89FBCB6-250E-4172-A916-5E6099AA3FD9}"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25</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806980"/>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5</a:t>
            </a:r>
            <a:r>
              <a:rPr lang="zh-CN" altLang="en-US" sz="2800" b="1" dirty="0">
                <a:solidFill>
                  <a:srgbClr val="0563C1"/>
                </a:solidFill>
                <a:latin typeface="楷体" panose="02010609060101010101" pitchFamily="49" charset="-122"/>
                <a:ea typeface="楷体" panose="02010609060101010101" pitchFamily="49" charset="-122"/>
              </a:rPr>
              <a:t>）零地址指令</a:t>
            </a:r>
          </a:p>
        </p:txBody>
      </p:sp>
      <p:sp>
        <p:nvSpPr>
          <p:cNvPr id="33" name="Text Box 19">
            <a:extLst>
              <a:ext uri="{FF2B5EF4-FFF2-40B4-BE49-F238E27FC236}">
                <a16:creationId xmlns:a16="http://schemas.microsoft.com/office/drawing/2014/main" id="{1E3967FD-19AC-416E-A3A6-0BC65E81F4BE}"/>
              </a:ext>
            </a:extLst>
          </p:cNvPr>
          <p:cNvSpPr txBox="1">
            <a:spLocks noChangeArrowheads="1"/>
          </p:cNvSpPr>
          <p:nvPr/>
        </p:nvSpPr>
        <p:spPr bwMode="auto">
          <a:xfrm>
            <a:off x="405246" y="1444655"/>
            <a:ext cx="8110104" cy="4731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对</a:t>
            </a:r>
            <a:r>
              <a:rPr lang="zh-CN" altLang="en-US" sz="2800" dirty="0">
                <a:solidFill>
                  <a:srgbClr val="FF0E0E"/>
                </a:solidFill>
                <a:latin typeface="楷体" panose="02010609060101010101" pitchFamily="49" charset="-122"/>
                <a:ea typeface="楷体" panose="02010609060101010101" pitchFamily="49" charset="-122"/>
              </a:rPr>
              <a:t>只有目的操作数的指令</a:t>
            </a:r>
            <a:r>
              <a:rPr lang="zh-CN" altLang="en-US" sz="2800" dirty="0">
                <a:latin typeface="楷体" panose="02010609060101010101" pitchFamily="49" charset="-122"/>
                <a:ea typeface="楷体" panose="02010609060101010101" pitchFamily="49" charset="-122"/>
              </a:rPr>
              <a:t>，隐含在指定寄存器内进行操作</a:t>
            </a:r>
            <a:endParaRPr lang="en-US" altLang="zh-CN" sz="2800" dirty="0">
              <a:latin typeface="楷体" panose="02010609060101010101" pitchFamily="49" charset="-122"/>
              <a:ea typeface="楷体" panose="02010609060101010101" pitchFamily="49" charset="-122"/>
            </a:endParaRPr>
          </a:p>
          <a:p>
            <a:pPr>
              <a:lnSpc>
                <a:spcPct val="150000"/>
              </a:lnSpc>
              <a:spcBef>
                <a:spcPct val="50000"/>
              </a:spcBef>
            </a:pPr>
            <a:r>
              <a:rPr lang="zh-CN" altLang="en-US" sz="2800" dirty="0">
                <a:latin typeface="楷体" panose="02010609060101010101" pitchFamily="49" charset="-122"/>
                <a:ea typeface="楷体" panose="02010609060101010101" pitchFamily="49" charset="-122"/>
              </a:rPr>
              <a:t>例：</a:t>
            </a:r>
            <a:r>
              <a:rPr lang="en-US" altLang="zh-CN" sz="2800" dirty="0">
                <a:latin typeface="楷体" panose="02010609060101010101" pitchFamily="49" charset="-122"/>
                <a:ea typeface="楷体" panose="02010609060101010101" pitchFamily="49" charset="-122"/>
              </a:rPr>
              <a:t>PUSHF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FLAGS→</a:t>
            </a:r>
            <a:r>
              <a:rPr lang="zh-CN" altLang="en-US" sz="2800" dirty="0">
                <a:latin typeface="楷体" panose="02010609060101010101" pitchFamily="49" charset="-122"/>
                <a:ea typeface="楷体" panose="02010609060101010101" pitchFamily="49" charset="-122"/>
              </a:rPr>
              <a:t>入栈</a:t>
            </a:r>
          </a:p>
          <a:p>
            <a:pPr>
              <a:lnSpc>
                <a:spcPct val="150000"/>
              </a:lnSpc>
              <a:spcBef>
                <a:spcPct val="50000"/>
              </a:spcBef>
            </a:pPr>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POPF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FLAGS→</a:t>
            </a:r>
            <a:r>
              <a:rPr lang="zh-CN" altLang="en-US" sz="2800" dirty="0">
                <a:latin typeface="楷体" panose="02010609060101010101" pitchFamily="49" charset="-122"/>
                <a:ea typeface="楷体" panose="02010609060101010101" pitchFamily="49" charset="-122"/>
              </a:rPr>
              <a:t>出栈</a:t>
            </a:r>
          </a:p>
          <a:p>
            <a:pPr>
              <a:lnSpc>
                <a:spcPct val="150000"/>
              </a:lnSpc>
              <a:spcBef>
                <a:spcPct val="50000"/>
              </a:spcBef>
            </a:pPr>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LAHF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FLAGS</a:t>
            </a:r>
            <a:r>
              <a:rPr lang="zh-CN" altLang="en-US" sz="2800" dirty="0">
                <a:latin typeface="楷体" panose="02010609060101010101" pitchFamily="49" charset="-122"/>
                <a:ea typeface="楷体" panose="02010609060101010101" pitchFamily="49" charset="-122"/>
              </a:rPr>
              <a:t>的低</a:t>
            </a:r>
            <a:r>
              <a:rPr lang="en-US" altLang="zh-CN" sz="2800" dirty="0">
                <a:latin typeface="楷体" panose="02010609060101010101" pitchFamily="49" charset="-122"/>
                <a:ea typeface="楷体" panose="02010609060101010101" pitchFamily="49" charset="-122"/>
              </a:rPr>
              <a:t>8</a:t>
            </a:r>
            <a:r>
              <a:rPr lang="zh-CN" altLang="en-US" sz="2800" dirty="0">
                <a:latin typeface="楷体" panose="02010609060101010101" pitchFamily="49" charset="-122"/>
                <a:ea typeface="楷体" panose="02010609060101010101" pitchFamily="49" charset="-122"/>
              </a:rPr>
              <a:t>位→</a:t>
            </a:r>
            <a:r>
              <a:rPr lang="en-US" altLang="zh-CN" sz="2800" dirty="0">
                <a:latin typeface="楷体" panose="02010609060101010101" pitchFamily="49" charset="-122"/>
                <a:ea typeface="楷体" panose="02010609060101010101" pitchFamily="49" charset="-122"/>
              </a:rPr>
              <a:t>AH</a:t>
            </a:r>
          </a:p>
          <a:p>
            <a:pPr>
              <a:lnSpc>
                <a:spcPct val="150000"/>
              </a:lnSpc>
              <a:spcBef>
                <a:spcPct val="50000"/>
              </a:spcBef>
            </a:pPr>
            <a:r>
              <a:rPr lang="en-US" altLang="zh-CN" sz="2800" dirty="0">
                <a:latin typeface="楷体" panose="02010609060101010101" pitchFamily="49" charset="-122"/>
                <a:ea typeface="楷体" panose="02010609060101010101" pitchFamily="49" charset="-122"/>
              </a:rPr>
              <a:t>    SAHF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AH→FLAGS</a:t>
            </a:r>
            <a:r>
              <a:rPr lang="zh-CN" altLang="en-US" sz="2800" dirty="0">
                <a:latin typeface="楷体" panose="02010609060101010101" pitchFamily="49" charset="-122"/>
                <a:ea typeface="楷体" panose="02010609060101010101" pitchFamily="49" charset="-122"/>
              </a:rPr>
              <a:t>的低</a:t>
            </a:r>
            <a:r>
              <a:rPr lang="en-US" altLang="zh-CN" sz="2800" dirty="0">
                <a:latin typeface="楷体" panose="02010609060101010101" pitchFamily="49" charset="-122"/>
                <a:ea typeface="楷体" panose="02010609060101010101" pitchFamily="49" charset="-122"/>
              </a:rPr>
              <a:t>8</a:t>
            </a:r>
            <a:r>
              <a:rPr lang="zh-CN" altLang="en-US" sz="2800" dirty="0">
                <a:latin typeface="楷体" panose="02010609060101010101" pitchFamily="49" charset="-122"/>
                <a:ea typeface="楷体" panose="02010609060101010101" pitchFamily="49" charset="-122"/>
              </a:rPr>
              <a:t>位</a:t>
            </a:r>
          </a:p>
        </p:txBody>
      </p:sp>
    </p:spTree>
    <p:extLst>
      <p:ext uri="{BB962C8B-B14F-4D97-AF65-F5344CB8AC3E}">
        <p14:creationId xmlns:p14="http://schemas.microsoft.com/office/powerpoint/2010/main" val="17945535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 calcmode="lin" valueType="num">
                                      <p:cBhvr additive="base">
                                        <p:cTn id="15"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3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3">
                                            <p:txEl>
                                              <p:pRg st="1" end="1"/>
                                            </p:txEl>
                                          </p:spTgt>
                                        </p:tgtEl>
                                        <p:attrNameLst>
                                          <p:attrName>style.visibility</p:attrName>
                                        </p:attrNameLst>
                                      </p:cBhvr>
                                      <p:to>
                                        <p:strVal val="visible"/>
                                      </p:to>
                                    </p:set>
                                    <p:anim calcmode="lin" valueType="num">
                                      <p:cBhvr additive="base">
                                        <p:cTn id="21" dur="500"/>
                                        <p:tgtEl>
                                          <p:spTgt spid="33">
                                            <p:txEl>
                                              <p:pRg st="1" end="1"/>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3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3">
                                            <p:txEl>
                                              <p:pRg st="2" end="2"/>
                                            </p:txEl>
                                          </p:spTgt>
                                        </p:tgtEl>
                                        <p:attrNameLst>
                                          <p:attrName>style.visibility</p:attrName>
                                        </p:attrNameLst>
                                      </p:cBhvr>
                                      <p:to>
                                        <p:strVal val="visible"/>
                                      </p:to>
                                    </p:set>
                                    <p:anim calcmode="lin" valueType="num">
                                      <p:cBhvr additive="base">
                                        <p:cTn id="27"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33">
                                            <p:txEl>
                                              <p:pRg st="3" end="3"/>
                                            </p:txEl>
                                          </p:spTgt>
                                        </p:tgtEl>
                                        <p:attrNameLst>
                                          <p:attrName>style.visibility</p:attrName>
                                        </p:attrNameLst>
                                      </p:cBhvr>
                                      <p:to>
                                        <p:strVal val="visible"/>
                                      </p:to>
                                    </p:set>
                                    <p:anim calcmode="lin" valueType="num">
                                      <p:cBhvr additive="base">
                                        <p:cTn id="33" dur="500"/>
                                        <p:tgtEl>
                                          <p:spTgt spid="33">
                                            <p:txEl>
                                              <p:pRg st="3" end="3"/>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3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33">
                                            <p:txEl>
                                              <p:pRg st="4" end="4"/>
                                            </p:txEl>
                                          </p:spTgt>
                                        </p:tgtEl>
                                        <p:attrNameLst>
                                          <p:attrName>style.visibility</p:attrName>
                                        </p:attrNameLst>
                                      </p:cBhvr>
                                      <p:to>
                                        <p:strVal val="visible"/>
                                      </p:to>
                                    </p:set>
                                    <p:anim calcmode="lin" valueType="num">
                                      <p:cBhvr additive="base">
                                        <p:cTn id="39"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BE684729-58AD-432D-B2DA-F6850CACA1CD}"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26</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203296" y="806980"/>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5</a:t>
            </a:r>
            <a:r>
              <a:rPr lang="zh-CN" altLang="en-US" sz="2800" b="1" dirty="0">
                <a:solidFill>
                  <a:srgbClr val="0563C1"/>
                </a:solidFill>
                <a:latin typeface="楷体" panose="02010609060101010101" pitchFamily="49" charset="-122"/>
                <a:ea typeface="楷体" panose="02010609060101010101" pitchFamily="49" charset="-122"/>
              </a:rPr>
              <a:t>）零地址指令</a:t>
            </a:r>
          </a:p>
        </p:txBody>
      </p:sp>
      <p:sp>
        <p:nvSpPr>
          <p:cNvPr id="33" name="Text Box 19">
            <a:extLst>
              <a:ext uri="{FF2B5EF4-FFF2-40B4-BE49-F238E27FC236}">
                <a16:creationId xmlns:a16="http://schemas.microsoft.com/office/drawing/2014/main" id="{1E3967FD-19AC-416E-A3A6-0BC65E81F4BE}"/>
              </a:ext>
            </a:extLst>
          </p:cNvPr>
          <p:cNvSpPr txBox="1">
            <a:spLocks noChangeArrowheads="1"/>
          </p:cNvSpPr>
          <p:nvPr/>
        </p:nvSpPr>
        <p:spPr bwMode="auto">
          <a:xfrm>
            <a:off x="405246" y="1347670"/>
            <a:ext cx="8110104" cy="516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pPr>
            <a:r>
              <a:rPr lang="en-US" altLang="zh-CN" sz="2800" dirty="0">
                <a:latin typeface="楷体" panose="02010609060101010101" pitchFamily="49" charset="-122"/>
                <a:ea typeface="楷体" panose="02010609060101010101" pitchFamily="49" charset="-122"/>
              </a:rPr>
              <a:t>b.</a:t>
            </a:r>
            <a:r>
              <a:rPr lang="zh-CN" altLang="en-US" sz="2800" dirty="0">
                <a:solidFill>
                  <a:srgbClr val="FF0E0E"/>
                </a:solidFill>
                <a:latin typeface="楷体" panose="02010609060101010101" pitchFamily="49" charset="-122"/>
                <a:ea typeface="楷体" panose="02010609060101010101" pitchFamily="49" charset="-122"/>
              </a:rPr>
              <a:t>不需要操作数</a:t>
            </a:r>
            <a:r>
              <a:rPr lang="zh-CN" altLang="en-US" sz="2800" dirty="0">
                <a:latin typeface="楷体" panose="02010609060101010101" pitchFamily="49" charset="-122"/>
                <a:ea typeface="楷体" panose="02010609060101010101" pitchFamily="49" charset="-122"/>
              </a:rPr>
              <a:t>的指令。</a:t>
            </a:r>
            <a:endParaRPr lang="en-US" altLang="zh-CN" sz="2800" dirty="0">
              <a:latin typeface="楷体" panose="02010609060101010101" pitchFamily="49" charset="-122"/>
              <a:ea typeface="楷体" panose="02010609060101010101" pitchFamily="49" charset="-122"/>
            </a:endParaRPr>
          </a:p>
          <a:p>
            <a:pPr>
              <a:lnSpc>
                <a:spcPct val="150000"/>
              </a:lnSpc>
            </a:pPr>
            <a:r>
              <a:rPr lang="zh-CN" altLang="en-US" sz="2800" dirty="0">
                <a:solidFill>
                  <a:srgbClr val="0563C1"/>
                </a:solidFill>
                <a:latin typeface="楷体" panose="02010609060101010101" pitchFamily="49" charset="-122"/>
                <a:ea typeface="楷体" panose="02010609060101010101" pitchFamily="49" charset="-122"/>
              </a:rPr>
              <a:t>例：</a:t>
            </a:r>
            <a:r>
              <a:rPr lang="en-US" altLang="zh-CN" sz="2800" dirty="0">
                <a:solidFill>
                  <a:srgbClr val="0563C1"/>
                </a:solidFill>
                <a:latin typeface="楷体" panose="02010609060101010101" pitchFamily="49" charset="-122"/>
                <a:ea typeface="楷体" panose="02010609060101010101" pitchFamily="49" charset="-122"/>
              </a:rPr>
              <a:t> NOP    </a:t>
            </a:r>
            <a:r>
              <a:rPr lang="zh-CN" altLang="en-US" sz="2800" dirty="0">
                <a:solidFill>
                  <a:srgbClr val="0563C1"/>
                </a:solidFill>
                <a:latin typeface="楷体" panose="02010609060101010101" pitchFamily="49" charset="-122"/>
                <a:ea typeface="楷体" panose="02010609060101010101" pitchFamily="49" charset="-122"/>
              </a:rPr>
              <a:t>；空操作指令</a:t>
            </a:r>
            <a:endParaRPr lang="en-US" altLang="zh-CN" sz="2800"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dirty="0">
                <a:latin typeface="楷体" panose="02010609060101010101" pitchFamily="49" charset="-122"/>
                <a:ea typeface="楷体" panose="02010609060101010101" pitchFamily="49" charset="-122"/>
              </a:rPr>
              <a:t>它本身没有实质性运算操作，执行这种指令的目的就是消耗时间以达到延时的目的。</a:t>
            </a:r>
            <a:endParaRPr lang="en-US" altLang="zh-CN" sz="2800" dirty="0">
              <a:latin typeface="楷体" panose="02010609060101010101" pitchFamily="49" charset="-122"/>
              <a:ea typeface="楷体" panose="02010609060101010101" pitchFamily="49" charset="-122"/>
            </a:endParaRPr>
          </a:p>
          <a:p>
            <a:pPr>
              <a:lnSpc>
                <a:spcPct val="150000"/>
              </a:lnSpc>
            </a:pPr>
            <a:r>
              <a:rPr lang="zh-CN" altLang="en-US" sz="2800" dirty="0">
                <a:solidFill>
                  <a:srgbClr val="0563C1"/>
                </a:solidFill>
                <a:latin typeface="楷体" panose="02010609060101010101" pitchFamily="49" charset="-122"/>
                <a:ea typeface="楷体" panose="02010609060101010101" pitchFamily="49" charset="-122"/>
              </a:rPr>
              <a:t>例</a:t>
            </a:r>
            <a:r>
              <a:rPr lang="en-US" altLang="zh-CN" sz="2800" dirty="0">
                <a:solidFill>
                  <a:srgbClr val="0563C1"/>
                </a:solidFill>
                <a:latin typeface="楷体" panose="02010609060101010101" pitchFamily="49" charset="-122"/>
                <a:ea typeface="楷体" panose="02010609060101010101" pitchFamily="49" charset="-122"/>
              </a:rPr>
              <a:t>:</a:t>
            </a:r>
            <a:r>
              <a:rPr lang="zh-CN" altLang="en-US" sz="2800" dirty="0">
                <a:solidFill>
                  <a:srgbClr val="0563C1"/>
                </a:solidFill>
                <a:latin typeface="楷体" panose="02010609060101010101" pitchFamily="49" charset="-122"/>
                <a:ea typeface="楷体" panose="02010609060101010101" pitchFamily="49" charset="-122"/>
              </a:rPr>
              <a:t>  </a:t>
            </a:r>
            <a:r>
              <a:rPr lang="en-US" altLang="zh-CN" sz="2800" dirty="0">
                <a:solidFill>
                  <a:srgbClr val="0563C1"/>
                </a:solidFill>
                <a:latin typeface="楷体" panose="02010609060101010101" pitchFamily="49" charset="-122"/>
                <a:ea typeface="楷体" panose="02010609060101010101" pitchFamily="49" charset="-122"/>
              </a:rPr>
              <a:t>HLT    </a:t>
            </a:r>
            <a:r>
              <a:rPr lang="zh-CN" altLang="en-US" sz="2800" dirty="0">
                <a:solidFill>
                  <a:srgbClr val="0563C1"/>
                </a:solidFill>
                <a:latin typeface="楷体" panose="02010609060101010101" pitchFamily="49" charset="-122"/>
                <a:ea typeface="楷体" panose="02010609060101010101" pitchFamily="49" charset="-122"/>
              </a:rPr>
              <a:t>；停机指令</a:t>
            </a:r>
            <a:endParaRPr lang="en-US" altLang="zh-CN" sz="2800"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dirty="0">
                <a:latin typeface="楷体" panose="02010609060101010101" pitchFamily="49" charset="-122"/>
                <a:ea typeface="楷体" panose="02010609060101010101" pitchFamily="49" charset="-122"/>
              </a:rPr>
              <a:t>它也不需要操作数。</a:t>
            </a:r>
            <a:endParaRPr lang="en-US" altLang="zh-CN" sz="2800" dirty="0">
              <a:latin typeface="楷体" panose="02010609060101010101" pitchFamily="49" charset="-122"/>
              <a:ea typeface="楷体" panose="02010609060101010101" pitchFamily="49" charset="-122"/>
            </a:endParaRPr>
          </a:p>
          <a:p>
            <a:pPr>
              <a:lnSpc>
                <a:spcPct val="150000"/>
              </a:lnSpc>
            </a:pPr>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对</a:t>
            </a:r>
            <a:r>
              <a:rPr lang="zh-CN" altLang="en-US" sz="2800" dirty="0">
                <a:solidFill>
                  <a:srgbClr val="FF0000"/>
                </a:solidFill>
                <a:latin typeface="楷体" panose="02010609060101010101" pitchFamily="49" charset="-122"/>
                <a:ea typeface="楷体" panose="02010609060101010101" pitchFamily="49" charset="-122"/>
              </a:rPr>
              <a:t>堆栈栈顶单元内容进行操作</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如指令</a:t>
            </a:r>
            <a:r>
              <a:rPr lang="en-US" altLang="zh-CN" sz="2800" dirty="0">
                <a:latin typeface="楷体" panose="02010609060101010101" pitchFamily="49" charset="-122"/>
                <a:ea typeface="楷体" panose="02010609060101010101" pitchFamily="49" charset="-122"/>
              </a:rPr>
              <a:t>PUSH (</a:t>
            </a:r>
            <a:r>
              <a:rPr lang="zh-CN" altLang="en-US" sz="2800" dirty="0">
                <a:latin typeface="楷体" panose="02010609060101010101" pitchFamily="49" charset="-122"/>
                <a:ea typeface="楷体" panose="02010609060101010101" pitchFamily="49" charset="-122"/>
              </a:rPr>
              <a:t>压入堆栈</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POP (</a:t>
            </a:r>
            <a:r>
              <a:rPr lang="zh-CN" altLang="en-US" sz="2800" dirty="0">
                <a:latin typeface="楷体" panose="02010609060101010101" pitchFamily="49" charset="-122"/>
                <a:ea typeface="楷体" panose="02010609060101010101" pitchFamily="49" charset="-122"/>
              </a:rPr>
              <a:t>弹出堆栈</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6099667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 calcmode="lin" valueType="num">
                                      <p:cBhvr additive="base">
                                        <p:cTn id="15"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3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3">
                                            <p:txEl>
                                              <p:pRg st="1" end="1"/>
                                            </p:txEl>
                                          </p:spTgt>
                                        </p:tgtEl>
                                        <p:attrNameLst>
                                          <p:attrName>style.visibility</p:attrName>
                                        </p:attrNameLst>
                                      </p:cBhvr>
                                      <p:to>
                                        <p:strVal val="visible"/>
                                      </p:to>
                                    </p:set>
                                    <p:anim calcmode="lin" valueType="num">
                                      <p:cBhvr additive="base">
                                        <p:cTn id="21" dur="500"/>
                                        <p:tgtEl>
                                          <p:spTgt spid="33">
                                            <p:txEl>
                                              <p:pRg st="1" end="1"/>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3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3">
                                            <p:txEl>
                                              <p:pRg st="2" end="2"/>
                                            </p:txEl>
                                          </p:spTgt>
                                        </p:tgtEl>
                                        <p:attrNameLst>
                                          <p:attrName>style.visibility</p:attrName>
                                        </p:attrNameLst>
                                      </p:cBhvr>
                                      <p:to>
                                        <p:strVal val="visible"/>
                                      </p:to>
                                    </p:set>
                                    <p:anim calcmode="lin" valueType="num">
                                      <p:cBhvr additive="base">
                                        <p:cTn id="27"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33">
                                            <p:txEl>
                                              <p:pRg st="3" end="3"/>
                                            </p:txEl>
                                          </p:spTgt>
                                        </p:tgtEl>
                                        <p:attrNameLst>
                                          <p:attrName>style.visibility</p:attrName>
                                        </p:attrNameLst>
                                      </p:cBhvr>
                                      <p:to>
                                        <p:strVal val="visible"/>
                                      </p:to>
                                    </p:set>
                                    <p:anim calcmode="lin" valueType="num">
                                      <p:cBhvr additive="base">
                                        <p:cTn id="33" dur="500"/>
                                        <p:tgtEl>
                                          <p:spTgt spid="33">
                                            <p:txEl>
                                              <p:pRg st="3" end="3"/>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3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33">
                                            <p:txEl>
                                              <p:pRg st="4" end="4"/>
                                            </p:txEl>
                                          </p:spTgt>
                                        </p:tgtEl>
                                        <p:attrNameLst>
                                          <p:attrName>style.visibility</p:attrName>
                                        </p:attrNameLst>
                                      </p:cBhvr>
                                      <p:to>
                                        <p:strVal val="visible"/>
                                      </p:to>
                                    </p:set>
                                    <p:anim calcmode="lin" valueType="num">
                                      <p:cBhvr additive="base">
                                        <p:cTn id="39"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3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33">
                                            <p:txEl>
                                              <p:pRg st="5" end="5"/>
                                            </p:txEl>
                                          </p:spTgt>
                                        </p:tgtEl>
                                        <p:attrNameLst>
                                          <p:attrName>style.visibility</p:attrName>
                                        </p:attrNameLst>
                                      </p:cBhvr>
                                      <p:to>
                                        <p:strVal val="visible"/>
                                      </p:to>
                                    </p:set>
                                    <p:anim calcmode="lin" valueType="num">
                                      <p:cBhvr additive="base">
                                        <p:cTn id="45" dur="500"/>
                                        <p:tgtEl>
                                          <p:spTgt spid="33">
                                            <p:txEl>
                                              <p:pRg st="5" end="5"/>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3C90E-F2FC-467C-A85F-6F887E7A716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6FC181-7EB5-4007-81E9-DC3BC12B4C7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3" name="页脚占位符 2">
            <a:extLst>
              <a:ext uri="{FF2B5EF4-FFF2-40B4-BE49-F238E27FC236}">
                <a16:creationId xmlns:a16="http://schemas.microsoft.com/office/drawing/2014/main" id="{C1D14215-C7C0-49AB-ABB7-748A916A45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4" name="灯片编号占位符 3">
            <a:extLst>
              <a:ext uri="{FF2B5EF4-FFF2-40B4-BE49-F238E27FC236}">
                <a16:creationId xmlns:a16="http://schemas.microsoft.com/office/drawing/2014/main" id="{CB9EE2D4-C0F1-4EB5-9301-EA6120E02FB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8" name="图片 7">
            <a:extLst>
              <a:ext uri="{FF2B5EF4-FFF2-40B4-BE49-F238E27FC236}">
                <a16:creationId xmlns:a16="http://schemas.microsoft.com/office/drawing/2014/main" id="{EB2AB42C-D10F-4A01-AFAE-0AA6C45D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a:extLst>
              <a:ext uri="{FF2B5EF4-FFF2-40B4-BE49-F238E27FC236}">
                <a16:creationId xmlns:a16="http://schemas.microsoft.com/office/drawing/2014/main" id="{B2C0E9BA-70D7-41EF-9F96-4BB4F35A2D17}"/>
              </a:ext>
            </a:extLst>
          </p:cNvPr>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iSľídé">
            <a:extLst>
              <a:ext uri="{FF2B5EF4-FFF2-40B4-BE49-F238E27FC236}">
                <a16:creationId xmlns:a16="http://schemas.microsoft.com/office/drawing/2014/main" id="{41C3EC33-D139-4334-946B-DAC7392E0F5A}"/>
              </a:ext>
            </a:extLst>
          </p:cNvPr>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nvGrpSpPr>
          <p:cNvPr id="11" name="iṧḷïḋê">
            <a:extLst>
              <a:ext uri="{FF2B5EF4-FFF2-40B4-BE49-F238E27FC236}">
                <a16:creationId xmlns:a16="http://schemas.microsoft.com/office/drawing/2014/main" id="{3BA6E81F-6B3B-4883-9517-461E50132D04}"/>
              </a:ext>
            </a:extLst>
          </p:cNvPr>
          <p:cNvGrpSpPr/>
          <p:nvPr/>
        </p:nvGrpSpPr>
        <p:grpSpPr>
          <a:xfrm>
            <a:off x="502444" y="1639807"/>
            <a:ext cx="6032468" cy="556314"/>
            <a:chOff x="669925" y="1609562"/>
            <a:chExt cx="3530781" cy="741752"/>
          </a:xfrm>
        </p:grpSpPr>
        <p:sp>
          <p:nvSpPr>
            <p:cNvPr id="12" name="ïšḻïdê">
              <a:extLst>
                <a:ext uri="{FF2B5EF4-FFF2-40B4-BE49-F238E27FC236}">
                  <a16:creationId xmlns:a16="http://schemas.microsoft.com/office/drawing/2014/main" id="{77989D7F-9AAC-4095-A2C2-95738075A6C8}"/>
                </a:ext>
              </a:extLst>
            </p:cNvPr>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指令寻址方式</a:t>
              </a:r>
              <a:endParaRPr kumimoji="0" lang="zh-CN" altLang="en-US" sz="2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cxnSp>
          <p:nvCxnSpPr>
            <p:cNvPr id="13" name="直接连接符 12">
              <a:extLst>
                <a:ext uri="{FF2B5EF4-FFF2-40B4-BE49-F238E27FC236}">
                  <a16:creationId xmlns:a16="http://schemas.microsoft.com/office/drawing/2014/main" id="{EEA37934-E9B9-4094-869F-EF0BD4691457}"/>
                </a:ext>
              </a:extLst>
            </p:cNvPr>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a:extLst>
              <a:ext uri="{FF2B5EF4-FFF2-40B4-BE49-F238E27FC236}">
                <a16:creationId xmlns:a16="http://schemas.microsoft.com/office/drawing/2014/main" id="{649E7581-53BA-4BCD-9460-7AFA9CF9CB6E}"/>
              </a:ext>
            </a:extLst>
          </p:cNvPr>
          <p:cNvSpPr txBox="1"/>
          <p:nvPr/>
        </p:nvSpPr>
        <p:spPr>
          <a:xfrm>
            <a:off x="1872698" y="368400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01.</a:t>
            </a:r>
          </a:p>
        </p:txBody>
      </p:sp>
      <p:sp>
        <p:nvSpPr>
          <p:cNvPr id="15" name="ísḻiḑe">
            <a:extLst>
              <a:ext uri="{FF2B5EF4-FFF2-40B4-BE49-F238E27FC236}">
                <a16:creationId xmlns:a16="http://schemas.microsoft.com/office/drawing/2014/main" id="{FF74CF87-96F8-4BF7-9CD2-501071D8E04A}"/>
              </a:ext>
            </a:extLst>
          </p:cNvPr>
          <p:cNvSpPr/>
          <p:nvPr/>
        </p:nvSpPr>
        <p:spPr>
          <a:xfrm>
            <a:off x="2526228" y="3695547"/>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操作数存储位置</a:t>
            </a:r>
          </a:p>
        </p:txBody>
      </p:sp>
      <p:sp>
        <p:nvSpPr>
          <p:cNvPr id="16" name="ïṩľîdé">
            <a:extLst>
              <a:ext uri="{FF2B5EF4-FFF2-40B4-BE49-F238E27FC236}">
                <a16:creationId xmlns:a16="http://schemas.microsoft.com/office/drawing/2014/main" id="{11D0A34A-5854-4A6F-BDA9-E5CA209C515D}"/>
              </a:ext>
            </a:extLst>
          </p:cNvPr>
          <p:cNvSpPr txBox="1"/>
          <p:nvPr/>
        </p:nvSpPr>
        <p:spPr>
          <a:xfrm>
            <a:off x="1872697" y="436914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7" name="îṣ1idè">
            <a:extLst>
              <a:ext uri="{FF2B5EF4-FFF2-40B4-BE49-F238E27FC236}">
                <a16:creationId xmlns:a16="http://schemas.microsoft.com/office/drawing/2014/main" id="{3BF3EFF7-2971-425A-8C4D-94F58D459CCF}"/>
              </a:ext>
            </a:extLst>
          </p:cNvPr>
          <p:cNvSpPr/>
          <p:nvPr/>
        </p:nvSpPr>
        <p:spPr>
          <a:xfrm>
            <a:off x="2526228" y="4380689"/>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a:t>
            </a: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寻址方式</a:t>
            </a:r>
          </a:p>
        </p:txBody>
      </p:sp>
      <p:sp>
        <p:nvSpPr>
          <p:cNvPr id="22" name="îṩļíḑé">
            <a:extLst>
              <a:ext uri="{FF2B5EF4-FFF2-40B4-BE49-F238E27FC236}">
                <a16:creationId xmlns:a16="http://schemas.microsoft.com/office/drawing/2014/main" id="{4C4C25DF-3227-4BF0-8406-F37309324155}"/>
              </a:ext>
            </a:extLst>
          </p:cNvPr>
          <p:cNvSpPr/>
          <p:nvPr/>
        </p:nvSpPr>
        <p:spPr>
          <a:xfrm>
            <a:off x="1524070" y="371256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3" name="ïśľîḋê">
            <a:extLst>
              <a:ext uri="{FF2B5EF4-FFF2-40B4-BE49-F238E27FC236}">
                <a16:creationId xmlns:a16="http://schemas.microsoft.com/office/drawing/2014/main" id="{3E15EFBA-3145-4A17-99BB-43E567C81A9C}"/>
              </a:ext>
            </a:extLst>
          </p:cNvPr>
          <p:cNvSpPr/>
          <p:nvPr/>
        </p:nvSpPr>
        <p:spPr>
          <a:xfrm>
            <a:off x="1524070" y="439770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26" name="直接连接符 25">
            <a:extLst>
              <a:ext uri="{FF2B5EF4-FFF2-40B4-BE49-F238E27FC236}">
                <a16:creationId xmlns:a16="http://schemas.microsoft.com/office/drawing/2014/main" id="{F0558684-DF6C-4B6C-8EE0-A3DE57CEEC70}"/>
              </a:ext>
            </a:extLst>
          </p:cNvPr>
          <p:cNvCxnSpPr>
            <a:cxnSpLocks/>
          </p:cNvCxnSpPr>
          <p:nvPr/>
        </p:nvCxnSpPr>
        <p:spPr>
          <a:xfrm>
            <a:off x="1959428" y="419020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63D419AF-6CE8-4AF2-AE74-044DF70AF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extLst>
      <p:ext uri="{BB962C8B-B14F-4D97-AF65-F5344CB8AC3E}">
        <p14:creationId xmlns:p14="http://schemas.microsoft.com/office/powerpoint/2010/main" val="23005877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一、操作数存储位置</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919417C1-FA69-4540-8F9B-30EDA7C8A74A}"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28</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307866" y="824169"/>
            <a:ext cx="8319247" cy="1284006"/>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寻址方式是规定如何对地址字段作出解释</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以找到操作数。</a:t>
            </a:r>
          </a:p>
        </p:txBody>
      </p:sp>
      <p:sp>
        <p:nvSpPr>
          <p:cNvPr id="13" name="Text Box 4">
            <a:extLst>
              <a:ext uri="{FF2B5EF4-FFF2-40B4-BE49-F238E27FC236}">
                <a16:creationId xmlns:a16="http://schemas.microsoft.com/office/drawing/2014/main" id="{6595EC6E-D6EB-4401-A812-A7B22ECA4A9C}"/>
              </a:ext>
            </a:extLst>
          </p:cNvPr>
          <p:cNvSpPr txBox="1"/>
          <p:nvPr/>
        </p:nvSpPr>
        <p:spPr>
          <a:xfrm>
            <a:off x="279557" y="3797020"/>
            <a:ext cx="2349446"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操作数的位置</a:t>
            </a:r>
          </a:p>
        </p:txBody>
      </p:sp>
      <p:sp>
        <p:nvSpPr>
          <p:cNvPr id="14" name="AutoShape 5">
            <a:extLst>
              <a:ext uri="{FF2B5EF4-FFF2-40B4-BE49-F238E27FC236}">
                <a16:creationId xmlns:a16="http://schemas.microsoft.com/office/drawing/2014/main" id="{5F4356BB-DCAE-4B11-B088-068EF690BDD1}"/>
              </a:ext>
            </a:extLst>
          </p:cNvPr>
          <p:cNvSpPr/>
          <p:nvPr/>
        </p:nvSpPr>
        <p:spPr bwMode="auto">
          <a:xfrm>
            <a:off x="2574209" y="2256874"/>
            <a:ext cx="261854" cy="3621412"/>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5" name="AutoShape 5">
            <a:extLst>
              <a:ext uri="{FF2B5EF4-FFF2-40B4-BE49-F238E27FC236}">
                <a16:creationId xmlns:a16="http://schemas.microsoft.com/office/drawing/2014/main" id="{0B26C512-E9BD-4197-8AEA-EF4BA7BB9AA9}"/>
              </a:ext>
            </a:extLst>
          </p:cNvPr>
          <p:cNvSpPr/>
          <p:nvPr/>
        </p:nvSpPr>
        <p:spPr bwMode="auto">
          <a:xfrm>
            <a:off x="4049000" y="1891846"/>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6" name="Text Box 4">
            <a:extLst>
              <a:ext uri="{FF2B5EF4-FFF2-40B4-BE49-F238E27FC236}">
                <a16:creationId xmlns:a16="http://schemas.microsoft.com/office/drawing/2014/main" id="{11B638FE-8006-4628-A18B-0716B3FCE805}"/>
              </a:ext>
            </a:extLst>
          </p:cNvPr>
          <p:cNvSpPr txBox="1"/>
          <p:nvPr/>
        </p:nvSpPr>
        <p:spPr>
          <a:xfrm>
            <a:off x="2847897" y="2090451"/>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堆栈</a:t>
            </a:r>
          </a:p>
        </p:txBody>
      </p:sp>
      <p:sp>
        <p:nvSpPr>
          <p:cNvPr id="18" name="Text Box 4">
            <a:extLst>
              <a:ext uri="{FF2B5EF4-FFF2-40B4-BE49-F238E27FC236}">
                <a16:creationId xmlns:a16="http://schemas.microsoft.com/office/drawing/2014/main" id="{32D821BC-985A-4539-A598-D9D51712B8C1}"/>
              </a:ext>
            </a:extLst>
          </p:cNvPr>
          <p:cNvSpPr txBox="1"/>
          <p:nvPr/>
        </p:nvSpPr>
        <p:spPr>
          <a:xfrm>
            <a:off x="2842410" y="3865306"/>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寄存器</a:t>
            </a:r>
          </a:p>
        </p:txBody>
      </p:sp>
      <p:sp>
        <p:nvSpPr>
          <p:cNvPr id="19" name="Text Box 4">
            <a:extLst>
              <a:ext uri="{FF2B5EF4-FFF2-40B4-BE49-F238E27FC236}">
                <a16:creationId xmlns:a16="http://schemas.microsoft.com/office/drawing/2014/main" id="{DB156981-8AE6-411D-817A-5798D0A21675}"/>
              </a:ext>
            </a:extLst>
          </p:cNvPr>
          <p:cNvSpPr txBox="1"/>
          <p:nvPr/>
        </p:nvSpPr>
        <p:spPr>
          <a:xfrm>
            <a:off x="2851438" y="5495458"/>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存储器</a:t>
            </a:r>
          </a:p>
        </p:txBody>
      </p:sp>
      <p:sp>
        <p:nvSpPr>
          <p:cNvPr id="20" name="Text Box 4">
            <a:extLst>
              <a:ext uri="{FF2B5EF4-FFF2-40B4-BE49-F238E27FC236}">
                <a16:creationId xmlns:a16="http://schemas.microsoft.com/office/drawing/2014/main" id="{9BFEB7BD-AF36-4012-994B-D130BE25480F}"/>
              </a:ext>
            </a:extLst>
          </p:cNvPr>
          <p:cNvSpPr txBox="1"/>
          <p:nvPr/>
        </p:nvSpPr>
        <p:spPr>
          <a:xfrm>
            <a:off x="4219027" y="1748465"/>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主存开辟（软堆栈）</a:t>
            </a:r>
          </a:p>
        </p:txBody>
      </p:sp>
      <p:sp>
        <p:nvSpPr>
          <p:cNvPr id="23" name="Text Box 4">
            <a:extLst>
              <a:ext uri="{FF2B5EF4-FFF2-40B4-BE49-F238E27FC236}">
                <a16:creationId xmlns:a16="http://schemas.microsoft.com/office/drawing/2014/main" id="{40F8D431-36EA-40FF-A240-B15329C88D6E}"/>
              </a:ext>
            </a:extLst>
          </p:cNvPr>
          <p:cNvSpPr txBox="1"/>
          <p:nvPr/>
        </p:nvSpPr>
        <p:spPr>
          <a:xfrm>
            <a:off x="4228898" y="2484897"/>
            <a:ext cx="4159624" cy="982385"/>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中的寄存器组组成</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（硬堆栈）</a:t>
            </a:r>
          </a:p>
        </p:txBody>
      </p:sp>
      <p:sp>
        <p:nvSpPr>
          <p:cNvPr id="24" name="AutoShape 5">
            <a:extLst>
              <a:ext uri="{FF2B5EF4-FFF2-40B4-BE49-F238E27FC236}">
                <a16:creationId xmlns:a16="http://schemas.microsoft.com/office/drawing/2014/main" id="{B79D385D-30C5-4438-898A-04EACF580102}"/>
              </a:ext>
            </a:extLst>
          </p:cNvPr>
          <p:cNvSpPr/>
          <p:nvPr/>
        </p:nvSpPr>
        <p:spPr bwMode="auto">
          <a:xfrm>
            <a:off x="4039365" y="3675450"/>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5" name="Text Box 4">
            <a:extLst>
              <a:ext uri="{FF2B5EF4-FFF2-40B4-BE49-F238E27FC236}">
                <a16:creationId xmlns:a16="http://schemas.microsoft.com/office/drawing/2014/main" id="{BFDDE462-D2ED-4ED6-99C7-BB9498A5F4C5}"/>
              </a:ext>
            </a:extLst>
          </p:cNvPr>
          <p:cNvSpPr txBox="1"/>
          <p:nvPr/>
        </p:nvSpPr>
        <p:spPr>
          <a:xfrm>
            <a:off x="4228898" y="3542815"/>
            <a:ext cx="3978248"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a:t>
            </a:r>
          </a:p>
        </p:txBody>
      </p:sp>
      <p:sp>
        <p:nvSpPr>
          <p:cNvPr id="26" name="Text Box 4">
            <a:extLst>
              <a:ext uri="{FF2B5EF4-FFF2-40B4-BE49-F238E27FC236}">
                <a16:creationId xmlns:a16="http://schemas.microsoft.com/office/drawing/2014/main" id="{166AEF58-4A03-402E-89B2-FD1311AD1FE5}"/>
              </a:ext>
            </a:extLst>
          </p:cNvPr>
          <p:cNvSpPr txBox="1"/>
          <p:nvPr/>
        </p:nvSpPr>
        <p:spPr>
          <a:xfrm>
            <a:off x="4238769" y="4279247"/>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外设接口中的寄存器</a:t>
            </a:r>
          </a:p>
        </p:txBody>
      </p:sp>
      <p:sp>
        <p:nvSpPr>
          <p:cNvPr id="27" name="AutoShape 5">
            <a:extLst>
              <a:ext uri="{FF2B5EF4-FFF2-40B4-BE49-F238E27FC236}">
                <a16:creationId xmlns:a16="http://schemas.microsoft.com/office/drawing/2014/main" id="{DCEBA538-837F-4F7A-811A-0030B20BC3EA}"/>
              </a:ext>
            </a:extLst>
          </p:cNvPr>
          <p:cNvSpPr/>
          <p:nvPr/>
        </p:nvSpPr>
        <p:spPr bwMode="auto">
          <a:xfrm>
            <a:off x="4095443" y="5206763"/>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8" name="Text Box 4">
            <a:extLst>
              <a:ext uri="{FF2B5EF4-FFF2-40B4-BE49-F238E27FC236}">
                <a16:creationId xmlns:a16="http://schemas.microsoft.com/office/drawing/2014/main" id="{0A16DD68-E245-4E2B-865C-C092CFE0DE49}"/>
              </a:ext>
            </a:extLst>
          </p:cNvPr>
          <p:cNvSpPr txBox="1"/>
          <p:nvPr/>
        </p:nvSpPr>
        <p:spPr>
          <a:xfrm>
            <a:off x="4284976" y="5074128"/>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a:t>
            </a:r>
          </a:p>
        </p:txBody>
      </p:sp>
      <p:sp>
        <p:nvSpPr>
          <p:cNvPr id="29" name="Text Box 4">
            <a:extLst>
              <a:ext uri="{FF2B5EF4-FFF2-40B4-BE49-F238E27FC236}">
                <a16:creationId xmlns:a16="http://schemas.microsoft.com/office/drawing/2014/main" id="{CA439385-EE2B-448B-B422-7F63D9F7204C}"/>
              </a:ext>
            </a:extLst>
          </p:cNvPr>
          <p:cNvSpPr txBox="1"/>
          <p:nvPr/>
        </p:nvSpPr>
        <p:spPr>
          <a:xfrm>
            <a:off x="4294847" y="5810560"/>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外存</a:t>
            </a:r>
          </a:p>
        </p:txBody>
      </p:sp>
    </p:spTree>
    <p:extLst>
      <p:ext uri="{BB962C8B-B14F-4D97-AF65-F5344CB8AC3E}">
        <p14:creationId xmlns:p14="http://schemas.microsoft.com/office/powerpoint/2010/main" val="19150644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left)">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3" grpId="0"/>
      <p:bldP spid="14" grpId="0" animBg="1"/>
      <p:bldP spid="15" grpId="0" animBg="1"/>
      <p:bldP spid="16" grpId="0"/>
      <p:bldP spid="18" grpId="0"/>
      <p:bldP spid="19" grpId="0"/>
      <p:bldP spid="20" grpId="0"/>
      <p:bldP spid="23" grpId="0"/>
      <p:bldP spid="24" grpId="0" animBg="1"/>
      <p:bldP spid="25" grpId="0"/>
      <p:bldP spid="26" grpId="0"/>
      <p:bldP spid="27" grpId="0" animBg="1"/>
      <p:bldP spid="28"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一、操作数存储位置</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E048B51-009D-4918-BC6D-2B538D0E63C5}"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29</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447605" y="2289818"/>
            <a:ext cx="8319247" cy="3869329"/>
          </a:xfrm>
          <a:prstGeom prst="rect">
            <a:avLst/>
          </a:prstGeom>
          <a:noFill/>
          <a:ln w="9525">
            <a:noFill/>
          </a:ln>
        </p:spPr>
        <p:txBody>
          <a:bodyPr wrap="square" anchor="t">
            <a:spAutoFit/>
          </a:bodyPr>
          <a:lstStyle/>
          <a:p>
            <a:pPr>
              <a:lnSpc>
                <a:spcPct val="150000"/>
              </a:lnSpc>
            </a:pPr>
            <a:r>
              <a:rPr lang="zh-CN" altLang="en-US" sz="2800" b="1" dirty="0">
                <a:solidFill>
                  <a:srgbClr val="FF0E0E"/>
                </a:solidFill>
                <a:latin typeface="楷体" panose="02010609060101010101" pitchFamily="49" charset="-122"/>
                <a:ea typeface="楷体" panose="02010609060101010101" pitchFamily="49" charset="-122"/>
              </a:rPr>
              <a:t>结论：</a:t>
            </a:r>
            <a:endParaRPr lang="en-US" altLang="zh-CN" sz="2800" b="1" dirty="0">
              <a:solidFill>
                <a:srgbClr val="FF0E0E"/>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① </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能够直接访问的操作数只能存放在主存储器（包括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、接口中的</a:t>
            </a:r>
            <a:r>
              <a:rPr lang="en-US" altLang="zh-CN" sz="2800" b="1" dirty="0">
                <a:latin typeface="楷体" panose="02010609060101010101" pitchFamily="49" charset="-122"/>
                <a:ea typeface="楷体" panose="02010609060101010101" pitchFamily="49" charset="-122"/>
              </a:rPr>
              <a:t>R</a:t>
            </a:r>
            <a:r>
              <a:rPr lang="zh-CN" altLang="en-US" sz="2800" b="1" dirty="0">
                <a:latin typeface="楷体" panose="02010609060101010101" pitchFamily="49" charset="-122"/>
                <a:ea typeface="楷体" panose="02010609060101010101" pitchFamily="49" charset="-122"/>
              </a:rPr>
              <a:t>）或</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内的寄存器中；</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② 由于主存储器的容量远远大于</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内的寄存器的容量，因此</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能够直接访问的操作数主要存放在主存储器中。</a:t>
            </a:r>
          </a:p>
        </p:txBody>
      </p:sp>
      <p:sp>
        <p:nvSpPr>
          <p:cNvPr id="33" name="Text Box 4">
            <a:extLst>
              <a:ext uri="{FF2B5EF4-FFF2-40B4-BE49-F238E27FC236}">
                <a16:creationId xmlns:a16="http://schemas.microsoft.com/office/drawing/2014/main" id="{D53384B5-55EF-4FDC-8CFD-16BA6092A8C3}"/>
              </a:ext>
            </a:extLst>
          </p:cNvPr>
          <p:cNvSpPr txBox="1"/>
          <p:nvPr/>
        </p:nvSpPr>
        <p:spPr>
          <a:xfrm>
            <a:off x="447605" y="1229740"/>
            <a:ext cx="3073311" cy="982385"/>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能被</a:t>
            </a:r>
            <a:r>
              <a:rPr lang="en-US" altLang="zh-CN" sz="2800" b="1" dirty="0">
                <a:solidFill>
                  <a:srgbClr val="0563C1"/>
                </a:solidFill>
                <a:latin typeface="楷体" panose="02010609060101010101" pitchFamily="49" charset="-122"/>
                <a:ea typeface="楷体" panose="02010609060101010101" pitchFamily="49" charset="-122"/>
              </a:rPr>
              <a:t>CPU</a:t>
            </a:r>
            <a:r>
              <a:rPr lang="zh-CN" altLang="en-US" sz="2800" b="1" dirty="0">
                <a:solidFill>
                  <a:srgbClr val="0563C1"/>
                </a:solidFill>
                <a:latin typeface="楷体" panose="02010609060101010101" pitchFamily="49" charset="-122"/>
                <a:ea typeface="楷体" panose="02010609060101010101" pitchFamily="49" charset="-122"/>
              </a:rPr>
              <a:t>直接使用的操作数位置</a:t>
            </a:r>
          </a:p>
        </p:txBody>
      </p:sp>
      <p:sp>
        <p:nvSpPr>
          <p:cNvPr id="34" name="AutoShape 5">
            <a:extLst>
              <a:ext uri="{FF2B5EF4-FFF2-40B4-BE49-F238E27FC236}">
                <a16:creationId xmlns:a16="http://schemas.microsoft.com/office/drawing/2014/main" id="{96AAA78B-E440-4A88-9B99-04EDF81CEE94}"/>
              </a:ext>
            </a:extLst>
          </p:cNvPr>
          <p:cNvSpPr/>
          <p:nvPr/>
        </p:nvSpPr>
        <p:spPr bwMode="auto">
          <a:xfrm>
            <a:off x="3431495" y="1274574"/>
            <a:ext cx="111841" cy="892719"/>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35" name="Text Box 4">
            <a:extLst>
              <a:ext uri="{FF2B5EF4-FFF2-40B4-BE49-F238E27FC236}">
                <a16:creationId xmlns:a16="http://schemas.microsoft.com/office/drawing/2014/main" id="{3FDF722A-7FAE-4B47-A84E-5545392F2CFE}"/>
              </a:ext>
            </a:extLst>
          </p:cNvPr>
          <p:cNvSpPr txBox="1"/>
          <p:nvPr/>
        </p:nvSpPr>
        <p:spPr>
          <a:xfrm>
            <a:off x="3609130" y="1036086"/>
            <a:ext cx="2679830"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内的</a:t>
            </a:r>
            <a:r>
              <a:rPr lang="en-US" altLang="zh-CN" sz="2800" b="1" dirty="0">
                <a:latin typeface="楷体" panose="02010609060101010101" pitchFamily="49" charset="-122"/>
                <a:ea typeface="楷体" panose="02010609060101010101" pitchFamily="49" charset="-122"/>
              </a:rPr>
              <a:t>R</a:t>
            </a:r>
            <a:endParaRPr lang="zh-CN" altLang="en-US" sz="2800" b="1" dirty="0">
              <a:latin typeface="楷体" panose="02010609060101010101" pitchFamily="49" charset="-122"/>
              <a:ea typeface="楷体" panose="02010609060101010101" pitchFamily="49" charset="-122"/>
            </a:endParaRPr>
          </a:p>
        </p:txBody>
      </p:sp>
      <p:sp>
        <p:nvSpPr>
          <p:cNvPr id="36" name="Text Box 4">
            <a:extLst>
              <a:ext uri="{FF2B5EF4-FFF2-40B4-BE49-F238E27FC236}">
                <a16:creationId xmlns:a16="http://schemas.microsoft.com/office/drawing/2014/main" id="{A380C4A5-B198-48C2-8C65-435F69A5EB4F}"/>
              </a:ext>
            </a:extLst>
          </p:cNvPr>
          <p:cNvSpPr txBox="1"/>
          <p:nvPr/>
        </p:nvSpPr>
        <p:spPr>
          <a:xfrm>
            <a:off x="3619001" y="1772518"/>
            <a:ext cx="4755743"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M</a:t>
            </a:r>
            <a:r>
              <a:rPr lang="zh-CN" altLang="en-US" sz="2800" b="1" baseline="-25000" dirty="0">
                <a:latin typeface="楷体" panose="02010609060101010101" pitchFamily="49" charset="-122"/>
                <a:ea typeface="楷体" panose="02010609060101010101" pitchFamily="49" charset="-122"/>
              </a:rPr>
              <a:t>主</a:t>
            </a:r>
            <a:r>
              <a:rPr lang="zh-CN" altLang="en-US" sz="2800" b="1" dirty="0">
                <a:latin typeface="楷体" panose="02010609060101010101" pitchFamily="49" charset="-122"/>
                <a:ea typeface="楷体" panose="02010609060101010101" pitchFamily="49" charset="-122"/>
              </a:rPr>
              <a:t>（包括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、接口中的</a:t>
            </a:r>
            <a:r>
              <a:rPr lang="en-US" altLang="zh-CN" sz="2800" b="1" dirty="0">
                <a:latin typeface="楷体" panose="02010609060101010101" pitchFamily="49" charset="-122"/>
                <a:ea typeface="楷体" panose="02010609060101010101" pitchFamily="49" charset="-122"/>
              </a:rPr>
              <a:t>R</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3130107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 calcmode="lin" valueType="num">
                                      <p:cBhvr>
                                        <p:cTn id="26"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27"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28"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17">
                                            <p:txEl>
                                              <p:pRg st="1" end="1"/>
                                            </p:txEl>
                                          </p:spTgt>
                                        </p:tgtEl>
                                        <p:attrNameLst>
                                          <p:attrName>style.visibility</p:attrName>
                                        </p:attrNameLst>
                                      </p:cBhvr>
                                      <p:to>
                                        <p:strVal val="visible"/>
                                      </p:to>
                                    </p:set>
                                    <p:anim calcmode="lin" valueType="num">
                                      <p:cBhvr>
                                        <p:cTn id="34"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35"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36"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37"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17">
                                            <p:txEl>
                                              <p:pRg st="2" end="2"/>
                                            </p:txEl>
                                          </p:spTgt>
                                        </p:tgtEl>
                                        <p:attrNameLst>
                                          <p:attrName>style.visibility</p:attrName>
                                        </p:attrNameLst>
                                      </p:cBhvr>
                                      <p:to>
                                        <p:strVal val="visible"/>
                                      </p:to>
                                    </p:set>
                                    <p:anim calcmode="lin" valueType="num">
                                      <p:cBhvr>
                                        <p:cTn id="42"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43"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44"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45"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3" grpId="0"/>
      <p:bldP spid="34" grpId="0" animBg="1"/>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引言</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1E089936-63FF-4F86-9D1E-BA7B83A246E2}" type="datetime1">
              <a:rPr lang="zh-CN" altLang="en-US" smtClean="0"/>
              <a:t>2020/6/1</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a:t>
            </a:fld>
            <a:endParaRPr lang="zh-CN" altLang="en-US"/>
          </a:p>
        </p:txBody>
      </p:sp>
      <p:sp>
        <p:nvSpPr>
          <p:cNvPr id="18" name="Text Box 5">
            <a:extLst>
              <a:ext uri="{FF2B5EF4-FFF2-40B4-BE49-F238E27FC236}">
                <a16:creationId xmlns:a16="http://schemas.microsoft.com/office/drawing/2014/main" id="{17125199-32BD-4036-9B08-979F599237D8}"/>
              </a:ext>
            </a:extLst>
          </p:cNvPr>
          <p:cNvSpPr txBox="1"/>
          <p:nvPr/>
        </p:nvSpPr>
        <p:spPr>
          <a:xfrm>
            <a:off x="351470" y="1302372"/>
            <a:ext cx="8673283" cy="4330994"/>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计算机的工作，体现为指令的执行，实际上包含以下</a:t>
            </a:r>
            <a:r>
              <a:rPr lang="zh-CN" altLang="en-US" sz="2800" b="1" dirty="0">
                <a:solidFill>
                  <a:srgbClr val="FF0E0E"/>
                </a:solidFill>
                <a:latin typeface="楷体" panose="02010609060101010101" pitchFamily="49" charset="-122"/>
                <a:ea typeface="楷体" panose="02010609060101010101" pitchFamily="49" charset="-122"/>
              </a:rPr>
              <a:t>三个步骤</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① 从主存储器中取指令（取指）；</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② 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内部执行该条指令（在此过程中，</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一般还需从主存储器中获取如操作数等相关的信息）；</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③ 结果送回存储器存放。</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555325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A4E3781-357C-4DFB-86B0-282C9690C787}"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30</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312215" y="983383"/>
            <a:ext cx="8319247" cy="5161991"/>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寻址方式可分为</a:t>
            </a:r>
            <a:r>
              <a:rPr lang="zh-CN" altLang="en-US" sz="2800" b="1" dirty="0">
                <a:solidFill>
                  <a:srgbClr val="0563C1"/>
                </a:solidFill>
                <a:latin typeface="楷体" panose="02010609060101010101" pitchFamily="49" charset="-122"/>
                <a:ea typeface="楷体" panose="02010609060101010101" pitchFamily="49" charset="-122"/>
              </a:rPr>
              <a:t>四大类</a:t>
            </a:r>
            <a:r>
              <a:rPr lang="zh-CN" altLang="en-US" sz="2800" b="1" dirty="0">
                <a:latin typeface="楷体" panose="02010609060101010101" pitchFamily="49" charset="-122"/>
                <a:ea typeface="楷体" panose="02010609060101010101" pitchFamily="49" charset="-122"/>
              </a:rPr>
              <a:t>，其它的寻址方式则是它们的</a:t>
            </a:r>
            <a:r>
              <a:rPr lang="zh-CN" altLang="en-US" sz="2800" b="1" dirty="0">
                <a:solidFill>
                  <a:srgbClr val="0563C1"/>
                </a:solidFill>
                <a:latin typeface="楷体" panose="02010609060101010101" pitchFamily="49" charset="-122"/>
                <a:ea typeface="楷体" panose="02010609060101010101" pitchFamily="49" charset="-122"/>
              </a:rPr>
              <a:t>变型或组合</a:t>
            </a:r>
            <a:r>
              <a:rPr lang="zh-CN" altLang="en-US" sz="2800" b="1" dirty="0">
                <a:latin typeface="楷体" panose="02010609060101010101" pitchFamily="49" charset="-122"/>
                <a:ea typeface="楷体" panose="02010609060101010101" pitchFamily="49" charset="-122"/>
              </a:rPr>
              <a:t>。</a:t>
            </a:r>
          </a:p>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① 立即寻址</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在读取指令时也就从指令之中获得了操作数，即操作数包含在指令中。</a:t>
            </a:r>
          </a:p>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② 直接寻址类</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直接给出主存地址或寄存器编号，从</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内或主存单元内读取操作数。</a:t>
            </a:r>
          </a:p>
        </p:txBody>
      </p:sp>
    </p:spTree>
    <p:extLst>
      <p:ext uri="{BB962C8B-B14F-4D97-AF65-F5344CB8AC3E}">
        <p14:creationId xmlns:p14="http://schemas.microsoft.com/office/powerpoint/2010/main" val="28742770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 calcmode="lin" valueType="num">
                                      <p:cBhvr>
                                        <p:cTn id="23"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 calcmode="lin" valueType="num">
                                      <p:cBhvr>
                                        <p:cTn id="31"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anim calcmode="lin" valueType="num">
                                      <p:cBhvr>
                                        <p:cTn id="39" dur="500" fill="hold"/>
                                        <p:tgtEl>
                                          <p:spTgt spid="17">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7">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7">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EAC532D-3D28-4B26-871C-2574BD3F207E}"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31</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330108" y="1191602"/>
            <a:ext cx="8319247" cy="4515660"/>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③ 间接寻址类</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先从某寄存器中或主存中读取地址，再按这个地址访问主存以读取操作数。</a:t>
            </a:r>
          </a:p>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④ 变址类</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指令给出的是形式地址（不是最终地址），经过某种变换（例如相加、相减、高低位地址拼接等），才获得有效地址，据此访问主存储器以读取操作数。</a:t>
            </a:r>
          </a:p>
        </p:txBody>
      </p:sp>
    </p:spTree>
    <p:extLst>
      <p:ext uri="{BB962C8B-B14F-4D97-AF65-F5344CB8AC3E}">
        <p14:creationId xmlns:p14="http://schemas.microsoft.com/office/powerpoint/2010/main" val="18812520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 calcmode="lin" valueType="num">
                                      <p:cBhvr>
                                        <p:cTn id="23"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 calcmode="lin" valueType="num">
                                      <p:cBhvr>
                                        <p:cTn id="31"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9959BE5E-367B-4B5F-9AB6-06FEB9AA6B31}"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32</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4" y="916998"/>
            <a:ext cx="4836978"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1</a:t>
            </a:r>
            <a:r>
              <a:rPr lang="zh-CN" altLang="en-US" sz="2800" b="1" dirty="0">
                <a:solidFill>
                  <a:srgbClr val="DF3C09"/>
                </a:solidFill>
                <a:latin typeface="楷体" panose="02010609060101010101" pitchFamily="49" charset="-122"/>
                <a:ea typeface="楷体" panose="02010609060101010101" pitchFamily="49" charset="-122"/>
              </a:rPr>
              <a:t>）立即寻址方式</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12" name="Text Box 4">
            <a:extLst>
              <a:ext uri="{FF2B5EF4-FFF2-40B4-BE49-F238E27FC236}">
                <a16:creationId xmlns:a16="http://schemas.microsoft.com/office/drawing/2014/main" id="{07C99040-4E1F-4EBA-B7BC-257473AD3D17}"/>
              </a:ext>
            </a:extLst>
          </p:cNvPr>
          <p:cNvSpPr txBox="1"/>
          <p:nvPr/>
        </p:nvSpPr>
        <p:spPr>
          <a:xfrm>
            <a:off x="378142" y="1696009"/>
            <a:ext cx="8319247" cy="3869329"/>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立即寻址是一种特殊的寻址方式。</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指令中在操作码字段后面的部分不是通常意义上的操作数地址，而是操作数本身，也就是在取出指令的同时也就取出了可以立即使用的操作数。</a:t>
            </a:r>
            <a:endParaRPr lang="en-US" altLang="zh-CN" sz="2800" b="1" dirty="0">
              <a:latin typeface="楷体" panose="02010609060101010101" pitchFamily="49" charset="-122"/>
              <a:ea typeface="楷体" panose="02010609060101010101" pitchFamily="49" charset="-122"/>
            </a:endParaRPr>
          </a:p>
          <a:p>
            <a:pPr>
              <a:lnSpc>
                <a:spcPct val="150000"/>
              </a:lnSpc>
            </a:pP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例： </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1234H</a:t>
            </a:r>
          </a:p>
        </p:txBody>
      </p:sp>
    </p:spTree>
    <p:extLst>
      <p:ext uri="{BB962C8B-B14F-4D97-AF65-F5344CB8AC3E}">
        <p14:creationId xmlns:p14="http://schemas.microsoft.com/office/powerpoint/2010/main" val="16537983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p:cTn id="15" dur="500" fill="hold"/>
                                        <p:tgtEl>
                                          <p:spTgt spid="12">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p:cTn id="23" dur="500" fill="hold"/>
                                        <p:tgtEl>
                                          <p:spTgt spid="12">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p:cTn id="31" dur="500" fill="hold"/>
                                        <p:tgtEl>
                                          <p:spTgt spid="12">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2">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8C3091A-689C-45D8-B788-634CAF573E44}"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33</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12" name="Text Box 4">
            <a:extLst>
              <a:ext uri="{FF2B5EF4-FFF2-40B4-BE49-F238E27FC236}">
                <a16:creationId xmlns:a16="http://schemas.microsoft.com/office/drawing/2014/main" id="{07C99040-4E1F-4EBA-B7BC-257473AD3D17}"/>
              </a:ext>
            </a:extLst>
          </p:cNvPr>
          <p:cNvSpPr txBox="1"/>
          <p:nvPr/>
        </p:nvSpPr>
        <p:spPr>
          <a:xfrm>
            <a:off x="378142" y="1739552"/>
            <a:ext cx="8319247" cy="3869329"/>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由指令直接给出操作数地址，根据该地址可读取或写入操作数，这种方式称为直接寻址方式。</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① 直接寻址（主存直接寻址）方式</a:t>
            </a:r>
          </a:p>
          <a:p>
            <a:pPr>
              <a:lnSpc>
                <a:spcPct val="150000"/>
              </a:lnSpc>
            </a:pPr>
            <a:r>
              <a:rPr lang="zh-CN" altLang="en-US" sz="2800" b="1" dirty="0">
                <a:latin typeface="楷体" panose="02010609060101010101" pitchFamily="49" charset="-122"/>
                <a:ea typeface="楷体" panose="02010609060101010101" pitchFamily="49" charset="-122"/>
              </a:rPr>
              <a:t>若指令中给出的地址码是主存的某个单元号，操作数存放在该指定的主存单元中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这种寻址方式称为</a:t>
            </a:r>
            <a:r>
              <a:rPr lang="zh-CN" altLang="en-US" sz="2800" b="1" dirty="0">
                <a:solidFill>
                  <a:srgbClr val="0563C1"/>
                </a:solidFill>
                <a:latin typeface="楷体" panose="02010609060101010101" pitchFamily="49" charset="-122"/>
                <a:ea typeface="楷体" panose="02010609060101010101" pitchFamily="49" charset="-122"/>
              </a:rPr>
              <a:t>直接寻址</a:t>
            </a:r>
            <a:r>
              <a:rPr lang="zh-CN" altLang="en-US" sz="2800" b="1" dirty="0">
                <a:latin typeface="楷体" panose="02010609060101010101" pitchFamily="49" charset="-122"/>
                <a:ea typeface="楷体" panose="02010609060101010101" pitchFamily="49" charset="-122"/>
              </a:rPr>
              <a:t>或</a:t>
            </a:r>
            <a:r>
              <a:rPr lang="zh-CN" altLang="en-US" sz="2800" b="1" dirty="0">
                <a:solidFill>
                  <a:srgbClr val="0563C1"/>
                </a:solidFill>
                <a:latin typeface="楷体" panose="02010609060101010101" pitchFamily="49" charset="-122"/>
                <a:ea typeface="楷体" panose="02010609060101010101" pitchFamily="49" charset="-122"/>
              </a:rPr>
              <a:t>主存直接寻址</a:t>
            </a:r>
            <a:r>
              <a:rPr lang="zh-CN" altLang="en-US" sz="2800" b="1" dirty="0">
                <a:latin typeface="楷体" panose="02010609060101010101" pitchFamily="49" charset="-122"/>
                <a:ea typeface="楷体" panose="02010609060101010101" pitchFamily="49" charset="-122"/>
              </a:rPr>
              <a:t>方式。</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73834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p:cTn id="15" dur="500" fill="hold"/>
                                        <p:tgtEl>
                                          <p:spTgt spid="12">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p:cTn id="23" dur="500" fill="hold"/>
                                        <p:tgtEl>
                                          <p:spTgt spid="12">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 calcmode="lin" valueType="num">
                                      <p:cBhvr>
                                        <p:cTn id="31" dur="500" fill="hold"/>
                                        <p:tgtEl>
                                          <p:spTgt spid="12">
                                            <p:txEl>
                                              <p:pRg st="2" end="2"/>
                                            </p:txEl>
                                          </p:spTgt>
                                        </p:tgtEl>
                                        <p:attrNameLst>
                                          <p:attrName>ppt_x</p:attrName>
                                        </p:attrNameLst>
                                      </p:cBhvr>
                                      <p:tavLst>
                                        <p:tav tm="0">
                                          <p:val>
                                            <p:strVal val="#ppt_x-#ppt_w/2"/>
                                          </p:val>
                                        </p:tav>
                                        <p:tav tm="100000">
                                          <p:val>
                                            <p:strVal val="#ppt_x"/>
                                          </p:val>
                                        </p:tav>
                                      </p:tavLst>
                                    </p:anim>
                                    <p:anim calcmode="lin" valueType="num">
                                      <p:cBhvr>
                                        <p:cTn id="32" dur="500" fill="hold"/>
                                        <p:tgtEl>
                                          <p:spTgt spid="12">
                                            <p:txEl>
                                              <p:pRg st="2" end="2"/>
                                            </p:txEl>
                                          </p:spTgt>
                                        </p:tgtEl>
                                        <p:attrNameLst>
                                          <p:attrName>ppt_y</p:attrName>
                                        </p:attrNameLst>
                                      </p:cBhvr>
                                      <p:tavLst>
                                        <p:tav tm="0">
                                          <p:val>
                                            <p:strVal val="#ppt_y"/>
                                          </p:val>
                                        </p:tav>
                                        <p:tav tm="100000">
                                          <p:val>
                                            <p:strVal val="#ppt_y"/>
                                          </p:val>
                                        </p:tav>
                                      </p:tavLst>
                                    </p:anim>
                                    <p:anim calcmode="lin" valueType="num">
                                      <p:cBhvr>
                                        <p:cTn id="33"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A840F26-24C4-461D-92F5-5000904099EE}"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34</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grpSp>
        <p:nvGrpSpPr>
          <p:cNvPr id="13" name="Group 21">
            <a:extLst>
              <a:ext uri="{FF2B5EF4-FFF2-40B4-BE49-F238E27FC236}">
                <a16:creationId xmlns:a16="http://schemas.microsoft.com/office/drawing/2014/main" id="{C9367FF6-F7E0-4CE8-9BA4-D8463BE53EFF}"/>
              </a:ext>
            </a:extLst>
          </p:cNvPr>
          <p:cNvGrpSpPr>
            <a:grpSpLocks/>
          </p:cNvGrpSpPr>
          <p:nvPr/>
        </p:nvGrpSpPr>
        <p:grpSpPr bwMode="auto">
          <a:xfrm>
            <a:off x="437485" y="4076069"/>
            <a:ext cx="6019801" cy="523877"/>
            <a:chOff x="1248" y="2208"/>
            <a:chExt cx="3792" cy="330"/>
          </a:xfrm>
        </p:grpSpPr>
        <p:sp>
          <p:nvSpPr>
            <p:cNvPr id="14" name="Text Box 22">
              <a:extLst>
                <a:ext uri="{FF2B5EF4-FFF2-40B4-BE49-F238E27FC236}">
                  <a16:creationId xmlns:a16="http://schemas.microsoft.com/office/drawing/2014/main" id="{59838E23-B5A6-4EB6-8DCE-8CD0575E1204}"/>
                </a:ext>
              </a:extLst>
            </p:cNvPr>
            <p:cNvSpPr txBox="1">
              <a:spLocks noChangeArrowheads="1"/>
            </p:cNvSpPr>
            <p:nvPr/>
          </p:nvSpPr>
          <p:spPr bwMode="auto">
            <a:xfrm>
              <a:off x="1248" y="2208"/>
              <a:ext cx="3792"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2=A</a:t>
              </a:r>
              <a:r>
                <a:rPr lang="zh-CN" altLang="en-US" sz="2800" dirty="0">
                  <a:latin typeface="楷体" panose="02010609060101010101" pitchFamily="49" charset="-122"/>
                  <a:ea typeface="楷体" panose="02010609060101010101" pitchFamily="49" charset="-122"/>
                </a:rPr>
                <a:t>（主存单元号）</a:t>
              </a:r>
              <a:endParaRPr lang="en-US" altLang="zh-CN" sz="2800" dirty="0">
                <a:latin typeface="楷体" panose="02010609060101010101" pitchFamily="49" charset="-122"/>
                <a:ea typeface="楷体" panose="02010609060101010101" pitchFamily="49" charset="-122"/>
              </a:endParaRPr>
            </a:p>
          </p:txBody>
        </p:sp>
        <p:sp>
          <p:nvSpPr>
            <p:cNvPr id="15" name="Line 23">
              <a:extLst>
                <a:ext uri="{FF2B5EF4-FFF2-40B4-BE49-F238E27FC236}">
                  <a16:creationId xmlns:a16="http://schemas.microsoft.com/office/drawing/2014/main" id="{3274325F-3EC4-497B-B8C9-68AD0CB93B68}"/>
                </a:ext>
              </a:extLst>
            </p:cNvPr>
            <p:cNvSpPr>
              <a:spLocks noChangeShapeType="1"/>
            </p:cNvSpPr>
            <p:nvPr/>
          </p:nvSpPr>
          <p:spPr bwMode="auto">
            <a:xfrm flipH="1">
              <a:off x="1753" y="2208"/>
              <a:ext cx="2"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6" name="Line 24">
              <a:extLst>
                <a:ext uri="{FF2B5EF4-FFF2-40B4-BE49-F238E27FC236}">
                  <a16:creationId xmlns:a16="http://schemas.microsoft.com/office/drawing/2014/main" id="{D7314C6A-1ADD-4489-AD78-363D3E7784EF}"/>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18" name="Group 67">
            <a:extLst>
              <a:ext uri="{FF2B5EF4-FFF2-40B4-BE49-F238E27FC236}">
                <a16:creationId xmlns:a16="http://schemas.microsoft.com/office/drawing/2014/main" id="{4BFF5441-AE82-4C42-835E-2D4DA9EAE6B3}"/>
              </a:ext>
            </a:extLst>
          </p:cNvPr>
          <p:cNvGrpSpPr>
            <a:grpSpLocks/>
          </p:cNvGrpSpPr>
          <p:nvPr/>
        </p:nvGrpSpPr>
        <p:grpSpPr bwMode="auto">
          <a:xfrm>
            <a:off x="6894771" y="4450646"/>
            <a:ext cx="1772315" cy="1600200"/>
            <a:chOff x="4128" y="528"/>
            <a:chExt cx="720" cy="1008"/>
          </a:xfrm>
        </p:grpSpPr>
        <p:sp>
          <p:nvSpPr>
            <p:cNvPr id="20" name="Rectangle 71">
              <a:extLst>
                <a:ext uri="{FF2B5EF4-FFF2-40B4-BE49-F238E27FC236}">
                  <a16:creationId xmlns:a16="http://schemas.microsoft.com/office/drawing/2014/main" id="{4B1530DA-0BA0-4C47-B2D7-31813554C8F2}"/>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3" name="Line 72">
              <a:extLst>
                <a:ext uri="{FF2B5EF4-FFF2-40B4-BE49-F238E27FC236}">
                  <a16:creationId xmlns:a16="http://schemas.microsoft.com/office/drawing/2014/main" id="{ABBF1FEC-105B-4F9F-BC01-48705D03B734}"/>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4" name="Line 73">
              <a:extLst>
                <a:ext uri="{FF2B5EF4-FFF2-40B4-BE49-F238E27FC236}">
                  <a16:creationId xmlns:a16="http://schemas.microsoft.com/office/drawing/2014/main" id="{9FD73C66-4FCB-461F-B9B0-58F30D168777}"/>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9" name="Text Box 74">
            <a:extLst>
              <a:ext uri="{FF2B5EF4-FFF2-40B4-BE49-F238E27FC236}">
                <a16:creationId xmlns:a16="http://schemas.microsoft.com/office/drawing/2014/main" id="{CFD52CAE-D400-4540-9968-2F5381CA1D43}"/>
              </a:ext>
            </a:extLst>
          </p:cNvPr>
          <p:cNvSpPr txBox="1">
            <a:spLocks noChangeArrowheads="1"/>
          </p:cNvSpPr>
          <p:nvPr/>
        </p:nvSpPr>
        <p:spPr bwMode="auto">
          <a:xfrm>
            <a:off x="6865256" y="394544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33" name="Line 78">
            <a:extLst>
              <a:ext uri="{FF2B5EF4-FFF2-40B4-BE49-F238E27FC236}">
                <a16:creationId xmlns:a16="http://schemas.microsoft.com/office/drawing/2014/main" id="{E23FD4C5-EB3B-47B0-9254-B8F6E4F38517}"/>
              </a:ext>
            </a:extLst>
          </p:cNvPr>
          <p:cNvSpPr>
            <a:spLocks noChangeShapeType="1"/>
          </p:cNvSpPr>
          <p:nvPr/>
        </p:nvSpPr>
        <p:spPr bwMode="auto">
          <a:xfrm flipH="1">
            <a:off x="3822699" y="4599946"/>
            <a:ext cx="5732" cy="749929"/>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Line 78">
            <a:extLst>
              <a:ext uri="{FF2B5EF4-FFF2-40B4-BE49-F238E27FC236}">
                <a16:creationId xmlns:a16="http://schemas.microsoft.com/office/drawing/2014/main" id="{D347D625-2D59-4DF9-911E-4C741C791E2F}"/>
              </a:ext>
            </a:extLst>
          </p:cNvPr>
          <p:cNvSpPr>
            <a:spLocks noChangeShapeType="1"/>
          </p:cNvSpPr>
          <p:nvPr/>
        </p:nvSpPr>
        <p:spPr bwMode="auto">
          <a:xfrm flipV="1">
            <a:off x="3822113" y="5327939"/>
            <a:ext cx="2573964" cy="129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5" name="Text Box 74">
            <a:extLst>
              <a:ext uri="{FF2B5EF4-FFF2-40B4-BE49-F238E27FC236}">
                <a16:creationId xmlns:a16="http://schemas.microsoft.com/office/drawing/2014/main" id="{3124D620-0743-42FD-AAF8-47230C24F3C2}"/>
              </a:ext>
            </a:extLst>
          </p:cNvPr>
          <p:cNvSpPr txBox="1">
            <a:spLocks noChangeArrowheads="1"/>
          </p:cNvSpPr>
          <p:nvPr/>
        </p:nvSpPr>
        <p:spPr bwMode="auto">
          <a:xfrm>
            <a:off x="6462752" y="4993570"/>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sp>
        <p:nvSpPr>
          <p:cNvPr id="36" name="Text Box 74">
            <a:extLst>
              <a:ext uri="{FF2B5EF4-FFF2-40B4-BE49-F238E27FC236}">
                <a16:creationId xmlns:a16="http://schemas.microsoft.com/office/drawing/2014/main" id="{539D9762-2700-4D89-B547-428A1A404A57}"/>
              </a:ext>
            </a:extLst>
          </p:cNvPr>
          <p:cNvSpPr txBox="1">
            <a:spLocks noChangeArrowheads="1"/>
          </p:cNvSpPr>
          <p:nvPr/>
        </p:nvSpPr>
        <p:spPr bwMode="auto">
          <a:xfrm>
            <a:off x="267763" y="1682459"/>
            <a:ext cx="8519931"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假定主存储器是按字编址，一个操作数占一个主存单元，操作数为</a:t>
            </a:r>
            <a:r>
              <a:rPr lang="en-US" altLang="zh-CN" sz="2800" dirty="0">
                <a:latin typeface="楷体" panose="02010609060101010101" pitchFamily="49" charset="-122"/>
                <a:ea typeface="楷体" panose="02010609060101010101" pitchFamily="49" charset="-122"/>
              </a:rPr>
              <a:t>S</a:t>
            </a:r>
            <a:r>
              <a:rPr lang="zh-CN" altLang="en-US" sz="2800" dirty="0">
                <a:latin typeface="楷体" panose="02010609060101010101" pitchFamily="49" charset="-122"/>
                <a:ea typeface="楷体" panose="02010609060101010101" pitchFamily="49" charset="-122"/>
              </a:rPr>
              <a:t>，主存单元地址码为</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；指令也是占一个字，其中包含操作码</a:t>
            </a:r>
            <a:r>
              <a:rPr lang="en-US" altLang="zh-CN" sz="2800" dirty="0">
                <a:latin typeface="楷体" panose="02010609060101010101" pitchFamily="49" charset="-122"/>
                <a:ea typeface="楷体" panose="02010609060101010101" pitchFamily="49" charset="-122"/>
              </a:rPr>
              <a:t>OP</a:t>
            </a:r>
            <a:r>
              <a:rPr lang="zh-CN" altLang="en-US" sz="2800" dirty="0">
                <a:latin typeface="楷体" panose="02010609060101010101" pitchFamily="49" charset="-122"/>
                <a:ea typeface="楷体" panose="02010609060101010101" pitchFamily="49" charset="-122"/>
              </a:rPr>
              <a:t>和地址码</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
        <p:nvSpPr>
          <p:cNvPr id="37" name="Text Box 74">
            <a:extLst>
              <a:ext uri="{FF2B5EF4-FFF2-40B4-BE49-F238E27FC236}">
                <a16:creationId xmlns:a16="http://schemas.microsoft.com/office/drawing/2014/main" id="{E219D4F0-9300-4B18-82C7-B703156D873A}"/>
              </a:ext>
            </a:extLst>
          </p:cNvPr>
          <p:cNvSpPr txBox="1">
            <a:spLocks noChangeArrowheads="1"/>
          </p:cNvSpPr>
          <p:nvPr/>
        </p:nvSpPr>
        <p:spPr bwMode="auto">
          <a:xfrm>
            <a:off x="6894771" y="4984046"/>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Tree>
    <p:extLst>
      <p:ext uri="{BB962C8B-B14F-4D97-AF65-F5344CB8AC3E}">
        <p14:creationId xmlns:p14="http://schemas.microsoft.com/office/powerpoint/2010/main" val="15335631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ppt_x</p:attrName>
                                        </p:attrNameLst>
                                      </p:cBhvr>
                                      <p:tavLst>
                                        <p:tav tm="0">
                                          <p:val>
                                            <p:strVal val="#ppt_x-#ppt_w/2"/>
                                          </p:val>
                                        </p:tav>
                                        <p:tav tm="100000">
                                          <p:val>
                                            <p:strVal val="#ppt_x"/>
                                          </p:val>
                                        </p:tav>
                                      </p:tavLst>
                                    </p:anim>
                                    <p:anim calcmode="lin" valueType="num">
                                      <p:cBhvr>
                                        <p:cTn id="8" dur="500" fill="hold"/>
                                        <p:tgtEl>
                                          <p:spTgt spid="36"/>
                                        </p:tgtEl>
                                        <p:attrNameLst>
                                          <p:attrName>ppt_y</p:attrName>
                                        </p:attrNameLst>
                                      </p:cBhvr>
                                      <p:tavLst>
                                        <p:tav tm="0">
                                          <p:val>
                                            <p:strVal val="#ppt_y"/>
                                          </p:val>
                                        </p:tav>
                                        <p:tav tm="100000">
                                          <p:val>
                                            <p:strVal val="#ppt_y"/>
                                          </p:val>
                                        </p:tav>
                                      </p:tavLst>
                                    </p:anim>
                                    <p:anim calcmode="lin" valueType="num">
                                      <p:cBhvr>
                                        <p:cTn id="9" dur="500" fill="hold"/>
                                        <p:tgtEl>
                                          <p:spTgt spid="36"/>
                                        </p:tgtEl>
                                        <p:attrNameLst>
                                          <p:attrName>ppt_w</p:attrName>
                                        </p:attrNameLst>
                                      </p:cBhvr>
                                      <p:tavLst>
                                        <p:tav tm="0">
                                          <p:val>
                                            <p:fltVal val="0"/>
                                          </p:val>
                                        </p:tav>
                                        <p:tav tm="100000">
                                          <p:val>
                                            <p:strVal val="#ppt_w"/>
                                          </p:val>
                                        </p:tav>
                                      </p:tavLst>
                                    </p:anim>
                                    <p:anim calcmode="lin" valueType="num">
                                      <p:cBhvr>
                                        <p:cTn id="10"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36"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7471BD33-FCC3-4C32-A70E-67599152B90B}"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35</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534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12" name="Text Box 4">
            <a:extLst>
              <a:ext uri="{FF2B5EF4-FFF2-40B4-BE49-F238E27FC236}">
                <a16:creationId xmlns:a16="http://schemas.microsoft.com/office/drawing/2014/main" id="{07C99040-4E1F-4EBA-B7BC-257473AD3D17}"/>
              </a:ext>
            </a:extLst>
          </p:cNvPr>
          <p:cNvSpPr txBox="1"/>
          <p:nvPr/>
        </p:nvSpPr>
        <p:spPr>
          <a:xfrm>
            <a:off x="344622" y="1479613"/>
            <a:ext cx="8319247" cy="3108543"/>
          </a:xfrm>
          <a:prstGeom prst="rect">
            <a:avLst/>
          </a:prstGeom>
          <a:noFill/>
          <a:ln w="9525">
            <a:noFill/>
          </a:ln>
        </p:spPr>
        <p:txBody>
          <a:bodyPr wrap="square" anchor="t">
            <a:spAutoFit/>
          </a:bodyPr>
          <a:lstStyle/>
          <a:p>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若主存储器数据区的地址与数据之间对应关系如下，指令给出地址码</a:t>
            </a:r>
            <a:r>
              <a:rPr lang="en-US" altLang="zh-CN" sz="2800" b="1" dirty="0">
                <a:latin typeface="楷体" panose="02010609060101010101" pitchFamily="49" charset="-122"/>
                <a:ea typeface="楷体" panose="02010609060101010101" pitchFamily="49" charset="-122"/>
              </a:rPr>
              <a:t>A=2000H</a:t>
            </a:r>
            <a:r>
              <a:rPr lang="zh-CN" altLang="en-US" sz="2800" b="1" dirty="0">
                <a:latin typeface="楷体" panose="02010609060101010101" pitchFamily="49" charset="-122"/>
                <a:ea typeface="楷体" panose="02010609060101010101" pitchFamily="49" charset="-122"/>
              </a:rPr>
              <a:t>，按直接寻址方式读取操作数。</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           地址              数据</a:t>
            </a:r>
          </a:p>
          <a:p>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1000H            1A00H</a:t>
            </a:r>
          </a:p>
          <a:p>
            <a:r>
              <a:rPr lang="en-US" altLang="zh-CN" sz="2800" b="1" dirty="0">
                <a:latin typeface="楷体" panose="02010609060101010101" pitchFamily="49" charset="-122"/>
                <a:ea typeface="楷体" panose="02010609060101010101" pitchFamily="49" charset="-122"/>
              </a:rPr>
              <a:t>           2000H            1B00H</a:t>
            </a:r>
          </a:p>
          <a:p>
            <a:r>
              <a:rPr lang="en-US" altLang="zh-CN" sz="2800" b="1" dirty="0">
                <a:latin typeface="楷体" panose="02010609060101010101" pitchFamily="49" charset="-122"/>
                <a:ea typeface="楷体" panose="02010609060101010101" pitchFamily="49" charset="-122"/>
              </a:rPr>
              <a:t>           3000H            1C00H</a:t>
            </a:r>
          </a:p>
        </p:txBody>
      </p:sp>
      <p:sp>
        <p:nvSpPr>
          <p:cNvPr id="14" name="Text Box 4">
            <a:extLst>
              <a:ext uri="{FF2B5EF4-FFF2-40B4-BE49-F238E27FC236}">
                <a16:creationId xmlns:a16="http://schemas.microsoft.com/office/drawing/2014/main" id="{81E4398A-719D-423F-B5A6-E6078DC743DF}"/>
              </a:ext>
            </a:extLst>
          </p:cNvPr>
          <p:cNvSpPr txBox="1"/>
          <p:nvPr/>
        </p:nvSpPr>
        <p:spPr>
          <a:xfrm>
            <a:off x="5367436" y="3500073"/>
            <a:ext cx="1349494" cy="637675"/>
          </a:xfrm>
          <a:prstGeom prst="rect">
            <a:avLst/>
          </a:prstGeom>
          <a:noFill/>
          <a:ln w="9525">
            <a:noFill/>
          </a:ln>
        </p:spPr>
        <p:txBody>
          <a:bodyPr wrap="square" anchor="t">
            <a:spAutoFit/>
          </a:bodyPr>
          <a:lstStyle/>
          <a:p>
            <a:pPr>
              <a:lnSpc>
                <a:spcPct val="150000"/>
              </a:lnSpc>
            </a:pPr>
            <a:r>
              <a:rPr lang="en-US" altLang="zh-CN" sz="2800" b="1" dirty="0">
                <a:solidFill>
                  <a:srgbClr val="FF0E0E"/>
                </a:solidFill>
                <a:latin typeface="楷体" panose="02010609060101010101" pitchFamily="49" charset="-122"/>
                <a:ea typeface="楷体" panose="02010609060101010101" pitchFamily="49" charset="-122"/>
              </a:rPr>
              <a:t>1B00H</a:t>
            </a:r>
          </a:p>
        </p:txBody>
      </p:sp>
      <p:sp>
        <p:nvSpPr>
          <p:cNvPr id="16" name="Text Box 4">
            <a:extLst>
              <a:ext uri="{FF2B5EF4-FFF2-40B4-BE49-F238E27FC236}">
                <a16:creationId xmlns:a16="http://schemas.microsoft.com/office/drawing/2014/main" id="{9FD746BB-295B-40B4-A4F1-5965E612FC55}"/>
              </a:ext>
            </a:extLst>
          </p:cNvPr>
          <p:cNvSpPr txBox="1"/>
          <p:nvPr/>
        </p:nvSpPr>
        <p:spPr>
          <a:xfrm>
            <a:off x="345406" y="5172673"/>
            <a:ext cx="5992679" cy="1284006"/>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S=(A)</a:t>
            </a:r>
          </a:p>
          <a:p>
            <a:pPr>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[1234H]</a:t>
            </a:r>
          </a:p>
        </p:txBody>
      </p:sp>
      <p:grpSp>
        <p:nvGrpSpPr>
          <p:cNvPr id="18" name="组合 17">
            <a:extLst>
              <a:ext uri="{FF2B5EF4-FFF2-40B4-BE49-F238E27FC236}">
                <a16:creationId xmlns:a16="http://schemas.microsoft.com/office/drawing/2014/main" id="{82EC3A6D-3467-460A-B77F-E32F6C0F7DCC}"/>
              </a:ext>
            </a:extLst>
          </p:cNvPr>
          <p:cNvGrpSpPr/>
          <p:nvPr/>
        </p:nvGrpSpPr>
        <p:grpSpPr>
          <a:xfrm>
            <a:off x="338275" y="4257658"/>
            <a:ext cx="6382497" cy="842313"/>
            <a:chOff x="344621" y="2744770"/>
            <a:chExt cx="6382497" cy="842313"/>
          </a:xfrm>
        </p:grpSpPr>
        <p:sp>
          <p:nvSpPr>
            <p:cNvPr id="19" name="Line 78">
              <a:extLst>
                <a:ext uri="{FF2B5EF4-FFF2-40B4-BE49-F238E27FC236}">
                  <a16:creationId xmlns:a16="http://schemas.microsoft.com/office/drawing/2014/main" id="{218B8DC4-D620-4DD1-879B-25468CD1271D}"/>
                </a:ext>
              </a:extLst>
            </p:cNvPr>
            <p:cNvSpPr>
              <a:spLocks noChangeShapeType="1"/>
            </p:cNvSpPr>
            <p:nvPr/>
          </p:nvSpPr>
          <p:spPr bwMode="auto">
            <a:xfrm>
              <a:off x="4159623" y="3345426"/>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0" name="Text Box 4">
              <a:extLst>
                <a:ext uri="{FF2B5EF4-FFF2-40B4-BE49-F238E27FC236}">
                  <a16:creationId xmlns:a16="http://schemas.microsoft.com/office/drawing/2014/main" id="{2F3B4D48-DF01-40E8-AFEF-FF98FA56C870}"/>
                </a:ext>
              </a:extLst>
            </p:cNvPr>
            <p:cNvSpPr txBox="1"/>
            <p:nvPr/>
          </p:nvSpPr>
          <p:spPr>
            <a:xfrm>
              <a:off x="344621" y="2949408"/>
              <a:ext cx="6382497"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latin typeface="楷体" panose="02010609060101010101" pitchFamily="49" charset="-122"/>
                  <a:ea typeface="楷体" panose="02010609060101010101" pitchFamily="49" charset="-122"/>
                </a:rPr>
                <a:t>操作数地址        操作数</a:t>
              </a:r>
            </a:p>
          </p:txBody>
        </p:sp>
        <p:sp>
          <p:nvSpPr>
            <p:cNvPr id="23" name="Text Box 4">
              <a:extLst>
                <a:ext uri="{FF2B5EF4-FFF2-40B4-BE49-F238E27FC236}">
                  <a16:creationId xmlns:a16="http://schemas.microsoft.com/office/drawing/2014/main" id="{5A5943CE-9D0B-4C06-AD4B-4FFE942308E7}"/>
                </a:ext>
              </a:extLst>
            </p:cNvPr>
            <p:cNvSpPr txBox="1"/>
            <p:nvPr/>
          </p:nvSpPr>
          <p:spPr>
            <a:xfrm>
              <a:off x="4419226" y="2744770"/>
              <a:ext cx="506278" cy="637675"/>
            </a:xfrm>
            <a:prstGeom prst="rect">
              <a:avLst/>
            </a:prstGeom>
            <a:noFill/>
            <a:ln w="9525">
              <a:noFill/>
            </a:ln>
          </p:spPr>
          <p:txBody>
            <a:bodyPr wrap="square" anchor="t">
              <a:spAutoFit/>
            </a:bodyPr>
            <a:lstStyle/>
            <a:p>
              <a:pPr>
                <a:lnSpc>
                  <a:spcPct val="150000"/>
                </a:lnSpc>
              </a:pPr>
              <a:r>
                <a:rPr lang="en-US" altLang="zh-CN" sz="2800" b="1" dirty="0">
                  <a:latin typeface="楷体" panose="02010609060101010101" pitchFamily="49" charset="-122"/>
                  <a:ea typeface="楷体" panose="02010609060101010101" pitchFamily="49" charset="-122"/>
                </a:rPr>
                <a:t>M</a:t>
              </a:r>
              <a:endParaRPr lang="zh-CN" altLang="en-US" sz="2800" b="1" dirty="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27680671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 calcmode="lin" valueType="num">
                                      <p:cBhvr>
                                        <p:cTn id="15" dur="500" fill="hold"/>
                                        <p:tgtEl>
                                          <p:spTgt spid="12">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 calcmode="lin" valueType="num">
                                      <p:cBhvr>
                                        <p:cTn id="23" dur="500" fill="hold"/>
                                        <p:tgtEl>
                                          <p:spTgt spid="12">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2">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p:cTn id="31" dur="500" fill="hold"/>
                                        <p:tgtEl>
                                          <p:spTgt spid="12">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2">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anim calcmode="lin" valueType="num">
                                      <p:cBhvr>
                                        <p:cTn id="39" dur="500" fill="hold"/>
                                        <p:tgtEl>
                                          <p:spTgt spid="12">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2">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wipe(left)">
                                      <p:cBhvr>
                                        <p:cTn id="57" dur="500"/>
                                        <p:tgtEl>
                                          <p:spTgt spid="1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xEl>
                                              <p:pRg st="1" end="1"/>
                                            </p:txEl>
                                          </p:spTgt>
                                        </p:tgtEl>
                                        <p:attrNameLst>
                                          <p:attrName>style.visibility</p:attrName>
                                        </p:attrNameLst>
                                      </p:cBhvr>
                                      <p:to>
                                        <p:strVal val="visible"/>
                                      </p:to>
                                    </p:set>
                                    <p:animEffect transition="in" filter="wipe(left)">
                                      <p:cBhvr>
                                        <p:cTn id="6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p:bldP spid="1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A1D6C7F9-30F6-455E-BB26-B97DD4AA485B}"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36</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25" name="Text Box 4">
            <a:extLst>
              <a:ext uri="{FF2B5EF4-FFF2-40B4-BE49-F238E27FC236}">
                <a16:creationId xmlns:a16="http://schemas.microsoft.com/office/drawing/2014/main" id="{39827E55-6B4D-45D8-9555-334229674E39}"/>
              </a:ext>
            </a:extLst>
          </p:cNvPr>
          <p:cNvSpPr txBox="1"/>
          <p:nvPr/>
        </p:nvSpPr>
        <p:spPr>
          <a:xfrm>
            <a:off x="352742" y="1409352"/>
            <a:ext cx="8319247" cy="5161991"/>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②寄存器寻址（寄存器直接寻址）方式</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若指令中给出的地址码是寄存器编号，操作数存放在该指定的寄存器中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这种寻址方式称为寄存器寻址或寄存器直接寻址方式。</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中有若干寄存器，其中的一些是可编程访问的，称为可编址寄存器，设计时为它们分配不同的寄存器编号，例如：</a:t>
            </a:r>
            <a:r>
              <a:rPr lang="en-US" altLang="zh-CN" sz="2800" b="1" dirty="0">
                <a:latin typeface="楷体" panose="02010609060101010101" pitchFamily="49" charset="-122"/>
                <a:ea typeface="楷体" panose="02010609060101010101" pitchFamily="49" charset="-122"/>
              </a:rPr>
              <a:t>R0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R2</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010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R3</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011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SP=100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PSW=101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PC=111</a:t>
            </a:r>
            <a:r>
              <a:rPr lang="zh-CN" altLang="en-US" sz="2800" b="1" dirty="0">
                <a:latin typeface="楷体" panose="02010609060101010101" pitchFamily="49" charset="-122"/>
                <a:ea typeface="楷体" panose="02010609060101010101" pitchFamily="49" charset="-122"/>
              </a:rPr>
              <a:t>等。</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554514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wipe(left)">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wipe(left)">
                                      <p:cBhvr>
                                        <p:cTn id="17"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6CC499B9-76D3-4608-A0F9-85DC8BF64651}"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37</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grpSp>
        <p:nvGrpSpPr>
          <p:cNvPr id="13" name="Group 21">
            <a:extLst>
              <a:ext uri="{FF2B5EF4-FFF2-40B4-BE49-F238E27FC236}">
                <a16:creationId xmlns:a16="http://schemas.microsoft.com/office/drawing/2014/main" id="{C9367FF6-F7E0-4CE8-9BA4-D8463BE53EFF}"/>
              </a:ext>
            </a:extLst>
          </p:cNvPr>
          <p:cNvGrpSpPr>
            <a:grpSpLocks/>
          </p:cNvGrpSpPr>
          <p:nvPr/>
        </p:nvGrpSpPr>
        <p:grpSpPr bwMode="auto">
          <a:xfrm>
            <a:off x="600750" y="3722492"/>
            <a:ext cx="7285039" cy="523877"/>
            <a:chOff x="1248" y="2208"/>
            <a:chExt cx="4589" cy="330"/>
          </a:xfrm>
        </p:grpSpPr>
        <p:sp>
          <p:nvSpPr>
            <p:cNvPr id="14" name="Text Box 22">
              <a:extLst>
                <a:ext uri="{FF2B5EF4-FFF2-40B4-BE49-F238E27FC236}">
                  <a16:creationId xmlns:a16="http://schemas.microsoft.com/office/drawing/2014/main" id="{59838E23-B5A6-4EB6-8DCE-8CD0575E1204}"/>
                </a:ext>
              </a:extLst>
            </p:cNvPr>
            <p:cNvSpPr txBox="1">
              <a:spLocks noChangeArrowheads="1"/>
            </p:cNvSpPr>
            <p:nvPr/>
          </p:nvSpPr>
          <p:spPr bwMode="auto">
            <a:xfrm>
              <a:off x="1248" y="2208"/>
              <a:ext cx="4589"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15" name="Line 23">
              <a:extLst>
                <a:ext uri="{FF2B5EF4-FFF2-40B4-BE49-F238E27FC236}">
                  <a16:creationId xmlns:a16="http://schemas.microsoft.com/office/drawing/2014/main" id="{3274325F-3EC4-497B-B8C9-68AD0CB93B68}"/>
                </a:ext>
              </a:extLst>
            </p:cNvPr>
            <p:cNvSpPr>
              <a:spLocks noChangeShapeType="1"/>
            </p:cNvSpPr>
            <p:nvPr/>
          </p:nvSpPr>
          <p:spPr bwMode="auto">
            <a:xfrm flipH="1">
              <a:off x="1753" y="2208"/>
              <a:ext cx="2"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6" name="Line 24">
              <a:extLst>
                <a:ext uri="{FF2B5EF4-FFF2-40B4-BE49-F238E27FC236}">
                  <a16:creationId xmlns:a16="http://schemas.microsoft.com/office/drawing/2014/main" id="{D7314C6A-1ADD-4489-AD78-363D3E7784EF}"/>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3" name="Line 78">
            <a:extLst>
              <a:ext uri="{FF2B5EF4-FFF2-40B4-BE49-F238E27FC236}">
                <a16:creationId xmlns:a16="http://schemas.microsoft.com/office/drawing/2014/main" id="{E23FD4C5-EB3B-47B0-9254-B8F6E4F38517}"/>
              </a:ext>
            </a:extLst>
          </p:cNvPr>
          <p:cNvSpPr>
            <a:spLocks noChangeShapeType="1"/>
          </p:cNvSpPr>
          <p:nvPr/>
        </p:nvSpPr>
        <p:spPr bwMode="auto">
          <a:xfrm flipH="1">
            <a:off x="3985964" y="4246369"/>
            <a:ext cx="5732" cy="749929"/>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Line 78">
            <a:extLst>
              <a:ext uri="{FF2B5EF4-FFF2-40B4-BE49-F238E27FC236}">
                <a16:creationId xmlns:a16="http://schemas.microsoft.com/office/drawing/2014/main" id="{D347D625-2D59-4DF9-911E-4C741C791E2F}"/>
              </a:ext>
            </a:extLst>
          </p:cNvPr>
          <p:cNvSpPr>
            <a:spLocks noChangeShapeType="1"/>
          </p:cNvSpPr>
          <p:nvPr/>
        </p:nvSpPr>
        <p:spPr bwMode="auto">
          <a:xfrm flipV="1">
            <a:off x="3985378" y="4974362"/>
            <a:ext cx="2573964" cy="129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5" name="Text Box 74">
            <a:extLst>
              <a:ext uri="{FF2B5EF4-FFF2-40B4-BE49-F238E27FC236}">
                <a16:creationId xmlns:a16="http://schemas.microsoft.com/office/drawing/2014/main" id="{3124D620-0743-42FD-AAF8-47230C24F3C2}"/>
              </a:ext>
            </a:extLst>
          </p:cNvPr>
          <p:cNvSpPr txBox="1">
            <a:spLocks noChangeArrowheads="1"/>
          </p:cNvSpPr>
          <p:nvPr/>
        </p:nvSpPr>
        <p:spPr bwMode="auto">
          <a:xfrm>
            <a:off x="4969858" y="4423185"/>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p>
        </p:txBody>
      </p:sp>
      <p:sp>
        <p:nvSpPr>
          <p:cNvPr id="36" name="Text Box 74">
            <a:extLst>
              <a:ext uri="{FF2B5EF4-FFF2-40B4-BE49-F238E27FC236}">
                <a16:creationId xmlns:a16="http://schemas.microsoft.com/office/drawing/2014/main" id="{539D9762-2700-4D89-B547-428A1A404A57}"/>
              </a:ext>
            </a:extLst>
          </p:cNvPr>
          <p:cNvSpPr txBox="1">
            <a:spLocks noChangeArrowheads="1"/>
          </p:cNvSpPr>
          <p:nvPr/>
        </p:nvSpPr>
        <p:spPr bwMode="auto">
          <a:xfrm>
            <a:off x="462144" y="1837158"/>
            <a:ext cx="8519931"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指令中给出的寄存器号是</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（按上述编码则代码为</a:t>
            </a:r>
            <a:r>
              <a:rPr lang="en-US" altLang="zh-CN" sz="2800" dirty="0">
                <a:latin typeface="楷体" panose="02010609060101010101" pitchFamily="49" charset="-122"/>
                <a:ea typeface="楷体" panose="02010609060101010101" pitchFamily="49" charset="-122"/>
              </a:rPr>
              <a:t>XXX </a:t>
            </a:r>
            <a:r>
              <a:rPr lang="zh-CN" altLang="en-US" sz="2800" dirty="0">
                <a:latin typeface="楷体" panose="02010609060101010101" pitchFamily="49" charset="-122"/>
                <a:ea typeface="楷体" panose="02010609060101010101" pitchFamily="49" charset="-122"/>
              </a:rPr>
              <a:t>），从寄存器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中可直接读取操作数</a:t>
            </a:r>
            <a:r>
              <a:rPr lang="en-US" altLang="zh-CN" sz="2800" dirty="0">
                <a:latin typeface="楷体" panose="02010609060101010101" pitchFamily="49" charset="-122"/>
                <a:ea typeface="楷体" panose="02010609060101010101" pitchFamily="49" charset="-122"/>
              </a:rPr>
              <a:t>S</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
        <p:nvSpPr>
          <p:cNvPr id="37" name="Text Box 74">
            <a:extLst>
              <a:ext uri="{FF2B5EF4-FFF2-40B4-BE49-F238E27FC236}">
                <a16:creationId xmlns:a16="http://schemas.microsoft.com/office/drawing/2014/main" id="{E219D4F0-9300-4B18-82C7-B703156D873A}"/>
              </a:ext>
            </a:extLst>
          </p:cNvPr>
          <p:cNvSpPr txBox="1">
            <a:spLocks noChangeArrowheads="1"/>
          </p:cNvSpPr>
          <p:nvPr/>
        </p:nvSpPr>
        <p:spPr bwMode="auto">
          <a:xfrm>
            <a:off x="6738091" y="4694358"/>
            <a:ext cx="1772315" cy="523875"/>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Tree>
    <p:extLst>
      <p:ext uri="{BB962C8B-B14F-4D97-AF65-F5344CB8AC3E}">
        <p14:creationId xmlns:p14="http://schemas.microsoft.com/office/powerpoint/2010/main" val="6733726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ppt_x</p:attrName>
                                        </p:attrNameLst>
                                      </p:cBhvr>
                                      <p:tavLst>
                                        <p:tav tm="0">
                                          <p:val>
                                            <p:strVal val="#ppt_x-#ppt_w/2"/>
                                          </p:val>
                                        </p:tav>
                                        <p:tav tm="100000">
                                          <p:val>
                                            <p:strVal val="#ppt_x"/>
                                          </p:val>
                                        </p:tav>
                                      </p:tavLst>
                                    </p:anim>
                                    <p:anim calcmode="lin" valueType="num">
                                      <p:cBhvr>
                                        <p:cTn id="8" dur="500" fill="hold"/>
                                        <p:tgtEl>
                                          <p:spTgt spid="36"/>
                                        </p:tgtEl>
                                        <p:attrNameLst>
                                          <p:attrName>ppt_y</p:attrName>
                                        </p:attrNameLst>
                                      </p:cBhvr>
                                      <p:tavLst>
                                        <p:tav tm="0">
                                          <p:val>
                                            <p:strVal val="#ppt_y"/>
                                          </p:val>
                                        </p:tav>
                                        <p:tav tm="100000">
                                          <p:val>
                                            <p:strVal val="#ppt_y"/>
                                          </p:val>
                                        </p:tav>
                                      </p:tavLst>
                                    </p:anim>
                                    <p:anim calcmode="lin" valueType="num">
                                      <p:cBhvr>
                                        <p:cTn id="9" dur="500" fill="hold"/>
                                        <p:tgtEl>
                                          <p:spTgt spid="36"/>
                                        </p:tgtEl>
                                        <p:attrNameLst>
                                          <p:attrName>ppt_w</p:attrName>
                                        </p:attrNameLst>
                                      </p:cBhvr>
                                      <p:tavLst>
                                        <p:tav tm="0">
                                          <p:val>
                                            <p:fltVal val="0"/>
                                          </p:val>
                                        </p:tav>
                                        <p:tav tm="100000">
                                          <p:val>
                                            <p:strVal val="#ppt_w"/>
                                          </p:val>
                                        </p:tav>
                                      </p:tavLst>
                                    </p:anim>
                                    <p:anim calcmode="lin" valueType="num">
                                      <p:cBhvr>
                                        <p:cTn id="10"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up)">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7B02DB1-90DB-457A-957E-F93E96015ACA}"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38</a:t>
            </a:fld>
            <a:endParaRPr lang="zh-CN" altLang="en-US"/>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36" name="Text Box 74">
            <a:extLst>
              <a:ext uri="{FF2B5EF4-FFF2-40B4-BE49-F238E27FC236}">
                <a16:creationId xmlns:a16="http://schemas.microsoft.com/office/drawing/2014/main" id="{539D9762-2700-4D89-B547-428A1A404A57}"/>
              </a:ext>
            </a:extLst>
          </p:cNvPr>
          <p:cNvSpPr txBox="1">
            <a:spLocks noChangeArrowheads="1"/>
          </p:cNvSpPr>
          <p:nvPr/>
        </p:nvSpPr>
        <p:spPr bwMode="auto">
          <a:xfrm>
            <a:off x="321335" y="1589960"/>
            <a:ext cx="851993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ts val="600"/>
              </a:spcBef>
            </a:pPr>
            <a:r>
              <a:rPr lang="zh-CN" altLang="en-US" sz="2800" dirty="0">
                <a:solidFill>
                  <a:srgbClr val="0563C1"/>
                </a:solidFill>
                <a:latin typeface="楷体" panose="02010609060101010101" pitchFamily="49" charset="-122"/>
                <a:ea typeface="楷体" panose="02010609060101010101" pitchFamily="49" charset="-122"/>
              </a:rPr>
              <a:t>例：</a:t>
            </a:r>
            <a:r>
              <a:rPr lang="zh-CN" altLang="en-US" sz="2800" dirty="0">
                <a:latin typeface="楷体" panose="02010609060101010101" pitchFamily="49" charset="-122"/>
                <a:ea typeface="楷体" panose="02010609060101010101" pitchFamily="49" charset="-122"/>
              </a:rPr>
              <a:t>若</a:t>
            </a:r>
            <a:r>
              <a:rPr lang="en-US" altLang="zh-CN" sz="2800" dirty="0">
                <a:latin typeface="楷体" panose="02010609060101010101" pitchFamily="49" charset="-122"/>
                <a:ea typeface="楷体" panose="02010609060101010101" pitchFamily="49" charset="-122"/>
              </a:rPr>
              <a:t>CPU</a:t>
            </a:r>
            <a:r>
              <a:rPr lang="zh-CN" altLang="en-US" sz="2800" dirty="0">
                <a:latin typeface="楷体" panose="02010609060101010101" pitchFamily="49" charset="-122"/>
                <a:ea typeface="楷体" panose="02010609060101010101" pitchFamily="49" charset="-122"/>
              </a:rPr>
              <a:t>中寄存器内容如下，现指令中给出寄存器号为</a:t>
            </a:r>
            <a:r>
              <a:rPr lang="en-US" altLang="zh-CN" sz="2800" dirty="0">
                <a:latin typeface="楷体" panose="02010609060101010101" pitchFamily="49" charset="-122"/>
                <a:ea typeface="楷体" panose="02010609060101010101" pitchFamily="49" charset="-122"/>
              </a:rPr>
              <a:t>011</a:t>
            </a:r>
            <a:r>
              <a:rPr lang="zh-CN" altLang="en-US" sz="2800" dirty="0">
                <a:latin typeface="楷体" panose="02010609060101010101" pitchFamily="49" charset="-122"/>
                <a:ea typeface="楷体" panose="02010609060101010101" pitchFamily="49" charset="-122"/>
              </a:rPr>
              <a:t>，按寄存器寻址方式读取操作数。</a:t>
            </a:r>
          </a:p>
          <a:p>
            <a:r>
              <a:rPr lang="en-US" altLang="zh-CN" sz="2800" dirty="0">
                <a:latin typeface="楷体" panose="02010609060101010101" pitchFamily="49" charset="-122"/>
                <a:ea typeface="楷体" panose="02010609060101010101" pitchFamily="49" charset="-122"/>
              </a:rPr>
              <a:t>               R0       1000H</a:t>
            </a:r>
          </a:p>
          <a:p>
            <a:r>
              <a:rPr lang="en-US" altLang="zh-CN" sz="2800" dirty="0">
                <a:latin typeface="楷体" panose="02010609060101010101" pitchFamily="49" charset="-122"/>
                <a:ea typeface="楷体" panose="02010609060101010101" pitchFamily="49" charset="-122"/>
              </a:rPr>
              <a:t>               R1       2000H</a:t>
            </a:r>
          </a:p>
          <a:p>
            <a:r>
              <a:rPr lang="en-US" altLang="zh-CN" sz="2800" dirty="0">
                <a:latin typeface="楷体" panose="02010609060101010101" pitchFamily="49" charset="-122"/>
                <a:ea typeface="楷体" panose="02010609060101010101" pitchFamily="49" charset="-122"/>
              </a:rPr>
              <a:t>               R2       3A00H</a:t>
            </a:r>
          </a:p>
          <a:p>
            <a:r>
              <a:rPr lang="en-US" altLang="zh-CN" sz="2800" dirty="0">
                <a:latin typeface="楷体" panose="02010609060101010101" pitchFamily="49" charset="-122"/>
                <a:ea typeface="楷体" panose="02010609060101010101" pitchFamily="49" charset="-122"/>
              </a:rPr>
              <a:t>               R3       3C00H</a:t>
            </a:r>
          </a:p>
        </p:txBody>
      </p:sp>
      <p:sp>
        <p:nvSpPr>
          <p:cNvPr id="23" name="Text Box 4">
            <a:extLst>
              <a:ext uri="{FF2B5EF4-FFF2-40B4-BE49-F238E27FC236}">
                <a16:creationId xmlns:a16="http://schemas.microsoft.com/office/drawing/2014/main" id="{D7DB1017-DBF5-462C-8809-8530C53D0100}"/>
              </a:ext>
            </a:extLst>
          </p:cNvPr>
          <p:cNvSpPr txBox="1"/>
          <p:nvPr/>
        </p:nvSpPr>
        <p:spPr>
          <a:xfrm>
            <a:off x="4625916" y="3609783"/>
            <a:ext cx="1349494" cy="637675"/>
          </a:xfrm>
          <a:prstGeom prst="rect">
            <a:avLst/>
          </a:prstGeom>
          <a:noFill/>
          <a:ln w="9525">
            <a:noFill/>
          </a:ln>
        </p:spPr>
        <p:txBody>
          <a:bodyPr wrap="square" anchor="t">
            <a:spAutoFit/>
          </a:bodyPr>
          <a:lstStyle/>
          <a:p>
            <a:pPr>
              <a:lnSpc>
                <a:spcPct val="150000"/>
              </a:lnSpc>
            </a:pPr>
            <a:r>
              <a:rPr lang="en-US" altLang="zh-CN" sz="2800" b="1" dirty="0">
                <a:solidFill>
                  <a:srgbClr val="FF0E0E"/>
                </a:solidFill>
                <a:latin typeface="楷体" panose="02010609060101010101" pitchFamily="49" charset="-122"/>
                <a:ea typeface="楷体" panose="02010609060101010101" pitchFamily="49" charset="-122"/>
              </a:rPr>
              <a:t>3C00H</a:t>
            </a:r>
          </a:p>
        </p:txBody>
      </p:sp>
      <p:sp>
        <p:nvSpPr>
          <p:cNvPr id="24" name="Text Box 4">
            <a:extLst>
              <a:ext uri="{FF2B5EF4-FFF2-40B4-BE49-F238E27FC236}">
                <a16:creationId xmlns:a16="http://schemas.microsoft.com/office/drawing/2014/main" id="{BF897149-5DAB-41A2-BD6A-7CA6FC3009C8}"/>
              </a:ext>
            </a:extLst>
          </p:cNvPr>
          <p:cNvSpPr txBox="1"/>
          <p:nvPr/>
        </p:nvSpPr>
        <p:spPr>
          <a:xfrm>
            <a:off x="321335" y="4955835"/>
            <a:ext cx="7668716" cy="1284006"/>
          </a:xfrm>
          <a:prstGeom prst="rect">
            <a:avLst/>
          </a:prstGeom>
          <a:noFill/>
          <a:ln w="9525">
            <a:noFill/>
          </a:ln>
        </p:spPr>
        <p:txBody>
          <a:bodyPr wrap="square" anchor="t">
            <a:spAutoFit/>
          </a:bodyPr>
          <a:lstStyle/>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操作数</a:t>
            </a:r>
            <a:r>
              <a:rPr lang="en-US" altLang="zh-CN" sz="2800" b="1" dirty="0">
                <a:solidFill>
                  <a:prstClr val="black"/>
                </a:solidFill>
                <a:latin typeface="楷体" panose="02010609060101010101" pitchFamily="49" charset="-122"/>
                <a:ea typeface="楷体" panose="02010609060101010101" pitchFamily="49" charset="-122"/>
              </a:rPr>
              <a:t>S</a:t>
            </a:r>
            <a:r>
              <a:rPr lang="zh-CN" altLang="en-US" sz="2800" b="1" dirty="0">
                <a:solidFill>
                  <a:prstClr val="black"/>
                </a:solidFill>
                <a:latin typeface="楷体" panose="02010609060101010101" pitchFamily="49" charset="-122"/>
                <a:ea typeface="楷体" panose="02010609060101010101" pitchFamily="49" charset="-122"/>
              </a:rPr>
              <a:t>与寄存器</a:t>
            </a:r>
            <a:r>
              <a:rPr lang="en-US" altLang="zh-CN" sz="2800" b="1" dirty="0">
                <a:solidFill>
                  <a:prstClr val="black"/>
                </a:solidFill>
                <a:latin typeface="楷体" panose="02010609060101010101" pitchFamily="49" charset="-122"/>
                <a:ea typeface="楷体" panose="02010609060101010101" pitchFamily="49" charset="-122"/>
              </a:rPr>
              <a:t>Ri</a:t>
            </a:r>
            <a:r>
              <a:rPr lang="zh-CN" altLang="en-US" sz="2800" b="1" dirty="0">
                <a:solidFill>
                  <a:prstClr val="black"/>
                </a:solidFill>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a:t>
            </a:r>
            <a:r>
              <a:rPr lang="zh-CN" altLang="en-US" sz="2800" b="1" dirty="0">
                <a:solidFill>
                  <a:srgbClr val="DF3C09"/>
                </a:solidFill>
                <a:latin typeface="楷体" panose="02010609060101010101" pitchFamily="49" charset="-122"/>
                <a:ea typeface="楷体" panose="02010609060101010101" pitchFamily="49" charset="-122"/>
              </a:rPr>
              <a:t>）</a:t>
            </a: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例如：</a:t>
            </a:r>
            <a:r>
              <a:rPr lang="en-US" altLang="zh-CN" sz="2800" b="1" dirty="0">
                <a:solidFill>
                  <a:prstClr val="black"/>
                </a:solidFill>
                <a:latin typeface="楷体" panose="02010609060101010101" pitchFamily="49" charset="-122"/>
                <a:ea typeface="楷体" panose="02010609060101010101" pitchFamily="49" charset="-122"/>
              </a:rPr>
              <a:t>MOV AX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BX</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25" name="组合 24">
            <a:extLst>
              <a:ext uri="{FF2B5EF4-FFF2-40B4-BE49-F238E27FC236}">
                <a16:creationId xmlns:a16="http://schemas.microsoft.com/office/drawing/2014/main" id="{28A34716-677E-4204-AC2F-52E9213F8602}"/>
              </a:ext>
            </a:extLst>
          </p:cNvPr>
          <p:cNvGrpSpPr/>
          <p:nvPr/>
        </p:nvGrpSpPr>
        <p:grpSpPr>
          <a:xfrm>
            <a:off x="302734" y="4102040"/>
            <a:ext cx="6382497" cy="858115"/>
            <a:chOff x="344621" y="2728968"/>
            <a:chExt cx="6382497" cy="858115"/>
          </a:xfrm>
        </p:grpSpPr>
        <p:sp>
          <p:nvSpPr>
            <p:cNvPr id="26" name="Line 78">
              <a:extLst>
                <a:ext uri="{FF2B5EF4-FFF2-40B4-BE49-F238E27FC236}">
                  <a16:creationId xmlns:a16="http://schemas.microsoft.com/office/drawing/2014/main" id="{948D8CD6-300D-4017-9DEE-88B26AAFAB7E}"/>
                </a:ext>
              </a:extLst>
            </p:cNvPr>
            <p:cNvSpPr>
              <a:spLocks noChangeShapeType="1"/>
            </p:cNvSpPr>
            <p:nvPr/>
          </p:nvSpPr>
          <p:spPr bwMode="auto">
            <a:xfrm>
              <a:off x="4159623" y="3345426"/>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7" name="Text Box 4">
              <a:extLst>
                <a:ext uri="{FF2B5EF4-FFF2-40B4-BE49-F238E27FC236}">
                  <a16:creationId xmlns:a16="http://schemas.microsoft.com/office/drawing/2014/main" id="{F873365C-C61F-4129-A16F-3A164CC80BEF}"/>
                </a:ext>
              </a:extLst>
            </p:cNvPr>
            <p:cNvSpPr txBox="1"/>
            <p:nvPr/>
          </p:nvSpPr>
          <p:spPr>
            <a:xfrm>
              <a:off x="344621" y="2949408"/>
              <a:ext cx="6382497"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寻址过程： </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寄存器号         操作数</a:t>
              </a:r>
            </a:p>
          </p:txBody>
        </p:sp>
        <p:sp>
          <p:nvSpPr>
            <p:cNvPr id="28" name="Text Box 4">
              <a:extLst>
                <a:ext uri="{FF2B5EF4-FFF2-40B4-BE49-F238E27FC236}">
                  <a16:creationId xmlns:a16="http://schemas.microsoft.com/office/drawing/2014/main" id="{48F9156A-60C4-4788-976B-EC28F6B16EF1}"/>
                </a:ext>
              </a:extLst>
            </p:cNvPr>
            <p:cNvSpPr txBox="1"/>
            <p:nvPr/>
          </p:nvSpPr>
          <p:spPr>
            <a:xfrm>
              <a:off x="4388320" y="272896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Tree>
    <p:extLst>
      <p:ext uri="{BB962C8B-B14F-4D97-AF65-F5344CB8AC3E}">
        <p14:creationId xmlns:p14="http://schemas.microsoft.com/office/powerpoint/2010/main" val="38039514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left)">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wipe(left)">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wipe(left)">
                                      <p:cBhvr>
                                        <p:cTn id="17" dur="500"/>
                                        <p:tgtEl>
                                          <p:spTgt spid="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xEl>
                                              <p:pRg st="3" end="3"/>
                                            </p:txEl>
                                          </p:spTgt>
                                        </p:tgtEl>
                                        <p:attrNameLst>
                                          <p:attrName>style.visibility</p:attrName>
                                        </p:attrNameLst>
                                      </p:cBhvr>
                                      <p:to>
                                        <p:strVal val="visible"/>
                                      </p:to>
                                    </p:set>
                                    <p:animEffect transition="in" filter="wipe(left)">
                                      <p:cBhvr>
                                        <p:cTn id="22" dur="500"/>
                                        <p:tgtEl>
                                          <p:spTgt spid="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
                                            <p:txEl>
                                              <p:pRg st="4" end="4"/>
                                            </p:txEl>
                                          </p:spTgt>
                                        </p:tgtEl>
                                        <p:attrNameLst>
                                          <p:attrName>style.visibility</p:attrName>
                                        </p:attrNameLst>
                                      </p:cBhvr>
                                      <p:to>
                                        <p:strVal val="visible"/>
                                      </p:to>
                                    </p:set>
                                    <p:animEffect transition="in" filter="wipe(left)">
                                      <p:cBhvr>
                                        <p:cTn id="27" dur="500"/>
                                        <p:tgtEl>
                                          <p:spTgt spid="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wipe(left)">
                                      <p:cBhvr>
                                        <p:cTn id="42" dur="500"/>
                                        <p:tgtEl>
                                          <p:spTgt spid="2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
                                            <p:txEl>
                                              <p:pRg st="1" end="1"/>
                                            </p:txEl>
                                          </p:spTgt>
                                        </p:tgtEl>
                                        <p:attrNameLst>
                                          <p:attrName>style.visibility</p:attrName>
                                        </p:attrNameLst>
                                      </p:cBhvr>
                                      <p:to>
                                        <p:strVal val="visible"/>
                                      </p:to>
                                    </p:set>
                                    <p:animEffect transition="in" filter="wipe(left)">
                                      <p:cBhvr>
                                        <p:cTn id="47"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23" grpId="0"/>
      <p:bldP spid="2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256B75-9B56-4E40-9112-100BEB001F1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）直接寻址方式（绝对地址）</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46801" y="1364173"/>
            <a:ext cx="8655775" cy="5161991"/>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直接寻址与寄存器寻址方式的比较：</a:t>
            </a:r>
          </a:p>
          <a:p>
            <a:pPr lvl="0">
              <a:lnSpc>
                <a:spcPct val="150000"/>
              </a:lnSpc>
            </a:pPr>
            <a:r>
              <a:rPr lang="en-US" altLang="zh-CN" sz="2800" b="1" dirty="0">
                <a:solidFill>
                  <a:prstClr val="black"/>
                </a:solidFill>
                <a:latin typeface="楷体" panose="02010609060101010101" pitchFamily="49" charset="-122"/>
                <a:ea typeface="楷体" panose="02010609060101010101" pitchFamily="49" charset="-122"/>
              </a:rPr>
              <a:t>a</a:t>
            </a:r>
            <a:r>
              <a:rPr lang="zh-CN" altLang="en-US" sz="2800" b="1" dirty="0">
                <a:solidFill>
                  <a:prstClr val="black"/>
                </a:solidFill>
                <a:latin typeface="楷体" panose="02010609060101010101" pitchFamily="49" charset="-122"/>
                <a:ea typeface="楷体" panose="02010609060101010101" pitchFamily="49" charset="-122"/>
              </a:rPr>
              <a:t>．直接寻址是访问一次主存才能读取所需操作数；寄存器寻址是从</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的寄存器中读取操作数，不需访问主存，所需时间大约是从主存中读数时间的几分之一到几十分之一，因而寄存器寻址比直接寻址快得多。</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故在</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中设置足够多的寄存器，以尽可能多地在寄存器之间进行运算操作，已成为提高工作速度的重要措施之一。</a:t>
            </a:r>
          </a:p>
        </p:txBody>
      </p:sp>
    </p:spTree>
    <p:extLst>
      <p:ext uri="{BB962C8B-B14F-4D97-AF65-F5344CB8AC3E}">
        <p14:creationId xmlns:p14="http://schemas.microsoft.com/office/powerpoint/2010/main" val="6756035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引言</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a:t>
            </a:fld>
            <a:endParaRPr lang="zh-CN" altLang="en-US"/>
          </a:p>
        </p:txBody>
      </p:sp>
      <p:sp>
        <p:nvSpPr>
          <p:cNvPr id="18" name="Text Box 5">
            <a:extLst>
              <a:ext uri="{FF2B5EF4-FFF2-40B4-BE49-F238E27FC236}">
                <a16:creationId xmlns:a16="http://schemas.microsoft.com/office/drawing/2014/main" id="{17125199-32BD-4036-9B08-979F599237D8}"/>
              </a:ext>
            </a:extLst>
          </p:cNvPr>
          <p:cNvSpPr txBox="1"/>
          <p:nvPr/>
        </p:nvSpPr>
        <p:spPr>
          <a:xfrm>
            <a:off x="490060" y="1681918"/>
            <a:ext cx="8163880" cy="3530775"/>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指令：</a:t>
            </a:r>
            <a:r>
              <a:rPr lang="zh-CN" altLang="en-US" sz="2800" b="1" dirty="0">
                <a:latin typeface="楷体" panose="02010609060101010101" pitchFamily="49" charset="-122"/>
                <a:ea typeface="楷体" panose="02010609060101010101" pitchFamily="49" charset="-122"/>
              </a:rPr>
              <a:t>一系列按照某种规律有序排列的，能被</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识别、执行的二进制代码。</a:t>
            </a:r>
          </a:p>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指令系统（或集）：</a:t>
            </a:r>
            <a:r>
              <a:rPr lang="zh-CN" altLang="en-US" sz="2800" b="1" dirty="0">
                <a:latin typeface="楷体" panose="02010609060101010101" pitchFamily="49" charset="-122"/>
                <a:ea typeface="楷体" panose="02010609060101010101" pitchFamily="49" charset="-122"/>
              </a:rPr>
              <a:t>一台计算机所能执行的全部指令。</a:t>
            </a:r>
          </a:p>
          <a:p>
            <a:pPr>
              <a:lnSpc>
                <a:spcPct val="150000"/>
              </a:lnSpc>
              <a:spcBef>
                <a:spcPts val="1200"/>
              </a:spcBef>
            </a:pPr>
            <a:r>
              <a:rPr lang="zh-CN" altLang="en-US" sz="2800" b="1" dirty="0">
                <a:solidFill>
                  <a:srgbClr val="FF0E0E"/>
                </a:solidFill>
                <a:latin typeface="楷体" panose="02010609060101010101" pitchFamily="49" charset="-122"/>
                <a:ea typeface="楷体" panose="02010609060101010101" pitchFamily="49" charset="-122"/>
              </a:rPr>
              <a:t>指令系统</a:t>
            </a:r>
            <a:r>
              <a:rPr lang="en-US" altLang="zh-CN" sz="2800" b="1" dirty="0">
                <a:solidFill>
                  <a:srgbClr val="FF0E0E"/>
                </a:solidFill>
                <a:latin typeface="楷体" panose="02010609060101010101" pitchFamily="49" charset="-122"/>
                <a:ea typeface="楷体" panose="02010609060101010101" pitchFamily="49" charset="-122"/>
              </a:rPr>
              <a:t>---</a:t>
            </a:r>
            <a:r>
              <a:rPr lang="zh-CN" altLang="en-US" sz="2800" b="1" dirty="0">
                <a:solidFill>
                  <a:srgbClr val="FF0E0E"/>
                </a:solidFill>
                <a:latin typeface="楷体" panose="02010609060101010101" pitchFamily="49" charset="-122"/>
                <a:ea typeface="楷体" panose="02010609060101010101" pitchFamily="49" charset="-122"/>
              </a:rPr>
              <a:t>对应</a:t>
            </a:r>
            <a:r>
              <a:rPr lang="en-US" altLang="zh-CN" sz="2800" b="1" dirty="0">
                <a:solidFill>
                  <a:srgbClr val="FF0E0E"/>
                </a:solidFill>
                <a:latin typeface="楷体" panose="02010609060101010101" pitchFamily="49" charset="-122"/>
                <a:ea typeface="楷体" panose="02010609060101010101" pitchFamily="49" charset="-122"/>
              </a:rPr>
              <a:t>---</a:t>
            </a:r>
            <a:r>
              <a:rPr lang="zh-CN" altLang="en-US" sz="2800" b="1" dirty="0">
                <a:solidFill>
                  <a:srgbClr val="FF0E0E"/>
                </a:solidFill>
                <a:latin typeface="楷体" panose="02010609060101010101" pitchFamily="49" charset="-122"/>
                <a:ea typeface="楷体" panose="02010609060101010101" pitchFamily="49" charset="-122"/>
              </a:rPr>
              <a:t>计算机硬件功能</a:t>
            </a:r>
            <a:endParaRPr lang="en-US" altLang="zh-CN" sz="2800" b="1" dirty="0">
              <a:solidFill>
                <a:srgbClr val="FF0E0E"/>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720838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026A1DF-DA85-4971-B308-35D7BBECC74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）直接寻址方式（绝对地址）</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46802" y="1364173"/>
            <a:ext cx="8428898" cy="4515660"/>
          </a:xfrm>
          <a:prstGeom prst="rect">
            <a:avLst/>
          </a:prstGeom>
          <a:noFill/>
          <a:ln w="9525">
            <a:noFill/>
          </a:ln>
        </p:spPr>
        <p:txBody>
          <a:bodyPr wrap="square" anchor="t">
            <a:spAutoFit/>
          </a:bodyPr>
          <a:lstStyle/>
          <a:p>
            <a:pPr lvl="0">
              <a:lnSpc>
                <a:spcPct val="150000"/>
              </a:lnSpc>
            </a:pPr>
            <a:r>
              <a:rPr lang="en-US" altLang="zh-CN" sz="2800" b="1" dirty="0">
                <a:solidFill>
                  <a:prstClr val="black"/>
                </a:solidFill>
                <a:latin typeface="楷体" panose="02010609060101010101" pitchFamily="49" charset="-122"/>
                <a:ea typeface="楷体" panose="02010609060101010101" pitchFamily="49" charset="-122"/>
              </a:rPr>
              <a:t>b</a:t>
            </a:r>
            <a:r>
              <a:rPr lang="zh-CN" altLang="en-US" sz="2800" b="1" dirty="0">
                <a:solidFill>
                  <a:prstClr val="black"/>
                </a:solidFill>
                <a:latin typeface="楷体" panose="02010609060101010101" pitchFamily="49" charset="-122"/>
                <a:ea typeface="楷体" panose="02010609060101010101" pitchFamily="49" charset="-122"/>
              </a:rPr>
              <a:t>．由于寄存器数远少于主存储器的单元数，所以指令中存放寄存器号的字段位数也就大大少于存放主存地址码所需位数。采用寄存器寻址方式或其他以寄存器为基础的寻址方式（例如寄存器寻址、寄存器间址方式），可以大大减少指令中一个地址的位数，从而有效地缩短指令长度。这也使读取指令的时间减少，提高了工作速度。</a:t>
            </a:r>
          </a:p>
        </p:txBody>
      </p:sp>
    </p:spTree>
    <p:extLst>
      <p:ext uri="{BB962C8B-B14F-4D97-AF65-F5344CB8AC3E}">
        <p14:creationId xmlns:p14="http://schemas.microsoft.com/office/powerpoint/2010/main" val="5353379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2A5520D-66FE-4307-8E5D-15EEDCACCC61}"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）直接寻址方式（绝对地址）</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67347" y="1689295"/>
            <a:ext cx="8428898"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注意：</a:t>
            </a:r>
            <a:r>
              <a:rPr lang="zh-CN" altLang="en-US" sz="2800" b="1" dirty="0">
                <a:solidFill>
                  <a:prstClr val="black"/>
                </a:solidFill>
                <a:latin typeface="楷体" panose="02010609060101010101" pitchFamily="49" charset="-122"/>
                <a:ea typeface="楷体" panose="02010609060101010101" pitchFamily="49" charset="-122"/>
              </a:rPr>
              <a:t>减少指令中地址数目与减少一个地址的位数是两个不同的概念。</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采用</a:t>
            </a:r>
            <a:r>
              <a:rPr lang="zh-CN" altLang="en-US" sz="2800" b="1" dirty="0">
                <a:solidFill>
                  <a:srgbClr val="FF0E0E"/>
                </a:solidFill>
                <a:latin typeface="楷体" panose="02010609060101010101" pitchFamily="49" charset="-122"/>
                <a:ea typeface="楷体" panose="02010609060101010101" pitchFamily="49" charset="-122"/>
              </a:rPr>
              <a:t>隐地址</a:t>
            </a:r>
            <a:r>
              <a:rPr lang="zh-CN" altLang="en-US" sz="2800" b="1" dirty="0">
                <a:solidFill>
                  <a:prstClr val="black"/>
                </a:solidFill>
                <a:latin typeface="楷体" panose="02010609060101010101" pitchFamily="49" charset="-122"/>
                <a:ea typeface="楷体" panose="02010609060101010101" pitchFamily="49" charset="-122"/>
              </a:rPr>
              <a:t>可以减少指令中地址的数目；</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采用</a:t>
            </a:r>
            <a:r>
              <a:rPr lang="zh-CN" altLang="en-US" sz="2800" b="1" dirty="0">
                <a:solidFill>
                  <a:schemeClr val="accent1"/>
                </a:solidFill>
                <a:latin typeface="楷体" panose="02010609060101010101" pitchFamily="49" charset="-122"/>
                <a:ea typeface="楷体" panose="02010609060101010101" pitchFamily="49" charset="-122"/>
              </a:rPr>
              <a:t>寄存器寻址方式、寄存器间址方式</a:t>
            </a:r>
            <a:r>
              <a:rPr lang="zh-CN" altLang="en-US" sz="2800" b="1" dirty="0">
                <a:solidFill>
                  <a:prstClr val="black"/>
                </a:solidFill>
                <a:latin typeface="楷体" panose="02010609060101010101" pitchFamily="49" charset="-122"/>
                <a:ea typeface="楷体" panose="02010609060101010101" pitchFamily="49" charset="-122"/>
              </a:rPr>
              <a:t>可以使指令中为给出一个地址所需的位数减少。</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其实，</a:t>
            </a:r>
            <a:r>
              <a:rPr lang="zh-CN" altLang="en-US" sz="2800" b="1" dirty="0">
                <a:solidFill>
                  <a:srgbClr val="ED7D31"/>
                </a:solidFill>
                <a:latin typeface="楷体" panose="02010609060101010101" pitchFamily="49" charset="-122"/>
                <a:ea typeface="楷体" panose="02010609060101010101" pitchFamily="49" charset="-122"/>
              </a:rPr>
              <a:t>均减少了指令长度</a:t>
            </a:r>
            <a:r>
              <a:rPr lang="zh-CN" altLang="en-US" sz="2800" b="1" dirty="0">
                <a:solidFill>
                  <a:prstClr val="black"/>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787146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left)">
                                      <p:cBhvr>
                                        <p:cTn id="22"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423A1AD-5CC0-4EB4-9E3E-61F4ED7C1D8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141423" y="1584351"/>
            <a:ext cx="8915419" cy="4515660"/>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地址段提供的不一定就是操作数地址，如间接寻址方式。</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① 间接寻址（主存间接寻址）方式</a:t>
            </a:r>
          </a:p>
          <a:p>
            <a:pPr lvl="0">
              <a:lnSpc>
                <a:spcPct val="150000"/>
              </a:lnSpc>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、若操作数存放在</a:t>
            </a:r>
            <a:r>
              <a:rPr lang="zh-CN" altLang="en-US" sz="2800" b="1" dirty="0">
                <a:solidFill>
                  <a:srgbClr val="ED7D31"/>
                </a:solidFill>
                <a:latin typeface="楷体" panose="02010609060101010101" pitchFamily="49" charset="-122"/>
                <a:ea typeface="楷体" panose="02010609060101010101" pitchFamily="49" charset="-122"/>
              </a:rPr>
              <a:t>主存某个存储单元</a:t>
            </a:r>
            <a:r>
              <a:rPr lang="zh-CN" altLang="en-US" sz="2800" b="1" dirty="0">
                <a:latin typeface="楷体" panose="02010609060101010101" pitchFamily="49" charset="-122"/>
                <a:ea typeface="楷体" panose="02010609060101010101" pitchFamily="49" charset="-122"/>
              </a:rPr>
              <a:t>中，则该主存单元的地址被称为操作数地址。</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、若操作数地址存放在</a:t>
            </a:r>
            <a:r>
              <a:rPr lang="zh-CN" altLang="en-US" sz="2800" b="1" dirty="0">
                <a:solidFill>
                  <a:srgbClr val="ED7D31"/>
                </a:solidFill>
                <a:latin typeface="楷体" panose="02010609060101010101" pitchFamily="49" charset="-122"/>
                <a:ea typeface="楷体" panose="02010609060101010101" pitchFamily="49" charset="-122"/>
              </a:rPr>
              <a:t>另一主存单元</a:t>
            </a:r>
            <a:r>
              <a:rPr lang="zh-CN" altLang="en-US" sz="2800" b="1" dirty="0">
                <a:latin typeface="楷体" panose="02010609060101010101" pitchFamily="49" charset="-122"/>
                <a:ea typeface="楷体" panose="02010609060101010101" pitchFamily="49" charset="-122"/>
              </a:rPr>
              <a:t>之中（不是由指令直接给出），则该主存单元被称为间址单元，间址单元本身的地址被称为操作数地址的地址。</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489820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ppt_w</p:attrName>
                                        </p:attrNameLst>
                                      </p:cBhvr>
                                      <p:tavLst>
                                        <p:tav tm="0">
                                          <p:val>
                                            <p:fltVal val="0"/>
                                          </p:val>
                                        </p:tav>
                                        <p:tav tm="100000">
                                          <p:val>
                                            <p:strVal val="#ppt_w"/>
                                          </p:val>
                                        </p:tav>
                                      </p:tavLst>
                                    </p:anim>
                                    <p:anim calcmode="lin" valueType="num">
                                      <p:cBhvr>
                                        <p:cTn id="10"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wipe(left)">
                                      <p:cBhvr>
                                        <p:cTn id="15" dur="500"/>
                                        <p:tgtEl>
                                          <p:spTgt spid="2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xEl>
                                              <p:pRg st="1" end="1"/>
                                            </p:txEl>
                                          </p:spTgt>
                                        </p:tgtEl>
                                        <p:attrNameLst>
                                          <p:attrName>style.visibility</p:attrName>
                                        </p:attrNameLst>
                                      </p:cBhvr>
                                      <p:to>
                                        <p:strVal val="visible"/>
                                      </p:to>
                                    </p:set>
                                    <p:animEffect transition="in" filter="wipe(left)">
                                      <p:cBhvr>
                                        <p:cTn id="20" dur="500"/>
                                        <p:tgtEl>
                                          <p:spTgt spid="2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xEl>
                                              <p:pRg st="2" end="2"/>
                                            </p:txEl>
                                          </p:spTgt>
                                        </p:tgtEl>
                                        <p:attrNameLst>
                                          <p:attrName>style.visibility</p:attrName>
                                        </p:attrNameLst>
                                      </p:cBhvr>
                                      <p:to>
                                        <p:strVal val="visible"/>
                                      </p:to>
                                    </p:set>
                                    <p:animEffect transition="in" filter="wipe(left)">
                                      <p:cBhvr>
                                        <p:cTn id="25" dur="500"/>
                                        <p:tgtEl>
                                          <p:spTgt spid="2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
                                            <p:txEl>
                                              <p:pRg st="3" end="3"/>
                                            </p:txEl>
                                          </p:spTgt>
                                        </p:tgtEl>
                                        <p:attrNameLst>
                                          <p:attrName>style.visibility</p:attrName>
                                        </p:attrNameLst>
                                      </p:cBhvr>
                                      <p:to>
                                        <p:strVal val="visible"/>
                                      </p:to>
                                    </p:set>
                                    <p:animEffect transition="in" filter="wipe(left)">
                                      <p:cBhvr>
                                        <p:cTn id="30"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F5855A6-CC43-4085-BE68-1FF5F6BC0FA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484910" y="1584351"/>
            <a:ext cx="8319248" cy="3222998"/>
          </a:xfrm>
          <a:prstGeom prst="rect">
            <a:avLst/>
          </a:prstGeom>
          <a:noFill/>
          <a:ln w="9525">
            <a:noFill/>
          </a:ln>
        </p:spPr>
        <p:txBody>
          <a:bodyPr wrap="square" anchor="t">
            <a:spAutoFit/>
          </a:bodyPr>
          <a:lstStyle/>
          <a:p>
            <a:pPr lvl="0">
              <a:lnSpc>
                <a:spcPct val="150000"/>
              </a:lnSpc>
            </a:pP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、若指令中地址给出的是</a:t>
            </a:r>
            <a:r>
              <a:rPr lang="zh-CN" altLang="en-US" sz="2800" b="1" dirty="0">
                <a:solidFill>
                  <a:srgbClr val="ED7D31"/>
                </a:solidFill>
                <a:latin typeface="楷体" panose="02010609060101010101" pitchFamily="49" charset="-122"/>
                <a:ea typeface="楷体" panose="02010609060101010101" pitchFamily="49" charset="-122"/>
              </a:rPr>
              <a:t>间址单元地址</a:t>
            </a:r>
            <a:r>
              <a:rPr lang="zh-CN" altLang="en-US" sz="2800" b="1" dirty="0">
                <a:latin typeface="楷体" panose="02010609060101010101" pitchFamily="49" charset="-122"/>
                <a:ea typeface="楷体" panose="02010609060101010101" pitchFamily="49" charset="-122"/>
              </a:rPr>
              <a:t>（即操作数地址的地址，而不是操作数地址，且在主存），从中读取操作数地址，按照操作数地址再次访问主存，从相应单元中读写操作数，这种寻址方式称为间接寻址或主存间接寻址方式。</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267830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D1D6A64-6496-44DE-8AC1-0B2F56CBCFF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80450" y="5843635"/>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与地址</a:t>
            </a:r>
            <a:r>
              <a:rPr lang="en-US" altLang="zh-CN" sz="2800" b="1" dirty="0">
                <a:latin typeface="楷体" panose="02010609060101010101" pitchFamily="49" charset="-122"/>
                <a:ea typeface="楷体" panose="02010609060101010101" pitchFamily="49" charset="-122"/>
              </a:rPr>
              <a:t>A1</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S=((A1))</a:t>
            </a:r>
          </a:p>
        </p:txBody>
      </p:sp>
      <p:grpSp>
        <p:nvGrpSpPr>
          <p:cNvPr id="13" name="Group 21">
            <a:extLst>
              <a:ext uri="{FF2B5EF4-FFF2-40B4-BE49-F238E27FC236}">
                <a16:creationId xmlns:a16="http://schemas.microsoft.com/office/drawing/2014/main" id="{C826E8D9-D71F-489D-8AE4-8016BA2BC29D}"/>
              </a:ext>
            </a:extLst>
          </p:cNvPr>
          <p:cNvGrpSpPr>
            <a:grpSpLocks/>
          </p:cNvGrpSpPr>
          <p:nvPr/>
        </p:nvGrpSpPr>
        <p:grpSpPr bwMode="auto">
          <a:xfrm>
            <a:off x="989935" y="2561593"/>
            <a:ext cx="4349751" cy="963616"/>
            <a:chOff x="1248" y="2208"/>
            <a:chExt cx="2740" cy="607"/>
          </a:xfrm>
        </p:grpSpPr>
        <p:sp>
          <p:nvSpPr>
            <p:cNvPr id="14" name="Text Box 22">
              <a:extLst>
                <a:ext uri="{FF2B5EF4-FFF2-40B4-BE49-F238E27FC236}">
                  <a16:creationId xmlns:a16="http://schemas.microsoft.com/office/drawing/2014/main" id="{5139BA76-78AF-479D-8279-F2E1A236EC18}"/>
                </a:ext>
              </a:extLst>
            </p:cNvPr>
            <p:cNvSpPr txBox="1">
              <a:spLocks noChangeArrowheads="1"/>
            </p:cNvSpPr>
            <p:nvPr/>
          </p:nvSpPr>
          <p:spPr bwMode="auto">
            <a:xfrm>
              <a:off x="1248" y="2208"/>
              <a:ext cx="2740"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2=A1</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（间址单元）</a:t>
              </a:r>
              <a:endParaRPr lang="en-US" altLang="zh-CN" sz="2800" dirty="0">
                <a:latin typeface="楷体" panose="02010609060101010101" pitchFamily="49" charset="-122"/>
                <a:ea typeface="楷体" panose="02010609060101010101" pitchFamily="49" charset="-122"/>
              </a:endParaRPr>
            </a:p>
          </p:txBody>
        </p:sp>
        <p:sp>
          <p:nvSpPr>
            <p:cNvPr id="15" name="Line 23">
              <a:extLst>
                <a:ext uri="{FF2B5EF4-FFF2-40B4-BE49-F238E27FC236}">
                  <a16:creationId xmlns:a16="http://schemas.microsoft.com/office/drawing/2014/main" id="{017A4948-AA90-4650-8AE7-551DB9AFD6E9}"/>
                </a:ext>
              </a:extLst>
            </p:cNvPr>
            <p:cNvSpPr>
              <a:spLocks noChangeShapeType="1"/>
            </p:cNvSpPr>
            <p:nvPr/>
          </p:nvSpPr>
          <p:spPr bwMode="auto">
            <a:xfrm flipH="1">
              <a:off x="1751" y="2208"/>
              <a:ext cx="4" cy="60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6" name="Line 24">
              <a:extLst>
                <a:ext uri="{FF2B5EF4-FFF2-40B4-BE49-F238E27FC236}">
                  <a16:creationId xmlns:a16="http://schemas.microsoft.com/office/drawing/2014/main" id="{E041C8C7-6802-4A61-B533-82EC50205F36}"/>
                </a:ext>
              </a:extLst>
            </p:cNvPr>
            <p:cNvSpPr>
              <a:spLocks noChangeShapeType="1"/>
            </p:cNvSpPr>
            <p:nvPr/>
          </p:nvSpPr>
          <p:spPr bwMode="auto">
            <a:xfrm flipH="1">
              <a:off x="2542" y="2208"/>
              <a:ext cx="4" cy="59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7" name="Line 78">
            <a:extLst>
              <a:ext uri="{FF2B5EF4-FFF2-40B4-BE49-F238E27FC236}">
                <a16:creationId xmlns:a16="http://schemas.microsoft.com/office/drawing/2014/main" id="{BBEF764C-A8D1-4A15-9816-8838AC988502}"/>
              </a:ext>
            </a:extLst>
          </p:cNvPr>
          <p:cNvSpPr>
            <a:spLocks noChangeShapeType="1"/>
          </p:cNvSpPr>
          <p:nvPr/>
        </p:nvSpPr>
        <p:spPr bwMode="auto">
          <a:xfrm>
            <a:off x="5348716" y="3026217"/>
            <a:ext cx="152198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8" name="Text Box 74">
            <a:extLst>
              <a:ext uri="{FF2B5EF4-FFF2-40B4-BE49-F238E27FC236}">
                <a16:creationId xmlns:a16="http://schemas.microsoft.com/office/drawing/2014/main" id="{37B771CA-02C9-4C9B-8D14-AE01AD3B002C}"/>
              </a:ext>
            </a:extLst>
          </p:cNvPr>
          <p:cNvSpPr txBox="1">
            <a:spLocks noChangeArrowheads="1"/>
          </p:cNvSpPr>
          <p:nvPr/>
        </p:nvSpPr>
        <p:spPr bwMode="auto">
          <a:xfrm>
            <a:off x="5908274" y="251952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A1</a:t>
            </a:r>
          </a:p>
        </p:txBody>
      </p:sp>
      <p:grpSp>
        <p:nvGrpSpPr>
          <p:cNvPr id="2" name="组合 1">
            <a:extLst>
              <a:ext uri="{FF2B5EF4-FFF2-40B4-BE49-F238E27FC236}">
                <a16:creationId xmlns:a16="http://schemas.microsoft.com/office/drawing/2014/main" id="{B4DDB103-9F02-49C9-A9C1-1A21A58FE9E1}"/>
              </a:ext>
            </a:extLst>
          </p:cNvPr>
          <p:cNvGrpSpPr/>
          <p:nvPr/>
        </p:nvGrpSpPr>
        <p:grpSpPr>
          <a:xfrm>
            <a:off x="6984348" y="1688485"/>
            <a:ext cx="1809090" cy="3725019"/>
            <a:chOff x="6431898" y="1040785"/>
            <a:chExt cx="1809090" cy="3725019"/>
          </a:xfrm>
        </p:grpSpPr>
        <p:sp>
          <p:nvSpPr>
            <p:cNvPr id="19" name="Rectangle 71">
              <a:extLst>
                <a:ext uri="{FF2B5EF4-FFF2-40B4-BE49-F238E27FC236}">
                  <a16:creationId xmlns:a16="http://schemas.microsoft.com/office/drawing/2014/main" id="{F1B565AC-9471-4EF4-9F22-97FAACE6031F}"/>
                </a:ext>
              </a:extLst>
            </p:cNvPr>
            <p:cNvSpPr>
              <a:spLocks noChangeArrowheads="1"/>
            </p:cNvSpPr>
            <p:nvPr/>
          </p:nvSpPr>
          <p:spPr bwMode="auto">
            <a:xfrm>
              <a:off x="6461413" y="1545982"/>
              <a:ext cx="1772315" cy="3219822"/>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   </a:t>
              </a:r>
              <a:endParaRPr lang="zh-CN" altLang="en-US" sz="2800" dirty="0">
                <a:latin typeface="楷体" panose="02010609060101010101" pitchFamily="49" charset="-122"/>
                <a:ea typeface="楷体" panose="02010609060101010101" pitchFamily="49" charset="-122"/>
              </a:endParaRPr>
            </a:p>
          </p:txBody>
        </p:sp>
        <p:sp>
          <p:nvSpPr>
            <p:cNvPr id="20" name="Line 72">
              <a:extLst>
                <a:ext uri="{FF2B5EF4-FFF2-40B4-BE49-F238E27FC236}">
                  <a16:creationId xmlns:a16="http://schemas.microsoft.com/office/drawing/2014/main" id="{13E7F296-5949-4B59-90E2-72EE5E0B1B8C}"/>
                </a:ext>
              </a:extLst>
            </p:cNvPr>
            <p:cNvSpPr>
              <a:spLocks noChangeShapeType="1"/>
            </p:cNvSpPr>
            <p:nvPr/>
          </p:nvSpPr>
          <p:spPr bwMode="auto">
            <a:xfrm>
              <a:off x="6461413" y="2079383"/>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4" name="Line 73">
              <a:extLst>
                <a:ext uri="{FF2B5EF4-FFF2-40B4-BE49-F238E27FC236}">
                  <a16:creationId xmlns:a16="http://schemas.microsoft.com/office/drawing/2014/main" id="{F1F806EF-2C77-4102-9CE5-90F4D0DD0E37}"/>
                </a:ext>
              </a:extLst>
            </p:cNvPr>
            <p:cNvSpPr>
              <a:spLocks noChangeShapeType="1"/>
            </p:cNvSpPr>
            <p:nvPr/>
          </p:nvSpPr>
          <p:spPr bwMode="auto">
            <a:xfrm>
              <a:off x="6461413" y="2612783"/>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5" name="Text Box 74">
              <a:extLst>
                <a:ext uri="{FF2B5EF4-FFF2-40B4-BE49-F238E27FC236}">
                  <a16:creationId xmlns:a16="http://schemas.microsoft.com/office/drawing/2014/main" id="{C934FE4C-4176-490C-95CC-B7F39457A31C}"/>
                </a:ext>
              </a:extLst>
            </p:cNvPr>
            <p:cNvSpPr txBox="1">
              <a:spLocks noChangeArrowheads="1"/>
            </p:cNvSpPr>
            <p:nvPr/>
          </p:nvSpPr>
          <p:spPr bwMode="auto">
            <a:xfrm>
              <a:off x="6431898" y="104078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solidFill>
                    <a:srgbClr val="ED7D31"/>
                  </a:solidFill>
                  <a:latin typeface="楷体" panose="02010609060101010101" pitchFamily="49" charset="-122"/>
                  <a:ea typeface="楷体" panose="02010609060101010101" pitchFamily="49" charset="-122"/>
                </a:rPr>
                <a:t>主存</a:t>
              </a:r>
              <a:endParaRPr lang="en-US" altLang="zh-CN" sz="2800" dirty="0">
                <a:solidFill>
                  <a:srgbClr val="ED7D31"/>
                </a:solidFill>
                <a:latin typeface="楷体" panose="02010609060101010101" pitchFamily="49" charset="-122"/>
                <a:ea typeface="楷体" panose="02010609060101010101" pitchFamily="49" charset="-122"/>
              </a:endParaRPr>
            </a:p>
          </p:txBody>
        </p:sp>
        <p:sp>
          <p:nvSpPr>
            <p:cNvPr id="33" name="Line 72">
              <a:extLst>
                <a:ext uri="{FF2B5EF4-FFF2-40B4-BE49-F238E27FC236}">
                  <a16:creationId xmlns:a16="http://schemas.microsoft.com/office/drawing/2014/main" id="{32006D35-7457-45B2-84AA-9B0D28E8957F}"/>
                </a:ext>
              </a:extLst>
            </p:cNvPr>
            <p:cNvSpPr>
              <a:spLocks noChangeShapeType="1"/>
            </p:cNvSpPr>
            <p:nvPr/>
          </p:nvSpPr>
          <p:spPr bwMode="auto">
            <a:xfrm>
              <a:off x="6468673" y="3160695"/>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Line 72">
              <a:extLst>
                <a:ext uri="{FF2B5EF4-FFF2-40B4-BE49-F238E27FC236}">
                  <a16:creationId xmlns:a16="http://schemas.microsoft.com/office/drawing/2014/main" id="{25B019C4-3297-4F20-B5B1-562E94811BD0}"/>
                </a:ext>
              </a:extLst>
            </p:cNvPr>
            <p:cNvSpPr>
              <a:spLocks noChangeShapeType="1"/>
            </p:cNvSpPr>
            <p:nvPr/>
          </p:nvSpPr>
          <p:spPr bwMode="auto">
            <a:xfrm>
              <a:off x="6468672" y="3707763"/>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35" name="Line 72">
              <a:extLst>
                <a:ext uri="{FF2B5EF4-FFF2-40B4-BE49-F238E27FC236}">
                  <a16:creationId xmlns:a16="http://schemas.microsoft.com/office/drawing/2014/main" id="{64747A99-3B75-41E0-BE9D-FA7ECE90FEAC}"/>
                </a:ext>
              </a:extLst>
            </p:cNvPr>
            <p:cNvSpPr>
              <a:spLocks noChangeShapeType="1"/>
            </p:cNvSpPr>
            <p:nvPr/>
          </p:nvSpPr>
          <p:spPr bwMode="auto">
            <a:xfrm>
              <a:off x="6468671" y="4209524"/>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36" name="Text Box 74">
            <a:extLst>
              <a:ext uri="{FF2B5EF4-FFF2-40B4-BE49-F238E27FC236}">
                <a16:creationId xmlns:a16="http://schemas.microsoft.com/office/drawing/2014/main" id="{C7587947-9EC7-4E81-A5E7-FCE5EF5FD076}"/>
              </a:ext>
            </a:extLst>
          </p:cNvPr>
          <p:cNvSpPr txBox="1">
            <a:spLocks noChangeArrowheads="1"/>
          </p:cNvSpPr>
          <p:nvPr/>
        </p:nvSpPr>
        <p:spPr bwMode="auto">
          <a:xfrm>
            <a:off x="7006603" y="4365304"/>
            <a:ext cx="17723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
        <p:nvSpPr>
          <p:cNvPr id="37" name="Text Box 74">
            <a:extLst>
              <a:ext uri="{FF2B5EF4-FFF2-40B4-BE49-F238E27FC236}">
                <a16:creationId xmlns:a16="http://schemas.microsoft.com/office/drawing/2014/main" id="{25A1E865-C2C4-458E-AF74-768A6C4E9152}"/>
              </a:ext>
            </a:extLst>
          </p:cNvPr>
          <p:cNvSpPr txBox="1">
            <a:spLocks noChangeArrowheads="1"/>
          </p:cNvSpPr>
          <p:nvPr/>
        </p:nvSpPr>
        <p:spPr bwMode="auto">
          <a:xfrm>
            <a:off x="6984348" y="2771144"/>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A2</a:t>
            </a:r>
          </a:p>
        </p:txBody>
      </p:sp>
      <p:sp>
        <p:nvSpPr>
          <p:cNvPr id="38" name="Line 78">
            <a:extLst>
              <a:ext uri="{FF2B5EF4-FFF2-40B4-BE49-F238E27FC236}">
                <a16:creationId xmlns:a16="http://schemas.microsoft.com/office/drawing/2014/main" id="{22F4BA11-FBAE-413E-BD09-0D976A7153F3}"/>
              </a:ext>
            </a:extLst>
          </p:cNvPr>
          <p:cNvSpPr>
            <a:spLocks noChangeShapeType="1"/>
          </p:cNvSpPr>
          <p:nvPr/>
        </p:nvSpPr>
        <p:spPr bwMode="auto">
          <a:xfrm flipH="1">
            <a:off x="7417706" y="3061206"/>
            <a:ext cx="5732" cy="52387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9" name="Line 78">
            <a:extLst>
              <a:ext uri="{FF2B5EF4-FFF2-40B4-BE49-F238E27FC236}">
                <a16:creationId xmlns:a16="http://schemas.microsoft.com/office/drawing/2014/main" id="{3ED743EA-88AD-4026-8BE2-90E257916D48}"/>
              </a:ext>
            </a:extLst>
          </p:cNvPr>
          <p:cNvSpPr>
            <a:spLocks noChangeShapeType="1"/>
          </p:cNvSpPr>
          <p:nvPr/>
        </p:nvSpPr>
        <p:spPr bwMode="auto">
          <a:xfrm flipH="1" flipV="1">
            <a:off x="5730258" y="3556777"/>
            <a:ext cx="1693180" cy="1315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Line 78">
            <a:extLst>
              <a:ext uri="{FF2B5EF4-FFF2-40B4-BE49-F238E27FC236}">
                <a16:creationId xmlns:a16="http://schemas.microsoft.com/office/drawing/2014/main" id="{EDD3EED7-DE21-4E08-9D33-ED0142F5D786}"/>
              </a:ext>
            </a:extLst>
          </p:cNvPr>
          <p:cNvSpPr>
            <a:spLocks noChangeShapeType="1"/>
          </p:cNvSpPr>
          <p:nvPr/>
        </p:nvSpPr>
        <p:spPr bwMode="auto">
          <a:xfrm flipH="1">
            <a:off x="5730258" y="3536706"/>
            <a:ext cx="6490" cy="103545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8">
            <a:extLst>
              <a:ext uri="{FF2B5EF4-FFF2-40B4-BE49-F238E27FC236}">
                <a16:creationId xmlns:a16="http://schemas.microsoft.com/office/drawing/2014/main" id="{C02CAA5D-F41D-454D-9C78-27E6A412E68B}"/>
              </a:ext>
            </a:extLst>
          </p:cNvPr>
          <p:cNvSpPr>
            <a:spLocks noChangeShapeType="1"/>
          </p:cNvSpPr>
          <p:nvPr/>
        </p:nvSpPr>
        <p:spPr bwMode="auto">
          <a:xfrm>
            <a:off x="5707856" y="4579058"/>
            <a:ext cx="1298747" cy="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nvGrpSpPr>
          <p:cNvPr id="3" name="组合 2">
            <a:extLst>
              <a:ext uri="{FF2B5EF4-FFF2-40B4-BE49-F238E27FC236}">
                <a16:creationId xmlns:a16="http://schemas.microsoft.com/office/drawing/2014/main" id="{064159E6-F035-46C7-8588-E46C1E21556E}"/>
              </a:ext>
            </a:extLst>
          </p:cNvPr>
          <p:cNvGrpSpPr/>
          <p:nvPr/>
        </p:nvGrpSpPr>
        <p:grpSpPr>
          <a:xfrm>
            <a:off x="244707" y="4600169"/>
            <a:ext cx="8319247" cy="1284006"/>
            <a:chOff x="273457" y="4295311"/>
            <a:chExt cx="8319247" cy="1284006"/>
          </a:xfrm>
        </p:grpSpPr>
        <p:sp>
          <p:nvSpPr>
            <p:cNvPr id="43" name="Line 78">
              <a:extLst>
                <a:ext uri="{FF2B5EF4-FFF2-40B4-BE49-F238E27FC236}">
                  <a16:creationId xmlns:a16="http://schemas.microsoft.com/office/drawing/2014/main" id="{F376F3B7-6F81-4EA5-AAF4-0F17767E5B43}"/>
                </a:ext>
              </a:extLst>
            </p:cNvPr>
            <p:cNvSpPr>
              <a:spLocks noChangeShapeType="1"/>
            </p:cNvSpPr>
            <p:nvPr/>
          </p:nvSpPr>
          <p:spPr bwMode="auto">
            <a:xfrm>
              <a:off x="2686050" y="5346438"/>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4" name="Text Box 4">
              <a:extLst>
                <a:ext uri="{FF2B5EF4-FFF2-40B4-BE49-F238E27FC236}">
                  <a16:creationId xmlns:a16="http://schemas.microsoft.com/office/drawing/2014/main" id="{F1EC31E6-F06B-4BCD-B8BD-B5B9CE39444C}"/>
                </a:ext>
              </a:extLst>
            </p:cNvPr>
            <p:cNvSpPr txBox="1"/>
            <p:nvPr/>
          </p:nvSpPr>
          <p:spPr>
            <a:xfrm>
              <a:off x="273457" y="4295311"/>
              <a:ext cx="8319247"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间址单元地址       操作数地址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5" name="Text Box 4">
              <a:extLst>
                <a:ext uri="{FF2B5EF4-FFF2-40B4-BE49-F238E27FC236}">
                  <a16:creationId xmlns:a16="http://schemas.microsoft.com/office/drawing/2014/main" id="{D56FF474-E57F-4DB1-B92C-6010781E8A36}"/>
                </a:ext>
              </a:extLst>
            </p:cNvPr>
            <p:cNvSpPr txBox="1"/>
            <p:nvPr/>
          </p:nvSpPr>
          <p:spPr>
            <a:xfrm>
              <a:off x="2898567" y="470876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M1</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6" name="Line 78">
              <a:extLst>
                <a:ext uri="{FF2B5EF4-FFF2-40B4-BE49-F238E27FC236}">
                  <a16:creationId xmlns:a16="http://schemas.microsoft.com/office/drawing/2014/main" id="{24370F63-E4BB-4216-A8CA-0D574D99AB43}"/>
                </a:ext>
              </a:extLst>
            </p:cNvPr>
            <p:cNvSpPr>
              <a:spLocks noChangeShapeType="1"/>
            </p:cNvSpPr>
            <p:nvPr/>
          </p:nvSpPr>
          <p:spPr bwMode="auto">
            <a:xfrm>
              <a:off x="5897212" y="5346425"/>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B4F762C7-CA41-41E8-B59E-3FF682632A24}"/>
                </a:ext>
              </a:extLst>
            </p:cNvPr>
            <p:cNvSpPr txBox="1"/>
            <p:nvPr/>
          </p:nvSpPr>
          <p:spPr>
            <a:xfrm>
              <a:off x="6109729" y="4708750"/>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M2</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7" name="矩形 6">
            <a:extLst>
              <a:ext uri="{FF2B5EF4-FFF2-40B4-BE49-F238E27FC236}">
                <a16:creationId xmlns:a16="http://schemas.microsoft.com/office/drawing/2014/main" id="{3853EE7F-FBF3-439E-B308-86F0B58455B6}"/>
              </a:ext>
            </a:extLst>
          </p:cNvPr>
          <p:cNvSpPr/>
          <p:nvPr/>
        </p:nvSpPr>
        <p:spPr>
          <a:xfrm>
            <a:off x="246561" y="1310045"/>
            <a:ext cx="8796385" cy="954107"/>
          </a:xfrm>
          <a:prstGeom prst="rect">
            <a:avLst/>
          </a:prstGeom>
          <a:noFill/>
          <a:ln w="9525">
            <a:noFill/>
          </a:ln>
        </p:spPr>
        <p:txBody>
          <a:bodyPr wrap="square" anchor="t">
            <a:spAutoFit/>
          </a:bodyPr>
          <a:lstStyle/>
          <a:p>
            <a:r>
              <a:rPr lang="zh-CN" altLang="en-US" sz="2800" b="1" dirty="0">
                <a:latin typeface="楷体" panose="02010609060101010101" pitchFamily="49" charset="-122"/>
                <a:ea typeface="楷体" panose="02010609060101010101" pitchFamily="49" charset="-122"/>
              </a:rPr>
              <a:t>指令中给出地址</a:t>
            </a:r>
            <a:r>
              <a:rPr lang="en-US" altLang="zh-CN" sz="2800" b="1" dirty="0">
                <a:latin typeface="楷体" panose="02010609060101010101" pitchFamily="49" charset="-122"/>
                <a:ea typeface="楷体" panose="02010609060101010101" pitchFamily="49" charset="-122"/>
              </a:rPr>
              <a:t>A1</a:t>
            </a:r>
            <a:r>
              <a:rPr lang="zh-CN" altLang="en-US" sz="2800" b="1" dirty="0">
                <a:latin typeface="楷体" panose="02010609060101010101" pitchFamily="49" charset="-122"/>
                <a:ea typeface="楷体" panose="02010609060101010101" pitchFamily="49" charset="-122"/>
              </a:rPr>
              <a:t>，据此访问间址单元，从中读取地址</a:t>
            </a:r>
            <a:r>
              <a:rPr lang="en-US" altLang="zh-CN" sz="2800" b="1" dirty="0">
                <a:latin typeface="楷体" panose="02010609060101010101" pitchFamily="49" charset="-122"/>
                <a:ea typeface="楷体" panose="02010609060101010101" pitchFamily="49" charset="-122"/>
              </a:rPr>
              <a:t>A2</a:t>
            </a:r>
            <a:r>
              <a:rPr lang="zh-CN" altLang="en-US" sz="2800" b="1" dirty="0">
                <a:latin typeface="楷体" panose="02010609060101010101" pitchFamily="49" charset="-122"/>
                <a:ea typeface="楷体" panose="02010609060101010101" pitchFamily="49" charset="-122"/>
              </a:rPr>
              <a:t>，按</a:t>
            </a:r>
            <a:r>
              <a:rPr lang="en-US" altLang="zh-CN" sz="2800" b="1" dirty="0">
                <a:latin typeface="楷体" panose="02010609060101010101" pitchFamily="49" charset="-122"/>
                <a:ea typeface="楷体" panose="02010609060101010101" pitchFamily="49" charset="-122"/>
              </a:rPr>
              <a:t>A2</a:t>
            </a:r>
            <a:r>
              <a:rPr lang="zh-CN" altLang="en-US" sz="2800" b="1" dirty="0">
                <a:latin typeface="楷体" panose="02010609060101010101" pitchFamily="49" charset="-122"/>
                <a:ea typeface="楷体" panose="02010609060101010101" pitchFamily="49" charset="-122"/>
              </a:rPr>
              <a:t>再访问一次主存，读取操作数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4869632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500"/>
                                        <p:tgtEl>
                                          <p:spTgt spid="27"/>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right)">
                                      <p:cBhvr>
                                        <p:cTn id="40" dur="500"/>
                                        <p:tgtEl>
                                          <p:spTgt spid="39"/>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up)">
                                      <p:cBhvr>
                                        <p:cTn id="44" dur="500"/>
                                        <p:tgtEl>
                                          <p:spTgt spid="40"/>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5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36" grpId="0"/>
      <p:bldP spid="37"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0B05580-1B30-4DC4-85E2-3C084A02A09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77946" y="1362723"/>
            <a:ext cx="8887834" cy="5194307"/>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若主存储器数据区的地址与单元内容之间对应关系如下，指令给出地址码</a:t>
            </a:r>
            <a:r>
              <a:rPr lang="en-US" altLang="zh-CN" sz="2800" b="1" dirty="0">
                <a:latin typeface="楷体" panose="02010609060101010101" pitchFamily="49" charset="-122"/>
                <a:ea typeface="楷体" panose="02010609060101010101" pitchFamily="49" charset="-122"/>
              </a:rPr>
              <a:t>A=2000H</a:t>
            </a:r>
            <a:r>
              <a:rPr lang="zh-CN" altLang="en-US" sz="2800" b="1" dirty="0">
                <a:latin typeface="楷体" panose="02010609060101010101" pitchFamily="49" charset="-122"/>
                <a:ea typeface="楷体" panose="02010609060101010101" pitchFamily="49" charset="-122"/>
              </a:rPr>
              <a:t>，按间接寻址方式读取操作数。</a:t>
            </a:r>
          </a:p>
          <a:p>
            <a:pPr lvl="0">
              <a:lnSpc>
                <a:spcPct val="120000"/>
              </a:lnSpc>
            </a:pPr>
            <a:r>
              <a:rPr lang="zh-CN" altLang="en-US" sz="2800" b="1" dirty="0">
                <a:latin typeface="楷体" panose="02010609060101010101" pitchFamily="49" charset="-122"/>
                <a:ea typeface="楷体" panose="02010609060101010101" pitchFamily="49" charset="-122"/>
              </a:rPr>
              <a:t>            地址      存储内容</a:t>
            </a:r>
          </a:p>
          <a:p>
            <a:pPr lvl="0">
              <a:lnSpc>
                <a:spcPct val="120000"/>
              </a:lnSpc>
            </a:pPr>
            <a:r>
              <a:rPr lang="en-US" altLang="zh-CN" sz="2800" b="1" dirty="0">
                <a:latin typeface="楷体" panose="02010609060101010101" pitchFamily="49" charset="-122"/>
                <a:ea typeface="楷体" panose="02010609060101010101" pitchFamily="49" charset="-122"/>
              </a:rPr>
              <a:t>            1000H       4000H</a:t>
            </a:r>
          </a:p>
          <a:p>
            <a:pPr lvl="0">
              <a:lnSpc>
                <a:spcPct val="120000"/>
              </a:lnSpc>
            </a:pPr>
            <a:r>
              <a:rPr lang="en-US" altLang="zh-CN" sz="2800" b="1" dirty="0">
                <a:latin typeface="楷体" panose="02010609060101010101" pitchFamily="49" charset="-122"/>
                <a:ea typeface="楷体" panose="02010609060101010101" pitchFamily="49" charset="-122"/>
              </a:rPr>
              <a:t>            2000H       3000H</a:t>
            </a:r>
          </a:p>
          <a:p>
            <a:pPr lvl="0">
              <a:lnSpc>
                <a:spcPct val="120000"/>
              </a:lnSpc>
            </a:pPr>
            <a:r>
              <a:rPr lang="en-US" altLang="zh-CN" sz="2800" b="1" dirty="0">
                <a:latin typeface="楷体" panose="02010609060101010101" pitchFamily="49" charset="-122"/>
                <a:ea typeface="楷体" panose="02010609060101010101" pitchFamily="49" charset="-122"/>
              </a:rPr>
              <a:t>            3000H       AC00H</a:t>
            </a:r>
          </a:p>
          <a:p>
            <a:pPr lvl="0">
              <a:lnSpc>
                <a:spcPct val="120000"/>
              </a:lnSpc>
            </a:pPr>
            <a:r>
              <a:rPr lang="zh-CN" altLang="en-US" sz="2800" b="1" dirty="0">
                <a:latin typeface="楷体" panose="02010609060101010101" pitchFamily="49" charset="-122"/>
                <a:ea typeface="楷体" panose="02010609060101010101" pitchFamily="49" charset="-122"/>
              </a:rPr>
              <a:t>指令给出间址单元地址</a:t>
            </a:r>
            <a:r>
              <a:rPr lang="en-US" altLang="zh-CN" sz="2800" b="1" dirty="0">
                <a:latin typeface="楷体" panose="02010609060101010101" pitchFamily="49" charset="-122"/>
                <a:ea typeface="楷体" panose="02010609060101010101" pitchFamily="49" charset="-122"/>
              </a:rPr>
              <a:t>A=2000H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据此访问主存储器，则操作数地址</a:t>
            </a:r>
            <a:r>
              <a:rPr lang="en-US" altLang="zh-CN" sz="2800" b="1" dirty="0">
                <a:latin typeface="楷体" panose="02010609060101010101" pitchFamily="49" charset="-122"/>
                <a:ea typeface="楷体" panose="02010609060101010101" pitchFamily="49" charset="-122"/>
              </a:rPr>
              <a:t>(A)=3000H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按此地址再次访问主存储器，则操作数</a:t>
            </a:r>
            <a:r>
              <a:rPr lang="en-US" altLang="zh-CN" sz="2800" b="1" dirty="0">
                <a:latin typeface="楷体" panose="02010609060101010101" pitchFamily="49" charset="-122"/>
                <a:ea typeface="楷体" panose="02010609060101010101" pitchFamily="49" charset="-122"/>
              </a:rPr>
              <a:t>S=((A))= AC00H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463350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left)">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left)">
                                      <p:cBhvr>
                                        <p:cTn id="32" dur="5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wipe(left)">
                                      <p:cBhvr>
                                        <p:cTn id="37" dur="500"/>
                                        <p:tgtEl>
                                          <p:spTgt spid="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xEl>
                                              <p:pRg st="7" end="7"/>
                                            </p:txEl>
                                          </p:spTgt>
                                        </p:tgtEl>
                                        <p:attrNameLst>
                                          <p:attrName>style.visibility</p:attrName>
                                        </p:attrNameLst>
                                      </p:cBhvr>
                                      <p:to>
                                        <p:strVal val="visible"/>
                                      </p:to>
                                    </p:set>
                                    <p:animEffect transition="in" filter="wipe(left)">
                                      <p:cBhvr>
                                        <p:cTn id="42"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BA56FC3-D276-4EB4-AFDC-7DBE2960B28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37C58023-ABF0-4195-A63F-B2DD722330F6}"/>
              </a:ext>
            </a:extLst>
          </p:cNvPr>
          <p:cNvSpPr txBox="1"/>
          <p:nvPr/>
        </p:nvSpPr>
        <p:spPr>
          <a:xfrm>
            <a:off x="141423" y="1584351"/>
            <a:ext cx="8915419" cy="3869329"/>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地址段提供的不一定就是操作数地址，如间接寻址方式。</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② 寄存器间接寻址方式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若指令中给出的地址码是</a:t>
            </a:r>
            <a:r>
              <a:rPr lang="zh-CN" altLang="en-US" sz="2800" b="1" dirty="0">
                <a:solidFill>
                  <a:srgbClr val="ED7D31"/>
                </a:solidFill>
                <a:latin typeface="楷体" panose="02010609060101010101" pitchFamily="49" charset="-122"/>
                <a:ea typeface="楷体" panose="02010609060101010101" pitchFamily="49" charset="-122"/>
              </a:rPr>
              <a:t>寄存器编码</a:t>
            </a:r>
            <a:r>
              <a:rPr lang="zh-CN" altLang="en-US" sz="2800" b="1" dirty="0">
                <a:latin typeface="楷体" panose="02010609060101010101" pitchFamily="49" charset="-122"/>
                <a:ea typeface="楷体" panose="02010609060101010101" pitchFamily="49" charset="-122"/>
              </a:rPr>
              <a:t>，被指定的寄存器中存放的是操作数地址，按照该地址访问某主存单元，该单元的内容为操作数，这种寻址方式称为寄存器间接寻址。</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226114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A81173A-71E5-4649-9A0E-43B58CF2C47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29673"/>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00171" y="5710573"/>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与寄存器</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a:t>
            </a:r>
          </a:p>
        </p:txBody>
      </p:sp>
      <p:grpSp>
        <p:nvGrpSpPr>
          <p:cNvPr id="3" name="组合 2">
            <a:extLst>
              <a:ext uri="{FF2B5EF4-FFF2-40B4-BE49-F238E27FC236}">
                <a16:creationId xmlns:a16="http://schemas.microsoft.com/office/drawing/2014/main" id="{064159E6-F035-46C7-8588-E46C1E21556E}"/>
              </a:ext>
            </a:extLst>
          </p:cNvPr>
          <p:cNvGrpSpPr/>
          <p:nvPr/>
        </p:nvGrpSpPr>
        <p:grpSpPr>
          <a:xfrm>
            <a:off x="287471" y="4491831"/>
            <a:ext cx="8319247" cy="1284006"/>
            <a:chOff x="300171" y="4326731"/>
            <a:chExt cx="8319247" cy="1284006"/>
          </a:xfrm>
        </p:grpSpPr>
        <p:sp>
          <p:nvSpPr>
            <p:cNvPr id="43" name="Line 78">
              <a:extLst>
                <a:ext uri="{FF2B5EF4-FFF2-40B4-BE49-F238E27FC236}">
                  <a16:creationId xmlns:a16="http://schemas.microsoft.com/office/drawing/2014/main" id="{F376F3B7-6F81-4EA5-AAF4-0F17767E5B43}"/>
                </a:ext>
              </a:extLst>
            </p:cNvPr>
            <p:cNvSpPr>
              <a:spLocks noChangeShapeType="1"/>
            </p:cNvSpPr>
            <p:nvPr/>
          </p:nvSpPr>
          <p:spPr bwMode="auto">
            <a:xfrm>
              <a:off x="1987550" y="5346438"/>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4" name="Text Box 4">
              <a:extLst>
                <a:ext uri="{FF2B5EF4-FFF2-40B4-BE49-F238E27FC236}">
                  <a16:creationId xmlns:a16="http://schemas.microsoft.com/office/drawing/2014/main" id="{F1EC31E6-F06B-4BCD-B8BD-B5B9CE39444C}"/>
                </a:ext>
              </a:extLst>
            </p:cNvPr>
            <p:cNvSpPr txBox="1"/>
            <p:nvPr/>
          </p:nvSpPr>
          <p:spPr>
            <a:xfrm>
              <a:off x="300171" y="4326731"/>
              <a:ext cx="8319247"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操作数地址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5" name="Text Box 4">
              <a:extLst>
                <a:ext uri="{FF2B5EF4-FFF2-40B4-BE49-F238E27FC236}">
                  <a16:creationId xmlns:a16="http://schemas.microsoft.com/office/drawing/2014/main" id="{D56FF474-E57F-4DB1-B92C-6010781E8A36}"/>
                </a:ext>
              </a:extLst>
            </p:cNvPr>
            <p:cNvSpPr txBox="1"/>
            <p:nvPr/>
          </p:nvSpPr>
          <p:spPr>
            <a:xfrm>
              <a:off x="2200067" y="470876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6" name="Line 78">
              <a:extLst>
                <a:ext uri="{FF2B5EF4-FFF2-40B4-BE49-F238E27FC236}">
                  <a16:creationId xmlns:a16="http://schemas.microsoft.com/office/drawing/2014/main" id="{24370F63-E4BB-4216-A8CA-0D574D99AB43}"/>
                </a:ext>
              </a:extLst>
            </p:cNvPr>
            <p:cNvSpPr>
              <a:spLocks noChangeShapeType="1"/>
            </p:cNvSpPr>
            <p:nvPr/>
          </p:nvSpPr>
          <p:spPr bwMode="auto">
            <a:xfrm>
              <a:off x="5255862" y="5346425"/>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B4F762C7-CA41-41E8-B59E-3FF682632A24}"/>
                </a:ext>
              </a:extLst>
            </p:cNvPr>
            <p:cNvSpPr txBox="1"/>
            <p:nvPr/>
          </p:nvSpPr>
          <p:spPr>
            <a:xfrm>
              <a:off x="5468379" y="4708750"/>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48" name="矩形 47">
            <a:extLst>
              <a:ext uri="{FF2B5EF4-FFF2-40B4-BE49-F238E27FC236}">
                <a16:creationId xmlns:a16="http://schemas.microsoft.com/office/drawing/2014/main" id="{F36B63AF-D7F9-4D05-AF74-0F9F984049D7}"/>
              </a:ext>
            </a:extLst>
          </p:cNvPr>
          <p:cNvSpPr/>
          <p:nvPr/>
        </p:nvSpPr>
        <p:spPr>
          <a:xfrm>
            <a:off x="246561" y="1310045"/>
            <a:ext cx="8796385" cy="1384995"/>
          </a:xfrm>
          <a:prstGeom prst="rect">
            <a:avLst/>
          </a:prstGeom>
          <a:noFill/>
          <a:ln w="9525">
            <a:noFill/>
          </a:ln>
        </p:spPr>
        <p:txBody>
          <a:bodyPr wrap="square" anchor="t">
            <a:spAutoFit/>
          </a:bodyPr>
          <a:lstStyle/>
          <a:p>
            <a:r>
              <a:rPr lang="zh-CN" altLang="en-US" sz="2800" b="1" dirty="0">
                <a:latin typeface="楷体" panose="02010609060101010101" pitchFamily="49" charset="-122"/>
                <a:ea typeface="楷体" panose="02010609060101010101" pitchFamily="49" charset="-122"/>
              </a:rPr>
              <a:t>指令在地址段给出的是寄存器号</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，从</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中读出的是操作数地址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grpSp>
        <p:nvGrpSpPr>
          <p:cNvPr id="49" name="Group 21">
            <a:extLst>
              <a:ext uri="{FF2B5EF4-FFF2-40B4-BE49-F238E27FC236}">
                <a16:creationId xmlns:a16="http://schemas.microsoft.com/office/drawing/2014/main" id="{19A55E32-9561-4E23-BE22-AB2D71638DB9}"/>
              </a:ext>
            </a:extLst>
          </p:cNvPr>
          <p:cNvGrpSpPr>
            <a:grpSpLocks/>
          </p:cNvGrpSpPr>
          <p:nvPr/>
        </p:nvGrpSpPr>
        <p:grpSpPr bwMode="auto">
          <a:xfrm>
            <a:off x="300171" y="2800092"/>
            <a:ext cx="5208589" cy="962029"/>
            <a:chOff x="1248" y="2208"/>
            <a:chExt cx="3281" cy="606"/>
          </a:xfrm>
        </p:grpSpPr>
        <p:sp>
          <p:nvSpPr>
            <p:cNvPr id="50" name="Text Box 22">
              <a:extLst>
                <a:ext uri="{FF2B5EF4-FFF2-40B4-BE49-F238E27FC236}">
                  <a16:creationId xmlns:a16="http://schemas.microsoft.com/office/drawing/2014/main" id="{B007A67D-7F9B-4DD1-AA5C-A1DE1DAD1FDE}"/>
                </a:ext>
              </a:extLst>
            </p:cNvPr>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51" name="Line 23">
              <a:extLst>
                <a:ext uri="{FF2B5EF4-FFF2-40B4-BE49-F238E27FC236}">
                  <a16:creationId xmlns:a16="http://schemas.microsoft.com/office/drawing/2014/main" id="{5791C7A0-2B4C-4126-979B-7F78F2BD751E}"/>
                </a:ext>
              </a:extLst>
            </p:cNvPr>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2" name="Line 24">
              <a:extLst>
                <a:ext uri="{FF2B5EF4-FFF2-40B4-BE49-F238E27FC236}">
                  <a16:creationId xmlns:a16="http://schemas.microsoft.com/office/drawing/2014/main" id="{86864918-B57C-451A-9D9E-C20DEF4833A2}"/>
                </a:ext>
              </a:extLst>
            </p:cNvPr>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3" name="Line 78">
            <a:extLst>
              <a:ext uri="{FF2B5EF4-FFF2-40B4-BE49-F238E27FC236}">
                <a16:creationId xmlns:a16="http://schemas.microsoft.com/office/drawing/2014/main" id="{3AE5083D-56BE-4910-9D2F-B51EDEF4CE7C}"/>
              </a:ext>
            </a:extLst>
          </p:cNvPr>
          <p:cNvSpPr>
            <a:spLocks noChangeShapeType="1"/>
          </p:cNvSpPr>
          <p:nvPr/>
        </p:nvSpPr>
        <p:spPr bwMode="auto">
          <a:xfrm flipH="1">
            <a:off x="3698527" y="3761607"/>
            <a:ext cx="0" cy="398576"/>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4" name="Line 78">
            <a:extLst>
              <a:ext uri="{FF2B5EF4-FFF2-40B4-BE49-F238E27FC236}">
                <a16:creationId xmlns:a16="http://schemas.microsoft.com/office/drawing/2014/main" id="{5DD87911-6F87-4FE7-A29B-C9F0BA3784F6}"/>
              </a:ext>
            </a:extLst>
          </p:cNvPr>
          <p:cNvSpPr>
            <a:spLocks noChangeShapeType="1"/>
          </p:cNvSpPr>
          <p:nvPr/>
        </p:nvSpPr>
        <p:spPr bwMode="auto">
          <a:xfrm flipV="1">
            <a:off x="5791200" y="4450340"/>
            <a:ext cx="692951" cy="10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5" name="Text Box 74">
            <a:extLst>
              <a:ext uri="{FF2B5EF4-FFF2-40B4-BE49-F238E27FC236}">
                <a16:creationId xmlns:a16="http://schemas.microsoft.com/office/drawing/2014/main" id="{3DE303CF-E897-4AD8-8FB4-125813FC6701}"/>
              </a:ext>
            </a:extLst>
          </p:cNvPr>
          <p:cNvSpPr txBox="1">
            <a:spLocks noChangeArrowheads="1"/>
          </p:cNvSpPr>
          <p:nvPr/>
        </p:nvSpPr>
        <p:spPr bwMode="auto">
          <a:xfrm>
            <a:off x="2317277" y="4165948"/>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p>
        </p:txBody>
      </p:sp>
      <p:sp>
        <p:nvSpPr>
          <p:cNvPr id="56" name="Text Box 74">
            <a:extLst>
              <a:ext uri="{FF2B5EF4-FFF2-40B4-BE49-F238E27FC236}">
                <a16:creationId xmlns:a16="http://schemas.microsoft.com/office/drawing/2014/main" id="{9B9009B2-316A-4317-899C-1ED8D42F40FA}"/>
              </a:ext>
            </a:extLst>
          </p:cNvPr>
          <p:cNvSpPr txBox="1">
            <a:spLocks noChangeArrowheads="1"/>
          </p:cNvSpPr>
          <p:nvPr/>
        </p:nvSpPr>
        <p:spPr bwMode="auto">
          <a:xfrm>
            <a:off x="2986416" y="4174182"/>
            <a:ext cx="2804784" cy="523220"/>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grpSp>
        <p:nvGrpSpPr>
          <p:cNvPr id="57" name="Group 67">
            <a:extLst>
              <a:ext uri="{FF2B5EF4-FFF2-40B4-BE49-F238E27FC236}">
                <a16:creationId xmlns:a16="http://schemas.microsoft.com/office/drawing/2014/main" id="{F4E64B72-F39D-48A1-9607-62A4833BEA2E}"/>
              </a:ext>
            </a:extLst>
          </p:cNvPr>
          <p:cNvGrpSpPr>
            <a:grpSpLocks/>
          </p:cNvGrpSpPr>
          <p:nvPr/>
        </p:nvGrpSpPr>
        <p:grpSpPr bwMode="auto">
          <a:xfrm>
            <a:off x="7017759" y="3554646"/>
            <a:ext cx="1772315" cy="1600200"/>
            <a:chOff x="4128" y="528"/>
            <a:chExt cx="720" cy="1008"/>
          </a:xfrm>
        </p:grpSpPr>
        <p:sp>
          <p:nvSpPr>
            <p:cNvPr id="58" name="Rectangle 71">
              <a:extLst>
                <a:ext uri="{FF2B5EF4-FFF2-40B4-BE49-F238E27FC236}">
                  <a16:creationId xmlns:a16="http://schemas.microsoft.com/office/drawing/2014/main" id="{F42FC7E2-66FC-4BC5-8BB2-F5B3E25C65D7}"/>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59" name="Line 72">
              <a:extLst>
                <a:ext uri="{FF2B5EF4-FFF2-40B4-BE49-F238E27FC236}">
                  <a16:creationId xmlns:a16="http://schemas.microsoft.com/office/drawing/2014/main" id="{A8AA7F74-6CEC-41A6-B4F1-9080DC04B485}"/>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0" name="Line 73">
              <a:extLst>
                <a:ext uri="{FF2B5EF4-FFF2-40B4-BE49-F238E27FC236}">
                  <a16:creationId xmlns:a16="http://schemas.microsoft.com/office/drawing/2014/main" id="{7B14EDF8-C16E-41BB-87E0-BF98E22878D5}"/>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61" name="Text Box 74">
            <a:extLst>
              <a:ext uri="{FF2B5EF4-FFF2-40B4-BE49-F238E27FC236}">
                <a16:creationId xmlns:a16="http://schemas.microsoft.com/office/drawing/2014/main" id="{A8A08A09-EF88-49E0-B1CC-B3285658BE38}"/>
              </a:ext>
            </a:extLst>
          </p:cNvPr>
          <p:cNvSpPr txBox="1">
            <a:spLocks noChangeArrowheads="1"/>
          </p:cNvSpPr>
          <p:nvPr/>
        </p:nvSpPr>
        <p:spPr bwMode="auto">
          <a:xfrm>
            <a:off x="6988244" y="304944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62" name="Text Box 74">
            <a:extLst>
              <a:ext uri="{FF2B5EF4-FFF2-40B4-BE49-F238E27FC236}">
                <a16:creationId xmlns:a16="http://schemas.microsoft.com/office/drawing/2014/main" id="{28E63590-2EE8-4E97-9E7D-7C56B4234246}"/>
              </a:ext>
            </a:extLst>
          </p:cNvPr>
          <p:cNvSpPr txBox="1">
            <a:spLocks noChangeArrowheads="1"/>
          </p:cNvSpPr>
          <p:nvPr/>
        </p:nvSpPr>
        <p:spPr bwMode="auto">
          <a:xfrm>
            <a:off x="6596672" y="4157801"/>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sp>
        <p:nvSpPr>
          <p:cNvPr id="63" name="Text Box 74">
            <a:extLst>
              <a:ext uri="{FF2B5EF4-FFF2-40B4-BE49-F238E27FC236}">
                <a16:creationId xmlns:a16="http://schemas.microsoft.com/office/drawing/2014/main" id="{6893CF08-E59E-4951-B9B0-59B02F701F38}"/>
              </a:ext>
            </a:extLst>
          </p:cNvPr>
          <p:cNvSpPr txBox="1">
            <a:spLocks noChangeArrowheads="1"/>
          </p:cNvSpPr>
          <p:nvPr/>
        </p:nvSpPr>
        <p:spPr bwMode="auto">
          <a:xfrm>
            <a:off x="7017759" y="4088046"/>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Tree>
    <p:extLst>
      <p:ext uri="{BB962C8B-B14F-4D97-AF65-F5344CB8AC3E}">
        <p14:creationId xmlns:p14="http://schemas.microsoft.com/office/powerpoint/2010/main" val="16548727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1+#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up)">
                                      <p:cBhvr>
                                        <p:cTn id="18" dur="500"/>
                                        <p:tgtEl>
                                          <p:spTgt spid="53"/>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left)">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500"/>
                                        <p:tgtEl>
                                          <p:spTgt spid="5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down)">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left)">
                                      <p:cBhvr>
                                        <p:cTn id="39" dur="500"/>
                                        <p:tgtEl>
                                          <p:spTgt spid="54"/>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left)">
                                      <p:cBhvr>
                                        <p:cTn id="43" dur="500"/>
                                        <p:tgtEl>
                                          <p:spTgt spid="62"/>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left)">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8" grpId="0"/>
      <p:bldP spid="55" grpId="0"/>
      <p:bldP spid="56" grpId="0" animBg="1"/>
      <p:bldP spid="61" grpId="0"/>
      <p:bldP spid="62" grpId="0"/>
      <p:bldP spid="6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33285C1-FEB7-4B50-B9DC-CCB5E5C0C7D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77946" y="1362723"/>
            <a:ext cx="8319248"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若指令中给出寄存器号为</a:t>
            </a:r>
            <a:r>
              <a:rPr lang="en-US" altLang="zh-CN" sz="2800" b="1" dirty="0">
                <a:latin typeface="楷体" panose="02010609060101010101" pitchFamily="49" charset="-122"/>
                <a:ea typeface="楷体" panose="02010609060101010101" pitchFamily="49" charset="-122"/>
              </a:rPr>
              <a:t>001</a:t>
            </a:r>
            <a:r>
              <a:rPr lang="zh-CN" altLang="en-US" sz="2800" b="1" dirty="0">
                <a:latin typeface="楷体" panose="02010609060101010101" pitchFamily="49" charset="-122"/>
                <a:ea typeface="楷体" panose="02010609060101010101" pitchFamily="49" charset="-122"/>
              </a:rPr>
              <a:t>，按寄存器间址方式读取操作数。</a:t>
            </a:r>
          </a:p>
        </p:txBody>
      </p:sp>
      <p:sp>
        <p:nvSpPr>
          <p:cNvPr id="13" name="Text Box 4">
            <a:extLst>
              <a:ext uri="{FF2B5EF4-FFF2-40B4-BE49-F238E27FC236}">
                <a16:creationId xmlns:a16="http://schemas.microsoft.com/office/drawing/2014/main" id="{58B5FD06-AEC2-48BF-9588-A4DD2B18B8DF}"/>
              </a:ext>
            </a:extLst>
          </p:cNvPr>
          <p:cNvSpPr txBox="1"/>
          <p:nvPr/>
        </p:nvSpPr>
        <p:spPr>
          <a:xfrm>
            <a:off x="283552" y="3106976"/>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R0    1000H</a:t>
            </a:r>
          </a:p>
          <a:p>
            <a:pPr lvl="0">
              <a:lnSpc>
                <a:spcPct val="120000"/>
              </a:lnSpc>
            </a:pPr>
            <a:r>
              <a:rPr lang="pt-BR" altLang="zh-CN" sz="2800" b="1" dirty="0">
                <a:latin typeface="楷体" panose="02010609060101010101" pitchFamily="49" charset="-122"/>
                <a:ea typeface="楷体" panose="02010609060101010101" pitchFamily="49" charset="-122"/>
              </a:rPr>
              <a:t>        R1    2000H</a:t>
            </a:r>
          </a:p>
          <a:p>
            <a:pPr lvl="0">
              <a:lnSpc>
                <a:spcPct val="120000"/>
              </a:lnSpc>
            </a:pPr>
            <a:r>
              <a:rPr lang="pt-BR" altLang="zh-CN" sz="2800" b="1" dirty="0">
                <a:latin typeface="楷体" panose="02010609060101010101" pitchFamily="49" charset="-122"/>
                <a:ea typeface="楷体" panose="02010609060101010101" pitchFamily="49" charset="-122"/>
              </a:rPr>
              <a:t>        R2    3000H</a:t>
            </a:r>
            <a:endParaRPr lang="zh-CN" altLang="en-US" sz="2800" b="1" dirty="0">
              <a:latin typeface="楷体" panose="02010609060101010101" pitchFamily="49" charset="-122"/>
              <a:ea typeface="楷体" panose="02010609060101010101" pitchFamily="49" charset="-122"/>
            </a:endParaRPr>
          </a:p>
        </p:txBody>
      </p:sp>
      <p:sp>
        <p:nvSpPr>
          <p:cNvPr id="14" name="Text Box 4">
            <a:extLst>
              <a:ext uri="{FF2B5EF4-FFF2-40B4-BE49-F238E27FC236}">
                <a16:creationId xmlns:a16="http://schemas.microsoft.com/office/drawing/2014/main" id="{0F19F25A-C727-40BA-B6A3-568847C58966}"/>
              </a:ext>
            </a:extLst>
          </p:cNvPr>
          <p:cNvSpPr txBox="1"/>
          <p:nvPr/>
        </p:nvSpPr>
        <p:spPr>
          <a:xfrm>
            <a:off x="4089400" y="3112288"/>
            <a:ext cx="4864604" cy="1574855"/>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en-US" altLang="zh-CN" sz="2800" b="1" dirty="0">
                <a:latin typeface="楷体" panose="02010609060101010101" pitchFamily="49" charset="-122"/>
                <a:ea typeface="楷体" panose="02010609060101010101" pitchFamily="49" charset="-122"/>
              </a:rPr>
              <a:t>1000H     3A00H</a:t>
            </a:r>
          </a:p>
          <a:p>
            <a:pPr lvl="0">
              <a:lnSpc>
                <a:spcPct val="120000"/>
              </a:lnSpc>
            </a:pPr>
            <a:r>
              <a:rPr lang="en-US" altLang="zh-CN" sz="2800" b="1" dirty="0">
                <a:latin typeface="楷体" panose="02010609060101010101" pitchFamily="49" charset="-122"/>
                <a:ea typeface="楷体" panose="02010609060101010101" pitchFamily="49" charset="-122"/>
              </a:rPr>
              <a:t>          2000H     2C00H</a:t>
            </a:r>
          </a:p>
          <a:p>
            <a:pPr lvl="0">
              <a:lnSpc>
                <a:spcPct val="120000"/>
              </a:lnSpc>
            </a:pPr>
            <a:r>
              <a:rPr lang="en-US" altLang="zh-CN" sz="2800" b="1" dirty="0">
                <a:latin typeface="楷体" panose="02010609060101010101" pitchFamily="49" charset="-122"/>
                <a:ea typeface="楷体" panose="02010609060101010101" pitchFamily="49" charset="-122"/>
              </a:rPr>
              <a:t>          3000H     3B00H</a:t>
            </a:r>
            <a:endParaRPr lang="zh-CN" altLang="en-US" sz="2800" b="1" dirty="0">
              <a:latin typeface="楷体" panose="02010609060101010101" pitchFamily="49" charset="-122"/>
              <a:ea typeface="楷体" panose="02010609060101010101" pitchFamily="49" charset="-122"/>
            </a:endParaRPr>
          </a:p>
        </p:txBody>
      </p:sp>
      <p:sp>
        <p:nvSpPr>
          <p:cNvPr id="15" name="Text Box 4">
            <a:extLst>
              <a:ext uri="{FF2B5EF4-FFF2-40B4-BE49-F238E27FC236}">
                <a16:creationId xmlns:a16="http://schemas.microsoft.com/office/drawing/2014/main" id="{B00B9B26-4E6D-4416-9A34-FCE923523E83}"/>
              </a:ext>
            </a:extLst>
          </p:cNvPr>
          <p:cNvSpPr txBox="1"/>
          <p:nvPr/>
        </p:nvSpPr>
        <p:spPr>
          <a:xfrm>
            <a:off x="317378" y="4924750"/>
            <a:ext cx="8739464" cy="1284006"/>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指令指定的寄存器为</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，则操作数地址（</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=2000H</a:t>
            </a:r>
            <a:r>
              <a:rPr lang="zh-CN" altLang="en-US" sz="2800" b="1" dirty="0">
                <a:latin typeface="楷体" panose="02010609060101010101" pitchFamily="49" charset="-122"/>
                <a:ea typeface="楷体" panose="02010609060101010101" pitchFamily="49" charset="-122"/>
              </a:rPr>
              <a:t>，据此访问主存储器，则操作数为</a:t>
            </a:r>
            <a:r>
              <a:rPr lang="en-US" altLang="zh-CN" sz="2800" b="1" dirty="0">
                <a:latin typeface="楷体" panose="02010609060101010101" pitchFamily="49" charset="-122"/>
                <a:ea typeface="楷体" panose="02010609060101010101" pitchFamily="49" charset="-122"/>
              </a:rPr>
              <a:t>S= ((R1))= 2C00H</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3068396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3" grpId="0"/>
      <p:bldP spid="14" grpId="0"/>
      <p:bldP spid="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9545B05-06C7-4DDD-A3E5-963C95A9FEE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32211" y="1482090"/>
            <a:ext cx="8724631" cy="2576667"/>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采用寄存器间址方式，还可以大大的缩小地址段位数。</a:t>
            </a:r>
          </a:p>
          <a:p>
            <a:pPr lvl="0">
              <a:lnSpc>
                <a:spcPct val="150000"/>
              </a:lnSpc>
            </a:pPr>
            <a:r>
              <a:rPr lang="zh-CN" altLang="en-US" sz="2800" b="1" dirty="0">
                <a:latin typeface="楷体" panose="02010609060101010101" pitchFamily="49" charset="-122"/>
                <a:ea typeface="楷体" panose="02010609060101010101" pitchFamily="49" charset="-122"/>
              </a:rPr>
              <a:t>寄存器间接寻址方式：</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BX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SI</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DI</a:t>
            </a:r>
            <a:r>
              <a:rPr lang="zh-CN" altLang="en-US" sz="2800" b="1" dirty="0">
                <a:latin typeface="楷体" panose="02010609060101010101" pitchFamily="49" charset="-122"/>
                <a:ea typeface="楷体" panose="02010609060101010101" pitchFamily="49" charset="-122"/>
              </a:rPr>
              <a:t>（隐含</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段），</a:t>
            </a:r>
            <a:r>
              <a:rPr lang="en-US" altLang="zh-CN" sz="2800" b="1" dirty="0">
                <a:latin typeface="楷体" panose="02010609060101010101" pitchFamily="49" charset="-122"/>
                <a:ea typeface="楷体" panose="02010609060101010101" pitchFamily="49" charset="-122"/>
              </a:rPr>
              <a:t>BP</a:t>
            </a:r>
            <a:r>
              <a:rPr lang="zh-CN" altLang="en-US" sz="2800" b="1" dirty="0">
                <a:latin typeface="楷体" panose="02010609060101010101" pitchFamily="49" charset="-122"/>
                <a:ea typeface="楷体" panose="02010609060101010101" pitchFamily="49" charset="-122"/>
              </a:rPr>
              <a:t>（隐含</a:t>
            </a:r>
            <a:r>
              <a:rPr lang="en-US" altLang="zh-CN" sz="2800" b="1" dirty="0">
                <a:latin typeface="楷体" panose="02010609060101010101" pitchFamily="49" charset="-122"/>
                <a:ea typeface="楷体" panose="02010609060101010101" pitchFamily="49" charset="-122"/>
              </a:rPr>
              <a:t>SS</a:t>
            </a:r>
            <a:r>
              <a:rPr lang="zh-CN" altLang="en-US" sz="2800" b="1" dirty="0">
                <a:latin typeface="楷体" panose="02010609060101010101" pitchFamily="49" charset="-122"/>
                <a:ea typeface="楷体" panose="02010609060101010101" pitchFamily="49" charset="-122"/>
              </a:rPr>
              <a:t>段）</a:t>
            </a: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[BX]   </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[BX]</a:t>
            </a:r>
            <a:endParaRPr lang="zh-CN" altLang="en-US" sz="2800" b="1" dirty="0">
              <a:latin typeface="楷体" panose="02010609060101010101" pitchFamily="49" charset="-122"/>
              <a:ea typeface="楷体" panose="02010609060101010101" pitchFamily="49" charset="-122"/>
            </a:endParaRPr>
          </a:p>
        </p:txBody>
      </p:sp>
      <p:sp>
        <p:nvSpPr>
          <p:cNvPr id="16" name="Text Box 4">
            <a:extLst>
              <a:ext uri="{FF2B5EF4-FFF2-40B4-BE49-F238E27FC236}">
                <a16:creationId xmlns:a16="http://schemas.microsoft.com/office/drawing/2014/main" id="{D4695856-6CE4-41A2-AA47-360B062FFAD8}"/>
              </a:ext>
            </a:extLst>
          </p:cNvPr>
          <p:cNvSpPr txBox="1"/>
          <p:nvPr/>
        </p:nvSpPr>
        <p:spPr>
          <a:xfrm>
            <a:off x="306810" y="3949842"/>
            <a:ext cx="8724631" cy="2576667"/>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③ 自增型寄存器间址方式</a:t>
            </a:r>
          </a:p>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寄存器间址</a:t>
            </a:r>
            <a:r>
              <a:rPr lang="zh-CN" altLang="en-US" sz="2800" b="1" dirty="0">
                <a:latin typeface="楷体" panose="02010609060101010101" pitchFamily="49" charset="-122"/>
                <a:ea typeface="楷体" panose="02010609060101010101" pitchFamily="49" charset="-122"/>
              </a:rPr>
              <a:t>的一种变型</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若指令中给出存放操作数地址的寄存器号</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从寄存器中读出操作数地址后</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寄存器内容加</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，这种寻址方式称为自增型寄存器间接寻址。	</a:t>
            </a:r>
          </a:p>
        </p:txBody>
      </p:sp>
    </p:spTree>
    <p:extLst>
      <p:ext uri="{BB962C8B-B14F-4D97-AF65-F5344CB8AC3E}">
        <p14:creationId xmlns:p14="http://schemas.microsoft.com/office/powerpoint/2010/main" val="27433397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left)">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wipe(left)">
                                      <p:cBhvr>
                                        <p:cTn id="27" dur="500"/>
                                        <p:tgtEl>
                                          <p:spTgt spid="1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xEl>
                                              <p:pRg st="1" end="1"/>
                                            </p:txEl>
                                          </p:spTgt>
                                        </p:tgtEl>
                                        <p:attrNameLst>
                                          <p:attrName>style.visibility</p:attrName>
                                        </p:attrNameLst>
                                      </p:cBhvr>
                                      <p:to>
                                        <p:strVal val="visible"/>
                                      </p:to>
                                    </p:set>
                                    <p:animEffect transition="in" filter="wipe(left)">
                                      <p:cBhvr>
                                        <p:cTn id="3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3C90E-F2FC-467C-A85F-6F887E7A716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D3A0782-5711-44C8-A5A6-8E0CD5B16373}"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3" name="页脚占位符 2">
            <a:extLst>
              <a:ext uri="{FF2B5EF4-FFF2-40B4-BE49-F238E27FC236}">
                <a16:creationId xmlns:a16="http://schemas.microsoft.com/office/drawing/2014/main" id="{C1D14215-C7C0-49AB-ABB7-748A916A45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4" name="灯片编号占位符 3">
            <a:extLst>
              <a:ext uri="{FF2B5EF4-FFF2-40B4-BE49-F238E27FC236}">
                <a16:creationId xmlns:a16="http://schemas.microsoft.com/office/drawing/2014/main" id="{CB9EE2D4-C0F1-4EB5-9301-EA6120E02FB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8" name="图片 7">
            <a:extLst>
              <a:ext uri="{FF2B5EF4-FFF2-40B4-BE49-F238E27FC236}">
                <a16:creationId xmlns:a16="http://schemas.microsoft.com/office/drawing/2014/main" id="{EB2AB42C-D10F-4A01-AFAE-0AA6C45D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a:extLst>
              <a:ext uri="{FF2B5EF4-FFF2-40B4-BE49-F238E27FC236}">
                <a16:creationId xmlns:a16="http://schemas.microsoft.com/office/drawing/2014/main" id="{B2C0E9BA-70D7-41EF-9F96-4BB4F35A2D17}"/>
              </a:ext>
            </a:extLst>
          </p:cNvPr>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iSľídé">
            <a:extLst>
              <a:ext uri="{FF2B5EF4-FFF2-40B4-BE49-F238E27FC236}">
                <a16:creationId xmlns:a16="http://schemas.microsoft.com/office/drawing/2014/main" id="{41C3EC33-D139-4334-946B-DAC7392E0F5A}"/>
              </a:ext>
            </a:extLst>
          </p:cNvPr>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nvGrpSpPr>
          <p:cNvPr id="11" name="iṧḷïḋê">
            <a:extLst>
              <a:ext uri="{FF2B5EF4-FFF2-40B4-BE49-F238E27FC236}">
                <a16:creationId xmlns:a16="http://schemas.microsoft.com/office/drawing/2014/main" id="{3BA6E81F-6B3B-4883-9517-461E50132D04}"/>
              </a:ext>
            </a:extLst>
          </p:cNvPr>
          <p:cNvGrpSpPr/>
          <p:nvPr/>
        </p:nvGrpSpPr>
        <p:grpSpPr>
          <a:xfrm>
            <a:off x="502444" y="1639807"/>
            <a:ext cx="6032468" cy="556314"/>
            <a:chOff x="669925" y="1609562"/>
            <a:chExt cx="3530781" cy="741752"/>
          </a:xfrm>
        </p:grpSpPr>
        <p:sp>
          <p:nvSpPr>
            <p:cNvPr id="12" name="ïšḻïdê">
              <a:extLst>
                <a:ext uri="{FF2B5EF4-FFF2-40B4-BE49-F238E27FC236}">
                  <a16:creationId xmlns:a16="http://schemas.microsoft.com/office/drawing/2014/main" id="{77989D7F-9AAC-4095-A2C2-95738075A6C8}"/>
                </a:ext>
              </a:extLst>
            </p:cNvPr>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lang="en-US" altLang="zh-CN" sz="2800" b="1" dirty="0">
                  <a:solidFill>
                    <a:prstClr val="white"/>
                  </a:solidFill>
                  <a:latin typeface="隶书" panose="02010509060101010101" pitchFamily="49" charset="-122"/>
                  <a:ea typeface="隶书" panose="02010509060101010101" pitchFamily="49" charset="-122"/>
                </a:rPr>
                <a:t>1</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指令格式</a:t>
              </a:r>
              <a:endParaRPr kumimoji="0" lang="zh-CN" altLang="en-US" sz="2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cxnSp>
          <p:nvCxnSpPr>
            <p:cNvPr id="13" name="直接连接符 12">
              <a:extLst>
                <a:ext uri="{FF2B5EF4-FFF2-40B4-BE49-F238E27FC236}">
                  <a16:creationId xmlns:a16="http://schemas.microsoft.com/office/drawing/2014/main" id="{EEA37934-E9B9-4094-869F-EF0BD4691457}"/>
                </a:ext>
              </a:extLst>
            </p:cNvPr>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a:extLst>
              <a:ext uri="{FF2B5EF4-FFF2-40B4-BE49-F238E27FC236}">
                <a16:creationId xmlns:a16="http://schemas.microsoft.com/office/drawing/2014/main" id="{649E7581-53BA-4BCD-9460-7AFA9CF9CB6E}"/>
              </a:ext>
            </a:extLst>
          </p:cNvPr>
          <p:cNvSpPr txBox="1"/>
          <p:nvPr/>
        </p:nvSpPr>
        <p:spPr>
          <a:xfrm>
            <a:off x="1872698" y="383730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02.</a:t>
            </a:r>
          </a:p>
        </p:txBody>
      </p:sp>
      <p:sp>
        <p:nvSpPr>
          <p:cNvPr id="15" name="ísḻiḑe">
            <a:extLst>
              <a:ext uri="{FF2B5EF4-FFF2-40B4-BE49-F238E27FC236}">
                <a16:creationId xmlns:a16="http://schemas.microsoft.com/office/drawing/2014/main" id="{FF74CF87-96F8-4BF7-9CD2-501071D8E04A}"/>
              </a:ext>
            </a:extLst>
          </p:cNvPr>
          <p:cNvSpPr/>
          <p:nvPr/>
        </p:nvSpPr>
        <p:spPr>
          <a:xfrm>
            <a:off x="2526228" y="3848850"/>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指令字长</a:t>
            </a:r>
          </a:p>
        </p:txBody>
      </p:sp>
      <p:sp>
        <p:nvSpPr>
          <p:cNvPr id="16" name="ïṩľîdé">
            <a:extLst>
              <a:ext uri="{FF2B5EF4-FFF2-40B4-BE49-F238E27FC236}">
                <a16:creationId xmlns:a16="http://schemas.microsoft.com/office/drawing/2014/main" id="{11D0A34A-5854-4A6F-BDA9-E5CA209C515D}"/>
              </a:ext>
            </a:extLst>
          </p:cNvPr>
          <p:cNvSpPr txBox="1"/>
          <p:nvPr/>
        </p:nvSpPr>
        <p:spPr>
          <a:xfrm>
            <a:off x="1872697" y="4522451"/>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7" name="îṣ1idè">
            <a:extLst>
              <a:ext uri="{FF2B5EF4-FFF2-40B4-BE49-F238E27FC236}">
                <a16:creationId xmlns:a16="http://schemas.microsoft.com/office/drawing/2014/main" id="{3BF3EFF7-2971-425A-8C4D-94F58D459CCF}"/>
              </a:ext>
            </a:extLst>
          </p:cNvPr>
          <p:cNvSpPr/>
          <p:nvPr/>
        </p:nvSpPr>
        <p:spPr>
          <a:xfrm>
            <a:off x="2526228" y="4533992"/>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a:t>
            </a: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操作码结构</a:t>
            </a:r>
          </a:p>
        </p:txBody>
      </p:sp>
      <p:sp>
        <p:nvSpPr>
          <p:cNvPr id="18" name="işľíďe">
            <a:extLst>
              <a:ext uri="{FF2B5EF4-FFF2-40B4-BE49-F238E27FC236}">
                <a16:creationId xmlns:a16="http://schemas.microsoft.com/office/drawing/2014/main" id="{E5400110-15A9-4C04-B17E-852298594D31}"/>
              </a:ext>
            </a:extLst>
          </p:cNvPr>
          <p:cNvSpPr txBox="1"/>
          <p:nvPr/>
        </p:nvSpPr>
        <p:spPr>
          <a:xfrm>
            <a:off x="1872697" y="5233717"/>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04.</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9" name="ïşľïdé">
            <a:extLst>
              <a:ext uri="{FF2B5EF4-FFF2-40B4-BE49-F238E27FC236}">
                <a16:creationId xmlns:a16="http://schemas.microsoft.com/office/drawing/2014/main" id="{0AB8AA57-0055-467E-9724-A93AF74CD001}"/>
              </a:ext>
            </a:extLst>
          </p:cNvPr>
          <p:cNvSpPr/>
          <p:nvPr/>
        </p:nvSpPr>
        <p:spPr>
          <a:xfrm>
            <a:off x="2526228" y="5245258"/>
            <a:ext cx="4158035" cy="276999"/>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指令中的地址结构</a:t>
            </a:r>
          </a:p>
        </p:txBody>
      </p:sp>
      <p:sp>
        <p:nvSpPr>
          <p:cNvPr id="22" name="îṩļíḑé">
            <a:extLst>
              <a:ext uri="{FF2B5EF4-FFF2-40B4-BE49-F238E27FC236}">
                <a16:creationId xmlns:a16="http://schemas.microsoft.com/office/drawing/2014/main" id="{4C4C25DF-3227-4BF0-8406-F37309324155}"/>
              </a:ext>
            </a:extLst>
          </p:cNvPr>
          <p:cNvSpPr/>
          <p:nvPr/>
        </p:nvSpPr>
        <p:spPr>
          <a:xfrm>
            <a:off x="1524070" y="3865863"/>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3" name="ïśľîḋê">
            <a:extLst>
              <a:ext uri="{FF2B5EF4-FFF2-40B4-BE49-F238E27FC236}">
                <a16:creationId xmlns:a16="http://schemas.microsoft.com/office/drawing/2014/main" id="{3E15EFBA-3145-4A17-99BB-43E567C81A9C}"/>
              </a:ext>
            </a:extLst>
          </p:cNvPr>
          <p:cNvSpPr/>
          <p:nvPr/>
        </p:nvSpPr>
        <p:spPr>
          <a:xfrm>
            <a:off x="1524070" y="4551005"/>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4" name="íṧļîḓê">
            <a:extLst>
              <a:ext uri="{FF2B5EF4-FFF2-40B4-BE49-F238E27FC236}">
                <a16:creationId xmlns:a16="http://schemas.microsoft.com/office/drawing/2014/main" id="{74516FBA-5AE3-48B8-9D4C-7641C8122DD4}"/>
              </a:ext>
            </a:extLst>
          </p:cNvPr>
          <p:cNvSpPr/>
          <p:nvPr/>
        </p:nvSpPr>
        <p:spPr>
          <a:xfrm>
            <a:off x="1524070" y="5262271"/>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26" name="直接连接符 25">
            <a:extLst>
              <a:ext uri="{FF2B5EF4-FFF2-40B4-BE49-F238E27FC236}">
                <a16:creationId xmlns:a16="http://schemas.microsoft.com/office/drawing/2014/main" id="{F0558684-DF6C-4B6C-8EE0-A3DE57CEEC70}"/>
              </a:ext>
            </a:extLst>
          </p:cNvPr>
          <p:cNvCxnSpPr>
            <a:cxnSpLocks/>
          </p:cNvCxnSpPr>
          <p:nvPr/>
        </p:nvCxnSpPr>
        <p:spPr>
          <a:xfrm>
            <a:off x="1959428" y="4343510"/>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868FB83-8912-4A18-9FCD-D099892CF76F}"/>
              </a:ext>
            </a:extLst>
          </p:cNvPr>
          <p:cNvCxnSpPr>
            <a:cxnSpLocks/>
          </p:cNvCxnSpPr>
          <p:nvPr/>
        </p:nvCxnSpPr>
        <p:spPr>
          <a:xfrm>
            <a:off x="1959428" y="5040200"/>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63D419AF-6CE8-4AF2-AE74-044DF70AF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25" name="îsḻíḋé">
            <a:extLst>
              <a:ext uri="{FF2B5EF4-FFF2-40B4-BE49-F238E27FC236}">
                <a16:creationId xmlns:a16="http://schemas.microsoft.com/office/drawing/2014/main" id="{D0A65334-D950-43A1-9215-6CC16BD6D437}"/>
              </a:ext>
            </a:extLst>
          </p:cNvPr>
          <p:cNvSpPr txBox="1"/>
          <p:nvPr/>
        </p:nvSpPr>
        <p:spPr>
          <a:xfrm>
            <a:off x="1865444" y="3104343"/>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01.</a:t>
            </a:r>
          </a:p>
        </p:txBody>
      </p:sp>
      <p:sp>
        <p:nvSpPr>
          <p:cNvPr id="28" name="ísḻiḑe">
            <a:extLst>
              <a:ext uri="{FF2B5EF4-FFF2-40B4-BE49-F238E27FC236}">
                <a16:creationId xmlns:a16="http://schemas.microsoft.com/office/drawing/2014/main" id="{DED089B1-A7E4-48E2-BE91-60B4881AA202}"/>
              </a:ext>
            </a:extLst>
          </p:cNvPr>
          <p:cNvSpPr/>
          <p:nvPr/>
        </p:nvSpPr>
        <p:spPr>
          <a:xfrm>
            <a:off x="2518974" y="3115885"/>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指令基本格式</a:t>
            </a:r>
          </a:p>
        </p:txBody>
      </p:sp>
      <p:sp>
        <p:nvSpPr>
          <p:cNvPr id="31" name="îṩļíḑé">
            <a:extLst>
              <a:ext uri="{FF2B5EF4-FFF2-40B4-BE49-F238E27FC236}">
                <a16:creationId xmlns:a16="http://schemas.microsoft.com/office/drawing/2014/main" id="{09F032BE-8F3F-4A31-A7AF-DBC7191FF3E0}"/>
              </a:ext>
            </a:extLst>
          </p:cNvPr>
          <p:cNvSpPr/>
          <p:nvPr/>
        </p:nvSpPr>
        <p:spPr>
          <a:xfrm>
            <a:off x="1516816" y="313289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32" name="直接连接符 31">
            <a:extLst>
              <a:ext uri="{FF2B5EF4-FFF2-40B4-BE49-F238E27FC236}">
                <a16:creationId xmlns:a16="http://schemas.microsoft.com/office/drawing/2014/main" id="{1B407DE5-C8A4-4B8D-BD97-2A4DA29415AA}"/>
              </a:ext>
            </a:extLst>
          </p:cNvPr>
          <p:cNvCxnSpPr>
            <a:cxnSpLocks/>
          </p:cNvCxnSpPr>
          <p:nvPr/>
        </p:nvCxnSpPr>
        <p:spPr>
          <a:xfrm>
            <a:off x="1952174" y="3610545"/>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7799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9EC8B7F-120B-45D7-A6A6-881B51374371}"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32211" y="1285418"/>
            <a:ext cx="8724631"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指令中在地址段给出的是</a:t>
            </a:r>
            <a:r>
              <a:rPr lang="zh-CN" altLang="en-US" sz="2800" b="1" dirty="0">
                <a:solidFill>
                  <a:srgbClr val="ED7D31"/>
                </a:solidFill>
                <a:latin typeface="楷体" panose="02010609060101010101" pitchFamily="49" charset="-122"/>
                <a:ea typeface="楷体" panose="02010609060101010101" pitchFamily="49" charset="-122"/>
              </a:rPr>
              <a:t>寄存器号</a:t>
            </a:r>
            <a:r>
              <a:rPr lang="en-US" altLang="zh-CN" sz="2800" b="1" dirty="0">
                <a:solidFill>
                  <a:srgbClr val="ED7D31"/>
                </a:solidFill>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，从</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中读出的是操作数地址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，同时，对寄存器</a:t>
            </a:r>
            <a:r>
              <a:rPr lang="en-US" altLang="zh-CN" sz="2800" b="1" dirty="0">
                <a:latin typeface="楷体" panose="02010609060101010101" pitchFamily="49" charset="-122"/>
                <a:ea typeface="楷体" panose="02010609060101010101" pitchFamily="49" charset="-122"/>
              </a:rPr>
              <a:t>Ri </a:t>
            </a:r>
            <a:r>
              <a:rPr lang="zh-CN" altLang="en-US" sz="2800" b="1" dirty="0">
                <a:latin typeface="楷体" panose="02010609060101010101" pitchFamily="49" charset="-122"/>
                <a:ea typeface="楷体" panose="02010609060101010101" pitchFamily="49" charset="-122"/>
              </a:rPr>
              <a:t>中的内容加</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a:t>
            </a:r>
          </a:p>
        </p:txBody>
      </p:sp>
      <p:sp>
        <p:nvSpPr>
          <p:cNvPr id="14" name="Text Box 4">
            <a:extLst>
              <a:ext uri="{FF2B5EF4-FFF2-40B4-BE49-F238E27FC236}">
                <a16:creationId xmlns:a16="http://schemas.microsoft.com/office/drawing/2014/main" id="{DD4797C6-0977-4E8B-B28A-B9BAE0E0E713}"/>
              </a:ext>
            </a:extLst>
          </p:cNvPr>
          <p:cNvSpPr txBox="1"/>
          <p:nvPr/>
        </p:nvSpPr>
        <p:spPr>
          <a:xfrm>
            <a:off x="300171" y="5913773"/>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与寄存器</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a:t>
            </a:r>
          </a:p>
        </p:txBody>
      </p:sp>
      <p:sp>
        <p:nvSpPr>
          <p:cNvPr id="44" name="下弧形箭头 38">
            <a:extLst>
              <a:ext uri="{FF2B5EF4-FFF2-40B4-BE49-F238E27FC236}">
                <a16:creationId xmlns:a16="http://schemas.microsoft.com/office/drawing/2014/main" id="{DD23AF52-D763-4A7D-8DB8-FD0CCBE0BC5C}"/>
              </a:ext>
            </a:extLst>
          </p:cNvPr>
          <p:cNvSpPr/>
          <p:nvPr/>
        </p:nvSpPr>
        <p:spPr>
          <a:xfrm>
            <a:off x="3469926" y="4499422"/>
            <a:ext cx="1000473" cy="265961"/>
          </a:xfrm>
          <a:prstGeom prst="curvedUpArrow">
            <a:avLst>
              <a:gd name="adj1" fmla="val 46153"/>
              <a:gd name="adj2" fmla="val 92307"/>
              <a:gd name="adj3" fmla="val 33333"/>
            </a:avLst>
          </a:prstGeom>
          <a:solidFill>
            <a:srgbClr val="FFFFFF"/>
          </a:solidFill>
          <a:ln w="9525" cap="flat" cmpd="sng">
            <a:solidFill>
              <a:srgbClr val="000000"/>
            </a:solidFill>
            <a:prstDash val="solid"/>
            <a:miter/>
            <a:headEnd type="none" w="med" len="med"/>
            <a:tailEnd type="none" w="med" len="med"/>
          </a:ln>
        </p:spPr>
      </p:sp>
      <p:sp>
        <p:nvSpPr>
          <p:cNvPr id="45" name="Text Box 74">
            <a:extLst>
              <a:ext uri="{FF2B5EF4-FFF2-40B4-BE49-F238E27FC236}">
                <a16:creationId xmlns:a16="http://schemas.microsoft.com/office/drawing/2014/main" id="{EE49F6CE-8A2C-43E3-AC1E-3B6EE23A7264}"/>
              </a:ext>
            </a:extLst>
          </p:cNvPr>
          <p:cNvSpPr txBox="1">
            <a:spLocks noChangeArrowheads="1"/>
          </p:cNvSpPr>
          <p:nvPr/>
        </p:nvSpPr>
        <p:spPr bwMode="auto">
          <a:xfrm>
            <a:off x="2860676" y="4619477"/>
            <a:ext cx="3577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A+1</a:t>
            </a:r>
            <a:r>
              <a:rPr lang="zh-CN" altLang="en-US" sz="2800" dirty="0">
                <a:latin typeface="楷体" panose="02010609060101010101" pitchFamily="49" charset="-122"/>
                <a:ea typeface="楷体" panose="02010609060101010101" pitchFamily="49" charset="-122"/>
              </a:rPr>
              <a:t>，修改</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的内容</a:t>
            </a:r>
            <a:endParaRPr lang="en-US" altLang="zh-CN" sz="2800" dirty="0">
              <a:latin typeface="楷体" panose="02010609060101010101" pitchFamily="49" charset="-122"/>
              <a:ea typeface="楷体" panose="02010609060101010101" pitchFamily="49" charset="-122"/>
            </a:endParaRPr>
          </a:p>
        </p:txBody>
      </p:sp>
      <p:grpSp>
        <p:nvGrpSpPr>
          <p:cNvPr id="46" name="Group 21">
            <a:extLst>
              <a:ext uri="{FF2B5EF4-FFF2-40B4-BE49-F238E27FC236}">
                <a16:creationId xmlns:a16="http://schemas.microsoft.com/office/drawing/2014/main" id="{D6B391E8-4A6E-421C-A962-B39E0A26081C}"/>
              </a:ext>
            </a:extLst>
          </p:cNvPr>
          <p:cNvGrpSpPr>
            <a:grpSpLocks/>
          </p:cNvGrpSpPr>
          <p:nvPr/>
        </p:nvGrpSpPr>
        <p:grpSpPr bwMode="auto">
          <a:xfrm>
            <a:off x="300171" y="2660748"/>
            <a:ext cx="5208589" cy="962029"/>
            <a:chOff x="1248" y="2208"/>
            <a:chExt cx="3281" cy="606"/>
          </a:xfrm>
        </p:grpSpPr>
        <p:sp>
          <p:nvSpPr>
            <p:cNvPr id="47" name="Text Box 22">
              <a:extLst>
                <a:ext uri="{FF2B5EF4-FFF2-40B4-BE49-F238E27FC236}">
                  <a16:creationId xmlns:a16="http://schemas.microsoft.com/office/drawing/2014/main" id="{28CF6EEB-4EB4-4839-9666-FF296487C4A2}"/>
                </a:ext>
              </a:extLst>
            </p:cNvPr>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48" name="Line 23">
              <a:extLst>
                <a:ext uri="{FF2B5EF4-FFF2-40B4-BE49-F238E27FC236}">
                  <a16:creationId xmlns:a16="http://schemas.microsoft.com/office/drawing/2014/main" id="{EC291C46-CAC0-4A6F-82C8-9B35DB6500BD}"/>
                </a:ext>
              </a:extLst>
            </p:cNvPr>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a:extLst>
                <a:ext uri="{FF2B5EF4-FFF2-40B4-BE49-F238E27FC236}">
                  <a16:creationId xmlns:a16="http://schemas.microsoft.com/office/drawing/2014/main" id="{15D2B1E7-CCBE-46B2-B901-5977727492A8}"/>
                </a:ext>
              </a:extLst>
            </p:cNvPr>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0" name="Line 78">
            <a:extLst>
              <a:ext uri="{FF2B5EF4-FFF2-40B4-BE49-F238E27FC236}">
                <a16:creationId xmlns:a16="http://schemas.microsoft.com/office/drawing/2014/main" id="{567F172C-C297-41AE-91D1-692CD8BADC2E}"/>
              </a:ext>
            </a:extLst>
          </p:cNvPr>
          <p:cNvSpPr>
            <a:spLocks noChangeShapeType="1"/>
          </p:cNvSpPr>
          <p:nvPr/>
        </p:nvSpPr>
        <p:spPr bwMode="auto">
          <a:xfrm flipH="1">
            <a:off x="3698527" y="362277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8">
            <a:extLst>
              <a:ext uri="{FF2B5EF4-FFF2-40B4-BE49-F238E27FC236}">
                <a16:creationId xmlns:a16="http://schemas.microsoft.com/office/drawing/2014/main" id="{AD627C4F-36A1-4E2D-B24D-F1AC1E5D4F8C}"/>
              </a:ext>
            </a:extLst>
          </p:cNvPr>
          <p:cNvSpPr>
            <a:spLocks noChangeShapeType="1"/>
          </p:cNvSpPr>
          <p:nvPr/>
        </p:nvSpPr>
        <p:spPr bwMode="auto">
          <a:xfrm flipV="1">
            <a:off x="5791200" y="4206488"/>
            <a:ext cx="692951" cy="10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Text Box 74">
            <a:extLst>
              <a:ext uri="{FF2B5EF4-FFF2-40B4-BE49-F238E27FC236}">
                <a16:creationId xmlns:a16="http://schemas.microsoft.com/office/drawing/2014/main" id="{7A124921-79D7-48A2-B29A-762F98792695}"/>
              </a:ext>
            </a:extLst>
          </p:cNvPr>
          <p:cNvSpPr txBox="1">
            <a:spLocks noChangeArrowheads="1"/>
          </p:cNvSpPr>
          <p:nvPr/>
        </p:nvSpPr>
        <p:spPr bwMode="auto">
          <a:xfrm>
            <a:off x="2317277" y="392209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p>
        </p:txBody>
      </p:sp>
      <p:sp>
        <p:nvSpPr>
          <p:cNvPr id="53" name="Text Box 74">
            <a:extLst>
              <a:ext uri="{FF2B5EF4-FFF2-40B4-BE49-F238E27FC236}">
                <a16:creationId xmlns:a16="http://schemas.microsoft.com/office/drawing/2014/main" id="{4780493F-9409-46F4-9C1C-BE79169485FA}"/>
              </a:ext>
            </a:extLst>
          </p:cNvPr>
          <p:cNvSpPr txBox="1">
            <a:spLocks noChangeArrowheads="1"/>
          </p:cNvSpPr>
          <p:nvPr/>
        </p:nvSpPr>
        <p:spPr bwMode="auto">
          <a:xfrm>
            <a:off x="2986416" y="3930330"/>
            <a:ext cx="2804784" cy="523220"/>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grpSp>
        <p:nvGrpSpPr>
          <p:cNvPr id="54" name="Group 67">
            <a:extLst>
              <a:ext uri="{FF2B5EF4-FFF2-40B4-BE49-F238E27FC236}">
                <a16:creationId xmlns:a16="http://schemas.microsoft.com/office/drawing/2014/main" id="{297CC0C1-D371-4BBA-AB93-30EA8D1C51E1}"/>
              </a:ext>
            </a:extLst>
          </p:cNvPr>
          <p:cNvGrpSpPr>
            <a:grpSpLocks/>
          </p:cNvGrpSpPr>
          <p:nvPr/>
        </p:nvGrpSpPr>
        <p:grpSpPr bwMode="auto">
          <a:xfrm>
            <a:off x="7017759" y="3310794"/>
            <a:ext cx="1772315" cy="1600200"/>
            <a:chOff x="4128" y="528"/>
            <a:chExt cx="720" cy="1008"/>
          </a:xfrm>
        </p:grpSpPr>
        <p:sp>
          <p:nvSpPr>
            <p:cNvPr id="55" name="Rectangle 71">
              <a:extLst>
                <a:ext uri="{FF2B5EF4-FFF2-40B4-BE49-F238E27FC236}">
                  <a16:creationId xmlns:a16="http://schemas.microsoft.com/office/drawing/2014/main" id="{66C68D83-A820-4908-A832-2D405327F930}"/>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56" name="Line 72">
              <a:extLst>
                <a:ext uri="{FF2B5EF4-FFF2-40B4-BE49-F238E27FC236}">
                  <a16:creationId xmlns:a16="http://schemas.microsoft.com/office/drawing/2014/main" id="{442FFC47-6D54-41AC-94E6-0792D111EBE3}"/>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73">
              <a:extLst>
                <a:ext uri="{FF2B5EF4-FFF2-40B4-BE49-F238E27FC236}">
                  <a16:creationId xmlns:a16="http://schemas.microsoft.com/office/drawing/2014/main" id="{053A8C90-3246-4334-805F-C34F762AD11D}"/>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58" name="Text Box 74">
            <a:extLst>
              <a:ext uri="{FF2B5EF4-FFF2-40B4-BE49-F238E27FC236}">
                <a16:creationId xmlns:a16="http://schemas.microsoft.com/office/drawing/2014/main" id="{3B823647-DBD5-4CAC-A7C3-CD33298222C3}"/>
              </a:ext>
            </a:extLst>
          </p:cNvPr>
          <p:cNvSpPr txBox="1">
            <a:spLocks noChangeArrowheads="1"/>
          </p:cNvSpPr>
          <p:nvPr/>
        </p:nvSpPr>
        <p:spPr bwMode="auto">
          <a:xfrm>
            <a:off x="6988244" y="281430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59" name="Text Box 74">
            <a:extLst>
              <a:ext uri="{FF2B5EF4-FFF2-40B4-BE49-F238E27FC236}">
                <a16:creationId xmlns:a16="http://schemas.microsoft.com/office/drawing/2014/main" id="{5727892B-45EE-4D4C-A949-189F03D7D18F}"/>
              </a:ext>
            </a:extLst>
          </p:cNvPr>
          <p:cNvSpPr txBox="1">
            <a:spLocks noChangeArrowheads="1"/>
          </p:cNvSpPr>
          <p:nvPr/>
        </p:nvSpPr>
        <p:spPr bwMode="auto">
          <a:xfrm>
            <a:off x="6596672" y="3913949"/>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sp>
        <p:nvSpPr>
          <p:cNvPr id="60" name="Text Box 74">
            <a:extLst>
              <a:ext uri="{FF2B5EF4-FFF2-40B4-BE49-F238E27FC236}">
                <a16:creationId xmlns:a16="http://schemas.microsoft.com/office/drawing/2014/main" id="{D4901A20-CF83-48EF-A2CC-6C3350F142EC}"/>
              </a:ext>
            </a:extLst>
          </p:cNvPr>
          <p:cNvSpPr txBox="1">
            <a:spLocks noChangeArrowheads="1"/>
          </p:cNvSpPr>
          <p:nvPr/>
        </p:nvSpPr>
        <p:spPr bwMode="auto">
          <a:xfrm>
            <a:off x="7017759" y="3844194"/>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grpSp>
        <p:nvGrpSpPr>
          <p:cNvPr id="2" name="组合 1">
            <a:extLst>
              <a:ext uri="{FF2B5EF4-FFF2-40B4-BE49-F238E27FC236}">
                <a16:creationId xmlns:a16="http://schemas.microsoft.com/office/drawing/2014/main" id="{AFA70135-8254-4C65-A6BB-607166D08E3C}"/>
              </a:ext>
            </a:extLst>
          </p:cNvPr>
          <p:cNvGrpSpPr/>
          <p:nvPr/>
        </p:nvGrpSpPr>
        <p:grpSpPr>
          <a:xfrm>
            <a:off x="287471" y="4482304"/>
            <a:ext cx="8319247" cy="1769221"/>
            <a:chOff x="287471" y="4482304"/>
            <a:chExt cx="8319247" cy="1769221"/>
          </a:xfrm>
        </p:grpSpPr>
        <p:sp>
          <p:nvSpPr>
            <p:cNvPr id="18" name="Line 78">
              <a:extLst>
                <a:ext uri="{FF2B5EF4-FFF2-40B4-BE49-F238E27FC236}">
                  <a16:creationId xmlns:a16="http://schemas.microsoft.com/office/drawing/2014/main" id="{0C07E4FB-78F9-4D3A-B013-480F990FBC93}"/>
                </a:ext>
              </a:extLst>
            </p:cNvPr>
            <p:cNvSpPr>
              <a:spLocks noChangeShapeType="1"/>
            </p:cNvSpPr>
            <p:nvPr/>
          </p:nvSpPr>
          <p:spPr bwMode="auto">
            <a:xfrm>
              <a:off x="1974850" y="5502011"/>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9" name="Text Box 4">
              <a:extLst>
                <a:ext uri="{FF2B5EF4-FFF2-40B4-BE49-F238E27FC236}">
                  <a16:creationId xmlns:a16="http://schemas.microsoft.com/office/drawing/2014/main" id="{1ECD00A6-372C-4118-BF41-21AE97086242}"/>
                </a:ext>
              </a:extLst>
            </p:cNvPr>
            <p:cNvSpPr txBox="1"/>
            <p:nvPr/>
          </p:nvSpPr>
          <p:spPr>
            <a:xfrm>
              <a:off x="287471" y="4482304"/>
              <a:ext cx="8319247"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操作数地址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Text Box 4">
              <a:extLst>
                <a:ext uri="{FF2B5EF4-FFF2-40B4-BE49-F238E27FC236}">
                  <a16:creationId xmlns:a16="http://schemas.microsoft.com/office/drawing/2014/main" id="{BD37FDD7-3B5C-4E92-A839-35EA8469E4EA}"/>
                </a:ext>
              </a:extLst>
            </p:cNvPr>
            <p:cNvSpPr txBox="1"/>
            <p:nvPr/>
          </p:nvSpPr>
          <p:spPr>
            <a:xfrm>
              <a:off x="2187367" y="4907881"/>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4" name="Line 78">
              <a:extLst>
                <a:ext uri="{FF2B5EF4-FFF2-40B4-BE49-F238E27FC236}">
                  <a16:creationId xmlns:a16="http://schemas.microsoft.com/office/drawing/2014/main" id="{AD84E34F-749A-47FF-850C-07C0CF9D3CAD}"/>
                </a:ext>
              </a:extLst>
            </p:cNvPr>
            <p:cNvSpPr>
              <a:spLocks noChangeShapeType="1"/>
            </p:cNvSpPr>
            <p:nvPr/>
          </p:nvSpPr>
          <p:spPr bwMode="auto">
            <a:xfrm>
              <a:off x="5243162" y="5501998"/>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5" name="Text Box 4">
              <a:extLst>
                <a:ext uri="{FF2B5EF4-FFF2-40B4-BE49-F238E27FC236}">
                  <a16:creationId xmlns:a16="http://schemas.microsoft.com/office/drawing/2014/main" id="{44C3E8D1-52E4-480E-848A-81C1E186B133}"/>
                </a:ext>
              </a:extLst>
            </p:cNvPr>
            <p:cNvSpPr txBox="1"/>
            <p:nvPr/>
          </p:nvSpPr>
          <p:spPr>
            <a:xfrm>
              <a:off x="5725650" y="490786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1" name="Line 78">
              <a:extLst>
                <a:ext uri="{FF2B5EF4-FFF2-40B4-BE49-F238E27FC236}">
                  <a16:creationId xmlns:a16="http://schemas.microsoft.com/office/drawing/2014/main" id="{534BED2E-A345-401E-9F5F-5F0A9A8083AC}"/>
                </a:ext>
              </a:extLst>
            </p:cNvPr>
            <p:cNvSpPr>
              <a:spLocks noChangeShapeType="1"/>
            </p:cNvSpPr>
            <p:nvPr/>
          </p:nvSpPr>
          <p:spPr bwMode="auto">
            <a:xfrm>
              <a:off x="5657499" y="5560938"/>
              <a:ext cx="351" cy="47098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2" name="Line 78">
              <a:extLst>
                <a:ext uri="{FF2B5EF4-FFF2-40B4-BE49-F238E27FC236}">
                  <a16:creationId xmlns:a16="http://schemas.microsoft.com/office/drawing/2014/main" id="{ABADB972-13CF-4FD8-BA14-27AFD58046DE}"/>
                </a:ext>
              </a:extLst>
            </p:cNvPr>
            <p:cNvSpPr>
              <a:spLocks noChangeShapeType="1"/>
            </p:cNvSpPr>
            <p:nvPr/>
          </p:nvSpPr>
          <p:spPr bwMode="auto">
            <a:xfrm flipV="1">
              <a:off x="5657500" y="6006768"/>
              <a:ext cx="594614" cy="605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3" name="Text Box 4">
              <a:extLst>
                <a:ext uri="{FF2B5EF4-FFF2-40B4-BE49-F238E27FC236}">
                  <a16:creationId xmlns:a16="http://schemas.microsoft.com/office/drawing/2014/main" id="{C704F4B3-01F3-4E2A-8A27-0B45B4613A05}"/>
                </a:ext>
              </a:extLst>
            </p:cNvPr>
            <p:cNvSpPr txBox="1"/>
            <p:nvPr/>
          </p:nvSpPr>
          <p:spPr>
            <a:xfrm>
              <a:off x="6439348" y="5613850"/>
              <a:ext cx="197969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内容</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+1</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Tree>
    <p:extLst>
      <p:ext uri="{BB962C8B-B14F-4D97-AF65-F5344CB8AC3E}">
        <p14:creationId xmlns:p14="http://schemas.microsoft.com/office/powerpoint/2010/main" val="25887922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1+#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up)">
                                      <p:cBhvr>
                                        <p:cTn id="18" dur="500"/>
                                        <p:tgtEl>
                                          <p:spTgt spid="5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left)">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ipe(left)">
                                      <p:cBhvr>
                                        <p:cTn id="52" dur="500"/>
                                        <p:tgtEl>
                                          <p:spTgt spid="44"/>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left)">
                                      <p:cBhvr>
                                        <p:cTn id="56" dur="5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left)">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4" grpId="0"/>
      <p:bldP spid="45" grpId="0"/>
      <p:bldP spid="52" grpId="0"/>
      <p:bldP spid="53" grpId="0" animBg="1"/>
      <p:bldP spid="58" grpId="0"/>
      <p:bldP spid="59" grpId="0"/>
      <p:bldP spid="6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EEFF1DC-C735-426F-9667-9CC8746563A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77946" y="1362723"/>
            <a:ext cx="8319248" cy="1057790"/>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若指令中给出寄存器号为</a:t>
            </a:r>
            <a:r>
              <a:rPr lang="en-US" altLang="zh-CN" sz="2800" b="1" dirty="0">
                <a:latin typeface="楷体" panose="02010609060101010101" pitchFamily="49" charset="-122"/>
                <a:ea typeface="楷体" panose="02010609060101010101" pitchFamily="49" charset="-122"/>
              </a:rPr>
              <a:t>010</a:t>
            </a:r>
            <a:r>
              <a:rPr lang="zh-CN" altLang="en-US" sz="2800" b="1" dirty="0">
                <a:latin typeface="楷体" panose="02010609060101010101" pitchFamily="49" charset="-122"/>
                <a:ea typeface="楷体" panose="02010609060101010101" pitchFamily="49" charset="-122"/>
              </a:rPr>
              <a:t>，按自增型寄存器间址方式读取操作数，并修改指针。</a:t>
            </a:r>
          </a:p>
        </p:txBody>
      </p:sp>
      <p:sp>
        <p:nvSpPr>
          <p:cNvPr id="13" name="Text Box 4">
            <a:extLst>
              <a:ext uri="{FF2B5EF4-FFF2-40B4-BE49-F238E27FC236}">
                <a16:creationId xmlns:a16="http://schemas.microsoft.com/office/drawing/2014/main" id="{58B5FD06-AEC2-48BF-9588-A4DD2B18B8DF}"/>
              </a:ext>
            </a:extLst>
          </p:cNvPr>
          <p:cNvSpPr txBox="1"/>
          <p:nvPr/>
        </p:nvSpPr>
        <p:spPr>
          <a:xfrm>
            <a:off x="283552" y="2373818"/>
            <a:ext cx="3843948" cy="1363065"/>
          </a:xfrm>
          <a:prstGeom prst="rect">
            <a:avLst/>
          </a:prstGeom>
          <a:noFill/>
          <a:ln w="9525">
            <a:noFill/>
          </a:ln>
        </p:spPr>
        <p:txBody>
          <a:bodyPr wrap="square" anchor="t">
            <a:spAutoFit/>
          </a:bodyPr>
          <a:lstStyle/>
          <a:p>
            <a:pPr lvl="0">
              <a:lnSpc>
                <a:spcPct val="120000"/>
              </a:lnSpc>
            </a:pPr>
            <a:r>
              <a:rPr lang="zh-CN" altLang="pt-BR" sz="2400" b="1" dirty="0">
                <a:latin typeface="楷体" panose="02010609060101010101" pitchFamily="49" charset="-122"/>
                <a:ea typeface="楷体" panose="02010609060101010101" pitchFamily="49" charset="-122"/>
              </a:rPr>
              <a:t>寄存器：</a:t>
            </a:r>
            <a:r>
              <a:rPr lang="pt-BR" altLang="zh-CN" sz="2400" b="1" dirty="0">
                <a:latin typeface="楷体" panose="02010609060101010101" pitchFamily="49" charset="-122"/>
                <a:ea typeface="楷体" panose="02010609060101010101" pitchFamily="49" charset="-122"/>
              </a:rPr>
              <a:t>R0    1000H</a:t>
            </a:r>
          </a:p>
          <a:p>
            <a:pPr lvl="0">
              <a:lnSpc>
                <a:spcPct val="120000"/>
              </a:lnSpc>
            </a:pPr>
            <a:r>
              <a:rPr lang="pt-BR" altLang="zh-CN" sz="2400" b="1" dirty="0">
                <a:latin typeface="楷体" panose="02010609060101010101" pitchFamily="49" charset="-122"/>
                <a:ea typeface="楷体" panose="02010609060101010101" pitchFamily="49" charset="-122"/>
              </a:rPr>
              <a:t>        R1    2000H</a:t>
            </a:r>
          </a:p>
          <a:p>
            <a:pPr lvl="0">
              <a:lnSpc>
                <a:spcPct val="120000"/>
              </a:lnSpc>
            </a:pPr>
            <a:r>
              <a:rPr lang="pt-BR" altLang="zh-CN" sz="2400" b="1" dirty="0">
                <a:latin typeface="楷体" panose="02010609060101010101" pitchFamily="49" charset="-122"/>
                <a:ea typeface="楷体" panose="02010609060101010101" pitchFamily="49" charset="-122"/>
              </a:rPr>
              <a:t>        R2    3000H</a:t>
            </a:r>
            <a:endParaRPr lang="zh-CN" altLang="en-US" sz="2400" b="1" dirty="0">
              <a:latin typeface="楷体" panose="02010609060101010101" pitchFamily="49" charset="-122"/>
              <a:ea typeface="楷体" panose="02010609060101010101" pitchFamily="49" charset="-122"/>
            </a:endParaRPr>
          </a:p>
        </p:txBody>
      </p:sp>
      <p:sp>
        <p:nvSpPr>
          <p:cNvPr id="14" name="Text Box 4">
            <a:extLst>
              <a:ext uri="{FF2B5EF4-FFF2-40B4-BE49-F238E27FC236}">
                <a16:creationId xmlns:a16="http://schemas.microsoft.com/office/drawing/2014/main" id="{0F19F25A-C727-40BA-B6A3-568847C58966}"/>
              </a:ext>
            </a:extLst>
          </p:cNvPr>
          <p:cNvSpPr txBox="1"/>
          <p:nvPr/>
        </p:nvSpPr>
        <p:spPr>
          <a:xfrm>
            <a:off x="4089400" y="2379130"/>
            <a:ext cx="4864604" cy="919867"/>
          </a:xfrm>
          <a:prstGeom prst="rect">
            <a:avLst/>
          </a:prstGeom>
          <a:noFill/>
          <a:ln w="9525">
            <a:noFill/>
          </a:ln>
        </p:spPr>
        <p:txBody>
          <a:bodyPr wrap="square" anchor="t">
            <a:spAutoFit/>
          </a:bodyPr>
          <a:lstStyle/>
          <a:p>
            <a:pPr lvl="0">
              <a:lnSpc>
                <a:spcPct val="120000"/>
              </a:lnSpc>
            </a:pPr>
            <a:r>
              <a:rPr lang="zh-CN" altLang="en-US" sz="2400" b="1" dirty="0">
                <a:latin typeface="楷体" panose="02010609060101010101" pitchFamily="49" charset="-122"/>
                <a:ea typeface="楷体" panose="02010609060101010101" pitchFamily="49" charset="-122"/>
              </a:rPr>
              <a:t>主存单元：</a:t>
            </a:r>
            <a:r>
              <a:rPr lang="en-US" altLang="zh-CN" sz="2400" b="1" dirty="0">
                <a:latin typeface="楷体" panose="02010609060101010101" pitchFamily="49" charset="-122"/>
                <a:ea typeface="楷体" panose="02010609060101010101" pitchFamily="49" charset="-122"/>
              </a:rPr>
              <a:t>3000H  A300H</a:t>
            </a:r>
          </a:p>
          <a:p>
            <a:pPr lvl="0">
              <a:lnSpc>
                <a:spcPct val="120000"/>
              </a:lnSpc>
            </a:pPr>
            <a:r>
              <a:rPr lang="en-US" altLang="zh-CN" sz="2400" b="1" dirty="0">
                <a:latin typeface="楷体" panose="02010609060101010101" pitchFamily="49" charset="-122"/>
                <a:ea typeface="楷体" panose="02010609060101010101" pitchFamily="49" charset="-122"/>
              </a:rPr>
              <a:t>          3001H  BC00H</a:t>
            </a:r>
            <a:endParaRPr lang="zh-CN" altLang="en-US" sz="2400" b="1" dirty="0">
              <a:latin typeface="楷体" panose="02010609060101010101" pitchFamily="49" charset="-122"/>
              <a:ea typeface="楷体" panose="02010609060101010101" pitchFamily="49" charset="-122"/>
            </a:endParaRPr>
          </a:p>
        </p:txBody>
      </p:sp>
      <p:sp>
        <p:nvSpPr>
          <p:cNvPr id="15" name="Text Box 4">
            <a:extLst>
              <a:ext uri="{FF2B5EF4-FFF2-40B4-BE49-F238E27FC236}">
                <a16:creationId xmlns:a16="http://schemas.microsoft.com/office/drawing/2014/main" id="{B00B9B26-4E6D-4416-9A34-FCE923523E83}"/>
              </a:ext>
            </a:extLst>
          </p:cNvPr>
          <p:cNvSpPr txBox="1"/>
          <p:nvPr/>
        </p:nvSpPr>
        <p:spPr>
          <a:xfrm>
            <a:off x="317378" y="3743006"/>
            <a:ext cx="8319248" cy="2775760"/>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指令指定的寄存器为</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，则操作数有效地址</a:t>
            </a:r>
            <a:r>
              <a:rPr lang="en-US" altLang="zh-CN" sz="2400" b="1" dirty="0">
                <a:latin typeface="楷体" panose="02010609060101010101" pitchFamily="49" charset="-122"/>
                <a:ea typeface="楷体" panose="02010609060101010101" pitchFamily="49" charset="-122"/>
              </a:rPr>
              <a:t>(R2)= 3000H</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0">
              <a:lnSpc>
                <a:spcPct val="150000"/>
              </a:lnSpc>
            </a:pPr>
            <a:r>
              <a:rPr lang="zh-CN" altLang="en-US" sz="2400" b="1" dirty="0">
                <a:latin typeface="楷体" panose="02010609060101010101" pitchFamily="49" charset="-122"/>
                <a:ea typeface="楷体" panose="02010609060101010101" pitchFamily="49" charset="-122"/>
              </a:rPr>
              <a:t>按照该地址访问主存储器，则操作数为</a:t>
            </a:r>
            <a:r>
              <a:rPr lang="en-US" altLang="zh-CN" sz="2400" b="1" dirty="0">
                <a:latin typeface="楷体" panose="02010609060101010101" pitchFamily="49" charset="-122"/>
                <a:ea typeface="楷体" panose="02010609060101010101" pitchFamily="49" charset="-122"/>
              </a:rPr>
              <a:t>S= ((R2))= A300H</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内容加</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后，指针内容修改为</a:t>
            </a:r>
            <a:r>
              <a:rPr lang="en-US" altLang="zh-CN" sz="2400" b="1" dirty="0">
                <a:latin typeface="楷体" panose="02010609060101010101" pitchFamily="49" charset="-122"/>
                <a:ea typeface="楷体" panose="02010609060101010101" pitchFamily="49" charset="-122"/>
              </a:rPr>
              <a:t>(R2)=3001H</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0">
              <a:lnSpc>
                <a:spcPct val="150000"/>
              </a:lnSpc>
            </a:pPr>
            <a:r>
              <a:rPr lang="zh-CN" altLang="en-US" sz="2400" b="1" dirty="0">
                <a:latin typeface="楷体" panose="02010609060101010101" pitchFamily="49" charset="-122"/>
                <a:ea typeface="楷体" panose="02010609060101010101" pitchFamily="49" charset="-122"/>
              </a:rPr>
              <a:t>照此继续，通过重复执行这同一条指令就可以沿着地址码增加的方向，访问从</a:t>
            </a:r>
            <a:r>
              <a:rPr lang="en-US" altLang="zh-CN" sz="2400" b="1" dirty="0">
                <a:latin typeface="楷体" panose="02010609060101010101" pitchFamily="49" charset="-122"/>
                <a:ea typeface="楷体" panose="02010609060101010101" pitchFamily="49" charset="-122"/>
              </a:rPr>
              <a:t>3000H</a:t>
            </a:r>
            <a:r>
              <a:rPr lang="zh-CN" altLang="en-US" sz="2400" b="1" dirty="0">
                <a:latin typeface="楷体" panose="02010609060101010101" pitchFamily="49" charset="-122"/>
                <a:ea typeface="楷体" panose="02010609060101010101" pitchFamily="49" charset="-122"/>
              </a:rPr>
              <a:t>单元开始的一段连续区间。</a:t>
            </a:r>
          </a:p>
        </p:txBody>
      </p:sp>
    </p:spTree>
    <p:extLst>
      <p:ext uri="{BB962C8B-B14F-4D97-AF65-F5344CB8AC3E}">
        <p14:creationId xmlns:p14="http://schemas.microsoft.com/office/powerpoint/2010/main" val="18942505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wipe(left)">
                                      <p:cBhvr>
                                        <p:cTn id="27" dur="500"/>
                                        <p:tgtEl>
                                          <p:spTgt spid="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2" end="2"/>
                                            </p:txEl>
                                          </p:spTgt>
                                        </p:tgtEl>
                                        <p:attrNameLst>
                                          <p:attrName>style.visibility</p:attrName>
                                        </p:attrNameLst>
                                      </p:cBhvr>
                                      <p:to>
                                        <p:strVal val="visible"/>
                                      </p:to>
                                    </p:set>
                                    <p:animEffect transition="in" filter="wipe(left)">
                                      <p:cBhvr>
                                        <p:cTn id="3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3" grpId="0"/>
      <p:bldP spid="14" grpId="0"/>
      <p:bldP spid="1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C85DFB-F427-47A6-BBE9-F4F47282BC5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695856-6CE4-41A2-AA47-360B062FFAD8}"/>
              </a:ext>
            </a:extLst>
          </p:cNvPr>
          <p:cNvSpPr txBox="1"/>
          <p:nvPr/>
        </p:nvSpPr>
        <p:spPr>
          <a:xfrm>
            <a:off x="332211" y="1441260"/>
            <a:ext cx="8724631"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④ 自减型寄存器间址方式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寄存器间址</a:t>
            </a:r>
            <a:r>
              <a:rPr lang="zh-CN" altLang="en-US" sz="2800" b="1" dirty="0">
                <a:latin typeface="楷体" panose="02010609060101010101" pitchFamily="49" charset="-122"/>
                <a:ea typeface="楷体" panose="02010609060101010101" pitchFamily="49" charset="-122"/>
              </a:rPr>
              <a:t>的又一种变型。</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若指令中给出寄存器号，被指定的寄存器内容减</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后作为操作数地址，按照该地址访问主存储器，相应的主存单元内容为操作数，自减型寄存器间址方式常用助记符</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a:t>
            </a:r>
            <a:r>
              <a:rPr lang="zh-CN" altLang="en-US" sz="2800" b="1" dirty="0">
                <a:latin typeface="楷体" panose="02010609060101010101" pitchFamily="49" charset="-122"/>
                <a:ea typeface="楷体" panose="02010609060101010101" pitchFamily="49" charset="-122"/>
              </a:rPr>
              <a:t>）表示。	</a:t>
            </a:r>
          </a:p>
        </p:txBody>
      </p:sp>
    </p:spTree>
    <p:extLst>
      <p:ext uri="{BB962C8B-B14F-4D97-AF65-F5344CB8AC3E}">
        <p14:creationId xmlns:p14="http://schemas.microsoft.com/office/powerpoint/2010/main" val="495288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0BC746E-7952-43D8-82D4-2BA866760E8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32211" y="1285418"/>
            <a:ext cx="8724631"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指令在地址段给出的是寄存器号</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，将</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中的内容减</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作为操作数地址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sp>
        <p:nvSpPr>
          <p:cNvPr id="14" name="Text Box 4">
            <a:extLst>
              <a:ext uri="{FF2B5EF4-FFF2-40B4-BE49-F238E27FC236}">
                <a16:creationId xmlns:a16="http://schemas.microsoft.com/office/drawing/2014/main" id="{DD4797C6-0977-4E8B-B28A-B9BAE0E0E713}"/>
              </a:ext>
            </a:extLst>
          </p:cNvPr>
          <p:cNvSpPr txBox="1"/>
          <p:nvPr/>
        </p:nvSpPr>
        <p:spPr>
          <a:xfrm>
            <a:off x="300171" y="5837573"/>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与寄存器</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S=((Ri-1))</a:t>
            </a:r>
          </a:p>
        </p:txBody>
      </p:sp>
      <p:grpSp>
        <p:nvGrpSpPr>
          <p:cNvPr id="46" name="Group 21">
            <a:extLst>
              <a:ext uri="{FF2B5EF4-FFF2-40B4-BE49-F238E27FC236}">
                <a16:creationId xmlns:a16="http://schemas.microsoft.com/office/drawing/2014/main" id="{D6B391E8-4A6E-421C-A962-B39E0A26081C}"/>
              </a:ext>
            </a:extLst>
          </p:cNvPr>
          <p:cNvGrpSpPr>
            <a:grpSpLocks/>
          </p:cNvGrpSpPr>
          <p:nvPr/>
        </p:nvGrpSpPr>
        <p:grpSpPr bwMode="auto">
          <a:xfrm>
            <a:off x="300171" y="2660748"/>
            <a:ext cx="5208589" cy="962029"/>
            <a:chOff x="1248" y="2208"/>
            <a:chExt cx="3281" cy="606"/>
          </a:xfrm>
        </p:grpSpPr>
        <p:sp>
          <p:nvSpPr>
            <p:cNvPr id="47" name="Text Box 22">
              <a:extLst>
                <a:ext uri="{FF2B5EF4-FFF2-40B4-BE49-F238E27FC236}">
                  <a16:creationId xmlns:a16="http://schemas.microsoft.com/office/drawing/2014/main" id="{28CF6EEB-4EB4-4839-9666-FF296487C4A2}"/>
                </a:ext>
              </a:extLst>
            </p:cNvPr>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48" name="Line 23">
              <a:extLst>
                <a:ext uri="{FF2B5EF4-FFF2-40B4-BE49-F238E27FC236}">
                  <a16:creationId xmlns:a16="http://schemas.microsoft.com/office/drawing/2014/main" id="{EC291C46-CAC0-4A6F-82C8-9B35DB6500BD}"/>
                </a:ext>
              </a:extLst>
            </p:cNvPr>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a:extLst>
                <a:ext uri="{FF2B5EF4-FFF2-40B4-BE49-F238E27FC236}">
                  <a16:creationId xmlns:a16="http://schemas.microsoft.com/office/drawing/2014/main" id="{15D2B1E7-CCBE-46B2-B901-5977727492A8}"/>
                </a:ext>
              </a:extLst>
            </p:cNvPr>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0" name="Line 78">
            <a:extLst>
              <a:ext uri="{FF2B5EF4-FFF2-40B4-BE49-F238E27FC236}">
                <a16:creationId xmlns:a16="http://schemas.microsoft.com/office/drawing/2014/main" id="{567F172C-C297-41AE-91D1-692CD8BADC2E}"/>
              </a:ext>
            </a:extLst>
          </p:cNvPr>
          <p:cNvSpPr>
            <a:spLocks noChangeShapeType="1"/>
          </p:cNvSpPr>
          <p:nvPr/>
        </p:nvSpPr>
        <p:spPr bwMode="auto">
          <a:xfrm flipH="1">
            <a:off x="3698527" y="362277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8">
            <a:extLst>
              <a:ext uri="{FF2B5EF4-FFF2-40B4-BE49-F238E27FC236}">
                <a16:creationId xmlns:a16="http://schemas.microsoft.com/office/drawing/2014/main" id="{AD627C4F-36A1-4E2D-B24D-F1AC1E5D4F8C}"/>
              </a:ext>
            </a:extLst>
          </p:cNvPr>
          <p:cNvSpPr>
            <a:spLocks noChangeShapeType="1"/>
          </p:cNvSpPr>
          <p:nvPr/>
        </p:nvSpPr>
        <p:spPr bwMode="auto">
          <a:xfrm>
            <a:off x="4029076" y="4237600"/>
            <a:ext cx="2455076" cy="698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Text Box 74">
            <a:extLst>
              <a:ext uri="{FF2B5EF4-FFF2-40B4-BE49-F238E27FC236}">
                <a16:creationId xmlns:a16="http://schemas.microsoft.com/office/drawing/2014/main" id="{7A124921-79D7-48A2-B29A-762F98792695}"/>
              </a:ext>
            </a:extLst>
          </p:cNvPr>
          <p:cNvSpPr txBox="1">
            <a:spLocks noChangeArrowheads="1"/>
          </p:cNvSpPr>
          <p:nvPr/>
        </p:nvSpPr>
        <p:spPr bwMode="auto">
          <a:xfrm>
            <a:off x="2537089" y="392209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p>
        </p:txBody>
      </p:sp>
      <p:sp>
        <p:nvSpPr>
          <p:cNvPr id="53" name="Text Box 74">
            <a:extLst>
              <a:ext uri="{FF2B5EF4-FFF2-40B4-BE49-F238E27FC236}">
                <a16:creationId xmlns:a16="http://schemas.microsoft.com/office/drawing/2014/main" id="{4780493F-9409-46F4-9C1C-BE79169485FA}"/>
              </a:ext>
            </a:extLst>
          </p:cNvPr>
          <p:cNvSpPr txBox="1">
            <a:spLocks noChangeArrowheads="1"/>
          </p:cNvSpPr>
          <p:nvPr/>
        </p:nvSpPr>
        <p:spPr bwMode="auto">
          <a:xfrm>
            <a:off x="3206228" y="3930330"/>
            <a:ext cx="744450" cy="523220"/>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p>
        </p:txBody>
      </p:sp>
      <p:grpSp>
        <p:nvGrpSpPr>
          <p:cNvPr id="54" name="Group 67">
            <a:extLst>
              <a:ext uri="{FF2B5EF4-FFF2-40B4-BE49-F238E27FC236}">
                <a16:creationId xmlns:a16="http://schemas.microsoft.com/office/drawing/2014/main" id="{297CC0C1-D371-4BBA-AB93-30EA8D1C51E1}"/>
              </a:ext>
            </a:extLst>
          </p:cNvPr>
          <p:cNvGrpSpPr>
            <a:grpSpLocks/>
          </p:cNvGrpSpPr>
          <p:nvPr/>
        </p:nvGrpSpPr>
        <p:grpSpPr bwMode="auto">
          <a:xfrm>
            <a:off x="7017759" y="3310794"/>
            <a:ext cx="1772315" cy="1600200"/>
            <a:chOff x="4128" y="528"/>
            <a:chExt cx="720" cy="1008"/>
          </a:xfrm>
        </p:grpSpPr>
        <p:sp>
          <p:nvSpPr>
            <p:cNvPr id="55" name="Rectangle 71">
              <a:extLst>
                <a:ext uri="{FF2B5EF4-FFF2-40B4-BE49-F238E27FC236}">
                  <a16:creationId xmlns:a16="http://schemas.microsoft.com/office/drawing/2014/main" id="{66C68D83-A820-4908-A832-2D405327F930}"/>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56" name="Line 72">
              <a:extLst>
                <a:ext uri="{FF2B5EF4-FFF2-40B4-BE49-F238E27FC236}">
                  <a16:creationId xmlns:a16="http://schemas.microsoft.com/office/drawing/2014/main" id="{442FFC47-6D54-41AC-94E6-0792D111EBE3}"/>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73">
              <a:extLst>
                <a:ext uri="{FF2B5EF4-FFF2-40B4-BE49-F238E27FC236}">
                  <a16:creationId xmlns:a16="http://schemas.microsoft.com/office/drawing/2014/main" id="{053A8C90-3246-4334-805F-C34F762AD11D}"/>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58" name="Text Box 74">
            <a:extLst>
              <a:ext uri="{FF2B5EF4-FFF2-40B4-BE49-F238E27FC236}">
                <a16:creationId xmlns:a16="http://schemas.microsoft.com/office/drawing/2014/main" id="{3B823647-DBD5-4CAC-A7C3-CD33298222C3}"/>
              </a:ext>
            </a:extLst>
          </p:cNvPr>
          <p:cNvSpPr txBox="1">
            <a:spLocks noChangeArrowheads="1"/>
          </p:cNvSpPr>
          <p:nvPr/>
        </p:nvSpPr>
        <p:spPr bwMode="auto">
          <a:xfrm>
            <a:off x="6988244" y="281430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59" name="Text Box 74">
            <a:extLst>
              <a:ext uri="{FF2B5EF4-FFF2-40B4-BE49-F238E27FC236}">
                <a16:creationId xmlns:a16="http://schemas.microsoft.com/office/drawing/2014/main" id="{5727892B-45EE-4D4C-A949-189F03D7D18F}"/>
              </a:ext>
            </a:extLst>
          </p:cNvPr>
          <p:cNvSpPr txBox="1">
            <a:spLocks noChangeArrowheads="1"/>
          </p:cNvSpPr>
          <p:nvPr/>
        </p:nvSpPr>
        <p:spPr bwMode="auto">
          <a:xfrm>
            <a:off x="6389929" y="3946506"/>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A-1</a:t>
            </a:r>
          </a:p>
        </p:txBody>
      </p:sp>
      <p:sp>
        <p:nvSpPr>
          <p:cNvPr id="60" name="Text Box 74">
            <a:extLst>
              <a:ext uri="{FF2B5EF4-FFF2-40B4-BE49-F238E27FC236}">
                <a16:creationId xmlns:a16="http://schemas.microsoft.com/office/drawing/2014/main" id="{D4901A20-CF83-48EF-A2CC-6C3350F142EC}"/>
              </a:ext>
            </a:extLst>
          </p:cNvPr>
          <p:cNvSpPr txBox="1">
            <a:spLocks noChangeArrowheads="1"/>
          </p:cNvSpPr>
          <p:nvPr/>
        </p:nvSpPr>
        <p:spPr bwMode="auto">
          <a:xfrm>
            <a:off x="7017759" y="3844194"/>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grpSp>
        <p:nvGrpSpPr>
          <p:cNvPr id="2" name="组合 1">
            <a:extLst>
              <a:ext uri="{FF2B5EF4-FFF2-40B4-BE49-F238E27FC236}">
                <a16:creationId xmlns:a16="http://schemas.microsoft.com/office/drawing/2014/main" id="{AFA70135-8254-4C65-A6BB-607166D08E3C}"/>
              </a:ext>
            </a:extLst>
          </p:cNvPr>
          <p:cNvGrpSpPr/>
          <p:nvPr/>
        </p:nvGrpSpPr>
        <p:grpSpPr>
          <a:xfrm>
            <a:off x="300171" y="4520231"/>
            <a:ext cx="8543658" cy="1284006"/>
            <a:chOff x="294313" y="4467717"/>
            <a:chExt cx="8543658" cy="1284006"/>
          </a:xfrm>
        </p:grpSpPr>
        <p:sp>
          <p:nvSpPr>
            <p:cNvPr id="18" name="Line 78">
              <a:extLst>
                <a:ext uri="{FF2B5EF4-FFF2-40B4-BE49-F238E27FC236}">
                  <a16:creationId xmlns:a16="http://schemas.microsoft.com/office/drawing/2014/main" id="{0C07E4FB-78F9-4D3A-B013-480F990FBC93}"/>
                </a:ext>
              </a:extLst>
            </p:cNvPr>
            <p:cNvSpPr>
              <a:spLocks noChangeShapeType="1"/>
            </p:cNvSpPr>
            <p:nvPr/>
          </p:nvSpPr>
          <p:spPr bwMode="auto">
            <a:xfrm>
              <a:off x="1974850" y="5502011"/>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9" name="Text Box 4">
              <a:extLst>
                <a:ext uri="{FF2B5EF4-FFF2-40B4-BE49-F238E27FC236}">
                  <a16:creationId xmlns:a16="http://schemas.microsoft.com/office/drawing/2014/main" id="{1ECD00A6-372C-4118-BF41-21AE97086242}"/>
                </a:ext>
              </a:extLst>
            </p:cNvPr>
            <p:cNvSpPr txBox="1"/>
            <p:nvPr/>
          </p:nvSpPr>
          <p:spPr>
            <a:xfrm>
              <a:off x="294313" y="4467717"/>
              <a:ext cx="8543658"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操作数地址</a:t>
              </a:r>
              <a:r>
                <a:rPr lang="en-US" altLang="zh-CN" sz="2800" b="1" dirty="0">
                  <a:solidFill>
                    <a:prstClr val="black"/>
                  </a:solidFill>
                  <a:latin typeface="楷体" panose="02010609060101010101" pitchFamily="49" charset="-122"/>
                  <a:ea typeface="楷体" panose="02010609060101010101" pitchFamily="49" charset="-122"/>
                </a:rPr>
                <a:t>=(Ri)-1 </a:t>
              </a:r>
              <a:r>
                <a:rPr lang="zh-CN" altLang="en-US" sz="2800" b="1" dirty="0">
                  <a:solidFill>
                    <a:prstClr val="black"/>
                  </a:solidFill>
                  <a:latin typeface="楷体" panose="02010609060101010101" pitchFamily="49" charset="-122"/>
                  <a:ea typeface="楷体" panose="02010609060101010101" pitchFamily="49" charset="-122"/>
                </a:rPr>
                <a:t>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Text Box 4">
              <a:extLst>
                <a:ext uri="{FF2B5EF4-FFF2-40B4-BE49-F238E27FC236}">
                  <a16:creationId xmlns:a16="http://schemas.microsoft.com/office/drawing/2014/main" id="{BD37FDD7-3B5C-4E92-A839-35EA8469E4EA}"/>
                </a:ext>
              </a:extLst>
            </p:cNvPr>
            <p:cNvSpPr txBox="1"/>
            <p:nvPr/>
          </p:nvSpPr>
          <p:spPr>
            <a:xfrm>
              <a:off x="2187367" y="4907881"/>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4" name="Line 78">
              <a:extLst>
                <a:ext uri="{FF2B5EF4-FFF2-40B4-BE49-F238E27FC236}">
                  <a16:creationId xmlns:a16="http://schemas.microsoft.com/office/drawing/2014/main" id="{AD84E34F-749A-47FF-850C-07C0CF9D3CAD}"/>
                </a:ext>
              </a:extLst>
            </p:cNvPr>
            <p:cNvSpPr>
              <a:spLocks noChangeShapeType="1"/>
            </p:cNvSpPr>
            <p:nvPr/>
          </p:nvSpPr>
          <p:spPr bwMode="auto">
            <a:xfrm>
              <a:off x="6360762" y="5501998"/>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5" name="Text Box 4">
              <a:extLst>
                <a:ext uri="{FF2B5EF4-FFF2-40B4-BE49-F238E27FC236}">
                  <a16:creationId xmlns:a16="http://schemas.microsoft.com/office/drawing/2014/main" id="{44C3E8D1-52E4-480E-848A-81C1E186B133}"/>
                </a:ext>
              </a:extLst>
            </p:cNvPr>
            <p:cNvSpPr txBox="1"/>
            <p:nvPr/>
          </p:nvSpPr>
          <p:spPr>
            <a:xfrm>
              <a:off x="6843250" y="490786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40" name="Text Box 74">
            <a:extLst>
              <a:ext uri="{FF2B5EF4-FFF2-40B4-BE49-F238E27FC236}">
                <a16:creationId xmlns:a16="http://schemas.microsoft.com/office/drawing/2014/main" id="{0B43EED5-06FA-4034-A807-283EEA733769}"/>
              </a:ext>
            </a:extLst>
          </p:cNvPr>
          <p:cNvSpPr txBox="1">
            <a:spLocks noChangeArrowheads="1"/>
          </p:cNvSpPr>
          <p:nvPr/>
        </p:nvSpPr>
        <p:spPr bwMode="auto">
          <a:xfrm>
            <a:off x="4014952" y="3746451"/>
            <a:ext cx="27360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r>
              <a:rPr lang="en-US" altLang="zh-CN" sz="2400" dirty="0">
                <a:latin typeface="楷体" panose="02010609060101010101" pitchFamily="49" charset="-122"/>
                <a:ea typeface="楷体" panose="02010609060101010101" pitchFamily="49" charset="-122"/>
              </a:rPr>
              <a:t>=A-1</a:t>
            </a:r>
          </a:p>
        </p:txBody>
      </p:sp>
      <p:sp>
        <p:nvSpPr>
          <p:cNvPr id="41" name="Text Box 74">
            <a:extLst>
              <a:ext uri="{FF2B5EF4-FFF2-40B4-BE49-F238E27FC236}">
                <a16:creationId xmlns:a16="http://schemas.microsoft.com/office/drawing/2014/main" id="{1E2EBD3D-77F6-4094-8958-45392AE6CD25}"/>
              </a:ext>
            </a:extLst>
          </p:cNvPr>
          <p:cNvSpPr txBox="1">
            <a:spLocks noChangeArrowheads="1"/>
          </p:cNvSpPr>
          <p:nvPr/>
        </p:nvSpPr>
        <p:spPr bwMode="auto">
          <a:xfrm>
            <a:off x="6457950" y="4428750"/>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spTree>
    <p:extLst>
      <p:ext uri="{BB962C8B-B14F-4D97-AF65-F5344CB8AC3E}">
        <p14:creationId xmlns:p14="http://schemas.microsoft.com/office/powerpoint/2010/main" val="3378331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1+#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up)">
                                      <p:cBhvr>
                                        <p:cTn id="18" dur="500"/>
                                        <p:tgtEl>
                                          <p:spTgt spid="5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left)">
                                      <p:cBhvr>
                                        <p:cTn id="46" dur="500"/>
                                        <p:tgtEl>
                                          <p:spTgt spid="59"/>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left)">
                                      <p:cBhvr>
                                        <p:cTn id="50" dur="500"/>
                                        <p:tgtEl>
                                          <p:spTgt spid="60"/>
                                        </p:tgtEl>
                                      </p:cBhvr>
                                    </p:animEffect>
                                  </p:childTnLst>
                                </p:cTn>
                              </p:par>
                            </p:childTnLst>
                          </p:cTn>
                        </p:par>
                        <p:par>
                          <p:cTn id="51" fill="hold">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left)">
                                      <p:cBhvr>
                                        <p:cTn id="54" dur="500"/>
                                        <p:tgtEl>
                                          <p:spTgt spid="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4" grpId="0"/>
      <p:bldP spid="52" grpId="0"/>
      <p:bldP spid="53" grpId="0" animBg="1"/>
      <p:bldP spid="58" grpId="0"/>
      <p:bldP spid="59" grpId="0"/>
      <p:bldP spid="60" grpId="0"/>
      <p:bldP spid="40" grpId="0"/>
      <p:bldP spid="4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C571C5D-D765-453B-953D-9601834E20C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77946" y="1362723"/>
            <a:ext cx="8319248" cy="1057790"/>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若指令中给出寄存器号为</a:t>
            </a:r>
            <a:r>
              <a:rPr lang="en-US" altLang="zh-CN" sz="2800" b="1" dirty="0">
                <a:latin typeface="楷体" panose="02010609060101010101" pitchFamily="49" charset="-122"/>
                <a:ea typeface="楷体" panose="02010609060101010101" pitchFamily="49" charset="-122"/>
              </a:rPr>
              <a:t>010</a:t>
            </a:r>
            <a:r>
              <a:rPr lang="zh-CN" altLang="en-US" sz="2800" b="1" dirty="0">
                <a:latin typeface="楷体" panose="02010609060101010101" pitchFamily="49" charset="-122"/>
                <a:ea typeface="楷体" panose="02010609060101010101" pitchFamily="49" charset="-122"/>
              </a:rPr>
              <a:t>，按自减型寄存器间址方式修改指针，并读取操作数。</a:t>
            </a:r>
          </a:p>
        </p:txBody>
      </p:sp>
      <p:sp>
        <p:nvSpPr>
          <p:cNvPr id="13" name="Text Box 4">
            <a:extLst>
              <a:ext uri="{FF2B5EF4-FFF2-40B4-BE49-F238E27FC236}">
                <a16:creationId xmlns:a16="http://schemas.microsoft.com/office/drawing/2014/main" id="{58B5FD06-AEC2-48BF-9588-A4DD2B18B8DF}"/>
              </a:ext>
            </a:extLst>
          </p:cNvPr>
          <p:cNvSpPr txBox="1"/>
          <p:nvPr/>
        </p:nvSpPr>
        <p:spPr>
          <a:xfrm>
            <a:off x="283552" y="2450018"/>
            <a:ext cx="3843948" cy="1363065"/>
          </a:xfrm>
          <a:prstGeom prst="rect">
            <a:avLst/>
          </a:prstGeom>
          <a:noFill/>
          <a:ln w="9525">
            <a:noFill/>
          </a:ln>
        </p:spPr>
        <p:txBody>
          <a:bodyPr wrap="square" anchor="t">
            <a:spAutoFit/>
          </a:bodyPr>
          <a:lstStyle/>
          <a:p>
            <a:pPr lvl="0">
              <a:lnSpc>
                <a:spcPct val="120000"/>
              </a:lnSpc>
            </a:pPr>
            <a:r>
              <a:rPr lang="zh-CN" altLang="pt-BR" sz="2400" b="1" dirty="0">
                <a:latin typeface="楷体" panose="02010609060101010101" pitchFamily="49" charset="-122"/>
                <a:ea typeface="楷体" panose="02010609060101010101" pitchFamily="49" charset="-122"/>
              </a:rPr>
              <a:t>寄存器：</a:t>
            </a:r>
            <a:r>
              <a:rPr lang="pt-BR" altLang="zh-CN" sz="2400" b="1" dirty="0">
                <a:latin typeface="楷体" panose="02010609060101010101" pitchFamily="49" charset="-122"/>
                <a:ea typeface="楷体" panose="02010609060101010101" pitchFamily="49" charset="-122"/>
              </a:rPr>
              <a:t>R0    1000H</a:t>
            </a:r>
          </a:p>
          <a:p>
            <a:pPr lvl="0">
              <a:lnSpc>
                <a:spcPct val="120000"/>
              </a:lnSpc>
            </a:pPr>
            <a:r>
              <a:rPr lang="pt-BR" altLang="zh-CN" sz="2400" b="1" dirty="0">
                <a:latin typeface="楷体" panose="02010609060101010101" pitchFamily="49" charset="-122"/>
                <a:ea typeface="楷体" panose="02010609060101010101" pitchFamily="49" charset="-122"/>
              </a:rPr>
              <a:t>        R1    2000H</a:t>
            </a:r>
          </a:p>
          <a:p>
            <a:pPr lvl="0">
              <a:lnSpc>
                <a:spcPct val="120000"/>
              </a:lnSpc>
            </a:pPr>
            <a:r>
              <a:rPr lang="pt-BR" altLang="zh-CN" sz="2400" b="1" dirty="0">
                <a:latin typeface="楷体" panose="02010609060101010101" pitchFamily="49" charset="-122"/>
                <a:ea typeface="楷体" panose="02010609060101010101" pitchFamily="49" charset="-122"/>
              </a:rPr>
              <a:t>        R2    3000H</a:t>
            </a:r>
            <a:endParaRPr lang="zh-CN" altLang="en-US" sz="2400" b="1" dirty="0">
              <a:latin typeface="楷体" panose="02010609060101010101" pitchFamily="49" charset="-122"/>
              <a:ea typeface="楷体" panose="02010609060101010101" pitchFamily="49" charset="-122"/>
            </a:endParaRPr>
          </a:p>
        </p:txBody>
      </p:sp>
      <p:sp>
        <p:nvSpPr>
          <p:cNvPr id="14" name="Text Box 4">
            <a:extLst>
              <a:ext uri="{FF2B5EF4-FFF2-40B4-BE49-F238E27FC236}">
                <a16:creationId xmlns:a16="http://schemas.microsoft.com/office/drawing/2014/main" id="{0F19F25A-C727-40BA-B6A3-568847C58966}"/>
              </a:ext>
            </a:extLst>
          </p:cNvPr>
          <p:cNvSpPr txBox="1"/>
          <p:nvPr/>
        </p:nvSpPr>
        <p:spPr>
          <a:xfrm>
            <a:off x="4089400" y="2455330"/>
            <a:ext cx="4864604" cy="1363065"/>
          </a:xfrm>
          <a:prstGeom prst="rect">
            <a:avLst/>
          </a:prstGeom>
          <a:noFill/>
          <a:ln w="9525">
            <a:noFill/>
          </a:ln>
        </p:spPr>
        <p:txBody>
          <a:bodyPr wrap="square" anchor="t">
            <a:spAutoFit/>
          </a:bodyPr>
          <a:lstStyle/>
          <a:p>
            <a:pPr lvl="0">
              <a:lnSpc>
                <a:spcPct val="120000"/>
              </a:lnSpc>
            </a:pPr>
            <a:r>
              <a:rPr lang="zh-CN" altLang="en-US" sz="2400" b="1" dirty="0">
                <a:latin typeface="楷体" panose="02010609060101010101" pitchFamily="49" charset="-122"/>
                <a:ea typeface="楷体" panose="02010609060101010101" pitchFamily="49" charset="-122"/>
              </a:rPr>
              <a:t>主存单元：</a:t>
            </a:r>
            <a:r>
              <a:rPr lang="pt-BR" altLang="zh-CN" sz="2400" b="1" dirty="0">
                <a:latin typeface="楷体" panose="02010609060101010101" pitchFamily="49" charset="-122"/>
                <a:ea typeface="楷体" panose="02010609060101010101" pitchFamily="49" charset="-122"/>
              </a:rPr>
              <a:t>2FFEH   A300H</a:t>
            </a:r>
          </a:p>
          <a:p>
            <a:pPr lvl="0">
              <a:lnSpc>
                <a:spcPct val="120000"/>
              </a:lnSpc>
            </a:pPr>
            <a:r>
              <a:rPr lang="pt-BR" altLang="zh-CN" sz="2400" b="1" dirty="0">
                <a:latin typeface="楷体" panose="02010609060101010101" pitchFamily="49" charset="-122"/>
                <a:ea typeface="楷体" panose="02010609060101010101" pitchFamily="49" charset="-122"/>
              </a:rPr>
              <a:t>          2FFFH   27FFH</a:t>
            </a:r>
          </a:p>
          <a:p>
            <a:pPr lvl="0">
              <a:lnSpc>
                <a:spcPct val="120000"/>
              </a:lnSpc>
            </a:pPr>
            <a:r>
              <a:rPr lang="pt-BR" altLang="zh-CN" sz="2400" b="1" dirty="0">
                <a:latin typeface="楷体" panose="02010609060101010101" pitchFamily="49" charset="-122"/>
                <a:ea typeface="楷体" panose="02010609060101010101" pitchFamily="49" charset="-122"/>
              </a:rPr>
              <a:t>          3000H   BC00H</a:t>
            </a:r>
            <a:endParaRPr lang="zh-CN" altLang="en-US" sz="2400" b="1" dirty="0">
              <a:latin typeface="楷体" panose="02010609060101010101" pitchFamily="49" charset="-122"/>
              <a:ea typeface="楷体" panose="02010609060101010101" pitchFamily="49" charset="-122"/>
            </a:endParaRPr>
          </a:p>
        </p:txBody>
      </p:sp>
      <p:sp>
        <p:nvSpPr>
          <p:cNvPr id="15" name="Text Box 4">
            <a:extLst>
              <a:ext uri="{FF2B5EF4-FFF2-40B4-BE49-F238E27FC236}">
                <a16:creationId xmlns:a16="http://schemas.microsoft.com/office/drawing/2014/main" id="{B00B9B26-4E6D-4416-9A34-FCE923523E83}"/>
              </a:ext>
            </a:extLst>
          </p:cNvPr>
          <p:cNvSpPr txBox="1"/>
          <p:nvPr/>
        </p:nvSpPr>
        <p:spPr>
          <a:xfrm>
            <a:off x="214540" y="3758992"/>
            <a:ext cx="8739464" cy="2775760"/>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指令指定的寄存器为</a:t>
            </a:r>
            <a:r>
              <a:rPr lang="en-US" altLang="zh-CN" sz="2400" b="1" dirty="0">
                <a:latin typeface="楷体" panose="02010609060101010101" pitchFamily="49" charset="-122"/>
                <a:ea typeface="楷体" panose="02010609060101010101" pitchFamily="49" charset="-122"/>
              </a:rPr>
              <a:t>R2;</a:t>
            </a:r>
          </a:p>
          <a:p>
            <a:pPr lvl="0">
              <a:lnSpc>
                <a:spcPct val="150000"/>
              </a:lnSpc>
            </a:pPr>
            <a:r>
              <a:rPr lang="zh-CN" altLang="en-US" sz="2400" b="1" dirty="0">
                <a:latin typeface="楷体" panose="02010609060101010101" pitchFamily="49" charset="-122"/>
                <a:ea typeface="楷体" panose="02010609060101010101" pitchFamily="49" charset="-122"/>
              </a:rPr>
              <a:t>将</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的内容减</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后作为</a:t>
            </a:r>
            <a:r>
              <a:rPr lang="zh-CN" altLang="en-US" sz="2400" b="1" dirty="0">
                <a:solidFill>
                  <a:srgbClr val="ED7D31"/>
                </a:solidFill>
                <a:latin typeface="楷体" panose="02010609060101010101" pitchFamily="49" charset="-122"/>
                <a:ea typeface="楷体" panose="02010609060101010101" pitchFamily="49" charset="-122"/>
              </a:rPr>
              <a:t>操作数地址</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 3000H</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 2FFFH;</a:t>
            </a:r>
            <a:r>
              <a:rPr lang="zh-CN" altLang="en-US" sz="2400" b="1" dirty="0">
                <a:latin typeface="楷体" panose="02010609060101010101" pitchFamily="49" charset="-122"/>
                <a:ea typeface="楷体" panose="02010609060101010101" pitchFamily="49" charset="-122"/>
              </a:rPr>
              <a:t>从地址</a:t>
            </a:r>
            <a:r>
              <a:rPr lang="en-US" altLang="zh-CN" sz="2400" b="1" dirty="0">
                <a:latin typeface="楷体" panose="02010609060101010101" pitchFamily="49" charset="-122"/>
                <a:ea typeface="楷体" panose="02010609060101010101" pitchFamily="49" charset="-122"/>
              </a:rPr>
              <a:t>2FFFH</a:t>
            </a:r>
            <a:r>
              <a:rPr lang="zh-CN" altLang="en-US" sz="2400" b="1" dirty="0">
                <a:latin typeface="楷体" panose="02010609060101010101" pitchFamily="49" charset="-122"/>
                <a:ea typeface="楷体" panose="02010609060101010101" pitchFamily="49" charset="-122"/>
              </a:rPr>
              <a:t>单元中读得</a:t>
            </a:r>
            <a:r>
              <a:rPr lang="zh-CN" altLang="en-US" sz="2400" b="1" dirty="0">
                <a:solidFill>
                  <a:srgbClr val="ED7D31"/>
                </a:solidFill>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 ((R2</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 27FFH</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0">
              <a:lnSpc>
                <a:spcPct val="150000"/>
              </a:lnSpc>
            </a:pPr>
            <a:r>
              <a:rPr lang="zh-CN" altLang="en-US" sz="2400" b="1" dirty="0">
                <a:latin typeface="楷体" panose="02010609060101010101" pitchFamily="49" charset="-122"/>
                <a:ea typeface="楷体" panose="02010609060101010101" pitchFamily="49" charset="-122"/>
              </a:rPr>
              <a:t>照此继续，通过重复执行这同一条指令，就可以访问从</a:t>
            </a:r>
            <a:r>
              <a:rPr lang="en-US" altLang="zh-CN" sz="2400" b="1" dirty="0">
                <a:latin typeface="楷体" panose="02010609060101010101" pitchFamily="49" charset="-122"/>
                <a:ea typeface="楷体" panose="02010609060101010101" pitchFamily="49" charset="-122"/>
              </a:rPr>
              <a:t>2FFFH</a:t>
            </a:r>
            <a:r>
              <a:rPr lang="zh-CN" altLang="en-US" sz="2400" b="1" dirty="0">
                <a:latin typeface="楷体" panose="02010609060101010101" pitchFamily="49" charset="-122"/>
                <a:ea typeface="楷体" panose="02010609060101010101" pitchFamily="49" charset="-122"/>
              </a:rPr>
              <a:t>开始，沿地址码减小方向的一个连续数据区。</a:t>
            </a:r>
          </a:p>
        </p:txBody>
      </p:sp>
    </p:spTree>
    <p:extLst>
      <p:ext uri="{BB962C8B-B14F-4D97-AF65-F5344CB8AC3E}">
        <p14:creationId xmlns:p14="http://schemas.microsoft.com/office/powerpoint/2010/main" val="20056112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wipe(left)">
                                      <p:cBhvr>
                                        <p:cTn id="27" dur="500"/>
                                        <p:tgtEl>
                                          <p:spTgt spid="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2" end="2"/>
                                            </p:txEl>
                                          </p:spTgt>
                                        </p:tgtEl>
                                        <p:attrNameLst>
                                          <p:attrName>style.visibility</p:attrName>
                                        </p:attrNameLst>
                                      </p:cBhvr>
                                      <p:to>
                                        <p:strVal val="visible"/>
                                      </p:to>
                                    </p:set>
                                    <p:animEffect transition="in" filter="wipe(left)">
                                      <p:cBhvr>
                                        <p:cTn id="3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3" grpId="0"/>
      <p:bldP spid="14" grpId="0"/>
      <p:bldP spid="1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ECAA039-B8B6-43A0-A413-37305C60AA6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695856-6CE4-41A2-AA47-360B062FFAD8}"/>
              </a:ext>
            </a:extLst>
          </p:cNvPr>
          <p:cNvSpPr txBox="1"/>
          <p:nvPr/>
        </p:nvSpPr>
        <p:spPr>
          <a:xfrm>
            <a:off x="155215" y="1453073"/>
            <a:ext cx="8833569" cy="4515660"/>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⑤ 堆栈寻址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堆栈寻址方式是指</a:t>
            </a:r>
            <a:r>
              <a:rPr lang="zh-CN" altLang="en-US" sz="2800" b="1" dirty="0">
                <a:solidFill>
                  <a:srgbClr val="ED7D31"/>
                </a:solidFill>
                <a:latin typeface="楷体" panose="02010609060101010101" pitchFamily="49" charset="-122"/>
                <a:ea typeface="楷体" panose="02010609060101010101" pitchFamily="49" charset="-122"/>
              </a:rPr>
              <a:t>操作数在堆栈中</a:t>
            </a:r>
            <a:r>
              <a:rPr lang="zh-CN" altLang="en-US" sz="2800" b="1" dirty="0">
                <a:latin typeface="楷体" panose="02010609060101010101" pitchFamily="49" charset="-122"/>
                <a:ea typeface="楷体" panose="02010609060101010101" pitchFamily="49" charset="-122"/>
              </a:rPr>
              <a:t>，指令隐含约定由堆栈指针</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寄存器提供栈顶单元地址（</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也可以编码形式出现在指令中），进行读出或写入的一种寻址方式。	</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根据</a:t>
            </a:r>
            <a:r>
              <a:rPr lang="zh-CN" altLang="en-US" sz="2800" b="1" dirty="0">
                <a:solidFill>
                  <a:srgbClr val="FF0E0E"/>
                </a:solidFill>
                <a:latin typeface="楷体" panose="02010609060101010101" pitchFamily="49" charset="-122"/>
                <a:ea typeface="楷体" panose="02010609060101010101" pitchFamily="49" charset="-122"/>
              </a:rPr>
              <a:t>压入数据时栈顶单元的地址是减小还是增大或不变</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可以将堆栈的工作方式大致分为向</a:t>
            </a:r>
            <a:r>
              <a:rPr lang="zh-CN" altLang="en-US" sz="2800" b="1" dirty="0">
                <a:solidFill>
                  <a:srgbClr val="0563C1"/>
                </a:solidFill>
                <a:latin typeface="楷体" panose="02010609060101010101" pitchFamily="49" charset="-122"/>
                <a:ea typeface="楷体" panose="02010609060101010101" pitchFamily="49" charset="-122"/>
              </a:rPr>
              <a:t>上生成方式</a:t>
            </a:r>
            <a:r>
              <a:rPr lang="zh-CN" altLang="en-US" sz="2800" b="1" dirty="0">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向下生成方式</a:t>
            </a:r>
            <a:r>
              <a:rPr lang="zh-CN" altLang="en-US" sz="2800" b="1" dirty="0">
                <a:latin typeface="楷体" panose="02010609060101010101" pitchFamily="49" charset="-122"/>
                <a:ea typeface="楷体" panose="02010609060101010101" pitchFamily="49" charset="-122"/>
              </a:rPr>
              <a:t>和</a:t>
            </a:r>
            <a:r>
              <a:rPr lang="zh-CN" altLang="en-US" sz="2800" b="1" dirty="0">
                <a:solidFill>
                  <a:srgbClr val="0563C1"/>
                </a:solidFill>
                <a:latin typeface="楷体" panose="02010609060101010101" pitchFamily="49" charset="-122"/>
                <a:ea typeface="楷体" panose="02010609060101010101" pitchFamily="49" charset="-122"/>
              </a:rPr>
              <a:t>栈顶固定方式</a:t>
            </a:r>
            <a:r>
              <a:rPr lang="zh-CN" altLang="en-US" sz="2800" b="1" dirty="0">
                <a:latin typeface="楷体" panose="02010609060101010101" pitchFamily="49" charset="-122"/>
                <a:ea typeface="楷体" panose="02010609060101010101" pitchFamily="49" charset="-122"/>
              </a:rPr>
              <a:t>三种。</a:t>
            </a:r>
          </a:p>
        </p:txBody>
      </p:sp>
    </p:spTree>
    <p:extLst>
      <p:ext uri="{BB962C8B-B14F-4D97-AF65-F5344CB8AC3E}">
        <p14:creationId xmlns:p14="http://schemas.microsoft.com/office/powerpoint/2010/main" val="40322782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4245ADA-AF1D-444D-8E17-1B538133084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332211" y="1285418"/>
            <a:ext cx="8724631" cy="1815882"/>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指令在地址段给出的是寄存器号</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，对</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中的内容进行相应操作（减</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或不变，对应压栈或出栈），得到操作数地址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grpSp>
        <p:nvGrpSpPr>
          <p:cNvPr id="46" name="Group 21">
            <a:extLst>
              <a:ext uri="{FF2B5EF4-FFF2-40B4-BE49-F238E27FC236}">
                <a16:creationId xmlns:a16="http://schemas.microsoft.com/office/drawing/2014/main" id="{D6B391E8-4A6E-421C-A962-B39E0A26081C}"/>
              </a:ext>
            </a:extLst>
          </p:cNvPr>
          <p:cNvGrpSpPr>
            <a:grpSpLocks/>
          </p:cNvGrpSpPr>
          <p:nvPr/>
        </p:nvGrpSpPr>
        <p:grpSpPr bwMode="auto">
          <a:xfrm>
            <a:off x="300171" y="3201768"/>
            <a:ext cx="5208589" cy="962029"/>
            <a:chOff x="1248" y="2208"/>
            <a:chExt cx="3281" cy="606"/>
          </a:xfrm>
        </p:grpSpPr>
        <p:sp>
          <p:nvSpPr>
            <p:cNvPr id="47" name="Text Box 22">
              <a:extLst>
                <a:ext uri="{FF2B5EF4-FFF2-40B4-BE49-F238E27FC236}">
                  <a16:creationId xmlns:a16="http://schemas.microsoft.com/office/drawing/2014/main" id="{28CF6EEB-4EB4-4839-9666-FF296487C4A2}"/>
                </a:ext>
              </a:extLst>
            </p:cNvPr>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2=100</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SP</a:t>
              </a:r>
              <a:r>
                <a:rPr lang="zh-CN" altLang="en-US" sz="2800" dirty="0">
                  <a:latin typeface="楷体" panose="02010609060101010101" pitchFamily="49" charset="-122"/>
                  <a:ea typeface="楷体" panose="02010609060101010101" pitchFamily="49" charset="-122"/>
                </a:rPr>
                <a:t>编号）</a:t>
              </a:r>
              <a:endParaRPr lang="en-US" altLang="zh-CN" sz="2800" dirty="0">
                <a:latin typeface="楷体" panose="02010609060101010101" pitchFamily="49" charset="-122"/>
                <a:ea typeface="楷体" panose="02010609060101010101" pitchFamily="49" charset="-122"/>
              </a:endParaRPr>
            </a:p>
          </p:txBody>
        </p:sp>
        <p:sp>
          <p:nvSpPr>
            <p:cNvPr id="48" name="Line 23">
              <a:extLst>
                <a:ext uri="{FF2B5EF4-FFF2-40B4-BE49-F238E27FC236}">
                  <a16:creationId xmlns:a16="http://schemas.microsoft.com/office/drawing/2014/main" id="{EC291C46-CAC0-4A6F-82C8-9B35DB6500BD}"/>
                </a:ext>
              </a:extLst>
            </p:cNvPr>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a:extLst>
                <a:ext uri="{FF2B5EF4-FFF2-40B4-BE49-F238E27FC236}">
                  <a16:creationId xmlns:a16="http://schemas.microsoft.com/office/drawing/2014/main" id="{15D2B1E7-CCBE-46B2-B901-5977727492A8}"/>
                </a:ext>
              </a:extLst>
            </p:cNvPr>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0" name="Line 78">
            <a:extLst>
              <a:ext uri="{FF2B5EF4-FFF2-40B4-BE49-F238E27FC236}">
                <a16:creationId xmlns:a16="http://schemas.microsoft.com/office/drawing/2014/main" id="{567F172C-C297-41AE-91D1-692CD8BADC2E}"/>
              </a:ext>
            </a:extLst>
          </p:cNvPr>
          <p:cNvSpPr>
            <a:spLocks noChangeShapeType="1"/>
          </p:cNvSpPr>
          <p:nvPr/>
        </p:nvSpPr>
        <p:spPr bwMode="auto">
          <a:xfrm flipH="1">
            <a:off x="3698527" y="416379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8">
            <a:extLst>
              <a:ext uri="{FF2B5EF4-FFF2-40B4-BE49-F238E27FC236}">
                <a16:creationId xmlns:a16="http://schemas.microsoft.com/office/drawing/2014/main" id="{AD627C4F-36A1-4E2D-B24D-F1AC1E5D4F8C}"/>
              </a:ext>
            </a:extLst>
          </p:cNvPr>
          <p:cNvSpPr>
            <a:spLocks noChangeShapeType="1"/>
          </p:cNvSpPr>
          <p:nvPr/>
        </p:nvSpPr>
        <p:spPr bwMode="auto">
          <a:xfrm>
            <a:off x="4426720" y="4785360"/>
            <a:ext cx="678212" cy="24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Text Box 74">
            <a:extLst>
              <a:ext uri="{FF2B5EF4-FFF2-40B4-BE49-F238E27FC236}">
                <a16:creationId xmlns:a16="http://schemas.microsoft.com/office/drawing/2014/main" id="{7A124921-79D7-48A2-B29A-762F98792695}"/>
              </a:ext>
            </a:extLst>
          </p:cNvPr>
          <p:cNvSpPr txBox="1">
            <a:spLocks noChangeArrowheads="1"/>
          </p:cNvSpPr>
          <p:nvPr/>
        </p:nvSpPr>
        <p:spPr bwMode="auto">
          <a:xfrm>
            <a:off x="2354209" y="446311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SP</a:t>
            </a:r>
          </a:p>
        </p:txBody>
      </p:sp>
      <p:sp>
        <p:nvSpPr>
          <p:cNvPr id="53" name="Text Box 74">
            <a:extLst>
              <a:ext uri="{FF2B5EF4-FFF2-40B4-BE49-F238E27FC236}">
                <a16:creationId xmlns:a16="http://schemas.microsoft.com/office/drawing/2014/main" id="{4780493F-9409-46F4-9C1C-BE79169485FA}"/>
              </a:ext>
            </a:extLst>
          </p:cNvPr>
          <p:cNvSpPr txBox="1">
            <a:spLocks noChangeArrowheads="1"/>
          </p:cNvSpPr>
          <p:nvPr/>
        </p:nvSpPr>
        <p:spPr bwMode="auto">
          <a:xfrm>
            <a:off x="3023347" y="4471350"/>
            <a:ext cx="1322805" cy="523220"/>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p>
        </p:txBody>
      </p:sp>
      <p:grpSp>
        <p:nvGrpSpPr>
          <p:cNvPr id="7" name="组合 6">
            <a:extLst>
              <a:ext uri="{FF2B5EF4-FFF2-40B4-BE49-F238E27FC236}">
                <a16:creationId xmlns:a16="http://schemas.microsoft.com/office/drawing/2014/main" id="{B2688E05-7CB9-4C13-90A3-0188CA3A291F}"/>
              </a:ext>
            </a:extLst>
          </p:cNvPr>
          <p:cNvGrpSpPr/>
          <p:nvPr/>
        </p:nvGrpSpPr>
        <p:grpSpPr>
          <a:xfrm>
            <a:off x="5229285" y="3345764"/>
            <a:ext cx="3722400" cy="3160861"/>
            <a:chOff x="5274812" y="3392338"/>
            <a:chExt cx="3722400" cy="3160861"/>
          </a:xfrm>
        </p:grpSpPr>
        <p:sp>
          <p:nvSpPr>
            <p:cNvPr id="59" name="Text Box 74">
              <a:extLst>
                <a:ext uri="{FF2B5EF4-FFF2-40B4-BE49-F238E27FC236}">
                  <a16:creationId xmlns:a16="http://schemas.microsoft.com/office/drawing/2014/main" id="{5727892B-45EE-4D4C-A949-189F03D7D18F}"/>
                </a:ext>
              </a:extLst>
            </p:cNvPr>
            <p:cNvSpPr txBox="1">
              <a:spLocks noChangeArrowheads="1"/>
            </p:cNvSpPr>
            <p:nvPr/>
          </p:nvSpPr>
          <p:spPr bwMode="auto">
            <a:xfrm>
              <a:off x="5274812" y="4477945"/>
              <a:ext cx="9050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栈顶</a:t>
              </a:r>
              <a:endParaRPr lang="en-US" altLang="zh-CN" sz="2800" dirty="0">
                <a:latin typeface="楷体" panose="02010609060101010101" pitchFamily="49" charset="-122"/>
                <a:ea typeface="楷体" panose="02010609060101010101" pitchFamily="49" charset="-122"/>
              </a:endParaRPr>
            </a:p>
          </p:txBody>
        </p:sp>
        <p:sp>
          <p:nvSpPr>
            <p:cNvPr id="41" name="Text Box 74">
              <a:extLst>
                <a:ext uri="{FF2B5EF4-FFF2-40B4-BE49-F238E27FC236}">
                  <a16:creationId xmlns:a16="http://schemas.microsoft.com/office/drawing/2014/main" id="{1E2EBD3D-77F6-4094-8958-45392AE6CD25}"/>
                </a:ext>
              </a:extLst>
            </p:cNvPr>
            <p:cNvSpPr txBox="1">
              <a:spLocks noChangeArrowheads="1"/>
            </p:cNvSpPr>
            <p:nvPr/>
          </p:nvSpPr>
          <p:spPr bwMode="auto">
            <a:xfrm>
              <a:off x="5274813" y="6015693"/>
              <a:ext cx="9050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栈底</a:t>
              </a:r>
              <a:endParaRPr lang="en-US" altLang="zh-CN" sz="2800" dirty="0">
                <a:latin typeface="楷体" panose="02010609060101010101" pitchFamily="49" charset="-122"/>
                <a:ea typeface="楷体" panose="02010609060101010101" pitchFamily="49" charset="-122"/>
              </a:endParaRPr>
            </a:p>
          </p:txBody>
        </p:sp>
        <p:sp>
          <p:nvSpPr>
            <p:cNvPr id="55" name="Rectangle 71">
              <a:extLst>
                <a:ext uri="{FF2B5EF4-FFF2-40B4-BE49-F238E27FC236}">
                  <a16:creationId xmlns:a16="http://schemas.microsoft.com/office/drawing/2014/main" id="{66C68D83-A820-4908-A832-2D405327F930}"/>
                </a:ext>
              </a:extLst>
            </p:cNvPr>
            <p:cNvSpPr>
              <a:spLocks noChangeArrowheads="1"/>
            </p:cNvSpPr>
            <p:nvPr/>
          </p:nvSpPr>
          <p:spPr bwMode="auto">
            <a:xfrm>
              <a:off x="6188849" y="3400964"/>
              <a:ext cx="1772315" cy="3152235"/>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56" name="Line 72">
              <a:extLst>
                <a:ext uri="{FF2B5EF4-FFF2-40B4-BE49-F238E27FC236}">
                  <a16:creationId xmlns:a16="http://schemas.microsoft.com/office/drawing/2014/main" id="{442FFC47-6D54-41AC-94E6-0792D111EBE3}"/>
                </a:ext>
              </a:extLst>
            </p:cNvPr>
            <p:cNvSpPr>
              <a:spLocks noChangeShapeType="1"/>
            </p:cNvSpPr>
            <p:nvPr/>
          </p:nvSpPr>
          <p:spPr bwMode="auto">
            <a:xfrm>
              <a:off x="6188849" y="3934365"/>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73">
              <a:extLst>
                <a:ext uri="{FF2B5EF4-FFF2-40B4-BE49-F238E27FC236}">
                  <a16:creationId xmlns:a16="http://schemas.microsoft.com/office/drawing/2014/main" id="{053A8C90-3246-4334-805F-C34F762AD11D}"/>
                </a:ext>
              </a:extLst>
            </p:cNvPr>
            <p:cNvSpPr>
              <a:spLocks noChangeShapeType="1"/>
            </p:cNvSpPr>
            <p:nvPr/>
          </p:nvSpPr>
          <p:spPr bwMode="auto">
            <a:xfrm>
              <a:off x="6188849" y="4467765"/>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Text Box 74">
              <a:extLst>
                <a:ext uri="{FF2B5EF4-FFF2-40B4-BE49-F238E27FC236}">
                  <a16:creationId xmlns:a16="http://schemas.microsoft.com/office/drawing/2014/main" id="{6AA4E53E-E037-49CD-B16E-381965603DD7}"/>
                </a:ext>
              </a:extLst>
            </p:cNvPr>
            <p:cNvSpPr txBox="1">
              <a:spLocks noChangeArrowheads="1"/>
            </p:cNvSpPr>
            <p:nvPr/>
          </p:nvSpPr>
          <p:spPr bwMode="auto">
            <a:xfrm>
              <a:off x="6197879" y="3953487"/>
              <a:ext cx="17723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尚未存入</a:t>
              </a:r>
              <a:endParaRPr lang="en-US" altLang="zh-CN" sz="2800" dirty="0">
                <a:latin typeface="楷体" panose="02010609060101010101" pitchFamily="49" charset="-122"/>
                <a:ea typeface="楷体" panose="02010609060101010101" pitchFamily="49" charset="-122"/>
              </a:endParaRPr>
            </a:p>
          </p:txBody>
        </p:sp>
        <p:sp>
          <p:nvSpPr>
            <p:cNvPr id="38" name="Text Box 74">
              <a:extLst>
                <a:ext uri="{FF2B5EF4-FFF2-40B4-BE49-F238E27FC236}">
                  <a16:creationId xmlns:a16="http://schemas.microsoft.com/office/drawing/2014/main" id="{AFE744DD-95A8-43D1-A066-D95A23B8A0E7}"/>
                </a:ext>
              </a:extLst>
            </p:cNvPr>
            <p:cNvSpPr txBox="1">
              <a:spLocks noChangeArrowheads="1"/>
            </p:cNvSpPr>
            <p:nvPr/>
          </p:nvSpPr>
          <p:spPr bwMode="auto">
            <a:xfrm>
              <a:off x="6160277" y="3392338"/>
              <a:ext cx="17723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t>
              </a:r>
            </a:p>
          </p:txBody>
        </p:sp>
        <p:sp>
          <p:nvSpPr>
            <p:cNvPr id="39" name="Line 73">
              <a:extLst>
                <a:ext uri="{FF2B5EF4-FFF2-40B4-BE49-F238E27FC236}">
                  <a16:creationId xmlns:a16="http://schemas.microsoft.com/office/drawing/2014/main" id="{55A4D7A5-5B18-42EE-A201-8175C7A57F72}"/>
                </a:ext>
              </a:extLst>
            </p:cNvPr>
            <p:cNvSpPr>
              <a:spLocks noChangeShapeType="1"/>
            </p:cNvSpPr>
            <p:nvPr/>
          </p:nvSpPr>
          <p:spPr bwMode="auto">
            <a:xfrm>
              <a:off x="6197879" y="4963237"/>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73">
              <a:extLst>
                <a:ext uri="{FF2B5EF4-FFF2-40B4-BE49-F238E27FC236}">
                  <a16:creationId xmlns:a16="http://schemas.microsoft.com/office/drawing/2014/main" id="{A04EE2DE-7861-491F-929A-319799259F26}"/>
                </a:ext>
              </a:extLst>
            </p:cNvPr>
            <p:cNvSpPr>
              <a:spLocks noChangeShapeType="1"/>
            </p:cNvSpPr>
            <p:nvPr/>
          </p:nvSpPr>
          <p:spPr bwMode="auto">
            <a:xfrm>
              <a:off x="6188849" y="5450561"/>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Line 73">
              <a:extLst>
                <a:ext uri="{FF2B5EF4-FFF2-40B4-BE49-F238E27FC236}">
                  <a16:creationId xmlns:a16="http://schemas.microsoft.com/office/drawing/2014/main" id="{F9286C81-E8D0-4E81-B4CA-E49F0FEA0DF4}"/>
                </a:ext>
              </a:extLst>
            </p:cNvPr>
            <p:cNvSpPr>
              <a:spLocks noChangeShapeType="1"/>
            </p:cNvSpPr>
            <p:nvPr/>
          </p:nvSpPr>
          <p:spPr bwMode="auto">
            <a:xfrm>
              <a:off x="6197878" y="6000292"/>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Text Box 74">
              <a:extLst>
                <a:ext uri="{FF2B5EF4-FFF2-40B4-BE49-F238E27FC236}">
                  <a16:creationId xmlns:a16="http://schemas.microsoft.com/office/drawing/2014/main" id="{FCA62221-EC69-49C2-8EFE-FDB89E880494}"/>
                </a:ext>
              </a:extLst>
            </p:cNvPr>
            <p:cNvSpPr txBox="1">
              <a:spLocks noChangeArrowheads="1"/>
            </p:cNvSpPr>
            <p:nvPr/>
          </p:nvSpPr>
          <p:spPr bwMode="auto">
            <a:xfrm>
              <a:off x="6160200" y="5451343"/>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t>
              </a:r>
            </a:p>
          </p:txBody>
        </p:sp>
        <p:sp>
          <p:nvSpPr>
            <p:cNvPr id="45" name="右大括号 44">
              <a:extLst>
                <a:ext uri="{FF2B5EF4-FFF2-40B4-BE49-F238E27FC236}">
                  <a16:creationId xmlns:a16="http://schemas.microsoft.com/office/drawing/2014/main" id="{6A572618-C340-4286-A641-E232AD9ABBB5}"/>
                </a:ext>
              </a:extLst>
            </p:cNvPr>
            <p:cNvSpPr/>
            <p:nvPr/>
          </p:nvSpPr>
          <p:spPr>
            <a:xfrm>
              <a:off x="8034963" y="4020162"/>
              <a:ext cx="114300" cy="2450168"/>
            </a:xfrm>
            <a:prstGeom prst="rightBrace">
              <a:avLst>
                <a:gd name="adj1" fmla="val 101111"/>
                <a:gd name="adj2" fmla="val 50000"/>
              </a:avLst>
            </a:prstGeom>
            <a:noFill/>
            <a:ln w="19050" cap="flat" cmpd="sng">
              <a:solidFill>
                <a:srgbClr val="000000"/>
              </a:solidFill>
              <a:prstDash val="solid"/>
              <a:headEnd type="none" w="med" len="med"/>
              <a:tailEnd type="none" w="med" len="med"/>
            </a:ln>
          </p:spPr>
        </p:sp>
        <p:sp>
          <p:nvSpPr>
            <p:cNvPr id="61" name="Text Box 74">
              <a:extLst>
                <a:ext uri="{FF2B5EF4-FFF2-40B4-BE49-F238E27FC236}">
                  <a16:creationId xmlns:a16="http://schemas.microsoft.com/office/drawing/2014/main" id="{1FB16E2C-8C7A-45FF-9E20-9D4A7366D771}"/>
                </a:ext>
              </a:extLst>
            </p:cNvPr>
            <p:cNvSpPr txBox="1">
              <a:spLocks noChangeArrowheads="1"/>
            </p:cNvSpPr>
            <p:nvPr/>
          </p:nvSpPr>
          <p:spPr bwMode="auto">
            <a:xfrm>
              <a:off x="8092205" y="4875758"/>
              <a:ext cx="9050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堆栈</a:t>
              </a:r>
              <a:endParaRPr lang="en-US" altLang="zh-CN" sz="2800" dirty="0">
                <a:latin typeface="楷体" panose="02010609060101010101" pitchFamily="49" charset="-122"/>
                <a:ea typeface="楷体" panose="02010609060101010101" pitchFamily="49" charset="-122"/>
              </a:endParaRPr>
            </a:p>
          </p:txBody>
        </p:sp>
      </p:grpSp>
      <p:sp>
        <p:nvSpPr>
          <p:cNvPr id="62" name="Text Box 74">
            <a:extLst>
              <a:ext uri="{FF2B5EF4-FFF2-40B4-BE49-F238E27FC236}">
                <a16:creationId xmlns:a16="http://schemas.microsoft.com/office/drawing/2014/main" id="{2AF59C1E-D60B-4AE5-85FC-2AC9095ECC35}"/>
              </a:ext>
            </a:extLst>
          </p:cNvPr>
          <p:cNvSpPr txBox="1">
            <a:spLocks noChangeArrowheads="1"/>
          </p:cNvSpPr>
          <p:nvPr/>
        </p:nvSpPr>
        <p:spPr bwMode="auto">
          <a:xfrm>
            <a:off x="6087583" y="440238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Tree>
    <p:extLst>
      <p:ext uri="{BB962C8B-B14F-4D97-AF65-F5344CB8AC3E}">
        <p14:creationId xmlns:p14="http://schemas.microsoft.com/office/powerpoint/2010/main" val="34241885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1+#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up)">
                                      <p:cBhvr>
                                        <p:cTn id="23" dur="500"/>
                                        <p:tgtEl>
                                          <p:spTgt spid="50"/>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left)">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left)">
                                      <p:cBhvr>
                                        <p:cTn id="4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52" grpId="0"/>
      <p:bldP spid="53" grpId="0" animBg="1"/>
      <p:bldP spid="6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705CC4-41C6-4881-BC5C-073321AE2D90}"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4" name="Text Box 4">
            <a:extLst>
              <a:ext uri="{FF2B5EF4-FFF2-40B4-BE49-F238E27FC236}">
                <a16:creationId xmlns:a16="http://schemas.microsoft.com/office/drawing/2014/main" id="{DD4797C6-0977-4E8B-B28A-B9BAE0E0E713}"/>
              </a:ext>
            </a:extLst>
          </p:cNvPr>
          <p:cNvSpPr txBox="1"/>
          <p:nvPr/>
        </p:nvSpPr>
        <p:spPr>
          <a:xfrm>
            <a:off x="1506577" y="4883344"/>
            <a:ext cx="6923263"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S=((SP-1))</a:t>
            </a:r>
          </a:p>
        </p:txBody>
      </p:sp>
      <p:grpSp>
        <p:nvGrpSpPr>
          <p:cNvPr id="9" name="组合 8">
            <a:extLst>
              <a:ext uri="{FF2B5EF4-FFF2-40B4-BE49-F238E27FC236}">
                <a16:creationId xmlns:a16="http://schemas.microsoft.com/office/drawing/2014/main" id="{914883A3-E783-47B1-B1DE-09C52F8ACDC1}"/>
              </a:ext>
            </a:extLst>
          </p:cNvPr>
          <p:cNvGrpSpPr/>
          <p:nvPr/>
        </p:nvGrpSpPr>
        <p:grpSpPr>
          <a:xfrm>
            <a:off x="286949" y="4193887"/>
            <a:ext cx="8543658" cy="756649"/>
            <a:chOff x="289981" y="4292403"/>
            <a:chExt cx="8543658" cy="756649"/>
          </a:xfrm>
        </p:grpSpPr>
        <p:sp>
          <p:nvSpPr>
            <p:cNvPr id="20" name="Text Box 4">
              <a:extLst>
                <a:ext uri="{FF2B5EF4-FFF2-40B4-BE49-F238E27FC236}">
                  <a16:creationId xmlns:a16="http://schemas.microsoft.com/office/drawing/2014/main" id="{BD37FDD7-3B5C-4E92-A839-35EA8469E4EA}"/>
                </a:ext>
              </a:extLst>
            </p:cNvPr>
            <p:cNvSpPr txBox="1"/>
            <p:nvPr/>
          </p:nvSpPr>
          <p:spPr>
            <a:xfrm>
              <a:off x="3091327" y="429240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SP</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 name="组合 6">
              <a:extLst>
                <a:ext uri="{FF2B5EF4-FFF2-40B4-BE49-F238E27FC236}">
                  <a16:creationId xmlns:a16="http://schemas.microsoft.com/office/drawing/2014/main" id="{3161C915-0BAC-4D43-8DF2-8509A0420F64}"/>
                </a:ext>
              </a:extLst>
            </p:cNvPr>
            <p:cNvGrpSpPr/>
            <p:nvPr/>
          </p:nvGrpSpPr>
          <p:grpSpPr>
            <a:xfrm>
              <a:off x="289981" y="4489283"/>
              <a:ext cx="8543658" cy="559769"/>
              <a:chOff x="289981" y="4489283"/>
              <a:chExt cx="8543658" cy="559769"/>
            </a:xfrm>
          </p:grpSpPr>
          <p:sp>
            <p:nvSpPr>
              <p:cNvPr id="18" name="Line 78">
                <a:extLst>
                  <a:ext uri="{FF2B5EF4-FFF2-40B4-BE49-F238E27FC236}">
                    <a16:creationId xmlns:a16="http://schemas.microsoft.com/office/drawing/2014/main" id="{0C07E4FB-78F9-4D3A-B013-480F990FBC93}"/>
                  </a:ext>
                </a:extLst>
              </p:cNvPr>
              <p:cNvSpPr>
                <a:spLocks noChangeShapeType="1"/>
              </p:cNvSpPr>
              <p:nvPr/>
            </p:nvSpPr>
            <p:spPr bwMode="auto">
              <a:xfrm>
                <a:off x="3028950" y="4886534"/>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9" name="Text Box 4">
                <a:extLst>
                  <a:ext uri="{FF2B5EF4-FFF2-40B4-BE49-F238E27FC236}">
                    <a16:creationId xmlns:a16="http://schemas.microsoft.com/office/drawing/2014/main" id="{1ECD00A6-372C-4118-BF41-21AE97086242}"/>
                  </a:ext>
                </a:extLst>
              </p:cNvPr>
              <p:cNvSpPr txBox="1"/>
              <p:nvPr/>
            </p:nvSpPr>
            <p:spPr>
              <a:xfrm>
                <a:off x="289981" y="4489283"/>
                <a:ext cx="8543658" cy="559769"/>
              </a:xfrm>
              <a:prstGeom prst="rect">
                <a:avLst/>
              </a:prstGeom>
              <a:noFill/>
              <a:ln w="9525">
                <a:noFill/>
              </a:ln>
            </p:spPr>
            <p:txBody>
              <a:bodyPr wrap="square" anchor="t">
                <a:spAutoFit/>
              </a:bodyPr>
              <a:lstStyle/>
              <a:p>
                <a:pPr lvl="0">
                  <a:lnSpc>
                    <a:spcPct val="150000"/>
                  </a:lnSpc>
                </a:pPr>
                <a:r>
                  <a:rPr lang="en-US" altLang="zh-CN" sz="2400" b="1" dirty="0">
                    <a:solidFill>
                      <a:prstClr val="black"/>
                    </a:solidFill>
                    <a:latin typeface="楷体" panose="02010609060101010101" pitchFamily="49" charset="-122"/>
                    <a:ea typeface="楷体" panose="02010609060101010101" pitchFamily="49" charset="-122"/>
                  </a:rPr>
                  <a:t>1)</a:t>
                </a:r>
                <a:r>
                  <a:rPr lang="zh-CN" altLang="en-US" sz="2400" b="1" dirty="0">
                    <a:solidFill>
                      <a:prstClr val="black"/>
                    </a:solidFill>
                    <a:latin typeface="楷体" panose="02010609060101010101" pitchFamily="49" charset="-122"/>
                    <a:ea typeface="楷体" panose="02010609060101010101" pitchFamily="49" charset="-122"/>
                  </a:rPr>
                  <a:t>压栈：寄存器号       操作数地址</a:t>
                </a:r>
                <a:r>
                  <a:rPr lang="en-US" altLang="zh-CN" sz="2400" b="1" dirty="0">
                    <a:solidFill>
                      <a:prstClr val="black"/>
                    </a:solidFill>
                    <a:latin typeface="楷体" panose="02010609060101010101" pitchFamily="49" charset="-122"/>
                    <a:ea typeface="楷体" panose="02010609060101010101" pitchFamily="49" charset="-122"/>
                  </a:rPr>
                  <a:t>=(SP)-1 </a:t>
                </a:r>
                <a:r>
                  <a:rPr lang="zh-CN" altLang="en-US" sz="2400" b="1" dirty="0">
                    <a:solidFill>
                      <a:prstClr val="black"/>
                    </a:solidFill>
                    <a:latin typeface="楷体" panose="02010609060101010101" pitchFamily="49" charset="-122"/>
                    <a:ea typeface="楷体" panose="02010609060101010101" pitchFamily="49" charset="-122"/>
                  </a:rPr>
                  <a:t>       操作数</a:t>
                </a:r>
                <a:endParaRPr lang="en-US" altLang="zh-CN" sz="2400" b="1" dirty="0">
                  <a:solidFill>
                    <a:prstClr val="black"/>
                  </a:solidFill>
                  <a:latin typeface="楷体" panose="02010609060101010101" pitchFamily="49" charset="-122"/>
                  <a:ea typeface="楷体" panose="02010609060101010101" pitchFamily="49" charset="-122"/>
                </a:endParaRPr>
              </a:p>
            </p:txBody>
          </p:sp>
          <p:sp>
            <p:nvSpPr>
              <p:cNvPr id="24" name="Line 78">
                <a:extLst>
                  <a:ext uri="{FF2B5EF4-FFF2-40B4-BE49-F238E27FC236}">
                    <a16:creationId xmlns:a16="http://schemas.microsoft.com/office/drawing/2014/main" id="{AD84E34F-749A-47FF-850C-07C0CF9D3CAD}"/>
                  </a:ext>
                </a:extLst>
              </p:cNvPr>
              <p:cNvSpPr>
                <a:spLocks noChangeShapeType="1"/>
              </p:cNvSpPr>
              <p:nvPr/>
            </p:nvSpPr>
            <p:spPr bwMode="auto">
              <a:xfrm>
                <a:off x="6804599" y="4899598"/>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25" name="Text Box 4">
              <a:extLst>
                <a:ext uri="{FF2B5EF4-FFF2-40B4-BE49-F238E27FC236}">
                  <a16:creationId xmlns:a16="http://schemas.microsoft.com/office/drawing/2014/main" id="{44C3E8D1-52E4-480E-848A-81C1E186B133}"/>
                </a:ext>
              </a:extLst>
            </p:cNvPr>
            <p:cNvSpPr txBox="1"/>
            <p:nvPr/>
          </p:nvSpPr>
          <p:spPr>
            <a:xfrm>
              <a:off x="6862034" y="430859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grpSp>
        <p:nvGrpSpPr>
          <p:cNvPr id="3" name="组合 2">
            <a:extLst>
              <a:ext uri="{FF2B5EF4-FFF2-40B4-BE49-F238E27FC236}">
                <a16:creationId xmlns:a16="http://schemas.microsoft.com/office/drawing/2014/main" id="{D565B6E7-96A8-4DDE-A80E-5282BB6A5604}"/>
              </a:ext>
            </a:extLst>
          </p:cNvPr>
          <p:cNvGrpSpPr/>
          <p:nvPr/>
        </p:nvGrpSpPr>
        <p:grpSpPr>
          <a:xfrm>
            <a:off x="1185108" y="1380282"/>
            <a:ext cx="7671872" cy="3011936"/>
            <a:chOff x="300171" y="3201768"/>
            <a:chExt cx="8651514" cy="3304857"/>
          </a:xfrm>
        </p:grpSpPr>
        <p:grpSp>
          <p:nvGrpSpPr>
            <p:cNvPr id="37" name="Group 21">
              <a:extLst>
                <a:ext uri="{FF2B5EF4-FFF2-40B4-BE49-F238E27FC236}">
                  <a16:creationId xmlns:a16="http://schemas.microsoft.com/office/drawing/2014/main" id="{954CE434-735F-4281-A61A-24F02F354F94}"/>
                </a:ext>
              </a:extLst>
            </p:cNvPr>
            <p:cNvGrpSpPr>
              <a:grpSpLocks/>
            </p:cNvGrpSpPr>
            <p:nvPr/>
          </p:nvGrpSpPr>
          <p:grpSpPr bwMode="auto">
            <a:xfrm>
              <a:off x="300171" y="3201768"/>
              <a:ext cx="5208589" cy="830266"/>
              <a:chOff x="1248" y="2208"/>
              <a:chExt cx="3281" cy="523"/>
            </a:xfrm>
          </p:grpSpPr>
          <p:sp>
            <p:nvSpPr>
              <p:cNvPr id="38" name="Text Box 22">
                <a:extLst>
                  <a:ext uri="{FF2B5EF4-FFF2-40B4-BE49-F238E27FC236}">
                    <a16:creationId xmlns:a16="http://schemas.microsoft.com/office/drawing/2014/main" id="{FE79002E-8858-4CE0-916C-A6879F511647}"/>
                  </a:ext>
                </a:extLst>
              </p:cNvPr>
              <p:cNvSpPr txBox="1">
                <a:spLocks noChangeArrowheads="1"/>
              </p:cNvSpPr>
              <p:nvPr/>
            </p:nvSpPr>
            <p:spPr bwMode="auto">
              <a:xfrm>
                <a:off x="1248" y="2208"/>
                <a:ext cx="3281" cy="523"/>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dirty="0">
                    <a:latin typeface="楷体" panose="02010609060101010101" pitchFamily="49" charset="-122"/>
                    <a:ea typeface="楷体" panose="02010609060101010101" pitchFamily="49" charset="-122"/>
                  </a:rPr>
                  <a:t> OP  </a:t>
                </a:r>
                <a:r>
                  <a:rPr lang="zh-CN" altLang="en-US" sz="2400" dirty="0">
                    <a:latin typeface="楷体" panose="02010609060101010101" pitchFamily="49" charset="-122"/>
                    <a:ea typeface="楷体" panose="02010609060101010101" pitchFamily="49" charset="-122"/>
                  </a:rPr>
                  <a:t>地址</a:t>
                </a:r>
                <a:r>
                  <a:rPr lang="en-US" altLang="zh-CN" sz="2400" dirty="0">
                    <a:latin typeface="楷体" panose="02010609060101010101" pitchFamily="49" charset="-122"/>
                    <a:ea typeface="楷体" panose="02010609060101010101" pitchFamily="49" charset="-122"/>
                  </a:rPr>
                  <a:t>1     </a:t>
                </a:r>
                <a:r>
                  <a:rPr lang="zh-CN" altLang="en-US" sz="2400" dirty="0">
                    <a:latin typeface="楷体" panose="02010609060101010101" pitchFamily="49" charset="-122"/>
                    <a:ea typeface="楷体" panose="02010609060101010101" pitchFamily="49" charset="-122"/>
                  </a:rPr>
                  <a:t>地址</a:t>
                </a:r>
                <a:r>
                  <a:rPr lang="en-US" altLang="zh-CN" sz="2400" dirty="0">
                    <a:latin typeface="楷体" panose="02010609060101010101" pitchFamily="49" charset="-122"/>
                    <a:ea typeface="楷体" panose="02010609060101010101" pitchFamily="49" charset="-122"/>
                  </a:rPr>
                  <a:t>2=100</a:t>
                </a:r>
              </a:p>
              <a:p>
                <a:pPr eaLnBrk="1" hangingPunct="1"/>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（寄存器</a:t>
                </a:r>
                <a:r>
                  <a:rPr lang="en-US" altLang="zh-CN" sz="2400" dirty="0">
                    <a:latin typeface="楷体" panose="02010609060101010101" pitchFamily="49" charset="-122"/>
                    <a:ea typeface="楷体" panose="02010609060101010101" pitchFamily="49" charset="-122"/>
                  </a:rPr>
                  <a:t>SP</a:t>
                </a:r>
                <a:r>
                  <a:rPr lang="zh-CN" altLang="en-US" sz="2400" dirty="0">
                    <a:latin typeface="楷体" panose="02010609060101010101" pitchFamily="49" charset="-122"/>
                    <a:ea typeface="楷体" panose="02010609060101010101" pitchFamily="49" charset="-122"/>
                  </a:rPr>
                  <a:t>编号）</a:t>
                </a:r>
                <a:endParaRPr lang="en-US" altLang="zh-CN" sz="2400" dirty="0">
                  <a:latin typeface="楷体" panose="02010609060101010101" pitchFamily="49" charset="-122"/>
                  <a:ea typeface="楷体" panose="02010609060101010101" pitchFamily="49" charset="-122"/>
                </a:endParaRPr>
              </a:p>
            </p:txBody>
          </p:sp>
          <p:sp>
            <p:nvSpPr>
              <p:cNvPr id="39" name="Line 23">
                <a:extLst>
                  <a:ext uri="{FF2B5EF4-FFF2-40B4-BE49-F238E27FC236}">
                    <a16:creationId xmlns:a16="http://schemas.microsoft.com/office/drawing/2014/main" id="{3F78B52B-6BF6-41D1-B414-6A5A760FA90F}"/>
                  </a:ext>
                </a:extLst>
              </p:cNvPr>
              <p:cNvSpPr>
                <a:spLocks noChangeShapeType="1"/>
              </p:cNvSpPr>
              <p:nvPr/>
            </p:nvSpPr>
            <p:spPr bwMode="auto">
              <a:xfrm flipH="1">
                <a:off x="1751" y="2208"/>
                <a:ext cx="4" cy="52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24">
                <a:extLst>
                  <a:ext uri="{FF2B5EF4-FFF2-40B4-BE49-F238E27FC236}">
                    <a16:creationId xmlns:a16="http://schemas.microsoft.com/office/drawing/2014/main" id="{16E63DCA-D591-4ADB-8EDC-DABE16D37E52}"/>
                  </a:ext>
                </a:extLst>
              </p:cNvPr>
              <p:cNvSpPr>
                <a:spLocks noChangeShapeType="1"/>
              </p:cNvSpPr>
              <p:nvPr/>
            </p:nvSpPr>
            <p:spPr bwMode="auto">
              <a:xfrm flipH="1">
                <a:off x="2542" y="2208"/>
                <a:ext cx="4" cy="52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3" name="Line 78">
              <a:extLst>
                <a:ext uri="{FF2B5EF4-FFF2-40B4-BE49-F238E27FC236}">
                  <a16:creationId xmlns:a16="http://schemas.microsoft.com/office/drawing/2014/main" id="{7D15D8AF-3E73-4611-A8AF-67E6712E2588}"/>
                </a:ext>
              </a:extLst>
            </p:cNvPr>
            <p:cNvSpPr>
              <a:spLocks noChangeShapeType="1"/>
            </p:cNvSpPr>
            <p:nvPr/>
          </p:nvSpPr>
          <p:spPr bwMode="auto">
            <a:xfrm flipH="1">
              <a:off x="3698527" y="416379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Line 78">
              <a:extLst>
                <a:ext uri="{FF2B5EF4-FFF2-40B4-BE49-F238E27FC236}">
                  <a16:creationId xmlns:a16="http://schemas.microsoft.com/office/drawing/2014/main" id="{86CFFC4E-23F3-4375-A6B3-51825937049E}"/>
                </a:ext>
              </a:extLst>
            </p:cNvPr>
            <p:cNvSpPr>
              <a:spLocks noChangeShapeType="1"/>
            </p:cNvSpPr>
            <p:nvPr/>
          </p:nvSpPr>
          <p:spPr bwMode="auto">
            <a:xfrm>
              <a:off x="4426720" y="4785360"/>
              <a:ext cx="678212" cy="24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5" name="Text Box 74">
              <a:extLst>
                <a:ext uri="{FF2B5EF4-FFF2-40B4-BE49-F238E27FC236}">
                  <a16:creationId xmlns:a16="http://schemas.microsoft.com/office/drawing/2014/main" id="{83B6BCE7-7B3E-40D2-945C-471BAFAED225}"/>
                </a:ext>
              </a:extLst>
            </p:cNvPr>
            <p:cNvSpPr txBox="1">
              <a:spLocks noChangeArrowheads="1"/>
            </p:cNvSpPr>
            <p:nvPr/>
          </p:nvSpPr>
          <p:spPr bwMode="auto">
            <a:xfrm>
              <a:off x="2354209" y="4463116"/>
              <a:ext cx="692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SP</a:t>
              </a:r>
            </a:p>
          </p:txBody>
        </p:sp>
        <p:sp>
          <p:nvSpPr>
            <p:cNvPr id="61" name="Text Box 74">
              <a:extLst>
                <a:ext uri="{FF2B5EF4-FFF2-40B4-BE49-F238E27FC236}">
                  <a16:creationId xmlns:a16="http://schemas.microsoft.com/office/drawing/2014/main" id="{322FEE68-408A-4B97-81B2-3E21571AD08E}"/>
                </a:ext>
              </a:extLst>
            </p:cNvPr>
            <p:cNvSpPr txBox="1">
              <a:spLocks noChangeArrowheads="1"/>
            </p:cNvSpPr>
            <p:nvPr/>
          </p:nvSpPr>
          <p:spPr bwMode="auto">
            <a:xfrm>
              <a:off x="3023347" y="4471350"/>
              <a:ext cx="1322805" cy="461665"/>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dirty="0">
                  <a:latin typeface="楷体" panose="02010609060101010101" pitchFamily="49" charset="-122"/>
                  <a:ea typeface="楷体" panose="02010609060101010101" pitchFamily="49" charset="-122"/>
                </a:rPr>
                <a:t>A</a:t>
              </a:r>
            </a:p>
          </p:txBody>
        </p:sp>
        <p:grpSp>
          <p:nvGrpSpPr>
            <p:cNvPr id="62" name="组合 61">
              <a:extLst>
                <a:ext uri="{FF2B5EF4-FFF2-40B4-BE49-F238E27FC236}">
                  <a16:creationId xmlns:a16="http://schemas.microsoft.com/office/drawing/2014/main" id="{A0F68607-712D-4C2A-94C6-9322B2E23DA1}"/>
                </a:ext>
              </a:extLst>
            </p:cNvPr>
            <p:cNvGrpSpPr/>
            <p:nvPr/>
          </p:nvGrpSpPr>
          <p:grpSpPr>
            <a:xfrm>
              <a:off x="5229285" y="3345764"/>
              <a:ext cx="3722400" cy="3160861"/>
              <a:chOff x="5274812" y="3392338"/>
              <a:chExt cx="3722400" cy="3160861"/>
            </a:xfrm>
          </p:grpSpPr>
          <p:sp>
            <p:nvSpPr>
              <p:cNvPr id="63" name="Text Box 74">
                <a:extLst>
                  <a:ext uri="{FF2B5EF4-FFF2-40B4-BE49-F238E27FC236}">
                    <a16:creationId xmlns:a16="http://schemas.microsoft.com/office/drawing/2014/main" id="{8A0BCABA-E321-43D7-83A6-37D67879891A}"/>
                  </a:ext>
                </a:extLst>
              </p:cNvPr>
              <p:cNvSpPr txBox="1">
                <a:spLocks noChangeArrowheads="1"/>
              </p:cNvSpPr>
              <p:nvPr/>
            </p:nvSpPr>
            <p:spPr bwMode="auto">
              <a:xfrm>
                <a:off x="5274812" y="4477945"/>
                <a:ext cx="905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栈顶</a:t>
                </a:r>
                <a:endParaRPr lang="en-US" altLang="zh-CN" sz="2400" dirty="0">
                  <a:latin typeface="楷体" panose="02010609060101010101" pitchFamily="49" charset="-122"/>
                  <a:ea typeface="楷体" panose="02010609060101010101" pitchFamily="49" charset="-122"/>
                </a:endParaRPr>
              </a:p>
            </p:txBody>
          </p:sp>
          <p:sp>
            <p:nvSpPr>
              <p:cNvPr id="64" name="Text Box 74">
                <a:extLst>
                  <a:ext uri="{FF2B5EF4-FFF2-40B4-BE49-F238E27FC236}">
                    <a16:creationId xmlns:a16="http://schemas.microsoft.com/office/drawing/2014/main" id="{9C88218E-4980-44C0-BA52-F62C704648D9}"/>
                  </a:ext>
                </a:extLst>
              </p:cNvPr>
              <p:cNvSpPr txBox="1">
                <a:spLocks noChangeArrowheads="1"/>
              </p:cNvSpPr>
              <p:nvPr/>
            </p:nvSpPr>
            <p:spPr bwMode="auto">
              <a:xfrm>
                <a:off x="5274813" y="6015693"/>
                <a:ext cx="9050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栈底</a:t>
                </a:r>
                <a:endParaRPr lang="en-US" altLang="zh-CN" sz="2400" dirty="0">
                  <a:latin typeface="楷体" panose="02010609060101010101" pitchFamily="49" charset="-122"/>
                  <a:ea typeface="楷体" panose="02010609060101010101" pitchFamily="49" charset="-122"/>
                </a:endParaRPr>
              </a:p>
            </p:txBody>
          </p:sp>
          <p:sp>
            <p:nvSpPr>
              <p:cNvPr id="65" name="Rectangle 71">
                <a:extLst>
                  <a:ext uri="{FF2B5EF4-FFF2-40B4-BE49-F238E27FC236}">
                    <a16:creationId xmlns:a16="http://schemas.microsoft.com/office/drawing/2014/main" id="{12D5A6BF-C41A-4A09-9526-DD60140D401C}"/>
                  </a:ext>
                </a:extLst>
              </p:cNvPr>
              <p:cNvSpPr>
                <a:spLocks noChangeArrowheads="1"/>
              </p:cNvSpPr>
              <p:nvPr/>
            </p:nvSpPr>
            <p:spPr bwMode="auto">
              <a:xfrm>
                <a:off x="6188849" y="3400964"/>
                <a:ext cx="1772315" cy="3152235"/>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66" name="Line 72">
                <a:extLst>
                  <a:ext uri="{FF2B5EF4-FFF2-40B4-BE49-F238E27FC236}">
                    <a16:creationId xmlns:a16="http://schemas.microsoft.com/office/drawing/2014/main" id="{8256B9F3-1875-4E44-9607-26B21EF53920}"/>
                  </a:ext>
                </a:extLst>
              </p:cNvPr>
              <p:cNvSpPr>
                <a:spLocks noChangeShapeType="1"/>
              </p:cNvSpPr>
              <p:nvPr/>
            </p:nvSpPr>
            <p:spPr bwMode="auto">
              <a:xfrm>
                <a:off x="6188849" y="3934365"/>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73">
                <a:extLst>
                  <a:ext uri="{FF2B5EF4-FFF2-40B4-BE49-F238E27FC236}">
                    <a16:creationId xmlns:a16="http://schemas.microsoft.com/office/drawing/2014/main" id="{2CFAC462-A7D4-478B-92C4-2B00374CCAE0}"/>
                  </a:ext>
                </a:extLst>
              </p:cNvPr>
              <p:cNvSpPr>
                <a:spLocks noChangeShapeType="1"/>
              </p:cNvSpPr>
              <p:nvPr/>
            </p:nvSpPr>
            <p:spPr bwMode="auto">
              <a:xfrm>
                <a:off x="6188849" y="4467765"/>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Text Box 74">
                <a:extLst>
                  <a:ext uri="{FF2B5EF4-FFF2-40B4-BE49-F238E27FC236}">
                    <a16:creationId xmlns:a16="http://schemas.microsoft.com/office/drawing/2014/main" id="{5B0C61FC-429C-4995-883B-39F63C726254}"/>
                  </a:ext>
                </a:extLst>
              </p:cNvPr>
              <p:cNvSpPr txBox="1">
                <a:spLocks noChangeArrowheads="1"/>
              </p:cNvSpPr>
              <p:nvPr/>
            </p:nvSpPr>
            <p:spPr bwMode="auto">
              <a:xfrm>
                <a:off x="6197879" y="3953487"/>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尚未存入</a:t>
                </a:r>
                <a:endParaRPr lang="en-US" altLang="zh-CN" sz="2400" dirty="0">
                  <a:latin typeface="楷体" panose="02010609060101010101" pitchFamily="49" charset="-122"/>
                  <a:ea typeface="楷体" panose="02010609060101010101" pitchFamily="49" charset="-122"/>
                </a:endParaRPr>
              </a:p>
            </p:txBody>
          </p:sp>
          <p:sp>
            <p:nvSpPr>
              <p:cNvPr id="69" name="Text Box 74">
                <a:extLst>
                  <a:ext uri="{FF2B5EF4-FFF2-40B4-BE49-F238E27FC236}">
                    <a16:creationId xmlns:a16="http://schemas.microsoft.com/office/drawing/2014/main" id="{E1BAB05E-E53C-40A6-90C2-27171432F56A}"/>
                  </a:ext>
                </a:extLst>
              </p:cNvPr>
              <p:cNvSpPr txBox="1">
                <a:spLocks noChangeArrowheads="1"/>
              </p:cNvSpPr>
              <p:nvPr/>
            </p:nvSpPr>
            <p:spPr bwMode="auto">
              <a:xfrm>
                <a:off x="6160277" y="3392338"/>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a:t>
                </a:r>
              </a:p>
            </p:txBody>
          </p:sp>
          <p:sp>
            <p:nvSpPr>
              <p:cNvPr id="70" name="Line 73">
                <a:extLst>
                  <a:ext uri="{FF2B5EF4-FFF2-40B4-BE49-F238E27FC236}">
                    <a16:creationId xmlns:a16="http://schemas.microsoft.com/office/drawing/2014/main" id="{21952300-99FE-4AAA-B53F-D84DB2424437}"/>
                  </a:ext>
                </a:extLst>
              </p:cNvPr>
              <p:cNvSpPr>
                <a:spLocks noChangeShapeType="1"/>
              </p:cNvSpPr>
              <p:nvPr/>
            </p:nvSpPr>
            <p:spPr bwMode="auto">
              <a:xfrm>
                <a:off x="6197879" y="4963237"/>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1" name="Line 73">
                <a:extLst>
                  <a:ext uri="{FF2B5EF4-FFF2-40B4-BE49-F238E27FC236}">
                    <a16:creationId xmlns:a16="http://schemas.microsoft.com/office/drawing/2014/main" id="{29938C1F-9001-428F-8206-55C565412A6E}"/>
                  </a:ext>
                </a:extLst>
              </p:cNvPr>
              <p:cNvSpPr>
                <a:spLocks noChangeShapeType="1"/>
              </p:cNvSpPr>
              <p:nvPr/>
            </p:nvSpPr>
            <p:spPr bwMode="auto">
              <a:xfrm>
                <a:off x="6188849" y="5450561"/>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2" name="Line 73">
                <a:extLst>
                  <a:ext uri="{FF2B5EF4-FFF2-40B4-BE49-F238E27FC236}">
                    <a16:creationId xmlns:a16="http://schemas.microsoft.com/office/drawing/2014/main" id="{EE89DA47-319F-43BF-91EC-BC93F8CD4BF7}"/>
                  </a:ext>
                </a:extLst>
              </p:cNvPr>
              <p:cNvSpPr>
                <a:spLocks noChangeShapeType="1"/>
              </p:cNvSpPr>
              <p:nvPr/>
            </p:nvSpPr>
            <p:spPr bwMode="auto">
              <a:xfrm>
                <a:off x="6197878" y="6000292"/>
                <a:ext cx="177231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3" name="Text Box 74">
                <a:extLst>
                  <a:ext uri="{FF2B5EF4-FFF2-40B4-BE49-F238E27FC236}">
                    <a16:creationId xmlns:a16="http://schemas.microsoft.com/office/drawing/2014/main" id="{0B6AE307-EF47-4BAF-A251-B65F84E4E77C}"/>
                  </a:ext>
                </a:extLst>
              </p:cNvPr>
              <p:cNvSpPr txBox="1">
                <a:spLocks noChangeArrowheads="1"/>
              </p:cNvSpPr>
              <p:nvPr/>
            </p:nvSpPr>
            <p:spPr bwMode="auto">
              <a:xfrm>
                <a:off x="6160200" y="5451343"/>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a:t>
                </a:r>
              </a:p>
            </p:txBody>
          </p:sp>
          <p:sp>
            <p:nvSpPr>
              <p:cNvPr id="74" name="右大括号 73">
                <a:extLst>
                  <a:ext uri="{FF2B5EF4-FFF2-40B4-BE49-F238E27FC236}">
                    <a16:creationId xmlns:a16="http://schemas.microsoft.com/office/drawing/2014/main" id="{D57CED34-A1B7-4D15-9666-920A558F4FD4}"/>
                  </a:ext>
                </a:extLst>
              </p:cNvPr>
              <p:cNvSpPr/>
              <p:nvPr/>
            </p:nvSpPr>
            <p:spPr>
              <a:xfrm>
                <a:off x="8034963" y="4020162"/>
                <a:ext cx="114300" cy="2450168"/>
              </a:xfrm>
              <a:prstGeom prst="rightBrace">
                <a:avLst>
                  <a:gd name="adj1" fmla="val 101111"/>
                  <a:gd name="adj2" fmla="val 50000"/>
                </a:avLst>
              </a:prstGeom>
              <a:noFill/>
              <a:ln w="19050" cap="flat" cmpd="sng">
                <a:solidFill>
                  <a:srgbClr val="000000"/>
                </a:solidFill>
                <a:prstDash val="solid"/>
                <a:headEnd type="none" w="med" len="med"/>
                <a:tailEnd type="none" w="med" len="med"/>
              </a:ln>
            </p:spPr>
          </p:sp>
          <p:sp>
            <p:nvSpPr>
              <p:cNvPr id="75" name="Text Box 74">
                <a:extLst>
                  <a:ext uri="{FF2B5EF4-FFF2-40B4-BE49-F238E27FC236}">
                    <a16:creationId xmlns:a16="http://schemas.microsoft.com/office/drawing/2014/main" id="{7652872E-905D-4C24-BAC0-C0E605A33166}"/>
                  </a:ext>
                </a:extLst>
              </p:cNvPr>
              <p:cNvSpPr txBox="1">
                <a:spLocks noChangeArrowheads="1"/>
              </p:cNvSpPr>
              <p:nvPr/>
            </p:nvSpPr>
            <p:spPr bwMode="auto">
              <a:xfrm>
                <a:off x="8092205" y="4875758"/>
                <a:ext cx="905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堆栈</a:t>
                </a:r>
                <a:endParaRPr lang="en-US" altLang="zh-CN" sz="2400" dirty="0">
                  <a:latin typeface="楷体" panose="02010609060101010101" pitchFamily="49" charset="-122"/>
                  <a:ea typeface="楷体" panose="02010609060101010101" pitchFamily="49" charset="-122"/>
                </a:endParaRPr>
              </a:p>
            </p:txBody>
          </p:sp>
        </p:grpSp>
        <p:sp>
          <p:nvSpPr>
            <p:cNvPr id="76" name="Text Box 74">
              <a:extLst>
                <a:ext uri="{FF2B5EF4-FFF2-40B4-BE49-F238E27FC236}">
                  <a16:creationId xmlns:a16="http://schemas.microsoft.com/office/drawing/2014/main" id="{E2629FA9-6AF0-42E3-88D4-6467B4307758}"/>
                </a:ext>
              </a:extLst>
            </p:cNvPr>
            <p:cNvSpPr txBox="1">
              <a:spLocks noChangeArrowheads="1"/>
            </p:cNvSpPr>
            <p:nvPr/>
          </p:nvSpPr>
          <p:spPr bwMode="auto">
            <a:xfrm>
              <a:off x="6087583" y="4402385"/>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a:t>
              </a:r>
              <a:r>
                <a:rPr lang="en-US" altLang="zh-CN" sz="2400" dirty="0">
                  <a:latin typeface="楷体" panose="02010609060101010101" pitchFamily="49" charset="-122"/>
                  <a:ea typeface="楷体" panose="02010609060101010101" pitchFamily="49" charset="-122"/>
                </a:rPr>
                <a:t>S</a:t>
              </a:r>
            </a:p>
          </p:txBody>
        </p:sp>
      </p:grpSp>
      <p:sp>
        <p:nvSpPr>
          <p:cNvPr id="77" name="Text Box 4">
            <a:extLst>
              <a:ext uri="{FF2B5EF4-FFF2-40B4-BE49-F238E27FC236}">
                <a16:creationId xmlns:a16="http://schemas.microsoft.com/office/drawing/2014/main" id="{6F581380-C2AB-480D-AAAD-85F04C63BE9B}"/>
              </a:ext>
            </a:extLst>
          </p:cNvPr>
          <p:cNvSpPr txBox="1"/>
          <p:nvPr/>
        </p:nvSpPr>
        <p:spPr>
          <a:xfrm>
            <a:off x="258119" y="3727201"/>
            <a:ext cx="2033341"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grpSp>
        <p:nvGrpSpPr>
          <p:cNvPr id="10" name="组合 9">
            <a:extLst>
              <a:ext uri="{FF2B5EF4-FFF2-40B4-BE49-F238E27FC236}">
                <a16:creationId xmlns:a16="http://schemas.microsoft.com/office/drawing/2014/main" id="{FD2BE975-F0BD-4C6D-ACFB-0F7E2FBEE0C0}"/>
              </a:ext>
            </a:extLst>
          </p:cNvPr>
          <p:cNvGrpSpPr/>
          <p:nvPr/>
        </p:nvGrpSpPr>
        <p:grpSpPr>
          <a:xfrm>
            <a:off x="296882" y="5203363"/>
            <a:ext cx="7725481" cy="778723"/>
            <a:chOff x="283139" y="5134542"/>
            <a:chExt cx="7725481" cy="778723"/>
          </a:xfrm>
        </p:grpSpPr>
        <p:sp>
          <p:nvSpPr>
            <p:cNvPr id="78" name="Text Box 4">
              <a:extLst>
                <a:ext uri="{FF2B5EF4-FFF2-40B4-BE49-F238E27FC236}">
                  <a16:creationId xmlns:a16="http://schemas.microsoft.com/office/drawing/2014/main" id="{8331A5E8-F533-4EA1-8162-EB9019772F08}"/>
                </a:ext>
              </a:extLst>
            </p:cNvPr>
            <p:cNvSpPr txBox="1"/>
            <p:nvPr/>
          </p:nvSpPr>
          <p:spPr>
            <a:xfrm>
              <a:off x="283139" y="5353496"/>
              <a:ext cx="7725481" cy="559769"/>
            </a:xfrm>
            <a:prstGeom prst="rect">
              <a:avLst/>
            </a:prstGeom>
            <a:noFill/>
            <a:ln w="9525">
              <a:noFill/>
            </a:ln>
          </p:spPr>
          <p:txBody>
            <a:bodyPr wrap="square" anchor="t">
              <a:spAutoFit/>
            </a:bodyPr>
            <a:lstStyle/>
            <a:p>
              <a:pPr lvl="0">
                <a:lnSpc>
                  <a:spcPct val="150000"/>
                </a:lnSpc>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lang="en-US" altLang="zh-CN" sz="2400" b="1" dirty="0">
                  <a:solidFill>
                    <a:prstClr val="black"/>
                  </a:solidFill>
                  <a:latin typeface="楷体" panose="02010609060101010101" pitchFamily="49" charset="-122"/>
                  <a:ea typeface="楷体" panose="02010609060101010101" pitchFamily="49" charset="-122"/>
                </a:rPr>
                <a:t>)</a:t>
              </a:r>
              <a:r>
                <a:rPr lang="zh-CN" altLang="en-US" sz="2400" b="1" dirty="0">
                  <a:solidFill>
                    <a:prstClr val="black"/>
                  </a:solidFill>
                  <a:latin typeface="楷体" panose="02010609060101010101" pitchFamily="49" charset="-122"/>
                  <a:ea typeface="楷体" panose="02010609060101010101" pitchFamily="49" charset="-122"/>
                </a:rPr>
                <a:t>出栈：寄存器号       操作数地址       操作数</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79" name="Text Box 4">
              <a:extLst>
                <a:ext uri="{FF2B5EF4-FFF2-40B4-BE49-F238E27FC236}">
                  <a16:creationId xmlns:a16="http://schemas.microsoft.com/office/drawing/2014/main" id="{23C91060-D1C5-417F-80EE-7381E2DB3949}"/>
                </a:ext>
              </a:extLst>
            </p:cNvPr>
            <p:cNvSpPr txBox="1"/>
            <p:nvPr/>
          </p:nvSpPr>
          <p:spPr>
            <a:xfrm>
              <a:off x="3025918" y="5134542"/>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SP</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0" name="Line 78">
              <a:extLst>
                <a:ext uri="{FF2B5EF4-FFF2-40B4-BE49-F238E27FC236}">
                  <a16:creationId xmlns:a16="http://schemas.microsoft.com/office/drawing/2014/main" id="{81BBD307-4349-4979-8DA8-E0DA30C8BCAD}"/>
                </a:ext>
              </a:extLst>
            </p:cNvPr>
            <p:cNvSpPr>
              <a:spLocks noChangeShapeType="1"/>
            </p:cNvSpPr>
            <p:nvPr/>
          </p:nvSpPr>
          <p:spPr bwMode="auto">
            <a:xfrm>
              <a:off x="2963541" y="5728673"/>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1" name="Text Box 4">
              <a:extLst>
                <a:ext uri="{FF2B5EF4-FFF2-40B4-BE49-F238E27FC236}">
                  <a16:creationId xmlns:a16="http://schemas.microsoft.com/office/drawing/2014/main" id="{1F5DBB1D-FAD8-433C-89D9-4EBBEE6799F5}"/>
                </a:ext>
              </a:extLst>
            </p:cNvPr>
            <p:cNvSpPr txBox="1"/>
            <p:nvPr/>
          </p:nvSpPr>
          <p:spPr>
            <a:xfrm>
              <a:off x="5750624" y="5147416"/>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SP</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2" name="Line 78">
              <a:extLst>
                <a:ext uri="{FF2B5EF4-FFF2-40B4-BE49-F238E27FC236}">
                  <a16:creationId xmlns:a16="http://schemas.microsoft.com/office/drawing/2014/main" id="{68D75DC3-41A7-4BD1-BF3F-216A34BEF12D}"/>
                </a:ext>
              </a:extLst>
            </p:cNvPr>
            <p:cNvSpPr>
              <a:spLocks noChangeShapeType="1"/>
            </p:cNvSpPr>
            <p:nvPr/>
          </p:nvSpPr>
          <p:spPr bwMode="auto">
            <a:xfrm>
              <a:off x="5688247" y="5741547"/>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3" name="Text Box 4">
            <a:extLst>
              <a:ext uri="{FF2B5EF4-FFF2-40B4-BE49-F238E27FC236}">
                <a16:creationId xmlns:a16="http://schemas.microsoft.com/office/drawing/2014/main" id="{7C263C9E-DFB4-4157-A8C2-70E39C7BDB81}"/>
              </a:ext>
            </a:extLst>
          </p:cNvPr>
          <p:cNvSpPr txBox="1"/>
          <p:nvPr/>
        </p:nvSpPr>
        <p:spPr>
          <a:xfrm>
            <a:off x="1526497" y="5890906"/>
            <a:ext cx="6838766"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a:t>
            </a:r>
          </a:p>
        </p:txBody>
      </p:sp>
    </p:spTree>
    <p:extLst>
      <p:ext uri="{BB962C8B-B14F-4D97-AF65-F5344CB8AC3E}">
        <p14:creationId xmlns:p14="http://schemas.microsoft.com/office/powerpoint/2010/main" val="4857272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wipe(left)">
                                      <p:cBhvr>
                                        <p:cTn id="2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7" grpId="0"/>
      <p:bldP spid="8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4C9351A-1E4C-444B-9C86-12ED87BD74F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a:extLst>
              <a:ext uri="{FF2B5EF4-FFF2-40B4-BE49-F238E27FC236}">
                <a16:creationId xmlns:a16="http://schemas.microsoft.com/office/drawing/2014/main" id="{1DBF9FBA-79CC-44C2-A60B-FB381FEB6E09}"/>
              </a:ext>
            </a:extLst>
          </p:cNvPr>
          <p:cNvSpPr txBox="1"/>
          <p:nvPr/>
        </p:nvSpPr>
        <p:spPr>
          <a:xfrm>
            <a:off x="277946" y="1423683"/>
            <a:ext cx="8319248" cy="4677242"/>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对堆栈的连续压入与连续弹出（自底向上生长方式）</a:t>
            </a:r>
            <a:r>
              <a:rPr lang="en-US" altLang="zh-CN" sz="2800" b="1" dirty="0">
                <a:latin typeface="楷体" panose="02010609060101010101" pitchFamily="49" charset="-122"/>
                <a:ea typeface="楷体" panose="02010609060101010101" pitchFamily="49" charset="-122"/>
              </a:rPr>
              <a:t>, SP</a:t>
            </a:r>
            <a:r>
              <a:rPr lang="zh-CN" altLang="en-US" sz="2800" b="1" dirty="0">
                <a:latin typeface="楷体" panose="02010609060101010101" pitchFamily="49" charset="-122"/>
                <a:ea typeface="楷体" panose="02010609060101010101" pitchFamily="49" charset="-122"/>
              </a:rPr>
              <a:t>内容为</a:t>
            </a:r>
            <a:r>
              <a:rPr lang="en-US" altLang="zh-CN" sz="2800" b="1" dirty="0">
                <a:latin typeface="楷体" panose="02010609060101010101" pitchFamily="49" charset="-122"/>
                <a:ea typeface="楷体" panose="02010609060101010101" pitchFamily="49" charset="-122"/>
              </a:rPr>
              <a:t>00FFH</a:t>
            </a:r>
            <a:r>
              <a:rPr lang="zh-CN" altLang="en-US" sz="2800" b="1" dirty="0">
                <a:latin typeface="楷体" panose="02010609060101010101" pitchFamily="49" charset="-122"/>
                <a:ea typeface="楷体" panose="02010609060101010101" pitchFamily="49" charset="-122"/>
              </a:rPr>
              <a:t>，压入第一个数据元素</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，然后压入第二个数据元素</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，最后弹出栈顶单元内容。</a:t>
            </a:r>
            <a:endParaRPr lang="en-US" altLang="zh-CN" sz="2800" b="1" dirty="0">
              <a:latin typeface="楷体" panose="02010609060101010101" pitchFamily="49" charset="-122"/>
              <a:ea typeface="楷体" panose="02010609060101010101" pitchFamily="49" charset="-122"/>
            </a:endParaRPr>
          </a:p>
          <a:p>
            <a:pPr lvl="0">
              <a:lnSpc>
                <a:spcPct val="120000"/>
              </a:lnSpc>
            </a:pP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solidFill>
                  <a:srgbClr val="ED7D31"/>
                </a:solidFill>
                <a:latin typeface="楷体" panose="02010609060101010101" pitchFamily="49" charset="-122"/>
                <a:ea typeface="楷体" panose="02010609060101010101" pitchFamily="49" charset="-122"/>
              </a:rPr>
              <a:t>最基本的堆栈操作指令有两种：</a:t>
            </a:r>
            <a:endParaRPr lang="en-US" altLang="zh-CN" sz="2800" b="1" dirty="0">
              <a:solidFill>
                <a:srgbClr val="ED7D31"/>
              </a:solidFill>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1.</a:t>
            </a:r>
            <a:r>
              <a:rPr lang="zh-CN" altLang="en-US" sz="2800" b="1" dirty="0">
                <a:solidFill>
                  <a:srgbClr val="DF3C09"/>
                </a:solidFill>
                <a:latin typeface="楷体" panose="02010609060101010101" pitchFamily="49" charset="-122"/>
                <a:ea typeface="楷体" panose="02010609060101010101" pitchFamily="49" charset="-122"/>
              </a:rPr>
              <a:t>压入指令</a:t>
            </a:r>
            <a:r>
              <a:rPr lang="en-US" altLang="zh-CN" sz="2800" b="1" dirty="0">
                <a:solidFill>
                  <a:srgbClr val="DF3C09"/>
                </a:solidFill>
                <a:latin typeface="楷体" panose="02010609060101010101" pitchFamily="49" charset="-122"/>
                <a:ea typeface="楷体" panose="02010609060101010101" pitchFamily="49" charset="-122"/>
              </a:rPr>
              <a:t>PUSH</a:t>
            </a:r>
            <a:r>
              <a:rPr lang="zh-CN" altLang="en-US" sz="2800" b="1" dirty="0">
                <a:latin typeface="楷体" panose="02010609060101010101" pitchFamily="49" charset="-122"/>
                <a:ea typeface="楷体" panose="02010609060101010101" pitchFamily="49" charset="-122"/>
              </a:rPr>
              <a:t>（进栈、压栈），将指定的操作数存入栈顶；</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弹出指令</a:t>
            </a:r>
            <a:r>
              <a:rPr lang="en-US" altLang="zh-CN" sz="2800" b="1" dirty="0">
                <a:solidFill>
                  <a:srgbClr val="DF3C09"/>
                </a:solidFill>
                <a:latin typeface="楷体" panose="02010609060101010101" pitchFamily="49" charset="-122"/>
                <a:ea typeface="楷体" panose="02010609060101010101" pitchFamily="49" charset="-122"/>
              </a:rPr>
              <a:t>POP</a:t>
            </a:r>
            <a:r>
              <a:rPr lang="zh-CN" altLang="en-US" sz="2800" b="1" dirty="0">
                <a:latin typeface="楷体" panose="02010609060101010101" pitchFamily="49" charset="-122"/>
                <a:ea typeface="楷体" panose="02010609060101010101" pitchFamily="49" charset="-122"/>
              </a:rPr>
              <a:t>（出栈），将栈顶数据读出，送入指定目的地。</a:t>
            </a:r>
          </a:p>
        </p:txBody>
      </p:sp>
    </p:spTree>
    <p:extLst>
      <p:ext uri="{BB962C8B-B14F-4D97-AF65-F5344CB8AC3E}">
        <p14:creationId xmlns:p14="http://schemas.microsoft.com/office/powerpoint/2010/main" val="35918305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left)">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left)">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left)">
                                      <p:cBhvr>
                                        <p:cTn id="22"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3DCEA1-46AC-4D41-A76B-8017906402E4}"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a:extLst>
              <a:ext uri="{FF2B5EF4-FFF2-40B4-BE49-F238E27FC236}">
                <a16:creationId xmlns:a16="http://schemas.microsoft.com/office/drawing/2014/main" id="{06C0015D-CE33-444E-BA10-E3B2CB3E7CE6}"/>
              </a:ext>
            </a:extLst>
          </p:cNvPr>
          <p:cNvGrpSpPr>
            <a:grpSpLocks/>
          </p:cNvGrpSpPr>
          <p:nvPr/>
        </p:nvGrpSpPr>
        <p:grpSpPr bwMode="auto">
          <a:xfrm>
            <a:off x="1225471" y="1577976"/>
            <a:ext cx="1120401" cy="1600200"/>
            <a:chOff x="4128" y="528"/>
            <a:chExt cx="720" cy="1008"/>
          </a:xfrm>
        </p:grpSpPr>
        <p:sp>
          <p:nvSpPr>
            <p:cNvPr id="28" name="Rectangle 71">
              <a:extLst>
                <a:ext uri="{FF2B5EF4-FFF2-40B4-BE49-F238E27FC236}">
                  <a16:creationId xmlns:a16="http://schemas.microsoft.com/office/drawing/2014/main" id="{9908AD61-5FAD-49F6-8319-15F893C67C34}"/>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9810D25A-5C1E-4A02-BADE-E12161749958}"/>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6" name="Line 78">
            <a:extLst>
              <a:ext uri="{FF2B5EF4-FFF2-40B4-BE49-F238E27FC236}">
                <a16:creationId xmlns:a16="http://schemas.microsoft.com/office/drawing/2014/main" id="{90C537EB-647B-47A3-87DF-726A03657553}"/>
              </a:ext>
            </a:extLst>
          </p:cNvPr>
          <p:cNvSpPr>
            <a:spLocks noChangeShapeType="1"/>
          </p:cNvSpPr>
          <p:nvPr/>
        </p:nvSpPr>
        <p:spPr bwMode="auto">
          <a:xfrm flipV="1">
            <a:off x="750094" y="2893411"/>
            <a:ext cx="439241" cy="218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a:extLst>
              <a:ext uri="{FF2B5EF4-FFF2-40B4-BE49-F238E27FC236}">
                <a16:creationId xmlns:a16="http://schemas.microsoft.com/office/drawing/2014/main" id="{9CF93861-5BE6-42DF-9EFA-DC38E98626B3}"/>
              </a:ext>
            </a:extLst>
          </p:cNvPr>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48" name="Text Box 74">
            <a:extLst>
              <a:ext uri="{FF2B5EF4-FFF2-40B4-BE49-F238E27FC236}">
                <a16:creationId xmlns:a16="http://schemas.microsoft.com/office/drawing/2014/main" id="{4BF67582-F056-45F2-A659-9C0A4FA45E70}"/>
              </a:ext>
            </a:extLst>
          </p:cNvPr>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72" name="Text Box 4">
            <a:extLst>
              <a:ext uri="{FF2B5EF4-FFF2-40B4-BE49-F238E27FC236}">
                <a16:creationId xmlns:a16="http://schemas.microsoft.com/office/drawing/2014/main" id="{723A1C06-1E62-439A-911E-CBB805F53DD6}"/>
              </a:ext>
            </a:extLst>
          </p:cNvPr>
          <p:cNvSpPr txBox="1"/>
          <p:nvPr/>
        </p:nvSpPr>
        <p:spPr>
          <a:xfrm>
            <a:off x="539501" y="3804092"/>
            <a:ext cx="8319248" cy="2608984"/>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）初始化</a:t>
            </a:r>
          </a:p>
          <a:p>
            <a:pPr lvl="0">
              <a:lnSpc>
                <a:spcPct val="120000"/>
              </a:lnSpc>
            </a:pPr>
            <a:r>
              <a:rPr lang="zh-CN" altLang="en-US" sz="2800" b="1" dirty="0">
                <a:latin typeface="楷体" panose="02010609060101010101" pitchFamily="49" charset="-122"/>
                <a:ea typeface="楷体" panose="02010609060101010101" pitchFamily="49" charset="-122"/>
              </a:rPr>
              <a:t>将栈底地址即初始值送入堆栈指针</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寄存器，本例中假定初始值为</a:t>
            </a:r>
            <a:r>
              <a:rPr lang="en-US" altLang="zh-CN" sz="2800" b="1" dirty="0">
                <a:latin typeface="楷体" panose="02010609060101010101" pitchFamily="49" charset="-122"/>
                <a:ea typeface="楷体" panose="02010609060101010101" pitchFamily="49" charset="-122"/>
              </a:rPr>
              <a:t>00FFH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（在某些实际系统中，将压入数据的第一个堆栈单元称为栈底，</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则初始化为栈底地址</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785634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一、指令基本格式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D6FD33DD-FF46-4C14-98BC-36CA7B4E2C5A}" type="datetime1">
              <a:rPr lang="zh-CN" altLang="en-US" smtClean="0"/>
              <a:t>2020/6/1</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a:t>
            </a:fld>
            <a:endParaRPr lang="zh-CN" altLang="en-US"/>
          </a:p>
        </p:txBody>
      </p:sp>
      <p:sp>
        <p:nvSpPr>
          <p:cNvPr id="19" name="Text Box 55">
            <a:extLst>
              <a:ext uri="{FF2B5EF4-FFF2-40B4-BE49-F238E27FC236}">
                <a16:creationId xmlns:a16="http://schemas.microsoft.com/office/drawing/2014/main" id="{0030E775-0C9D-4B8E-9EF0-B78EB809ECBF}"/>
              </a:ext>
            </a:extLst>
          </p:cNvPr>
          <p:cNvSpPr txBox="1">
            <a:spLocks noChangeArrowheads="1"/>
          </p:cNvSpPr>
          <p:nvPr/>
        </p:nvSpPr>
        <p:spPr bwMode="auto">
          <a:xfrm>
            <a:off x="424041" y="3391835"/>
            <a:ext cx="49004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最基本的指令格式：</a:t>
            </a:r>
          </a:p>
        </p:txBody>
      </p:sp>
      <p:grpSp>
        <p:nvGrpSpPr>
          <p:cNvPr id="24" name="Group 56">
            <a:extLst>
              <a:ext uri="{FF2B5EF4-FFF2-40B4-BE49-F238E27FC236}">
                <a16:creationId xmlns:a16="http://schemas.microsoft.com/office/drawing/2014/main" id="{F7FF6DDF-2DC6-442A-AA89-4B09F82FC47A}"/>
              </a:ext>
            </a:extLst>
          </p:cNvPr>
          <p:cNvGrpSpPr>
            <a:grpSpLocks/>
          </p:cNvGrpSpPr>
          <p:nvPr/>
        </p:nvGrpSpPr>
        <p:grpSpPr bwMode="auto">
          <a:xfrm>
            <a:off x="2196654" y="4369088"/>
            <a:ext cx="4521200" cy="523876"/>
            <a:chOff x="2304" y="2880"/>
            <a:chExt cx="2848" cy="330"/>
          </a:xfrm>
        </p:grpSpPr>
        <p:sp>
          <p:nvSpPr>
            <p:cNvPr id="25" name="Text Box 57">
              <a:extLst>
                <a:ext uri="{FF2B5EF4-FFF2-40B4-BE49-F238E27FC236}">
                  <a16:creationId xmlns:a16="http://schemas.microsoft.com/office/drawing/2014/main" id="{6CF46862-1E78-4382-B283-ADCD10692AA9}"/>
                </a:ext>
              </a:extLst>
            </p:cNvPr>
            <p:cNvSpPr txBox="1">
              <a:spLocks noChangeArrowheads="1"/>
            </p:cNvSpPr>
            <p:nvPr/>
          </p:nvSpPr>
          <p:spPr bwMode="auto">
            <a:xfrm>
              <a:off x="2304" y="2880"/>
              <a:ext cx="2848"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chemeClr val="accent2"/>
                  </a:solidFill>
                  <a:latin typeface="楷体" panose="02010609060101010101" pitchFamily="49" charset="-122"/>
                  <a:ea typeface="楷体" panose="02010609060101010101" pitchFamily="49" charset="-122"/>
                </a:rPr>
                <a:t> 操作码</a:t>
              </a:r>
              <a:r>
                <a:rPr lang="en-US" altLang="zh-CN" sz="2800" dirty="0">
                  <a:solidFill>
                    <a:schemeClr val="accent2"/>
                  </a:solidFill>
                  <a:latin typeface="楷体" panose="02010609060101010101" pitchFamily="49" charset="-122"/>
                  <a:ea typeface="楷体" panose="02010609060101010101" pitchFamily="49" charset="-122"/>
                </a:rPr>
                <a:t>OP      </a:t>
              </a:r>
              <a:r>
                <a:rPr lang="zh-CN" altLang="en-US" sz="2800" dirty="0">
                  <a:solidFill>
                    <a:schemeClr val="accent2"/>
                  </a:solidFill>
                  <a:latin typeface="楷体" panose="02010609060101010101" pitchFamily="49" charset="-122"/>
                  <a:ea typeface="楷体" panose="02010609060101010101" pitchFamily="49" charset="-122"/>
                </a:rPr>
                <a:t>地址码</a:t>
              </a:r>
              <a:r>
                <a:rPr lang="en-US" altLang="zh-CN" sz="2800" dirty="0">
                  <a:solidFill>
                    <a:schemeClr val="accent2"/>
                  </a:solidFill>
                  <a:latin typeface="楷体" panose="02010609060101010101" pitchFamily="49" charset="-122"/>
                  <a:ea typeface="楷体" panose="02010609060101010101" pitchFamily="49" charset="-122"/>
                </a:rPr>
                <a:t>A</a:t>
              </a:r>
            </a:p>
          </p:txBody>
        </p:sp>
        <p:sp>
          <p:nvSpPr>
            <p:cNvPr id="26" name="Line 58">
              <a:extLst>
                <a:ext uri="{FF2B5EF4-FFF2-40B4-BE49-F238E27FC236}">
                  <a16:creationId xmlns:a16="http://schemas.microsoft.com/office/drawing/2014/main" id="{9EA54C92-561F-4B7F-90B8-BF5016100AD3}"/>
                </a:ext>
              </a:extLst>
            </p:cNvPr>
            <p:cNvSpPr>
              <a:spLocks noChangeShapeType="1"/>
            </p:cNvSpPr>
            <p:nvPr/>
          </p:nvSpPr>
          <p:spPr bwMode="auto">
            <a:xfrm>
              <a:off x="3774" y="2880"/>
              <a:ext cx="2"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9" name="Text Box 5">
            <a:extLst>
              <a:ext uri="{FF2B5EF4-FFF2-40B4-BE49-F238E27FC236}">
                <a16:creationId xmlns:a16="http://schemas.microsoft.com/office/drawing/2014/main" id="{77C8E8C3-D802-4D95-A274-D8D0E61642F4}"/>
              </a:ext>
            </a:extLst>
          </p:cNvPr>
          <p:cNvSpPr txBox="1"/>
          <p:nvPr/>
        </p:nvSpPr>
        <p:spPr>
          <a:xfrm>
            <a:off x="424041" y="968544"/>
            <a:ext cx="8163880" cy="2238113"/>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一条指令提供两方面的信息：</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① 与</a:t>
            </a:r>
            <a:r>
              <a:rPr lang="en-US" altLang="zh-CN" sz="2800" b="1" dirty="0">
                <a:solidFill>
                  <a:srgbClr val="0563C1"/>
                </a:solidFill>
                <a:latin typeface="楷体" panose="02010609060101010101" pitchFamily="49" charset="-122"/>
                <a:ea typeface="楷体" panose="02010609060101010101" pitchFamily="49" charset="-122"/>
              </a:rPr>
              <a:t>CPU</a:t>
            </a:r>
            <a:r>
              <a:rPr lang="zh-CN" altLang="en-US" sz="2800" b="1" dirty="0">
                <a:solidFill>
                  <a:srgbClr val="0563C1"/>
                </a:solidFill>
                <a:latin typeface="楷体" panose="02010609060101010101" pitchFamily="49" charset="-122"/>
                <a:ea typeface="楷体" panose="02010609060101010101" pitchFamily="49" charset="-122"/>
              </a:rPr>
              <a:t>操作有关的信息</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操作码（</a:t>
            </a:r>
            <a:r>
              <a:rPr lang="en-US" altLang="zh-CN" sz="2800" b="1" dirty="0">
                <a:solidFill>
                  <a:srgbClr val="0563C1"/>
                </a:solidFill>
                <a:latin typeface="楷体" panose="02010609060101010101" pitchFamily="49" charset="-122"/>
                <a:ea typeface="楷体" panose="02010609060101010101" pitchFamily="49" charset="-122"/>
              </a:rPr>
              <a:t>OP</a:t>
            </a:r>
            <a:r>
              <a:rPr lang="zh-CN" altLang="en-US" sz="2800" b="1" dirty="0">
                <a:solidFill>
                  <a:srgbClr val="0563C1"/>
                </a:solidFill>
                <a:latin typeface="楷体" panose="02010609060101010101" pitchFamily="49" charset="-122"/>
                <a:ea typeface="楷体" panose="02010609060101010101" pitchFamily="49" charset="-122"/>
              </a:rPr>
              <a:t>）；</a:t>
            </a:r>
          </a:p>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② 与操作数有关的信息</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地址码（</a:t>
            </a:r>
            <a:r>
              <a:rPr lang="en-US" altLang="zh-CN" sz="2800" b="1" dirty="0">
                <a:solidFill>
                  <a:srgbClr val="0563C1"/>
                </a:solidFill>
                <a:latin typeface="楷体" panose="02010609060101010101" pitchFamily="49" charset="-122"/>
                <a:ea typeface="楷体" panose="02010609060101010101" pitchFamily="49" charset="-122"/>
              </a:rPr>
              <a:t>AD</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FF0E0E"/>
              </a:solidFill>
              <a:latin typeface="楷体" panose="02010609060101010101" pitchFamily="49" charset="-122"/>
              <a:ea typeface="楷体" panose="02010609060101010101" pitchFamily="49" charset="-122"/>
            </a:endParaRPr>
          </a:p>
        </p:txBody>
      </p:sp>
      <p:sp>
        <p:nvSpPr>
          <p:cNvPr id="33" name="Text Box 55">
            <a:extLst>
              <a:ext uri="{FF2B5EF4-FFF2-40B4-BE49-F238E27FC236}">
                <a16:creationId xmlns:a16="http://schemas.microsoft.com/office/drawing/2014/main" id="{E1C78350-5AB7-474F-9544-A3B617C0B6E4}"/>
              </a:ext>
            </a:extLst>
          </p:cNvPr>
          <p:cNvSpPr txBox="1">
            <a:spLocks noChangeArrowheads="1"/>
          </p:cNvSpPr>
          <p:nvPr/>
        </p:nvSpPr>
        <p:spPr bwMode="auto">
          <a:xfrm>
            <a:off x="401773" y="5023745"/>
            <a:ext cx="8319246"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solidFill>
                  <a:srgbClr val="FF0E0E"/>
                </a:solidFill>
                <a:latin typeface="楷体" panose="02010609060101010101" pitchFamily="49" charset="-122"/>
                <a:ea typeface="楷体" panose="02010609060101010101" pitchFamily="49" charset="-122"/>
              </a:rPr>
              <a:t>注意：一条指令中的操作码</a:t>
            </a:r>
            <a:r>
              <a:rPr lang="en-US" altLang="zh-CN" sz="2800" dirty="0">
                <a:solidFill>
                  <a:srgbClr val="FF0E0E"/>
                </a:solidFill>
                <a:latin typeface="楷体" panose="02010609060101010101" pitchFamily="49" charset="-122"/>
                <a:ea typeface="楷体" panose="02010609060101010101" pitchFamily="49" charset="-122"/>
              </a:rPr>
              <a:t>OP</a:t>
            </a:r>
            <a:r>
              <a:rPr lang="zh-CN" altLang="en-US" sz="2800" dirty="0">
                <a:solidFill>
                  <a:srgbClr val="FF0E0E"/>
                </a:solidFill>
                <a:latin typeface="楷体" panose="02010609060101010101" pitchFamily="49" charset="-122"/>
                <a:ea typeface="楷体" panose="02010609060101010101" pitchFamily="49" charset="-122"/>
              </a:rPr>
              <a:t>有且仅有一个，而地址码</a:t>
            </a:r>
            <a:r>
              <a:rPr lang="en-US" altLang="zh-CN" sz="2800" dirty="0">
                <a:solidFill>
                  <a:srgbClr val="FF0E0E"/>
                </a:solidFill>
                <a:latin typeface="楷体" panose="02010609060101010101" pitchFamily="49" charset="-122"/>
                <a:ea typeface="楷体" panose="02010609060101010101" pitchFamily="49" charset="-122"/>
              </a:rPr>
              <a:t>A</a:t>
            </a:r>
            <a:r>
              <a:rPr lang="zh-CN" altLang="en-US" sz="2800" dirty="0">
                <a:solidFill>
                  <a:srgbClr val="FF0E0E"/>
                </a:solidFill>
                <a:latin typeface="楷体" panose="02010609060101010101" pitchFamily="49" charset="-122"/>
                <a:ea typeface="楷体" panose="02010609060101010101" pitchFamily="49" charset="-122"/>
              </a:rPr>
              <a:t>可有</a:t>
            </a:r>
            <a:r>
              <a:rPr lang="en-US" altLang="zh-CN" sz="2800" dirty="0">
                <a:solidFill>
                  <a:srgbClr val="FF0E0E"/>
                </a:solidFill>
                <a:latin typeface="楷体" panose="02010609060101010101" pitchFamily="49" charset="-122"/>
                <a:ea typeface="楷体" panose="02010609060101010101" pitchFamily="49" charset="-122"/>
              </a:rPr>
              <a:t>0</a:t>
            </a:r>
            <a:r>
              <a:rPr lang="zh-CN" altLang="en-US" sz="2800" dirty="0">
                <a:solidFill>
                  <a:srgbClr val="FF0E0E"/>
                </a:solidFill>
                <a:latin typeface="楷体" panose="02010609060101010101" pitchFamily="49" charset="-122"/>
                <a:ea typeface="楷体" panose="02010609060101010101" pitchFamily="49" charset="-122"/>
              </a:rPr>
              <a:t>、</a:t>
            </a:r>
            <a:r>
              <a:rPr lang="en-US" altLang="zh-CN" sz="2800" dirty="0">
                <a:solidFill>
                  <a:srgbClr val="FF0E0E"/>
                </a:solidFill>
                <a:latin typeface="楷体" panose="02010609060101010101" pitchFamily="49" charset="-122"/>
                <a:ea typeface="楷体" panose="02010609060101010101" pitchFamily="49" charset="-122"/>
              </a:rPr>
              <a:t>1</a:t>
            </a:r>
            <a:r>
              <a:rPr lang="zh-CN" altLang="en-US" sz="2800" dirty="0">
                <a:solidFill>
                  <a:srgbClr val="FF0E0E"/>
                </a:solidFill>
                <a:latin typeface="楷体" panose="02010609060101010101" pitchFamily="49" charset="-122"/>
                <a:ea typeface="楷体" panose="02010609060101010101" pitchFamily="49" charset="-122"/>
              </a:rPr>
              <a:t>、</a:t>
            </a:r>
            <a:r>
              <a:rPr lang="en-US" altLang="zh-CN" sz="2800" dirty="0">
                <a:solidFill>
                  <a:srgbClr val="FF0E0E"/>
                </a:solidFill>
                <a:latin typeface="楷体" panose="02010609060101010101" pitchFamily="49" charset="-122"/>
                <a:ea typeface="楷体" panose="02010609060101010101" pitchFamily="49" charset="-122"/>
              </a:rPr>
              <a:t>2</a:t>
            </a:r>
            <a:r>
              <a:rPr lang="zh-CN" altLang="en-US" sz="2800" dirty="0">
                <a:solidFill>
                  <a:srgbClr val="FF0E0E"/>
                </a:solidFill>
                <a:latin typeface="楷体" panose="02010609060101010101" pitchFamily="49" charset="-122"/>
                <a:ea typeface="楷体" panose="02010609060101010101" pitchFamily="49" charset="-122"/>
              </a:rPr>
              <a:t>、</a:t>
            </a:r>
            <a:r>
              <a:rPr lang="en-US" altLang="zh-CN" sz="2800" dirty="0">
                <a:solidFill>
                  <a:srgbClr val="FF0E0E"/>
                </a:solidFill>
                <a:latin typeface="楷体" panose="02010609060101010101" pitchFamily="49" charset="-122"/>
                <a:ea typeface="楷体" panose="02010609060101010101" pitchFamily="49" charset="-122"/>
              </a:rPr>
              <a:t>3</a:t>
            </a:r>
            <a:r>
              <a:rPr lang="zh-CN" altLang="en-US" sz="2800" dirty="0">
                <a:solidFill>
                  <a:srgbClr val="FF0E0E"/>
                </a:solidFill>
                <a:latin typeface="楷体" panose="02010609060101010101" pitchFamily="49" charset="-122"/>
                <a:ea typeface="楷体" panose="02010609060101010101" pitchFamily="49" charset="-122"/>
              </a:rPr>
              <a:t>个。</a:t>
            </a:r>
          </a:p>
        </p:txBody>
      </p:sp>
    </p:spTree>
    <p:extLst>
      <p:ext uri="{BB962C8B-B14F-4D97-AF65-F5344CB8AC3E}">
        <p14:creationId xmlns:p14="http://schemas.microsoft.com/office/powerpoint/2010/main" val="24526417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wipe(left)">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wipe(left)">
                                      <p:cBhvr>
                                        <p:cTn id="17" dur="500"/>
                                        <p:tgtEl>
                                          <p:spTgt spid="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1+#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0-#ppt_w/2"/>
                                          </p:val>
                                        </p:tav>
                                        <p:tav tm="100000">
                                          <p:val>
                                            <p:strVal val="#ppt_x"/>
                                          </p:val>
                                        </p:tav>
                                      </p:tavLst>
                                    </p:anim>
                                    <p:anim calcmode="lin" valueType="num">
                                      <p:cBhvr additive="base">
                                        <p:cTn id="3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build="p"/>
      <p:bldP spid="3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D17F7CF-B9DD-4F4B-97B3-2AD05FB96F4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a:extLst>
              <a:ext uri="{FF2B5EF4-FFF2-40B4-BE49-F238E27FC236}">
                <a16:creationId xmlns:a16="http://schemas.microsoft.com/office/drawing/2014/main" id="{06C0015D-CE33-444E-BA10-E3B2CB3E7CE6}"/>
              </a:ext>
            </a:extLst>
          </p:cNvPr>
          <p:cNvGrpSpPr>
            <a:grpSpLocks/>
          </p:cNvGrpSpPr>
          <p:nvPr/>
        </p:nvGrpSpPr>
        <p:grpSpPr bwMode="auto">
          <a:xfrm>
            <a:off x="1225471" y="1577976"/>
            <a:ext cx="1120401" cy="1600200"/>
            <a:chOff x="4128" y="528"/>
            <a:chExt cx="720" cy="1008"/>
          </a:xfrm>
        </p:grpSpPr>
        <p:sp>
          <p:nvSpPr>
            <p:cNvPr id="28" name="Rectangle 71">
              <a:extLst>
                <a:ext uri="{FF2B5EF4-FFF2-40B4-BE49-F238E27FC236}">
                  <a16:creationId xmlns:a16="http://schemas.microsoft.com/office/drawing/2014/main" id="{9908AD61-5FAD-49F6-8319-15F893C67C34}"/>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9810D25A-5C1E-4A02-BADE-E12161749958}"/>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4" name="Group 67">
            <a:extLst>
              <a:ext uri="{FF2B5EF4-FFF2-40B4-BE49-F238E27FC236}">
                <a16:creationId xmlns:a16="http://schemas.microsoft.com/office/drawing/2014/main" id="{E0F968D7-47B6-4210-A5D6-2776EFE228D5}"/>
              </a:ext>
            </a:extLst>
          </p:cNvPr>
          <p:cNvGrpSpPr>
            <a:grpSpLocks/>
          </p:cNvGrpSpPr>
          <p:nvPr/>
        </p:nvGrpSpPr>
        <p:grpSpPr bwMode="auto">
          <a:xfrm>
            <a:off x="3397171" y="1577976"/>
            <a:ext cx="1120401" cy="1600200"/>
            <a:chOff x="4128" y="528"/>
            <a:chExt cx="720" cy="1008"/>
          </a:xfrm>
        </p:grpSpPr>
        <p:sp>
          <p:nvSpPr>
            <p:cNvPr id="35" name="Rectangle 71">
              <a:extLst>
                <a:ext uri="{FF2B5EF4-FFF2-40B4-BE49-F238E27FC236}">
                  <a16:creationId xmlns:a16="http://schemas.microsoft.com/office/drawing/2014/main" id="{90758F40-280D-404C-A4EC-9250C748288C}"/>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6" name="Line 72">
              <a:extLst>
                <a:ext uri="{FF2B5EF4-FFF2-40B4-BE49-F238E27FC236}">
                  <a16:creationId xmlns:a16="http://schemas.microsoft.com/office/drawing/2014/main" id="{DEDF3169-8EE1-4040-9410-99138845D077}"/>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a:extLst>
                <a:ext uri="{FF2B5EF4-FFF2-40B4-BE49-F238E27FC236}">
                  <a16:creationId xmlns:a16="http://schemas.microsoft.com/office/drawing/2014/main" id="{1B47EE43-5237-48DA-9676-D12CD75BED7A}"/>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6" name="Line 78">
            <a:extLst>
              <a:ext uri="{FF2B5EF4-FFF2-40B4-BE49-F238E27FC236}">
                <a16:creationId xmlns:a16="http://schemas.microsoft.com/office/drawing/2014/main" id="{90C537EB-647B-47A3-87DF-726A03657553}"/>
              </a:ext>
            </a:extLst>
          </p:cNvPr>
          <p:cNvSpPr>
            <a:spLocks noChangeShapeType="1"/>
          </p:cNvSpPr>
          <p:nvPr/>
        </p:nvSpPr>
        <p:spPr bwMode="auto">
          <a:xfrm flipV="1">
            <a:off x="750094" y="2893411"/>
            <a:ext cx="439241" cy="218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a:extLst>
              <a:ext uri="{FF2B5EF4-FFF2-40B4-BE49-F238E27FC236}">
                <a16:creationId xmlns:a16="http://schemas.microsoft.com/office/drawing/2014/main" id="{9CF93861-5BE6-42DF-9EFA-DC38E98626B3}"/>
              </a:ext>
            </a:extLst>
          </p:cNvPr>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48" name="Text Box 74">
            <a:extLst>
              <a:ext uri="{FF2B5EF4-FFF2-40B4-BE49-F238E27FC236}">
                <a16:creationId xmlns:a16="http://schemas.microsoft.com/office/drawing/2014/main" id="{4BF67582-F056-45F2-A659-9C0A4FA45E70}"/>
              </a:ext>
            </a:extLst>
          </p:cNvPr>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49" name="Line 78">
            <a:extLst>
              <a:ext uri="{FF2B5EF4-FFF2-40B4-BE49-F238E27FC236}">
                <a16:creationId xmlns:a16="http://schemas.microsoft.com/office/drawing/2014/main" id="{583C020D-4AC5-494E-BBF6-558B4763B7D3}"/>
              </a:ext>
            </a:extLst>
          </p:cNvPr>
          <p:cNvSpPr>
            <a:spLocks noChangeShapeType="1"/>
          </p:cNvSpPr>
          <p:nvPr/>
        </p:nvSpPr>
        <p:spPr bwMode="auto">
          <a:xfrm flipV="1">
            <a:off x="2888457" y="2914347"/>
            <a:ext cx="457268" cy="85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0" name="Text Box 74">
            <a:extLst>
              <a:ext uri="{FF2B5EF4-FFF2-40B4-BE49-F238E27FC236}">
                <a16:creationId xmlns:a16="http://schemas.microsoft.com/office/drawing/2014/main" id="{67374DAD-33A4-4192-B9B4-1A9C643F14F8}"/>
              </a:ext>
            </a:extLst>
          </p:cNvPr>
          <p:cNvSpPr txBox="1">
            <a:spLocks noChangeArrowheads="1"/>
          </p:cNvSpPr>
          <p:nvPr/>
        </p:nvSpPr>
        <p:spPr bwMode="auto">
          <a:xfrm>
            <a:off x="2432076" y="270397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51" name="Line 78">
            <a:extLst>
              <a:ext uri="{FF2B5EF4-FFF2-40B4-BE49-F238E27FC236}">
                <a16:creationId xmlns:a16="http://schemas.microsoft.com/office/drawing/2014/main" id="{D270BAD4-C84A-41F9-A237-B14F7991686B}"/>
              </a:ext>
            </a:extLst>
          </p:cNvPr>
          <p:cNvSpPr>
            <a:spLocks noChangeShapeType="1"/>
          </p:cNvSpPr>
          <p:nvPr/>
        </p:nvSpPr>
        <p:spPr bwMode="auto">
          <a:xfrm flipV="1">
            <a:off x="3073718" y="2378844"/>
            <a:ext cx="27200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Line 78">
            <a:extLst>
              <a:ext uri="{FF2B5EF4-FFF2-40B4-BE49-F238E27FC236}">
                <a16:creationId xmlns:a16="http://schemas.microsoft.com/office/drawing/2014/main" id="{D9F52933-E2A4-4AFF-9E00-0A328369272D}"/>
              </a:ext>
            </a:extLst>
          </p:cNvPr>
          <p:cNvSpPr>
            <a:spLocks noChangeShapeType="1"/>
          </p:cNvSpPr>
          <p:nvPr/>
        </p:nvSpPr>
        <p:spPr bwMode="auto">
          <a:xfrm flipV="1">
            <a:off x="3085624" y="2370400"/>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3" name="Text Box 74">
            <a:extLst>
              <a:ext uri="{FF2B5EF4-FFF2-40B4-BE49-F238E27FC236}">
                <a16:creationId xmlns:a16="http://schemas.microsoft.com/office/drawing/2014/main" id="{75CDE6CF-F508-4727-90A1-8C8275C77B62}"/>
              </a:ext>
            </a:extLst>
          </p:cNvPr>
          <p:cNvSpPr txBox="1">
            <a:spLocks noChangeArrowheads="1"/>
          </p:cNvSpPr>
          <p:nvPr/>
        </p:nvSpPr>
        <p:spPr bwMode="auto">
          <a:xfrm>
            <a:off x="2424222" y="218311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54" name="Text Box 74">
            <a:extLst>
              <a:ext uri="{FF2B5EF4-FFF2-40B4-BE49-F238E27FC236}">
                <a16:creationId xmlns:a16="http://schemas.microsoft.com/office/drawing/2014/main" id="{7D1CDA65-C572-4B28-977A-6915EC0CEE36}"/>
              </a:ext>
            </a:extLst>
          </p:cNvPr>
          <p:cNvSpPr txBox="1">
            <a:spLocks noChangeArrowheads="1"/>
          </p:cNvSpPr>
          <p:nvPr/>
        </p:nvSpPr>
        <p:spPr bwMode="auto">
          <a:xfrm>
            <a:off x="3733635" y="21082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55" name="Text Box 74">
            <a:extLst>
              <a:ext uri="{FF2B5EF4-FFF2-40B4-BE49-F238E27FC236}">
                <a16:creationId xmlns:a16="http://schemas.microsoft.com/office/drawing/2014/main" id="{52B54057-ED41-4F59-8F07-B76117F9625E}"/>
              </a:ext>
            </a:extLst>
          </p:cNvPr>
          <p:cNvSpPr txBox="1">
            <a:spLocks noChangeArrowheads="1"/>
          </p:cNvSpPr>
          <p:nvPr/>
        </p:nvSpPr>
        <p:spPr bwMode="auto">
          <a:xfrm>
            <a:off x="3397171"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a</a:t>
            </a:r>
          </a:p>
        </p:txBody>
      </p:sp>
      <p:sp>
        <p:nvSpPr>
          <p:cNvPr id="72" name="Text Box 4">
            <a:extLst>
              <a:ext uri="{FF2B5EF4-FFF2-40B4-BE49-F238E27FC236}">
                <a16:creationId xmlns:a16="http://schemas.microsoft.com/office/drawing/2014/main" id="{723A1C06-1E62-439A-911E-CBB805F53DD6}"/>
              </a:ext>
            </a:extLst>
          </p:cNvPr>
          <p:cNvSpPr txBox="1"/>
          <p:nvPr/>
        </p:nvSpPr>
        <p:spPr>
          <a:xfrm>
            <a:off x="279546" y="3731951"/>
            <a:ext cx="8604499" cy="2608984"/>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）压入第一个数据元素</a:t>
            </a:r>
            <a:r>
              <a:rPr lang="en-US" altLang="zh-CN" sz="2800" b="1" dirty="0">
                <a:solidFill>
                  <a:srgbClr val="0563C1"/>
                </a:solidFill>
                <a:latin typeface="楷体" panose="02010609060101010101" pitchFamily="49" charset="-122"/>
                <a:ea typeface="楷体" panose="02010609060101010101" pitchFamily="49" charset="-122"/>
              </a:rPr>
              <a:t>a</a:t>
            </a:r>
          </a:p>
          <a:p>
            <a:pPr lvl="0">
              <a:lnSpc>
                <a:spcPct val="120000"/>
              </a:lnSpc>
            </a:pPr>
            <a:r>
              <a:rPr lang="en-US" altLang="zh-CN" sz="2800" b="1" dirty="0">
                <a:latin typeface="楷体" panose="02010609060101010101" pitchFamily="49" charset="-122"/>
                <a:ea typeface="楷体" panose="02010609060101010101" pitchFamily="49" charset="-122"/>
              </a:rPr>
              <a:t>a.(SP)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1→SP</a:t>
            </a:r>
            <a:r>
              <a:rPr lang="zh-CN" altLang="en-US" sz="2800" b="1" dirty="0">
                <a:latin typeface="楷体" panose="02010609060101010101" pitchFamily="49" charset="-122"/>
                <a:ea typeface="楷体" panose="02010609060101010101" pitchFamily="49" charset="-122"/>
              </a:rPr>
              <a:t>。先修改堆栈指针，指向待存入的新栈顶。</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内容</a:t>
            </a:r>
            <a:r>
              <a:rPr lang="en-US" altLang="zh-CN" sz="2800" b="1" dirty="0">
                <a:latin typeface="楷体" panose="02010609060101010101" pitchFamily="49" charset="-122"/>
                <a:ea typeface="楷体" panose="02010609060101010101" pitchFamily="49" charset="-122"/>
              </a:rPr>
              <a:t>00FFH</a:t>
            </a:r>
            <a:r>
              <a:rPr lang="zh-CN" altLang="en-US" sz="2800" b="1" dirty="0">
                <a:latin typeface="楷体" panose="02010609060101010101" pitchFamily="49" charset="-122"/>
                <a:ea typeface="楷体" panose="02010609060101010101" pitchFamily="49" charset="-122"/>
              </a:rPr>
              <a:t>减</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后，修改为</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a:t>
            </a:r>
          </a:p>
          <a:p>
            <a:pPr lvl="0">
              <a:lnSpc>
                <a:spcPct val="120000"/>
              </a:lnSpc>
            </a:pPr>
            <a:r>
              <a:rPr lang="en-US" altLang="zh-CN" sz="2800" b="1" dirty="0">
                <a:latin typeface="楷体" panose="02010609060101010101" pitchFamily="49" charset="-122"/>
                <a:ea typeface="楷体" panose="02010609060101010101" pitchFamily="49" charset="-122"/>
              </a:rPr>
              <a:t>b. </a:t>
            </a:r>
            <a:r>
              <a:rPr lang="zh-CN" altLang="en-US" sz="2800" b="1" dirty="0">
                <a:latin typeface="楷体" panose="02010609060101010101" pitchFamily="49" charset="-122"/>
                <a:ea typeface="楷体" panose="02010609060101010101" pitchFamily="49" charset="-122"/>
              </a:rPr>
              <a:t>压栈。将</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的内容</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送入主存地址寄存器，将待存数据</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送入</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单元</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单元成为新栈顶。</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77483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A83823F-9710-4B74-B15F-A72FF272B49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a:extLst>
              <a:ext uri="{FF2B5EF4-FFF2-40B4-BE49-F238E27FC236}">
                <a16:creationId xmlns:a16="http://schemas.microsoft.com/office/drawing/2014/main" id="{06C0015D-CE33-444E-BA10-E3B2CB3E7CE6}"/>
              </a:ext>
            </a:extLst>
          </p:cNvPr>
          <p:cNvGrpSpPr>
            <a:grpSpLocks/>
          </p:cNvGrpSpPr>
          <p:nvPr/>
        </p:nvGrpSpPr>
        <p:grpSpPr bwMode="auto">
          <a:xfrm>
            <a:off x="1225471" y="1577976"/>
            <a:ext cx="1120401" cy="1600200"/>
            <a:chOff x="4128" y="528"/>
            <a:chExt cx="720" cy="1008"/>
          </a:xfrm>
        </p:grpSpPr>
        <p:sp>
          <p:nvSpPr>
            <p:cNvPr id="28" name="Rectangle 71">
              <a:extLst>
                <a:ext uri="{FF2B5EF4-FFF2-40B4-BE49-F238E27FC236}">
                  <a16:creationId xmlns:a16="http://schemas.microsoft.com/office/drawing/2014/main" id="{9908AD61-5FAD-49F6-8319-15F893C67C34}"/>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9810D25A-5C1E-4A02-BADE-E12161749958}"/>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4" name="Group 67">
            <a:extLst>
              <a:ext uri="{FF2B5EF4-FFF2-40B4-BE49-F238E27FC236}">
                <a16:creationId xmlns:a16="http://schemas.microsoft.com/office/drawing/2014/main" id="{E0F968D7-47B6-4210-A5D6-2776EFE228D5}"/>
              </a:ext>
            </a:extLst>
          </p:cNvPr>
          <p:cNvGrpSpPr>
            <a:grpSpLocks/>
          </p:cNvGrpSpPr>
          <p:nvPr/>
        </p:nvGrpSpPr>
        <p:grpSpPr bwMode="auto">
          <a:xfrm>
            <a:off x="3397171" y="1577976"/>
            <a:ext cx="1120401" cy="1600200"/>
            <a:chOff x="4128" y="528"/>
            <a:chExt cx="720" cy="1008"/>
          </a:xfrm>
        </p:grpSpPr>
        <p:sp>
          <p:nvSpPr>
            <p:cNvPr id="35" name="Rectangle 71">
              <a:extLst>
                <a:ext uri="{FF2B5EF4-FFF2-40B4-BE49-F238E27FC236}">
                  <a16:creationId xmlns:a16="http://schemas.microsoft.com/office/drawing/2014/main" id="{90758F40-280D-404C-A4EC-9250C748288C}"/>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6" name="Line 72">
              <a:extLst>
                <a:ext uri="{FF2B5EF4-FFF2-40B4-BE49-F238E27FC236}">
                  <a16:creationId xmlns:a16="http://schemas.microsoft.com/office/drawing/2014/main" id="{DEDF3169-8EE1-4040-9410-99138845D077}"/>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a:extLst>
                <a:ext uri="{FF2B5EF4-FFF2-40B4-BE49-F238E27FC236}">
                  <a16:creationId xmlns:a16="http://schemas.microsoft.com/office/drawing/2014/main" id="{1B47EE43-5237-48DA-9676-D12CD75BED7A}"/>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8" name="Group 67">
            <a:extLst>
              <a:ext uri="{FF2B5EF4-FFF2-40B4-BE49-F238E27FC236}">
                <a16:creationId xmlns:a16="http://schemas.microsoft.com/office/drawing/2014/main" id="{F75F05BF-E35F-4A8C-8E4B-53517E86BE65}"/>
              </a:ext>
            </a:extLst>
          </p:cNvPr>
          <p:cNvGrpSpPr>
            <a:grpSpLocks/>
          </p:cNvGrpSpPr>
          <p:nvPr/>
        </p:nvGrpSpPr>
        <p:grpSpPr bwMode="auto">
          <a:xfrm>
            <a:off x="5471644" y="1577976"/>
            <a:ext cx="1120401" cy="1600200"/>
            <a:chOff x="4128" y="528"/>
            <a:chExt cx="720" cy="1008"/>
          </a:xfrm>
        </p:grpSpPr>
        <p:sp>
          <p:nvSpPr>
            <p:cNvPr id="39" name="Rectangle 71">
              <a:extLst>
                <a:ext uri="{FF2B5EF4-FFF2-40B4-BE49-F238E27FC236}">
                  <a16:creationId xmlns:a16="http://schemas.microsoft.com/office/drawing/2014/main" id="{F4E8B561-A8EC-4A9D-AF53-23E603159012}"/>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40" name="Line 72">
              <a:extLst>
                <a:ext uri="{FF2B5EF4-FFF2-40B4-BE49-F238E27FC236}">
                  <a16:creationId xmlns:a16="http://schemas.microsoft.com/office/drawing/2014/main" id="{94C56DD2-C1E1-40A8-8526-9523999883FC}"/>
                </a:ext>
              </a:extLst>
            </p:cNvPr>
            <p:cNvSpPr>
              <a:spLocks noChangeShapeType="1"/>
            </p:cNvSpPr>
            <p:nvPr/>
          </p:nvSpPr>
          <p:spPr bwMode="auto">
            <a:xfrm>
              <a:off x="4128" y="989"/>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3">
              <a:extLst>
                <a:ext uri="{FF2B5EF4-FFF2-40B4-BE49-F238E27FC236}">
                  <a16:creationId xmlns:a16="http://schemas.microsoft.com/office/drawing/2014/main" id="{652A7BB3-03EC-4E0F-AA41-386A92765EFB}"/>
                </a:ext>
              </a:extLst>
            </p:cNvPr>
            <p:cNvSpPr>
              <a:spLocks noChangeShapeType="1"/>
            </p:cNvSpPr>
            <p:nvPr/>
          </p:nvSpPr>
          <p:spPr bwMode="auto">
            <a:xfrm>
              <a:off x="4128" y="127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grpSp>
      <p:sp>
        <p:nvSpPr>
          <p:cNvPr id="46" name="Line 78">
            <a:extLst>
              <a:ext uri="{FF2B5EF4-FFF2-40B4-BE49-F238E27FC236}">
                <a16:creationId xmlns:a16="http://schemas.microsoft.com/office/drawing/2014/main" id="{90C537EB-647B-47A3-87DF-726A03657553}"/>
              </a:ext>
            </a:extLst>
          </p:cNvPr>
          <p:cNvSpPr>
            <a:spLocks noChangeShapeType="1"/>
          </p:cNvSpPr>
          <p:nvPr/>
        </p:nvSpPr>
        <p:spPr bwMode="auto">
          <a:xfrm flipV="1">
            <a:off x="750094" y="2893411"/>
            <a:ext cx="439241" cy="218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a:extLst>
              <a:ext uri="{FF2B5EF4-FFF2-40B4-BE49-F238E27FC236}">
                <a16:creationId xmlns:a16="http://schemas.microsoft.com/office/drawing/2014/main" id="{9CF93861-5BE6-42DF-9EFA-DC38E98626B3}"/>
              </a:ext>
            </a:extLst>
          </p:cNvPr>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48" name="Text Box 74">
            <a:extLst>
              <a:ext uri="{FF2B5EF4-FFF2-40B4-BE49-F238E27FC236}">
                <a16:creationId xmlns:a16="http://schemas.microsoft.com/office/drawing/2014/main" id="{4BF67582-F056-45F2-A659-9C0A4FA45E70}"/>
              </a:ext>
            </a:extLst>
          </p:cNvPr>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49" name="Line 78">
            <a:extLst>
              <a:ext uri="{FF2B5EF4-FFF2-40B4-BE49-F238E27FC236}">
                <a16:creationId xmlns:a16="http://schemas.microsoft.com/office/drawing/2014/main" id="{583C020D-4AC5-494E-BBF6-558B4763B7D3}"/>
              </a:ext>
            </a:extLst>
          </p:cNvPr>
          <p:cNvSpPr>
            <a:spLocks noChangeShapeType="1"/>
          </p:cNvSpPr>
          <p:nvPr/>
        </p:nvSpPr>
        <p:spPr bwMode="auto">
          <a:xfrm flipV="1">
            <a:off x="2888457" y="2914347"/>
            <a:ext cx="457268" cy="85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0" name="Text Box 74">
            <a:extLst>
              <a:ext uri="{FF2B5EF4-FFF2-40B4-BE49-F238E27FC236}">
                <a16:creationId xmlns:a16="http://schemas.microsoft.com/office/drawing/2014/main" id="{67374DAD-33A4-4192-B9B4-1A9C643F14F8}"/>
              </a:ext>
            </a:extLst>
          </p:cNvPr>
          <p:cNvSpPr txBox="1">
            <a:spLocks noChangeArrowheads="1"/>
          </p:cNvSpPr>
          <p:nvPr/>
        </p:nvSpPr>
        <p:spPr bwMode="auto">
          <a:xfrm>
            <a:off x="2432076" y="270397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51" name="Line 78">
            <a:extLst>
              <a:ext uri="{FF2B5EF4-FFF2-40B4-BE49-F238E27FC236}">
                <a16:creationId xmlns:a16="http://schemas.microsoft.com/office/drawing/2014/main" id="{D270BAD4-C84A-41F9-A237-B14F7991686B}"/>
              </a:ext>
            </a:extLst>
          </p:cNvPr>
          <p:cNvSpPr>
            <a:spLocks noChangeShapeType="1"/>
          </p:cNvSpPr>
          <p:nvPr/>
        </p:nvSpPr>
        <p:spPr bwMode="auto">
          <a:xfrm flipV="1">
            <a:off x="3073718" y="2378844"/>
            <a:ext cx="27200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Line 78">
            <a:extLst>
              <a:ext uri="{FF2B5EF4-FFF2-40B4-BE49-F238E27FC236}">
                <a16:creationId xmlns:a16="http://schemas.microsoft.com/office/drawing/2014/main" id="{D9F52933-E2A4-4AFF-9E00-0A328369272D}"/>
              </a:ext>
            </a:extLst>
          </p:cNvPr>
          <p:cNvSpPr>
            <a:spLocks noChangeShapeType="1"/>
          </p:cNvSpPr>
          <p:nvPr/>
        </p:nvSpPr>
        <p:spPr bwMode="auto">
          <a:xfrm flipV="1">
            <a:off x="3085624" y="2370400"/>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3" name="Text Box 74">
            <a:extLst>
              <a:ext uri="{FF2B5EF4-FFF2-40B4-BE49-F238E27FC236}">
                <a16:creationId xmlns:a16="http://schemas.microsoft.com/office/drawing/2014/main" id="{75CDE6CF-F508-4727-90A1-8C8275C77B62}"/>
              </a:ext>
            </a:extLst>
          </p:cNvPr>
          <p:cNvSpPr txBox="1">
            <a:spLocks noChangeArrowheads="1"/>
          </p:cNvSpPr>
          <p:nvPr/>
        </p:nvSpPr>
        <p:spPr bwMode="auto">
          <a:xfrm>
            <a:off x="2424222" y="218311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54" name="Text Box 74">
            <a:extLst>
              <a:ext uri="{FF2B5EF4-FFF2-40B4-BE49-F238E27FC236}">
                <a16:creationId xmlns:a16="http://schemas.microsoft.com/office/drawing/2014/main" id="{7D1CDA65-C572-4B28-977A-6915EC0CEE36}"/>
              </a:ext>
            </a:extLst>
          </p:cNvPr>
          <p:cNvSpPr txBox="1">
            <a:spLocks noChangeArrowheads="1"/>
          </p:cNvSpPr>
          <p:nvPr/>
        </p:nvSpPr>
        <p:spPr bwMode="auto">
          <a:xfrm>
            <a:off x="3733635" y="21082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55" name="Text Box 74">
            <a:extLst>
              <a:ext uri="{FF2B5EF4-FFF2-40B4-BE49-F238E27FC236}">
                <a16:creationId xmlns:a16="http://schemas.microsoft.com/office/drawing/2014/main" id="{52B54057-ED41-4F59-8F07-B76117F9625E}"/>
              </a:ext>
            </a:extLst>
          </p:cNvPr>
          <p:cNvSpPr txBox="1">
            <a:spLocks noChangeArrowheads="1"/>
          </p:cNvSpPr>
          <p:nvPr/>
        </p:nvSpPr>
        <p:spPr bwMode="auto">
          <a:xfrm>
            <a:off x="3397171"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a</a:t>
            </a:r>
          </a:p>
        </p:txBody>
      </p:sp>
      <p:sp>
        <p:nvSpPr>
          <p:cNvPr id="56" name="Text Box 74">
            <a:extLst>
              <a:ext uri="{FF2B5EF4-FFF2-40B4-BE49-F238E27FC236}">
                <a16:creationId xmlns:a16="http://schemas.microsoft.com/office/drawing/2014/main" id="{CC0CB776-C157-4798-A783-377F89A9C142}"/>
              </a:ext>
            </a:extLst>
          </p:cNvPr>
          <p:cNvSpPr txBox="1">
            <a:spLocks noChangeArrowheads="1"/>
          </p:cNvSpPr>
          <p:nvPr/>
        </p:nvSpPr>
        <p:spPr bwMode="auto">
          <a:xfrm>
            <a:off x="5471644" y="3229294"/>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b</a:t>
            </a:r>
          </a:p>
        </p:txBody>
      </p:sp>
      <p:sp>
        <p:nvSpPr>
          <p:cNvPr id="57" name="Line 78">
            <a:extLst>
              <a:ext uri="{FF2B5EF4-FFF2-40B4-BE49-F238E27FC236}">
                <a16:creationId xmlns:a16="http://schemas.microsoft.com/office/drawing/2014/main" id="{F84BB908-584D-4FC2-835C-759704241091}"/>
              </a:ext>
            </a:extLst>
          </p:cNvPr>
          <p:cNvSpPr>
            <a:spLocks noChangeShapeType="1"/>
          </p:cNvSpPr>
          <p:nvPr/>
        </p:nvSpPr>
        <p:spPr bwMode="auto">
          <a:xfrm>
            <a:off x="5007538" y="2551453"/>
            <a:ext cx="463806" cy="34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8" name="Text Box 74">
            <a:extLst>
              <a:ext uri="{FF2B5EF4-FFF2-40B4-BE49-F238E27FC236}">
                <a16:creationId xmlns:a16="http://schemas.microsoft.com/office/drawing/2014/main" id="{CC4A9C83-D6CB-4FE0-98FA-B01B8C7F5D4D}"/>
              </a:ext>
            </a:extLst>
          </p:cNvPr>
          <p:cNvSpPr txBox="1">
            <a:spLocks noChangeArrowheads="1"/>
          </p:cNvSpPr>
          <p:nvPr/>
        </p:nvSpPr>
        <p:spPr bwMode="auto">
          <a:xfrm>
            <a:off x="4557695" y="2344487"/>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59" name="Line 78">
            <a:extLst>
              <a:ext uri="{FF2B5EF4-FFF2-40B4-BE49-F238E27FC236}">
                <a16:creationId xmlns:a16="http://schemas.microsoft.com/office/drawing/2014/main" id="{2FFE8148-E4EE-4BDC-9811-CCFFB7002460}"/>
              </a:ext>
            </a:extLst>
          </p:cNvPr>
          <p:cNvSpPr>
            <a:spLocks noChangeShapeType="1"/>
          </p:cNvSpPr>
          <p:nvPr/>
        </p:nvSpPr>
        <p:spPr bwMode="auto">
          <a:xfrm flipV="1">
            <a:off x="5199337" y="2019357"/>
            <a:ext cx="27200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0" name="Line 78">
            <a:extLst>
              <a:ext uri="{FF2B5EF4-FFF2-40B4-BE49-F238E27FC236}">
                <a16:creationId xmlns:a16="http://schemas.microsoft.com/office/drawing/2014/main" id="{DF8B47DB-9483-430D-BF68-7ACB0E35B4E5}"/>
              </a:ext>
            </a:extLst>
          </p:cNvPr>
          <p:cNvSpPr>
            <a:spLocks noChangeShapeType="1"/>
          </p:cNvSpPr>
          <p:nvPr/>
        </p:nvSpPr>
        <p:spPr bwMode="auto">
          <a:xfrm flipV="1">
            <a:off x="5211243" y="2010913"/>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1" name="Text Box 74">
            <a:extLst>
              <a:ext uri="{FF2B5EF4-FFF2-40B4-BE49-F238E27FC236}">
                <a16:creationId xmlns:a16="http://schemas.microsoft.com/office/drawing/2014/main" id="{0F99DA6E-9218-4967-A29E-295C5AB83BA5}"/>
              </a:ext>
            </a:extLst>
          </p:cNvPr>
          <p:cNvSpPr txBox="1">
            <a:spLocks noChangeArrowheads="1"/>
          </p:cNvSpPr>
          <p:nvPr/>
        </p:nvSpPr>
        <p:spPr bwMode="auto">
          <a:xfrm>
            <a:off x="4549841" y="182362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FD</a:t>
            </a:r>
          </a:p>
        </p:txBody>
      </p:sp>
      <p:sp>
        <p:nvSpPr>
          <p:cNvPr id="62" name="Line 72">
            <a:extLst>
              <a:ext uri="{FF2B5EF4-FFF2-40B4-BE49-F238E27FC236}">
                <a16:creationId xmlns:a16="http://schemas.microsoft.com/office/drawing/2014/main" id="{CB54CE3B-2AB8-4052-9EB5-F9E40E6BF13A}"/>
              </a:ext>
            </a:extLst>
          </p:cNvPr>
          <p:cNvSpPr>
            <a:spLocks noChangeShapeType="1"/>
          </p:cNvSpPr>
          <p:nvPr/>
        </p:nvSpPr>
        <p:spPr bwMode="auto">
          <a:xfrm>
            <a:off x="5480674" y="1888174"/>
            <a:ext cx="1120401"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4" name="Text Box 74">
            <a:extLst>
              <a:ext uri="{FF2B5EF4-FFF2-40B4-BE49-F238E27FC236}">
                <a16:creationId xmlns:a16="http://schemas.microsoft.com/office/drawing/2014/main" id="{974EA119-E917-4007-A072-4E2BBAB24653}"/>
              </a:ext>
            </a:extLst>
          </p:cNvPr>
          <p:cNvSpPr txBox="1">
            <a:spLocks noChangeArrowheads="1"/>
          </p:cNvSpPr>
          <p:nvPr/>
        </p:nvSpPr>
        <p:spPr bwMode="auto">
          <a:xfrm>
            <a:off x="5851020" y="180764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65" name="Text Box 74">
            <a:extLst>
              <a:ext uri="{FF2B5EF4-FFF2-40B4-BE49-F238E27FC236}">
                <a16:creationId xmlns:a16="http://schemas.microsoft.com/office/drawing/2014/main" id="{E6124825-21AC-492A-AD19-0E80FDEE76AD}"/>
              </a:ext>
            </a:extLst>
          </p:cNvPr>
          <p:cNvSpPr txBox="1">
            <a:spLocks noChangeArrowheads="1"/>
          </p:cNvSpPr>
          <p:nvPr/>
        </p:nvSpPr>
        <p:spPr bwMode="auto">
          <a:xfrm>
            <a:off x="5857608" y="2339033"/>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b</a:t>
            </a:r>
          </a:p>
        </p:txBody>
      </p:sp>
      <p:sp>
        <p:nvSpPr>
          <p:cNvPr id="72" name="Text Box 4">
            <a:extLst>
              <a:ext uri="{FF2B5EF4-FFF2-40B4-BE49-F238E27FC236}">
                <a16:creationId xmlns:a16="http://schemas.microsoft.com/office/drawing/2014/main" id="{723A1C06-1E62-439A-911E-CBB805F53DD6}"/>
              </a:ext>
            </a:extLst>
          </p:cNvPr>
          <p:cNvSpPr txBox="1"/>
          <p:nvPr/>
        </p:nvSpPr>
        <p:spPr>
          <a:xfrm>
            <a:off x="539501" y="3804092"/>
            <a:ext cx="8319248" cy="2091919"/>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）压入第二个数据元素</a:t>
            </a:r>
            <a:r>
              <a:rPr lang="en-US" altLang="zh-CN" sz="2800" b="1" dirty="0">
                <a:solidFill>
                  <a:srgbClr val="0563C1"/>
                </a:solidFill>
                <a:latin typeface="楷体" panose="02010609060101010101" pitchFamily="49" charset="-122"/>
                <a:ea typeface="楷体" panose="02010609060101010101" pitchFamily="49" charset="-122"/>
              </a:rPr>
              <a:t>b</a:t>
            </a:r>
          </a:p>
          <a:p>
            <a:pPr lvl="0">
              <a:lnSpc>
                <a:spcPct val="120000"/>
              </a:lnSpc>
            </a:pPr>
            <a:r>
              <a:rPr lang="en-US" altLang="zh-CN" sz="2800" b="1" dirty="0">
                <a:latin typeface="楷体" panose="02010609060101010101" pitchFamily="49" charset="-122"/>
                <a:ea typeface="楷体" panose="02010609060101010101" pitchFamily="49" charset="-122"/>
              </a:rPr>
              <a:t>a. 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内容由</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修改为</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a:t>
            </a:r>
          </a:p>
          <a:p>
            <a:pPr lvl="0">
              <a:lnSpc>
                <a:spcPct val="120000"/>
              </a:lnSpc>
            </a:pPr>
            <a:r>
              <a:rPr lang="en-US" altLang="zh-CN" sz="2800" b="1" dirty="0">
                <a:latin typeface="楷体" panose="02010609060101010101" pitchFamily="49" charset="-122"/>
                <a:ea typeface="楷体" panose="02010609060101010101" pitchFamily="49" charset="-122"/>
              </a:rPr>
              <a:t>b. </a:t>
            </a:r>
            <a:r>
              <a:rPr lang="zh-CN" altLang="en-US" sz="2800" b="1" dirty="0">
                <a:latin typeface="楷体" panose="02010609060101010101" pitchFamily="49" charset="-122"/>
                <a:ea typeface="楷体" panose="02010609060101010101" pitchFamily="49" charset="-122"/>
              </a:rPr>
              <a:t>压栈。将待存数据</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送入</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单元，</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单元成为新栈顶。</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01378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4582CBE-4FFC-4EDA-B757-2A18638DC6DB}"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a:extLst>
              <a:ext uri="{FF2B5EF4-FFF2-40B4-BE49-F238E27FC236}">
                <a16:creationId xmlns:a16="http://schemas.microsoft.com/office/drawing/2014/main" id="{06C0015D-CE33-444E-BA10-E3B2CB3E7CE6}"/>
              </a:ext>
            </a:extLst>
          </p:cNvPr>
          <p:cNvGrpSpPr>
            <a:grpSpLocks/>
          </p:cNvGrpSpPr>
          <p:nvPr/>
        </p:nvGrpSpPr>
        <p:grpSpPr bwMode="auto">
          <a:xfrm>
            <a:off x="1225471" y="1577976"/>
            <a:ext cx="1120401" cy="1600200"/>
            <a:chOff x="4128" y="528"/>
            <a:chExt cx="720" cy="1008"/>
          </a:xfrm>
        </p:grpSpPr>
        <p:sp>
          <p:nvSpPr>
            <p:cNvPr id="28" name="Rectangle 71">
              <a:extLst>
                <a:ext uri="{FF2B5EF4-FFF2-40B4-BE49-F238E27FC236}">
                  <a16:creationId xmlns:a16="http://schemas.microsoft.com/office/drawing/2014/main" id="{9908AD61-5FAD-49F6-8319-15F893C67C34}"/>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9810D25A-5C1E-4A02-BADE-E12161749958}"/>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4" name="Group 67">
            <a:extLst>
              <a:ext uri="{FF2B5EF4-FFF2-40B4-BE49-F238E27FC236}">
                <a16:creationId xmlns:a16="http://schemas.microsoft.com/office/drawing/2014/main" id="{E0F968D7-47B6-4210-A5D6-2776EFE228D5}"/>
              </a:ext>
            </a:extLst>
          </p:cNvPr>
          <p:cNvGrpSpPr>
            <a:grpSpLocks/>
          </p:cNvGrpSpPr>
          <p:nvPr/>
        </p:nvGrpSpPr>
        <p:grpSpPr bwMode="auto">
          <a:xfrm>
            <a:off x="3397171" y="1577976"/>
            <a:ext cx="1120401" cy="1600200"/>
            <a:chOff x="4128" y="528"/>
            <a:chExt cx="720" cy="1008"/>
          </a:xfrm>
        </p:grpSpPr>
        <p:sp>
          <p:nvSpPr>
            <p:cNvPr id="35" name="Rectangle 71">
              <a:extLst>
                <a:ext uri="{FF2B5EF4-FFF2-40B4-BE49-F238E27FC236}">
                  <a16:creationId xmlns:a16="http://schemas.microsoft.com/office/drawing/2014/main" id="{90758F40-280D-404C-A4EC-9250C748288C}"/>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6" name="Line 72">
              <a:extLst>
                <a:ext uri="{FF2B5EF4-FFF2-40B4-BE49-F238E27FC236}">
                  <a16:creationId xmlns:a16="http://schemas.microsoft.com/office/drawing/2014/main" id="{DEDF3169-8EE1-4040-9410-99138845D077}"/>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a:extLst>
                <a:ext uri="{FF2B5EF4-FFF2-40B4-BE49-F238E27FC236}">
                  <a16:creationId xmlns:a16="http://schemas.microsoft.com/office/drawing/2014/main" id="{1B47EE43-5237-48DA-9676-D12CD75BED7A}"/>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8" name="Group 67">
            <a:extLst>
              <a:ext uri="{FF2B5EF4-FFF2-40B4-BE49-F238E27FC236}">
                <a16:creationId xmlns:a16="http://schemas.microsoft.com/office/drawing/2014/main" id="{F75F05BF-E35F-4A8C-8E4B-53517E86BE65}"/>
              </a:ext>
            </a:extLst>
          </p:cNvPr>
          <p:cNvGrpSpPr>
            <a:grpSpLocks/>
          </p:cNvGrpSpPr>
          <p:nvPr/>
        </p:nvGrpSpPr>
        <p:grpSpPr bwMode="auto">
          <a:xfrm>
            <a:off x="5471644" y="1577976"/>
            <a:ext cx="1120401" cy="1600200"/>
            <a:chOff x="4128" y="528"/>
            <a:chExt cx="720" cy="1008"/>
          </a:xfrm>
        </p:grpSpPr>
        <p:sp>
          <p:nvSpPr>
            <p:cNvPr id="39" name="Rectangle 71">
              <a:extLst>
                <a:ext uri="{FF2B5EF4-FFF2-40B4-BE49-F238E27FC236}">
                  <a16:creationId xmlns:a16="http://schemas.microsoft.com/office/drawing/2014/main" id="{F4E8B561-A8EC-4A9D-AF53-23E603159012}"/>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40" name="Line 72">
              <a:extLst>
                <a:ext uri="{FF2B5EF4-FFF2-40B4-BE49-F238E27FC236}">
                  <a16:creationId xmlns:a16="http://schemas.microsoft.com/office/drawing/2014/main" id="{94C56DD2-C1E1-40A8-8526-9523999883FC}"/>
                </a:ext>
              </a:extLst>
            </p:cNvPr>
            <p:cNvSpPr>
              <a:spLocks noChangeShapeType="1"/>
            </p:cNvSpPr>
            <p:nvPr/>
          </p:nvSpPr>
          <p:spPr bwMode="auto">
            <a:xfrm>
              <a:off x="4128" y="989"/>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3">
              <a:extLst>
                <a:ext uri="{FF2B5EF4-FFF2-40B4-BE49-F238E27FC236}">
                  <a16:creationId xmlns:a16="http://schemas.microsoft.com/office/drawing/2014/main" id="{652A7BB3-03EC-4E0F-AA41-386A92765EFB}"/>
                </a:ext>
              </a:extLst>
            </p:cNvPr>
            <p:cNvSpPr>
              <a:spLocks noChangeShapeType="1"/>
            </p:cNvSpPr>
            <p:nvPr/>
          </p:nvSpPr>
          <p:spPr bwMode="auto">
            <a:xfrm>
              <a:off x="4128" y="127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grpSp>
      <p:grpSp>
        <p:nvGrpSpPr>
          <p:cNvPr id="42" name="Group 67">
            <a:extLst>
              <a:ext uri="{FF2B5EF4-FFF2-40B4-BE49-F238E27FC236}">
                <a16:creationId xmlns:a16="http://schemas.microsoft.com/office/drawing/2014/main" id="{3B76674C-8771-4B4D-B841-2D950142D62B}"/>
              </a:ext>
            </a:extLst>
          </p:cNvPr>
          <p:cNvGrpSpPr>
            <a:grpSpLocks/>
          </p:cNvGrpSpPr>
          <p:nvPr/>
        </p:nvGrpSpPr>
        <p:grpSpPr bwMode="auto">
          <a:xfrm>
            <a:off x="7622969" y="1577976"/>
            <a:ext cx="1120401" cy="1600200"/>
            <a:chOff x="4128" y="528"/>
            <a:chExt cx="720" cy="1008"/>
          </a:xfrm>
        </p:grpSpPr>
        <p:sp>
          <p:nvSpPr>
            <p:cNvPr id="43" name="Rectangle 71">
              <a:extLst>
                <a:ext uri="{FF2B5EF4-FFF2-40B4-BE49-F238E27FC236}">
                  <a16:creationId xmlns:a16="http://schemas.microsoft.com/office/drawing/2014/main" id="{49C921F7-82E6-43CF-8A9B-9968BBEDD91C}"/>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44" name="Line 72">
              <a:extLst>
                <a:ext uri="{FF2B5EF4-FFF2-40B4-BE49-F238E27FC236}">
                  <a16:creationId xmlns:a16="http://schemas.microsoft.com/office/drawing/2014/main" id="{BE68D47B-EA75-4704-9F57-AF2EECEBC788}"/>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5" name="Line 73">
              <a:extLst>
                <a:ext uri="{FF2B5EF4-FFF2-40B4-BE49-F238E27FC236}">
                  <a16:creationId xmlns:a16="http://schemas.microsoft.com/office/drawing/2014/main" id="{3658DD92-F13B-478B-9B13-C169426ED2C1}"/>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6" name="Line 78">
            <a:extLst>
              <a:ext uri="{FF2B5EF4-FFF2-40B4-BE49-F238E27FC236}">
                <a16:creationId xmlns:a16="http://schemas.microsoft.com/office/drawing/2014/main" id="{90C537EB-647B-47A3-87DF-726A03657553}"/>
              </a:ext>
            </a:extLst>
          </p:cNvPr>
          <p:cNvSpPr>
            <a:spLocks noChangeShapeType="1"/>
          </p:cNvSpPr>
          <p:nvPr/>
        </p:nvSpPr>
        <p:spPr bwMode="auto">
          <a:xfrm flipV="1">
            <a:off x="750094" y="2893411"/>
            <a:ext cx="439241" cy="218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a:extLst>
              <a:ext uri="{FF2B5EF4-FFF2-40B4-BE49-F238E27FC236}">
                <a16:creationId xmlns:a16="http://schemas.microsoft.com/office/drawing/2014/main" id="{9CF93861-5BE6-42DF-9EFA-DC38E98626B3}"/>
              </a:ext>
            </a:extLst>
          </p:cNvPr>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48" name="Text Box 74">
            <a:extLst>
              <a:ext uri="{FF2B5EF4-FFF2-40B4-BE49-F238E27FC236}">
                <a16:creationId xmlns:a16="http://schemas.microsoft.com/office/drawing/2014/main" id="{4BF67582-F056-45F2-A659-9C0A4FA45E70}"/>
              </a:ext>
            </a:extLst>
          </p:cNvPr>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49" name="Line 78">
            <a:extLst>
              <a:ext uri="{FF2B5EF4-FFF2-40B4-BE49-F238E27FC236}">
                <a16:creationId xmlns:a16="http://schemas.microsoft.com/office/drawing/2014/main" id="{583C020D-4AC5-494E-BBF6-558B4763B7D3}"/>
              </a:ext>
            </a:extLst>
          </p:cNvPr>
          <p:cNvSpPr>
            <a:spLocks noChangeShapeType="1"/>
          </p:cNvSpPr>
          <p:nvPr/>
        </p:nvSpPr>
        <p:spPr bwMode="auto">
          <a:xfrm flipV="1">
            <a:off x="2888457" y="2914347"/>
            <a:ext cx="457268" cy="85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0" name="Text Box 74">
            <a:extLst>
              <a:ext uri="{FF2B5EF4-FFF2-40B4-BE49-F238E27FC236}">
                <a16:creationId xmlns:a16="http://schemas.microsoft.com/office/drawing/2014/main" id="{67374DAD-33A4-4192-B9B4-1A9C643F14F8}"/>
              </a:ext>
            </a:extLst>
          </p:cNvPr>
          <p:cNvSpPr txBox="1">
            <a:spLocks noChangeArrowheads="1"/>
          </p:cNvSpPr>
          <p:nvPr/>
        </p:nvSpPr>
        <p:spPr bwMode="auto">
          <a:xfrm>
            <a:off x="2432076" y="270397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p>
        </p:txBody>
      </p:sp>
      <p:sp>
        <p:nvSpPr>
          <p:cNvPr id="51" name="Line 78">
            <a:extLst>
              <a:ext uri="{FF2B5EF4-FFF2-40B4-BE49-F238E27FC236}">
                <a16:creationId xmlns:a16="http://schemas.microsoft.com/office/drawing/2014/main" id="{D270BAD4-C84A-41F9-A237-B14F7991686B}"/>
              </a:ext>
            </a:extLst>
          </p:cNvPr>
          <p:cNvSpPr>
            <a:spLocks noChangeShapeType="1"/>
          </p:cNvSpPr>
          <p:nvPr/>
        </p:nvSpPr>
        <p:spPr bwMode="auto">
          <a:xfrm flipV="1">
            <a:off x="3073718" y="2378844"/>
            <a:ext cx="27200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Line 78">
            <a:extLst>
              <a:ext uri="{FF2B5EF4-FFF2-40B4-BE49-F238E27FC236}">
                <a16:creationId xmlns:a16="http://schemas.microsoft.com/office/drawing/2014/main" id="{D9F52933-E2A4-4AFF-9E00-0A328369272D}"/>
              </a:ext>
            </a:extLst>
          </p:cNvPr>
          <p:cNvSpPr>
            <a:spLocks noChangeShapeType="1"/>
          </p:cNvSpPr>
          <p:nvPr/>
        </p:nvSpPr>
        <p:spPr bwMode="auto">
          <a:xfrm flipV="1">
            <a:off x="3085624" y="2370400"/>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3" name="Text Box 74">
            <a:extLst>
              <a:ext uri="{FF2B5EF4-FFF2-40B4-BE49-F238E27FC236}">
                <a16:creationId xmlns:a16="http://schemas.microsoft.com/office/drawing/2014/main" id="{75CDE6CF-F508-4727-90A1-8C8275C77B62}"/>
              </a:ext>
            </a:extLst>
          </p:cNvPr>
          <p:cNvSpPr txBox="1">
            <a:spLocks noChangeArrowheads="1"/>
          </p:cNvSpPr>
          <p:nvPr/>
        </p:nvSpPr>
        <p:spPr bwMode="auto">
          <a:xfrm>
            <a:off x="2424222" y="218311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54" name="Text Box 74">
            <a:extLst>
              <a:ext uri="{FF2B5EF4-FFF2-40B4-BE49-F238E27FC236}">
                <a16:creationId xmlns:a16="http://schemas.microsoft.com/office/drawing/2014/main" id="{7D1CDA65-C572-4B28-977A-6915EC0CEE36}"/>
              </a:ext>
            </a:extLst>
          </p:cNvPr>
          <p:cNvSpPr txBox="1">
            <a:spLocks noChangeArrowheads="1"/>
          </p:cNvSpPr>
          <p:nvPr/>
        </p:nvSpPr>
        <p:spPr bwMode="auto">
          <a:xfrm>
            <a:off x="3733635" y="21082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55" name="Text Box 74">
            <a:extLst>
              <a:ext uri="{FF2B5EF4-FFF2-40B4-BE49-F238E27FC236}">
                <a16:creationId xmlns:a16="http://schemas.microsoft.com/office/drawing/2014/main" id="{52B54057-ED41-4F59-8F07-B76117F9625E}"/>
              </a:ext>
            </a:extLst>
          </p:cNvPr>
          <p:cNvSpPr txBox="1">
            <a:spLocks noChangeArrowheads="1"/>
          </p:cNvSpPr>
          <p:nvPr/>
        </p:nvSpPr>
        <p:spPr bwMode="auto">
          <a:xfrm>
            <a:off x="3397171"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a</a:t>
            </a:r>
          </a:p>
        </p:txBody>
      </p:sp>
      <p:sp>
        <p:nvSpPr>
          <p:cNvPr id="56" name="Text Box 74">
            <a:extLst>
              <a:ext uri="{FF2B5EF4-FFF2-40B4-BE49-F238E27FC236}">
                <a16:creationId xmlns:a16="http://schemas.microsoft.com/office/drawing/2014/main" id="{CC0CB776-C157-4798-A783-377F89A9C142}"/>
              </a:ext>
            </a:extLst>
          </p:cNvPr>
          <p:cNvSpPr txBox="1">
            <a:spLocks noChangeArrowheads="1"/>
          </p:cNvSpPr>
          <p:nvPr/>
        </p:nvSpPr>
        <p:spPr bwMode="auto">
          <a:xfrm>
            <a:off x="5471644" y="3229294"/>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b</a:t>
            </a:r>
          </a:p>
        </p:txBody>
      </p:sp>
      <p:sp>
        <p:nvSpPr>
          <p:cNvPr id="57" name="Line 78">
            <a:extLst>
              <a:ext uri="{FF2B5EF4-FFF2-40B4-BE49-F238E27FC236}">
                <a16:creationId xmlns:a16="http://schemas.microsoft.com/office/drawing/2014/main" id="{F84BB908-584D-4FC2-835C-759704241091}"/>
              </a:ext>
            </a:extLst>
          </p:cNvPr>
          <p:cNvSpPr>
            <a:spLocks noChangeShapeType="1"/>
          </p:cNvSpPr>
          <p:nvPr/>
        </p:nvSpPr>
        <p:spPr bwMode="auto">
          <a:xfrm>
            <a:off x="5007538" y="2551453"/>
            <a:ext cx="463806" cy="34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8" name="Text Box 74">
            <a:extLst>
              <a:ext uri="{FF2B5EF4-FFF2-40B4-BE49-F238E27FC236}">
                <a16:creationId xmlns:a16="http://schemas.microsoft.com/office/drawing/2014/main" id="{CC4A9C83-D6CB-4FE0-98FA-B01B8C7F5D4D}"/>
              </a:ext>
            </a:extLst>
          </p:cNvPr>
          <p:cNvSpPr txBox="1">
            <a:spLocks noChangeArrowheads="1"/>
          </p:cNvSpPr>
          <p:nvPr/>
        </p:nvSpPr>
        <p:spPr bwMode="auto">
          <a:xfrm>
            <a:off x="4557695" y="2344487"/>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59" name="Line 78">
            <a:extLst>
              <a:ext uri="{FF2B5EF4-FFF2-40B4-BE49-F238E27FC236}">
                <a16:creationId xmlns:a16="http://schemas.microsoft.com/office/drawing/2014/main" id="{2FFE8148-E4EE-4BDC-9811-CCFFB7002460}"/>
              </a:ext>
            </a:extLst>
          </p:cNvPr>
          <p:cNvSpPr>
            <a:spLocks noChangeShapeType="1"/>
          </p:cNvSpPr>
          <p:nvPr/>
        </p:nvSpPr>
        <p:spPr bwMode="auto">
          <a:xfrm flipV="1">
            <a:off x="5199337" y="2019357"/>
            <a:ext cx="27200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0" name="Line 78">
            <a:extLst>
              <a:ext uri="{FF2B5EF4-FFF2-40B4-BE49-F238E27FC236}">
                <a16:creationId xmlns:a16="http://schemas.microsoft.com/office/drawing/2014/main" id="{DF8B47DB-9483-430D-BF68-7ACB0E35B4E5}"/>
              </a:ext>
            </a:extLst>
          </p:cNvPr>
          <p:cNvSpPr>
            <a:spLocks noChangeShapeType="1"/>
          </p:cNvSpPr>
          <p:nvPr/>
        </p:nvSpPr>
        <p:spPr bwMode="auto">
          <a:xfrm flipV="1">
            <a:off x="5211243" y="2010913"/>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1" name="Text Box 74">
            <a:extLst>
              <a:ext uri="{FF2B5EF4-FFF2-40B4-BE49-F238E27FC236}">
                <a16:creationId xmlns:a16="http://schemas.microsoft.com/office/drawing/2014/main" id="{0F99DA6E-9218-4967-A29E-295C5AB83BA5}"/>
              </a:ext>
            </a:extLst>
          </p:cNvPr>
          <p:cNvSpPr txBox="1">
            <a:spLocks noChangeArrowheads="1"/>
          </p:cNvSpPr>
          <p:nvPr/>
        </p:nvSpPr>
        <p:spPr bwMode="auto">
          <a:xfrm>
            <a:off x="4549841" y="182362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FD</a:t>
            </a:r>
          </a:p>
        </p:txBody>
      </p:sp>
      <p:sp>
        <p:nvSpPr>
          <p:cNvPr id="62" name="Line 72">
            <a:extLst>
              <a:ext uri="{FF2B5EF4-FFF2-40B4-BE49-F238E27FC236}">
                <a16:creationId xmlns:a16="http://schemas.microsoft.com/office/drawing/2014/main" id="{CB54CE3B-2AB8-4052-9EB5-F9E40E6BF13A}"/>
              </a:ext>
            </a:extLst>
          </p:cNvPr>
          <p:cNvSpPr>
            <a:spLocks noChangeShapeType="1"/>
          </p:cNvSpPr>
          <p:nvPr/>
        </p:nvSpPr>
        <p:spPr bwMode="auto">
          <a:xfrm>
            <a:off x="5480674" y="1888174"/>
            <a:ext cx="1120401"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3" name="Text Box 74">
            <a:extLst>
              <a:ext uri="{FF2B5EF4-FFF2-40B4-BE49-F238E27FC236}">
                <a16:creationId xmlns:a16="http://schemas.microsoft.com/office/drawing/2014/main" id="{2C0B63CA-681D-47E7-9EDE-EFFAA9913714}"/>
              </a:ext>
            </a:extLst>
          </p:cNvPr>
          <p:cNvSpPr txBox="1">
            <a:spLocks noChangeArrowheads="1"/>
          </p:cNvSpPr>
          <p:nvPr/>
        </p:nvSpPr>
        <p:spPr bwMode="auto">
          <a:xfrm>
            <a:off x="7622969"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弹出</a:t>
            </a:r>
            <a:r>
              <a:rPr lang="en-US" altLang="zh-CN" sz="2400" dirty="0">
                <a:latin typeface="楷体" panose="02010609060101010101" pitchFamily="49" charset="-122"/>
                <a:ea typeface="楷体" panose="02010609060101010101" pitchFamily="49" charset="-122"/>
              </a:rPr>
              <a:t>b</a:t>
            </a:r>
          </a:p>
        </p:txBody>
      </p:sp>
      <p:sp>
        <p:nvSpPr>
          <p:cNvPr id="64" name="Text Box 74">
            <a:extLst>
              <a:ext uri="{FF2B5EF4-FFF2-40B4-BE49-F238E27FC236}">
                <a16:creationId xmlns:a16="http://schemas.microsoft.com/office/drawing/2014/main" id="{974EA119-E917-4007-A072-4E2BBAB24653}"/>
              </a:ext>
            </a:extLst>
          </p:cNvPr>
          <p:cNvSpPr txBox="1">
            <a:spLocks noChangeArrowheads="1"/>
          </p:cNvSpPr>
          <p:nvPr/>
        </p:nvSpPr>
        <p:spPr bwMode="auto">
          <a:xfrm>
            <a:off x="5851020" y="180764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65" name="Text Box 74">
            <a:extLst>
              <a:ext uri="{FF2B5EF4-FFF2-40B4-BE49-F238E27FC236}">
                <a16:creationId xmlns:a16="http://schemas.microsoft.com/office/drawing/2014/main" id="{E6124825-21AC-492A-AD19-0E80FDEE76AD}"/>
              </a:ext>
            </a:extLst>
          </p:cNvPr>
          <p:cNvSpPr txBox="1">
            <a:spLocks noChangeArrowheads="1"/>
          </p:cNvSpPr>
          <p:nvPr/>
        </p:nvSpPr>
        <p:spPr bwMode="auto">
          <a:xfrm>
            <a:off x="5857608" y="2339033"/>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b</a:t>
            </a:r>
          </a:p>
        </p:txBody>
      </p:sp>
      <p:sp>
        <p:nvSpPr>
          <p:cNvPr id="66" name="Line 78">
            <a:extLst>
              <a:ext uri="{FF2B5EF4-FFF2-40B4-BE49-F238E27FC236}">
                <a16:creationId xmlns:a16="http://schemas.microsoft.com/office/drawing/2014/main" id="{0E5A1D63-9F44-4F00-9F00-82581E62DA59}"/>
              </a:ext>
            </a:extLst>
          </p:cNvPr>
          <p:cNvSpPr>
            <a:spLocks noChangeShapeType="1"/>
          </p:cNvSpPr>
          <p:nvPr/>
        </p:nvSpPr>
        <p:spPr bwMode="auto">
          <a:xfrm>
            <a:off x="7327623" y="2461846"/>
            <a:ext cx="290132" cy="369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7" name="Text Box 74">
            <a:extLst>
              <a:ext uri="{FF2B5EF4-FFF2-40B4-BE49-F238E27FC236}">
                <a16:creationId xmlns:a16="http://schemas.microsoft.com/office/drawing/2014/main" id="{FF3C32B2-CEC6-40BA-A667-8277FA197626}"/>
              </a:ext>
            </a:extLst>
          </p:cNvPr>
          <p:cNvSpPr txBox="1">
            <a:spLocks noChangeArrowheads="1"/>
          </p:cNvSpPr>
          <p:nvPr/>
        </p:nvSpPr>
        <p:spPr bwMode="auto">
          <a:xfrm>
            <a:off x="6704107" y="225516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p>
        </p:txBody>
      </p:sp>
      <p:sp>
        <p:nvSpPr>
          <p:cNvPr id="68" name="Line 78">
            <a:extLst>
              <a:ext uri="{FF2B5EF4-FFF2-40B4-BE49-F238E27FC236}">
                <a16:creationId xmlns:a16="http://schemas.microsoft.com/office/drawing/2014/main" id="{807D3D11-FFB0-496B-B4D6-2FFD74185C57}"/>
              </a:ext>
            </a:extLst>
          </p:cNvPr>
          <p:cNvSpPr>
            <a:spLocks noChangeShapeType="1"/>
          </p:cNvSpPr>
          <p:nvPr/>
        </p:nvSpPr>
        <p:spPr bwMode="auto">
          <a:xfrm>
            <a:off x="7168511" y="1928447"/>
            <a:ext cx="449243" cy="158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9" name="Line 78">
            <a:extLst>
              <a:ext uri="{FF2B5EF4-FFF2-40B4-BE49-F238E27FC236}">
                <a16:creationId xmlns:a16="http://schemas.microsoft.com/office/drawing/2014/main" id="{DE2C8FF4-E678-4092-A466-93F841A413E1}"/>
              </a:ext>
            </a:extLst>
          </p:cNvPr>
          <p:cNvSpPr>
            <a:spLocks noChangeShapeType="1"/>
          </p:cNvSpPr>
          <p:nvPr/>
        </p:nvSpPr>
        <p:spPr bwMode="auto">
          <a:xfrm flipH="1">
            <a:off x="7343642" y="1928447"/>
            <a:ext cx="9658" cy="53407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70" name="Text Box 74">
            <a:extLst>
              <a:ext uri="{FF2B5EF4-FFF2-40B4-BE49-F238E27FC236}">
                <a16:creationId xmlns:a16="http://schemas.microsoft.com/office/drawing/2014/main" id="{B5496471-1B2A-4FB3-B4A8-BA8F510424A8}"/>
              </a:ext>
            </a:extLst>
          </p:cNvPr>
          <p:cNvSpPr txBox="1">
            <a:spLocks noChangeArrowheads="1"/>
          </p:cNvSpPr>
          <p:nvPr/>
        </p:nvSpPr>
        <p:spPr bwMode="auto">
          <a:xfrm>
            <a:off x="6696253" y="17343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FD</a:t>
            </a:r>
          </a:p>
        </p:txBody>
      </p:sp>
      <p:sp>
        <p:nvSpPr>
          <p:cNvPr id="71" name="Text Box 74">
            <a:extLst>
              <a:ext uri="{FF2B5EF4-FFF2-40B4-BE49-F238E27FC236}">
                <a16:creationId xmlns:a16="http://schemas.microsoft.com/office/drawing/2014/main" id="{E1FDF3D6-C6B2-46F3-90C0-1297525E32DC}"/>
              </a:ext>
            </a:extLst>
          </p:cNvPr>
          <p:cNvSpPr txBox="1">
            <a:spLocks noChangeArrowheads="1"/>
          </p:cNvSpPr>
          <p:nvPr/>
        </p:nvSpPr>
        <p:spPr bwMode="auto">
          <a:xfrm>
            <a:off x="8012004" y="2119575"/>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p>
        </p:txBody>
      </p:sp>
      <p:sp>
        <p:nvSpPr>
          <p:cNvPr id="72" name="Text Box 4">
            <a:extLst>
              <a:ext uri="{FF2B5EF4-FFF2-40B4-BE49-F238E27FC236}">
                <a16:creationId xmlns:a16="http://schemas.microsoft.com/office/drawing/2014/main" id="{723A1C06-1E62-439A-911E-CBB805F53DD6}"/>
              </a:ext>
            </a:extLst>
          </p:cNvPr>
          <p:cNvSpPr txBox="1"/>
          <p:nvPr/>
        </p:nvSpPr>
        <p:spPr>
          <a:xfrm>
            <a:off x="539501" y="3804092"/>
            <a:ext cx="8319248" cy="2608984"/>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）弹出</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a. </a:t>
            </a:r>
            <a:r>
              <a:rPr lang="zh-CN" altLang="en-US" sz="2800" b="1" dirty="0">
                <a:latin typeface="楷体" panose="02010609060101010101" pitchFamily="49" charset="-122"/>
                <a:ea typeface="楷体" panose="02010609060101010101" pitchFamily="49" charset="-122"/>
              </a:rPr>
              <a:t>将</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的内容</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送入主存地址寄存器，从栈顶单元将最后压入的数据</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读出，送入指定地方</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b.(SP)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1→SP</a:t>
            </a:r>
            <a:r>
              <a:rPr lang="zh-CN" altLang="en-US" sz="2800" b="1" dirty="0">
                <a:latin typeface="楷体" panose="02010609060101010101" pitchFamily="49" charset="-122"/>
                <a:ea typeface="楷体" panose="02010609060101010101" pitchFamily="49" charset="-122"/>
              </a:rPr>
              <a:t>。弹出数据后再修改堆栈指针，让</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内容加</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，由</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修改为</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，指向新栈顶。</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3004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4BBABC-A5D0-4CC4-A62C-893F2366AB44}"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72" name="Text Box 4">
            <a:extLst>
              <a:ext uri="{FF2B5EF4-FFF2-40B4-BE49-F238E27FC236}">
                <a16:creationId xmlns:a16="http://schemas.microsoft.com/office/drawing/2014/main" id="{723A1C06-1E62-439A-911E-CBB805F53DD6}"/>
              </a:ext>
            </a:extLst>
          </p:cNvPr>
          <p:cNvSpPr txBox="1"/>
          <p:nvPr/>
        </p:nvSpPr>
        <p:spPr>
          <a:xfrm>
            <a:off x="196102" y="1351475"/>
            <a:ext cx="8123145" cy="5262979"/>
          </a:xfrm>
          <a:prstGeom prst="rect">
            <a:avLst/>
          </a:prstGeom>
          <a:noFill/>
          <a:ln w="9525">
            <a:noFill/>
          </a:ln>
        </p:spPr>
        <p:txBody>
          <a:bodyPr wrap="square" anchor="t">
            <a:spAutoFit/>
          </a:bodyPr>
          <a:lstStyle/>
          <a:p>
            <a:pPr lvl="0"/>
            <a:r>
              <a:rPr lang="zh-CN" altLang="en-US" sz="2400" b="1" dirty="0">
                <a:solidFill>
                  <a:srgbClr val="0563C1"/>
                </a:solidFill>
                <a:latin typeface="楷体" panose="02010609060101010101" pitchFamily="49" charset="-122"/>
                <a:ea typeface="楷体" panose="02010609060101010101" pitchFamily="49" charset="-122"/>
              </a:rPr>
              <a:t>例如</a:t>
            </a:r>
            <a:r>
              <a:rPr lang="zh-CN" altLang="en-US" sz="2400" b="1" dirty="0">
                <a:latin typeface="楷体" panose="02010609060101010101" pitchFamily="49" charset="-122"/>
                <a:ea typeface="楷体" panose="02010609060101010101" pitchFamily="49" charset="-122"/>
              </a:rPr>
              <a:t>：。。。。。。。。。。。。。。。。。。。。。。</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STACK1  SEGMENT PARA STACK</a:t>
            </a:r>
          </a:p>
          <a:p>
            <a:pPr lvl="0"/>
            <a:r>
              <a:rPr lang="en-US" altLang="zh-CN" sz="2400" b="1" dirty="0">
                <a:latin typeface="楷体" panose="02010609060101010101" pitchFamily="49" charset="-122"/>
                <a:ea typeface="楷体" panose="02010609060101010101" pitchFamily="49" charset="-122"/>
              </a:rPr>
              <a:t>          DW  100  DUP</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0</a:t>
            </a:r>
            <a:r>
              <a:rPr lang="zh-CN" altLang="en-US" sz="2400" b="1" dirty="0">
                <a:latin typeface="楷体" panose="02010609060101010101" pitchFamily="49" charset="-122"/>
                <a:ea typeface="楷体" panose="02010609060101010101" pitchFamily="49" charset="-122"/>
              </a:rPr>
              <a:t>）       ；长度</a:t>
            </a:r>
            <a:r>
              <a:rPr lang="en-US" altLang="zh-CN" sz="2400" b="1" dirty="0">
                <a:latin typeface="楷体" panose="02010609060101010101" pitchFamily="49" charset="-122"/>
                <a:ea typeface="楷体" panose="02010609060101010101" pitchFamily="49" charset="-122"/>
              </a:rPr>
              <a:t>100</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64H</a:t>
            </a:r>
            <a:r>
              <a:rPr lang="zh-CN" altLang="en-US" sz="2400" b="1" dirty="0">
                <a:latin typeface="楷体" panose="02010609060101010101" pitchFamily="49" charset="-122"/>
                <a:ea typeface="楷体" panose="02010609060101010101" pitchFamily="49" charset="-122"/>
              </a:rPr>
              <a:t>）</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STACK1  ENDS </a:t>
            </a:r>
          </a:p>
          <a:p>
            <a:pPr lvl="0"/>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PHSH  AX                     </a:t>
            </a:r>
            <a:r>
              <a:rPr lang="zh-CN" altLang="en-US" sz="2400" b="1" dirty="0">
                <a:latin typeface="楷体" panose="02010609060101010101" pitchFamily="49" charset="-122"/>
                <a:ea typeface="楷体" panose="02010609060101010101" pitchFamily="49" charset="-122"/>
              </a:rPr>
              <a:t>；入栈</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PUSH  DS</a:t>
            </a:r>
          </a:p>
          <a:p>
            <a:pPr lvl="0"/>
            <a:r>
              <a:rPr lang="en-US" altLang="zh-CN" sz="2400" b="1" dirty="0">
                <a:latin typeface="楷体" panose="02010609060101010101" pitchFamily="49" charset="-122"/>
                <a:ea typeface="楷体" panose="02010609060101010101" pitchFamily="49" charset="-122"/>
              </a:rPr>
              <a:t>      PUSH  DATA-WORD</a:t>
            </a:r>
          </a:p>
          <a:p>
            <a:pPr lvl="0"/>
            <a:r>
              <a:rPr lang="en-US" altLang="zh-CN" sz="2400" b="1" dirty="0">
                <a:latin typeface="楷体" panose="02010609060101010101" pitchFamily="49" charset="-122"/>
                <a:ea typeface="楷体" panose="02010609060101010101" pitchFamily="49" charset="-122"/>
              </a:rPr>
              <a:t>      PUSHF</a:t>
            </a:r>
          </a:p>
          <a:p>
            <a:pPr lvl="0"/>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POPF                          </a:t>
            </a:r>
            <a:r>
              <a:rPr lang="zh-CN" altLang="en-US" sz="2400" b="1" dirty="0">
                <a:latin typeface="楷体" panose="02010609060101010101" pitchFamily="49" charset="-122"/>
                <a:ea typeface="楷体" panose="02010609060101010101" pitchFamily="49" charset="-122"/>
              </a:rPr>
              <a:t>；出栈</a:t>
            </a: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POP  DATA-WORD</a:t>
            </a:r>
          </a:p>
          <a:p>
            <a:pPr lvl="0"/>
            <a:r>
              <a:rPr lang="en-US" altLang="zh-CN" sz="2400" b="1" dirty="0">
                <a:latin typeface="楷体" panose="02010609060101010101" pitchFamily="49" charset="-122"/>
                <a:ea typeface="楷体" panose="02010609060101010101" pitchFamily="49" charset="-122"/>
              </a:rPr>
              <a:t>      POP  DS</a:t>
            </a:r>
          </a:p>
          <a:p>
            <a:pPr lvl="0"/>
            <a:r>
              <a:rPr lang="en-US" altLang="zh-CN" sz="2400" b="1" dirty="0">
                <a:latin typeface="楷体" panose="02010609060101010101" pitchFamily="49" charset="-122"/>
                <a:ea typeface="楷体" panose="02010609060101010101" pitchFamily="49" charset="-122"/>
              </a:rPr>
              <a:t>      POP  AX </a:t>
            </a:r>
          </a:p>
        </p:txBody>
      </p:sp>
    </p:spTree>
    <p:extLst>
      <p:ext uri="{BB962C8B-B14F-4D97-AF65-F5344CB8AC3E}">
        <p14:creationId xmlns:p14="http://schemas.microsoft.com/office/powerpoint/2010/main" val="3902608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7679EE3-8094-4747-B1CC-17C81811A62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695856-6CE4-41A2-AA47-360B062FFAD8}"/>
              </a:ext>
            </a:extLst>
          </p:cNvPr>
          <p:cNvSpPr txBox="1"/>
          <p:nvPr/>
        </p:nvSpPr>
        <p:spPr>
          <a:xfrm>
            <a:off x="155215" y="1482101"/>
            <a:ext cx="8833569"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⑥多重间接寻址（主存多重间接寻址）方式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上述间址方式均只有</a:t>
            </a:r>
            <a:r>
              <a:rPr lang="zh-CN" altLang="en-US" sz="2800" b="1" dirty="0">
                <a:solidFill>
                  <a:srgbClr val="DF3C09"/>
                </a:solidFill>
                <a:latin typeface="楷体" panose="02010609060101010101" pitchFamily="49" charset="-122"/>
                <a:ea typeface="楷体" panose="02010609060101010101" pitchFamily="49" charset="-122"/>
              </a:rPr>
              <a:t>一层间址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有的机器允许</a:t>
            </a:r>
            <a:r>
              <a:rPr lang="zh-CN" altLang="en-US" sz="2800" b="1" dirty="0">
                <a:solidFill>
                  <a:srgbClr val="FF0E0E"/>
                </a:solidFill>
                <a:latin typeface="楷体" panose="02010609060101010101" pitchFamily="49" charset="-122"/>
                <a:ea typeface="楷体" panose="02010609060101010101" pitchFamily="49" charset="-122"/>
              </a:rPr>
              <a:t>多重间址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即根据指令找到间址单元</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其中的内容还不是操作数地址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而是又一层间址单元的地址；根据该地址访问又一层间址单元</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取出来的才是操作数地址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存放操作数的存储单元的地址码</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83435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8919794-ECCF-4BBC-821B-D7A488BC66B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695856-6CE4-41A2-AA47-360B062FFAD8}"/>
              </a:ext>
            </a:extLst>
          </p:cNvPr>
          <p:cNvSpPr txBox="1"/>
          <p:nvPr/>
        </p:nvSpPr>
        <p:spPr>
          <a:xfrm>
            <a:off x="155215" y="1424045"/>
            <a:ext cx="8833569" cy="4515660"/>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怎么知道从存储单元中读出的是有效操作数地址还是间接地址呢</a:t>
            </a:r>
            <a:r>
              <a:rPr lang="en-US" altLang="zh-CN" sz="2800" b="1" dirty="0">
                <a:solidFill>
                  <a:srgbClr val="ED7D31"/>
                </a:solidFill>
                <a:latin typeface="楷体" panose="02010609060101010101" pitchFamily="49" charset="-122"/>
                <a:ea typeface="楷体" panose="02010609060101010101" pitchFamily="49" charset="-122"/>
              </a:rPr>
              <a:t>?</a:t>
            </a:r>
          </a:p>
          <a:p>
            <a:pPr lvl="0">
              <a:lnSpc>
                <a:spcPct val="150000"/>
              </a:lnSpc>
            </a:pPr>
            <a:r>
              <a:rPr lang="zh-CN" altLang="en-US" sz="2800" b="1" dirty="0">
                <a:latin typeface="楷体" panose="02010609060101010101" pitchFamily="49" charset="-122"/>
                <a:ea typeface="楷体" panose="02010609060101010101" pitchFamily="49" charset="-122"/>
              </a:rPr>
              <a:t>可在间址单元的存储内容中设置一位</a:t>
            </a:r>
            <a:r>
              <a:rPr lang="zh-CN" altLang="en-US" sz="2800" b="1" dirty="0">
                <a:solidFill>
                  <a:srgbClr val="FF0E0E"/>
                </a:solidFill>
                <a:latin typeface="楷体" panose="02010609060101010101" pitchFamily="49" charset="-122"/>
                <a:ea typeface="楷体" panose="02010609060101010101" pitchFamily="49" charset="-122"/>
              </a:rPr>
              <a:t>间址标志位</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一般选取最高位。</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当该位为</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时</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表明所读出的是间接地址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还需再次间址；直到该位为</a:t>
            </a:r>
            <a:r>
              <a:rPr lang="en-US" altLang="zh-CN" sz="2800" b="1"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表明这次取出的是操作数的有效地址，按这个地址访问主存，读出的是操作数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即间址过程结束</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4137047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5771259-06C4-4ABA-A88B-6AAEE241C59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695856-6CE4-41A2-AA47-360B062FFAD8}"/>
              </a:ext>
            </a:extLst>
          </p:cNvPr>
          <p:cNvSpPr txBox="1"/>
          <p:nvPr/>
        </p:nvSpPr>
        <p:spPr>
          <a:xfrm>
            <a:off x="310431" y="1333454"/>
            <a:ext cx="8833569"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多重间址有分为</a:t>
            </a:r>
            <a:r>
              <a:rPr lang="zh-CN" altLang="en-US" sz="2800" b="1" dirty="0">
                <a:solidFill>
                  <a:srgbClr val="ED7D31"/>
                </a:solidFill>
                <a:latin typeface="楷体" panose="02010609060101010101" pitchFamily="49" charset="-122"/>
                <a:ea typeface="楷体" panose="02010609060101010101" pitchFamily="49" charset="-122"/>
              </a:rPr>
              <a:t>寄存器多重间址</a:t>
            </a:r>
            <a:r>
              <a:rPr lang="zh-CN" altLang="en-US" sz="2800" b="1" dirty="0">
                <a:latin typeface="楷体" panose="02010609060101010101" pitchFamily="49" charset="-122"/>
                <a:ea typeface="楷体" panose="02010609060101010101" pitchFamily="49" charset="-122"/>
              </a:rPr>
              <a:t>与</a:t>
            </a:r>
            <a:r>
              <a:rPr lang="zh-CN" altLang="en-US" sz="2800" b="1" dirty="0">
                <a:solidFill>
                  <a:srgbClr val="ED7D31"/>
                </a:solidFill>
                <a:latin typeface="楷体" panose="02010609060101010101" pitchFamily="49" charset="-122"/>
                <a:ea typeface="楷体" panose="02010609060101010101" pitchFamily="49" charset="-122"/>
              </a:rPr>
              <a:t>存储器多重间址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grpSp>
        <p:nvGrpSpPr>
          <p:cNvPr id="13" name="Group 21">
            <a:extLst>
              <a:ext uri="{FF2B5EF4-FFF2-40B4-BE49-F238E27FC236}">
                <a16:creationId xmlns:a16="http://schemas.microsoft.com/office/drawing/2014/main" id="{E33A28AE-780D-49B5-ABBF-18A92527FD05}"/>
              </a:ext>
            </a:extLst>
          </p:cNvPr>
          <p:cNvGrpSpPr>
            <a:grpSpLocks/>
          </p:cNvGrpSpPr>
          <p:nvPr/>
        </p:nvGrpSpPr>
        <p:grpSpPr bwMode="auto">
          <a:xfrm>
            <a:off x="593816" y="2530948"/>
            <a:ext cx="5208589" cy="962029"/>
            <a:chOff x="1248" y="2208"/>
            <a:chExt cx="3281" cy="606"/>
          </a:xfrm>
        </p:grpSpPr>
        <p:sp>
          <p:nvSpPr>
            <p:cNvPr id="14" name="Text Box 22">
              <a:extLst>
                <a:ext uri="{FF2B5EF4-FFF2-40B4-BE49-F238E27FC236}">
                  <a16:creationId xmlns:a16="http://schemas.microsoft.com/office/drawing/2014/main" id="{F22068FC-07DF-416D-AF46-18B28C7E16F1}"/>
                </a:ext>
              </a:extLst>
            </p:cNvPr>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2=100</a:t>
              </a: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编号）</a:t>
              </a:r>
              <a:endParaRPr lang="en-US" altLang="zh-CN" sz="2800" dirty="0">
                <a:latin typeface="楷体" panose="02010609060101010101" pitchFamily="49" charset="-122"/>
                <a:ea typeface="楷体" panose="02010609060101010101" pitchFamily="49" charset="-122"/>
              </a:endParaRPr>
            </a:p>
          </p:txBody>
        </p:sp>
        <p:sp>
          <p:nvSpPr>
            <p:cNvPr id="15" name="Line 23">
              <a:extLst>
                <a:ext uri="{FF2B5EF4-FFF2-40B4-BE49-F238E27FC236}">
                  <a16:creationId xmlns:a16="http://schemas.microsoft.com/office/drawing/2014/main" id="{8A8D3E2A-0E79-4721-AA49-92A342368C24}"/>
                </a:ext>
              </a:extLst>
            </p:cNvPr>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a:extLst>
                <a:ext uri="{FF2B5EF4-FFF2-40B4-BE49-F238E27FC236}">
                  <a16:creationId xmlns:a16="http://schemas.microsoft.com/office/drawing/2014/main" id="{958FF945-C471-47D7-9F59-5E73110B7B1A}"/>
                </a:ext>
              </a:extLst>
            </p:cNvPr>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19" name="Line 78">
            <a:extLst>
              <a:ext uri="{FF2B5EF4-FFF2-40B4-BE49-F238E27FC236}">
                <a16:creationId xmlns:a16="http://schemas.microsoft.com/office/drawing/2014/main" id="{D12676C4-2753-4A8B-B7E8-C0C935BD743D}"/>
              </a:ext>
            </a:extLst>
          </p:cNvPr>
          <p:cNvSpPr>
            <a:spLocks noChangeShapeType="1"/>
          </p:cNvSpPr>
          <p:nvPr/>
        </p:nvSpPr>
        <p:spPr bwMode="auto">
          <a:xfrm flipH="1">
            <a:off x="3992172" y="349297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a:extLst>
              <a:ext uri="{FF2B5EF4-FFF2-40B4-BE49-F238E27FC236}">
                <a16:creationId xmlns:a16="http://schemas.microsoft.com/office/drawing/2014/main" id="{05D0BD2C-A0CF-49FD-81BE-2BB19C7D7045}"/>
              </a:ext>
            </a:extLst>
          </p:cNvPr>
          <p:cNvSpPr>
            <a:spLocks noChangeShapeType="1"/>
          </p:cNvSpPr>
          <p:nvPr/>
        </p:nvSpPr>
        <p:spPr bwMode="auto">
          <a:xfrm>
            <a:off x="4720364" y="4143116"/>
            <a:ext cx="168750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3" name="Text Box 74">
            <a:extLst>
              <a:ext uri="{FF2B5EF4-FFF2-40B4-BE49-F238E27FC236}">
                <a16:creationId xmlns:a16="http://schemas.microsoft.com/office/drawing/2014/main" id="{ADE111EC-E99F-4E59-A943-EC7A18243051}"/>
              </a:ext>
            </a:extLst>
          </p:cNvPr>
          <p:cNvSpPr txBox="1">
            <a:spLocks noChangeArrowheads="1"/>
          </p:cNvSpPr>
          <p:nvPr/>
        </p:nvSpPr>
        <p:spPr bwMode="auto">
          <a:xfrm>
            <a:off x="2090505" y="379229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p>
        </p:txBody>
      </p:sp>
      <p:sp>
        <p:nvSpPr>
          <p:cNvPr id="24" name="Text Box 74">
            <a:extLst>
              <a:ext uri="{FF2B5EF4-FFF2-40B4-BE49-F238E27FC236}">
                <a16:creationId xmlns:a16="http://schemas.microsoft.com/office/drawing/2014/main" id="{8B1D9211-A8DD-435C-A4E7-DD54B0C0E9F3}"/>
              </a:ext>
            </a:extLst>
          </p:cNvPr>
          <p:cNvSpPr txBox="1">
            <a:spLocks noChangeArrowheads="1"/>
          </p:cNvSpPr>
          <p:nvPr/>
        </p:nvSpPr>
        <p:spPr bwMode="auto">
          <a:xfrm>
            <a:off x="2654392" y="3800530"/>
            <a:ext cx="1985405" cy="523220"/>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一级间址</a:t>
            </a:r>
            <a:endParaRPr lang="en-US" altLang="zh-CN" sz="2800" dirty="0">
              <a:latin typeface="楷体" panose="02010609060101010101" pitchFamily="49" charset="-122"/>
              <a:ea typeface="楷体" panose="02010609060101010101" pitchFamily="49" charset="-122"/>
            </a:endParaRPr>
          </a:p>
        </p:txBody>
      </p:sp>
      <p:sp>
        <p:nvSpPr>
          <p:cNvPr id="72" name="Line 78">
            <a:extLst>
              <a:ext uri="{FF2B5EF4-FFF2-40B4-BE49-F238E27FC236}">
                <a16:creationId xmlns:a16="http://schemas.microsoft.com/office/drawing/2014/main" id="{3DA50EFD-7AA6-4D85-8278-025D8BEB8150}"/>
              </a:ext>
            </a:extLst>
          </p:cNvPr>
          <p:cNvSpPr>
            <a:spLocks noChangeShapeType="1"/>
          </p:cNvSpPr>
          <p:nvPr/>
        </p:nvSpPr>
        <p:spPr bwMode="auto">
          <a:xfrm flipV="1">
            <a:off x="8571518" y="5990311"/>
            <a:ext cx="316990" cy="0"/>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3" name="Line 78">
            <a:extLst>
              <a:ext uri="{FF2B5EF4-FFF2-40B4-BE49-F238E27FC236}">
                <a16:creationId xmlns:a16="http://schemas.microsoft.com/office/drawing/2014/main" id="{53BE099D-EDBC-46C0-BB09-E05F025F1DDB}"/>
              </a:ext>
            </a:extLst>
          </p:cNvPr>
          <p:cNvSpPr>
            <a:spLocks noChangeShapeType="1"/>
          </p:cNvSpPr>
          <p:nvPr/>
        </p:nvSpPr>
        <p:spPr bwMode="auto">
          <a:xfrm flipV="1">
            <a:off x="8873438" y="3377274"/>
            <a:ext cx="15068" cy="260306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4" name="Line 78">
            <a:extLst>
              <a:ext uri="{FF2B5EF4-FFF2-40B4-BE49-F238E27FC236}">
                <a16:creationId xmlns:a16="http://schemas.microsoft.com/office/drawing/2014/main" id="{23474056-B64E-46EF-BE54-956A54C76BB3}"/>
              </a:ext>
            </a:extLst>
          </p:cNvPr>
          <p:cNvSpPr>
            <a:spLocks noChangeShapeType="1"/>
          </p:cNvSpPr>
          <p:nvPr/>
        </p:nvSpPr>
        <p:spPr bwMode="auto">
          <a:xfrm flipH="1">
            <a:off x="8561375" y="3387739"/>
            <a:ext cx="335066" cy="15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nvGrpSpPr>
          <p:cNvPr id="7" name="组合 6">
            <a:extLst>
              <a:ext uri="{FF2B5EF4-FFF2-40B4-BE49-F238E27FC236}">
                <a16:creationId xmlns:a16="http://schemas.microsoft.com/office/drawing/2014/main" id="{8D7B3FE9-5D6F-4858-9493-3E64111538C5}"/>
              </a:ext>
            </a:extLst>
          </p:cNvPr>
          <p:cNvGrpSpPr/>
          <p:nvPr/>
        </p:nvGrpSpPr>
        <p:grpSpPr>
          <a:xfrm>
            <a:off x="6434623" y="2264980"/>
            <a:ext cx="2148314" cy="4408568"/>
            <a:chOff x="6265462" y="2027154"/>
            <a:chExt cx="2148314" cy="4408568"/>
          </a:xfrm>
        </p:grpSpPr>
        <p:sp>
          <p:nvSpPr>
            <p:cNvPr id="28" name="Rectangle 71">
              <a:extLst>
                <a:ext uri="{FF2B5EF4-FFF2-40B4-BE49-F238E27FC236}">
                  <a16:creationId xmlns:a16="http://schemas.microsoft.com/office/drawing/2014/main" id="{106D0DBF-B798-41C5-92C7-D201ECF0EC69}"/>
                </a:ext>
              </a:extLst>
            </p:cNvPr>
            <p:cNvSpPr>
              <a:spLocks noChangeArrowheads="1"/>
            </p:cNvSpPr>
            <p:nvPr/>
          </p:nvSpPr>
          <p:spPr bwMode="auto">
            <a:xfrm>
              <a:off x="6276241" y="2446242"/>
              <a:ext cx="2115975" cy="3989480"/>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29" name="Line 72">
              <a:extLst>
                <a:ext uri="{FF2B5EF4-FFF2-40B4-BE49-F238E27FC236}">
                  <a16:creationId xmlns:a16="http://schemas.microsoft.com/office/drawing/2014/main" id="{A8289079-3788-44BA-8D4B-335EDC586721}"/>
                </a:ext>
              </a:extLst>
            </p:cNvPr>
            <p:cNvSpPr>
              <a:spLocks noChangeShapeType="1"/>
            </p:cNvSpPr>
            <p:nvPr/>
          </p:nvSpPr>
          <p:spPr bwMode="auto">
            <a:xfrm>
              <a:off x="6276241" y="2848513"/>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4D068A73-9FE9-40F6-9081-55EC91942717}"/>
                </a:ext>
              </a:extLst>
            </p:cNvPr>
            <p:cNvSpPr>
              <a:spLocks noChangeShapeType="1"/>
            </p:cNvSpPr>
            <p:nvPr/>
          </p:nvSpPr>
          <p:spPr bwMode="auto">
            <a:xfrm>
              <a:off x="6276241" y="329482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6" name="Line 73">
              <a:extLst>
                <a:ext uri="{FF2B5EF4-FFF2-40B4-BE49-F238E27FC236}">
                  <a16:creationId xmlns:a16="http://schemas.microsoft.com/office/drawing/2014/main" id="{1AAAAF0D-CDF6-457B-A7C0-63719DE45824}"/>
                </a:ext>
              </a:extLst>
            </p:cNvPr>
            <p:cNvSpPr>
              <a:spLocks noChangeShapeType="1"/>
            </p:cNvSpPr>
            <p:nvPr/>
          </p:nvSpPr>
          <p:spPr bwMode="auto">
            <a:xfrm>
              <a:off x="6265462" y="371509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a:extLst>
                <a:ext uri="{FF2B5EF4-FFF2-40B4-BE49-F238E27FC236}">
                  <a16:creationId xmlns:a16="http://schemas.microsoft.com/office/drawing/2014/main" id="{BE8CC84B-1474-49AB-978F-712C0A4769E4}"/>
                </a:ext>
              </a:extLst>
            </p:cNvPr>
            <p:cNvSpPr>
              <a:spLocks noChangeShapeType="1"/>
            </p:cNvSpPr>
            <p:nvPr/>
          </p:nvSpPr>
          <p:spPr bwMode="auto">
            <a:xfrm>
              <a:off x="6276241" y="4162806"/>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8" name="Line 73">
              <a:extLst>
                <a:ext uri="{FF2B5EF4-FFF2-40B4-BE49-F238E27FC236}">
                  <a16:creationId xmlns:a16="http://schemas.microsoft.com/office/drawing/2014/main" id="{CD12B79A-1278-404D-A012-08ACD6D764EC}"/>
                </a:ext>
              </a:extLst>
            </p:cNvPr>
            <p:cNvSpPr>
              <a:spLocks noChangeShapeType="1"/>
            </p:cNvSpPr>
            <p:nvPr/>
          </p:nvSpPr>
          <p:spPr bwMode="auto">
            <a:xfrm>
              <a:off x="6287021" y="465653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3">
              <a:extLst>
                <a:ext uri="{FF2B5EF4-FFF2-40B4-BE49-F238E27FC236}">
                  <a16:creationId xmlns:a16="http://schemas.microsoft.com/office/drawing/2014/main" id="{B6D1C195-B1E6-4BF9-BCA2-4242C7D1D008}"/>
                </a:ext>
              </a:extLst>
            </p:cNvPr>
            <p:cNvSpPr>
              <a:spLocks noChangeShapeType="1"/>
            </p:cNvSpPr>
            <p:nvPr/>
          </p:nvSpPr>
          <p:spPr bwMode="auto">
            <a:xfrm>
              <a:off x="6287021" y="5111235"/>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0" name="Line 73">
              <a:extLst>
                <a:ext uri="{FF2B5EF4-FFF2-40B4-BE49-F238E27FC236}">
                  <a16:creationId xmlns:a16="http://schemas.microsoft.com/office/drawing/2014/main" id="{117040C3-AB54-4DE0-8F85-2333E71E8325}"/>
                </a:ext>
              </a:extLst>
            </p:cNvPr>
            <p:cNvSpPr>
              <a:spLocks noChangeShapeType="1"/>
            </p:cNvSpPr>
            <p:nvPr/>
          </p:nvSpPr>
          <p:spPr bwMode="auto">
            <a:xfrm>
              <a:off x="6287021" y="546171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3">
              <a:extLst>
                <a:ext uri="{FF2B5EF4-FFF2-40B4-BE49-F238E27FC236}">
                  <a16:creationId xmlns:a16="http://schemas.microsoft.com/office/drawing/2014/main" id="{EA07CF8D-3620-47AF-805B-783D24BEBDA8}"/>
                </a:ext>
              </a:extLst>
            </p:cNvPr>
            <p:cNvSpPr>
              <a:spLocks noChangeShapeType="1"/>
            </p:cNvSpPr>
            <p:nvPr/>
          </p:nvSpPr>
          <p:spPr bwMode="auto">
            <a:xfrm>
              <a:off x="6297801" y="5909426"/>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5" name="Text Box 74">
              <a:extLst>
                <a:ext uri="{FF2B5EF4-FFF2-40B4-BE49-F238E27FC236}">
                  <a16:creationId xmlns:a16="http://schemas.microsoft.com/office/drawing/2014/main" id="{1627AFC5-EDF7-4DE9-8527-34F02B1192D7}"/>
                </a:ext>
              </a:extLst>
            </p:cNvPr>
            <p:cNvSpPr txBox="1">
              <a:spLocks noChangeArrowheads="1"/>
            </p:cNvSpPr>
            <p:nvPr/>
          </p:nvSpPr>
          <p:spPr bwMode="auto">
            <a:xfrm>
              <a:off x="6265462" y="2027154"/>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主存</a:t>
              </a:r>
              <a:endParaRPr lang="en-US" altLang="zh-CN" sz="2400" dirty="0">
                <a:latin typeface="楷体" panose="02010609060101010101" pitchFamily="49" charset="-122"/>
                <a:ea typeface="楷体" panose="02010609060101010101" pitchFamily="49" charset="-122"/>
              </a:endParaRPr>
            </a:p>
          </p:txBody>
        </p:sp>
      </p:grpSp>
      <p:grpSp>
        <p:nvGrpSpPr>
          <p:cNvPr id="9" name="组合 8">
            <a:extLst>
              <a:ext uri="{FF2B5EF4-FFF2-40B4-BE49-F238E27FC236}">
                <a16:creationId xmlns:a16="http://schemas.microsoft.com/office/drawing/2014/main" id="{C0CFD006-EBE9-427D-B986-1DFDB189AC45}"/>
              </a:ext>
            </a:extLst>
          </p:cNvPr>
          <p:cNvGrpSpPr/>
          <p:nvPr/>
        </p:nvGrpSpPr>
        <p:grpSpPr>
          <a:xfrm>
            <a:off x="6430097" y="3932763"/>
            <a:ext cx="2215440" cy="482948"/>
            <a:chOff x="858994" y="3990982"/>
            <a:chExt cx="2215440" cy="482948"/>
          </a:xfrm>
        </p:grpSpPr>
        <p:sp>
          <p:nvSpPr>
            <p:cNvPr id="47" name="Line 73">
              <a:extLst>
                <a:ext uri="{FF2B5EF4-FFF2-40B4-BE49-F238E27FC236}">
                  <a16:creationId xmlns:a16="http://schemas.microsoft.com/office/drawing/2014/main" id="{08505895-A501-4382-944C-97DC26FFA1FB}"/>
                </a:ext>
              </a:extLst>
            </p:cNvPr>
            <p:cNvSpPr>
              <a:spLocks noChangeShapeType="1"/>
            </p:cNvSpPr>
            <p:nvPr/>
          </p:nvSpPr>
          <p:spPr bwMode="auto">
            <a:xfrm>
              <a:off x="1396010" y="4035479"/>
              <a:ext cx="1" cy="4384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3" name="Text Box 74">
              <a:extLst>
                <a:ext uri="{FF2B5EF4-FFF2-40B4-BE49-F238E27FC236}">
                  <a16:creationId xmlns:a16="http://schemas.microsoft.com/office/drawing/2014/main" id="{1F219324-9F78-448C-A300-0DA2DEEE54FB}"/>
                </a:ext>
              </a:extLst>
            </p:cNvPr>
            <p:cNvSpPr txBox="1">
              <a:spLocks noChangeArrowheads="1"/>
            </p:cNvSpPr>
            <p:nvPr/>
          </p:nvSpPr>
          <p:spPr bwMode="auto">
            <a:xfrm>
              <a:off x="858994" y="4012265"/>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p>
          </p:txBody>
        </p:sp>
        <p:sp>
          <p:nvSpPr>
            <p:cNvPr id="56" name="Text Box 74">
              <a:extLst>
                <a:ext uri="{FF2B5EF4-FFF2-40B4-BE49-F238E27FC236}">
                  <a16:creationId xmlns:a16="http://schemas.microsoft.com/office/drawing/2014/main" id="{8C839EB9-1AF7-4782-9F19-1C79AC604032}"/>
                </a:ext>
              </a:extLst>
            </p:cNvPr>
            <p:cNvSpPr txBox="1">
              <a:spLocks noChangeArrowheads="1"/>
            </p:cNvSpPr>
            <p:nvPr/>
          </p:nvSpPr>
          <p:spPr bwMode="auto">
            <a:xfrm>
              <a:off x="1504956" y="3990982"/>
              <a:ext cx="1569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二级间址</a:t>
              </a:r>
              <a:endParaRPr lang="en-US" altLang="zh-CN" sz="2400" dirty="0">
                <a:latin typeface="楷体" panose="02010609060101010101" pitchFamily="49" charset="-122"/>
                <a:ea typeface="楷体" panose="02010609060101010101" pitchFamily="49" charset="-122"/>
              </a:endParaRPr>
            </a:p>
          </p:txBody>
        </p:sp>
      </p:grpSp>
      <p:grpSp>
        <p:nvGrpSpPr>
          <p:cNvPr id="10" name="组合 9">
            <a:extLst>
              <a:ext uri="{FF2B5EF4-FFF2-40B4-BE49-F238E27FC236}">
                <a16:creationId xmlns:a16="http://schemas.microsoft.com/office/drawing/2014/main" id="{C8A12495-57DE-4B36-9FE5-6B9A6EDF4847}"/>
              </a:ext>
            </a:extLst>
          </p:cNvPr>
          <p:cNvGrpSpPr/>
          <p:nvPr/>
        </p:nvGrpSpPr>
        <p:grpSpPr>
          <a:xfrm>
            <a:off x="6429434" y="4868516"/>
            <a:ext cx="2191030" cy="476323"/>
            <a:chOff x="858994" y="4934335"/>
            <a:chExt cx="2191030" cy="476323"/>
          </a:xfrm>
        </p:grpSpPr>
        <p:sp>
          <p:nvSpPr>
            <p:cNvPr id="49" name="Line 73">
              <a:extLst>
                <a:ext uri="{FF2B5EF4-FFF2-40B4-BE49-F238E27FC236}">
                  <a16:creationId xmlns:a16="http://schemas.microsoft.com/office/drawing/2014/main" id="{9C5AE012-3B1E-41C5-9091-E1BB294DBCDE}"/>
                </a:ext>
              </a:extLst>
            </p:cNvPr>
            <p:cNvSpPr>
              <a:spLocks noChangeShapeType="1"/>
            </p:cNvSpPr>
            <p:nvPr/>
          </p:nvSpPr>
          <p:spPr bwMode="auto">
            <a:xfrm>
              <a:off x="1384132" y="4961365"/>
              <a:ext cx="1" cy="4430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4" name="Text Box 74">
              <a:extLst>
                <a:ext uri="{FF2B5EF4-FFF2-40B4-BE49-F238E27FC236}">
                  <a16:creationId xmlns:a16="http://schemas.microsoft.com/office/drawing/2014/main" id="{C9EE6293-56BC-45CB-9A5C-669005D84983}"/>
                </a:ext>
              </a:extLst>
            </p:cNvPr>
            <p:cNvSpPr txBox="1">
              <a:spLocks noChangeArrowheads="1"/>
            </p:cNvSpPr>
            <p:nvPr/>
          </p:nvSpPr>
          <p:spPr bwMode="auto">
            <a:xfrm>
              <a:off x="858994" y="494899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p>
          </p:txBody>
        </p:sp>
        <p:sp>
          <p:nvSpPr>
            <p:cNvPr id="57" name="Text Box 74">
              <a:extLst>
                <a:ext uri="{FF2B5EF4-FFF2-40B4-BE49-F238E27FC236}">
                  <a16:creationId xmlns:a16="http://schemas.microsoft.com/office/drawing/2014/main" id="{1642EC56-4B6A-4C3D-A100-EACE6C6521CC}"/>
                </a:ext>
              </a:extLst>
            </p:cNvPr>
            <p:cNvSpPr txBox="1">
              <a:spLocks noChangeArrowheads="1"/>
            </p:cNvSpPr>
            <p:nvPr/>
          </p:nvSpPr>
          <p:spPr bwMode="auto">
            <a:xfrm>
              <a:off x="1290947" y="4934335"/>
              <a:ext cx="1759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三级间址</a:t>
              </a:r>
              <a:endParaRPr lang="en-US" altLang="zh-CN" sz="2400" dirty="0">
                <a:latin typeface="楷体" panose="02010609060101010101" pitchFamily="49" charset="-122"/>
                <a:ea typeface="楷体" panose="02010609060101010101" pitchFamily="49" charset="-122"/>
              </a:endParaRPr>
            </a:p>
          </p:txBody>
        </p:sp>
      </p:grpSp>
      <p:grpSp>
        <p:nvGrpSpPr>
          <p:cNvPr id="11" name="组合 10">
            <a:extLst>
              <a:ext uri="{FF2B5EF4-FFF2-40B4-BE49-F238E27FC236}">
                <a16:creationId xmlns:a16="http://schemas.microsoft.com/office/drawing/2014/main" id="{4CA971EF-3AD1-4A01-9EDA-07EB6B745D00}"/>
              </a:ext>
            </a:extLst>
          </p:cNvPr>
          <p:cNvGrpSpPr/>
          <p:nvPr/>
        </p:nvGrpSpPr>
        <p:grpSpPr>
          <a:xfrm>
            <a:off x="6404252" y="5676375"/>
            <a:ext cx="2157123" cy="476793"/>
            <a:chOff x="844596" y="5744911"/>
            <a:chExt cx="2157123" cy="476793"/>
          </a:xfrm>
        </p:grpSpPr>
        <p:sp>
          <p:nvSpPr>
            <p:cNvPr id="52" name="Line 73">
              <a:extLst>
                <a:ext uri="{FF2B5EF4-FFF2-40B4-BE49-F238E27FC236}">
                  <a16:creationId xmlns:a16="http://schemas.microsoft.com/office/drawing/2014/main" id="{7BFF9AF4-BE9E-44BF-9D50-27F372DFEC98}"/>
                </a:ext>
              </a:extLst>
            </p:cNvPr>
            <p:cNvSpPr>
              <a:spLocks noChangeShapeType="1"/>
            </p:cNvSpPr>
            <p:nvPr/>
          </p:nvSpPr>
          <p:spPr bwMode="auto">
            <a:xfrm>
              <a:off x="1267618" y="5783253"/>
              <a:ext cx="1" cy="4384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5" name="Text Box 74">
              <a:extLst>
                <a:ext uri="{FF2B5EF4-FFF2-40B4-BE49-F238E27FC236}">
                  <a16:creationId xmlns:a16="http://schemas.microsoft.com/office/drawing/2014/main" id="{D2F52BCB-0A8E-4D6C-B9A9-BF3C9C78A3DD}"/>
                </a:ext>
              </a:extLst>
            </p:cNvPr>
            <p:cNvSpPr txBox="1">
              <a:spLocks noChangeArrowheads="1"/>
            </p:cNvSpPr>
            <p:nvPr/>
          </p:nvSpPr>
          <p:spPr bwMode="auto">
            <a:xfrm>
              <a:off x="844596" y="575955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0</a:t>
              </a:r>
            </a:p>
          </p:txBody>
        </p:sp>
        <p:sp>
          <p:nvSpPr>
            <p:cNvPr id="58" name="Text Box 74">
              <a:extLst>
                <a:ext uri="{FF2B5EF4-FFF2-40B4-BE49-F238E27FC236}">
                  <a16:creationId xmlns:a16="http://schemas.microsoft.com/office/drawing/2014/main" id="{6005C269-9F34-4D64-98BE-613FB0331AF0}"/>
                </a:ext>
              </a:extLst>
            </p:cNvPr>
            <p:cNvSpPr txBox="1">
              <a:spLocks noChangeArrowheads="1"/>
            </p:cNvSpPr>
            <p:nvPr/>
          </p:nvSpPr>
          <p:spPr bwMode="auto">
            <a:xfrm>
              <a:off x="1223652" y="5744911"/>
              <a:ext cx="17780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endParaRPr lang="en-US" altLang="zh-CN" sz="2400" dirty="0">
                <a:latin typeface="楷体" panose="02010609060101010101" pitchFamily="49" charset="-122"/>
                <a:ea typeface="楷体" panose="02010609060101010101" pitchFamily="49" charset="-122"/>
              </a:endParaRPr>
            </a:p>
          </p:txBody>
        </p:sp>
      </p:grpSp>
      <p:sp>
        <p:nvSpPr>
          <p:cNvPr id="59" name="Line 78">
            <a:extLst>
              <a:ext uri="{FF2B5EF4-FFF2-40B4-BE49-F238E27FC236}">
                <a16:creationId xmlns:a16="http://schemas.microsoft.com/office/drawing/2014/main" id="{44C40B9E-B530-4BEF-A939-B237EC410430}"/>
              </a:ext>
            </a:extLst>
          </p:cNvPr>
          <p:cNvSpPr>
            <a:spLocks noChangeShapeType="1"/>
          </p:cNvSpPr>
          <p:nvPr/>
        </p:nvSpPr>
        <p:spPr bwMode="auto">
          <a:xfrm>
            <a:off x="7382632" y="4418309"/>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0" name="Line 78">
            <a:extLst>
              <a:ext uri="{FF2B5EF4-FFF2-40B4-BE49-F238E27FC236}">
                <a16:creationId xmlns:a16="http://schemas.microsoft.com/office/drawing/2014/main" id="{B32C44BA-3BFC-492A-8A22-9AC4BD645DE7}"/>
              </a:ext>
            </a:extLst>
          </p:cNvPr>
          <p:cNvSpPr>
            <a:spLocks noChangeShapeType="1"/>
          </p:cNvSpPr>
          <p:nvPr/>
        </p:nvSpPr>
        <p:spPr bwMode="auto">
          <a:xfrm flipH="1" flipV="1">
            <a:off x="6009747" y="4639030"/>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1" name="Line 78">
            <a:extLst>
              <a:ext uri="{FF2B5EF4-FFF2-40B4-BE49-F238E27FC236}">
                <a16:creationId xmlns:a16="http://schemas.microsoft.com/office/drawing/2014/main" id="{4B3BC632-293C-443E-9FB8-14D08ED66449}"/>
              </a:ext>
            </a:extLst>
          </p:cNvPr>
          <p:cNvSpPr>
            <a:spLocks noChangeShapeType="1"/>
          </p:cNvSpPr>
          <p:nvPr/>
        </p:nvSpPr>
        <p:spPr bwMode="auto">
          <a:xfrm flipH="1">
            <a:off x="6028439" y="4638947"/>
            <a:ext cx="0" cy="53549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2" name="Line 78">
            <a:extLst>
              <a:ext uri="{FF2B5EF4-FFF2-40B4-BE49-F238E27FC236}">
                <a16:creationId xmlns:a16="http://schemas.microsoft.com/office/drawing/2014/main" id="{C0F7484A-B479-4C6C-BB8A-F989A610A7D2}"/>
              </a:ext>
            </a:extLst>
          </p:cNvPr>
          <p:cNvSpPr>
            <a:spLocks noChangeShapeType="1"/>
          </p:cNvSpPr>
          <p:nvPr/>
        </p:nvSpPr>
        <p:spPr bwMode="auto">
          <a:xfrm>
            <a:off x="6028439" y="5161457"/>
            <a:ext cx="438414" cy="657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78">
            <a:extLst>
              <a:ext uri="{FF2B5EF4-FFF2-40B4-BE49-F238E27FC236}">
                <a16:creationId xmlns:a16="http://schemas.microsoft.com/office/drawing/2014/main" id="{B831BA1D-3BCB-4650-8829-89DF18ED95EC}"/>
              </a:ext>
            </a:extLst>
          </p:cNvPr>
          <p:cNvSpPr>
            <a:spLocks noChangeShapeType="1"/>
          </p:cNvSpPr>
          <p:nvPr/>
        </p:nvSpPr>
        <p:spPr bwMode="auto">
          <a:xfrm>
            <a:off x="7373405" y="5362949"/>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Line 78">
            <a:extLst>
              <a:ext uri="{FF2B5EF4-FFF2-40B4-BE49-F238E27FC236}">
                <a16:creationId xmlns:a16="http://schemas.microsoft.com/office/drawing/2014/main" id="{985EDEF3-3CFB-4E17-9AA3-94BBFFA12E5D}"/>
              </a:ext>
            </a:extLst>
          </p:cNvPr>
          <p:cNvSpPr>
            <a:spLocks noChangeShapeType="1"/>
          </p:cNvSpPr>
          <p:nvPr/>
        </p:nvSpPr>
        <p:spPr bwMode="auto">
          <a:xfrm flipH="1" flipV="1">
            <a:off x="6000520" y="5583670"/>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9" name="Line 78">
            <a:extLst>
              <a:ext uri="{FF2B5EF4-FFF2-40B4-BE49-F238E27FC236}">
                <a16:creationId xmlns:a16="http://schemas.microsoft.com/office/drawing/2014/main" id="{8DA94D2C-3E12-42B9-B98F-D8ACD9F8ACE5}"/>
              </a:ext>
            </a:extLst>
          </p:cNvPr>
          <p:cNvSpPr>
            <a:spLocks noChangeShapeType="1"/>
          </p:cNvSpPr>
          <p:nvPr/>
        </p:nvSpPr>
        <p:spPr bwMode="auto">
          <a:xfrm>
            <a:off x="6009747" y="5583670"/>
            <a:ext cx="9437" cy="388852"/>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0" name="Line 78">
            <a:extLst>
              <a:ext uri="{FF2B5EF4-FFF2-40B4-BE49-F238E27FC236}">
                <a16:creationId xmlns:a16="http://schemas.microsoft.com/office/drawing/2014/main" id="{03C5794A-169E-4882-B58C-6A6CC6011897}"/>
              </a:ext>
            </a:extLst>
          </p:cNvPr>
          <p:cNvSpPr>
            <a:spLocks noChangeShapeType="1"/>
          </p:cNvSpPr>
          <p:nvPr/>
        </p:nvSpPr>
        <p:spPr bwMode="auto">
          <a:xfrm>
            <a:off x="6019212" y="5958457"/>
            <a:ext cx="438414" cy="657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Text Box 74">
            <a:extLst>
              <a:ext uri="{FF2B5EF4-FFF2-40B4-BE49-F238E27FC236}">
                <a16:creationId xmlns:a16="http://schemas.microsoft.com/office/drawing/2014/main" id="{71A0F656-3DB0-4757-869E-73CC1084E132}"/>
              </a:ext>
            </a:extLst>
          </p:cNvPr>
          <p:cNvSpPr txBox="1">
            <a:spLocks noChangeArrowheads="1"/>
          </p:cNvSpPr>
          <p:nvPr/>
        </p:nvSpPr>
        <p:spPr bwMode="auto">
          <a:xfrm>
            <a:off x="6466961" y="3062546"/>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a:t>
            </a:r>
            <a:endParaRPr lang="en-US" altLang="zh-CN" sz="2400" dirty="0">
              <a:latin typeface="楷体" panose="02010609060101010101" pitchFamily="49" charset="-122"/>
              <a:ea typeface="楷体" panose="02010609060101010101" pitchFamily="49" charset="-122"/>
            </a:endParaRPr>
          </a:p>
        </p:txBody>
      </p:sp>
      <p:sp>
        <p:nvSpPr>
          <p:cNvPr id="76" name="Text Box 4">
            <a:extLst>
              <a:ext uri="{FF2B5EF4-FFF2-40B4-BE49-F238E27FC236}">
                <a16:creationId xmlns:a16="http://schemas.microsoft.com/office/drawing/2014/main" id="{0A6C13AC-DBA9-4751-A1E8-13E558024913}"/>
              </a:ext>
            </a:extLst>
          </p:cNvPr>
          <p:cNvSpPr txBox="1"/>
          <p:nvPr/>
        </p:nvSpPr>
        <p:spPr>
          <a:xfrm>
            <a:off x="-92355" y="8655475"/>
            <a:ext cx="6923263"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S=((SP-1))</a:t>
            </a:r>
          </a:p>
        </p:txBody>
      </p:sp>
      <p:grpSp>
        <p:nvGrpSpPr>
          <p:cNvPr id="77" name="组合 76">
            <a:extLst>
              <a:ext uri="{FF2B5EF4-FFF2-40B4-BE49-F238E27FC236}">
                <a16:creationId xmlns:a16="http://schemas.microsoft.com/office/drawing/2014/main" id="{F1DEFEE1-CA71-457D-94A2-FA3C37D2B8C3}"/>
              </a:ext>
            </a:extLst>
          </p:cNvPr>
          <p:cNvGrpSpPr/>
          <p:nvPr/>
        </p:nvGrpSpPr>
        <p:grpSpPr>
          <a:xfrm>
            <a:off x="-92355" y="7749322"/>
            <a:ext cx="7442389" cy="797796"/>
            <a:chOff x="338927" y="4409358"/>
            <a:chExt cx="7442389" cy="797796"/>
          </a:xfrm>
        </p:grpSpPr>
        <p:sp>
          <p:nvSpPr>
            <p:cNvPr id="78" name="Text Box 4">
              <a:extLst>
                <a:ext uri="{FF2B5EF4-FFF2-40B4-BE49-F238E27FC236}">
                  <a16:creationId xmlns:a16="http://schemas.microsoft.com/office/drawing/2014/main" id="{C2C38768-4484-405F-B7CB-9A504F361932}"/>
                </a:ext>
              </a:extLst>
            </p:cNvPr>
            <p:cNvSpPr txBox="1"/>
            <p:nvPr/>
          </p:nvSpPr>
          <p:spPr>
            <a:xfrm>
              <a:off x="1873407" y="440935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9" name="组合 78">
              <a:extLst>
                <a:ext uri="{FF2B5EF4-FFF2-40B4-BE49-F238E27FC236}">
                  <a16:creationId xmlns:a16="http://schemas.microsoft.com/office/drawing/2014/main" id="{19019FA1-04AB-4A89-9D50-E6A5D716CB08}"/>
                </a:ext>
              </a:extLst>
            </p:cNvPr>
            <p:cNvGrpSpPr/>
            <p:nvPr/>
          </p:nvGrpSpPr>
          <p:grpSpPr>
            <a:xfrm>
              <a:off x="338927" y="4647385"/>
              <a:ext cx="7442389" cy="559769"/>
              <a:chOff x="338927" y="4647385"/>
              <a:chExt cx="7442389" cy="559769"/>
            </a:xfrm>
          </p:grpSpPr>
          <p:sp>
            <p:nvSpPr>
              <p:cNvPr id="81" name="Line 78">
                <a:extLst>
                  <a:ext uri="{FF2B5EF4-FFF2-40B4-BE49-F238E27FC236}">
                    <a16:creationId xmlns:a16="http://schemas.microsoft.com/office/drawing/2014/main" id="{883A01EA-F5CD-426E-8C72-10244885C42C}"/>
                  </a:ext>
                </a:extLst>
              </p:cNvPr>
              <p:cNvSpPr>
                <a:spLocks noChangeShapeType="1"/>
              </p:cNvSpPr>
              <p:nvPr/>
            </p:nvSpPr>
            <p:spPr bwMode="auto">
              <a:xfrm>
                <a:off x="1811030" y="5003489"/>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2" name="Text Box 4">
                <a:extLst>
                  <a:ext uri="{FF2B5EF4-FFF2-40B4-BE49-F238E27FC236}">
                    <a16:creationId xmlns:a16="http://schemas.microsoft.com/office/drawing/2014/main" id="{6B7E49B7-3852-45A4-8802-2D033F294161}"/>
                  </a:ext>
                </a:extLst>
              </p:cNvPr>
              <p:cNvSpPr txBox="1"/>
              <p:nvPr/>
            </p:nvSpPr>
            <p:spPr>
              <a:xfrm>
                <a:off x="338927" y="4647385"/>
                <a:ext cx="7442389" cy="559769"/>
              </a:xfrm>
              <a:prstGeom prst="rect">
                <a:avLst/>
              </a:prstGeom>
              <a:noFill/>
              <a:ln w="9525">
                <a:noFill/>
              </a:ln>
            </p:spPr>
            <p:txBody>
              <a:bodyPr wrap="square" anchor="t">
                <a:spAutoFit/>
              </a:bodyPr>
              <a:lstStyle/>
              <a:p>
                <a:pPr lvl="0">
                  <a:lnSpc>
                    <a:spcPct val="150000"/>
                  </a:lnSpc>
                </a:pPr>
                <a:r>
                  <a:rPr lang="zh-CN" altLang="en-US" sz="2400" b="1" dirty="0">
                    <a:solidFill>
                      <a:prstClr val="black"/>
                    </a:solidFill>
                    <a:latin typeface="楷体" panose="02010609060101010101" pitchFamily="49" charset="-122"/>
                    <a:ea typeface="楷体" panose="02010609060101010101" pitchFamily="49" charset="-122"/>
                  </a:rPr>
                  <a:t>寄存器号       一级间址       </a:t>
                </a:r>
                <a:r>
                  <a:rPr lang="en-US" altLang="zh-CN" sz="2400" b="1" dirty="0">
                    <a:solidFill>
                      <a:prstClr val="black"/>
                    </a:solidFill>
                    <a:latin typeface="楷体" panose="02010609060101010101" pitchFamily="49" charset="-122"/>
                    <a:ea typeface="楷体" panose="02010609060101010101" pitchFamily="49" charset="-122"/>
                  </a:rPr>
                  <a:t>……       </a:t>
                </a:r>
                <a:r>
                  <a:rPr lang="zh-CN" altLang="en-US" sz="2400" b="1" dirty="0">
                    <a:solidFill>
                      <a:prstClr val="black"/>
                    </a:solidFill>
                    <a:latin typeface="楷体" panose="02010609060101010101" pitchFamily="49" charset="-122"/>
                    <a:ea typeface="楷体" panose="02010609060101010101" pitchFamily="49" charset="-122"/>
                  </a:rPr>
                  <a:t>操作数</a:t>
                </a:r>
                <a:endParaRPr lang="en-US" altLang="zh-CN" sz="2400" b="1" dirty="0">
                  <a:solidFill>
                    <a:prstClr val="black"/>
                  </a:solidFill>
                  <a:latin typeface="楷体" panose="02010609060101010101" pitchFamily="49" charset="-122"/>
                  <a:ea typeface="楷体" panose="02010609060101010101" pitchFamily="49" charset="-122"/>
                </a:endParaRPr>
              </a:p>
            </p:txBody>
          </p:sp>
          <p:sp>
            <p:nvSpPr>
              <p:cNvPr id="83" name="Line 78">
                <a:extLst>
                  <a:ext uri="{FF2B5EF4-FFF2-40B4-BE49-F238E27FC236}">
                    <a16:creationId xmlns:a16="http://schemas.microsoft.com/office/drawing/2014/main" id="{FFFEF169-9DBC-42EE-8AD6-05D54B68ECD6}"/>
                  </a:ext>
                </a:extLst>
              </p:cNvPr>
              <p:cNvSpPr>
                <a:spLocks noChangeShapeType="1"/>
              </p:cNvSpPr>
              <p:nvPr/>
            </p:nvSpPr>
            <p:spPr bwMode="auto">
              <a:xfrm>
                <a:off x="4070107" y="5019048"/>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0" name="Text Box 4">
              <a:extLst>
                <a:ext uri="{FF2B5EF4-FFF2-40B4-BE49-F238E27FC236}">
                  <a16:creationId xmlns:a16="http://schemas.microsoft.com/office/drawing/2014/main" id="{37B9AD01-08CB-4774-ACD3-9F107E367D2A}"/>
                </a:ext>
              </a:extLst>
            </p:cNvPr>
            <p:cNvSpPr txBox="1"/>
            <p:nvPr/>
          </p:nvSpPr>
          <p:spPr>
            <a:xfrm>
              <a:off x="4127542" y="442804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4" name="Text Box 4">
            <a:extLst>
              <a:ext uri="{FF2B5EF4-FFF2-40B4-BE49-F238E27FC236}">
                <a16:creationId xmlns:a16="http://schemas.microsoft.com/office/drawing/2014/main" id="{D0DDD601-9EB2-4FCC-9AD8-4901953BA2BB}"/>
              </a:ext>
            </a:extLst>
          </p:cNvPr>
          <p:cNvSpPr txBox="1"/>
          <p:nvPr/>
        </p:nvSpPr>
        <p:spPr>
          <a:xfrm>
            <a:off x="266208" y="1831698"/>
            <a:ext cx="4373589"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寄存器多重间址</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85" name="Line 78">
            <a:extLst>
              <a:ext uri="{FF2B5EF4-FFF2-40B4-BE49-F238E27FC236}">
                <a16:creationId xmlns:a16="http://schemas.microsoft.com/office/drawing/2014/main" id="{337801F4-71AF-46C0-B023-13F32E570388}"/>
              </a:ext>
            </a:extLst>
          </p:cNvPr>
          <p:cNvSpPr>
            <a:spLocks noChangeShapeType="1"/>
          </p:cNvSpPr>
          <p:nvPr/>
        </p:nvSpPr>
        <p:spPr bwMode="auto">
          <a:xfrm>
            <a:off x="5393514" y="8370778"/>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6" name="Text Box 4">
            <a:extLst>
              <a:ext uri="{FF2B5EF4-FFF2-40B4-BE49-F238E27FC236}">
                <a16:creationId xmlns:a16="http://schemas.microsoft.com/office/drawing/2014/main" id="{B187A195-6940-4B6E-AB96-F964504D29BD}"/>
              </a:ext>
            </a:extLst>
          </p:cNvPr>
          <p:cNvSpPr txBox="1"/>
          <p:nvPr/>
        </p:nvSpPr>
        <p:spPr>
          <a:xfrm>
            <a:off x="5450949" y="777977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24588526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par>
                          <p:cTn id="51" fill="hold">
                            <p:stCondLst>
                              <p:cond delay="500"/>
                            </p:stCondLst>
                            <p:childTnLst>
                              <p:par>
                                <p:cTn id="52" presetID="22" presetClass="entr" presetSubtype="2" fill="hold" nodeType="after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wipe(right)">
                                      <p:cBhvr>
                                        <p:cTn id="54" dur="500"/>
                                        <p:tgtEl>
                                          <p:spTgt spid="60"/>
                                        </p:tgtEl>
                                      </p:cBhvr>
                                    </p:animEffect>
                                  </p:childTnLst>
                                </p:cTn>
                              </p:par>
                            </p:childTnLst>
                          </p:cTn>
                        </p:par>
                        <p:par>
                          <p:cTn id="55" fill="hold">
                            <p:stCondLst>
                              <p:cond delay="1000"/>
                            </p:stCondLst>
                            <p:childTnLst>
                              <p:par>
                                <p:cTn id="56" presetID="22" presetClass="entr" presetSubtype="1"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up)">
                                      <p:cBhvr>
                                        <p:cTn id="58" dur="500"/>
                                        <p:tgtEl>
                                          <p:spTgt spid="61"/>
                                        </p:tgtEl>
                                      </p:cBhvr>
                                    </p:animEffect>
                                  </p:childTnLst>
                                </p:cTn>
                              </p:par>
                            </p:childTnLst>
                          </p:cTn>
                        </p:par>
                        <p:par>
                          <p:cTn id="59" fill="hold">
                            <p:stCondLst>
                              <p:cond delay="1500"/>
                            </p:stCondLst>
                            <p:childTnLst>
                              <p:par>
                                <p:cTn id="60" presetID="22" presetClass="entr" presetSubtype="8" fill="hold" nodeType="after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left)">
                                      <p:cBhvr>
                                        <p:cTn id="62" dur="500"/>
                                        <p:tgtEl>
                                          <p:spTgt spid="62"/>
                                        </p:tgtEl>
                                      </p:cBhvr>
                                    </p:animEffect>
                                  </p:childTnLst>
                                </p:cTn>
                              </p:par>
                            </p:childTnLst>
                          </p:cTn>
                        </p:par>
                        <p:par>
                          <p:cTn id="63" fill="hold">
                            <p:stCondLst>
                              <p:cond delay="2000"/>
                            </p:stCondLst>
                            <p:childTnLst>
                              <p:par>
                                <p:cTn id="64" presetID="22" presetClass="entr" presetSubtype="8"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wipe(up)">
                                      <p:cBhvr>
                                        <p:cTn id="71" dur="500"/>
                                        <p:tgtEl>
                                          <p:spTgt spid="67"/>
                                        </p:tgtEl>
                                      </p:cBhvr>
                                    </p:animEffect>
                                  </p:childTnLst>
                                </p:cTn>
                              </p:par>
                            </p:childTnLst>
                          </p:cTn>
                        </p:par>
                        <p:par>
                          <p:cTn id="72" fill="hold">
                            <p:stCondLst>
                              <p:cond delay="500"/>
                            </p:stCondLst>
                            <p:childTnLst>
                              <p:par>
                                <p:cTn id="73" presetID="22" presetClass="entr" presetSubtype="2" fill="hold" nodeType="after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wipe(right)">
                                      <p:cBhvr>
                                        <p:cTn id="75" dur="500"/>
                                        <p:tgtEl>
                                          <p:spTgt spid="68"/>
                                        </p:tgtEl>
                                      </p:cBhvr>
                                    </p:animEffect>
                                  </p:childTnLst>
                                </p:cTn>
                              </p:par>
                            </p:childTnLst>
                          </p:cTn>
                        </p:par>
                        <p:par>
                          <p:cTn id="76" fill="hold">
                            <p:stCondLst>
                              <p:cond delay="1000"/>
                            </p:stCondLst>
                            <p:childTnLst>
                              <p:par>
                                <p:cTn id="77" presetID="22" presetClass="entr" presetSubtype="1" fill="hold" nodeType="after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up)">
                                      <p:cBhvr>
                                        <p:cTn id="79" dur="500"/>
                                        <p:tgtEl>
                                          <p:spTgt spid="69"/>
                                        </p:tgtEl>
                                      </p:cBhvr>
                                    </p:animEffect>
                                  </p:childTnLst>
                                </p:cTn>
                              </p:par>
                            </p:childTnLst>
                          </p:cTn>
                        </p:par>
                        <p:par>
                          <p:cTn id="80" fill="hold">
                            <p:stCondLst>
                              <p:cond delay="1500"/>
                            </p:stCondLst>
                            <p:childTnLst>
                              <p:par>
                                <p:cTn id="81" presetID="22" presetClass="entr" presetSubtype="8" fill="hold" nodeType="after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wipe(left)">
                                      <p:cBhvr>
                                        <p:cTn id="83" dur="500"/>
                                        <p:tgtEl>
                                          <p:spTgt spid="70"/>
                                        </p:tgtEl>
                                      </p:cBhvr>
                                    </p:animEffect>
                                  </p:childTnLst>
                                </p:cTn>
                              </p:par>
                            </p:childTnLst>
                          </p:cTn>
                        </p:par>
                        <p:par>
                          <p:cTn id="84" fill="hold">
                            <p:stCondLst>
                              <p:cond delay="20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wipe(left)">
                                      <p:cBhvr>
                                        <p:cTn id="92" dur="500"/>
                                        <p:tgtEl>
                                          <p:spTgt spid="72"/>
                                        </p:tgtEl>
                                      </p:cBhvr>
                                    </p:animEffect>
                                  </p:childTnLst>
                                </p:cTn>
                              </p:par>
                            </p:childTnLst>
                          </p:cTn>
                        </p:par>
                        <p:par>
                          <p:cTn id="93" fill="hold">
                            <p:stCondLst>
                              <p:cond delay="500"/>
                            </p:stCondLst>
                            <p:childTnLst>
                              <p:par>
                                <p:cTn id="94" presetID="22" presetClass="entr" presetSubtype="4" fill="hold" nodeType="after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wipe(down)">
                                      <p:cBhvr>
                                        <p:cTn id="96" dur="500"/>
                                        <p:tgtEl>
                                          <p:spTgt spid="73"/>
                                        </p:tgtEl>
                                      </p:cBhvr>
                                    </p:animEffect>
                                  </p:childTnLst>
                                </p:cTn>
                              </p:par>
                            </p:childTnLst>
                          </p:cTn>
                        </p:par>
                        <p:par>
                          <p:cTn id="97" fill="hold">
                            <p:stCondLst>
                              <p:cond delay="1000"/>
                            </p:stCondLst>
                            <p:childTnLst>
                              <p:par>
                                <p:cTn id="98" presetID="22" presetClass="entr" presetSubtype="2" fill="hold" nodeType="after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wipe(right)">
                                      <p:cBhvr>
                                        <p:cTn id="100" dur="500"/>
                                        <p:tgtEl>
                                          <p:spTgt spid="74"/>
                                        </p:tgtEl>
                                      </p:cBhvr>
                                    </p:animEffect>
                                  </p:childTnLst>
                                </p:cTn>
                              </p:par>
                            </p:childTnLst>
                          </p:cTn>
                        </p:par>
                        <p:par>
                          <p:cTn id="101" fill="hold">
                            <p:stCondLst>
                              <p:cond delay="1500"/>
                            </p:stCondLst>
                            <p:childTnLst>
                              <p:par>
                                <p:cTn id="102" presetID="22" presetClass="entr" presetSubtype="2" fill="hold" grpId="0"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right)">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wipe(left)">
                                      <p:cBhvr>
                                        <p:cTn id="11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3" grpId="0"/>
      <p:bldP spid="24" grpId="0" animBg="1"/>
      <p:bldP spid="34" grpId="0"/>
      <p:bldP spid="76" grpId="0"/>
      <p:bldP spid="8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73FBEC9-B560-4A10-BD69-CF3061CEE40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13" name="Group 21">
            <a:extLst>
              <a:ext uri="{FF2B5EF4-FFF2-40B4-BE49-F238E27FC236}">
                <a16:creationId xmlns:a16="http://schemas.microsoft.com/office/drawing/2014/main" id="{E33A28AE-780D-49B5-ABBF-18A92527FD05}"/>
              </a:ext>
            </a:extLst>
          </p:cNvPr>
          <p:cNvGrpSpPr>
            <a:grpSpLocks/>
          </p:cNvGrpSpPr>
          <p:nvPr/>
        </p:nvGrpSpPr>
        <p:grpSpPr bwMode="auto">
          <a:xfrm>
            <a:off x="515436" y="2529675"/>
            <a:ext cx="5208589" cy="531815"/>
            <a:chOff x="1248" y="2208"/>
            <a:chExt cx="3281" cy="335"/>
          </a:xfrm>
        </p:grpSpPr>
        <p:sp>
          <p:nvSpPr>
            <p:cNvPr id="14" name="Text Box 22">
              <a:extLst>
                <a:ext uri="{FF2B5EF4-FFF2-40B4-BE49-F238E27FC236}">
                  <a16:creationId xmlns:a16="http://schemas.microsoft.com/office/drawing/2014/main" id="{F22068FC-07DF-416D-AF46-18B28C7E16F1}"/>
                </a:ext>
              </a:extLst>
            </p:cNvPr>
            <p:cNvSpPr txBox="1">
              <a:spLocks noChangeArrowheads="1"/>
            </p:cNvSpPr>
            <p:nvPr/>
          </p:nvSpPr>
          <p:spPr bwMode="auto">
            <a:xfrm>
              <a:off x="1248" y="2208"/>
              <a:ext cx="3281"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一级间址</a:t>
              </a:r>
              <a:endParaRPr lang="en-US" altLang="zh-CN" sz="2800" dirty="0">
                <a:latin typeface="楷体" panose="02010609060101010101" pitchFamily="49" charset="-122"/>
                <a:ea typeface="楷体" panose="02010609060101010101" pitchFamily="49" charset="-122"/>
              </a:endParaRPr>
            </a:p>
          </p:txBody>
        </p:sp>
        <p:sp>
          <p:nvSpPr>
            <p:cNvPr id="15" name="Line 23">
              <a:extLst>
                <a:ext uri="{FF2B5EF4-FFF2-40B4-BE49-F238E27FC236}">
                  <a16:creationId xmlns:a16="http://schemas.microsoft.com/office/drawing/2014/main" id="{8A8D3E2A-0E79-4721-AA49-92A342368C24}"/>
                </a:ext>
              </a:extLst>
            </p:cNvPr>
            <p:cNvSpPr>
              <a:spLocks noChangeShapeType="1"/>
            </p:cNvSpPr>
            <p:nvPr/>
          </p:nvSpPr>
          <p:spPr bwMode="auto">
            <a:xfrm flipH="1">
              <a:off x="1755"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a:extLst>
                <a:ext uri="{FF2B5EF4-FFF2-40B4-BE49-F238E27FC236}">
                  <a16:creationId xmlns:a16="http://schemas.microsoft.com/office/drawing/2014/main" id="{958FF945-C471-47D7-9F59-5E73110B7B1A}"/>
                </a:ext>
              </a:extLst>
            </p:cNvPr>
            <p:cNvSpPr>
              <a:spLocks noChangeShapeType="1"/>
            </p:cNvSpPr>
            <p:nvPr/>
          </p:nvSpPr>
          <p:spPr bwMode="auto">
            <a:xfrm flipH="1">
              <a:off x="2546"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19" name="Line 78">
            <a:extLst>
              <a:ext uri="{FF2B5EF4-FFF2-40B4-BE49-F238E27FC236}">
                <a16:creationId xmlns:a16="http://schemas.microsoft.com/office/drawing/2014/main" id="{D12676C4-2753-4A8B-B7E8-C0C935BD743D}"/>
              </a:ext>
            </a:extLst>
          </p:cNvPr>
          <p:cNvSpPr>
            <a:spLocks noChangeShapeType="1"/>
          </p:cNvSpPr>
          <p:nvPr/>
        </p:nvSpPr>
        <p:spPr bwMode="auto">
          <a:xfrm flipH="1">
            <a:off x="3913792" y="3066252"/>
            <a:ext cx="0" cy="69484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a:extLst>
              <a:ext uri="{FF2B5EF4-FFF2-40B4-BE49-F238E27FC236}">
                <a16:creationId xmlns:a16="http://schemas.microsoft.com/office/drawing/2014/main" id="{05D0BD2C-A0CF-49FD-81BE-2BB19C7D7045}"/>
              </a:ext>
            </a:extLst>
          </p:cNvPr>
          <p:cNvSpPr>
            <a:spLocks noChangeShapeType="1"/>
          </p:cNvSpPr>
          <p:nvPr/>
        </p:nvSpPr>
        <p:spPr bwMode="auto">
          <a:xfrm flipV="1">
            <a:off x="3892232" y="3716390"/>
            <a:ext cx="2437261" cy="2575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72" name="Line 78">
            <a:extLst>
              <a:ext uri="{FF2B5EF4-FFF2-40B4-BE49-F238E27FC236}">
                <a16:creationId xmlns:a16="http://schemas.microsoft.com/office/drawing/2014/main" id="{3DA50EFD-7AA6-4D85-8278-025D8BEB8150}"/>
              </a:ext>
            </a:extLst>
          </p:cNvPr>
          <p:cNvSpPr>
            <a:spLocks noChangeShapeType="1"/>
          </p:cNvSpPr>
          <p:nvPr/>
        </p:nvSpPr>
        <p:spPr bwMode="auto">
          <a:xfrm flipV="1">
            <a:off x="8493138" y="5563586"/>
            <a:ext cx="316990" cy="0"/>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3" name="Line 78">
            <a:extLst>
              <a:ext uri="{FF2B5EF4-FFF2-40B4-BE49-F238E27FC236}">
                <a16:creationId xmlns:a16="http://schemas.microsoft.com/office/drawing/2014/main" id="{53BE099D-EDBC-46C0-BB09-E05F025F1DDB}"/>
              </a:ext>
            </a:extLst>
          </p:cNvPr>
          <p:cNvSpPr>
            <a:spLocks noChangeShapeType="1"/>
          </p:cNvSpPr>
          <p:nvPr/>
        </p:nvSpPr>
        <p:spPr bwMode="auto">
          <a:xfrm flipV="1">
            <a:off x="8795058" y="2950549"/>
            <a:ext cx="15068" cy="260306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4" name="Line 78">
            <a:extLst>
              <a:ext uri="{FF2B5EF4-FFF2-40B4-BE49-F238E27FC236}">
                <a16:creationId xmlns:a16="http://schemas.microsoft.com/office/drawing/2014/main" id="{23474056-B64E-46EF-BE54-956A54C76BB3}"/>
              </a:ext>
            </a:extLst>
          </p:cNvPr>
          <p:cNvSpPr>
            <a:spLocks noChangeShapeType="1"/>
          </p:cNvSpPr>
          <p:nvPr/>
        </p:nvSpPr>
        <p:spPr bwMode="auto">
          <a:xfrm flipH="1">
            <a:off x="8482995" y="2961014"/>
            <a:ext cx="335066" cy="15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nvGrpSpPr>
          <p:cNvPr id="7" name="组合 6">
            <a:extLst>
              <a:ext uri="{FF2B5EF4-FFF2-40B4-BE49-F238E27FC236}">
                <a16:creationId xmlns:a16="http://schemas.microsoft.com/office/drawing/2014/main" id="{8D7B3FE9-5D6F-4858-9493-3E64111538C5}"/>
              </a:ext>
            </a:extLst>
          </p:cNvPr>
          <p:cNvGrpSpPr/>
          <p:nvPr/>
        </p:nvGrpSpPr>
        <p:grpSpPr>
          <a:xfrm>
            <a:off x="6356243" y="1838255"/>
            <a:ext cx="2148314" cy="4408568"/>
            <a:chOff x="6265462" y="2027154"/>
            <a:chExt cx="2148314" cy="4408568"/>
          </a:xfrm>
        </p:grpSpPr>
        <p:sp>
          <p:nvSpPr>
            <p:cNvPr id="28" name="Rectangle 71">
              <a:extLst>
                <a:ext uri="{FF2B5EF4-FFF2-40B4-BE49-F238E27FC236}">
                  <a16:creationId xmlns:a16="http://schemas.microsoft.com/office/drawing/2014/main" id="{106D0DBF-B798-41C5-92C7-D201ECF0EC69}"/>
                </a:ext>
              </a:extLst>
            </p:cNvPr>
            <p:cNvSpPr>
              <a:spLocks noChangeArrowheads="1"/>
            </p:cNvSpPr>
            <p:nvPr/>
          </p:nvSpPr>
          <p:spPr bwMode="auto">
            <a:xfrm>
              <a:off x="6276241" y="2446242"/>
              <a:ext cx="2115975" cy="3989480"/>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29" name="Line 72">
              <a:extLst>
                <a:ext uri="{FF2B5EF4-FFF2-40B4-BE49-F238E27FC236}">
                  <a16:creationId xmlns:a16="http://schemas.microsoft.com/office/drawing/2014/main" id="{A8289079-3788-44BA-8D4B-335EDC586721}"/>
                </a:ext>
              </a:extLst>
            </p:cNvPr>
            <p:cNvSpPr>
              <a:spLocks noChangeShapeType="1"/>
            </p:cNvSpPr>
            <p:nvPr/>
          </p:nvSpPr>
          <p:spPr bwMode="auto">
            <a:xfrm>
              <a:off x="6276241" y="2848513"/>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3" name="Line 73">
              <a:extLst>
                <a:ext uri="{FF2B5EF4-FFF2-40B4-BE49-F238E27FC236}">
                  <a16:creationId xmlns:a16="http://schemas.microsoft.com/office/drawing/2014/main" id="{4D068A73-9FE9-40F6-9081-55EC91942717}"/>
                </a:ext>
              </a:extLst>
            </p:cNvPr>
            <p:cNvSpPr>
              <a:spLocks noChangeShapeType="1"/>
            </p:cNvSpPr>
            <p:nvPr/>
          </p:nvSpPr>
          <p:spPr bwMode="auto">
            <a:xfrm>
              <a:off x="6276241" y="329482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6" name="Line 73">
              <a:extLst>
                <a:ext uri="{FF2B5EF4-FFF2-40B4-BE49-F238E27FC236}">
                  <a16:creationId xmlns:a16="http://schemas.microsoft.com/office/drawing/2014/main" id="{1AAAAF0D-CDF6-457B-A7C0-63719DE45824}"/>
                </a:ext>
              </a:extLst>
            </p:cNvPr>
            <p:cNvSpPr>
              <a:spLocks noChangeShapeType="1"/>
            </p:cNvSpPr>
            <p:nvPr/>
          </p:nvSpPr>
          <p:spPr bwMode="auto">
            <a:xfrm>
              <a:off x="6265462" y="371509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a:extLst>
                <a:ext uri="{FF2B5EF4-FFF2-40B4-BE49-F238E27FC236}">
                  <a16:creationId xmlns:a16="http://schemas.microsoft.com/office/drawing/2014/main" id="{BE8CC84B-1474-49AB-978F-712C0A4769E4}"/>
                </a:ext>
              </a:extLst>
            </p:cNvPr>
            <p:cNvSpPr>
              <a:spLocks noChangeShapeType="1"/>
            </p:cNvSpPr>
            <p:nvPr/>
          </p:nvSpPr>
          <p:spPr bwMode="auto">
            <a:xfrm>
              <a:off x="6276241" y="4162806"/>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8" name="Line 73">
              <a:extLst>
                <a:ext uri="{FF2B5EF4-FFF2-40B4-BE49-F238E27FC236}">
                  <a16:creationId xmlns:a16="http://schemas.microsoft.com/office/drawing/2014/main" id="{CD12B79A-1278-404D-A012-08ACD6D764EC}"/>
                </a:ext>
              </a:extLst>
            </p:cNvPr>
            <p:cNvSpPr>
              <a:spLocks noChangeShapeType="1"/>
            </p:cNvSpPr>
            <p:nvPr/>
          </p:nvSpPr>
          <p:spPr bwMode="auto">
            <a:xfrm>
              <a:off x="6287021" y="465653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3">
              <a:extLst>
                <a:ext uri="{FF2B5EF4-FFF2-40B4-BE49-F238E27FC236}">
                  <a16:creationId xmlns:a16="http://schemas.microsoft.com/office/drawing/2014/main" id="{B6D1C195-B1E6-4BF9-BCA2-4242C7D1D008}"/>
                </a:ext>
              </a:extLst>
            </p:cNvPr>
            <p:cNvSpPr>
              <a:spLocks noChangeShapeType="1"/>
            </p:cNvSpPr>
            <p:nvPr/>
          </p:nvSpPr>
          <p:spPr bwMode="auto">
            <a:xfrm>
              <a:off x="6287021" y="5111235"/>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0" name="Line 73">
              <a:extLst>
                <a:ext uri="{FF2B5EF4-FFF2-40B4-BE49-F238E27FC236}">
                  <a16:creationId xmlns:a16="http://schemas.microsoft.com/office/drawing/2014/main" id="{117040C3-AB54-4DE0-8F85-2333E71E8325}"/>
                </a:ext>
              </a:extLst>
            </p:cNvPr>
            <p:cNvSpPr>
              <a:spLocks noChangeShapeType="1"/>
            </p:cNvSpPr>
            <p:nvPr/>
          </p:nvSpPr>
          <p:spPr bwMode="auto">
            <a:xfrm>
              <a:off x="6287021" y="5461718"/>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3">
              <a:extLst>
                <a:ext uri="{FF2B5EF4-FFF2-40B4-BE49-F238E27FC236}">
                  <a16:creationId xmlns:a16="http://schemas.microsoft.com/office/drawing/2014/main" id="{EA07CF8D-3620-47AF-805B-783D24BEBDA8}"/>
                </a:ext>
              </a:extLst>
            </p:cNvPr>
            <p:cNvSpPr>
              <a:spLocks noChangeShapeType="1"/>
            </p:cNvSpPr>
            <p:nvPr/>
          </p:nvSpPr>
          <p:spPr bwMode="auto">
            <a:xfrm>
              <a:off x="6297801" y="5909426"/>
              <a:ext cx="21159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5" name="Text Box 74">
              <a:extLst>
                <a:ext uri="{FF2B5EF4-FFF2-40B4-BE49-F238E27FC236}">
                  <a16:creationId xmlns:a16="http://schemas.microsoft.com/office/drawing/2014/main" id="{1627AFC5-EDF7-4DE9-8527-34F02B1192D7}"/>
                </a:ext>
              </a:extLst>
            </p:cNvPr>
            <p:cNvSpPr txBox="1">
              <a:spLocks noChangeArrowheads="1"/>
            </p:cNvSpPr>
            <p:nvPr/>
          </p:nvSpPr>
          <p:spPr bwMode="auto">
            <a:xfrm>
              <a:off x="6265462" y="2027154"/>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主存</a:t>
              </a:r>
              <a:endParaRPr lang="en-US" altLang="zh-CN" sz="2400" dirty="0">
                <a:latin typeface="楷体" panose="02010609060101010101" pitchFamily="49" charset="-122"/>
                <a:ea typeface="楷体" panose="02010609060101010101" pitchFamily="49" charset="-122"/>
              </a:endParaRPr>
            </a:p>
          </p:txBody>
        </p:sp>
      </p:grpSp>
      <p:grpSp>
        <p:nvGrpSpPr>
          <p:cNvPr id="9" name="组合 8">
            <a:extLst>
              <a:ext uri="{FF2B5EF4-FFF2-40B4-BE49-F238E27FC236}">
                <a16:creationId xmlns:a16="http://schemas.microsoft.com/office/drawing/2014/main" id="{C0CFD006-EBE9-427D-B986-1DFDB189AC45}"/>
              </a:ext>
            </a:extLst>
          </p:cNvPr>
          <p:cNvGrpSpPr/>
          <p:nvPr/>
        </p:nvGrpSpPr>
        <p:grpSpPr>
          <a:xfrm>
            <a:off x="6351717" y="3506038"/>
            <a:ext cx="2215440" cy="482948"/>
            <a:chOff x="858994" y="3990982"/>
            <a:chExt cx="2215440" cy="482948"/>
          </a:xfrm>
        </p:grpSpPr>
        <p:sp>
          <p:nvSpPr>
            <p:cNvPr id="47" name="Line 73">
              <a:extLst>
                <a:ext uri="{FF2B5EF4-FFF2-40B4-BE49-F238E27FC236}">
                  <a16:creationId xmlns:a16="http://schemas.microsoft.com/office/drawing/2014/main" id="{08505895-A501-4382-944C-97DC26FFA1FB}"/>
                </a:ext>
              </a:extLst>
            </p:cNvPr>
            <p:cNvSpPr>
              <a:spLocks noChangeShapeType="1"/>
            </p:cNvSpPr>
            <p:nvPr/>
          </p:nvSpPr>
          <p:spPr bwMode="auto">
            <a:xfrm>
              <a:off x="1396010" y="4035479"/>
              <a:ext cx="1" cy="4384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3" name="Text Box 74">
              <a:extLst>
                <a:ext uri="{FF2B5EF4-FFF2-40B4-BE49-F238E27FC236}">
                  <a16:creationId xmlns:a16="http://schemas.microsoft.com/office/drawing/2014/main" id="{1F219324-9F78-448C-A300-0DA2DEEE54FB}"/>
                </a:ext>
              </a:extLst>
            </p:cNvPr>
            <p:cNvSpPr txBox="1">
              <a:spLocks noChangeArrowheads="1"/>
            </p:cNvSpPr>
            <p:nvPr/>
          </p:nvSpPr>
          <p:spPr bwMode="auto">
            <a:xfrm>
              <a:off x="858994" y="4012265"/>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p>
          </p:txBody>
        </p:sp>
        <p:sp>
          <p:nvSpPr>
            <p:cNvPr id="56" name="Text Box 74">
              <a:extLst>
                <a:ext uri="{FF2B5EF4-FFF2-40B4-BE49-F238E27FC236}">
                  <a16:creationId xmlns:a16="http://schemas.microsoft.com/office/drawing/2014/main" id="{8C839EB9-1AF7-4782-9F19-1C79AC604032}"/>
                </a:ext>
              </a:extLst>
            </p:cNvPr>
            <p:cNvSpPr txBox="1">
              <a:spLocks noChangeArrowheads="1"/>
            </p:cNvSpPr>
            <p:nvPr/>
          </p:nvSpPr>
          <p:spPr bwMode="auto">
            <a:xfrm>
              <a:off x="1504956" y="3990982"/>
              <a:ext cx="1569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二级间址</a:t>
              </a:r>
              <a:endParaRPr lang="en-US" altLang="zh-CN" sz="2400" dirty="0">
                <a:latin typeface="楷体" panose="02010609060101010101" pitchFamily="49" charset="-122"/>
                <a:ea typeface="楷体" panose="02010609060101010101" pitchFamily="49" charset="-122"/>
              </a:endParaRPr>
            </a:p>
          </p:txBody>
        </p:sp>
      </p:grpSp>
      <p:grpSp>
        <p:nvGrpSpPr>
          <p:cNvPr id="10" name="组合 9">
            <a:extLst>
              <a:ext uri="{FF2B5EF4-FFF2-40B4-BE49-F238E27FC236}">
                <a16:creationId xmlns:a16="http://schemas.microsoft.com/office/drawing/2014/main" id="{C8A12495-57DE-4B36-9FE5-6B9A6EDF4847}"/>
              </a:ext>
            </a:extLst>
          </p:cNvPr>
          <p:cNvGrpSpPr/>
          <p:nvPr/>
        </p:nvGrpSpPr>
        <p:grpSpPr>
          <a:xfrm>
            <a:off x="6351054" y="4441791"/>
            <a:ext cx="2191030" cy="476323"/>
            <a:chOff x="858994" y="4934335"/>
            <a:chExt cx="2191030" cy="476323"/>
          </a:xfrm>
        </p:grpSpPr>
        <p:sp>
          <p:nvSpPr>
            <p:cNvPr id="49" name="Line 73">
              <a:extLst>
                <a:ext uri="{FF2B5EF4-FFF2-40B4-BE49-F238E27FC236}">
                  <a16:creationId xmlns:a16="http://schemas.microsoft.com/office/drawing/2014/main" id="{9C5AE012-3B1E-41C5-9091-E1BB294DBCDE}"/>
                </a:ext>
              </a:extLst>
            </p:cNvPr>
            <p:cNvSpPr>
              <a:spLocks noChangeShapeType="1"/>
            </p:cNvSpPr>
            <p:nvPr/>
          </p:nvSpPr>
          <p:spPr bwMode="auto">
            <a:xfrm>
              <a:off x="1384132" y="4961365"/>
              <a:ext cx="1" cy="4430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4" name="Text Box 74">
              <a:extLst>
                <a:ext uri="{FF2B5EF4-FFF2-40B4-BE49-F238E27FC236}">
                  <a16:creationId xmlns:a16="http://schemas.microsoft.com/office/drawing/2014/main" id="{C9EE6293-56BC-45CB-9A5C-669005D84983}"/>
                </a:ext>
              </a:extLst>
            </p:cNvPr>
            <p:cNvSpPr txBox="1">
              <a:spLocks noChangeArrowheads="1"/>
            </p:cNvSpPr>
            <p:nvPr/>
          </p:nvSpPr>
          <p:spPr bwMode="auto">
            <a:xfrm>
              <a:off x="858994" y="494899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p>
          </p:txBody>
        </p:sp>
        <p:sp>
          <p:nvSpPr>
            <p:cNvPr id="57" name="Text Box 74">
              <a:extLst>
                <a:ext uri="{FF2B5EF4-FFF2-40B4-BE49-F238E27FC236}">
                  <a16:creationId xmlns:a16="http://schemas.microsoft.com/office/drawing/2014/main" id="{1642EC56-4B6A-4C3D-A100-EACE6C6521CC}"/>
                </a:ext>
              </a:extLst>
            </p:cNvPr>
            <p:cNvSpPr txBox="1">
              <a:spLocks noChangeArrowheads="1"/>
            </p:cNvSpPr>
            <p:nvPr/>
          </p:nvSpPr>
          <p:spPr bwMode="auto">
            <a:xfrm>
              <a:off x="1290947" y="4934335"/>
              <a:ext cx="1759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三级间址</a:t>
              </a:r>
              <a:endParaRPr lang="en-US" altLang="zh-CN" sz="2400" dirty="0">
                <a:latin typeface="楷体" panose="02010609060101010101" pitchFamily="49" charset="-122"/>
                <a:ea typeface="楷体" panose="02010609060101010101" pitchFamily="49" charset="-122"/>
              </a:endParaRPr>
            </a:p>
          </p:txBody>
        </p:sp>
      </p:grpSp>
      <p:grpSp>
        <p:nvGrpSpPr>
          <p:cNvPr id="11" name="组合 10">
            <a:extLst>
              <a:ext uri="{FF2B5EF4-FFF2-40B4-BE49-F238E27FC236}">
                <a16:creationId xmlns:a16="http://schemas.microsoft.com/office/drawing/2014/main" id="{4CA971EF-3AD1-4A01-9EDA-07EB6B745D00}"/>
              </a:ext>
            </a:extLst>
          </p:cNvPr>
          <p:cNvGrpSpPr/>
          <p:nvPr/>
        </p:nvGrpSpPr>
        <p:grpSpPr>
          <a:xfrm>
            <a:off x="6325872" y="5249650"/>
            <a:ext cx="2157123" cy="476793"/>
            <a:chOff x="844596" y="5744911"/>
            <a:chExt cx="2157123" cy="476793"/>
          </a:xfrm>
        </p:grpSpPr>
        <p:sp>
          <p:nvSpPr>
            <p:cNvPr id="52" name="Line 73">
              <a:extLst>
                <a:ext uri="{FF2B5EF4-FFF2-40B4-BE49-F238E27FC236}">
                  <a16:creationId xmlns:a16="http://schemas.microsoft.com/office/drawing/2014/main" id="{7BFF9AF4-BE9E-44BF-9D50-27F372DFEC98}"/>
                </a:ext>
              </a:extLst>
            </p:cNvPr>
            <p:cNvSpPr>
              <a:spLocks noChangeShapeType="1"/>
            </p:cNvSpPr>
            <p:nvPr/>
          </p:nvSpPr>
          <p:spPr bwMode="auto">
            <a:xfrm>
              <a:off x="1267618" y="5783253"/>
              <a:ext cx="1" cy="4384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5" name="Text Box 74">
              <a:extLst>
                <a:ext uri="{FF2B5EF4-FFF2-40B4-BE49-F238E27FC236}">
                  <a16:creationId xmlns:a16="http://schemas.microsoft.com/office/drawing/2014/main" id="{D2F52BCB-0A8E-4D6C-B9A9-BF3C9C78A3DD}"/>
                </a:ext>
              </a:extLst>
            </p:cNvPr>
            <p:cNvSpPr txBox="1">
              <a:spLocks noChangeArrowheads="1"/>
            </p:cNvSpPr>
            <p:nvPr/>
          </p:nvSpPr>
          <p:spPr bwMode="auto">
            <a:xfrm>
              <a:off x="844596" y="575955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0</a:t>
              </a:r>
            </a:p>
          </p:txBody>
        </p:sp>
        <p:sp>
          <p:nvSpPr>
            <p:cNvPr id="58" name="Text Box 74">
              <a:extLst>
                <a:ext uri="{FF2B5EF4-FFF2-40B4-BE49-F238E27FC236}">
                  <a16:creationId xmlns:a16="http://schemas.microsoft.com/office/drawing/2014/main" id="{6005C269-9F34-4D64-98BE-613FB0331AF0}"/>
                </a:ext>
              </a:extLst>
            </p:cNvPr>
            <p:cNvSpPr txBox="1">
              <a:spLocks noChangeArrowheads="1"/>
            </p:cNvSpPr>
            <p:nvPr/>
          </p:nvSpPr>
          <p:spPr bwMode="auto">
            <a:xfrm>
              <a:off x="1223652" y="5744911"/>
              <a:ext cx="17780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endParaRPr lang="en-US" altLang="zh-CN" sz="2400" dirty="0">
                <a:latin typeface="楷体" panose="02010609060101010101" pitchFamily="49" charset="-122"/>
                <a:ea typeface="楷体" panose="02010609060101010101" pitchFamily="49" charset="-122"/>
              </a:endParaRPr>
            </a:p>
          </p:txBody>
        </p:sp>
      </p:grpSp>
      <p:sp>
        <p:nvSpPr>
          <p:cNvPr id="59" name="Line 78">
            <a:extLst>
              <a:ext uri="{FF2B5EF4-FFF2-40B4-BE49-F238E27FC236}">
                <a16:creationId xmlns:a16="http://schemas.microsoft.com/office/drawing/2014/main" id="{44C40B9E-B530-4BEF-A939-B237EC410430}"/>
              </a:ext>
            </a:extLst>
          </p:cNvPr>
          <p:cNvSpPr>
            <a:spLocks noChangeShapeType="1"/>
          </p:cNvSpPr>
          <p:nvPr/>
        </p:nvSpPr>
        <p:spPr bwMode="auto">
          <a:xfrm>
            <a:off x="7304252" y="3991584"/>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0" name="Line 78">
            <a:extLst>
              <a:ext uri="{FF2B5EF4-FFF2-40B4-BE49-F238E27FC236}">
                <a16:creationId xmlns:a16="http://schemas.microsoft.com/office/drawing/2014/main" id="{B32C44BA-3BFC-492A-8A22-9AC4BD645DE7}"/>
              </a:ext>
            </a:extLst>
          </p:cNvPr>
          <p:cNvSpPr>
            <a:spLocks noChangeShapeType="1"/>
          </p:cNvSpPr>
          <p:nvPr/>
        </p:nvSpPr>
        <p:spPr bwMode="auto">
          <a:xfrm flipH="1" flipV="1">
            <a:off x="5931367" y="4212305"/>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1" name="Line 78">
            <a:extLst>
              <a:ext uri="{FF2B5EF4-FFF2-40B4-BE49-F238E27FC236}">
                <a16:creationId xmlns:a16="http://schemas.microsoft.com/office/drawing/2014/main" id="{4B3BC632-293C-443E-9FB8-14D08ED66449}"/>
              </a:ext>
            </a:extLst>
          </p:cNvPr>
          <p:cNvSpPr>
            <a:spLocks noChangeShapeType="1"/>
          </p:cNvSpPr>
          <p:nvPr/>
        </p:nvSpPr>
        <p:spPr bwMode="auto">
          <a:xfrm flipH="1">
            <a:off x="5950059" y="4212222"/>
            <a:ext cx="0" cy="53549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2" name="Line 78">
            <a:extLst>
              <a:ext uri="{FF2B5EF4-FFF2-40B4-BE49-F238E27FC236}">
                <a16:creationId xmlns:a16="http://schemas.microsoft.com/office/drawing/2014/main" id="{C0F7484A-B479-4C6C-BB8A-F989A610A7D2}"/>
              </a:ext>
            </a:extLst>
          </p:cNvPr>
          <p:cNvSpPr>
            <a:spLocks noChangeShapeType="1"/>
          </p:cNvSpPr>
          <p:nvPr/>
        </p:nvSpPr>
        <p:spPr bwMode="auto">
          <a:xfrm>
            <a:off x="5950059" y="4734732"/>
            <a:ext cx="438414" cy="657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78">
            <a:extLst>
              <a:ext uri="{FF2B5EF4-FFF2-40B4-BE49-F238E27FC236}">
                <a16:creationId xmlns:a16="http://schemas.microsoft.com/office/drawing/2014/main" id="{B831BA1D-3BCB-4650-8829-89DF18ED95EC}"/>
              </a:ext>
            </a:extLst>
          </p:cNvPr>
          <p:cNvSpPr>
            <a:spLocks noChangeShapeType="1"/>
          </p:cNvSpPr>
          <p:nvPr/>
        </p:nvSpPr>
        <p:spPr bwMode="auto">
          <a:xfrm>
            <a:off x="7295025" y="4936224"/>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Line 78">
            <a:extLst>
              <a:ext uri="{FF2B5EF4-FFF2-40B4-BE49-F238E27FC236}">
                <a16:creationId xmlns:a16="http://schemas.microsoft.com/office/drawing/2014/main" id="{985EDEF3-3CFB-4E17-9AA3-94BBFFA12E5D}"/>
              </a:ext>
            </a:extLst>
          </p:cNvPr>
          <p:cNvSpPr>
            <a:spLocks noChangeShapeType="1"/>
          </p:cNvSpPr>
          <p:nvPr/>
        </p:nvSpPr>
        <p:spPr bwMode="auto">
          <a:xfrm flipH="1" flipV="1">
            <a:off x="5922140" y="5156945"/>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9" name="Line 78">
            <a:extLst>
              <a:ext uri="{FF2B5EF4-FFF2-40B4-BE49-F238E27FC236}">
                <a16:creationId xmlns:a16="http://schemas.microsoft.com/office/drawing/2014/main" id="{8DA94D2C-3E12-42B9-B98F-D8ACD9F8ACE5}"/>
              </a:ext>
            </a:extLst>
          </p:cNvPr>
          <p:cNvSpPr>
            <a:spLocks noChangeShapeType="1"/>
          </p:cNvSpPr>
          <p:nvPr/>
        </p:nvSpPr>
        <p:spPr bwMode="auto">
          <a:xfrm>
            <a:off x="5931367" y="5156945"/>
            <a:ext cx="9437" cy="388852"/>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0" name="Line 78">
            <a:extLst>
              <a:ext uri="{FF2B5EF4-FFF2-40B4-BE49-F238E27FC236}">
                <a16:creationId xmlns:a16="http://schemas.microsoft.com/office/drawing/2014/main" id="{03C5794A-169E-4882-B58C-6A6CC6011897}"/>
              </a:ext>
            </a:extLst>
          </p:cNvPr>
          <p:cNvSpPr>
            <a:spLocks noChangeShapeType="1"/>
          </p:cNvSpPr>
          <p:nvPr/>
        </p:nvSpPr>
        <p:spPr bwMode="auto">
          <a:xfrm>
            <a:off x="5940832" y="5531732"/>
            <a:ext cx="438414" cy="657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Text Box 74">
            <a:extLst>
              <a:ext uri="{FF2B5EF4-FFF2-40B4-BE49-F238E27FC236}">
                <a16:creationId xmlns:a16="http://schemas.microsoft.com/office/drawing/2014/main" id="{71A0F656-3DB0-4757-869E-73CC1084E132}"/>
              </a:ext>
            </a:extLst>
          </p:cNvPr>
          <p:cNvSpPr txBox="1">
            <a:spLocks noChangeArrowheads="1"/>
          </p:cNvSpPr>
          <p:nvPr/>
        </p:nvSpPr>
        <p:spPr bwMode="auto">
          <a:xfrm>
            <a:off x="6388581" y="2635821"/>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a:t>
            </a:r>
            <a:endParaRPr lang="en-US" altLang="zh-CN" sz="2400" dirty="0">
              <a:latin typeface="楷体" panose="02010609060101010101" pitchFamily="49" charset="-122"/>
              <a:ea typeface="楷体" panose="02010609060101010101" pitchFamily="49" charset="-122"/>
            </a:endParaRPr>
          </a:p>
        </p:txBody>
      </p:sp>
      <p:sp>
        <p:nvSpPr>
          <p:cNvPr id="76" name="Text Box 4">
            <a:extLst>
              <a:ext uri="{FF2B5EF4-FFF2-40B4-BE49-F238E27FC236}">
                <a16:creationId xmlns:a16="http://schemas.microsoft.com/office/drawing/2014/main" id="{0A6C13AC-DBA9-4751-A1E8-13E558024913}"/>
              </a:ext>
            </a:extLst>
          </p:cNvPr>
          <p:cNvSpPr txBox="1"/>
          <p:nvPr/>
        </p:nvSpPr>
        <p:spPr>
          <a:xfrm>
            <a:off x="-92355" y="8655475"/>
            <a:ext cx="6923263"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S=((SP-1))</a:t>
            </a:r>
          </a:p>
        </p:txBody>
      </p:sp>
      <p:grpSp>
        <p:nvGrpSpPr>
          <p:cNvPr id="77" name="组合 76">
            <a:extLst>
              <a:ext uri="{FF2B5EF4-FFF2-40B4-BE49-F238E27FC236}">
                <a16:creationId xmlns:a16="http://schemas.microsoft.com/office/drawing/2014/main" id="{F1DEFEE1-CA71-457D-94A2-FA3C37D2B8C3}"/>
              </a:ext>
            </a:extLst>
          </p:cNvPr>
          <p:cNvGrpSpPr/>
          <p:nvPr/>
        </p:nvGrpSpPr>
        <p:grpSpPr>
          <a:xfrm>
            <a:off x="-92355" y="7749322"/>
            <a:ext cx="7442389" cy="797796"/>
            <a:chOff x="338927" y="4409358"/>
            <a:chExt cx="7442389" cy="797796"/>
          </a:xfrm>
        </p:grpSpPr>
        <p:sp>
          <p:nvSpPr>
            <p:cNvPr id="78" name="Text Box 4">
              <a:extLst>
                <a:ext uri="{FF2B5EF4-FFF2-40B4-BE49-F238E27FC236}">
                  <a16:creationId xmlns:a16="http://schemas.microsoft.com/office/drawing/2014/main" id="{C2C38768-4484-405F-B7CB-9A504F361932}"/>
                </a:ext>
              </a:extLst>
            </p:cNvPr>
            <p:cNvSpPr txBox="1"/>
            <p:nvPr/>
          </p:nvSpPr>
          <p:spPr>
            <a:xfrm>
              <a:off x="1873407" y="440935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9" name="组合 78">
              <a:extLst>
                <a:ext uri="{FF2B5EF4-FFF2-40B4-BE49-F238E27FC236}">
                  <a16:creationId xmlns:a16="http://schemas.microsoft.com/office/drawing/2014/main" id="{19019FA1-04AB-4A89-9D50-E6A5D716CB08}"/>
                </a:ext>
              </a:extLst>
            </p:cNvPr>
            <p:cNvGrpSpPr/>
            <p:nvPr/>
          </p:nvGrpSpPr>
          <p:grpSpPr>
            <a:xfrm>
              <a:off x="338927" y="4647385"/>
              <a:ext cx="7442389" cy="559769"/>
              <a:chOff x="338927" y="4647385"/>
              <a:chExt cx="7442389" cy="559769"/>
            </a:xfrm>
          </p:grpSpPr>
          <p:sp>
            <p:nvSpPr>
              <p:cNvPr id="81" name="Line 78">
                <a:extLst>
                  <a:ext uri="{FF2B5EF4-FFF2-40B4-BE49-F238E27FC236}">
                    <a16:creationId xmlns:a16="http://schemas.microsoft.com/office/drawing/2014/main" id="{883A01EA-F5CD-426E-8C72-10244885C42C}"/>
                  </a:ext>
                </a:extLst>
              </p:cNvPr>
              <p:cNvSpPr>
                <a:spLocks noChangeShapeType="1"/>
              </p:cNvSpPr>
              <p:nvPr/>
            </p:nvSpPr>
            <p:spPr bwMode="auto">
              <a:xfrm>
                <a:off x="1811030" y="5003489"/>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2" name="Text Box 4">
                <a:extLst>
                  <a:ext uri="{FF2B5EF4-FFF2-40B4-BE49-F238E27FC236}">
                    <a16:creationId xmlns:a16="http://schemas.microsoft.com/office/drawing/2014/main" id="{6B7E49B7-3852-45A4-8802-2D033F294161}"/>
                  </a:ext>
                </a:extLst>
              </p:cNvPr>
              <p:cNvSpPr txBox="1"/>
              <p:nvPr/>
            </p:nvSpPr>
            <p:spPr>
              <a:xfrm>
                <a:off x="338927" y="4647385"/>
                <a:ext cx="7442389" cy="559769"/>
              </a:xfrm>
              <a:prstGeom prst="rect">
                <a:avLst/>
              </a:prstGeom>
              <a:noFill/>
              <a:ln w="9525">
                <a:noFill/>
              </a:ln>
            </p:spPr>
            <p:txBody>
              <a:bodyPr wrap="square" anchor="t">
                <a:spAutoFit/>
              </a:bodyPr>
              <a:lstStyle/>
              <a:p>
                <a:pPr lvl="0">
                  <a:lnSpc>
                    <a:spcPct val="150000"/>
                  </a:lnSpc>
                </a:pPr>
                <a:r>
                  <a:rPr lang="zh-CN" altLang="en-US" sz="2400" b="1" dirty="0">
                    <a:solidFill>
                      <a:prstClr val="black"/>
                    </a:solidFill>
                    <a:latin typeface="楷体" panose="02010609060101010101" pitchFamily="49" charset="-122"/>
                    <a:ea typeface="楷体" panose="02010609060101010101" pitchFamily="49" charset="-122"/>
                  </a:rPr>
                  <a:t>寄存器号       一级间址       </a:t>
                </a:r>
                <a:r>
                  <a:rPr lang="en-US" altLang="zh-CN" sz="2400" b="1" dirty="0">
                    <a:solidFill>
                      <a:prstClr val="black"/>
                    </a:solidFill>
                    <a:latin typeface="楷体" panose="02010609060101010101" pitchFamily="49" charset="-122"/>
                    <a:ea typeface="楷体" panose="02010609060101010101" pitchFamily="49" charset="-122"/>
                  </a:rPr>
                  <a:t>……       </a:t>
                </a:r>
                <a:r>
                  <a:rPr lang="zh-CN" altLang="en-US" sz="2400" b="1" dirty="0">
                    <a:solidFill>
                      <a:prstClr val="black"/>
                    </a:solidFill>
                    <a:latin typeface="楷体" panose="02010609060101010101" pitchFamily="49" charset="-122"/>
                    <a:ea typeface="楷体" panose="02010609060101010101" pitchFamily="49" charset="-122"/>
                  </a:rPr>
                  <a:t>操作数</a:t>
                </a:r>
                <a:endParaRPr lang="en-US" altLang="zh-CN" sz="2400" b="1" dirty="0">
                  <a:solidFill>
                    <a:prstClr val="black"/>
                  </a:solidFill>
                  <a:latin typeface="楷体" panose="02010609060101010101" pitchFamily="49" charset="-122"/>
                  <a:ea typeface="楷体" panose="02010609060101010101" pitchFamily="49" charset="-122"/>
                </a:endParaRPr>
              </a:p>
            </p:txBody>
          </p:sp>
          <p:sp>
            <p:nvSpPr>
              <p:cNvPr id="83" name="Line 78">
                <a:extLst>
                  <a:ext uri="{FF2B5EF4-FFF2-40B4-BE49-F238E27FC236}">
                    <a16:creationId xmlns:a16="http://schemas.microsoft.com/office/drawing/2014/main" id="{FFFEF169-9DBC-42EE-8AD6-05D54B68ECD6}"/>
                  </a:ext>
                </a:extLst>
              </p:cNvPr>
              <p:cNvSpPr>
                <a:spLocks noChangeShapeType="1"/>
              </p:cNvSpPr>
              <p:nvPr/>
            </p:nvSpPr>
            <p:spPr bwMode="auto">
              <a:xfrm>
                <a:off x="4070107" y="5019048"/>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0" name="Text Box 4">
              <a:extLst>
                <a:ext uri="{FF2B5EF4-FFF2-40B4-BE49-F238E27FC236}">
                  <a16:creationId xmlns:a16="http://schemas.microsoft.com/office/drawing/2014/main" id="{37B9AD01-08CB-4774-ACD3-9F107E367D2A}"/>
                </a:ext>
              </a:extLst>
            </p:cNvPr>
            <p:cNvSpPr txBox="1"/>
            <p:nvPr/>
          </p:nvSpPr>
          <p:spPr>
            <a:xfrm>
              <a:off x="4127542" y="442804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4" name="Text Box 4">
            <a:extLst>
              <a:ext uri="{FF2B5EF4-FFF2-40B4-BE49-F238E27FC236}">
                <a16:creationId xmlns:a16="http://schemas.microsoft.com/office/drawing/2014/main" id="{D0DDD601-9EB2-4FCC-9AD8-4901953BA2BB}"/>
              </a:ext>
            </a:extLst>
          </p:cNvPr>
          <p:cNvSpPr txBox="1"/>
          <p:nvPr/>
        </p:nvSpPr>
        <p:spPr>
          <a:xfrm>
            <a:off x="261293" y="1512429"/>
            <a:ext cx="4373589"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存储器多重间址</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85" name="Line 78">
            <a:extLst>
              <a:ext uri="{FF2B5EF4-FFF2-40B4-BE49-F238E27FC236}">
                <a16:creationId xmlns:a16="http://schemas.microsoft.com/office/drawing/2014/main" id="{337801F4-71AF-46C0-B023-13F32E570388}"/>
              </a:ext>
            </a:extLst>
          </p:cNvPr>
          <p:cNvSpPr>
            <a:spLocks noChangeShapeType="1"/>
          </p:cNvSpPr>
          <p:nvPr/>
        </p:nvSpPr>
        <p:spPr bwMode="auto">
          <a:xfrm>
            <a:off x="5393514" y="8370778"/>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6" name="Text Box 4">
            <a:extLst>
              <a:ext uri="{FF2B5EF4-FFF2-40B4-BE49-F238E27FC236}">
                <a16:creationId xmlns:a16="http://schemas.microsoft.com/office/drawing/2014/main" id="{B187A195-6940-4B6E-AB96-F964504D29BD}"/>
              </a:ext>
            </a:extLst>
          </p:cNvPr>
          <p:cNvSpPr txBox="1"/>
          <p:nvPr/>
        </p:nvSpPr>
        <p:spPr>
          <a:xfrm>
            <a:off x="5450949" y="777977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20625586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up)">
                                      <p:cBhvr>
                                        <p:cTn id="36" dur="500"/>
                                        <p:tgtEl>
                                          <p:spTgt spid="59"/>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right)">
                                      <p:cBhvr>
                                        <p:cTn id="40" dur="500"/>
                                        <p:tgtEl>
                                          <p:spTgt spid="60"/>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up)">
                                      <p:cBhvr>
                                        <p:cTn id="44" dur="500"/>
                                        <p:tgtEl>
                                          <p:spTgt spid="61"/>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500"/>
                                        <p:tgtEl>
                                          <p:spTgt spid="62"/>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wipe(up)">
                                      <p:cBhvr>
                                        <p:cTn id="57" dur="500"/>
                                        <p:tgtEl>
                                          <p:spTgt spid="67"/>
                                        </p:tgtEl>
                                      </p:cBhvr>
                                    </p:animEffect>
                                  </p:childTnLst>
                                </p:cTn>
                              </p:par>
                            </p:childTnLst>
                          </p:cTn>
                        </p:par>
                        <p:par>
                          <p:cTn id="58" fill="hold">
                            <p:stCondLst>
                              <p:cond delay="500"/>
                            </p:stCondLst>
                            <p:childTnLst>
                              <p:par>
                                <p:cTn id="59" presetID="22" presetClass="entr" presetSubtype="2" fill="hold" nodeType="after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wipe(right)">
                                      <p:cBhvr>
                                        <p:cTn id="61" dur="500"/>
                                        <p:tgtEl>
                                          <p:spTgt spid="68"/>
                                        </p:tgtEl>
                                      </p:cBhvr>
                                    </p:animEffect>
                                  </p:childTnLst>
                                </p:cTn>
                              </p:par>
                            </p:childTnLst>
                          </p:cTn>
                        </p:par>
                        <p:par>
                          <p:cTn id="62" fill="hold">
                            <p:stCondLst>
                              <p:cond delay="1000"/>
                            </p:stCondLst>
                            <p:childTnLst>
                              <p:par>
                                <p:cTn id="63" presetID="22" presetClass="entr" presetSubtype="1" fill="hold" nodeType="after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wipe(up)">
                                      <p:cBhvr>
                                        <p:cTn id="65" dur="500"/>
                                        <p:tgtEl>
                                          <p:spTgt spid="69"/>
                                        </p:tgtEl>
                                      </p:cBhvr>
                                    </p:animEffect>
                                  </p:childTnLst>
                                </p:cTn>
                              </p:par>
                            </p:childTnLst>
                          </p:cTn>
                        </p:par>
                        <p:par>
                          <p:cTn id="66" fill="hold">
                            <p:stCondLst>
                              <p:cond delay="1500"/>
                            </p:stCondLst>
                            <p:childTnLst>
                              <p:par>
                                <p:cTn id="67" presetID="22" presetClass="entr" presetSubtype="8" fill="hold"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left)">
                                      <p:cBhvr>
                                        <p:cTn id="69" dur="500"/>
                                        <p:tgtEl>
                                          <p:spTgt spid="70"/>
                                        </p:tgtEl>
                                      </p:cBhvr>
                                    </p:animEffect>
                                  </p:childTnLst>
                                </p:cTn>
                              </p:par>
                            </p:childTnLst>
                          </p:cTn>
                        </p:par>
                        <p:par>
                          <p:cTn id="70" fill="hold">
                            <p:stCondLst>
                              <p:cond delay="2000"/>
                            </p:stCondLst>
                            <p:childTnLst>
                              <p:par>
                                <p:cTn id="71" presetID="22" presetClass="entr" presetSubtype="8"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left)">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wipe(left)">
                                      <p:cBhvr>
                                        <p:cTn id="78" dur="500"/>
                                        <p:tgtEl>
                                          <p:spTgt spid="72"/>
                                        </p:tgtEl>
                                      </p:cBhvr>
                                    </p:animEffect>
                                  </p:childTnLst>
                                </p:cTn>
                              </p:par>
                            </p:childTnLst>
                          </p:cTn>
                        </p:par>
                        <p:par>
                          <p:cTn id="79" fill="hold">
                            <p:stCondLst>
                              <p:cond delay="500"/>
                            </p:stCondLst>
                            <p:childTnLst>
                              <p:par>
                                <p:cTn id="80" presetID="22" presetClass="entr" presetSubtype="4" fill="hold" nodeType="after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wipe(down)">
                                      <p:cBhvr>
                                        <p:cTn id="82" dur="500"/>
                                        <p:tgtEl>
                                          <p:spTgt spid="73"/>
                                        </p:tgtEl>
                                      </p:cBhvr>
                                    </p:animEffect>
                                  </p:childTnLst>
                                </p:cTn>
                              </p:par>
                            </p:childTnLst>
                          </p:cTn>
                        </p:par>
                        <p:par>
                          <p:cTn id="83" fill="hold">
                            <p:stCondLst>
                              <p:cond delay="1000"/>
                            </p:stCondLst>
                            <p:childTnLst>
                              <p:par>
                                <p:cTn id="84" presetID="22" presetClass="entr" presetSubtype="2" fill="hold" nodeType="after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wipe(right)">
                                      <p:cBhvr>
                                        <p:cTn id="86" dur="500"/>
                                        <p:tgtEl>
                                          <p:spTgt spid="74"/>
                                        </p:tgtEl>
                                      </p:cBhvr>
                                    </p:animEffect>
                                  </p:childTnLst>
                                </p:cTn>
                              </p:par>
                            </p:childTnLst>
                          </p:cTn>
                        </p:par>
                        <p:par>
                          <p:cTn id="87" fill="hold">
                            <p:stCondLst>
                              <p:cond delay="1500"/>
                            </p:stCondLst>
                            <p:childTnLst>
                              <p:par>
                                <p:cTn id="88" presetID="22" presetClass="entr" presetSubtype="2"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right)">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wipe(left)">
                                      <p:cBhvr>
                                        <p:cTn id="95" dur="500"/>
                                        <p:tgtEl>
                                          <p:spTgt spid="7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76"/>
                                        </p:tgtEl>
                                        <p:attrNameLst>
                                          <p:attrName>style.visibility</p:attrName>
                                        </p:attrNameLst>
                                      </p:cBhvr>
                                      <p:to>
                                        <p:strVal val="visible"/>
                                      </p:to>
                                    </p:set>
                                    <p:animEffect transition="in" filter="wipe(left)">
                                      <p:cBhvr>
                                        <p:cTn id="10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76" grpId="0"/>
      <p:bldP spid="8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3D5FEC-F2A7-4D5E-B088-D164C3DE027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grpSp>
        <p:nvGrpSpPr>
          <p:cNvPr id="2" name="组合 1">
            <a:extLst>
              <a:ext uri="{FF2B5EF4-FFF2-40B4-BE49-F238E27FC236}">
                <a16:creationId xmlns:a16="http://schemas.microsoft.com/office/drawing/2014/main" id="{7C103D6F-DAF4-4DEA-A4AB-2322585BB4C0}"/>
              </a:ext>
            </a:extLst>
          </p:cNvPr>
          <p:cNvGrpSpPr/>
          <p:nvPr/>
        </p:nvGrpSpPr>
        <p:grpSpPr>
          <a:xfrm>
            <a:off x="271341" y="1380601"/>
            <a:ext cx="8543658" cy="1284006"/>
            <a:chOff x="271341" y="3403235"/>
            <a:chExt cx="8543658" cy="1284006"/>
          </a:xfrm>
        </p:grpSpPr>
        <p:grpSp>
          <p:nvGrpSpPr>
            <p:cNvPr id="65" name="组合 64">
              <a:extLst>
                <a:ext uri="{FF2B5EF4-FFF2-40B4-BE49-F238E27FC236}">
                  <a16:creationId xmlns:a16="http://schemas.microsoft.com/office/drawing/2014/main" id="{52714635-4BB3-4E10-9003-AFD123917C27}"/>
                </a:ext>
              </a:extLst>
            </p:cNvPr>
            <p:cNvGrpSpPr/>
            <p:nvPr/>
          </p:nvGrpSpPr>
          <p:grpSpPr>
            <a:xfrm>
              <a:off x="271341" y="3403235"/>
              <a:ext cx="8543658" cy="1284006"/>
              <a:chOff x="289981" y="6683845"/>
              <a:chExt cx="8543658" cy="1284006"/>
            </a:xfrm>
          </p:grpSpPr>
          <p:sp>
            <p:nvSpPr>
              <p:cNvPr id="66" name="Text Box 4">
                <a:extLst>
                  <a:ext uri="{FF2B5EF4-FFF2-40B4-BE49-F238E27FC236}">
                    <a16:creationId xmlns:a16="http://schemas.microsoft.com/office/drawing/2014/main" id="{7D822B25-A422-4EF4-96D4-60CF2A99EDE3}"/>
                  </a:ext>
                </a:extLst>
              </p:cNvPr>
              <p:cNvSpPr txBox="1"/>
              <p:nvPr/>
            </p:nvSpPr>
            <p:spPr>
              <a:xfrm>
                <a:off x="2121623" y="7172312"/>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1" name="组合 70">
                <a:extLst>
                  <a:ext uri="{FF2B5EF4-FFF2-40B4-BE49-F238E27FC236}">
                    <a16:creationId xmlns:a16="http://schemas.microsoft.com/office/drawing/2014/main" id="{1CA8784E-1158-4B27-815F-4BD4A6DD805B}"/>
                  </a:ext>
                </a:extLst>
              </p:cNvPr>
              <p:cNvGrpSpPr/>
              <p:nvPr/>
            </p:nvGrpSpPr>
            <p:grpSpPr>
              <a:xfrm>
                <a:off x="289981" y="6683845"/>
                <a:ext cx="8543658" cy="1284006"/>
                <a:chOff x="289981" y="6683845"/>
                <a:chExt cx="8543658" cy="1284006"/>
              </a:xfrm>
            </p:grpSpPr>
            <p:sp>
              <p:nvSpPr>
                <p:cNvPr id="88" name="Line 78">
                  <a:extLst>
                    <a:ext uri="{FF2B5EF4-FFF2-40B4-BE49-F238E27FC236}">
                      <a16:creationId xmlns:a16="http://schemas.microsoft.com/office/drawing/2014/main" id="{81F9504D-90CE-44DD-9E60-2DE09AE3776B}"/>
                    </a:ext>
                  </a:extLst>
                </p:cNvPr>
                <p:cNvSpPr>
                  <a:spLocks noChangeShapeType="1"/>
                </p:cNvSpPr>
                <p:nvPr/>
              </p:nvSpPr>
              <p:spPr bwMode="auto">
                <a:xfrm>
                  <a:off x="2059246" y="7766443"/>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9" name="Text Box 4">
                  <a:extLst>
                    <a:ext uri="{FF2B5EF4-FFF2-40B4-BE49-F238E27FC236}">
                      <a16:creationId xmlns:a16="http://schemas.microsoft.com/office/drawing/2014/main" id="{97BB9928-1F3A-4911-838F-A898054A5873}"/>
                    </a:ext>
                  </a:extLst>
                </p:cNvPr>
                <p:cNvSpPr txBox="1"/>
                <p:nvPr/>
              </p:nvSpPr>
              <p:spPr>
                <a:xfrm>
                  <a:off x="289981" y="6683845"/>
                  <a:ext cx="8543658" cy="1284006"/>
                </a:xfrm>
                <a:prstGeom prst="rect">
                  <a:avLst/>
                </a:prstGeom>
                <a:noFill/>
                <a:ln w="9525">
                  <a:noFill/>
                </a:ln>
              </p:spPr>
              <p:txBody>
                <a:bodyPr wrap="square" anchor="t">
                  <a:spAutoFit/>
                </a:bodyPr>
                <a:lstStyle/>
                <a:p>
                  <a:pPr lvl="0">
                    <a:lnSpc>
                      <a:spcPct val="15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寄存器多重间址：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一级间址     </a:t>
                  </a: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操作数</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90" name="Line 78">
                  <a:extLst>
                    <a:ext uri="{FF2B5EF4-FFF2-40B4-BE49-F238E27FC236}">
                      <a16:creationId xmlns:a16="http://schemas.microsoft.com/office/drawing/2014/main" id="{F576DA0F-5D0F-48F8-93A5-6B05ADF2DA57}"/>
                    </a:ext>
                  </a:extLst>
                </p:cNvPr>
                <p:cNvSpPr>
                  <a:spLocks noChangeShapeType="1"/>
                </p:cNvSpPr>
                <p:nvPr/>
              </p:nvSpPr>
              <p:spPr bwMode="auto">
                <a:xfrm>
                  <a:off x="4575619" y="7760077"/>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7" name="Text Box 4">
                <a:extLst>
                  <a:ext uri="{FF2B5EF4-FFF2-40B4-BE49-F238E27FC236}">
                    <a16:creationId xmlns:a16="http://schemas.microsoft.com/office/drawing/2014/main" id="{B5F98D5A-F5C6-49D0-A476-831394EF1444}"/>
                  </a:ext>
                </a:extLst>
              </p:cNvPr>
              <p:cNvSpPr txBox="1"/>
              <p:nvPr/>
            </p:nvSpPr>
            <p:spPr>
              <a:xfrm>
                <a:off x="4633055" y="7169072"/>
                <a:ext cx="360970"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99" name="Line 78">
              <a:extLst>
                <a:ext uri="{FF2B5EF4-FFF2-40B4-BE49-F238E27FC236}">
                  <a16:creationId xmlns:a16="http://schemas.microsoft.com/office/drawing/2014/main" id="{4F178588-364B-4B6C-9891-8BBCB8EFB466}"/>
                </a:ext>
              </a:extLst>
            </p:cNvPr>
            <p:cNvSpPr>
              <a:spLocks noChangeShapeType="1"/>
            </p:cNvSpPr>
            <p:nvPr/>
          </p:nvSpPr>
          <p:spPr bwMode="auto">
            <a:xfrm>
              <a:off x="6238200" y="4454832"/>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00" name="Text Box 4">
              <a:extLst>
                <a:ext uri="{FF2B5EF4-FFF2-40B4-BE49-F238E27FC236}">
                  <a16:creationId xmlns:a16="http://schemas.microsoft.com/office/drawing/2014/main" id="{89F2D97E-A149-4F6A-9DB1-D38531F44F0E}"/>
                </a:ext>
              </a:extLst>
            </p:cNvPr>
            <p:cNvSpPr txBox="1"/>
            <p:nvPr/>
          </p:nvSpPr>
          <p:spPr>
            <a:xfrm>
              <a:off x="6295635" y="3863827"/>
              <a:ext cx="349217"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grpSp>
        <p:nvGrpSpPr>
          <p:cNvPr id="101" name="组合 100">
            <a:extLst>
              <a:ext uri="{FF2B5EF4-FFF2-40B4-BE49-F238E27FC236}">
                <a16:creationId xmlns:a16="http://schemas.microsoft.com/office/drawing/2014/main" id="{D0D26F68-6CC7-4C94-A2FA-C0B4ED270ECF}"/>
              </a:ext>
            </a:extLst>
          </p:cNvPr>
          <p:cNvGrpSpPr/>
          <p:nvPr/>
        </p:nvGrpSpPr>
        <p:grpSpPr>
          <a:xfrm>
            <a:off x="271341" y="2813989"/>
            <a:ext cx="8543658" cy="1284006"/>
            <a:chOff x="271341" y="3385821"/>
            <a:chExt cx="8543658" cy="1284006"/>
          </a:xfrm>
        </p:grpSpPr>
        <p:grpSp>
          <p:nvGrpSpPr>
            <p:cNvPr id="102" name="组合 101">
              <a:extLst>
                <a:ext uri="{FF2B5EF4-FFF2-40B4-BE49-F238E27FC236}">
                  <a16:creationId xmlns:a16="http://schemas.microsoft.com/office/drawing/2014/main" id="{EB82EF7F-1873-4F68-AC5A-2EA955BC4F3F}"/>
                </a:ext>
              </a:extLst>
            </p:cNvPr>
            <p:cNvGrpSpPr/>
            <p:nvPr/>
          </p:nvGrpSpPr>
          <p:grpSpPr>
            <a:xfrm>
              <a:off x="271341" y="3385821"/>
              <a:ext cx="8543658" cy="1284006"/>
              <a:chOff x="289981" y="6666431"/>
              <a:chExt cx="8543658" cy="1284006"/>
            </a:xfrm>
          </p:grpSpPr>
          <p:sp>
            <p:nvSpPr>
              <p:cNvPr id="105" name="Text Box 4">
                <a:extLst>
                  <a:ext uri="{FF2B5EF4-FFF2-40B4-BE49-F238E27FC236}">
                    <a16:creationId xmlns:a16="http://schemas.microsoft.com/office/drawing/2014/main" id="{04703633-A28C-4697-8368-93397DBA7C82}"/>
                  </a:ext>
                </a:extLst>
              </p:cNvPr>
              <p:cNvSpPr txBox="1"/>
              <p:nvPr/>
            </p:nvSpPr>
            <p:spPr>
              <a:xfrm>
                <a:off x="2121623" y="7172312"/>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106" name="组合 105">
                <a:extLst>
                  <a:ext uri="{FF2B5EF4-FFF2-40B4-BE49-F238E27FC236}">
                    <a16:creationId xmlns:a16="http://schemas.microsoft.com/office/drawing/2014/main" id="{4120D713-E8D3-4F21-BFAF-820E4A6FAE06}"/>
                  </a:ext>
                </a:extLst>
              </p:cNvPr>
              <p:cNvGrpSpPr/>
              <p:nvPr/>
            </p:nvGrpSpPr>
            <p:grpSpPr>
              <a:xfrm>
                <a:off x="289981" y="6666431"/>
                <a:ext cx="8543658" cy="1284006"/>
                <a:chOff x="289981" y="6666431"/>
                <a:chExt cx="8543658" cy="1284006"/>
              </a:xfrm>
            </p:grpSpPr>
            <p:sp>
              <p:nvSpPr>
                <p:cNvPr id="108" name="Line 78">
                  <a:extLst>
                    <a:ext uri="{FF2B5EF4-FFF2-40B4-BE49-F238E27FC236}">
                      <a16:creationId xmlns:a16="http://schemas.microsoft.com/office/drawing/2014/main" id="{296B2787-7CEC-45D1-AE7E-28AD3A66CA2E}"/>
                    </a:ext>
                  </a:extLst>
                </p:cNvPr>
                <p:cNvSpPr>
                  <a:spLocks noChangeShapeType="1"/>
                </p:cNvSpPr>
                <p:nvPr/>
              </p:nvSpPr>
              <p:spPr bwMode="auto">
                <a:xfrm>
                  <a:off x="2059246" y="7766443"/>
                  <a:ext cx="723235" cy="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09" name="Text Box 4">
                  <a:extLst>
                    <a:ext uri="{FF2B5EF4-FFF2-40B4-BE49-F238E27FC236}">
                      <a16:creationId xmlns:a16="http://schemas.microsoft.com/office/drawing/2014/main" id="{293C8993-715D-47EB-B196-84DC60FF7229}"/>
                    </a:ext>
                  </a:extLst>
                </p:cNvPr>
                <p:cNvSpPr txBox="1"/>
                <p:nvPr/>
              </p:nvSpPr>
              <p:spPr>
                <a:xfrm>
                  <a:off x="289981" y="6666431"/>
                  <a:ext cx="8543658" cy="1284006"/>
                </a:xfrm>
                <a:prstGeom prst="rect">
                  <a:avLst/>
                </a:prstGeom>
                <a:noFill/>
                <a:ln w="9525">
                  <a:noFill/>
                </a:ln>
              </p:spPr>
              <p:txBody>
                <a:bodyPr wrap="square" anchor="t">
                  <a:spAutoFit/>
                </a:bodyPr>
                <a:lstStyle/>
                <a:p>
                  <a:pPr lvl="0">
                    <a:lnSpc>
                      <a:spcPct val="150000"/>
                    </a:lnSpc>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存储器多重间址：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一级间址       二级间址     </a:t>
                  </a: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操作数</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110" name="Line 78">
                  <a:extLst>
                    <a:ext uri="{FF2B5EF4-FFF2-40B4-BE49-F238E27FC236}">
                      <a16:creationId xmlns:a16="http://schemas.microsoft.com/office/drawing/2014/main" id="{5555B5B9-2C18-406D-B4AE-38AE448AF5FD}"/>
                    </a:ext>
                  </a:extLst>
                </p:cNvPr>
                <p:cNvSpPr>
                  <a:spLocks noChangeShapeType="1"/>
                </p:cNvSpPr>
                <p:nvPr/>
              </p:nvSpPr>
              <p:spPr bwMode="auto">
                <a:xfrm>
                  <a:off x="4575619" y="7760077"/>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107" name="Text Box 4">
                <a:extLst>
                  <a:ext uri="{FF2B5EF4-FFF2-40B4-BE49-F238E27FC236}">
                    <a16:creationId xmlns:a16="http://schemas.microsoft.com/office/drawing/2014/main" id="{26C38110-D537-480D-AFF7-ECBF781F0D78}"/>
                  </a:ext>
                </a:extLst>
              </p:cNvPr>
              <p:cNvSpPr txBox="1"/>
              <p:nvPr/>
            </p:nvSpPr>
            <p:spPr>
              <a:xfrm>
                <a:off x="4633055" y="7169072"/>
                <a:ext cx="360970"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103" name="Line 78">
              <a:extLst>
                <a:ext uri="{FF2B5EF4-FFF2-40B4-BE49-F238E27FC236}">
                  <a16:creationId xmlns:a16="http://schemas.microsoft.com/office/drawing/2014/main" id="{2C01433B-683D-4E34-93BB-4A9EE8B53140}"/>
                </a:ext>
              </a:extLst>
            </p:cNvPr>
            <p:cNvSpPr>
              <a:spLocks noChangeShapeType="1"/>
            </p:cNvSpPr>
            <p:nvPr/>
          </p:nvSpPr>
          <p:spPr bwMode="auto">
            <a:xfrm>
              <a:off x="6238200" y="4454832"/>
              <a:ext cx="664279" cy="80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04" name="Text Box 4">
              <a:extLst>
                <a:ext uri="{FF2B5EF4-FFF2-40B4-BE49-F238E27FC236}">
                  <a16:creationId xmlns:a16="http://schemas.microsoft.com/office/drawing/2014/main" id="{ED7B931B-0C71-4B03-ACC2-0325F6B20F89}"/>
                </a:ext>
              </a:extLst>
            </p:cNvPr>
            <p:cNvSpPr txBox="1"/>
            <p:nvPr/>
          </p:nvSpPr>
          <p:spPr>
            <a:xfrm>
              <a:off x="6295635" y="3863827"/>
              <a:ext cx="349217"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111" name="Text Box 4">
            <a:extLst>
              <a:ext uri="{FF2B5EF4-FFF2-40B4-BE49-F238E27FC236}">
                <a16:creationId xmlns:a16="http://schemas.microsoft.com/office/drawing/2014/main" id="{45120BC1-7A4A-409D-991E-1410C341C988}"/>
              </a:ext>
            </a:extLst>
          </p:cNvPr>
          <p:cNvSpPr txBox="1"/>
          <p:nvPr/>
        </p:nvSpPr>
        <p:spPr>
          <a:xfrm>
            <a:off x="223273" y="4261215"/>
            <a:ext cx="8833569" cy="193033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多重间接寻址产生地址的方法提供了</a:t>
            </a:r>
            <a:r>
              <a:rPr lang="zh-CN" altLang="en-US" sz="2800" b="1" dirty="0">
                <a:solidFill>
                  <a:srgbClr val="FF0000"/>
                </a:solidFill>
                <a:latin typeface="楷体" panose="02010609060101010101" pitchFamily="49" charset="-122"/>
                <a:ea typeface="楷体" panose="02010609060101010101" pitchFamily="49" charset="-122"/>
              </a:rPr>
              <a:t>编程的灵活性</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但多重间址方式</a:t>
            </a:r>
            <a:r>
              <a:rPr lang="zh-CN" altLang="en-US" sz="2800" b="1" dirty="0">
                <a:solidFill>
                  <a:srgbClr val="0563C1"/>
                </a:solidFill>
                <a:latin typeface="楷体" panose="02010609060101010101" pitchFamily="49" charset="-122"/>
                <a:ea typeface="楷体" panose="02010609060101010101" pitchFamily="49" charset="-122"/>
              </a:rPr>
              <a:t>增加了访存次数</a:t>
            </a:r>
            <a:r>
              <a:rPr lang="zh-CN" altLang="en-US" sz="2800" b="1" dirty="0">
                <a:latin typeface="楷体" panose="02010609060101010101" pitchFamily="49" charset="-122"/>
                <a:ea typeface="楷体" panose="02010609060101010101" pitchFamily="49" charset="-122"/>
              </a:rPr>
              <a:t>，因而极大的减慢了计算机工作速度</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所以现在已很少采用。</a:t>
            </a:r>
          </a:p>
        </p:txBody>
      </p:sp>
      <p:sp>
        <p:nvSpPr>
          <p:cNvPr id="43" name="Text Box 4">
            <a:extLst>
              <a:ext uri="{FF2B5EF4-FFF2-40B4-BE49-F238E27FC236}">
                <a16:creationId xmlns:a16="http://schemas.microsoft.com/office/drawing/2014/main" id="{E183CBB1-5E11-40E2-AEA6-A5FCB14D5258}"/>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9673797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left)">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
                                            <p:txEl>
                                              <p:pRg st="0" end="0"/>
                                            </p:txEl>
                                          </p:spTgt>
                                        </p:tgtEl>
                                        <p:attrNameLst>
                                          <p:attrName>style.visibility</p:attrName>
                                        </p:attrNameLst>
                                      </p:cBhvr>
                                      <p:to>
                                        <p:strVal val="visible"/>
                                      </p:to>
                                    </p:set>
                                    <p:animEffect transition="in" filter="wipe(left)">
                                      <p:cBhvr>
                                        <p:cTn id="17" dur="500"/>
                                        <p:tgtEl>
                                          <p:spTgt spid="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BDC7388-386E-417B-B9D8-E429593D9F0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11" name="Text Box 4">
            <a:extLst>
              <a:ext uri="{FF2B5EF4-FFF2-40B4-BE49-F238E27FC236}">
                <a16:creationId xmlns:a16="http://schemas.microsoft.com/office/drawing/2014/main" id="{45120BC1-7A4A-409D-991E-1410C341C988}"/>
              </a:ext>
            </a:extLst>
          </p:cNvPr>
          <p:cNvSpPr txBox="1"/>
          <p:nvPr/>
        </p:nvSpPr>
        <p:spPr>
          <a:xfrm>
            <a:off x="339006" y="1453073"/>
            <a:ext cx="5233119"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通过地址计算使地址灵活可变。</a:t>
            </a:r>
          </a:p>
        </p:txBody>
      </p:sp>
      <p:sp>
        <p:nvSpPr>
          <p:cNvPr id="33" name="Text Box 4">
            <a:extLst>
              <a:ext uri="{FF2B5EF4-FFF2-40B4-BE49-F238E27FC236}">
                <a16:creationId xmlns:a16="http://schemas.microsoft.com/office/drawing/2014/main" id="{1D53C798-513C-4F12-8BDE-1EC482782DBA}"/>
              </a:ext>
            </a:extLst>
          </p:cNvPr>
          <p:cNvSpPr txBox="1"/>
          <p:nvPr/>
        </p:nvSpPr>
        <p:spPr>
          <a:xfrm>
            <a:off x="397520" y="1959800"/>
            <a:ext cx="8523139" cy="4515660"/>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① 变址寻址：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在</a:t>
            </a:r>
            <a:r>
              <a:rPr lang="en-US" altLang="zh-CN" sz="2800" b="1" dirty="0">
                <a:solidFill>
                  <a:srgbClr val="0563C1"/>
                </a:solidFill>
                <a:latin typeface="楷体" panose="02010609060101010101" pitchFamily="49" charset="-122"/>
                <a:ea typeface="楷体" panose="02010609060101010101" pitchFamily="49" charset="-122"/>
              </a:rPr>
              <a:t>8086/8088</a:t>
            </a:r>
            <a:r>
              <a:rPr lang="zh-CN" altLang="en-US" sz="2800" b="1" dirty="0">
                <a:solidFill>
                  <a:srgbClr val="0563C1"/>
                </a:solidFill>
                <a:latin typeface="楷体" panose="02010609060101010101" pitchFamily="49" charset="-122"/>
                <a:ea typeface="楷体" panose="02010609060101010101" pitchFamily="49" charset="-122"/>
              </a:rPr>
              <a:t>中使用</a:t>
            </a:r>
            <a:r>
              <a:rPr lang="en-US" altLang="zh-CN" sz="2800" b="1" dirty="0">
                <a:solidFill>
                  <a:srgbClr val="0563C1"/>
                </a:solidFill>
                <a:latin typeface="楷体" panose="02010609060101010101" pitchFamily="49" charset="-122"/>
                <a:ea typeface="楷体" panose="02010609060101010101" pitchFamily="49" charset="-122"/>
              </a:rPr>
              <a:t>SI</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DI</a:t>
            </a:r>
            <a:r>
              <a:rPr lang="zh-CN" altLang="en-US" sz="2800" b="1" dirty="0">
                <a:solidFill>
                  <a:srgbClr val="0563C1"/>
                </a:solidFill>
                <a:latin typeface="楷体" panose="02010609060101010101" pitchFamily="49" charset="-122"/>
                <a:ea typeface="楷体" panose="02010609060101010101" pitchFamily="49" charset="-122"/>
              </a:rPr>
              <a:t>（隐含使用</a:t>
            </a:r>
            <a:r>
              <a:rPr lang="en-US" altLang="zh-CN" sz="2800" b="1" dirty="0">
                <a:solidFill>
                  <a:srgbClr val="0563C1"/>
                </a:solidFill>
                <a:latin typeface="楷体" panose="02010609060101010101" pitchFamily="49" charset="-122"/>
                <a:ea typeface="楷体" panose="02010609060101010101" pitchFamily="49" charset="-122"/>
              </a:rPr>
              <a:t>DS</a:t>
            </a:r>
            <a:r>
              <a:rPr lang="zh-CN" altLang="en-US" sz="2800" b="1" dirty="0">
                <a:solidFill>
                  <a:srgbClr val="0563C1"/>
                </a:solidFill>
                <a:latin typeface="楷体" panose="02010609060101010101" pitchFamily="49" charset="-122"/>
                <a:ea typeface="楷体" panose="02010609060101010101" pitchFamily="49" charset="-122"/>
              </a:rPr>
              <a:t>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若指令中给出变址寄存器号和一个形式地址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变址寄存器的内容</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称为变址量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与形式地址相加</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得到操作数有效地址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即操作数实际地址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按照有效地址访问某主存单元</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该单元的内容即为操作数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这种寻址方式称为变址寻址方式。变址方式常用助记符</a:t>
            </a:r>
            <a:r>
              <a:rPr lang="en-US" altLang="zh-CN" sz="2800" b="1" dirty="0">
                <a:solidFill>
                  <a:srgbClr val="FF0E0E"/>
                </a:solidFill>
                <a:latin typeface="楷体" panose="02010609060101010101" pitchFamily="49" charset="-122"/>
                <a:ea typeface="楷体" panose="02010609060101010101" pitchFamily="49" charset="-122"/>
              </a:rPr>
              <a:t>X</a:t>
            </a:r>
            <a:r>
              <a:rPr lang="zh-CN" altLang="en-US" sz="2800" b="1" dirty="0">
                <a:solidFill>
                  <a:srgbClr val="FF0E0E"/>
                </a:solidFill>
                <a:latin typeface="楷体" panose="02010609060101010101" pitchFamily="49" charset="-122"/>
                <a:ea typeface="楷体" panose="02010609060101010101" pitchFamily="49" charset="-122"/>
              </a:rPr>
              <a:t>（</a:t>
            </a:r>
            <a:r>
              <a:rPr lang="en-US" altLang="zh-CN" sz="2800" b="1" dirty="0">
                <a:solidFill>
                  <a:srgbClr val="FF0E0E"/>
                </a:solidFill>
                <a:latin typeface="楷体" panose="02010609060101010101" pitchFamily="49" charset="-122"/>
                <a:ea typeface="楷体" panose="02010609060101010101" pitchFamily="49" charset="-122"/>
              </a:rPr>
              <a:t>R</a:t>
            </a:r>
            <a:r>
              <a:rPr lang="zh-CN" altLang="en-US" sz="2800" b="1" dirty="0">
                <a:solidFill>
                  <a:srgbClr val="FF0E0E"/>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表示。</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741061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animEffect transition="in" filter="wipe(left)">
                                      <p:cBhvr>
                                        <p:cTn id="12" dur="500"/>
                                        <p:tgtEl>
                                          <p:spTgt spid="3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xEl>
                                              <p:pRg st="1" end="1"/>
                                            </p:txEl>
                                          </p:spTgt>
                                        </p:tgtEl>
                                        <p:attrNameLst>
                                          <p:attrName>style.visibility</p:attrName>
                                        </p:attrNameLst>
                                      </p:cBhvr>
                                      <p:to>
                                        <p:strVal val="visible"/>
                                      </p:to>
                                    </p:set>
                                    <p:animEffect transition="in" filter="wipe(left)">
                                      <p:cBhvr>
                                        <p:cTn id="17" dur="500"/>
                                        <p:tgtEl>
                                          <p:spTgt spid="3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xEl>
                                              <p:pRg st="2" end="2"/>
                                            </p:txEl>
                                          </p:spTgt>
                                        </p:tgtEl>
                                        <p:attrNameLst>
                                          <p:attrName>style.visibility</p:attrName>
                                        </p:attrNameLst>
                                      </p:cBhvr>
                                      <p:to>
                                        <p:strVal val="visible"/>
                                      </p:to>
                                    </p:set>
                                    <p:animEffect transition="in" filter="wipe(left)">
                                      <p:cBhvr>
                                        <p:cTn id="22"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3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一、指令基本格式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D0C3B576-16B5-4D99-86CA-8960CA7B2F3A}"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7</a:t>
            </a:fld>
            <a:endParaRPr lang="zh-CN" altLang="en-US"/>
          </a:p>
        </p:txBody>
      </p:sp>
      <p:sp>
        <p:nvSpPr>
          <p:cNvPr id="18" name="Text Box 5">
            <a:extLst>
              <a:ext uri="{FF2B5EF4-FFF2-40B4-BE49-F238E27FC236}">
                <a16:creationId xmlns:a16="http://schemas.microsoft.com/office/drawing/2014/main" id="{17125199-32BD-4036-9B08-979F599237D8}"/>
              </a:ext>
            </a:extLst>
          </p:cNvPr>
          <p:cNvSpPr txBox="1"/>
          <p:nvPr/>
        </p:nvSpPr>
        <p:spPr>
          <a:xfrm>
            <a:off x="363634" y="968412"/>
            <a:ext cx="8693208" cy="3838551"/>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在指令格式设计时相应地需要考虑以下一些问题：</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① </a:t>
            </a:r>
            <a:r>
              <a:rPr lang="zh-CN" altLang="en-US" sz="2800" b="1" dirty="0">
                <a:solidFill>
                  <a:srgbClr val="FF0E0E"/>
                </a:solidFill>
                <a:latin typeface="楷体" panose="02010609060101010101" pitchFamily="49" charset="-122"/>
                <a:ea typeface="楷体" panose="02010609060101010101" pitchFamily="49" charset="-122"/>
              </a:rPr>
              <a:t>指令字长</a:t>
            </a:r>
            <a:r>
              <a:rPr lang="zh-CN" altLang="en-US" sz="2800" b="1" dirty="0">
                <a:latin typeface="楷体" panose="02010609060101010101" pitchFamily="49" charset="-122"/>
                <a:ea typeface="楷体" panose="02010609060101010101" pitchFamily="49" charset="-122"/>
              </a:rPr>
              <a:t>需多少位？</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是固定字长还是可变字长？</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② </a:t>
            </a:r>
            <a:r>
              <a:rPr lang="zh-CN" altLang="en-US" sz="2800" b="1" dirty="0">
                <a:solidFill>
                  <a:srgbClr val="FF0E0E"/>
                </a:solidFill>
                <a:latin typeface="楷体" panose="02010609060101010101" pitchFamily="49" charset="-122"/>
                <a:ea typeface="楷体" panose="02010609060101010101" pitchFamily="49" charset="-122"/>
              </a:rPr>
              <a:t>操作码</a:t>
            </a:r>
            <a:r>
              <a:rPr lang="zh-CN" altLang="en-US" sz="2800" b="1" dirty="0">
                <a:latin typeface="楷体" panose="02010609060101010101" pitchFamily="49" charset="-122"/>
                <a:ea typeface="楷体" panose="02010609060101010101" pitchFamily="49" charset="-122"/>
              </a:rPr>
              <a:t>构成需多少位？</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位数与位置固定还是可扩展？</a:t>
            </a:r>
          </a:p>
        </p:txBody>
      </p:sp>
    </p:spTree>
    <p:extLst>
      <p:ext uri="{BB962C8B-B14F-4D97-AF65-F5344CB8AC3E}">
        <p14:creationId xmlns:p14="http://schemas.microsoft.com/office/powerpoint/2010/main" val="37496529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284C47E-4E21-4FC8-AB51-32A68FC6674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11" name="Text Box 4">
            <a:extLst>
              <a:ext uri="{FF2B5EF4-FFF2-40B4-BE49-F238E27FC236}">
                <a16:creationId xmlns:a16="http://schemas.microsoft.com/office/drawing/2014/main" id="{45120BC1-7A4A-409D-991E-1410C341C988}"/>
              </a:ext>
            </a:extLst>
          </p:cNvPr>
          <p:cNvSpPr txBox="1"/>
          <p:nvPr/>
        </p:nvSpPr>
        <p:spPr>
          <a:xfrm>
            <a:off x="141423" y="1409652"/>
            <a:ext cx="8915419"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指令中为获得某个操作数地址给出两个信息：</a:t>
            </a:r>
            <a:endParaRPr lang="en-US" altLang="zh-CN" sz="2800" b="1" dirty="0">
              <a:latin typeface="楷体" panose="02010609060101010101" pitchFamily="49" charset="-122"/>
              <a:ea typeface="楷体" panose="02010609060101010101" pitchFamily="49" charset="-122"/>
            </a:endParaRPr>
          </a:p>
          <a:p>
            <a:pPr lvl="0"/>
            <a:r>
              <a:rPr lang="zh-CN" altLang="en-US" sz="2800" b="1" dirty="0">
                <a:solidFill>
                  <a:srgbClr val="DF3C09"/>
                </a:solidFill>
                <a:latin typeface="楷体" panose="02010609060101010101" pitchFamily="49" charset="-122"/>
                <a:ea typeface="楷体" panose="02010609060101010101" pitchFamily="49" charset="-122"/>
              </a:rPr>
              <a:t>形式地址</a:t>
            </a:r>
            <a:r>
              <a:rPr lang="en-US" altLang="zh-CN" sz="2800" b="1" dirty="0">
                <a:solidFill>
                  <a:srgbClr val="DF3C09"/>
                </a:solidFill>
                <a:latin typeface="楷体" panose="02010609060101010101" pitchFamily="49" charset="-122"/>
                <a:ea typeface="楷体" panose="02010609060101010101" pitchFamily="49" charset="-122"/>
              </a:rPr>
              <a:t>D</a:t>
            </a:r>
            <a:r>
              <a:rPr lang="zh-CN" altLang="en-US" sz="2800" b="1" dirty="0">
                <a:solidFill>
                  <a:srgbClr val="DF3C09"/>
                </a:solidFill>
                <a:latin typeface="楷体" panose="02010609060101010101" pitchFamily="49" charset="-122"/>
                <a:ea typeface="楷体" panose="02010609060101010101" pitchFamily="49" charset="-122"/>
              </a:rPr>
              <a:t>，变址寄存器</a:t>
            </a:r>
            <a:r>
              <a:rPr lang="en-US" altLang="zh-CN" sz="2800" b="1" dirty="0">
                <a:solidFill>
                  <a:srgbClr val="DF3C09"/>
                </a:solidFill>
                <a:latin typeface="楷体" panose="02010609060101010101" pitchFamily="49" charset="-122"/>
                <a:ea typeface="楷体" panose="02010609060101010101" pitchFamily="49" charset="-122"/>
              </a:rPr>
              <a:t>Rx</a:t>
            </a:r>
            <a:r>
              <a:rPr lang="zh-CN" altLang="en-US" sz="2800" b="1" dirty="0">
                <a:latin typeface="楷体" panose="02010609060101010101" pitchFamily="49" charset="-122"/>
                <a:ea typeface="楷体" panose="02010609060101010101" pitchFamily="49" charset="-122"/>
              </a:rPr>
              <a:t>。有效地址</a:t>
            </a:r>
            <a:r>
              <a:rPr lang="en-US" altLang="zh-CN" sz="2800" b="1" dirty="0">
                <a:latin typeface="楷体" panose="02010609060101010101" pitchFamily="49" charset="-122"/>
                <a:ea typeface="楷体" panose="02010609060101010101" pitchFamily="49" charset="-122"/>
              </a:rPr>
              <a:t>A= D+(Rx)= D+N</a:t>
            </a:r>
            <a:r>
              <a:rPr lang="zh-CN" altLang="en-US" sz="2800" b="1" dirty="0">
                <a:latin typeface="楷体" panose="02010609060101010101" pitchFamily="49" charset="-122"/>
                <a:ea typeface="楷体" panose="02010609060101010101" pitchFamily="49" charset="-122"/>
              </a:rPr>
              <a:t>，根据</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访问主存储器，读写操作数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sp>
        <p:nvSpPr>
          <p:cNvPr id="19" name="Line 78">
            <a:extLst>
              <a:ext uri="{FF2B5EF4-FFF2-40B4-BE49-F238E27FC236}">
                <a16:creationId xmlns:a16="http://schemas.microsoft.com/office/drawing/2014/main" id="{A9DEFFAC-18D7-499A-A722-F4B81BAAF3F8}"/>
              </a:ext>
            </a:extLst>
          </p:cNvPr>
          <p:cNvSpPr>
            <a:spLocks noChangeShapeType="1"/>
          </p:cNvSpPr>
          <p:nvPr/>
        </p:nvSpPr>
        <p:spPr bwMode="auto">
          <a:xfrm flipH="1">
            <a:off x="2919872" y="3431102"/>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a:extLst>
              <a:ext uri="{FF2B5EF4-FFF2-40B4-BE49-F238E27FC236}">
                <a16:creationId xmlns:a16="http://schemas.microsoft.com/office/drawing/2014/main" id="{3A173859-206D-47FD-81EF-AD67FB0E3910}"/>
              </a:ext>
            </a:extLst>
          </p:cNvPr>
          <p:cNvSpPr>
            <a:spLocks noChangeShapeType="1"/>
          </p:cNvSpPr>
          <p:nvPr/>
        </p:nvSpPr>
        <p:spPr bwMode="auto">
          <a:xfrm>
            <a:off x="5252884" y="4162369"/>
            <a:ext cx="1047222" cy="507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3" name="Text Box 74">
            <a:extLst>
              <a:ext uri="{FF2B5EF4-FFF2-40B4-BE49-F238E27FC236}">
                <a16:creationId xmlns:a16="http://schemas.microsoft.com/office/drawing/2014/main" id="{7F9F2EE5-A5CB-42A8-BA70-C10521DBD406}"/>
              </a:ext>
            </a:extLst>
          </p:cNvPr>
          <p:cNvSpPr txBox="1">
            <a:spLocks noChangeArrowheads="1"/>
          </p:cNvSpPr>
          <p:nvPr/>
        </p:nvSpPr>
        <p:spPr bwMode="auto">
          <a:xfrm>
            <a:off x="1758436" y="3978070"/>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Rx</a:t>
            </a:r>
          </a:p>
        </p:txBody>
      </p:sp>
      <p:sp>
        <p:nvSpPr>
          <p:cNvPr id="24" name="Text Box 74">
            <a:extLst>
              <a:ext uri="{FF2B5EF4-FFF2-40B4-BE49-F238E27FC236}">
                <a16:creationId xmlns:a16="http://schemas.microsoft.com/office/drawing/2014/main" id="{16CF7FD5-B711-4CD7-B855-5F89410E9B0A}"/>
              </a:ext>
            </a:extLst>
          </p:cNvPr>
          <p:cNvSpPr txBox="1">
            <a:spLocks noChangeArrowheads="1"/>
          </p:cNvSpPr>
          <p:nvPr/>
        </p:nvSpPr>
        <p:spPr bwMode="auto">
          <a:xfrm>
            <a:off x="2427574" y="3986304"/>
            <a:ext cx="1047221" cy="523220"/>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N </a:t>
            </a:r>
          </a:p>
        </p:txBody>
      </p:sp>
      <p:grpSp>
        <p:nvGrpSpPr>
          <p:cNvPr id="25" name="Group 67">
            <a:extLst>
              <a:ext uri="{FF2B5EF4-FFF2-40B4-BE49-F238E27FC236}">
                <a16:creationId xmlns:a16="http://schemas.microsoft.com/office/drawing/2014/main" id="{87B63FDF-BCD6-4333-BB4B-7CF8FF13FD00}"/>
              </a:ext>
            </a:extLst>
          </p:cNvPr>
          <p:cNvGrpSpPr>
            <a:grpSpLocks/>
          </p:cNvGrpSpPr>
          <p:nvPr/>
        </p:nvGrpSpPr>
        <p:grpSpPr bwMode="auto">
          <a:xfrm>
            <a:off x="6743035" y="3226028"/>
            <a:ext cx="1772315" cy="1600200"/>
            <a:chOff x="4128" y="528"/>
            <a:chExt cx="720" cy="1008"/>
          </a:xfrm>
        </p:grpSpPr>
        <p:sp>
          <p:nvSpPr>
            <p:cNvPr id="26" name="Rectangle 71">
              <a:extLst>
                <a:ext uri="{FF2B5EF4-FFF2-40B4-BE49-F238E27FC236}">
                  <a16:creationId xmlns:a16="http://schemas.microsoft.com/office/drawing/2014/main" id="{DE576721-C9E3-49DB-809B-CB1B8647D9C2}"/>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7" name="Line 72">
              <a:extLst>
                <a:ext uri="{FF2B5EF4-FFF2-40B4-BE49-F238E27FC236}">
                  <a16:creationId xmlns:a16="http://schemas.microsoft.com/office/drawing/2014/main" id="{FF3B2857-05A3-4A25-B0F7-5E8C83E2A567}"/>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8" name="Line 73">
              <a:extLst>
                <a:ext uri="{FF2B5EF4-FFF2-40B4-BE49-F238E27FC236}">
                  <a16:creationId xmlns:a16="http://schemas.microsoft.com/office/drawing/2014/main" id="{53A4B759-030B-4E8B-9432-D76C6BCA8CAC}"/>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9" name="Text Box 74">
            <a:extLst>
              <a:ext uri="{FF2B5EF4-FFF2-40B4-BE49-F238E27FC236}">
                <a16:creationId xmlns:a16="http://schemas.microsoft.com/office/drawing/2014/main" id="{7704FF97-56BF-4295-9A7E-4172A936ABB8}"/>
              </a:ext>
            </a:extLst>
          </p:cNvPr>
          <p:cNvSpPr txBox="1">
            <a:spLocks noChangeArrowheads="1"/>
          </p:cNvSpPr>
          <p:nvPr/>
        </p:nvSpPr>
        <p:spPr bwMode="auto">
          <a:xfrm>
            <a:off x="6713520" y="2729539"/>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35" name="Text Box 74">
            <a:extLst>
              <a:ext uri="{FF2B5EF4-FFF2-40B4-BE49-F238E27FC236}">
                <a16:creationId xmlns:a16="http://schemas.microsoft.com/office/drawing/2014/main" id="{21C54C54-0A94-4AC7-AE65-E31D2C614A8A}"/>
              </a:ext>
            </a:extLst>
          </p:cNvPr>
          <p:cNvSpPr txBox="1">
            <a:spLocks noChangeArrowheads="1"/>
          </p:cNvSpPr>
          <p:nvPr/>
        </p:nvSpPr>
        <p:spPr bwMode="auto">
          <a:xfrm>
            <a:off x="6743035" y="375942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
        <p:nvSpPr>
          <p:cNvPr id="36" name="Text Box 74">
            <a:extLst>
              <a:ext uri="{FF2B5EF4-FFF2-40B4-BE49-F238E27FC236}">
                <a16:creationId xmlns:a16="http://schemas.microsoft.com/office/drawing/2014/main" id="{FD957655-9598-4F54-AADF-41D75D44934C}"/>
              </a:ext>
            </a:extLst>
          </p:cNvPr>
          <p:cNvSpPr txBox="1">
            <a:spLocks noChangeArrowheads="1"/>
          </p:cNvSpPr>
          <p:nvPr/>
        </p:nvSpPr>
        <p:spPr bwMode="auto">
          <a:xfrm>
            <a:off x="5262589" y="3696482"/>
            <a:ext cx="121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A=D+N</a:t>
            </a:r>
          </a:p>
        </p:txBody>
      </p:sp>
      <p:sp>
        <p:nvSpPr>
          <p:cNvPr id="37" name="Text Box 74">
            <a:extLst>
              <a:ext uri="{FF2B5EF4-FFF2-40B4-BE49-F238E27FC236}">
                <a16:creationId xmlns:a16="http://schemas.microsoft.com/office/drawing/2014/main" id="{315CA593-16C8-4CD9-80A3-5C9900FA7B79}"/>
              </a:ext>
            </a:extLst>
          </p:cNvPr>
          <p:cNvSpPr txBox="1">
            <a:spLocks noChangeArrowheads="1"/>
          </p:cNvSpPr>
          <p:nvPr/>
        </p:nvSpPr>
        <p:spPr bwMode="auto">
          <a:xfrm>
            <a:off x="6320211" y="3799686"/>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grpSp>
        <p:nvGrpSpPr>
          <p:cNvPr id="2" name="组合 1">
            <a:extLst>
              <a:ext uri="{FF2B5EF4-FFF2-40B4-BE49-F238E27FC236}">
                <a16:creationId xmlns:a16="http://schemas.microsoft.com/office/drawing/2014/main" id="{909EECE6-4D4C-4DFB-ACC4-34F1D56ADF51}"/>
              </a:ext>
            </a:extLst>
          </p:cNvPr>
          <p:cNvGrpSpPr/>
          <p:nvPr/>
        </p:nvGrpSpPr>
        <p:grpSpPr>
          <a:xfrm>
            <a:off x="358441" y="2897186"/>
            <a:ext cx="4071939" cy="531814"/>
            <a:chOff x="262071" y="3428995"/>
            <a:chExt cx="4071939" cy="531814"/>
          </a:xfrm>
        </p:grpSpPr>
        <p:grpSp>
          <p:nvGrpSpPr>
            <p:cNvPr id="14" name="Group 21">
              <a:extLst>
                <a:ext uri="{FF2B5EF4-FFF2-40B4-BE49-F238E27FC236}">
                  <a16:creationId xmlns:a16="http://schemas.microsoft.com/office/drawing/2014/main" id="{F1B4FC79-138B-4786-971E-CF891763F101}"/>
                </a:ext>
              </a:extLst>
            </p:cNvPr>
            <p:cNvGrpSpPr>
              <a:grpSpLocks/>
            </p:cNvGrpSpPr>
            <p:nvPr/>
          </p:nvGrpSpPr>
          <p:grpSpPr bwMode="auto">
            <a:xfrm>
              <a:off x="262071" y="3428995"/>
              <a:ext cx="4071939" cy="531814"/>
              <a:chOff x="1248" y="2208"/>
              <a:chExt cx="2565" cy="335"/>
            </a:xfrm>
          </p:grpSpPr>
          <p:sp>
            <p:nvSpPr>
              <p:cNvPr id="15" name="Text Box 22">
                <a:extLst>
                  <a:ext uri="{FF2B5EF4-FFF2-40B4-BE49-F238E27FC236}">
                    <a16:creationId xmlns:a16="http://schemas.microsoft.com/office/drawing/2014/main" id="{9F8CC0B9-9D53-44E1-8F39-1D8F30B04621}"/>
                  </a:ext>
                </a:extLst>
              </p:cNvPr>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Rx    D</a:t>
                </a:r>
              </a:p>
            </p:txBody>
          </p:sp>
          <p:sp>
            <p:nvSpPr>
              <p:cNvPr id="16" name="Line 23">
                <a:extLst>
                  <a:ext uri="{FF2B5EF4-FFF2-40B4-BE49-F238E27FC236}">
                    <a16:creationId xmlns:a16="http://schemas.microsoft.com/office/drawing/2014/main" id="{071B7F69-E06B-44C3-9490-CC2B8B311D9A}"/>
                  </a:ext>
                </a:extLst>
              </p:cNvPr>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a:extLst>
                  <a:ext uri="{FF2B5EF4-FFF2-40B4-BE49-F238E27FC236}">
                    <a16:creationId xmlns:a16="http://schemas.microsoft.com/office/drawing/2014/main" id="{4AE412E1-EDB6-40DD-B0F7-1C2F0F9A7826}"/>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2" name="Line 24">
              <a:extLst>
                <a:ext uri="{FF2B5EF4-FFF2-40B4-BE49-F238E27FC236}">
                  <a16:creationId xmlns:a16="http://schemas.microsoft.com/office/drawing/2014/main" id="{832BC7D7-1D2E-454B-8186-DDA37FA6DF4B}"/>
                </a:ext>
              </a:extLst>
            </p:cNvPr>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3" name="Line 78">
            <a:extLst>
              <a:ext uri="{FF2B5EF4-FFF2-40B4-BE49-F238E27FC236}">
                <a16:creationId xmlns:a16="http://schemas.microsoft.com/office/drawing/2014/main" id="{41EDFAF1-A201-47FC-8722-439AFB3F0FDC}"/>
              </a:ext>
            </a:extLst>
          </p:cNvPr>
          <p:cNvSpPr>
            <a:spLocks noChangeShapeType="1"/>
          </p:cNvSpPr>
          <p:nvPr/>
        </p:nvSpPr>
        <p:spPr bwMode="auto">
          <a:xfrm>
            <a:off x="2022806" y="3761476"/>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Line 78">
            <a:extLst>
              <a:ext uri="{FF2B5EF4-FFF2-40B4-BE49-F238E27FC236}">
                <a16:creationId xmlns:a16="http://schemas.microsoft.com/office/drawing/2014/main" id="{69AF6CFD-436A-4AF1-B441-0F03FF8DB186}"/>
              </a:ext>
            </a:extLst>
          </p:cNvPr>
          <p:cNvSpPr>
            <a:spLocks noChangeShapeType="1"/>
          </p:cNvSpPr>
          <p:nvPr/>
        </p:nvSpPr>
        <p:spPr bwMode="auto">
          <a:xfrm flipH="1" flipV="1">
            <a:off x="2022808" y="3780633"/>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5" name="Line 78">
            <a:extLst>
              <a:ext uri="{FF2B5EF4-FFF2-40B4-BE49-F238E27FC236}">
                <a16:creationId xmlns:a16="http://schemas.microsoft.com/office/drawing/2014/main" id="{FCED94F7-272B-48D3-8A3F-0618F11C02EC}"/>
              </a:ext>
            </a:extLst>
          </p:cNvPr>
          <p:cNvSpPr>
            <a:spLocks noChangeShapeType="1"/>
          </p:cNvSpPr>
          <p:nvPr/>
        </p:nvSpPr>
        <p:spPr bwMode="auto">
          <a:xfrm flipH="1">
            <a:off x="3877135" y="3416556"/>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8">
            <a:extLst>
              <a:ext uri="{FF2B5EF4-FFF2-40B4-BE49-F238E27FC236}">
                <a16:creationId xmlns:a16="http://schemas.microsoft.com/office/drawing/2014/main" id="{2DB58CCF-27DF-46B6-B26B-66F67118E0C2}"/>
              </a:ext>
            </a:extLst>
          </p:cNvPr>
          <p:cNvSpPr>
            <a:spLocks noChangeShapeType="1"/>
          </p:cNvSpPr>
          <p:nvPr/>
        </p:nvSpPr>
        <p:spPr bwMode="auto">
          <a:xfrm>
            <a:off x="3865891" y="3778109"/>
            <a:ext cx="810530" cy="7031"/>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7" name="Line 78">
            <a:extLst>
              <a:ext uri="{FF2B5EF4-FFF2-40B4-BE49-F238E27FC236}">
                <a16:creationId xmlns:a16="http://schemas.microsoft.com/office/drawing/2014/main" id="{A50C7ACB-EC9C-4CA0-908A-0056AAC287BC}"/>
              </a:ext>
            </a:extLst>
          </p:cNvPr>
          <p:cNvSpPr>
            <a:spLocks noChangeShapeType="1"/>
          </p:cNvSpPr>
          <p:nvPr/>
        </p:nvSpPr>
        <p:spPr bwMode="auto">
          <a:xfrm>
            <a:off x="3482730" y="4270886"/>
            <a:ext cx="118563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8" name="Text Box 74">
            <a:extLst>
              <a:ext uri="{FF2B5EF4-FFF2-40B4-BE49-F238E27FC236}">
                <a16:creationId xmlns:a16="http://schemas.microsoft.com/office/drawing/2014/main" id="{4594470B-8E4F-4003-8A56-D936F73570EF}"/>
              </a:ext>
            </a:extLst>
          </p:cNvPr>
          <p:cNvSpPr txBox="1">
            <a:spLocks noChangeArrowheads="1"/>
          </p:cNvSpPr>
          <p:nvPr/>
        </p:nvSpPr>
        <p:spPr bwMode="auto">
          <a:xfrm>
            <a:off x="4727329" y="3332212"/>
            <a:ext cx="474647" cy="1384995"/>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加法器</a:t>
            </a:r>
            <a:r>
              <a:rPr lang="en-US" altLang="zh-CN" sz="2800" dirty="0">
                <a:latin typeface="楷体" panose="02010609060101010101" pitchFamily="49" charset="-122"/>
                <a:ea typeface="楷体" panose="02010609060101010101" pitchFamily="49" charset="-122"/>
              </a:rPr>
              <a:t> </a:t>
            </a:r>
          </a:p>
        </p:txBody>
      </p:sp>
      <p:sp>
        <p:nvSpPr>
          <p:cNvPr id="51" name="Line 78">
            <a:extLst>
              <a:ext uri="{FF2B5EF4-FFF2-40B4-BE49-F238E27FC236}">
                <a16:creationId xmlns:a16="http://schemas.microsoft.com/office/drawing/2014/main" id="{2CF46F4F-0D5A-4DFC-BEF4-6162E7F307D9}"/>
              </a:ext>
            </a:extLst>
          </p:cNvPr>
          <p:cNvSpPr>
            <a:spLocks noChangeShapeType="1"/>
          </p:cNvSpPr>
          <p:nvPr/>
        </p:nvSpPr>
        <p:spPr bwMode="auto">
          <a:xfrm flipV="1">
            <a:off x="2151508" y="5119798"/>
            <a:ext cx="311107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2" name="Text Box 4">
            <a:extLst>
              <a:ext uri="{FF2B5EF4-FFF2-40B4-BE49-F238E27FC236}">
                <a16:creationId xmlns:a16="http://schemas.microsoft.com/office/drawing/2014/main" id="{4131D66A-B0D4-4590-9B38-FF17237224B6}"/>
              </a:ext>
            </a:extLst>
          </p:cNvPr>
          <p:cNvSpPr txBox="1"/>
          <p:nvPr/>
        </p:nvSpPr>
        <p:spPr>
          <a:xfrm>
            <a:off x="158551" y="4161725"/>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54" name="Line 78">
            <a:extLst>
              <a:ext uri="{FF2B5EF4-FFF2-40B4-BE49-F238E27FC236}">
                <a16:creationId xmlns:a16="http://schemas.microsoft.com/office/drawing/2014/main" id="{564FE1A7-C176-4515-BA01-9493F58D7DB4}"/>
              </a:ext>
            </a:extLst>
          </p:cNvPr>
          <p:cNvSpPr>
            <a:spLocks noChangeShapeType="1"/>
          </p:cNvSpPr>
          <p:nvPr/>
        </p:nvSpPr>
        <p:spPr bwMode="auto">
          <a:xfrm flipV="1">
            <a:off x="6647784" y="5412186"/>
            <a:ext cx="59104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5" name="Text Box 4">
            <a:extLst>
              <a:ext uri="{FF2B5EF4-FFF2-40B4-BE49-F238E27FC236}">
                <a16:creationId xmlns:a16="http://schemas.microsoft.com/office/drawing/2014/main" id="{B479E3F8-D4EC-4BFE-B3E6-7AB50F0AB785}"/>
              </a:ext>
            </a:extLst>
          </p:cNvPr>
          <p:cNvSpPr txBox="1"/>
          <p:nvPr/>
        </p:nvSpPr>
        <p:spPr>
          <a:xfrm>
            <a:off x="6709393" y="4824149"/>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Text Box 4">
            <a:extLst>
              <a:ext uri="{FF2B5EF4-FFF2-40B4-BE49-F238E27FC236}">
                <a16:creationId xmlns:a16="http://schemas.microsoft.com/office/drawing/2014/main" id="{AD26B257-2E6F-4C46-9154-729C54ACAC16}"/>
              </a:ext>
            </a:extLst>
          </p:cNvPr>
          <p:cNvSpPr txBox="1"/>
          <p:nvPr/>
        </p:nvSpPr>
        <p:spPr>
          <a:xfrm>
            <a:off x="179190" y="4704751"/>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p>
        </p:txBody>
      </p:sp>
      <p:sp>
        <p:nvSpPr>
          <p:cNvPr id="58" name="Line 78">
            <a:extLst>
              <a:ext uri="{FF2B5EF4-FFF2-40B4-BE49-F238E27FC236}">
                <a16:creationId xmlns:a16="http://schemas.microsoft.com/office/drawing/2014/main" id="{E6E929A1-57CE-4A80-AF9B-8C3AE7B16564}"/>
              </a:ext>
            </a:extLst>
          </p:cNvPr>
          <p:cNvSpPr>
            <a:spLocks noChangeShapeType="1"/>
          </p:cNvSpPr>
          <p:nvPr/>
        </p:nvSpPr>
        <p:spPr bwMode="auto">
          <a:xfrm>
            <a:off x="2441384" y="5781317"/>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9" name="Text Box 4">
            <a:extLst>
              <a:ext uri="{FF2B5EF4-FFF2-40B4-BE49-F238E27FC236}">
                <a16:creationId xmlns:a16="http://schemas.microsoft.com/office/drawing/2014/main" id="{959A2BC4-1EC4-4087-AE80-9DD847735384}"/>
              </a:ext>
            </a:extLst>
          </p:cNvPr>
          <p:cNvSpPr txBox="1"/>
          <p:nvPr/>
        </p:nvSpPr>
        <p:spPr>
          <a:xfrm>
            <a:off x="2653901" y="5187187"/>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Rx</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0" name="Text Box 4">
            <a:extLst>
              <a:ext uri="{FF2B5EF4-FFF2-40B4-BE49-F238E27FC236}">
                <a16:creationId xmlns:a16="http://schemas.microsoft.com/office/drawing/2014/main" id="{60E7A045-BCFD-4F9F-BF6F-58050B902621}"/>
              </a:ext>
            </a:extLst>
          </p:cNvPr>
          <p:cNvSpPr txBox="1"/>
          <p:nvPr/>
        </p:nvSpPr>
        <p:spPr>
          <a:xfrm>
            <a:off x="158550" y="5290049"/>
            <a:ext cx="2487415"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变址寄存器号</a:t>
            </a:r>
            <a:endParaRPr lang="en-US" altLang="zh-CN" sz="2800" b="1" dirty="0">
              <a:latin typeface="楷体" panose="02010609060101010101" pitchFamily="49" charset="-122"/>
              <a:ea typeface="楷体" panose="02010609060101010101" pitchFamily="49" charset="-122"/>
            </a:endParaRPr>
          </a:p>
        </p:txBody>
      </p:sp>
      <p:sp>
        <p:nvSpPr>
          <p:cNvPr id="61" name="Text Box 4">
            <a:extLst>
              <a:ext uri="{FF2B5EF4-FFF2-40B4-BE49-F238E27FC236}">
                <a16:creationId xmlns:a16="http://schemas.microsoft.com/office/drawing/2014/main" id="{FE7F3ABB-19B0-47DC-A0AE-1A4DA39E7DFF}"/>
              </a:ext>
            </a:extLst>
          </p:cNvPr>
          <p:cNvSpPr txBox="1"/>
          <p:nvPr/>
        </p:nvSpPr>
        <p:spPr>
          <a:xfrm>
            <a:off x="3435226" y="5290049"/>
            <a:ext cx="1493573"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变址量</a:t>
            </a:r>
            <a:r>
              <a:rPr lang="en-US" altLang="zh-CN" sz="2800" b="1" dirty="0">
                <a:latin typeface="楷体" panose="02010609060101010101" pitchFamily="49" charset="-122"/>
                <a:ea typeface="楷体" panose="02010609060101010101" pitchFamily="49" charset="-122"/>
              </a:rPr>
              <a:t>N</a:t>
            </a:r>
          </a:p>
        </p:txBody>
      </p:sp>
      <p:sp>
        <p:nvSpPr>
          <p:cNvPr id="62" name="Line 78">
            <a:extLst>
              <a:ext uri="{FF2B5EF4-FFF2-40B4-BE49-F238E27FC236}">
                <a16:creationId xmlns:a16="http://schemas.microsoft.com/office/drawing/2014/main" id="{7A60B856-5B85-4931-AE27-68503BE9D726}"/>
              </a:ext>
            </a:extLst>
          </p:cNvPr>
          <p:cNvSpPr>
            <a:spLocks noChangeShapeType="1"/>
          </p:cNvSpPr>
          <p:nvPr/>
        </p:nvSpPr>
        <p:spPr bwMode="auto">
          <a:xfrm flipV="1">
            <a:off x="4796077" y="5746205"/>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3" name="Line 78">
            <a:extLst>
              <a:ext uri="{FF2B5EF4-FFF2-40B4-BE49-F238E27FC236}">
                <a16:creationId xmlns:a16="http://schemas.microsoft.com/office/drawing/2014/main" id="{5B161089-5254-4CBD-A626-182EAEF9C1A7}"/>
              </a:ext>
            </a:extLst>
          </p:cNvPr>
          <p:cNvSpPr>
            <a:spLocks noChangeShapeType="1"/>
          </p:cNvSpPr>
          <p:nvPr/>
        </p:nvSpPr>
        <p:spPr bwMode="auto">
          <a:xfrm flipV="1">
            <a:off x="5244305" y="5420417"/>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4" name="Line 78">
            <a:extLst>
              <a:ext uri="{FF2B5EF4-FFF2-40B4-BE49-F238E27FC236}">
                <a16:creationId xmlns:a16="http://schemas.microsoft.com/office/drawing/2014/main" id="{F212B805-ED49-4477-BAF1-7192D4569FC0}"/>
              </a:ext>
            </a:extLst>
          </p:cNvPr>
          <p:cNvSpPr>
            <a:spLocks noChangeShapeType="1"/>
          </p:cNvSpPr>
          <p:nvPr/>
        </p:nvSpPr>
        <p:spPr bwMode="auto">
          <a:xfrm flipH="1">
            <a:off x="5227143" y="5121116"/>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6" name="Text Box 74">
            <a:extLst>
              <a:ext uri="{FF2B5EF4-FFF2-40B4-BE49-F238E27FC236}">
                <a16:creationId xmlns:a16="http://schemas.microsoft.com/office/drawing/2014/main" id="{60ACBE0D-2D7A-430F-913B-FEF7F42EC0C6}"/>
              </a:ext>
            </a:extLst>
          </p:cNvPr>
          <p:cNvSpPr txBox="1">
            <a:spLocks noChangeArrowheads="1"/>
          </p:cNvSpPr>
          <p:nvPr/>
        </p:nvSpPr>
        <p:spPr bwMode="auto">
          <a:xfrm>
            <a:off x="5651403" y="5147208"/>
            <a:ext cx="1062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A=D+N</a:t>
            </a:r>
          </a:p>
        </p:txBody>
      </p:sp>
      <p:sp>
        <p:nvSpPr>
          <p:cNvPr id="67" name="Text Box 74">
            <a:extLst>
              <a:ext uri="{FF2B5EF4-FFF2-40B4-BE49-F238E27FC236}">
                <a16:creationId xmlns:a16="http://schemas.microsoft.com/office/drawing/2014/main" id="{769DC639-D26A-4E1A-B6D0-8C907F06CAE0}"/>
              </a:ext>
            </a:extLst>
          </p:cNvPr>
          <p:cNvSpPr txBox="1">
            <a:spLocks noChangeArrowheads="1"/>
          </p:cNvSpPr>
          <p:nvPr/>
        </p:nvSpPr>
        <p:spPr bwMode="auto">
          <a:xfrm>
            <a:off x="7237546" y="5122451"/>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68" name="Text Box 4">
            <a:extLst>
              <a:ext uri="{FF2B5EF4-FFF2-40B4-BE49-F238E27FC236}">
                <a16:creationId xmlns:a16="http://schemas.microsoft.com/office/drawing/2014/main" id="{830BAAC7-B06E-430C-965D-2A4E1F901C23}"/>
              </a:ext>
            </a:extLst>
          </p:cNvPr>
          <p:cNvSpPr txBox="1"/>
          <p:nvPr/>
        </p:nvSpPr>
        <p:spPr>
          <a:xfrm>
            <a:off x="141423" y="5883816"/>
            <a:ext cx="8844027"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与形式地址</a:t>
            </a:r>
            <a:r>
              <a:rPr lang="en-US" altLang="zh-CN" sz="2400" b="1" dirty="0">
                <a:latin typeface="楷体" panose="02010609060101010101" pitchFamily="49" charset="-122"/>
                <a:ea typeface="楷体" panose="02010609060101010101" pitchFamily="49" charset="-122"/>
              </a:rPr>
              <a:t>D </a:t>
            </a:r>
            <a:r>
              <a:rPr lang="zh-CN" altLang="en-US" sz="2400" b="1" dirty="0">
                <a:latin typeface="楷体" panose="02010609060101010101" pitchFamily="49" charset="-122"/>
                <a:ea typeface="楷体" panose="02010609060101010101" pitchFamily="49" charset="-122"/>
              </a:rPr>
              <a:t>、变址寄存器</a:t>
            </a:r>
            <a:r>
              <a:rPr lang="en-US" altLang="zh-CN" sz="2400" b="1" dirty="0">
                <a:latin typeface="楷体" panose="02010609060101010101" pitchFamily="49" charset="-122"/>
                <a:ea typeface="楷体" panose="02010609060101010101" pitchFamily="49" charset="-122"/>
              </a:rPr>
              <a:t>Rx</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S=((Rx)+ D)</a:t>
            </a:r>
          </a:p>
        </p:txBody>
      </p:sp>
    </p:spTree>
    <p:extLst>
      <p:ext uri="{BB962C8B-B14F-4D97-AF65-F5344CB8AC3E}">
        <p14:creationId xmlns:p14="http://schemas.microsoft.com/office/powerpoint/2010/main" val="28695773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wipe(left)">
                                      <p:cBhvr>
                                        <p:cTn id="12" dur="5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up)">
                                      <p:cBhvr>
                                        <p:cTn id="30" dur="500"/>
                                        <p:tgtEl>
                                          <p:spTgt spid="43"/>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up)">
                                      <p:cBhvr>
                                        <p:cTn id="43" dur="500"/>
                                        <p:tgtEl>
                                          <p:spTgt spid="45"/>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up)">
                                      <p:cBhvr>
                                        <p:cTn id="61" dur="500"/>
                                        <p:tgtEl>
                                          <p:spTgt spid="29"/>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par>
                                <p:cTn id="71" presetID="22" presetClass="entr" presetSubtype="8"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par>
                          <p:cTn id="78" fill="hold">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left)">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left)">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left)">
                                      <p:cBhvr>
                                        <p:cTn id="91" dur="500"/>
                                        <p:tgtEl>
                                          <p:spTgt spid="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wipe(left)">
                                      <p:cBhvr>
                                        <p:cTn id="96" dur="500"/>
                                        <p:tgtEl>
                                          <p:spTgt spid="6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wipe(left)">
                                      <p:cBhvr>
                                        <p:cTn id="104" dur="500"/>
                                        <p:tgtEl>
                                          <p:spTgt spid="5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wipe(left)">
                                      <p:cBhvr>
                                        <p:cTn id="109" dur="500"/>
                                        <p:tgtEl>
                                          <p:spTgt spid="61"/>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wipe(left)">
                                      <p:cBhvr>
                                        <p:cTn id="112" dur="500"/>
                                        <p:tgtEl>
                                          <p:spTgt spid="51"/>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left)">
                                      <p:cBhvr>
                                        <p:cTn id="115" dur="500"/>
                                        <p:tgtEl>
                                          <p:spTgt spid="62"/>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wipe(left)">
                                      <p:cBhvr>
                                        <p:cTn id="119" dur="500"/>
                                        <p:tgtEl>
                                          <p:spTgt spid="64"/>
                                        </p:tgtEl>
                                      </p:cBhvr>
                                    </p:animEffect>
                                  </p:childTnLst>
                                </p:cTn>
                              </p:par>
                            </p:childTnLst>
                          </p:cTn>
                        </p:par>
                        <p:par>
                          <p:cTn id="120" fill="hold">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wipe(left)">
                                      <p:cBhvr>
                                        <p:cTn id="123" dur="500"/>
                                        <p:tgtEl>
                                          <p:spTgt spid="6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wipe(left)">
                                      <p:cBhvr>
                                        <p:cTn id="128" dur="500"/>
                                        <p:tgtEl>
                                          <p:spTgt spid="6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ipe(left)">
                                      <p:cBhvr>
                                        <p:cTn id="133" dur="500"/>
                                        <p:tgtEl>
                                          <p:spTgt spid="54"/>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wipe(left)">
                                      <p:cBhvr>
                                        <p:cTn id="136" dur="500"/>
                                        <p:tgtEl>
                                          <p:spTgt spid="55"/>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wipe(left)">
                                      <p:cBhvr>
                                        <p:cTn id="141" dur="500"/>
                                        <p:tgtEl>
                                          <p:spTgt spid="6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68"/>
                                        </p:tgtEl>
                                        <p:attrNameLst>
                                          <p:attrName>style.visibility</p:attrName>
                                        </p:attrNameLst>
                                      </p:cBhvr>
                                      <p:to>
                                        <p:strVal val="visible"/>
                                      </p:to>
                                    </p:set>
                                    <p:animEffect transition="in" filter="wipe(left)">
                                      <p:cBhvr>
                                        <p:cTn id="14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23" grpId="0"/>
      <p:bldP spid="24" grpId="0" animBg="1"/>
      <p:bldP spid="29" grpId="0"/>
      <p:bldP spid="35" grpId="0"/>
      <p:bldP spid="36" grpId="0"/>
      <p:bldP spid="37" grpId="0"/>
      <p:bldP spid="48" grpId="0" animBg="1"/>
      <p:bldP spid="51" grpId="0" animBg="1"/>
      <p:bldP spid="52" grpId="0"/>
      <p:bldP spid="54" grpId="0" animBg="1"/>
      <p:bldP spid="55" grpId="0"/>
      <p:bldP spid="57" grpId="0"/>
      <p:bldP spid="58" grpId="0" animBg="1"/>
      <p:bldP spid="59" grpId="0"/>
      <p:bldP spid="60" grpId="0"/>
      <p:bldP spid="61" grpId="0"/>
      <p:bldP spid="62" grpId="0" animBg="1"/>
      <p:bldP spid="63" grpId="0" animBg="1"/>
      <p:bldP spid="64" grpId="0" animBg="1"/>
      <p:bldP spid="66" grpId="0"/>
      <p:bldP spid="67" grpId="0"/>
      <p:bldP spid="6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BA81AFA-3C62-4056-831E-3BB163553F2B}"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6" name="Text Box 4">
            <a:extLst>
              <a:ext uri="{FF2B5EF4-FFF2-40B4-BE49-F238E27FC236}">
                <a16:creationId xmlns:a16="http://schemas.microsoft.com/office/drawing/2014/main" id="{3947AD82-DBE6-4097-ABDA-01DE605664EC}"/>
              </a:ext>
            </a:extLst>
          </p:cNvPr>
          <p:cNvSpPr txBox="1"/>
          <p:nvPr/>
        </p:nvSpPr>
        <p:spPr>
          <a:xfrm>
            <a:off x="277946" y="1366533"/>
            <a:ext cx="8319248"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若指令中给出变址寄存器号为</a:t>
            </a:r>
            <a:r>
              <a:rPr lang="en-US" altLang="zh-CN" sz="2800" b="1" dirty="0">
                <a:latin typeface="楷体" panose="02010609060101010101" pitchFamily="49" charset="-122"/>
                <a:ea typeface="楷体" panose="02010609060101010101" pitchFamily="49" charset="-122"/>
              </a:rPr>
              <a:t>000</a:t>
            </a:r>
            <a:r>
              <a:rPr lang="zh-CN" altLang="en-US" sz="2800" b="1" dirty="0">
                <a:latin typeface="楷体" panose="02010609060101010101" pitchFamily="49" charset="-122"/>
                <a:ea typeface="楷体" panose="02010609060101010101" pitchFamily="49" charset="-122"/>
              </a:rPr>
              <a:t>，形式地址为</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，按变址方式读取操作数。</a:t>
            </a:r>
            <a:endParaRPr lang="en-US" altLang="zh-CN" sz="2800" b="1" dirty="0">
              <a:latin typeface="楷体" panose="02010609060101010101" pitchFamily="49" charset="-122"/>
              <a:ea typeface="楷体" panose="02010609060101010101" pitchFamily="49" charset="-122"/>
            </a:endParaRPr>
          </a:p>
        </p:txBody>
      </p:sp>
      <p:sp>
        <p:nvSpPr>
          <p:cNvPr id="65" name="Text Box 4">
            <a:extLst>
              <a:ext uri="{FF2B5EF4-FFF2-40B4-BE49-F238E27FC236}">
                <a16:creationId xmlns:a16="http://schemas.microsoft.com/office/drawing/2014/main" id="{F5F78115-A33B-47E4-9F85-F05114E66519}"/>
              </a:ext>
            </a:extLst>
          </p:cNvPr>
          <p:cNvSpPr txBox="1"/>
          <p:nvPr/>
        </p:nvSpPr>
        <p:spPr>
          <a:xfrm>
            <a:off x="283552" y="2666921"/>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R0  0030H</a:t>
            </a:r>
          </a:p>
          <a:p>
            <a:pPr lvl="0">
              <a:lnSpc>
                <a:spcPct val="120000"/>
              </a:lnSpc>
            </a:pPr>
            <a:r>
              <a:rPr lang="pt-BR" altLang="zh-CN" sz="2800" b="1" dirty="0">
                <a:latin typeface="楷体" panose="02010609060101010101" pitchFamily="49" charset="-122"/>
                <a:ea typeface="楷体" panose="02010609060101010101" pitchFamily="49" charset="-122"/>
              </a:rPr>
              <a:t>        R1  1000H</a:t>
            </a:r>
          </a:p>
          <a:p>
            <a:pPr lvl="0">
              <a:lnSpc>
                <a:spcPct val="120000"/>
              </a:lnSpc>
            </a:pPr>
            <a:r>
              <a:rPr lang="pt-BR" altLang="zh-CN" sz="2800" b="1" dirty="0">
                <a:latin typeface="楷体" panose="02010609060101010101" pitchFamily="49" charset="-122"/>
                <a:ea typeface="楷体" panose="02010609060101010101" pitchFamily="49" charset="-122"/>
              </a:rPr>
              <a:t>        R2  2000H</a:t>
            </a:r>
            <a:endParaRPr lang="zh-CN" altLang="en-US" sz="2800" b="1" dirty="0">
              <a:latin typeface="楷体" panose="02010609060101010101" pitchFamily="49" charset="-122"/>
              <a:ea typeface="楷体" panose="02010609060101010101" pitchFamily="49" charset="-122"/>
            </a:endParaRPr>
          </a:p>
        </p:txBody>
      </p:sp>
      <p:sp>
        <p:nvSpPr>
          <p:cNvPr id="69" name="Text Box 4">
            <a:extLst>
              <a:ext uri="{FF2B5EF4-FFF2-40B4-BE49-F238E27FC236}">
                <a16:creationId xmlns:a16="http://schemas.microsoft.com/office/drawing/2014/main" id="{E47DA023-D1E3-4BF6-8F3E-ACD225573BC6}"/>
              </a:ext>
            </a:extLst>
          </p:cNvPr>
          <p:cNvSpPr txBox="1"/>
          <p:nvPr/>
        </p:nvSpPr>
        <p:spPr>
          <a:xfrm>
            <a:off x="4089400" y="2672233"/>
            <a:ext cx="4864604" cy="1574855"/>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1000H  7A00H</a:t>
            </a:r>
          </a:p>
          <a:p>
            <a:pPr lvl="0">
              <a:lnSpc>
                <a:spcPct val="120000"/>
              </a:lnSpc>
            </a:pPr>
            <a:r>
              <a:rPr lang="pt-BR" altLang="zh-CN" sz="2800" b="1" dirty="0">
                <a:latin typeface="楷体" panose="02010609060101010101" pitchFamily="49" charset="-122"/>
                <a:ea typeface="楷体" panose="02010609060101010101" pitchFamily="49" charset="-122"/>
              </a:rPr>
              <a:t>          102FH  1000H</a:t>
            </a:r>
          </a:p>
          <a:p>
            <a:pPr lvl="0">
              <a:lnSpc>
                <a:spcPct val="120000"/>
              </a:lnSpc>
            </a:pPr>
            <a:r>
              <a:rPr lang="pt-BR" altLang="zh-CN" sz="2800" b="1" dirty="0">
                <a:latin typeface="楷体" panose="02010609060101010101" pitchFamily="49" charset="-122"/>
                <a:ea typeface="楷体" panose="02010609060101010101" pitchFamily="49" charset="-122"/>
              </a:rPr>
              <a:t>          1030H  2C00H</a:t>
            </a:r>
            <a:endParaRPr lang="zh-CN" altLang="en-US" sz="2800" b="1" dirty="0">
              <a:latin typeface="楷体" panose="02010609060101010101" pitchFamily="49" charset="-122"/>
              <a:ea typeface="楷体" panose="02010609060101010101" pitchFamily="49" charset="-122"/>
            </a:endParaRPr>
          </a:p>
        </p:txBody>
      </p:sp>
      <p:sp>
        <p:nvSpPr>
          <p:cNvPr id="70" name="Text Box 4">
            <a:extLst>
              <a:ext uri="{FF2B5EF4-FFF2-40B4-BE49-F238E27FC236}">
                <a16:creationId xmlns:a16="http://schemas.microsoft.com/office/drawing/2014/main" id="{DF44A5B3-0076-49AE-8F72-7643440D6FBB}"/>
              </a:ext>
            </a:extLst>
          </p:cNvPr>
          <p:cNvSpPr txBox="1"/>
          <p:nvPr/>
        </p:nvSpPr>
        <p:spPr>
          <a:xfrm>
            <a:off x="277946" y="4233277"/>
            <a:ext cx="8319248" cy="2091919"/>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变址寄存器是</a:t>
            </a:r>
            <a:r>
              <a:rPr lang="en-US" altLang="zh-CN" sz="2800" b="1" dirty="0">
                <a:latin typeface="楷体" panose="02010609060101010101" pitchFamily="49" charset="-122"/>
                <a:ea typeface="楷体" panose="02010609060101010101" pitchFamily="49" charset="-122"/>
              </a:rPr>
              <a:t>R0</a:t>
            </a:r>
            <a:r>
              <a:rPr lang="zh-CN" altLang="en-US" sz="2800" b="1" dirty="0">
                <a:latin typeface="楷体" panose="02010609060101010101" pitchFamily="49" charset="-122"/>
                <a:ea typeface="楷体" panose="02010609060101010101" pitchFamily="49" charset="-122"/>
              </a:rPr>
              <a:t>，则变址量为</a:t>
            </a:r>
            <a:r>
              <a:rPr lang="en-US" altLang="zh-CN" sz="2800" b="1" dirty="0">
                <a:latin typeface="楷体" panose="02010609060101010101" pitchFamily="49" charset="-122"/>
                <a:ea typeface="楷体" panose="02010609060101010101" pitchFamily="49" charset="-122"/>
              </a:rPr>
              <a:t>N=</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0030H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，则变址计算：</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    A= D+(R0) =D+N=1000H+0030H=1030H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据此访问主存储器，读得操作数</a:t>
            </a:r>
            <a:r>
              <a:rPr lang="en-US" altLang="zh-CN" sz="2800" b="1" dirty="0">
                <a:latin typeface="楷体" panose="02010609060101010101" pitchFamily="49" charset="-122"/>
                <a:ea typeface="楷体" panose="02010609060101010101" pitchFamily="49" charset="-122"/>
              </a:rPr>
              <a:t>S= (A)= 2C00H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68266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left)">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
                                            <p:txEl>
                                              <p:pRg st="0" end="0"/>
                                            </p:txEl>
                                          </p:spTgt>
                                        </p:tgtEl>
                                        <p:attrNameLst>
                                          <p:attrName>style.visibility</p:attrName>
                                        </p:attrNameLst>
                                      </p:cBhvr>
                                      <p:to>
                                        <p:strVal val="visible"/>
                                      </p:to>
                                    </p:set>
                                    <p:animEffect transition="in" filter="wipe(left)">
                                      <p:cBhvr>
                                        <p:cTn id="22" dur="500"/>
                                        <p:tgtEl>
                                          <p:spTgt spid="7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
                                            <p:txEl>
                                              <p:pRg st="1" end="1"/>
                                            </p:txEl>
                                          </p:spTgt>
                                        </p:tgtEl>
                                        <p:attrNameLst>
                                          <p:attrName>style.visibility</p:attrName>
                                        </p:attrNameLst>
                                      </p:cBhvr>
                                      <p:to>
                                        <p:strVal val="visible"/>
                                      </p:to>
                                    </p:set>
                                    <p:animEffect transition="in" filter="wipe(left)">
                                      <p:cBhvr>
                                        <p:cTn id="27" dur="500"/>
                                        <p:tgtEl>
                                          <p:spTgt spid="7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
                                            <p:txEl>
                                              <p:pRg st="2" end="2"/>
                                            </p:txEl>
                                          </p:spTgt>
                                        </p:tgtEl>
                                        <p:attrNameLst>
                                          <p:attrName>style.visibility</p:attrName>
                                        </p:attrNameLst>
                                      </p:cBhvr>
                                      <p:to>
                                        <p:strVal val="visible"/>
                                      </p:to>
                                    </p:set>
                                    <p:animEffect transition="in" filter="wipe(left)">
                                      <p:cBhvr>
                                        <p:cTn id="32" dur="500"/>
                                        <p:tgtEl>
                                          <p:spTgt spid="7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
                                            <p:txEl>
                                              <p:pRg st="3" end="3"/>
                                            </p:txEl>
                                          </p:spTgt>
                                        </p:tgtEl>
                                        <p:attrNameLst>
                                          <p:attrName>style.visibility</p:attrName>
                                        </p:attrNameLst>
                                      </p:cBhvr>
                                      <p:to>
                                        <p:strVal val="visible"/>
                                      </p:to>
                                    </p:set>
                                    <p:animEffect transition="in" filter="wipe(left)">
                                      <p:cBhvr>
                                        <p:cTn id="37" dur="500"/>
                                        <p:tgtEl>
                                          <p:spTgt spid="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P spid="65" grpId="0"/>
      <p:bldP spid="69" grpId="0"/>
      <p:bldP spid="70"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EA44DEE-A771-4CB9-9E60-C6A875AD3E5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6" name="Text Box 4">
            <a:extLst>
              <a:ext uri="{FF2B5EF4-FFF2-40B4-BE49-F238E27FC236}">
                <a16:creationId xmlns:a16="http://schemas.microsoft.com/office/drawing/2014/main" id="{3947AD82-DBE6-4097-ABDA-01DE605664EC}"/>
              </a:ext>
            </a:extLst>
          </p:cNvPr>
          <p:cNvSpPr txBox="1"/>
          <p:nvPr/>
        </p:nvSpPr>
        <p:spPr>
          <a:xfrm>
            <a:off x="277946" y="1423683"/>
            <a:ext cx="8319248" cy="3222998"/>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例如：</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10H[BX]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10H[BX]</a:t>
            </a:r>
          </a:p>
          <a:p>
            <a:pPr lvl="0">
              <a:lnSpc>
                <a:spcPct val="150000"/>
              </a:lnSpc>
            </a:pPr>
            <a:r>
              <a:rPr lang="en-US" altLang="zh-CN" sz="2800" b="1" dirty="0">
                <a:latin typeface="楷体" panose="02010609060101010101" pitchFamily="49" charset="-122"/>
                <a:ea typeface="楷体" panose="02010609060101010101" pitchFamily="49" charset="-122"/>
              </a:rPr>
              <a:t>   MOV  AL</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20H[SI]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AL</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20H[BX]</a:t>
            </a:r>
          </a:p>
        </p:txBody>
      </p:sp>
    </p:spTree>
    <p:extLst>
      <p:ext uri="{BB962C8B-B14F-4D97-AF65-F5344CB8AC3E}">
        <p14:creationId xmlns:p14="http://schemas.microsoft.com/office/powerpoint/2010/main" val="37302023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wipe(left)">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wipe(left)">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wipe(left)">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wipe(left)">
                                      <p:cBhvr>
                                        <p:cTn id="27"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86C72E-0B64-4783-B601-74E3DA6D9B4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D4FF1C68-45FA-45A5-9D48-AB6DE30CB6D4}"/>
              </a:ext>
            </a:extLst>
          </p:cNvPr>
          <p:cNvSpPr txBox="1"/>
          <p:nvPr/>
        </p:nvSpPr>
        <p:spPr>
          <a:xfrm>
            <a:off x="310430" y="1350971"/>
            <a:ext cx="8523139" cy="5161991"/>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② 基址寻址：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在</a:t>
            </a:r>
            <a:r>
              <a:rPr lang="en-US" altLang="zh-CN" sz="2800" b="1" dirty="0">
                <a:solidFill>
                  <a:srgbClr val="0563C1"/>
                </a:solidFill>
                <a:latin typeface="楷体" panose="02010609060101010101" pitchFamily="49" charset="-122"/>
                <a:ea typeface="楷体" panose="02010609060101010101" pitchFamily="49" charset="-122"/>
              </a:rPr>
              <a:t>8086/8088</a:t>
            </a:r>
            <a:r>
              <a:rPr lang="zh-CN" altLang="en-US" sz="2800" b="1" dirty="0">
                <a:solidFill>
                  <a:srgbClr val="0563C1"/>
                </a:solidFill>
                <a:latin typeface="楷体" panose="02010609060101010101" pitchFamily="49" charset="-122"/>
                <a:ea typeface="楷体" panose="02010609060101010101" pitchFamily="49" charset="-122"/>
              </a:rPr>
              <a:t>中使用</a:t>
            </a:r>
            <a:r>
              <a:rPr lang="en-US" altLang="zh-CN" sz="2800" b="1" dirty="0">
                <a:solidFill>
                  <a:srgbClr val="0563C1"/>
                </a:solidFill>
                <a:latin typeface="楷体" panose="02010609060101010101" pitchFamily="49" charset="-122"/>
                <a:ea typeface="楷体" panose="02010609060101010101" pitchFamily="49" charset="-122"/>
              </a:rPr>
              <a:t>BX</a:t>
            </a:r>
            <a:r>
              <a:rPr lang="zh-CN" altLang="en-US" sz="2800" b="1" dirty="0">
                <a:solidFill>
                  <a:srgbClr val="0563C1"/>
                </a:solidFill>
                <a:latin typeface="楷体" panose="02010609060101010101" pitchFamily="49" charset="-122"/>
                <a:ea typeface="楷体" panose="02010609060101010101" pitchFamily="49" charset="-122"/>
              </a:rPr>
              <a:t>（隐含使用</a:t>
            </a:r>
            <a:r>
              <a:rPr lang="en-US" altLang="zh-CN" sz="2800" b="1" dirty="0">
                <a:solidFill>
                  <a:srgbClr val="0563C1"/>
                </a:solidFill>
                <a:latin typeface="楷体" panose="02010609060101010101" pitchFamily="49" charset="-122"/>
                <a:ea typeface="楷体" panose="02010609060101010101" pitchFamily="49" charset="-122"/>
              </a:rPr>
              <a:t>DS</a:t>
            </a:r>
            <a:r>
              <a:rPr lang="zh-CN" altLang="en-US" sz="2800" b="1" dirty="0">
                <a:solidFill>
                  <a:srgbClr val="0563C1"/>
                </a:solidFill>
                <a:latin typeface="楷体" panose="02010609060101010101" pitchFamily="49" charset="-122"/>
                <a:ea typeface="楷体" panose="02010609060101010101" pitchFamily="49" charset="-122"/>
              </a:rPr>
              <a:t>段）、</a:t>
            </a:r>
            <a:r>
              <a:rPr lang="en-US" altLang="zh-CN" sz="2800" b="1" dirty="0">
                <a:solidFill>
                  <a:srgbClr val="0563C1"/>
                </a:solidFill>
                <a:latin typeface="楷体" panose="02010609060101010101" pitchFamily="49" charset="-122"/>
                <a:ea typeface="楷体" panose="02010609060101010101" pitchFamily="49" charset="-122"/>
              </a:rPr>
              <a:t>BP</a:t>
            </a:r>
            <a:r>
              <a:rPr lang="zh-CN" altLang="en-US" sz="2800" b="1" dirty="0">
                <a:solidFill>
                  <a:srgbClr val="0563C1"/>
                </a:solidFill>
                <a:latin typeface="楷体" panose="02010609060101010101" pitchFamily="49" charset="-122"/>
                <a:ea typeface="楷体" panose="02010609060101010101" pitchFamily="49" charset="-122"/>
              </a:rPr>
              <a:t>（隐含使用</a:t>
            </a:r>
            <a:r>
              <a:rPr lang="en-US" altLang="zh-CN" sz="2800" b="1" dirty="0">
                <a:solidFill>
                  <a:srgbClr val="0563C1"/>
                </a:solidFill>
                <a:latin typeface="楷体" panose="02010609060101010101" pitchFamily="49" charset="-122"/>
                <a:ea typeface="楷体" panose="02010609060101010101" pitchFamily="49" charset="-122"/>
              </a:rPr>
              <a:t>SS</a:t>
            </a:r>
            <a:r>
              <a:rPr lang="zh-CN" altLang="en-US" sz="2800" b="1" dirty="0">
                <a:solidFill>
                  <a:srgbClr val="0563C1"/>
                </a:solidFill>
                <a:latin typeface="楷体" panose="02010609060101010101" pitchFamily="49" charset="-122"/>
                <a:ea typeface="楷体" panose="02010609060101010101" pitchFamily="49" charset="-122"/>
              </a:rPr>
              <a:t>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若指令中给出基址寄存器号和一个形式地址，基址寄存器内容（作为基准地址）与形式地址（作为位移量）相加，其和为操作数有效地址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即操作数实际地址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，按照该地址访问主存储器，该单元的内容即为操作数，这种寻址方式称为基址寻址。</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243720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CE8D6F4-13F0-4F92-B32F-97D3488FAF7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11" name="Text Box 4">
            <a:extLst>
              <a:ext uri="{FF2B5EF4-FFF2-40B4-BE49-F238E27FC236}">
                <a16:creationId xmlns:a16="http://schemas.microsoft.com/office/drawing/2014/main" id="{45120BC1-7A4A-409D-991E-1410C341C988}"/>
              </a:ext>
            </a:extLst>
          </p:cNvPr>
          <p:cNvSpPr txBox="1"/>
          <p:nvPr/>
        </p:nvSpPr>
        <p:spPr>
          <a:xfrm>
            <a:off x="228581" y="1313822"/>
            <a:ext cx="8953071"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指令中为获得某个操作数地址给出了两个信息：</a:t>
            </a:r>
            <a:endParaRPr lang="en-US" altLang="zh-CN" sz="2800" b="1" dirty="0">
              <a:latin typeface="楷体" panose="02010609060101010101" pitchFamily="49" charset="-122"/>
              <a:ea typeface="楷体" panose="02010609060101010101" pitchFamily="49" charset="-122"/>
            </a:endParaRPr>
          </a:p>
          <a:p>
            <a:pPr lvl="0"/>
            <a:r>
              <a:rPr lang="zh-CN" altLang="en-US" sz="2800" b="1" dirty="0">
                <a:solidFill>
                  <a:srgbClr val="DF3C09"/>
                </a:solidFill>
                <a:latin typeface="楷体" panose="02010609060101010101" pitchFamily="49" charset="-122"/>
                <a:ea typeface="楷体" panose="02010609060101010101" pitchFamily="49" charset="-122"/>
              </a:rPr>
              <a:t>形式地址</a:t>
            </a:r>
            <a:r>
              <a:rPr lang="en-US" altLang="zh-CN" sz="2800" b="1" dirty="0">
                <a:solidFill>
                  <a:srgbClr val="DF3C09"/>
                </a:solidFill>
                <a:latin typeface="楷体" panose="02010609060101010101" pitchFamily="49" charset="-122"/>
                <a:ea typeface="楷体" panose="02010609060101010101" pitchFamily="49" charset="-122"/>
              </a:rPr>
              <a:t>D</a:t>
            </a:r>
            <a:r>
              <a:rPr lang="zh-CN" altLang="en-US" sz="2800" b="1" dirty="0">
                <a:solidFill>
                  <a:srgbClr val="DF3C09"/>
                </a:solidFill>
                <a:latin typeface="楷体" panose="02010609060101010101" pitchFamily="49" charset="-122"/>
                <a:ea typeface="楷体" panose="02010609060101010101" pitchFamily="49" charset="-122"/>
              </a:rPr>
              <a:t>，基址寄存器</a:t>
            </a:r>
            <a:r>
              <a:rPr lang="en-US" altLang="zh-CN" sz="2800" b="1" dirty="0">
                <a:solidFill>
                  <a:srgbClr val="DF3C09"/>
                </a:solidFill>
                <a:latin typeface="楷体" panose="02010609060101010101" pitchFamily="49" charset="-122"/>
                <a:ea typeface="楷体" panose="02010609060101010101" pitchFamily="49" charset="-122"/>
              </a:rPr>
              <a:t>R</a:t>
            </a:r>
            <a:r>
              <a:rPr lang="en-US" altLang="zh-CN" sz="2800" b="1" baseline="-25000" dirty="0">
                <a:solidFill>
                  <a:srgbClr val="DF3C09"/>
                </a:solidFill>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。有效地址</a:t>
            </a:r>
            <a:r>
              <a:rPr lang="en-US" altLang="zh-CN" sz="2800" b="1" dirty="0">
                <a:latin typeface="楷体" panose="02010609060101010101" pitchFamily="49" charset="-122"/>
                <a:ea typeface="楷体" panose="02010609060101010101" pitchFamily="49" charset="-122"/>
              </a:rPr>
              <a:t>A= D+(RB)= D+N</a:t>
            </a:r>
            <a:r>
              <a:rPr lang="zh-CN" altLang="en-US" sz="2800" b="1" dirty="0">
                <a:latin typeface="楷体" panose="02010609060101010101" pitchFamily="49" charset="-122"/>
                <a:ea typeface="楷体" panose="02010609060101010101" pitchFamily="49" charset="-122"/>
              </a:rPr>
              <a:t>，根据</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访问主存储器，读写操作数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p>
        </p:txBody>
      </p:sp>
      <p:sp>
        <p:nvSpPr>
          <p:cNvPr id="19" name="Line 78">
            <a:extLst>
              <a:ext uri="{FF2B5EF4-FFF2-40B4-BE49-F238E27FC236}">
                <a16:creationId xmlns:a16="http://schemas.microsoft.com/office/drawing/2014/main" id="{A9DEFFAC-18D7-499A-A722-F4B81BAAF3F8}"/>
              </a:ext>
            </a:extLst>
          </p:cNvPr>
          <p:cNvSpPr>
            <a:spLocks noChangeShapeType="1"/>
          </p:cNvSpPr>
          <p:nvPr/>
        </p:nvSpPr>
        <p:spPr bwMode="auto">
          <a:xfrm flipH="1">
            <a:off x="2919872" y="3431102"/>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a:extLst>
              <a:ext uri="{FF2B5EF4-FFF2-40B4-BE49-F238E27FC236}">
                <a16:creationId xmlns:a16="http://schemas.microsoft.com/office/drawing/2014/main" id="{3A173859-206D-47FD-81EF-AD67FB0E3910}"/>
              </a:ext>
            </a:extLst>
          </p:cNvPr>
          <p:cNvSpPr>
            <a:spLocks noChangeShapeType="1"/>
          </p:cNvSpPr>
          <p:nvPr/>
        </p:nvSpPr>
        <p:spPr bwMode="auto">
          <a:xfrm>
            <a:off x="5252884" y="4162369"/>
            <a:ext cx="1047222" cy="507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3" name="Text Box 74">
            <a:extLst>
              <a:ext uri="{FF2B5EF4-FFF2-40B4-BE49-F238E27FC236}">
                <a16:creationId xmlns:a16="http://schemas.microsoft.com/office/drawing/2014/main" id="{7F9F2EE5-A5CB-42A8-BA70-C10521DBD406}"/>
              </a:ext>
            </a:extLst>
          </p:cNvPr>
          <p:cNvSpPr txBox="1">
            <a:spLocks noChangeArrowheads="1"/>
          </p:cNvSpPr>
          <p:nvPr/>
        </p:nvSpPr>
        <p:spPr bwMode="auto">
          <a:xfrm>
            <a:off x="1758436" y="3978070"/>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latin typeface="楷体" panose="02010609060101010101" pitchFamily="49" charset="-122"/>
                <a:ea typeface="楷体" panose="02010609060101010101" pitchFamily="49" charset="-122"/>
              </a:rPr>
              <a:t>R</a:t>
            </a:r>
            <a:r>
              <a:rPr lang="en-US" altLang="zh-CN" sz="2800" baseline="-25000" dirty="0">
                <a:latin typeface="楷体" panose="02010609060101010101" pitchFamily="49" charset="-122"/>
                <a:ea typeface="楷体" panose="02010609060101010101" pitchFamily="49" charset="-122"/>
              </a:rPr>
              <a:t>B</a:t>
            </a:r>
            <a:endParaRPr lang="en-US" altLang="zh-CN" sz="2800" dirty="0">
              <a:latin typeface="楷体" panose="02010609060101010101" pitchFamily="49" charset="-122"/>
              <a:ea typeface="楷体" panose="02010609060101010101" pitchFamily="49" charset="-122"/>
            </a:endParaRPr>
          </a:p>
        </p:txBody>
      </p:sp>
      <p:sp>
        <p:nvSpPr>
          <p:cNvPr id="24" name="Text Box 74">
            <a:extLst>
              <a:ext uri="{FF2B5EF4-FFF2-40B4-BE49-F238E27FC236}">
                <a16:creationId xmlns:a16="http://schemas.microsoft.com/office/drawing/2014/main" id="{16CF7FD5-B711-4CD7-B855-5F89410E9B0A}"/>
              </a:ext>
            </a:extLst>
          </p:cNvPr>
          <p:cNvSpPr txBox="1">
            <a:spLocks noChangeArrowheads="1"/>
          </p:cNvSpPr>
          <p:nvPr/>
        </p:nvSpPr>
        <p:spPr bwMode="auto">
          <a:xfrm>
            <a:off x="2427574" y="3986304"/>
            <a:ext cx="1047221" cy="523220"/>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N </a:t>
            </a:r>
          </a:p>
        </p:txBody>
      </p:sp>
      <p:grpSp>
        <p:nvGrpSpPr>
          <p:cNvPr id="25" name="Group 67">
            <a:extLst>
              <a:ext uri="{FF2B5EF4-FFF2-40B4-BE49-F238E27FC236}">
                <a16:creationId xmlns:a16="http://schemas.microsoft.com/office/drawing/2014/main" id="{87B63FDF-BCD6-4333-BB4B-7CF8FF13FD00}"/>
              </a:ext>
            </a:extLst>
          </p:cNvPr>
          <p:cNvGrpSpPr>
            <a:grpSpLocks/>
          </p:cNvGrpSpPr>
          <p:nvPr/>
        </p:nvGrpSpPr>
        <p:grpSpPr bwMode="auto">
          <a:xfrm>
            <a:off x="6743035" y="3226028"/>
            <a:ext cx="1772315" cy="1600200"/>
            <a:chOff x="4128" y="528"/>
            <a:chExt cx="720" cy="1008"/>
          </a:xfrm>
        </p:grpSpPr>
        <p:sp>
          <p:nvSpPr>
            <p:cNvPr id="26" name="Rectangle 71">
              <a:extLst>
                <a:ext uri="{FF2B5EF4-FFF2-40B4-BE49-F238E27FC236}">
                  <a16:creationId xmlns:a16="http://schemas.microsoft.com/office/drawing/2014/main" id="{DE576721-C9E3-49DB-809B-CB1B8647D9C2}"/>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7" name="Line 72">
              <a:extLst>
                <a:ext uri="{FF2B5EF4-FFF2-40B4-BE49-F238E27FC236}">
                  <a16:creationId xmlns:a16="http://schemas.microsoft.com/office/drawing/2014/main" id="{FF3B2857-05A3-4A25-B0F7-5E8C83E2A567}"/>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8" name="Line 73">
              <a:extLst>
                <a:ext uri="{FF2B5EF4-FFF2-40B4-BE49-F238E27FC236}">
                  <a16:creationId xmlns:a16="http://schemas.microsoft.com/office/drawing/2014/main" id="{53A4B759-030B-4E8B-9432-D76C6BCA8CAC}"/>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9" name="Text Box 74">
            <a:extLst>
              <a:ext uri="{FF2B5EF4-FFF2-40B4-BE49-F238E27FC236}">
                <a16:creationId xmlns:a16="http://schemas.microsoft.com/office/drawing/2014/main" id="{7704FF97-56BF-4295-9A7E-4172A936ABB8}"/>
              </a:ext>
            </a:extLst>
          </p:cNvPr>
          <p:cNvSpPr txBox="1">
            <a:spLocks noChangeArrowheads="1"/>
          </p:cNvSpPr>
          <p:nvPr/>
        </p:nvSpPr>
        <p:spPr bwMode="auto">
          <a:xfrm>
            <a:off x="6713520" y="2729539"/>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35" name="Text Box 74">
            <a:extLst>
              <a:ext uri="{FF2B5EF4-FFF2-40B4-BE49-F238E27FC236}">
                <a16:creationId xmlns:a16="http://schemas.microsoft.com/office/drawing/2014/main" id="{21C54C54-0A94-4AC7-AE65-E31D2C614A8A}"/>
              </a:ext>
            </a:extLst>
          </p:cNvPr>
          <p:cNvSpPr txBox="1">
            <a:spLocks noChangeArrowheads="1"/>
          </p:cNvSpPr>
          <p:nvPr/>
        </p:nvSpPr>
        <p:spPr bwMode="auto">
          <a:xfrm>
            <a:off x="6743035" y="375942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
        <p:nvSpPr>
          <p:cNvPr id="36" name="Text Box 74">
            <a:extLst>
              <a:ext uri="{FF2B5EF4-FFF2-40B4-BE49-F238E27FC236}">
                <a16:creationId xmlns:a16="http://schemas.microsoft.com/office/drawing/2014/main" id="{FD957655-9598-4F54-AADF-41D75D44934C}"/>
              </a:ext>
            </a:extLst>
          </p:cNvPr>
          <p:cNvSpPr txBox="1">
            <a:spLocks noChangeArrowheads="1"/>
          </p:cNvSpPr>
          <p:nvPr/>
        </p:nvSpPr>
        <p:spPr bwMode="auto">
          <a:xfrm>
            <a:off x="5262589" y="3696482"/>
            <a:ext cx="121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A=D+N</a:t>
            </a:r>
          </a:p>
        </p:txBody>
      </p:sp>
      <p:sp>
        <p:nvSpPr>
          <p:cNvPr id="37" name="Text Box 74">
            <a:extLst>
              <a:ext uri="{FF2B5EF4-FFF2-40B4-BE49-F238E27FC236}">
                <a16:creationId xmlns:a16="http://schemas.microsoft.com/office/drawing/2014/main" id="{315CA593-16C8-4CD9-80A3-5C9900FA7B79}"/>
              </a:ext>
            </a:extLst>
          </p:cNvPr>
          <p:cNvSpPr txBox="1">
            <a:spLocks noChangeArrowheads="1"/>
          </p:cNvSpPr>
          <p:nvPr/>
        </p:nvSpPr>
        <p:spPr bwMode="auto">
          <a:xfrm>
            <a:off x="6320211" y="3799686"/>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p>
        </p:txBody>
      </p:sp>
      <p:grpSp>
        <p:nvGrpSpPr>
          <p:cNvPr id="2" name="组合 1">
            <a:extLst>
              <a:ext uri="{FF2B5EF4-FFF2-40B4-BE49-F238E27FC236}">
                <a16:creationId xmlns:a16="http://schemas.microsoft.com/office/drawing/2014/main" id="{909EECE6-4D4C-4DFB-ACC4-34F1D56ADF51}"/>
              </a:ext>
            </a:extLst>
          </p:cNvPr>
          <p:cNvGrpSpPr/>
          <p:nvPr/>
        </p:nvGrpSpPr>
        <p:grpSpPr>
          <a:xfrm>
            <a:off x="358441" y="2897186"/>
            <a:ext cx="4071939" cy="531814"/>
            <a:chOff x="262071" y="3428995"/>
            <a:chExt cx="4071939" cy="531814"/>
          </a:xfrm>
        </p:grpSpPr>
        <p:grpSp>
          <p:nvGrpSpPr>
            <p:cNvPr id="14" name="Group 21">
              <a:extLst>
                <a:ext uri="{FF2B5EF4-FFF2-40B4-BE49-F238E27FC236}">
                  <a16:creationId xmlns:a16="http://schemas.microsoft.com/office/drawing/2014/main" id="{F1B4FC79-138B-4786-971E-CF891763F101}"/>
                </a:ext>
              </a:extLst>
            </p:cNvPr>
            <p:cNvGrpSpPr>
              <a:grpSpLocks/>
            </p:cNvGrpSpPr>
            <p:nvPr/>
          </p:nvGrpSpPr>
          <p:grpSpPr bwMode="auto">
            <a:xfrm>
              <a:off x="262071" y="3428995"/>
              <a:ext cx="4071939" cy="531814"/>
              <a:chOff x="1248" y="2208"/>
              <a:chExt cx="2565" cy="335"/>
            </a:xfrm>
          </p:grpSpPr>
          <p:sp>
            <p:nvSpPr>
              <p:cNvPr id="15" name="Text Box 22">
                <a:extLst>
                  <a:ext uri="{FF2B5EF4-FFF2-40B4-BE49-F238E27FC236}">
                    <a16:creationId xmlns:a16="http://schemas.microsoft.com/office/drawing/2014/main" id="{9F8CC0B9-9D53-44E1-8F39-1D8F30B04621}"/>
                  </a:ext>
                </a:extLst>
              </p:cNvPr>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R</a:t>
                </a:r>
                <a:r>
                  <a:rPr lang="en-US" altLang="zh-CN" sz="2800" baseline="-25000" dirty="0">
                    <a:latin typeface="楷体" panose="02010609060101010101" pitchFamily="49" charset="-122"/>
                    <a:ea typeface="楷体" panose="02010609060101010101" pitchFamily="49" charset="-122"/>
                  </a:rPr>
                  <a:t>B</a:t>
                </a:r>
                <a:r>
                  <a:rPr lang="en-US" altLang="zh-CN" sz="2800" dirty="0">
                    <a:latin typeface="楷体" panose="02010609060101010101" pitchFamily="49" charset="-122"/>
                    <a:ea typeface="楷体" panose="02010609060101010101" pitchFamily="49" charset="-122"/>
                  </a:rPr>
                  <a:t>    D</a:t>
                </a:r>
              </a:p>
            </p:txBody>
          </p:sp>
          <p:sp>
            <p:nvSpPr>
              <p:cNvPr id="16" name="Line 23">
                <a:extLst>
                  <a:ext uri="{FF2B5EF4-FFF2-40B4-BE49-F238E27FC236}">
                    <a16:creationId xmlns:a16="http://schemas.microsoft.com/office/drawing/2014/main" id="{071B7F69-E06B-44C3-9490-CC2B8B311D9A}"/>
                  </a:ext>
                </a:extLst>
              </p:cNvPr>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a:extLst>
                  <a:ext uri="{FF2B5EF4-FFF2-40B4-BE49-F238E27FC236}">
                    <a16:creationId xmlns:a16="http://schemas.microsoft.com/office/drawing/2014/main" id="{4AE412E1-EDB6-40DD-B0F7-1C2F0F9A7826}"/>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2" name="Line 24">
              <a:extLst>
                <a:ext uri="{FF2B5EF4-FFF2-40B4-BE49-F238E27FC236}">
                  <a16:creationId xmlns:a16="http://schemas.microsoft.com/office/drawing/2014/main" id="{832BC7D7-1D2E-454B-8186-DDA37FA6DF4B}"/>
                </a:ext>
              </a:extLst>
            </p:cNvPr>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3" name="Line 78">
            <a:extLst>
              <a:ext uri="{FF2B5EF4-FFF2-40B4-BE49-F238E27FC236}">
                <a16:creationId xmlns:a16="http://schemas.microsoft.com/office/drawing/2014/main" id="{41EDFAF1-A201-47FC-8722-439AFB3F0FDC}"/>
              </a:ext>
            </a:extLst>
          </p:cNvPr>
          <p:cNvSpPr>
            <a:spLocks noChangeShapeType="1"/>
          </p:cNvSpPr>
          <p:nvPr/>
        </p:nvSpPr>
        <p:spPr bwMode="auto">
          <a:xfrm>
            <a:off x="2022806" y="3761476"/>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Line 78">
            <a:extLst>
              <a:ext uri="{FF2B5EF4-FFF2-40B4-BE49-F238E27FC236}">
                <a16:creationId xmlns:a16="http://schemas.microsoft.com/office/drawing/2014/main" id="{69AF6CFD-436A-4AF1-B441-0F03FF8DB186}"/>
              </a:ext>
            </a:extLst>
          </p:cNvPr>
          <p:cNvSpPr>
            <a:spLocks noChangeShapeType="1"/>
          </p:cNvSpPr>
          <p:nvPr/>
        </p:nvSpPr>
        <p:spPr bwMode="auto">
          <a:xfrm flipH="1" flipV="1">
            <a:off x="2022808" y="3780633"/>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5" name="Line 78">
            <a:extLst>
              <a:ext uri="{FF2B5EF4-FFF2-40B4-BE49-F238E27FC236}">
                <a16:creationId xmlns:a16="http://schemas.microsoft.com/office/drawing/2014/main" id="{FCED94F7-272B-48D3-8A3F-0618F11C02EC}"/>
              </a:ext>
            </a:extLst>
          </p:cNvPr>
          <p:cNvSpPr>
            <a:spLocks noChangeShapeType="1"/>
          </p:cNvSpPr>
          <p:nvPr/>
        </p:nvSpPr>
        <p:spPr bwMode="auto">
          <a:xfrm flipH="1">
            <a:off x="3877135" y="3416556"/>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8">
            <a:extLst>
              <a:ext uri="{FF2B5EF4-FFF2-40B4-BE49-F238E27FC236}">
                <a16:creationId xmlns:a16="http://schemas.microsoft.com/office/drawing/2014/main" id="{2DB58CCF-27DF-46B6-B26B-66F67118E0C2}"/>
              </a:ext>
            </a:extLst>
          </p:cNvPr>
          <p:cNvSpPr>
            <a:spLocks noChangeShapeType="1"/>
          </p:cNvSpPr>
          <p:nvPr/>
        </p:nvSpPr>
        <p:spPr bwMode="auto">
          <a:xfrm>
            <a:off x="3865891" y="3778109"/>
            <a:ext cx="810530" cy="7031"/>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7" name="Line 78">
            <a:extLst>
              <a:ext uri="{FF2B5EF4-FFF2-40B4-BE49-F238E27FC236}">
                <a16:creationId xmlns:a16="http://schemas.microsoft.com/office/drawing/2014/main" id="{A50C7ACB-EC9C-4CA0-908A-0056AAC287BC}"/>
              </a:ext>
            </a:extLst>
          </p:cNvPr>
          <p:cNvSpPr>
            <a:spLocks noChangeShapeType="1"/>
          </p:cNvSpPr>
          <p:nvPr/>
        </p:nvSpPr>
        <p:spPr bwMode="auto">
          <a:xfrm>
            <a:off x="3482730" y="4270886"/>
            <a:ext cx="118563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8" name="Text Box 74">
            <a:extLst>
              <a:ext uri="{FF2B5EF4-FFF2-40B4-BE49-F238E27FC236}">
                <a16:creationId xmlns:a16="http://schemas.microsoft.com/office/drawing/2014/main" id="{4594470B-8E4F-4003-8A56-D936F73570EF}"/>
              </a:ext>
            </a:extLst>
          </p:cNvPr>
          <p:cNvSpPr txBox="1">
            <a:spLocks noChangeArrowheads="1"/>
          </p:cNvSpPr>
          <p:nvPr/>
        </p:nvSpPr>
        <p:spPr bwMode="auto">
          <a:xfrm>
            <a:off x="4727329" y="3332212"/>
            <a:ext cx="474647" cy="1384995"/>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加法器</a:t>
            </a:r>
            <a:r>
              <a:rPr lang="en-US" altLang="zh-CN" sz="2800" dirty="0">
                <a:latin typeface="楷体" panose="02010609060101010101" pitchFamily="49" charset="-122"/>
                <a:ea typeface="楷体" panose="02010609060101010101" pitchFamily="49" charset="-122"/>
              </a:rPr>
              <a:t> </a:t>
            </a:r>
          </a:p>
        </p:txBody>
      </p:sp>
      <p:sp>
        <p:nvSpPr>
          <p:cNvPr id="51" name="Line 78">
            <a:extLst>
              <a:ext uri="{FF2B5EF4-FFF2-40B4-BE49-F238E27FC236}">
                <a16:creationId xmlns:a16="http://schemas.microsoft.com/office/drawing/2014/main" id="{2CF46F4F-0D5A-4DFC-BEF4-6162E7F307D9}"/>
              </a:ext>
            </a:extLst>
          </p:cNvPr>
          <p:cNvSpPr>
            <a:spLocks noChangeShapeType="1"/>
          </p:cNvSpPr>
          <p:nvPr/>
        </p:nvSpPr>
        <p:spPr bwMode="auto">
          <a:xfrm>
            <a:off x="2151508" y="5119818"/>
            <a:ext cx="3484910" cy="1479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2" name="Text Box 4">
            <a:extLst>
              <a:ext uri="{FF2B5EF4-FFF2-40B4-BE49-F238E27FC236}">
                <a16:creationId xmlns:a16="http://schemas.microsoft.com/office/drawing/2014/main" id="{4131D66A-B0D4-4590-9B38-FF17237224B6}"/>
              </a:ext>
            </a:extLst>
          </p:cNvPr>
          <p:cNvSpPr txBox="1"/>
          <p:nvPr/>
        </p:nvSpPr>
        <p:spPr>
          <a:xfrm>
            <a:off x="158551" y="4161725"/>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54" name="Line 78">
            <a:extLst>
              <a:ext uri="{FF2B5EF4-FFF2-40B4-BE49-F238E27FC236}">
                <a16:creationId xmlns:a16="http://schemas.microsoft.com/office/drawing/2014/main" id="{564FE1A7-C176-4515-BA01-9493F58D7DB4}"/>
              </a:ext>
            </a:extLst>
          </p:cNvPr>
          <p:cNvSpPr>
            <a:spLocks noChangeShapeType="1"/>
          </p:cNvSpPr>
          <p:nvPr/>
        </p:nvSpPr>
        <p:spPr bwMode="auto">
          <a:xfrm flipV="1">
            <a:off x="7047834" y="5412186"/>
            <a:ext cx="59104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5" name="Text Box 4">
            <a:extLst>
              <a:ext uri="{FF2B5EF4-FFF2-40B4-BE49-F238E27FC236}">
                <a16:creationId xmlns:a16="http://schemas.microsoft.com/office/drawing/2014/main" id="{B479E3F8-D4EC-4BFE-B3E6-7AB50F0AB785}"/>
              </a:ext>
            </a:extLst>
          </p:cNvPr>
          <p:cNvSpPr txBox="1"/>
          <p:nvPr/>
        </p:nvSpPr>
        <p:spPr>
          <a:xfrm>
            <a:off x="7147543" y="4824149"/>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Text Box 4">
            <a:extLst>
              <a:ext uri="{FF2B5EF4-FFF2-40B4-BE49-F238E27FC236}">
                <a16:creationId xmlns:a16="http://schemas.microsoft.com/office/drawing/2014/main" id="{AD26B257-2E6F-4C46-9154-729C54ACAC16}"/>
              </a:ext>
            </a:extLst>
          </p:cNvPr>
          <p:cNvSpPr txBox="1"/>
          <p:nvPr/>
        </p:nvSpPr>
        <p:spPr>
          <a:xfrm>
            <a:off x="179190" y="4704751"/>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p>
        </p:txBody>
      </p:sp>
      <p:sp>
        <p:nvSpPr>
          <p:cNvPr id="58" name="Line 78">
            <a:extLst>
              <a:ext uri="{FF2B5EF4-FFF2-40B4-BE49-F238E27FC236}">
                <a16:creationId xmlns:a16="http://schemas.microsoft.com/office/drawing/2014/main" id="{E6E929A1-57CE-4A80-AF9B-8C3AE7B16564}"/>
              </a:ext>
            </a:extLst>
          </p:cNvPr>
          <p:cNvSpPr>
            <a:spLocks noChangeShapeType="1"/>
          </p:cNvSpPr>
          <p:nvPr/>
        </p:nvSpPr>
        <p:spPr bwMode="auto">
          <a:xfrm>
            <a:off x="2441384" y="5781317"/>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9" name="Text Box 4">
            <a:extLst>
              <a:ext uri="{FF2B5EF4-FFF2-40B4-BE49-F238E27FC236}">
                <a16:creationId xmlns:a16="http://schemas.microsoft.com/office/drawing/2014/main" id="{959A2BC4-1EC4-4087-AE80-9DD847735384}"/>
              </a:ext>
            </a:extLst>
          </p:cNvPr>
          <p:cNvSpPr txBox="1"/>
          <p:nvPr/>
        </p:nvSpPr>
        <p:spPr>
          <a:xfrm>
            <a:off x="2653901" y="5187187"/>
            <a:ext cx="664279" cy="637675"/>
          </a:xfrm>
          <a:prstGeom prst="rect">
            <a:avLst/>
          </a:prstGeom>
          <a:noFill/>
          <a:ln w="9525">
            <a:noFill/>
          </a:ln>
        </p:spPr>
        <p:txBody>
          <a:bodyPr wrap="square" anchor="t">
            <a:spAutoFit/>
          </a:bodyPr>
          <a:lstStyle/>
          <a:p>
            <a:pPr lvl="0">
              <a:lnSpc>
                <a:spcPct val="150000"/>
              </a:lnSpc>
            </a:pPr>
            <a:r>
              <a:rPr lang="en-US" altLang="zh-CN" sz="2800" b="1" dirty="0">
                <a:latin typeface="楷体" panose="02010609060101010101" pitchFamily="49" charset="-122"/>
                <a:ea typeface="楷体" panose="02010609060101010101" pitchFamily="49" charset="-122"/>
              </a:rPr>
              <a:t>R</a:t>
            </a:r>
            <a:r>
              <a:rPr lang="en-US" altLang="zh-CN" sz="2800" b="1" baseline="-25000" dirty="0">
                <a:latin typeface="楷体" panose="02010609060101010101" pitchFamily="49" charset="-122"/>
                <a:ea typeface="楷体" panose="02010609060101010101" pitchFamily="49" charset="-122"/>
              </a:rPr>
              <a:t>B</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60" name="Text Box 4">
            <a:extLst>
              <a:ext uri="{FF2B5EF4-FFF2-40B4-BE49-F238E27FC236}">
                <a16:creationId xmlns:a16="http://schemas.microsoft.com/office/drawing/2014/main" id="{60E7A045-BCFD-4F9F-BF6F-58050B902621}"/>
              </a:ext>
            </a:extLst>
          </p:cNvPr>
          <p:cNvSpPr txBox="1"/>
          <p:nvPr/>
        </p:nvSpPr>
        <p:spPr>
          <a:xfrm>
            <a:off x="158550" y="5290049"/>
            <a:ext cx="2487415"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基址寄存器号</a:t>
            </a:r>
            <a:endParaRPr lang="en-US" altLang="zh-CN" sz="2800" b="1" dirty="0">
              <a:latin typeface="楷体" panose="02010609060101010101" pitchFamily="49" charset="-122"/>
              <a:ea typeface="楷体" panose="02010609060101010101" pitchFamily="49" charset="-122"/>
            </a:endParaRPr>
          </a:p>
        </p:txBody>
      </p:sp>
      <p:sp>
        <p:nvSpPr>
          <p:cNvPr id="61" name="Text Box 4">
            <a:extLst>
              <a:ext uri="{FF2B5EF4-FFF2-40B4-BE49-F238E27FC236}">
                <a16:creationId xmlns:a16="http://schemas.microsoft.com/office/drawing/2014/main" id="{FE7F3ABB-19B0-47DC-A0AE-1A4DA39E7DFF}"/>
              </a:ext>
            </a:extLst>
          </p:cNvPr>
          <p:cNvSpPr txBox="1"/>
          <p:nvPr/>
        </p:nvSpPr>
        <p:spPr>
          <a:xfrm>
            <a:off x="3435226" y="5290049"/>
            <a:ext cx="1919146"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基准地址</a:t>
            </a:r>
            <a:r>
              <a:rPr lang="en-US" altLang="zh-CN" sz="2800" b="1" dirty="0">
                <a:latin typeface="楷体" panose="02010609060101010101" pitchFamily="49" charset="-122"/>
                <a:ea typeface="楷体" panose="02010609060101010101" pitchFamily="49" charset="-122"/>
              </a:rPr>
              <a:t>N</a:t>
            </a:r>
          </a:p>
        </p:txBody>
      </p:sp>
      <p:sp>
        <p:nvSpPr>
          <p:cNvPr id="62" name="Line 78">
            <a:extLst>
              <a:ext uri="{FF2B5EF4-FFF2-40B4-BE49-F238E27FC236}">
                <a16:creationId xmlns:a16="http://schemas.microsoft.com/office/drawing/2014/main" id="{7A60B856-5B85-4931-AE27-68503BE9D726}"/>
              </a:ext>
            </a:extLst>
          </p:cNvPr>
          <p:cNvSpPr>
            <a:spLocks noChangeShapeType="1"/>
          </p:cNvSpPr>
          <p:nvPr/>
        </p:nvSpPr>
        <p:spPr bwMode="auto">
          <a:xfrm flipV="1">
            <a:off x="5196127" y="5746205"/>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3" name="Line 78">
            <a:extLst>
              <a:ext uri="{FF2B5EF4-FFF2-40B4-BE49-F238E27FC236}">
                <a16:creationId xmlns:a16="http://schemas.microsoft.com/office/drawing/2014/main" id="{5B161089-5254-4CBD-A626-182EAEF9C1A7}"/>
              </a:ext>
            </a:extLst>
          </p:cNvPr>
          <p:cNvSpPr>
            <a:spLocks noChangeShapeType="1"/>
          </p:cNvSpPr>
          <p:nvPr/>
        </p:nvSpPr>
        <p:spPr bwMode="auto">
          <a:xfrm flipV="1">
            <a:off x="5644355" y="5420417"/>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4" name="Line 78">
            <a:extLst>
              <a:ext uri="{FF2B5EF4-FFF2-40B4-BE49-F238E27FC236}">
                <a16:creationId xmlns:a16="http://schemas.microsoft.com/office/drawing/2014/main" id="{F212B805-ED49-4477-BAF1-7192D4569FC0}"/>
              </a:ext>
            </a:extLst>
          </p:cNvPr>
          <p:cNvSpPr>
            <a:spLocks noChangeShapeType="1"/>
          </p:cNvSpPr>
          <p:nvPr/>
        </p:nvSpPr>
        <p:spPr bwMode="auto">
          <a:xfrm flipH="1">
            <a:off x="5627193" y="5121116"/>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6" name="Text Box 74">
            <a:extLst>
              <a:ext uri="{FF2B5EF4-FFF2-40B4-BE49-F238E27FC236}">
                <a16:creationId xmlns:a16="http://schemas.microsoft.com/office/drawing/2014/main" id="{60ACBE0D-2D7A-430F-913B-FEF7F42EC0C6}"/>
              </a:ext>
            </a:extLst>
          </p:cNvPr>
          <p:cNvSpPr txBox="1">
            <a:spLocks noChangeArrowheads="1"/>
          </p:cNvSpPr>
          <p:nvPr/>
        </p:nvSpPr>
        <p:spPr bwMode="auto">
          <a:xfrm>
            <a:off x="6051453" y="5147208"/>
            <a:ext cx="1062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A=D+N</a:t>
            </a:r>
          </a:p>
        </p:txBody>
      </p:sp>
      <p:sp>
        <p:nvSpPr>
          <p:cNvPr id="67" name="Text Box 74">
            <a:extLst>
              <a:ext uri="{FF2B5EF4-FFF2-40B4-BE49-F238E27FC236}">
                <a16:creationId xmlns:a16="http://schemas.microsoft.com/office/drawing/2014/main" id="{769DC639-D26A-4E1A-B6D0-8C907F06CAE0}"/>
              </a:ext>
            </a:extLst>
          </p:cNvPr>
          <p:cNvSpPr txBox="1">
            <a:spLocks noChangeArrowheads="1"/>
          </p:cNvSpPr>
          <p:nvPr/>
        </p:nvSpPr>
        <p:spPr bwMode="auto">
          <a:xfrm>
            <a:off x="7637596" y="5122451"/>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68" name="Text Box 4">
            <a:extLst>
              <a:ext uri="{FF2B5EF4-FFF2-40B4-BE49-F238E27FC236}">
                <a16:creationId xmlns:a16="http://schemas.microsoft.com/office/drawing/2014/main" id="{830BAAC7-B06E-430C-965D-2A4E1F901C23}"/>
              </a:ext>
            </a:extLst>
          </p:cNvPr>
          <p:cNvSpPr txBox="1"/>
          <p:nvPr/>
        </p:nvSpPr>
        <p:spPr>
          <a:xfrm>
            <a:off x="141423" y="5883816"/>
            <a:ext cx="8844027" cy="559769"/>
          </a:xfrm>
          <a:prstGeom prst="rect">
            <a:avLst/>
          </a:prstGeom>
          <a:noFill/>
          <a:ln w="9525">
            <a:noFill/>
          </a:ln>
        </p:spPr>
        <p:txBody>
          <a:bodyPr wrap="square" anchor="t">
            <a:spAutoFit/>
          </a:bodyPr>
          <a:lstStyle/>
          <a:p>
            <a:pPr>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与形式地址</a:t>
            </a:r>
            <a:r>
              <a:rPr lang="en-US" altLang="zh-CN" sz="2400" b="1" dirty="0">
                <a:latin typeface="楷体" panose="02010609060101010101" pitchFamily="49" charset="-122"/>
                <a:ea typeface="楷体" panose="02010609060101010101" pitchFamily="49" charset="-122"/>
              </a:rPr>
              <a:t>D </a:t>
            </a:r>
            <a:r>
              <a:rPr lang="zh-CN" altLang="en-US" sz="2400" b="1" dirty="0">
                <a:latin typeface="楷体" panose="02010609060101010101" pitchFamily="49" charset="-122"/>
                <a:ea typeface="楷体" panose="02010609060101010101" pitchFamily="49" charset="-122"/>
              </a:rPr>
              <a:t>、变址寄存器</a:t>
            </a:r>
            <a:r>
              <a:rPr lang="en-US" altLang="zh-CN" sz="2400" b="1" dirty="0">
                <a:latin typeface="楷体" panose="02010609060101010101" pitchFamily="49" charset="-122"/>
                <a:ea typeface="楷体" panose="02010609060101010101" pitchFamily="49" charset="-122"/>
              </a:rPr>
              <a:t>R</a:t>
            </a:r>
            <a:r>
              <a:rPr lang="en-US" altLang="zh-CN" sz="2400" b="1" baseline="-25000"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S=((R</a:t>
            </a:r>
            <a:r>
              <a:rPr lang="en-US" altLang="zh-CN" sz="2400" b="1" baseline="-25000" dirty="0">
                <a:solidFill>
                  <a:srgbClr val="DF3C09"/>
                </a:solidFill>
                <a:latin typeface="楷体" panose="02010609060101010101" pitchFamily="49" charset="-122"/>
                <a:ea typeface="楷体" panose="02010609060101010101" pitchFamily="49" charset="-122"/>
              </a:rPr>
              <a:t>B</a:t>
            </a:r>
            <a:r>
              <a:rPr lang="en-US" altLang="zh-CN" sz="2400" b="1" dirty="0">
                <a:solidFill>
                  <a:srgbClr val="DF3C09"/>
                </a:solidFill>
                <a:latin typeface="楷体" panose="02010609060101010101" pitchFamily="49" charset="-122"/>
                <a:ea typeface="楷体" panose="02010609060101010101" pitchFamily="49" charset="-122"/>
              </a:rPr>
              <a:t>)+ D)</a:t>
            </a:r>
          </a:p>
        </p:txBody>
      </p:sp>
    </p:spTree>
    <p:extLst>
      <p:ext uri="{BB962C8B-B14F-4D97-AF65-F5344CB8AC3E}">
        <p14:creationId xmlns:p14="http://schemas.microsoft.com/office/powerpoint/2010/main" val="31047303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wipe(left)">
                                      <p:cBhvr>
                                        <p:cTn id="12" dur="5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up)">
                                      <p:cBhvr>
                                        <p:cTn id="30" dur="500"/>
                                        <p:tgtEl>
                                          <p:spTgt spid="43"/>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up)">
                                      <p:cBhvr>
                                        <p:cTn id="43" dur="500"/>
                                        <p:tgtEl>
                                          <p:spTgt spid="45"/>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up)">
                                      <p:cBhvr>
                                        <p:cTn id="61" dur="500"/>
                                        <p:tgtEl>
                                          <p:spTgt spid="29"/>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par>
                                <p:cTn id="71" presetID="22" presetClass="entr" presetSubtype="8"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par>
                          <p:cTn id="78" fill="hold">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left)">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left)">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left)">
                                      <p:cBhvr>
                                        <p:cTn id="91" dur="500"/>
                                        <p:tgtEl>
                                          <p:spTgt spid="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wipe(left)">
                                      <p:cBhvr>
                                        <p:cTn id="96" dur="500"/>
                                        <p:tgtEl>
                                          <p:spTgt spid="6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wipe(left)">
                                      <p:cBhvr>
                                        <p:cTn id="104" dur="500"/>
                                        <p:tgtEl>
                                          <p:spTgt spid="5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wipe(left)">
                                      <p:cBhvr>
                                        <p:cTn id="109" dur="500"/>
                                        <p:tgtEl>
                                          <p:spTgt spid="61"/>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wipe(left)">
                                      <p:cBhvr>
                                        <p:cTn id="112" dur="500"/>
                                        <p:tgtEl>
                                          <p:spTgt spid="51"/>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left)">
                                      <p:cBhvr>
                                        <p:cTn id="115" dur="500"/>
                                        <p:tgtEl>
                                          <p:spTgt spid="62"/>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wipe(left)">
                                      <p:cBhvr>
                                        <p:cTn id="119" dur="500"/>
                                        <p:tgtEl>
                                          <p:spTgt spid="64"/>
                                        </p:tgtEl>
                                      </p:cBhvr>
                                    </p:animEffect>
                                  </p:childTnLst>
                                </p:cTn>
                              </p:par>
                            </p:childTnLst>
                          </p:cTn>
                        </p:par>
                        <p:par>
                          <p:cTn id="120" fill="hold">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wipe(left)">
                                      <p:cBhvr>
                                        <p:cTn id="123" dur="500"/>
                                        <p:tgtEl>
                                          <p:spTgt spid="6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wipe(left)">
                                      <p:cBhvr>
                                        <p:cTn id="128" dur="500"/>
                                        <p:tgtEl>
                                          <p:spTgt spid="6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ipe(left)">
                                      <p:cBhvr>
                                        <p:cTn id="133" dur="500"/>
                                        <p:tgtEl>
                                          <p:spTgt spid="54"/>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wipe(left)">
                                      <p:cBhvr>
                                        <p:cTn id="136" dur="500"/>
                                        <p:tgtEl>
                                          <p:spTgt spid="55"/>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wipe(left)">
                                      <p:cBhvr>
                                        <p:cTn id="141" dur="500"/>
                                        <p:tgtEl>
                                          <p:spTgt spid="6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68"/>
                                        </p:tgtEl>
                                        <p:attrNameLst>
                                          <p:attrName>style.visibility</p:attrName>
                                        </p:attrNameLst>
                                      </p:cBhvr>
                                      <p:to>
                                        <p:strVal val="visible"/>
                                      </p:to>
                                    </p:set>
                                    <p:animEffect transition="in" filter="wipe(left)">
                                      <p:cBhvr>
                                        <p:cTn id="14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23" grpId="0"/>
      <p:bldP spid="24" grpId="0" animBg="1"/>
      <p:bldP spid="29" grpId="0"/>
      <p:bldP spid="35" grpId="0"/>
      <p:bldP spid="36" grpId="0"/>
      <p:bldP spid="37" grpId="0"/>
      <p:bldP spid="48" grpId="0" animBg="1"/>
      <p:bldP spid="51" grpId="0" animBg="1"/>
      <p:bldP spid="52" grpId="0"/>
      <p:bldP spid="54" grpId="0" animBg="1"/>
      <p:bldP spid="55" grpId="0"/>
      <p:bldP spid="57" grpId="0"/>
      <p:bldP spid="58" grpId="0" animBg="1"/>
      <p:bldP spid="59" grpId="0"/>
      <p:bldP spid="60" grpId="0"/>
      <p:bldP spid="61" grpId="0"/>
      <p:bldP spid="62" grpId="0" animBg="1"/>
      <p:bldP spid="63" grpId="0" animBg="1"/>
      <p:bldP spid="64" grpId="0" animBg="1"/>
      <p:bldP spid="66" grpId="0"/>
      <p:bldP spid="67" grpId="0"/>
      <p:bldP spid="6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08C8D0C-8071-4DEB-87E8-C051B2CBA03A}"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3" name="Text Box 4">
            <a:extLst>
              <a:ext uri="{FF2B5EF4-FFF2-40B4-BE49-F238E27FC236}">
                <a16:creationId xmlns:a16="http://schemas.microsoft.com/office/drawing/2014/main" id="{6B689FA7-A444-4F0E-89D1-27C9B3060470}"/>
              </a:ext>
            </a:extLst>
          </p:cNvPr>
          <p:cNvSpPr txBox="1"/>
          <p:nvPr/>
        </p:nvSpPr>
        <p:spPr>
          <a:xfrm>
            <a:off x="282846" y="1386398"/>
            <a:ext cx="8773996" cy="954107"/>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中有</a:t>
            </a:r>
            <a:r>
              <a:rPr lang="zh-CN" altLang="en-US" sz="2800" b="1" dirty="0">
                <a:solidFill>
                  <a:schemeClr val="accent1"/>
                </a:solidFill>
                <a:latin typeface="楷体" panose="02010609060101010101" pitchFamily="49" charset="-122"/>
                <a:ea typeface="楷体" panose="02010609060101010101" pitchFamily="49" charset="-122"/>
              </a:rPr>
              <a:t>专用的基址寄存器</a:t>
            </a:r>
            <a:r>
              <a:rPr lang="zh-CN" altLang="en-US" sz="2800" b="1" dirty="0">
                <a:latin typeface="楷体" panose="02010609060101010101" pitchFamily="49" charset="-122"/>
                <a:ea typeface="楷体" panose="02010609060101010101" pitchFamily="49" charset="-122"/>
              </a:rPr>
              <a:t>，或者由程序指定某个通用寄存器担任基址寄存器。</a:t>
            </a:r>
          </a:p>
        </p:txBody>
      </p:sp>
      <p:sp>
        <p:nvSpPr>
          <p:cNvPr id="56" name="Text Box 4">
            <a:extLst>
              <a:ext uri="{FF2B5EF4-FFF2-40B4-BE49-F238E27FC236}">
                <a16:creationId xmlns:a16="http://schemas.microsoft.com/office/drawing/2014/main" id="{629DA725-C8C2-4B75-BEB6-6F4B6765744D}"/>
              </a:ext>
            </a:extLst>
          </p:cNvPr>
          <p:cNvSpPr txBox="1"/>
          <p:nvPr/>
        </p:nvSpPr>
        <p:spPr>
          <a:xfrm>
            <a:off x="282846" y="2271408"/>
            <a:ext cx="8578308" cy="954107"/>
          </a:xfrm>
          <a:prstGeom prst="rect">
            <a:avLst/>
          </a:prstGeom>
          <a:noFill/>
          <a:ln w="9525">
            <a:noFill/>
          </a:ln>
        </p:spPr>
        <p:txBody>
          <a:bodyPr wrap="square" anchor="t">
            <a:spAutoFit/>
          </a:bodyPr>
          <a:lstStyle/>
          <a:p>
            <a:pPr lvl="0"/>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若指令中给出基址寄存器号为</a:t>
            </a:r>
            <a:r>
              <a:rPr lang="en-US" altLang="zh-CN" sz="2800" b="1" dirty="0">
                <a:latin typeface="楷体" panose="02010609060101010101" pitchFamily="49" charset="-122"/>
                <a:ea typeface="楷体" panose="02010609060101010101" pitchFamily="49" charset="-122"/>
              </a:rPr>
              <a:t>001</a:t>
            </a:r>
            <a:r>
              <a:rPr lang="zh-CN" altLang="en-US" sz="2800" b="1" dirty="0">
                <a:latin typeface="楷体" panose="02010609060101010101" pitchFamily="49" charset="-122"/>
                <a:ea typeface="楷体" panose="02010609060101010101" pitchFamily="49" charset="-122"/>
              </a:rPr>
              <a:t>，形式地址（位移量）为</a:t>
            </a:r>
            <a:r>
              <a:rPr lang="en-US" altLang="zh-CN" sz="2800" b="1" dirty="0">
                <a:latin typeface="楷体" panose="02010609060101010101" pitchFamily="49" charset="-122"/>
                <a:ea typeface="楷体" panose="02010609060101010101" pitchFamily="49" charset="-122"/>
              </a:rPr>
              <a:t>007FH</a:t>
            </a:r>
            <a:r>
              <a:rPr lang="zh-CN" altLang="en-US" sz="2800" b="1" dirty="0">
                <a:latin typeface="楷体" panose="02010609060101010101" pitchFamily="49" charset="-122"/>
                <a:ea typeface="楷体" panose="02010609060101010101" pitchFamily="49" charset="-122"/>
              </a:rPr>
              <a:t>，按基址寻址方式读取操作数。</a:t>
            </a:r>
            <a:endParaRPr lang="en-US" altLang="zh-CN" sz="2800" b="1" dirty="0">
              <a:latin typeface="楷体" panose="02010609060101010101" pitchFamily="49" charset="-122"/>
              <a:ea typeface="楷体" panose="02010609060101010101" pitchFamily="49" charset="-122"/>
            </a:endParaRPr>
          </a:p>
        </p:txBody>
      </p:sp>
      <p:sp>
        <p:nvSpPr>
          <p:cNvPr id="65" name="Text Box 4">
            <a:extLst>
              <a:ext uri="{FF2B5EF4-FFF2-40B4-BE49-F238E27FC236}">
                <a16:creationId xmlns:a16="http://schemas.microsoft.com/office/drawing/2014/main" id="{A7681FFB-B981-4F70-BF0A-E8F2D049DAF4}"/>
              </a:ext>
            </a:extLst>
          </p:cNvPr>
          <p:cNvSpPr txBox="1"/>
          <p:nvPr/>
        </p:nvSpPr>
        <p:spPr>
          <a:xfrm>
            <a:off x="283552" y="3286046"/>
            <a:ext cx="3843948" cy="1384995"/>
          </a:xfrm>
          <a:prstGeom prst="rect">
            <a:avLst/>
          </a:prstGeom>
          <a:noFill/>
          <a:ln w="9525">
            <a:noFill/>
          </a:ln>
        </p:spPr>
        <p:txBody>
          <a:bodyPr wrap="square" anchor="t">
            <a:spAutoFit/>
          </a:bodyPr>
          <a:lstStyle/>
          <a:p>
            <a:pPr lvl="0"/>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R0  0030H</a:t>
            </a:r>
          </a:p>
          <a:p>
            <a:pPr lvl="0"/>
            <a:r>
              <a:rPr lang="pt-BR" altLang="zh-CN" sz="2800" b="1" dirty="0">
                <a:latin typeface="楷体" panose="02010609060101010101" pitchFamily="49" charset="-122"/>
                <a:ea typeface="楷体" panose="02010609060101010101" pitchFamily="49" charset="-122"/>
              </a:rPr>
              <a:t>        R1  1000H</a:t>
            </a:r>
          </a:p>
          <a:p>
            <a:pPr lvl="0"/>
            <a:r>
              <a:rPr lang="pt-BR" altLang="zh-CN" sz="2800" b="1" dirty="0">
                <a:latin typeface="楷体" panose="02010609060101010101" pitchFamily="49" charset="-122"/>
                <a:ea typeface="楷体" panose="02010609060101010101" pitchFamily="49" charset="-122"/>
              </a:rPr>
              <a:t>        R2  2000H</a:t>
            </a:r>
            <a:endParaRPr lang="zh-CN" altLang="en-US" sz="2800" b="1" dirty="0">
              <a:latin typeface="楷体" panose="02010609060101010101" pitchFamily="49" charset="-122"/>
              <a:ea typeface="楷体" panose="02010609060101010101" pitchFamily="49" charset="-122"/>
            </a:endParaRPr>
          </a:p>
        </p:txBody>
      </p:sp>
      <p:sp>
        <p:nvSpPr>
          <p:cNvPr id="69" name="Text Box 4">
            <a:extLst>
              <a:ext uri="{FF2B5EF4-FFF2-40B4-BE49-F238E27FC236}">
                <a16:creationId xmlns:a16="http://schemas.microsoft.com/office/drawing/2014/main" id="{91756639-98AF-4E24-A70C-9548E099679E}"/>
              </a:ext>
            </a:extLst>
          </p:cNvPr>
          <p:cNvSpPr txBox="1"/>
          <p:nvPr/>
        </p:nvSpPr>
        <p:spPr>
          <a:xfrm>
            <a:off x="4089400" y="3291358"/>
            <a:ext cx="4864604"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1000H  7A00H</a:t>
            </a:r>
          </a:p>
          <a:p>
            <a:pPr lvl="0"/>
            <a:r>
              <a:rPr lang="pt-BR" altLang="zh-CN" sz="2800" b="1" dirty="0">
                <a:latin typeface="楷体" panose="02010609060101010101" pitchFamily="49" charset="-122"/>
                <a:ea typeface="楷体" panose="02010609060101010101" pitchFamily="49" charset="-122"/>
              </a:rPr>
              <a:t>          102FH  1000H</a:t>
            </a:r>
          </a:p>
          <a:p>
            <a:pPr lvl="0"/>
            <a:r>
              <a:rPr lang="pt-BR" altLang="zh-CN" sz="2800" b="1" dirty="0">
                <a:latin typeface="楷体" panose="02010609060101010101" pitchFamily="49" charset="-122"/>
                <a:ea typeface="楷体" panose="02010609060101010101" pitchFamily="49" charset="-122"/>
              </a:rPr>
              <a:t>          1030H  2C00H</a:t>
            </a:r>
            <a:endParaRPr lang="zh-CN" altLang="en-US" sz="2800" b="1" dirty="0">
              <a:latin typeface="楷体" panose="02010609060101010101" pitchFamily="49" charset="-122"/>
              <a:ea typeface="楷体" panose="02010609060101010101" pitchFamily="49" charset="-122"/>
            </a:endParaRPr>
          </a:p>
        </p:txBody>
      </p:sp>
      <p:sp>
        <p:nvSpPr>
          <p:cNvPr id="70" name="Text Box 4">
            <a:extLst>
              <a:ext uri="{FF2B5EF4-FFF2-40B4-BE49-F238E27FC236}">
                <a16:creationId xmlns:a16="http://schemas.microsoft.com/office/drawing/2014/main" id="{9107B09B-61E9-4203-A0C1-31B5D9598FAB}"/>
              </a:ext>
            </a:extLst>
          </p:cNvPr>
          <p:cNvSpPr txBox="1"/>
          <p:nvPr/>
        </p:nvSpPr>
        <p:spPr>
          <a:xfrm>
            <a:off x="277946" y="4636267"/>
            <a:ext cx="8319248" cy="1815882"/>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基址寄存器为</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，则基准地址为</a:t>
            </a:r>
            <a:r>
              <a:rPr lang="en-US" altLang="zh-CN" sz="2800" b="1" dirty="0">
                <a:latin typeface="楷体" panose="02010609060101010101" pitchFamily="49" charset="-122"/>
                <a:ea typeface="楷体" panose="02010609060101010101" pitchFamily="49" charset="-122"/>
              </a:rPr>
              <a:t>N= (R1)= 2000H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位移量为</a:t>
            </a:r>
            <a:r>
              <a:rPr lang="en-US" altLang="zh-CN" sz="2800" b="1" dirty="0">
                <a:latin typeface="楷体" panose="02010609060101010101" pitchFamily="49" charset="-122"/>
                <a:ea typeface="楷体" panose="02010609060101010101" pitchFamily="49" charset="-122"/>
              </a:rPr>
              <a:t>D=007FH</a:t>
            </a:r>
            <a:r>
              <a:rPr lang="zh-CN" altLang="en-US" sz="2800" b="1" dirty="0">
                <a:latin typeface="楷体" panose="02010609060101010101" pitchFamily="49" charset="-122"/>
                <a:ea typeface="楷体" panose="02010609060101010101" pitchFamily="49" charset="-122"/>
              </a:rPr>
              <a:t>，则基址计算：</a:t>
            </a:r>
            <a:endParaRPr lang="en-US" altLang="zh-CN" sz="2800" b="1" dirty="0">
              <a:latin typeface="楷体" panose="02010609060101010101" pitchFamily="49" charset="-122"/>
              <a:ea typeface="楷体" panose="02010609060101010101" pitchFamily="49" charset="-122"/>
            </a:endParaRPr>
          </a:p>
          <a:p>
            <a:pPr lvl="0"/>
            <a:r>
              <a:rPr lang="en-US" altLang="zh-CN" sz="2800" b="1" dirty="0">
                <a:latin typeface="楷体" panose="02010609060101010101" pitchFamily="49" charset="-122"/>
                <a:ea typeface="楷体" panose="02010609060101010101" pitchFamily="49" charset="-122"/>
              </a:rPr>
              <a:t>   A=D+(R1)=D+N= 007FH+2000H=207FH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据此访问主存储器，读得操作数</a:t>
            </a:r>
            <a:r>
              <a:rPr lang="en-US" altLang="zh-CN" sz="2800" b="1" dirty="0">
                <a:latin typeface="楷体" panose="02010609060101010101" pitchFamily="49" charset="-122"/>
                <a:ea typeface="楷体" panose="02010609060101010101" pitchFamily="49" charset="-122"/>
              </a:rPr>
              <a:t>S= (A)= 7A3CH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29920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wipe(left)">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0" end="0"/>
                                            </p:txEl>
                                          </p:spTgt>
                                        </p:tgtEl>
                                        <p:attrNameLst>
                                          <p:attrName>style.visibility</p:attrName>
                                        </p:attrNameLst>
                                      </p:cBhvr>
                                      <p:to>
                                        <p:strVal val="visible"/>
                                      </p:to>
                                    </p:set>
                                    <p:animEffect transition="in" filter="wipe(left)">
                                      <p:cBhvr>
                                        <p:cTn id="12" dur="500"/>
                                        <p:tgtEl>
                                          <p:spTgt spid="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left)">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
                                            <p:txEl>
                                              <p:pRg st="0" end="0"/>
                                            </p:txEl>
                                          </p:spTgt>
                                        </p:tgtEl>
                                        <p:attrNameLst>
                                          <p:attrName>style.visibility</p:attrName>
                                        </p:attrNameLst>
                                      </p:cBhvr>
                                      <p:to>
                                        <p:strVal val="visible"/>
                                      </p:to>
                                    </p:set>
                                    <p:animEffect transition="in" filter="wipe(left)">
                                      <p:cBhvr>
                                        <p:cTn id="27" dur="500"/>
                                        <p:tgtEl>
                                          <p:spTgt spid="7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
                                            <p:txEl>
                                              <p:pRg st="1" end="1"/>
                                            </p:txEl>
                                          </p:spTgt>
                                        </p:tgtEl>
                                        <p:attrNameLst>
                                          <p:attrName>style.visibility</p:attrName>
                                        </p:attrNameLst>
                                      </p:cBhvr>
                                      <p:to>
                                        <p:strVal val="visible"/>
                                      </p:to>
                                    </p:set>
                                    <p:animEffect transition="in" filter="wipe(left)">
                                      <p:cBhvr>
                                        <p:cTn id="32" dur="500"/>
                                        <p:tgtEl>
                                          <p:spTgt spid="7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animEffect transition="in" filter="wipe(left)">
                                      <p:cBhvr>
                                        <p:cTn id="37" dur="500"/>
                                        <p:tgtEl>
                                          <p:spTgt spid="7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0">
                                            <p:txEl>
                                              <p:pRg st="3" end="3"/>
                                            </p:txEl>
                                          </p:spTgt>
                                        </p:tgtEl>
                                        <p:attrNameLst>
                                          <p:attrName>style.visibility</p:attrName>
                                        </p:attrNameLst>
                                      </p:cBhvr>
                                      <p:to>
                                        <p:strVal val="visible"/>
                                      </p:to>
                                    </p:set>
                                    <p:animEffect transition="in" filter="wipe(left)">
                                      <p:cBhvr>
                                        <p:cTn id="42" dur="500"/>
                                        <p:tgtEl>
                                          <p:spTgt spid="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P spid="56" grpId="0" build="p"/>
      <p:bldP spid="65" grpId="0"/>
      <p:bldP spid="69" grpId="0"/>
      <p:bldP spid="70"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F2FACAF-F68A-42FE-9F77-62EBF8306216}"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aphicFrame>
        <p:nvGraphicFramePr>
          <p:cNvPr id="2" name="表格 1">
            <a:extLst>
              <a:ext uri="{FF2B5EF4-FFF2-40B4-BE49-F238E27FC236}">
                <a16:creationId xmlns:a16="http://schemas.microsoft.com/office/drawing/2014/main" id="{E7CC1FC8-ED94-4E85-80E3-4BC5A7D16C55}"/>
              </a:ext>
            </a:extLst>
          </p:cNvPr>
          <p:cNvGraphicFramePr>
            <a:graphicFrameLocks noGrp="1"/>
          </p:cNvGraphicFramePr>
          <p:nvPr>
            <p:extLst>
              <p:ext uri="{D42A27DB-BD31-4B8C-83A1-F6EECF244321}">
                <p14:modId xmlns:p14="http://schemas.microsoft.com/office/powerpoint/2010/main" val="4174040714"/>
              </p:ext>
            </p:extLst>
          </p:nvPr>
        </p:nvGraphicFramePr>
        <p:xfrm>
          <a:off x="505042" y="1684665"/>
          <a:ext cx="8133915" cy="4389120"/>
        </p:xfrm>
        <a:graphic>
          <a:graphicData uri="http://schemas.openxmlformats.org/drawingml/2006/table">
            <a:tbl>
              <a:tblPr firstRow="1" bandRow="1">
                <a:tableStyleId>{5DA37D80-6434-44D0-A028-1B22A696006F}</a:tableStyleId>
              </a:tblPr>
              <a:tblGrid>
                <a:gridCol w="1142869">
                  <a:extLst>
                    <a:ext uri="{9D8B030D-6E8A-4147-A177-3AD203B41FA5}">
                      <a16:colId xmlns:a16="http://schemas.microsoft.com/office/drawing/2014/main" val="450363657"/>
                    </a:ext>
                  </a:extLst>
                </a:gridCol>
                <a:gridCol w="3254690">
                  <a:extLst>
                    <a:ext uri="{9D8B030D-6E8A-4147-A177-3AD203B41FA5}">
                      <a16:colId xmlns:a16="http://schemas.microsoft.com/office/drawing/2014/main" val="872303812"/>
                    </a:ext>
                  </a:extLst>
                </a:gridCol>
                <a:gridCol w="3736356">
                  <a:extLst>
                    <a:ext uri="{9D8B030D-6E8A-4147-A177-3AD203B41FA5}">
                      <a16:colId xmlns:a16="http://schemas.microsoft.com/office/drawing/2014/main" val="722421018"/>
                    </a:ext>
                  </a:extLst>
                </a:gridCol>
              </a:tblGrid>
              <a:tr h="370840">
                <a:tc>
                  <a:txBody>
                    <a:bodyPr/>
                    <a:lstStyle/>
                    <a:p>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zh-CN" altLang="en-US" sz="2400" b="1" dirty="0">
                          <a:latin typeface="楷体" panose="02010609060101010101" pitchFamily="49" charset="-122"/>
                          <a:ea typeface="楷体" panose="02010609060101010101" pitchFamily="49" charset="-122"/>
                        </a:rPr>
                        <a:t>变址寻址</a:t>
                      </a:r>
                    </a:p>
                  </a:txBody>
                  <a:tcPr/>
                </a:tc>
                <a:tc>
                  <a:txBody>
                    <a:bodyPr/>
                    <a:lstStyle/>
                    <a:p>
                      <a:pPr algn="ctr"/>
                      <a:r>
                        <a:rPr lang="zh-CN" altLang="en-US" sz="2400" b="1" dirty="0">
                          <a:latin typeface="楷体" panose="02010609060101010101" pitchFamily="49" charset="-122"/>
                          <a:ea typeface="楷体" panose="02010609060101010101" pitchFamily="49" charset="-122"/>
                        </a:rPr>
                        <a:t>基址寻址</a:t>
                      </a:r>
                    </a:p>
                  </a:txBody>
                  <a:tcPr/>
                </a:tc>
                <a:extLst>
                  <a:ext uri="{0D108BD9-81ED-4DB2-BD59-A6C34878D82A}">
                    <a16:rowId xmlns:a16="http://schemas.microsoft.com/office/drawing/2014/main" val="1419279758"/>
                  </a:ext>
                </a:extLst>
              </a:tr>
              <a:tr h="370840">
                <a:tc>
                  <a:txBody>
                    <a:bodyPr/>
                    <a:lstStyle/>
                    <a:p>
                      <a:r>
                        <a:rPr lang="zh-CN" altLang="en-US" sz="2400" b="1" dirty="0">
                          <a:latin typeface="楷体" panose="02010609060101010101" pitchFamily="49" charset="-122"/>
                          <a:ea typeface="楷体" panose="02010609060101010101" pitchFamily="49" charset="-122"/>
                        </a:rPr>
                        <a:t>相同点</a:t>
                      </a:r>
                    </a:p>
                  </a:txBody>
                  <a:tcPr anchor="ctr"/>
                </a:tc>
                <a:tc gridSpan="2">
                  <a:txBody>
                    <a:bodyPr/>
                    <a:lstStyle/>
                    <a:p>
                      <a:pPr lvl="0"/>
                      <a:r>
                        <a:rPr lang="zh-CN" altLang="en-US" sz="2400" b="1" dirty="0">
                          <a:latin typeface="楷体" panose="02010609060101010101" pitchFamily="49" charset="-122"/>
                          <a:ea typeface="楷体" panose="02010609060101010101" pitchFamily="49" charset="-122"/>
                        </a:rPr>
                        <a:t>有效地址计算方法相同</a:t>
                      </a:r>
                      <a:r>
                        <a:rPr lang="en-US" altLang="zh-CN" sz="2400" b="1" dirty="0">
                          <a:latin typeface="楷体" panose="02010609060101010101" pitchFamily="49" charset="-122"/>
                          <a:ea typeface="楷体" panose="02010609060101010101" pitchFamily="49" charset="-122"/>
                        </a:rPr>
                        <a:t>;</a:t>
                      </a:r>
                    </a:p>
                    <a:p>
                      <a:pPr lvl="0"/>
                      <a:r>
                        <a:rPr lang="zh-CN" altLang="en-US" sz="2400" b="1" dirty="0">
                          <a:latin typeface="楷体" panose="02010609060101010101" pitchFamily="49" charset="-122"/>
                          <a:ea typeface="楷体" panose="02010609060101010101" pitchFamily="49" charset="-122"/>
                        </a:rPr>
                        <a:t>在一些计算中，都是由相同硬件实现。</a:t>
                      </a:r>
                      <a:endParaRPr lang="en-US" altLang="zh-CN" sz="2400" b="1" dirty="0">
                        <a:latin typeface="楷体" panose="02010609060101010101" pitchFamily="49" charset="-122"/>
                        <a:ea typeface="楷体" panose="02010609060101010101" pitchFamily="49" charset="-122"/>
                      </a:endParaRPr>
                    </a:p>
                  </a:txBody>
                  <a:tcPr/>
                </a:tc>
                <a:tc hMerge="1">
                  <a:txBody>
                    <a:bodyPr/>
                    <a:lstStyle/>
                    <a:p>
                      <a:pPr lvl="0"/>
                      <a:endParaRPr lang="en-US" altLang="zh-CN" sz="24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622217155"/>
                  </a:ext>
                </a:extLst>
              </a:tr>
              <a:tr h="370840">
                <a:tc rowSpan="2">
                  <a:txBody>
                    <a:bodyPr/>
                    <a:lstStyle/>
                    <a:p>
                      <a:r>
                        <a:rPr lang="zh-CN" altLang="en-US" sz="2400" b="1" dirty="0">
                          <a:latin typeface="楷体" panose="02010609060101010101" pitchFamily="49" charset="-122"/>
                          <a:ea typeface="楷体" panose="02010609060101010101" pitchFamily="49" charset="-122"/>
                        </a:rPr>
                        <a:t>不同点</a:t>
                      </a:r>
                    </a:p>
                  </a:txBody>
                  <a:tcPr anchor="ctr"/>
                </a:tc>
                <a:tc>
                  <a:txBody>
                    <a:bodyPr/>
                    <a:lstStyle/>
                    <a:p>
                      <a:r>
                        <a:rPr lang="zh-CN" altLang="en-US" sz="2400" b="1" dirty="0">
                          <a:latin typeface="楷体" panose="02010609060101010101" pitchFamily="49" charset="-122"/>
                          <a:ea typeface="楷体" panose="02010609060101010101" pitchFamily="49" charset="-122"/>
                        </a:rPr>
                        <a:t>变址寄存器提供修改量（可变的），而指令中提供基准量（固定的）</a:t>
                      </a:r>
                    </a:p>
                  </a:txBody>
                  <a:tcPr/>
                </a:tc>
                <a:tc>
                  <a:txBody>
                    <a:bodyPr/>
                    <a:lstStyle/>
                    <a:p>
                      <a:r>
                        <a:rPr lang="zh-CN" altLang="en-US" sz="2400" b="1">
                          <a:latin typeface="楷体" panose="02010609060101010101" pitchFamily="49" charset="-122"/>
                          <a:ea typeface="楷体" panose="02010609060101010101" pitchFamily="49" charset="-122"/>
                        </a:rPr>
                        <a:t>基址寄存器提供基准量（固定的），而指令中提供位移量（可变的）</a:t>
                      </a:r>
                      <a:endParaRPr lang="zh-CN" altLang="en-US" sz="2400" b="1"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937294193"/>
                  </a:ext>
                </a:extLst>
              </a:tr>
              <a:tr h="370840">
                <a:tc vMerge="1">
                  <a:txBody>
                    <a:bodyPr/>
                    <a:lstStyle/>
                    <a:p>
                      <a:endParaRPr lang="zh-CN" altLang="en-US" dirty="0"/>
                    </a:p>
                  </a:txBody>
                  <a:tcPr/>
                </a:tc>
                <a:tc>
                  <a:txBody>
                    <a:bodyPr/>
                    <a:lstStyle/>
                    <a:p>
                      <a:r>
                        <a:rPr lang="zh-CN" altLang="en-US" sz="2400" b="1" dirty="0">
                          <a:latin typeface="楷体" panose="02010609060101010101" pitchFamily="49" charset="-122"/>
                          <a:ea typeface="楷体" panose="02010609060101010101" pitchFamily="49" charset="-122"/>
                        </a:rPr>
                        <a:t>面向用户的，用于访问字符串，向量和数组等成批数据</a:t>
                      </a:r>
                    </a:p>
                  </a:txBody>
                  <a:tcPr/>
                </a:tc>
                <a:tc>
                  <a:txBody>
                    <a:bodyPr/>
                    <a:lstStyle/>
                    <a:p>
                      <a:r>
                        <a:rPr lang="zh-CN" altLang="en-US" sz="2400" b="1" dirty="0">
                          <a:latin typeface="楷体" panose="02010609060101010101" pitchFamily="49" charset="-122"/>
                          <a:ea typeface="楷体" panose="02010609060101010101" pitchFamily="49" charset="-122"/>
                        </a:rPr>
                        <a:t>面向系统，主要用于逻辑地址和物理地址的转换，用以解决程序在主存中的再定位和扩大寻址空间等问题</a:t>
                      </a:r>
                    </a:p>
                  </a:txBody>
                  <a:tcPr/>
                </a:tc>
                <a:extLst>
                  <a:ext uri="{0D108BD9-81ED-4DB2-BD59-A6C34878D82A}">
                    <a16:rowId xmlns:a16="http://schemas.microsoft.com/office/drawing/2014/main" val="2691588863"/>
                  </a:ext>
                </a:extLst>
              </a:tr>
            </a:tbl>
          </a:graphicData>
        </a:graphic>
      </p:graphicFrame>
    </p:spTree>
    <p:extLst>
      <p:ext uri="{BB962C8B-B14F-4D97-AF65-F5344CB8AC3E}">
        <p14:creationId xmlns:p14="http://schemas.microsoft.com/office/powerpoint/2010/main" val="3815283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4ACC73-89AA-4DB0-8ACC-AFE5A4CE5B77}"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3" name="Text Box 4">
            <a:extLst>
              <a:ext uri="{FF2B5EF4-FFF2-40B4-BE49-F238E27FC236}">
                <a16:creationId xmlns:a16="http://schemas.microsoft.com/office/drawing/2014/main" id="{6B689FA7-A444-4F0E-89D1-27C9B3060470}"/>
              </a:ext>
            </a:extLst>
          </p:cNvPr>
          <p:cNvSpPr txBox="1"/>
          <p:nvPr/>
        </p:nvSpPr>
        <p:spPr>
          <a:xfrm>
            <a:off x="282846" y="1461516"/>
            <a:ext cx="8773996" cy="3222998"/>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在某些大型机中，基址寄存器只能由特权指令来管理，用户指令无权操作和修改。在某些小，微型计算机中，基址和变址寻址实际上是合二为一的。</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78320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wipe(left)">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wipe(left)">
                                      <p:cBhvr>
                                        <p:cTn id="12" dur="5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Effect transition="in" filter="wipe(left)">
                                      <p:cBhvr>
                                        <p:cTn id="17"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A17DA61-1CDF-4D56-A0BE-DA825AF66BE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6AD19779-6C3D-4604-8100-1B383248C350}"/>
              </a:ext>
            </a:extLst>
          </p:cNvPr>
          <p:cNvSpPr txBox="1"/>
          <p:nvPr/>
        </p:nvSpPr>
        <p:spPr>
          <a:xfrm>
            <a:off x="310430" y="1448882"/>
            <a:ext cx="8523139"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③ 基址加变址方式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基址寻址方式的目的是扩大有限字长指令的寻址空间</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变址寻址方式的目的是为了灵活修改地址以适应连续区间</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程序循环</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的操作。</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如果在同一条指令中要兼有这两种功能，可以采取复合型的寻址方式，即</a:t>
            </a:r>
            <a:r>
              <a:rPr lang="zh-CN" altLang="en-US" sz="2800" b="1" dirty="0">
                <a:solidFill>
                  <a:srgbClr val="DF3C09"/>
                </a:solidFill>
                <a:latin typeface="楷体" panose="02010609060101010101" pitchFamily="49" charset="-122"/>
                <a:ea typeface="楷体" panose="02010609060101010101" pitchFamily="49" charset="-122"/>
              </a:rPr>
              <a:t>基址加变址方式</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463849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D25D1EA-39F4-4A02-957F-A1D6894898B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6AD19779-6C3D-4604-8100-1B383248C350}"/>
              </a:ext>
            </a:extLst>
          </p:cNvPr>
          <p:cNvSpPr txBox="1"/>
          <p:nvPr/>
        </p:nvSpPr>
        <p:spPr>
          <a:xfrm>
            <a:off x="310430" y="1448882"/>
            <a:ext cx="8523139" cy="954107"/>
          </a:xfrm>
          <a:prstGeom prst="rect">
            <a:avLst/>
          </a:prstGeom>
          <a:noFill/>
          <a:ln w="9525">
            <a:noFill/>
          </a:ln>
        </p:spPr>
        <p:txBody>
          <a:bodyPr wrap="square" anchor="t">
            <a:spAutoFit/>
          </a:bodyPr>
          <a:lstStyle/>
          <a:p>
            <a:pPr lvl="0"/>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某商场的销售金额汇总表如表所示，采用基址加变址方式查询某天的销售额。</a:t>
            </a:r>
            <a:endParaRPr lang="en-US" altLang="zh-CN" sz="2800" b="1" dirty="0">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A519EAA3-1058-41AE-BF5D-89DF007533D2}"/>
              </a:ext>
            </a:extLst>
          </p:cNvPr>
          <p:cNvSpPr/>
          <p:nvPr/>
        </p:nvSpPr>
        <p:spPr>
          <a:xfrm>
            <a:off x="2436489" y="2400853"/>
            <a:ext cx="4602222" cy="461665"/>
          </a:xfrm>
          <a:prstGeom prst="rect">
            <a:avLst/>
          </a:prstGeom>
        </p:spPr>
        <p:txBody>
          <a:bodyPr wrap="none">
            <a:spAutoFit/>
          </a:bodyPr>
          <a:lstStyle/>
          <a:p>
            <a:pPr marL="266700" marR="0" indent="277495" algn="ctr">
              <a:spcBef>
                <a:spcPts val="0"/>
              </a:spcBef>
              <a:spcAft>
                <a:spcPts val="0"/>
              </a:spcAft>
            </a:pPr>
            <a:r>
              <a:rPr lang="zh-CN" altLang="en-US" sz="2400" b="1" kern="100" dirty="0">
                <a:latin typeface="楷体" panose="02010609060101010101" pitchFamily="49" charset="-122"/>
                <a:ea typeface="楷体" panose="02010609060101010101" pitchFamily="49" charset="-122"/>
                <a:cs typeface="Times New Roman" panose="02020603050405020304" pitchFamily="18" charset="0"/>
              </a:rPr>
              <a:t>表 商场销售金额统计示意表</a:t>
            </a:r>
            <a:endParaRPr lang="zh-CN" altLang="en-US" b="1" kern="100" dirty="0">
              <a:effectLst/>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EC036A3D-78AB-485F-AF86-FE8E7A718A9E}"/>
              </a:ext>
            </a:extLst>
          </p:cNvPr>
          <p:cNvGraphicFramePr>
            <a:graphicFrameLocks noGrp="1"/>
          </p:cNvGraphicFramePr>
          <p:nvPr>
            <p:extLst>
              <p:ext uri="{D42A27DB-BD31-4B8C-83A1-F6EECF244321}">
                <p14:modId xmlns:p14="http://schemas.microsoft.com/office/powerpoint/2010/main" val="671151382"/>
              </p:ext>
            </p:extLst>
          </p:nvPr>
        </p:nvGraphicFramePr>
        <p:xfrm>
          <a:off x="455339" y="2884786"/>
          <a:ext cx="8378232" cy="3568265"/>
        </p:xfrm>
        <a:graphic>
          <a:graphicData uri="http://schemas.openxmlformats.org/drawingml/2006/table">
            <a:tbl>
              <a:tblPr firstRow="1" bandRow="1">
                <a:tableStyleId>{5A111915-BE36-4E01-A7E5-04B1672EAD32}</a:tableStyleId>
              </a:tblPr>
              <a:tblGrid>
                <a:gridCol w="2275161">
                  <a:extLst>
                    <a:ext uri="{9D8B030D-6E8A-4147-A177-3AD203B41FA5}">
                      <a16:colId xmlns:a16="http://schemas.microsoft.com/office/drawing/2014/main" val="838025841"/>
                    </a:ext>
                  </a:extLst>
                </a:gridCol>
                <a:gridCol w="952500">
                  <a:extLst>
                    <a:ext uri="{9D8B030D-6E8A-4147-A177-3AD203B41FA5}">
                      <a16:colId xmlns:a16="http://schemas.microsoft.com/office/drawing/2014/main" val="2879883275"/>
                    </a:ext>
                  </a:extLst>
                </a:gridCol>
                <a:gridCol w="889000">
                  <a:extLst>
                    <a:ext uri="{9D8B030D-6E8A-4147-A177-3AD203B41FA5}">
                      <a16:colId xmlns:a16="http://schemas.microsoft.com/office/drawing/2014/main" val="1608556010"/>
                    </a:ext>
                  </a:extLst>
                </a:gridCol>
                <a:gridCol w="1003300">
                  <a:extLst>
                    <a:ext uri="{9D8B030D-6E8A-4147-A177-3AD203B41FA5}">
                      <a16:colId xmlns:a16="http://schemas.microsoft.com/office/drawing/2014/main" val="3119834849"/>
                    </a:ext>
                  </a:extLst>
                </a:gridCol>
                <a:gridCol w="647700">
                  <a:extLst>
                    <a:ext uri="{9D8B030D-6E8A-4147-A177-3AD203B41FA5}">
                      <a16:colId xmlns:a16="http://schemas.microsoft.com/office/drawing/2014/main" val="1290067748"/>
                    </a:ext>
                  </a:extLst>
                </a:gridCol>
                <a:gridCol w="1079500">
                  <a:extLst>
                    <a:ext uri="{9D8B030D-6E8A-4147-A177-3AD203B41FA5}">
                      <a16:colId xmlns:a16="http://schemas.microsoft.com/office/drawing/2014/main" val="2123331886"/>
                    </a:ext>
                  </a:extLst>
                </a:gridCol>
                <a:gridCol w="800100">
                  <a:extLst>
                    <a:ext uri="{9D8B030D-6E8A-4147-A177-3AD203B41FA5}">
                      <a16:colId xmlns:a16="http://schemas.microsoft.com/office/drawing/2014/main" val="3083527683"/>
                    </a:ext>
                  </a:extLst>
                </a:gridCol>
                <a:gridCol w="730971">
                  <a:extLst>
                    <a:ext uri="{9D8B030D-6E8A-4147-A177-3AD203B41FA5}">
                      <a16:colId xmlns:a16="http://schemas.microsoft.com/office/drawing/2014/main" val="2949076908"/>
                    </a:ext>
                  </a:extLst>
                </a:gridCol>
              </a:tblGrid>
              <a:tr h="825065">
                <a:tc>
                  <a:txBody>
                    <a:bodyPr/>
                    <a:lstStyle/>
                    <a:p>
                      <a:pPr algn="ct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1</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2</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17</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30</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31</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extLst>
                  <a:ext uri="{0D108BD9-81ED-4DB2-BD59-A6C34878D82A}">
                    <a16:rowId xmlns:a16="http://schemas.microsoft.com/office/drawing/2014/main" val="3991619"/>
                  </a:ext>
                </a:extLst>
              </a:tr>
              <a:tr h="370840">
                <a:tc>
                  <a:txBody>
                    <a:bodyPr/>
                    <a:lstStyle/>
                    <a:p>
                      <a:pPr algn="ctr"/>
                      <a:r>
                        <a:rPr lang="en-US" altLang="zh-CN" sz="2400" b="1" dirty="0">
                          <a:latin typeface="楷体" panose="02010609060101010101" pitchFamily="49" charset="-122"/>
                          <a:ea typeface="楷体" panose="02010609060101010101" pitchFamily="49" charset="-122"/>
                        </a:rPr>
                        <a:t>1</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60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138838164"/>
                  </a:ext>
                </a:extLst>
              </a:tr>
              <a:tr h="370840">
                <a:tc>
                  <a:txBody>
                    <a:bodyPr/>
                    <a:lstStyle/>
                    <a:p>
                      <a:pPr algn="ctr"/>
                      <a:r>
                        <a:rPr lang="en-US" altLang="zh-CN" sz="2400" b="1" dirty="0">
                          <a:latin typeface="楷体" panose="02010609060101010101" pitchFamily="49" charset="-122"/>
                          <a:ea typeface="楷体" panose="02010609060101010101" pitchFamily="49" charset="-122"/>
                        </a:rPr>
                        <a:t>2</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50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60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484883276"/>
                  </a:ext>
                </a:extLst>
              </a:tr>
              <a:tr h="370840">
                <a:tc>
                  <a:txBody>
                    <a:bodyPr/>
                    <a:lstStyle/>
                    <a:p>
                      <a:pPr algn="ctr"/>
                      <a:endParaRPr lang="zh-CN" altLang="en-US" sz="2400" b="1" dirty="0">
                        <a:latin typeface="楷体" panose="02010609060101010101" pitchFamily="49" charset="-122"/>
                        <a:ea typeface="楷体" panose="02010609060101010101" pitchFamily="49" charset="-122"/>
                      </a:endParaRPr>
                    </a:p>
                  </a:txBody>
                  <a:tcPr/>
                </a:tc>
                <a:tc>
                  <a:txBody>
                    <a:bodyPr/>
                    <a:lstStyle/>
                    <a:p>
                      <a:pPr algn="ctr"/>
                      <a:endParaRPr lang="zh-CN" altLang="en-US" sz="2400">
                        <a:latin typeface="楷体" panose="02010609060101010101" pitchFamily="49" charset="-122"/>
                        <a:ea typeface="楷体" panose="02010609060101010101" pitchFamily="49" charset="-122"/>
                      </a:endParaRPr>
                    </a:p>
                  </a:txBody>
                  <a:tcPr/>
                </a:tc>
                <a:tc>
                  <a:txBody>
                    <a:bodyPr/>
                    <a:lstStyle/>
                    <a:p>
                      <a:pPr algn="ctr"/>
                      <a:endParaRPr lang="zh-CN" altLang="en-US" sz="2400">
                        <a:latin typeface="楷体" panose="02010609060101010101" pitchFamily="49" charset="-122"/>
                        <a:ea typeface="楷体" panose="02010609060101010101" pitchFamily="49" charset="-122"/>
                      </a:endParaRPr>
                    </a:p>
                  </a:txBody>
                  <a:tcPr/>
                </a:tc>
                <a:tc>
                  <a:txBody>
                    <a:bodyPr/>
                    <a:lstStyle/>
                    <a:p>
                      <a:pPr algn="ctr"/>
                      <a:endParaRPr lang="zh-CN" altLang="en-US" sz="240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90713234"/>
                  </a:ext>
                </a:extLst>
              </a:tr>
              <a:tr h="370840">
                <a:tc>
                  <a:txBody>
                    <a:bodyPr/>
                    <a:lstStyle/>
                    <a:p>
                      <a:pPr algn="ctr"/>
                      <a:r>
                        <a:rPr lang="en-US" altLang="zh-CN" sz="2400" b="1" dirty="0">
                          <a:latin typeface="楷体" panose="02010609060101010101" pitchFamily="49" charset="-122"/>
                          <a:ea typeface="楷体" panose="02010609060101010101" pitchFamily="49" charset="-122"/>
                        </a:rPr>
                        <a:t>6</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60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90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677390006"/>
                  </a:ext>
                </a:extLst>
              </a:tr>
              <a:tr h="370840">
                <a:tc>
                  <a:txBody>
                    <a:bodyPr/>
                    <a:lstStyle/>
                    <a:p>
                      <a:pPr algn="ctr"/>
                      <a:endParaRPr lang="zh-CN" altLang="en-US" sz="2400" b="1"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9519356"/>
                  </a:ext>
                </a:extLst>
              </a:tr>
              <a:tr h="370840">
                <a:tc>
                  <a:txBody>
                    <a:bodyPr/>
                    <a:lstStyle/>
                    <a:p>
                      <a:pPr algn="ctr"/>
                      <a:r>
                        <a:rPr lang="en-US" altLang="zh-CN" sz="2400" b="1" dirty="0">
                          <a:latin typeface="楷体" panose="02010609060101010101" pitchFamily="49" charset="-122"/>
                          <a:ea typeface="楷体" panose="02010609060101010101" pitchFamily="49" charset="-122"/>
                        </a:rPr>
                        <a:t>12</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90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768555674"/>
                  </a:ext>
                </a:extLst>
              </a:tr>
            </a:tbl>
          </a:graphicData>
        </a:graphic>
      </p:graphicFrame>
      <p:cxnSp>
        <p:nvCxnSpPr>
          <p:cNvPr id="18" name="直接连接符 17">
            <a:extLst>
              <a:ext uri="{FF2B5EF4-FFF2-40B4-BE49-F238E27FC236}">
                <a16:creationId xmlns:a16="http://schemas.microsoft.com/office/drawing/2014/main" id="{2EBE0F27-C411-4C56-B123-9B1145D86DC4}"/>
              </a:ext>
            </a:extLst>
          </p:cNvPr>
          <p:cNvCxnSpPr>
            <a:cxnSpLocks/>
          </p:cNvCxnSpPr>
          <p:nvPr/>
        </p:nvCxnSpPr>
        <p:spPr>
          <a:xfrm>
            <a:off x="493439" y="2899676"/>
            <a:ext cx="2192611" cy="388291"/>
          </a:xfrm>
          <a:prstGeom prst="line">
            <a:avLst/>
          </a:prstGeom>
          <a:ln w="9525" cap="flat" cmpd="sng">
            <a:solidFill>
              <a:srgbClr val="000000"/>
            </a:solidFill>
            <a:prstDash val="solid"/>
            <a:headEnd type="none" w="med" len="med"/>
            <a:tailEnd type="none" w="med" len="med"/>
          </a:ln>
        </p:spPr>
      </p:cxnSp>
      <p:cxnSp>
        <p:nvCxnSpPr>
          <p:cNvPr id="23" name="直接连接符 22">
            <a:extLst>
              <a:ext uri="{FF2B5EF4-FFF2-40B4-BE49-F238E27FC236}">
                <a16:creationId xmlns:a16="http://schemas.microsoft.com/office/drawing/2014/main" id="{AAB5F589-3939-4659-B39B-413B732592CA}"/>
              </a:ext>
            </a:extLst>
          </p:cNvPr>
          <p:cNvCxnSpPr>
            <a:cxnSpLocks/>
          </p:cNvCxnSpPr>
          <p:nvPr/>
        </p:nvCxnSpPr>
        <p:spPr>
          <a:xfrm>
            <a:off x="455339" y="2893512"/>
            <a:ext cx="592615" cy="830218"/>
          </a:xfrm>
          <a:prstGeom prst="line">
            <a:avLst/>
          </a:prstGeom>
          <a:ln w="9525" cap="flat" cmpd="sng">
            <a:solidFill>
              <a:srgbClr val="000000"/>
            </a:solidFill>
            <a:prstDash val="solid"/>
            <a:headEnd type="none" w="med" len="med"/>
            <a:tailEnd type="none" w="med" len="med"/>
          </a:ln>
        </p:spPr>
      </p:cxnSp>
      <p:sp>
        <p:nvSpPr>
          <p:cNvPr id="33" name="Text Box 4">
            <a:extLst>
              <a:ext uri="{FF2B5EF4-FFF2-40B4-BE49-F238E27FC236}">
                <a16:creationId xmlns:a16="http://schemas.microsoft.com/office/drawing/2014/main" id="{E72D7E57-286D-44D7-AFF4-4551EEFD17D6}"/>
              </a:ext>
            </a:extLst>
          </p:cNvPr>
          <p:cNvSpPr txBox="1"/>
          <p:nvPr/>
        </p:nvSpPr>
        <p:spPr>
          <a:xfrm>
            <a:off x="384453" y="3310235"/>
            <a:ext cx="625401" cy="461665"/>
          </a:xfrm>
          <a:prstGeom prst="rect">
            <a:avLst/>
          </a:prstGeom>
          <a:noFill/>
          <a:ln w="9525">
            <a:noFill/>
          </a:ln>
        </p:spPr>
        <p:txBody>
          <a:bodyPr wrap="square" anchor="t">
            <a:spAutoFit/>
          </a:bodyPr>
          <a:lstStyle/>
          <a:p>
            <a:pPr lvl="0"/>
            <a:r>
              <a:rPr lang="zh-CN" altLang="en-US" sz="2400" b="1" dirty="0">
                <a:latin typeface="楷体" panose="02010609060101010101" pitchFamily="49" charset="-122"/>
                <a:ea typeface="楷体" panose="02010609060101010101" pitchFamily="49" charset="-122"/>
              </a:rPr>
              <a:t>月</a:t>
            </a:r>
            <a:endParaRPr lang="en-US" altLang="zh-CN" sz="2400" b="1" dirty="0">
              <a:latin typeface="楷体" panose="02010609060101010101" pitchFamily="49" charset="-122"/>
              <a:ea typeface="楷体" panose="02010609060101010101" pitchFamily="49" charset="-122"/>
            </a:endParaRPr>
          </a:p>
        </p:txBody>
      </p:sp>
      <p:sp>
        <p:nvSpPr>
          <p:cNvPr id="34" name="Text Box 4">
            <a:extLst>
              <a:ext uri="{FF2B5EF4-FFF2-40B4-BE49-F238E27FC236}">
                <a16:creationId xmlns:a16="http://schemas.microsoft.com/office/drawing/2014/main" id="{BB73AB84-D680-4E00-9885-A2DE52290CA4}"/>
              </a:ext>
            </a:extLst>
          </p:cNvPr>
          <p:cNvSpPr txBox="1"/>
          <p:nvPr/>
        </p:nvSpPr>
        <p:spPr>
          <a:xfrm>
            <a:off x="2131535" y="2819657"/>
            <a:ext cx="625401" cy="461665"/>
          </a:xfrm>
          <a:prstGeom prst="rect">
            <a:avLst/>
          </a:prstGeom>
          <a:noFill/>
          <a:ln w="9525">
            <a:noFill/>
          </a:ln>
        </p:spPr>
        <p:txBody>
          <a:bodyPr wrap="square" anchor="t">
            <a:spAutoFit/>
          </a:bodyPr>
          <a:lstStyle/>
          <a:p>
            <a:pPr lvl="0"/>
            <a:r>
              <a:rPr lang="zh-CN" altLang="en-US" sz="2400" b="1" dirty="0">
                <a:latin typeface="楷体" panose="02010609060101010101" pitchFamily="49" charset="-122"/>
                <a:ea typeface="楷体" panose="02010609060101010101" pitchFamily="49" charset="-122"/>
              </a:rPr>
              <a:t>日</a:t>
            </a:r>
            <a:endParaRPr lang="en-US" altLang="zh-CN" sz="2400" b="1" dirty="0">
              <a:latin typeface="楷体" panose="02010609060101010101" pitchFamily="49" charset="-122"/>
              <a:ea typeface="楷体" panose="02010609060101010101" pitchFamily="49" charset="-122"/>
            </a:endParaRPr>
          </a:p>
        </p:txBody>
      </p:sp>
      <p:sp>
        <p:nvSpPr>
          <p:cNvPr id="35" name="Text Box 4">
            <a:extLst>
              <a:ext uri="{FF2B5EF4-FFF2-40B4-BE49-F238E27FC236}">
                <a16:creationId xmlns:a16="http://schemas.microsoft.com/office/drawing/2014/main" id="{607330C6-5B08-45E8-8D9B-2A474E5D1FCD}"/>
              </a:ext>
            </a:extLst>
          </p:cNvPr>
          <p:cNvSpPr txBox="1"/>
          <p:nvPr/>
        </p:nvSpPr>
        <p:spPr>
          <a:xfrm>
            <a:off x="1032690" y="3223904"/>
            <a:ext cx="1739486" cy="461665"/>
          </a:xfrm>
          <a:prstGeom prst="rect">
            <a:avLst/>
          </a:prstGeom>
          <a:noFill/>
          <a:ln w="9525">
            <a:noFill/>
          </a:ln>
        </p:spPr>
        <p:txBody>
          <a:bodyPr wrap="square" anchor="t">
            <a:spAutoFit/>
          </a:bodyPr>
          <a:lstStyle/>
          <a:p>
            <a:pPr lvl="0"/>
            <a:r>
              <a:rPr lang="zh-CN" altLang="en-US" sz="2400" b="1" dirty="0">
                <a:latin typeface="楷体" panose="02010609060101010101" pitchFamily="49" charset="-122"/>
                <a:ea typeface="楷体" panose="02010609060101010101" pitchFamily="49" charset="-122"/>
              </a:rPr>
              <a:t>金额（万）</a:t>
            </a:r>
            <a:endParaRPr lang="en-US" altLang="zh-CN"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77561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一、指令基本格式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560CEE56-BC7A-4A25-85B8-F33C0219BC05}"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8</a:t>
            </a:fld>
            <a:endParaRPr lang="zh-CN" altLang="en-US"/>
          </a:p>
        </p:txBody>
      </p:sp>
      <p:sp>
        <p:nvSpPr>
          <p:cNvPr id="18" name="Text Box 5">
            <a:extLst>
              <a:ext uri="{FF2B5EF4-FFF2-40B4-BE49-F238E27FC236}">
                <a16:creationId xmlns:a16="http://schemas.microsoft.com/office/drawing/2014/main" id="{17125199-32BD-4036-9B08-979F599237D8}"/>
              </a:ext>
            </a:extLst>
          </p:cNvPr>
          <p:cNvSpPr txBox="1"/>
          <p:nvPr/>
        </p:nvSpPr>
        <p:spPr>
          <a:xfrm>
            <a:off x="363634" y="968412"/>
            <a:ext cx="8693208" cy="637675"/>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在指令格式设计时相应地需要考虑以下一些问题：</a:t>
            </a:r>
          </a:p>
        </p:txBody>
      </p:sp>
      <p:sp>
        <p:nvSpPr>
          <p:cNvPr id="12" name="Text Box 5">
            <a:extLst>
              <a:ext uri="{FF2B5EF4-FFF2-40B4-BE49-F238E27FC236}">
                <a16:creationId xmlns:a16="http://schemas.microsoft.com/office/drawing/2014/main" id="{CD8F8E1D-793E-4D92-A81B-B73AE49251C4}"/>
              </a:ext>
            </a:extLst>
          </p:cNvPr>
          <p:cNvSpPr txBox="1"/>
          <p:nvPr/>
        </p:nvSpPr>
        <p:spPr>
          <a:xfrm>
            <a:off x="234697" y="1779370"/>
            <a:ext cx="8693208" cy="4023217"/>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③ </a:t>
            </a:r>
            <a:r>
              <a:rPr lang="zh-CN" altLang="en-US" sz="2800" b="1" dirty="0">
                <a:solidFill>
                  <a:srgbClr val="FF0E0E"/>
                </a:solidFill>
                <a:latin typeface="楷体" panose="02010609060101010101" pitchFamily="49" charset="-122"/>
                <a:ea typeface="楷体" panose="02010609060101010101" pitchFamily="49" charset="-122"/>
              </a:rPr>
              <a:t>地址码</a:t>
            </a:r>
            <a:r>
              <a:rPr lang="zh-CN" altLang="en-US" sz="2800" b="1" dirty="0">
                <a:latin typeface="楷体" panose="02010609060101010101" pitchFamily="49" charset="-122"/>
                <a:ea typeface="楷体" panose="02010609060101010101" pitchFamily="49" charset="-122"/>
              </a:rPr>
              <a:t>：一条指令的执行涉及到哪些地址？在指令中给出哪些地址？有几个？哪些地址是系统隐含约定的？</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④ </a:t>
            </a:r>
            <a:r>
              <a:rPr lang="zh-CN" altLang="en-US" sz="2800" b="1" dirty="0">
                <a:solidFill>
                  <a:srgbClr val="FF0E0E"/>
                </a:solidFill>
                <a:latin typeface="楷体" panose="02010609060101010101" pitchFamily="49" charset="-122"/>
                <a:ea typeface="楷体" panose="02010609060101010101" pitchFamily="49" charset="-122"/>
              </a:rPr>
              <a:t>寻址方式</a:t>
            </a:r>
            <a:r>
              <a:rPr lang="zh-CN" altLang="en-US" sz="2800" b="1" dirty="0">
                <a:latin typeface="楷体" panose="02010609060101010101" pitchFamily="49" charset="-122"/>
                <a:ea typeface="楷体" panose="02010609060101010101" pitchFamily="49" charset="-122"/>
              </a:rPr>
              <a:t>：根据地址码如何获取操作数地址？是直接给出还是间接给出？或是经过某种变换（包括计算）获取的？</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212598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1C8B1CE-9E8F-474C-9446-96AEB6D7BB3B}"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6AD19779-6C3D-4604-8100-1B383248C350}"/>
              </a:ext>
            </a:extLst>
          </p:cNvPr>
          <p:cNvSpPr txBox="1"/>
          <p:nvPr/>
        </p:nvSpPr>
        <p:spPr>
          <a:xfrm>
            <a:off x="310430" y="1448882"/>
            <a:ext cx="8523139" cy="2246769"/>
          </a:xfrm>
          <a:prstGeom prst="rect">
            <a:avLst/>
          </a:prstGeom>
          <a:noFill/>
          <a:ln w="9525">
            <a:noFill/>
          </a:ln>
        </p:spPr>
        <p:txBody>
          <a:bodyPr wrap="square" anchor="t">
            <a:spAutoFit/>
          </a:bodyPr>
          <a:lstStyle/>
          <a:p>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某商场的销售金额汇总表如表所示，采用基址加变址方式查询某天的销售额。假定：存储首址为</a:t>
            </a:r>
            <a:r>
              <a:rPr lang="en-US" altLang="zh-CN" sz="2800" b="1" dirty="0">
                <a:solidFill>
                  <a:schemeClr val="accent2"/>
                </a:solidFill>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（内容为</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月</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日销售金额），每天的销售金额存放在一个主存单元之中，为每个月份分配</a:t>
            </a:r>
            <a:r>
              <a:rPr lang="en-US" altLang="zh-CN" sz="2800" b="1" dirty="0">
                <a:latin typeface="楷体" panose="02010609060101010101" pitchFamily="49" charset="-122"/>
                <a:ea typeface="楷体" panose="02010609060101010101" pitchFamily="49" charset="-122"/>
              </a:rPr>
              <a:t>31</a:t>
            </a:r>
            <a:r>
              <a:rPr lang="zh-CN" altLang="en-US" sz="2800" b="1" dirty="0">
                <a:latin typeface="楷体" panose="02010609060101010101" pitchFamily="49" charset="-122"/>
                <a:ea typeface="楷体" panose="02010609060101010101" pitchFamily="49" charset="-122"/>
              </a:rPr>
              <a:t>个单元。</a:t>
            </a:r>
            <a:endParaRPr lang="en-US" altLang="zh-CN" sz="2800" b="1" dirty="0">
              <a:latin typeface="楷体" panose="02010609060101010101" pitchFamily="49" charset="-122"/>
              <a:ea typeface="楷体" panose="02010609060101010101" pitchFamily="49" charset="-122"/>
            </a:endParaRPr>
          </a:p>
          <a:p>
            <a:pPr lvl="0"/>
            <a:endParaRPr lang="en-US" altLang="zh-CN" sz="2800" b="1" dirty="0">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A519EAA3-1058-41AE-BF5D-89DF007533D2}"/>
              </a:ext>
            </a:extLst>
          </p:cNvPr>
          <p:cNvSpPr/>
          <p:nvPr/>
        </p:nvSpPr>
        <p:spPr>
          <a:xfrm>
            <a:off x="2281779" y="3195745"/>
            <a:ext cx="4602222" cy="461665"/>
          </a:xfrm>
          <a:prstGeom prst="rect">
            <a:avLst/>
          </a:prstGeom>
        </p:spPr>
        <p:txBody>
          <a:bodyPr wrap="none">
            <a:spAutoFit/>
          </a:bodyPr>
          <a:lstStyle/>
          <a:p>
            <a:pPr marL="266700" marR="0" indent="277495" algn="ctr">
              <a:spcBef>
                <a:spcPts val="0"/>
              </a:spcBef>
              <a:spcAft>
                <a:spcPts val="0"/>
              </a:spcAft>
            </a:pPr>
            <a:r>
              <a:rPr lang="zh-CN" altLang="en-US" sz="2400" b="1" kern="100" dirty="0">
                <a:latin typeface="楷体" panose="02010609060101010101" pitchFamily="49" charset="-122"/>
                <a:ea typeface="楷体" panose="02010609060101010101" pitchFamily="49" charset="-122"/>
                <a:cs typeface="Times New Roman" panose="02020603050405020304" pitchFamily="18" charset="0"/>
              </a:rPr>
              <a:t>表 商场销售金额统计示意表</a:t>
            </a:r>
            <a:endParaRPr lang="zh-CN" altLang="en-US" b="1" kern="100" dirty="0">
              <a:effectLst/>
              <a:latin typeface="楷体" panose="02010609060101010101" pitchFamily="49" charset="-122"/>
              <a:ea typeface="楷体" panose="02010609060101010101" pitchFamily="49" charset="-122"/>
              <a:cs typeface="Times New Roman" panose="02020603050405020304" pitchFamily="18" charset="0"/>
            </a:endParaRPr>
          </a:p>
        </p:txBody>
      </p:sp>
      <p:pic>
        <p:nvPicPr>
          <p:cNvPr id="20" name="图片 19">
            <a:extLst>
              <a:ext uri="{FF2B5EF4-FFF2-40B4-BE49-F238E27FC236}">
                <a16:creationId xmlns:a16="http://schemas.microsoft.com/office/drawing/2014/main" id="{69B1577C-86AC-47BB-A63D-A3F99B3D2422}"/>
              </a:ext>
            </a:extLst>
          </p:cNvPr>
          <p:cNvPicPr>
            <a:picLocks noChangeAspect="1"/>
          </p:cNvPicPr>
          <p:nvPr/>
        </p:nvPicPr>
        <p:blipFill>
          <a:blip r:embed="rId5"/>
          <a:stretch>
            <a:fillRect/>
          </a:stretch>
        </p:blipFill>
        <p:spPr>
          <a:xfrm>
            <a:off x="1771299" y="3599178"/>
            <a:ext cx="5601399" cy="2405121"/>
          </a:xfrm>
          <a:prstGeom prst="rect">
            <a:avLst/>
          </a:prstGeom>
        </p:spPr>
      </p:pic>
      <p:sp>
        <p:nvSpPr>
          <p:cNvPr id="24" name="Text Box 4">
            <a:extLst>
              <a:ext uri="{FF2B5EF4-FFF2-40B4-BE49-F238E27FC236}">
                <a16:creationId xmlns:a16="http://schemas.microsoft.com/office/drawing/2014/main" id="{F8210942-9FF2-4B8A-ADDA-DCFF32FD66E9}"/>
              </a:ext>
            </a:extLst>
          </p:cNvPr>
          <p:cNvSpPr txBox="1"/>
          <p:nvPr/>
        </p:nvSpPr>
        <p:spPr>
          <a:xfrm>
            <a:off x="321320" y="5851281"/>
            <a:ext cx="8523139"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运用基址加变址的寻址方式查找</a:t>
            </a:r>
            <a:r>
              <a:rPr lang="en-US" altLang="zh-CN" sz="2800" b="1" dirty="0">
                <a:solidFill>
                  <a:srgbClr val="FF0000"/>
                </a:solidFill>
                <a:latin typeface="楷体" panose="02010609060101010101" pitchFamily="49" charset="-122"/>
                <a:ea typeface="楷体" panose="02010609060101010101" pitchFamily="49" charset="-122"/>
              </a:rPr>
              <a:t>6</a:t>
            </a:r>
            <a:r>
              <a:rPr lang="zh-CN" altLang="en-US" sz="2800" b="1" dirty="0">
                <a:solidFill>
                  <a:srgbClr val="FF0000"/>
                </a:solidFill>
                <a:latin typeface="楷体" panose="02010609060101010101" pitchFamily="49" charset="-122"/>
                <a:ea typeface="楷体" panose="02010609060101010101" pitchFamily="49" charset="-122"/>
              </a:rPr>
              <a:t>月</a:t>
            </a:r>
            <a:r>
              <a:rPr lang="en-US" altLang="zh-CN" sz="2800" b="1" dirty="0">
                <a:solidFill>
                  <a:srgbClr val="FF0000"/>
                </a:solidFill>
                <a:latin typeface="楷体" panose="02010609060101010101" pitchFamily="49" charset="-122"/>
                <a:ea typeface="楷体" panose="02010609060101010101" pitchFamily="49" charset="-122"/>
              </a:rPr>
              <a:t>17</a:t>
            </a:r>
            <a:r>
              <a:rPr lang="zh-CN" altLang="en-US" sz="2800" b="1" dirty="0">
                <a:solidFill>
                  <a:srgbClr val="FF0000"/>
                </a:solidFill>
                <a:latin typeface="楷体" panose="02010609060101010101" pitchFamily="49" charset="-122"/>
                <a:ea typeface="楷体" panose="02010609060101010101" pitchFamily="49" charset="-122"/>
              </a:rPr>
              <a:t>日</a:t>
            </a:r>
            <a:r>
              <a:rPr lang="zh-CN" altLang="en-US" sz="2800" b="1" dirty="0">
                <a:latin typeface="楷体" panose="02010609060101010101" pitchFamily="49" charset="-122"/>
                <a:ea typeface="楷体" panose="02010609060101010101" pitchFamily="49" charset="-122"/>
              </a:rPr>
              <a:t>的销售金额。</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295975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animEffect transition="in" filter="wipe(left)">
                                      <p:cBhvr>
                                        <p:cTn id="24"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2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6434052-64AA-4476-9C2E-35CC2FBB23C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6AD19779-6C3D-4604-8100-1B383248C350}"/>
              </a:ext>
            </a:extLst>
          </p:cNvPr>
          <p:cNvSpPr txBox="1"/>
          <p:nvPr/>
        </p:nvSpPr>
        <p:spPr>
          <a:xfrm>
            <a:off x="204239" y="1259957"/>
            <a:ext cx="8852603" cy="5161991"/>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若：</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指定</a:t>
            </a:r>
            <a:r>
              <a:rPr lang="en-US" altLang="zh-CN" sz="2800" b="1" dirty="0">
                <a:solidFill>
                  <a:srgbClr val="FF0000"/>
                </a:solidFill>
                <a:latin typeface="楷体" panose="02010609060101010101" pitchFamily="49" charset="-122"/>
                <a:ea typeface="楷体" panose="02010609060101010101" pitchFamily="49" charset="-122"/>
              </a:rPr>
              <a:t>R0</a:t>
            </a:r>
            <a:r>
              <a:rPr lang="zh-CN" altLang="en-US" sz="2800" b="1" dirty="0">
                <a:solidFill>
                  <a:srgbClr val="FF0000"/>
                </a:solidFill>
                <a:latin typeface="楷体" panose="02010609060101010101" pitchFamily="49" charset="-122"/>
                <a:ea typeface="楷体" panose="02010609060101010101" pitchFamily="49" charset="-122"/>
              </a:rPr>
              <a:t>为基址寄存器</a:t>
            </a:r>
            <a:r>
              <a:rPr lang="zh-CN" altLang="en-US" sz="2800" b="1" dirty="0">
                <a:latin typeface="楷体" panose="02010609060101010101" pitchFamily="49" charset="-122"/>
                <a:ea typeface="楷体" panose="02010609060101010101" pitchFamily="49" charset="-122"/>
              </a:rPr>
              <a:t>，其中存放表格的首址</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，作为基准地址；</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指定</a:t>
            </a:r>
            <a:r>
              <a:rPr lang="en-US" altLang="zh-CN" sz="2800" b="1" dirty="0">
                <a:solidFill>
                  <a:schemeClr val="accent2"/>
                </a:solidFill>
                <a:latin typeface="楷体" panose="02010609060101010101" pitchFamily="49" charset="-122"/>
                <a:ea typeface="楷体" panose="02010609060101010101" pitchFamily="49" charset="-122"/>
              </a:rPr>
              <a:t>R1</a:t>
            </a:r>
            <a:r>
              <a:rPr lang="zh-CN" altLang="en-US" sz="2800" b="1" dirty="0">
                <a:solidFill>
                  <a:schemeClr val="accent2"/>
                </a:solidFill>
                <a:latin typeface="楷体" panose="02010609060101010101" pitchFamily="49" charset="-122"/>
                <a:ea typeface="楷体" panose="02010609060101010101" pitchFamily="49" charset="-122"/>
              </a:rPr>
              <a:t>为变址寄存器</a:t>
            </a:r>
            <a:r>
              <a:rPr lang="zh-CN" altLang="en-US" sz="2800" b="1" dirty="0">
                <a:latin typeface="楷体" panose="02010609060101010101" pitchFamily="49" charset="-122"/>
                <a:ea typeface="楷体" panose="02010609060101010101" pitchFamily="49" charset="-122"/>
              </a:rPr>
              <a:t>，其中存放的变址量为：从表的首址到六月份这一行的起始单元之间的距离，即  </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(5×31)10=(155)10=(10011011)2=009BH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位移量为从该行起点到</a:t>
            </a:r>
            <a:r>
              <a:rPr lang="en-US" altLang="zh-CN" sz="2800" b="1" dirty="0">
                <a:latin typeface="楷体" panose="02010609060101010101" pitchFamily="49" charset="-122"/>
                <a:ea typeface="楷体" panose="02010609060101010101" pitchFamily="49" charset="-122"/>
              </a:rPr>
              <a:t>17</a:t>
            </a:r>
            <a:r>
              <a:rPr lang="zh-CN" altLang="en-US" sz="2800" b="1" dirty="0">
                <a:latin typeface="楷体" panose="02010609060101010101" pitchFamily="49" charset="-122"/>
                <a:ea typeface="楷体" panose="02010609060101010101" pitchFamily="49" charset="-122"/>
              </a:rPr>
              <a:t>日这一列的距离，即</a:t>
            </a:r>
            <a:r>
              <a:rPr lang="en-US" altLang="zh-CN" sz="2800" b="1" dirty="0">
                <a:latin typeface="楷体" panose="02010609060101010101" pitchFamily="49" charset="-122"/>
                <a:ea typeface="楷体" panose="02010609060101010101" pitchFamily="49" charset="-122"/>
              </a:rPr>
              <a:t>0010H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则有：操作数有效地址</a:t>
            </a:r>
            <a:r>
              <a:rPr lang="en-US" altLang="zh-CN" sz="2800" b="1" dirty="0">
                <a:latin typeface="楷体" panose="02010609060101010101" pitchFamily="49" charset="-122"/>
                <a:ea typeface="楷体" panose="02010609060101010101" pitchFamily="49" charset="-122"/>
              </a:rPr>
              <a:t>=1000H+009BH+0010H=10ABH</a:t>
            </a:r>
          </a:p>
        </p:txBody>
      </p:sp>
    </p:spTree>
    <p:extLst>
      <p:ext uri="{BB962C8B-B14F-4D97-AF65-F5344CB8AC3E}">
        <p14:creationId xmlns:p14="http://schemas.microsoft.com/office/powerpoint/2010/main" val="31947853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3809EAB-5A3D-4A21-B03C-1D5F05ABF99B}"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6AD19779-6C3D-4604-8100-1B383248C350}"/>
              </a:ext>
            </a:extLst>
          </p:cNvPr>
          <p:cNvSpPr txBox="1"/>
          <p:nvPr/>
        </p:nvSpPr>
        <p:spPr>
          <a:xfrm>
            <a:off x="321320" y="1351475"/>
            <a:ext cx="8523139" cy="5161991"/>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通过修改基址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还可以实现</a:t>
            </a:r>
            <a:r>
              <a:rPr lang="zh-CN" altLang="en-US" sz="2800" b="1" dirty="0">
                <a:solidFill>
                  <a:srgbClr val="0563C1"/>
                </a:solidFill>
                <a:latin typeface="楷体" panose="02010609060101010101" pitchFamily="49" charset="-122"/>
                <a:ea typeface="楷体" panose="02010609060101010101" pitchFamily="49" charset="-122"/>
              </a:rPr>
              <a:t>程序段在存储空间中的重新定位</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现在</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变址加基址的寻址方式广泛应用于许多计算机中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包括微型计算机。</a:t>
            </a: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10[BX][SI]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10[BX][SI]</a:t>
            </a:r>
          </a:p>
          <a:p>
            <a:pPr lvl="0">
              <a:lnSpc>
                <a:spcPct val="150000"/>
              </a:lnSpc>
            </a:pPr>
            <a:r>
              <a:rPr lang="en-US" altLang="zh-CN" sz="2800" b="1" dirty="0">
                <a:latin typeface="楷体" panose="02010609060101010101" pitchFamily="49" charset="-122"/>
                <a:ea typeface="楷体" panose="02010609060101010101" pitchFamily="49" charset="-122"/>
              </a:rPr>
              <a:t>      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VAR[BP][SI]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VAR[BP][SI] </a:t>
            </a:r>
          </a:p>
        </p:txBody>
      </p:sp>
    </p:spTree>
    <p:extLst>
      <p:ext uri="{BB962C8B-B14F-4D97-AF65-F5344CB8AC3E}">
        <p14:creationId xmlns:p14="http://schemas.microsoft.com/office/powerpoint/2010/main" val="3517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4335AFB-1060-4D55-8232-A86439D4005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4" name="Text Box 4">
            <a:extLst>
              <a:ext uri="{FF2B5EF4-FFF2-40B4-BE49-F238E27FC236}">
                <a16:creationId xmlns:a16="http://schemas.microsoft.com/office/drawing/2014/main" id="{3F67DF4D-9064-4433-9FC2-31883357E13B}"/>
              </a:ext>
            </a:extLst>
          </p:cNvPr>
          <p:cNvSpPr txBox="1"/>
          <p:nvPr/>
        </p:nvSpPr>
        <p:spPr>
          <a:xfrm>
            <a:off x="310430" y="1448882"/>
            <a:ext cx="8523139" cy="4515660"/>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④ 相对寻址（浮动编址）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变址寻址的变形，助记符为</a:t>
            </a:r>
            <a:r>
              <a:rPr lang="en-US" altLang="zh-CN" sz="2800" b="1" dirty="0">
                <a:solidFill>
                  <a:schemeClr val="accent2"/>
                </a:solidFill>
                <a:latin typeface="楷体" panose="02010609060101010101" pitchFamily="49" charset="-122"/>
                <a:ea typeface="楷体" panose="02010609060101010101" pitchFamily="49" charset="-122"/>
              </a:rPr>
              <a:t>X</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PC</a:t>
            </a:r>
            <a:r>
              <a:rPr lang="zh-CN" altLang="en-US" sz="2800" b="1" dirty="0">
                <a:solidFill>
                  <a:schemeClr val="accent2"/>
                </a:solidFill>
                <a:latin typeface="楷体" panose="02010609060101010101" pitchFamily="49" charset="-122"/>
                <a:ea typeface="楷体" panose="02010609060101010101" pitchFamily="49" charset="-122"/>
              </a:rPr>
              <a:t>）</a:t>
            </a:r>
            <a:endParaRPr lang="en-US" altLang="zh-CN" sz="2800" b="1" dirty="0">
              <a:solidFill>
                <a:schemeClr val="accent2"/>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若指令中选定程序计数器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作为变址寄存器，或是隐含地指定</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，指令中给出的形式地址作为位移量（可正、可负），二者相加后形成操作数的有效地址。这种寻址方式实际上就是以当前指令位置为基准，相对它进行位移定位（往前或往后），所以称为相对寻址。</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878469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02BF0DC-7FE4-4C16-9539-E3444A0D85A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4" name="Text Box 4">
            <a:extLst>
              <a:ext uri="{FF2B5EF4-FFF2-40B4-BE49-F238E27FC236}">
                <a16:creationId xmlns:a16="http://schemas.microsoft.com/office/drawing/2014/main" id="{3F67DF4D-9064-4433-9FC2-31883357E13B}"/>
              </a:ext>
            </a:extLst>
          </p:cNvPr>
          <p:cNvSpPr txBox="1"/>
          <p:nvPr/>
        </p:nvSpPr>
        <p:spPr>
          <a:xfrm>
            <a:off x="310430" y="1472230"/>
            <a:ext cx="8523139" cy="2677656"/>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程序计数器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的内容为</a:t>
            </a:r>
            <a:r>
              <a:rPr lang="zh-CN" altLang="en-US" sz="2800" b="1" dirty="0">
                <a:solidFill>
                  <a:schemeClr val="accent2"/>
                </a:solidFill>
                <a:latin typeface="楷体" panose="02010609060101010101" pitchFamily="49" charset="-122"/>
                <a:ea typeface="楷体" panose="02010609060101010101" pitchFamily="49" charset="-122"/>
              </a:rPr>
              <a:t>现行指令地址</a:t>
            </a:r>
            <a:r>
              <a:rPr lang="en-US" altLang="zh-CN" sz="2800" b="1" dirty="0">
                <a:solidFill>
                  <a:schemeClr val="accent2"/>
                </a:solidFill>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从主存中读取指令</a:t>
            </a:r>
            <a:r>
              <a:rPr lang="en-US" altLang="zh-CN" sz="2800" b="1" dirty="0">
                <a:latin typeface="楷体" panose="02010609060101010101" pitchFamily="49" charset="-122"/>
                <a:ea typeface="楷体" panose="02010609060101010101" pitchFamily="49" charset="-122"/>
              </a:rPr>
              <a:t>;</a:t>
            </a:r>
          </a:p>
          <a:p>
            <a:pPr lvl="0"/>
            <a:r>
              <a:rPr lang="zh-CN" altLang="en-US" sz="2800" b="1" dirty="0">
                <a:latin typeface="楷体" panose="02010609060101010101" pitchFamily="49" charset="-122"/>
                <a:ea typeface="楷体" panose="02010609060101010101" pitchFamily="49" charset="-122"/>
              </a:rPr>
              <a:t>指令中形式地址段给出</a:t>
            </a:r>
            <a:r>
              <a:rPr lang="zh-CN" altLang="en-US" sz="2800" b="1" dirty="0">
                <a:solidFill>
                  <a:schemeClr val="accent2"/>
                </a:solidFill>
                <a:latin typeface="楷体" panose="02010609060101010101" pitchFamily="49" charset="-122"/>
                <a:ea typeface="楷体" panose="02010609060101010101" pitchFamily="49" charset="-122"/>
              </a:rPr>
              <a:t>位移量</a:t>
            </a:r>
            <a:r>
              <a:rPr lang="en-US" altLang="zh-CN" sz="2800" b="1" dirty="0">
                <a:solidFill>
                  <a:schemeClr val="accent2"/>
                </a:solidFill>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，它是从现行指令位置到操作数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所在单元之间的距离（单元数）</a:t>
            </a:r>
            <a:r>
              <a:rPr lang="en-US" altLang="zh-CN" sz="2800" b="1" dirty="0">
                <a:latin typeface="楷体" panose="02010609060101010101" pitchFamily="49" charset="-122"/>
                <a:ea typeface="楷体" panose="02010609060101010101" pitchFamily="49" charset="-122"/>
              </a:rPr>
              <a:t>;</a:t>
            </a:r>
          </a:p>
          <a:p>
            <a:pPr lvl="0"/>
            <a:r>
              <a:rPr lang="zh-CN" altLang="en-US" sz="2800" b="1" dirty="0">
                <a:latin typeface="楷体" panose="02010609060101010101" pitchFamily="49" charset="-122"/>
                <a:ea typeface="楷体" panose="02010609060101010101" pitchFamily="49" charset="-122"/>
              </a:rPr>
              <a:t>操作数</a:t>
            </a:r>
            <a:r>
              <a:rPr lang="zh-CN" altLang="en-US" sz="2800" b="1" dirty="0">
                <a:solidFill>
                  <a:schemeClr val="accent2"/>
                </a:solidFill>
                <a:latin typeface="楷体" panose="02010609060101010101" pitchFamily="49" charset="-122"/>
                <a:ea typeface="楷体" panose="02010609060101010101" pitchFamily="49" charset="-122"/>
              </a:rPr>
              <a:t>有效地址</a:t>
            </a:r>
            <a:r>
              <a:rPr lang="en-US" altLang="zh-CN" sz="2800" b="1" dirty="0">
                <a:solidFill>
                  <a:schemeClr val="accent2"/>
                </a:solidFill>
                <a:latin typeface="楷体" panose="02010609060101010101" pitchFamily="49" charset="-122"/>
                <a:ea typeface="楷体" panose="02010609060101010101" pitchFamily="49" charset="-122"/>
              </a:rPr>
              <a:t>D=</a:t>
            </a:r>
            <a:r>
              <a:rPr lang="en-US" altLang="zh-CN" sz="2800" b="1" dirty="0" err="1">
                <a:solidFill>
                  <a:schemeClr val="accent2"/>
                </a:solidFill>
                <a:latin typeface="楷体" panose="02010609060101010101" pitchFamily="49" charset="-122"/>
                <a:ea typeface="楷体" panose="02010609060101010101" pitchFamily="49" charset="-122"/>
              </a:rPr>
              <a:t>A+d</a:t>
            </a:r>
            <a:r>
              <a:rPr lang="zh-CN" altLang="en-US" sz="2800" b="1" dirty="0">
                <a:latin typeface="楷体" panose="02010609060101010101" pitchFamily="49" charset="-122"/>
                <a:ea typeface="楷体" panose="02010609060101010101" pitchFamily="49" charset="-122"/>
              </a:rPr>
              <a:t>，据此访问主存储器，从</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单元中读取操作数。</a:t>
            </a:r>
            <a:endParaRPr lang="en-US" altLang="zh-CN" sz="2800" b="1" dirty="0">
              <a:latin typeface="楷体" panose="02010609060101010101" pitchFamily="49" charset="-122"/>
              <a:ea typeface="楷体" panose="02010609060101010101" pitchFamily="49" charset="-122"/>
            </a:endParaRPr>
          </a:p>
        </p:txBody>
      </p:sp>
      <p:sp>
        <p:nvSpPr>
          <p:cNvPr id="13" name="Line 78">
            <a:extLst>
              <a:ext uri="{FF2B5EF4-FFF2-40B4-BE49-F238E27FC236}">
                <a16:creationId xmlns:a16="http://schemas.microsoft.com/office/drawing/2014/main" id="{F93FCBA1-7D7A-478C-B3CC-0E36A602461A}"/>
              </a:ext>
            </a:extLst>
          </p:cNvPr>
          <p:cNvSpPr>
            <a:spLocks noChangeShapeType="1"/>
          </p:cNvSpPr>
          <p:nvPr/>
        </p:nvSpPr>
        <p:spPr bwMode="auto">
          <a:xfrm flipH="1">
            <a:off x="2919872" y="4955110"/>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5" name="Line 78">
            <a:extLst>
              <a:ext uri="{FF2B5EF4-FFF2-40B4-BE49-F238E27FC236}">
                <a16:creationId xmlns:a16="http://schemas.microsoft.com/office/drawing/2014/main" id="{1D322F42-12DC-44DF-B8FE-291A832AF69D}"/>
              </a:ext>
            </a:extLst>
          </p:cNvPr>
          <p:cNvSpPr>
            <a:spLocks noChangeShapeType="1"/>
          </p:cNvSpPr>
          <p:nvPr/>
        </p:nvSpPr>
        <p:spPr bwMode="auto">
          <a:xfrm>
            <a:off x="5252884" y="5634123"/>
            <a:ext cx="1047222" cy="507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16" name="Text Box 74">
            <a:extLst>
              <a:ext uri="{FF2B5EF4-FFF2-40B4-BE49-F238E27FC236}">
                <a16:creationId xmlns:a16="http://schemas.microsoft.com/office/drawing/2014/main" id="{A07F23A5-DC24-462C-A148-5CEB407B6063}"/>
              </a:ext>
            </a:extLst>
          </p:cNvPr>
          <p:cNvSpPr txBox="1">
            <a:spLocks noChangeArrowheads="1"/>
          </p:cNvSpPr>
          <p:nvPr/>
        </p:nvSpPr>
        <p:spPr bwMode="auto">
          <a:xfrm>
            <a:off x="1758436" y="5502078"/>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latin typeface="楷体" panose="02010609060101010101" pitchFamily="49" charset="-122"/>
                <a:ea typeface="楷体" panose="02010609060101010101" pitchFamily="49" charset="-122"/>
              </a:rPr>
              <a:t>PC</a:t>
            </a:r>
          </a:p>
        </p:txBody>
      </p:sp>
      <p:sp>
        <p:nvSpPr>
          <p:cNvPr id="18" name="Text Box 74">
            <a:extLst>
              <a:ext uri="{FF2B5EF4-FFF2-40B4-BE49-F238E27FC236}">
                <a16:creationId xmlns:a16="http://schemas.microsoft.com/office/drawing/2014/main" id="{682DF414-319C-460E-BF48-006C633DF6E6}"/>
              </a:ext>
            </a:extLst>
          </p:cNvPr>
          <p:cNvSpPr txBox="1">
            <a:spLocks noChangeArrowheads="1"/>
          </p:cNvSpPr>
          <p:nvPr/>
        </p:nvSpPr>
        <p:spPr bwMode="auto">
          <a:xfrm>
            <a:off x="2427574" y="5510312"/>
            <a:ext cx="1047221" cy="523220"/>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 </a:t>
            </a:r>
          </a:p>
        </p:txBody>
      </p:sp>
      <p:grpSp>
        <p:nvGrpSpPr>
          <p:cNvPr id="19" name="Group 67">
            <a:extLst>
              <a:ext uri="{FF2B5EF4-FFF2-40B4-BE49-F238E27FC236}">
                <a16:creationId xmlns:a16="http://schemas.microsoft.com/office/drawing/2014/main" id="{DDE9084F-C81F-4F9F-98CE-A42C18273ABF}"/>
              </a:ext>
            </a:extLst>
          </p:cNvPr>
          <p:cNvGrpSpPr>
            <a:grpSpLocks/>
          </p:cNvGrpSpPr>
          <p:nvPr/>
        </p:nvGrpSpPr>
        <p:grpSpPr bwMode="auto">
          <a:xfrm>
            <a:off x="6751732" y="4750036"/>
            <a:ext cx="1772315" cy="1600200"/>
            <a:chOff x="4128" y="528"/>
            <a:chExt cx="720" cy="1008"/>
          </a:xfrm>
        </p:grpSpPr>
        <p:sp>
          <p:nvSpPr>
            <p:cNvPr id="20" name="Rectangle 71">
              <a:extLst>
                <a:ext uri="{FF2B5EF4-FFF2-40B4-BE49-F238E27FC236}">
                  <a16:creationId xmlns:a16="http://schemas.microsoft.com/office/drawing/2014/main" id="{F8FFFE36-4582-48A0-B913-A0D84B56ABAD}"/>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3" name="Line 72">
              <a:extLst>
                <a:ext uri="{FF2B5EF4-FFF2-40B4-BE49-F238E27FC236}">
                  <a16:creationId xmlns:a16="http://schemas.microsoft.com/office/drawing/2014/main" id="{44906A45-294E-4987-B9F5-72E2AEF699D2}"/>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4" name="Line 73">
              <a:extLst>
                <a:ext uri="{FF2B5EF4-FFF2-40B4-BE49-F238E27FC236}">
                  <a16:creationId xmlns:a16="http://schemas.microsoft.com/office/drawing/2014/main" id="{C8EEA6C7-3C2E-481B-B17E-BA7A9628FEAE}"/>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5" name="Text Box 74">
            <a:extLst>
              <a:ext uri="{FF2B5EF4-FFF2-40B4-BE49-F238E27FC236}">
                <a16:creationId xmlns:a16="http://schemas.microsoft.com/office/drawing/2014/main" id="{DD14BB06-79D6-4E0B-960E-068FD2A68477}"/>
              </a:ext>
            </a:extLst>
          </p:cNvPr>
          <p:cNvSpPr txBox="1">
            <a:spLocks noChangeArrowheads="1"/>
          </p:cNvSpPr>
          <p:nvPr/>
        </p:nvSpPr>
        <p:spPr bwMode="auto">
          <a:xfrm>
            <a:off x="6722217" y="4253547"/>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26" name="Text Box 74">
            <a:extLst>
              <a:ext uri="{FF2B5EF4-FFF2-40B4-BE49-F238E27FC236}">
                <a16:creationId xmlns:a16="http://schemas.microsoft.com/office/drawing/2014/main" id="{E7A84091-AFAC-4C94-B896-9615A4CB179E}"/>
              </a:ext>
            </a:extLst>
          </p:cNvPr>
          <p:cNvSpPr txBox="1">
            <a:spLocks noChangeArrowheads="1"/>
          </p:cNvSpPr>
          <p:nvPr/>
        </p:nvSpPr>
        <p:spPr bwMode="auto">
          <a:xfrm>
            <a:off x="6751732" y="5283436"/>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
        <p:nvSpPr>
          <p:cNvPr id="27" name="Text Box 74">
            <a:extLst>
              <a:ext uri="{FF2B5EF4-FFF2-40B4-BE49-F238E27FC236}">
                <a16:creationId xmlns:a16="http://schemas.microsoft.com/office/drawing/2014/main" id="{AF9014EF-276D-4881-B5C5-2189C13A917E}"/>
              </a:ext>
            </a:extLst>
          </p:cNvPr>
          <p:cNvSpPr txBox="1">
            <a:spLocks noChangeArrowheads="1"/>
          </p:cNvSpPr>
          <p:nvPr/>
        </p:nvSpPr>
        <p:spPr bwMode="auto">
          <a:xfrm>
            <a:off x="5262589" y="5168236"/>
            <a:ext cx="121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D=</a:t>
            </a:r>
            <a:r>
              <a:rPr lang="en-US" altLang="zh-CN" sz="2800" dirty="0" err="1">
                <a:latin typeface="楷体" panose="02010609060101010101" pitchFamily="49" charset="-122"/>
                <a:ea typeface="楷体" panose="02010609060101010101" pitchFamily="49" charset="-122"/>
              </a:rPr>
              <a:t>A+d</a:t>
            </a:r>
            <a:endParaRPr lang="en-US" altLang="zh-CN" sz="2800" dirty="0">
              <a:latin typeface="楷体" panose="02010609060101010101" pitchFamily="49" charset="-122"/>
              <a:ea typeface="楷体" panose="02010609060101010101" pitchFamily="49" charset="-122"/>
            </a:endParaRPr>
          </a:p>
        </p:txBody>
      </p:sp>
      <p:sp>
        <p:nvSpPr>
          <p:cNvPr id="28" name="Text Box 74">
            <a:extLst>
              <a:ext uri="{FF2B5EF4-FFF2-40B4-BE49-F238E27FC236}">
                <a16:creationId xmlns:a16="http://schemas.microsoft.com/office/drawing/2014/main" id="{53F1E284-F7FF-433B-BFE8-166C22EEF05D}"/>
              </a:ext>
            </a:extLst>
          </p:cNvPr>
          <p:cNvSpPr txBox="1">
            <a:spLocks noChangeArrowheads="1"/>
          </p:cNvSpPr>
          <p:nvPr/>
        </p:nvSpPr>
        <p:spPr bwMode="auto">
          <a:xfrm>
            <a:off x="6320211" y="5323694"/>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D</a:t>
            </a:r>
          </a:p>
        </p:txBody>
      </p:sp>
      <p:grpSp>
        <p:nvGrpSpPr>
          <p:cNvPr id="29" name="组合 28">
            <a:extLst>
              <a:ext uri="{FF2B5EF4-FFF2-40B4-BE49-F238E27FC236}">
                <a16:creationId xmlns:a16="http://schemas.microsoft.com/office/drawing/2014/main" id="{3E215A2F-E97D-4206-B7D6-7860834E91D0}"/>
              </a:ext>
            </a:extLst>
          </p:cNvPr>
          <p:cNvGrpSpPr/>
          <p:nvPr/>
        </p:nvGrpSpPr>
        <p:grpSpPr>
          <a:xfrm>
            <a:off x="358441" y="4421194"/>
            <a:ext cx="4071939" cy="531814"/>
            <a:chOff x="262071" y="3428995"/>
            <a:chExt cx="4071939" cy="531814"/>
          </a:xfrm>
        </p:grpSpPr>
        <p:grpSp>
          <p:nvGrpSpPr>
            <p:cNvPr id="33" name="Group 21">
              <a:extLst>
                <a:ext uri="{FF2B5EF4-FFF2-40B4-BE49-F238E27FC236}">
                  <a16:creationId xmlns:a16="http://schemas.microsoft.com/office/drawing/2014/main" id="{B11F8120-8C4E-4BF2-88EC-0F3C46A587CA}"/>
                </a:ext>
              </a:extLst>
            </p:cNvPr>
            <p:cNvGrpSpPr>
              <a:grpSpLocks/>
            </p:cNvGrpSpPr>
            <p:nvPr/>
          </p:nvGrpSpPr>
          <p:grpSpPr bwMode="auto">
            <a:xfrm>
              <a:off x="262071" y="3428995"/>
              <a:ext cx="4071939" cy="531814"/>
              <a:chOff x="1248" y="2208"/>
              <a:chExt cx="2565" cy="335"/>
            </a:xfrm>
          </p:grpSpPr>
          <p:sp>
            <p:nvSpPr>
              <p:cNvPr id="35" name="Text Box 22">
                <a:extLst>
                  <a:ext uri="{FF2B5EF4-FFF2-40B4-BE49-F238E27FC236}">
                    <a16:creationId xmlns:a16="http://schemas.microsoft.com/office/drawing/2014/main" id="{A6B8F33B-8CFF-4846-96D5-175FCD5C17AF}"/>
                  </a:ext>
                </a:extLst>
              </p:cNvPr>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PC    d</a:t>
                </a:r>
              </a:p>
            </p:txBody>
          </p:sp>
          <p:sp>
            <p:nvSpPr>
              <p:cNvPr id="36" name="Line 23">
                <a:extLst>
                  <a:ext uri="{FF2B5EF4-FFF2-40B4-BE49-F238E27FC236}">
                    <a16:creationId xmlns:a16="http://schemas.microsoft.com/office/drawing/2014/main" id="{B176FD9F-1CB2-48E8-A7B8-8E66FB2ED1B0}"/>
                  </a:ext>
                </a:extLst>
              </p:cNvPr>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7" name="Line 24">
                <a:extLst>
                  <a:ext uri="{FF2B5EF4-FFF2-40B4-BE49-F238E27FC236}">
                    <a16:creationId xmlns:a16="http://schemas.microsoft.com/office/drawing/2014/main" id="{86F81AFF-588D-4986-A903-124A1E9D6440}"/>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4" name="Line 24">
              <a:extLst>
                <a:ext uri="{FF2B5EF4-FFF2-40B4-BE49-F238E27FC236}">
                  <a16:creationId xmlns:a16="http://schemas.microsoft.com/office/drawing/2014/main" id="{43312F54-B51A-4F17-ABC4-896E84BAA607}"/>
                </a:ext>
              </a:extLst>
            </p:cNvPr>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8" name="Line 78">
            <a:extLst>
              <a:ext uri="{FF2B5EF4-FFF2-40B4-BE49-F238E27FC236}">
                <a16:creationId xmlns:a16="http://schemas.microsoft.com/office/drawing/2014/main" id="{CA555F56-9025-4A3B-B57F-010B72E5B993}"/>
              </a:ext>
            </a:extLst>
          </p:cNvPr>
          <p:cNvSpPr>
            <a:spLocks noChangeShapeType="1"/>
          </p:cNvSpPr>
          <p:nvPr/>
        </p:nvSpPr>
        <p:spPr bwMode="auto">
          <a:xfrm>
            <a:off x="2022806" y="5285484"/>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9" name="Line 78">
            <a:extLst>
              <a:ext uri="{FF2B5EF4-FFF2-40B4-BE49-F238E27FC236}">
                <a16:creationId xmlns:a16="http://schemas.microsoft.com/office/drawing/2014/main" id="{29677056-936A-4404-84E2-5DA4F46D4B8B}"/>
              </a:ext>
            </a:extLst>
          </p:cNvPr>
          <p:cNvSpPr>
            <a:spLocks noChangeShapeType="1"/>
          </p:cNvSpPr>
          <p:nvPr/>
        </p:nvSpPr>
        <p:spPr bwMode="auto">
          <a:xfrm flipH="1" flipV="1">
            <a:off x="2022808" y="5304641"/>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Line 78">
            <a:extLst>
              <a:ext uri="{FF2B5EF4-FFF2-40B4-BE49-F238E27FC236}">
                <a16:creationId xmlns:a16="http://schemas.microsoft.com/office/drawing/2014/main" id="{1A3E05DB-2C6F-4170-AE61-56915095FAAD}"/>
              </a:ext>
            </a:extLst>
          </p:cNvPr>
          <p:cNvSpPr>
            <a:spLocks noChangeShapeType="1"/>
          </p:cNvSpPr>
          <p:nvPr/>
        </p:nvSpPr>
        <p:spPr bwMode="auto">
          <a:xfrm flipH="1">
            <a:off x="3877135" y="4940564"/>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8">
            <a:extLst>
              <a:ext uri="{FF2B5EF4-FFF2-40B4-BE49-F238E27FC236}">
                <a16:creationId xmlns:a16="http://schemas.microsoft.com/office/drawing/2014/main" id="{612C1A9F-24BA-430A-AD0A-DF6DA36F9751}"/>
              </a:ext>
            </a:extLst>
          </p:cNvPr>
          <p:cNvSpPr>
            <a:spLocks noChangeShapeType="1"/>
          </p:cNvSpPr>
          <p:nvPr/>
        </p:nvSpPr>
        <p:spPr bwMode="auto">
          <a:xfrm>
            <a:off x="3865891" y="5302117"/>
            <a:ext cx="810530" cy="7031"/>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78">
            <a:extLst>
              <a:ext uri="{FF2B5EF4-FFF2-40B4-BE49-F238E27FC236}">
                <a16:creationId xmlns:a16="http://schemas.microsoft.com/office/drawing/2014/main" id="{6775C416-165D-4FC3-9CDE-3A10BC87EF8A}"/>
              </a:ext>
            </a:extLst>
          </p:cNvPr>
          <p:cNvSpPr>
            <a:spLocks noChangeShapeType="1"/>
          </p:cNvSpPr>
          <p:nvPr/>
        </p:nvSpPr>
        <p:spPr bwMode="auto">
          <a:xfrm>
            <a:off x="3482730" y="5794894"/>
            <a:ext cx="118563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Text Box 74">
            <a:extLst>
              <a:ext uri="{FF2B5EF4-FFF2-40B4-BE49-F238E27FC236}">
                <a16:creationId xmlns:a16="http://schemas.microsoft.com/office/drawing/2014/main" id="{6C5F88AF-87F0-464E-847E-9C3DC3C64E1D}"/>
              </a:ext>
            </a:extLst>
          </p:cNvPr>
          <p:cNvSpPr txBox="1">
            <a:spLocks noChangeArrowheads="1"/>
          </p:cNvSpPr>
          <p:nvPr/>
        </p:nvSpPr>
        <p:spPr bwMode="auto">
          <a:xfrm>
            <a:off x="4727329" y="4856220"/>
            <a:ext cx="474647" cy="1384995"/>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加法器</a:t>
            </a:r>
            <a:r>
              <a:rPr lang="en-US" altLang="zh-CN" sz="2800" dirty="0">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13510384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right)">
                                      <p:cBhvr>
                                        <p:cTn id="31" dur="500"/>
                                        <p:tgtEl>
                                          <p:spTgt spid="39"/>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500"/>
                                        <p:tgtEl>
                                          <p:spTgt spid="38"/>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up)">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up)">
                                      <p:cBhvr>
                                        <p:cTn id="57" dur="500"/>
                                        <p:tgtEl>
                                          <p:spTgt spid="42"/>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up)">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par>
                                <p:cTn id="76" presetID="22" presetClass="entr" presetSubtype="8"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left)">
                                      <p:cBhvr>
                                        <p:cTn id="78" dur="500"/>
                                        <p:tgtEl>
                                          <p:spTgt spid="15"/>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wipe(left)">
                                      <p:cBhvr>
                                        <p:cTn id="82" dur="500"/>
                                        <p:tgtEl>
                                          <p:spTgt spid="28"/>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left)">
                                      <p:cBhvr>
                                        <p:cTn id="8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6" grpId="0"/>
      <p:bldP spid="18" grpId="0" animBg="1"/>
      <p:bldP spid="25" grpId="0"/>
      <p:bldP spid="26" grpId="0"/>
      <p:bldP spid="27" grpId="0"/>
      <p:bldP spid="28" grpId="0"/>
      <p:bldP spid="4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C6E6FFC-A72B-47C7-996B-04A4900BDF1F}"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6" name="Line 78">
            <a:extLst>
              <a:ext uri="{FF2B5EF4-FFF2-40B4-BE49-F238E27FC236}">
                <a16:creationId xmlns:a16="http://schemas.microsoft.com/office/drawing/2014/main" id="{4DE7126B-31C4-446D-A688-87861A3C70B7}"/>
              </a:ext>
            </a:extLst>
          </p:cNvPr>
          <p:cNvSpPr>
            <a:spLocks noChangeShapeType="1"/>
          </p:cNvSpPr>
          <p:nvPr/>
        </p:nvSpPr>
        <p:spPr bwMode="auto">
          <a:xfrm>
            <a:off x="2134381" y="2340195"/>
            <a:ext cx="3702104" cy="27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141424" y="1338557"/>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48" name="Line 78">
            <a:extLst>
              <a:ext uri="{FF2B5EF4-FFF2-40B4-BE49-F238E27FC236}">
                <a16:creationId xmlns:a16="http://schemas.microsoft.com/office/drawing/2014/main" id="{AD051F88-7EC2-4468-83AE-2BE552A1E8AD}"/>
              </a:ext>
            </a:extLst>
          </p:cNvPr>
          <p:cNvSpPr>
            <a:spLocks noChangeShapeType="1"/>
          </p:cNvSpPr>
          <p:nvPr/>
        </p:nvSpPr>
        <p:spPr bwMode="auto">
          <a:xfrm flipV="1">
            <a:off x="7257126" y="2632563"/>
            <a:ext cx="59104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9" name="Text Box 4">
            <a:extLst>
              <a:ext uri="{FF2B5EF4-FFF2-40B4-BE49-F238E27FC236}">
                <a16:creationId xmlns:a16="http://schemas.microsoft.com/office/drawing/2014/main" id="{EB46CF7D-9524-49EC-9BBD-18EB2FDDDE46}"/>
              </a:ext>
            </a:extLst>
          </p:cNvPr>
          <p:cNvSpPr txBox="1"/>
          <p:nvPr/>
        </p:nvSpPr>
        <p:spPr>
          <a:xfrm>
            <a:off x="7356835" y="2044526"/>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0" name="Text Box 4">
            <a:extLst>
              <a:ext uri="{FF2B5EF4-FFF2-40B4-BE49-F238E27FC236}">
                <a16:creationId xmlns:a16="http://schemas.microsoft.com/office/drawing/2014/main" id="{688877E3-39EC-47ED-AB9D-2CA832228CD4}"/>
              </a:ext>
            </a:extLst>
          </p:cNvPr>
          <p:cNvSpPr txBox="1"/>
          <p:nvPr/>
        </p:nvSpPr>
        <p:spPr>
          <a:xfrm>
            <a:off x="162063" y="1925128"/>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p>
        </p:txBody>
      </p:sp>
      <p:sp>
        <p:nvSpPr>
          <p:cNvPr id="51" name="Line 78">
            <a:extLst>
              <a:ext uri="{FF2B5EF4-FFF2-40B4-BE49-F238E27FC236}">
                <a16:creationId xmlns:a16="http://schemas.microsoft.com/office/drawing/2014/main" id="{643AA078-E86C-49ED-A6E8-6E2517161529}"/>
              </a:ext>
            </a:extLst>
          </p:cNvPr>
          <p:cNvSpPr>
            <a:spLocks noChangeShapeType="1"/>
          </p:cNvSpPr>
          <p:nvPr/>
        </p:nvSpPr>
        <p:spPr bwMode="auto">
          <a:xfrm>
            <a:off x="2650676" y="3001694"/>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2" name="Text Box 4">
            <a:extLst>
              <a:ext uri="{FF2B5EF4-FFF2-40B4-BE49-F238E27FC236}">
                <a16:creationId xmlns:a16="http://schemas.microsoft.com/office/drawing/2014/main" id="{90472A21-7904-487B-821E-61F37DBAFA6E}"/>
              </a:ext>
            </a:extLst>
          </p:cNvPr>
          <p:cNvSpPr txBox="1"/>
          <p:nvPr/>
        </p:nvSpPr>
        <p:spPr>
          <a:xfrm>
            <a:off x="2863193" y="2407564"/>
            <a:ext cx="664279" cy="637675"/>
          </a:xfrm>
          <a:prstGeom prst="rect">
            <a:avLst/>
          </a:prstGeom>
          <a:noFill/>
          <a:ln w="9525">
            <a:noFill/>
          </a:ln>
        </p:spPr>
        <p:txBody>
          <a:bodyPr wrap="square" anchor="t">
            <a:spAutoFit/>
          </a:bodyPr>
          <a:lstStyle/>
          <a:p>
            <a:pPr lvl="0">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PC</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53" name="Text Box 4">
            <a:extLst>
              <a:ext uri="{FF2B5EF4-FFF2-40B4-BE49-F238E27FC236}">
                <a16:creationId xmlns:a16="http://schemas.microsoft.com/office/drawing/2014/main" id="{37296B36-4461-4829-B675-2BAD86BD64AE}"/>
              </a:ext>
            </a:extLst>
          </p:cNvPr>
          <p:cNvSpPr txBox="1"/>
          <p:nvPr/>
        </p:nvSpPr>
        <p:spPr>
          <a:xfrm>
            <a:off x="105340" y="2527836"/>
            <a:ext cx="2721770"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程序计数器编号</a:t>
            </a:r>
            <a:endParaRPr lang="en-US" altLang="zh-CN" sz="2800" b="1" dirty="0">
              <a:latin typeface="楷体" panose="02010609060101010101" pitchFamily="49" charset="-122"/>
              <a:ea typeface="楷体" panose="02010609060101010101" pitchFamily="49" charset="-122"/>
            </a:endParaRPr>
          </a:p>
        </p:txBody>
      </p:sp>
      <p:sp>
        <p:nvSpPr>
          <p:cNvPr id="54" name="Text Box 4">
            <a:extLst>
              <a:ext uri="{FF2B5EF4-FFF2-40B4-BE49-F238E27FC236}">
                <a16:creationId xmlns:a16="http://schemas.microsoft.com/office/drawing/2014/main" id="{36B44DF7-F57E-4833-8D5B-4A0A4E575170}"/>
              </a:ext>
            </a:extLst>
          </p:cNvPr>
          <p:cNvSpPr txBox="1"/>
          <p:nvPr/>
        </p:nvSpPr>
        <p:spPr>
          <a:xfrm>
            <a:off x="3644518" y="2510426"/>
            <a:ext cx="1919146"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指令地址</a:t>
            </a:r>
            <a:r>
              <a:rPr lang="en-US" altLang="zh-CN" sz="2800" b="1" dirty="0">
                <a:latin typeface="楷体" panose="02010609060101010101" pitchFamily="49" charset="-122"/>
                <a:ea typeface="楷体" panose="02010609060101010101" pitchFamily="49" charset="-122"/>
              </a:rPr>
              <a:t>A</a:t>
            </a:r>
          </a:p>
        </p:txBody>
      </p:sp>
      <p:sp>
        <p:nvSpPr>
          <p:cNvPr id="55" name="Line 78">
            <a:extLst>
              <a:ext uri="{FF2B5EF4-FFF2-40B4-BE49-F238E27FC236}">
                <a16:creationId xmlns:a16="http://schemas.microsoft.com/office/drawing/2014/main" id="{F6B63C1B-BEF0-4F38-8D93-675FEED64ED9}"/>
              </a:ext>
            </a:extLst>
          </p:cNvPr>
          <p:cNvSpPr>
            <a:spLocks noChangeShapeType="1"/>
          </p:cNvSpPr>
          <p:nvPr/>
        </p:nvSpPr>
        <p:spPr bwMode="auto">
          <a:xfrm flipV="1">
            <a:off x="5405419" y="2966582"/>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6" name="Line 78">
            <a:extLst>
              <a:ext uri="{FF2B5EF4-FFF2-40B4-BE49-F238E27FC236}">
                <a16:creationId xmlns:a16="http://schemas.microsoft.com/office/drawing/2014/main" id="{1EBD9AC8-34CD-4ADE-A266-D62484053236}"/>
              </a:ext>
            </a:extLst>
          </p:cNvPr>
          <p:cNvSpPr>
            <a:spLocks noChangeShapeType="1"/>
          </p:cNvSpPr>
          <p:nvPr/>
        </p:nvSpPr>
        <p:spPr bwMode="auto">
          <a:xfrm flipV="1">
            <a:off x="5853647" y="2640794"/>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Line 78">
            <a:extLst>
              <a:ext uri="{FF2B5EF4-FFF2-40B4-BE49-F238E27FC236}">
                <a16:creationId xmlns:a16="http://schemas.microsoft.com/office/drawing/2014/main" id="{D9C1E76D-CEE0-463B-BD96-FDAEBB16A710}"/>
              </a:ext>
            </a:extLst>
          </p:cNvPr>
          <p:cNvSpPr>
            <a:spLocks noChangeShapeType="1"/>
          </p:cNvSpPr>
          <p:nvPr/>
        </p:nvSpPr>
        <p:spPr bwMode="auto">
          <a:xfrm flipH="1">
            <a:off x="5836485" y="2341493"/>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8" name="Text Box 74">
            <a:extLst>
              <a:ext uri="{FF2B5EF4-FFF2-40B4-BE49-F238E27FC236}">
                <a16:creationId xmlns:a16="http://schemas.microsoft.com/office/drawing/2014/main" id="{CB591C1C-5A6E-48CD-B91D-C5F04A5C7FA0}"/>
              </a:ext>
            </a:extLst>
          </p:cNvPr>
          <p:cNvSpPr txBox="1">
            <a:spLocks noChangeArrowheads="1"/>
          </p:cNvSpPr>
          <p:nvPr/>
        </p:nvSpPr>
        <p:spPr bwMode="auto">
          <a:xfrm>
            <a:off x="6260745" y="2367585"/>
            <a:ext cx="1062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D=</a:t>
            </a:r>
            <a:r>
              <a:rPr lang="en-US" altLang="zh-CN" sz="2400" dirty="0" err="1">
                <a:latin typeface="楷体" panose="02010609060101010101" pitchFamily="49" charset="-122"/>
                <a:ea typeface="楷体" panose="02010609060101010101" pitchFamily="49" charset="-122"/>
              </a:rPr>
              <a:t>A+d</a:t>
            </a:r>
            <a:endParaRPr lang="en-US" altLang="zh-CN" sz="2400" dirty="0">
              <a:latin typeface="楷体" panose="02010609060101010101" pitchFamily="49" charset="-122"/>
              <a:ea typeface="楷体" panose="02010609060101010101" pitchFamily="49" charset="-122"/>
            </a:endParaRPr>
          </a:p>
        </p:txBody>
      </p:sp>
      <p:sp>
        <p:nvSpPr>
          <p:cNvPr id="59" name="Text Box 74">
            <a:extLst>
              <a:ext uri="{FF2B5EF4-FFF2-40B4-BE49-F238E27FC236}">
                <a16:creationId xmlns:a16="http://schemas.microsoft.com/office/drawing/2014/main" id="{E4899DAD-C880-44BF-8EDF-85154F93AD66}"/>
              </a:ext>
            </a:extLst>
          </p:cNvPr>
          <p:cNvSpPr txBox="1">
            <a:spLocks noChangeArrowheads="1"/>
          </p:cNvSpPr>
          <p:nvPr/>
        </p:nvSpPr>
        <p:spPr bwMode="auto">
          <a:xfrm>
            <a:off x="7846888" y="2342828"/>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60" name="Text Box 4">
            <a:extLst>
              <a:ext uri="{FF2B5EF4-FFF2-40B4-BE49-F238E27FC236}">
                <a16:creationId xmlns:a16="http://schemas.microsoft.com/office/drawing/2014/main" id="{6DDA9CD3-879D-44DE-858F-C4DA5394EE41}"/>
              </a:ext>
            </a:extLst>
          </p:cNvPr>
          <p:cNvSpPr txBox="1"/>
          <p:nvPr/>
        </p:nvSpPr>
        <p:spPr>
          <a:xfrm>
            <a:off x="162063" y="3458511"/>
            <a:ext cx="8523139" cy="193033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与形式地址</a:t>
            </a:r>
            <a:r>
              <a:rPr lang="en-US" altLang="zh-CN" sz="2800" b="1" dirty="0">
                <a:latin typeface="楷体" panose="02010609060101010101" pitchFamily="49" charset="-122"/>
                <a:ea typeface="楷体" panose="02010609060101010101" pitchFamily="49" charset="-122"/>
              </a:rPr>
              <a:t>d </a:t>
            </a:r>
            <a:r>
              <a:rPr lang="zh-CN" altLang="en-US" sz="2800" b="1" dirty="0">
                <a:latin typeface="楷体" panose="02010609060101010101" pitchFamily="49" charset="-122"/>
                <a:ea typeface="楷体" panose="02010609060101010101" pitchFamily="49" charset="-122"/>
              </a:rPr>
              <a:t>、变址寄存器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的关系为：</a:t>
            </a:r>
          </a:p>
          <a:p>
            <a:pPr lvl="0">
              <a:lnSpc>
                <a:spcPct val="150000"/>
              </a:lnSpc>
            </a:pPr>
            <a:r>
              <a:rPr lang="en-US" altLang="zh-CN" sz="2800" b="1" dirty="0">
                <a:latin typeface="楷体" panose="02010609060101010101" pitchFamily="49" charset="-122"/>
                <a:ea typeface="楷体" panose="02010609060101010101" pitchFamily="49" charset="-122"/>
              </a:rPr>
              <a:t>           </a:t>
            </a:r>
            <a:r>
              <a:rPr lang="en-US" altLang="zh-CN" sz="2800" b="1" dirty="0">
                <a:solidFill>
                  <a:schemeClr val="accent2"/>
                </a:solidFill>
                <a:latin typeface="楷体" panose="02010609060101010101" pitchFamily="49" charset="-122"/>
                <a:ea typeface="楷体" panose="02010609060101010101" pitchFamily="49" charset="-122"/>
              </a:rPr>
              <a:t>S=</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PC</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 d</a:t>
            </a:r>
            <a:r>
              <a:rPr lang="zh-CN" altLang="en-US" sz="2800" b="1" dirty="0">
                <a:solidFill>
                  <a:schemeClr val="accent2"/>
                </a:solidFill>
                <a:latin typeface="楷体" panose="02010609060101010101" pitchFamily="49" charset="-122"/>
                <a:ea typeface="楷体" panose="02010609060101010101" pitchFamily="49" charset="-122"/>
              </a:rPr>
              <a:t>））</a:t>
            </a:r>
          </a:p>
          <a:p>
            <a:pPr lvl="0">
              <a:lnSpc>
                <a:spcPct val="150000"/>
              </a:lnSpc>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）即变址量</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作为基准地址来看待。</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092435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left)">
                                      <p:cBhvr>
                                        <p:cTn id="30" dur="500"/>
                                        <p:tgtEl>
                                          <p:spTgt spid="5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left)">
                                      <p:cBhvr>
                                        <p:cTn id="33" dur="500"/>
                                        <p:tgtEl>
                                          <p:spTgt spid="4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left)">
                                      <p:cBhvr>
                                        <p:cTn id="36" dur="500"/>
                                        <p:tgtEl>
                                          <p:spTgt spid="55"/>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wipe(left)">
                                      <p:cBhvr>
                                        <p:cTn id="44" dur="500"/>
                                        <p:tgtEl>
                                          <p:spTgt spid="5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left)">
                                      <p:cBhvr>
                                        <p:cTn id="49" dur="500"/>
                                        <p:tgtEl>
                                          <p:spTgt spid="5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ipe(left)">
                                      <p:cBhvr>
                                        <p:cTn id="54" dur="500"/>
                                        <p:tgtEl>
                                          <p:spTgt spid="4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wipe(left)">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0">
                                            <p:txEl>
                                              <p:pRg st="0" end="0"/>
                                            </p:txEl>
                                          </p:spTgt>
                                        </p:tgtEl>
                                        <p:attrNameLst>
                                          <p:attrName>style.visibility</p:attrName>
                                        </p:attrNameLst>
                                      </p:cBhvr>
                                      <p:to>
                                        <p:strVal val="visible"/>
                                      </p:to>
                                    </p:set>
                                    <p:animEffect transition="in" filter="wipe(left)">
                                      <p:cBhvr>
                                        <p:cTn id="67" dur="500"/>
                                        <p:tgtEl>
                                          <p:spTgt spid="60">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0">
                                            <p:txEl>
                                              <p:pRg st="1" end="1"/>
                                            </p:txEl>
                                          </p:spTgt>
                                        </p:tgtEl>
                                        <p:attrNameLst>
                                          <p:attrName>style.visibility</p:attrName>
                                        </p:attrNameLst>
                                      </p:cBhvr>
                                      <p:to>
                                        <p:strVal val="visible"/>
                                      </p:to>
                                    </p:set>
                                    <p:animEffect transition="in" filter="wipe(left)">
                                      <p:cBhvr>
                                        <p:cTn id="72" dur="500"/>
                                        <p:tgtEl>
                                          <p:spTgt spid="60">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0">
                                            <p:txEl>
                                              <p:pRg st="2" end="2"/>
                                            </p:txEl>
                                          </p:spTgt>
                                        </p:tgtEl>
                                        <p:attrNameLst>
                                          <p:attrName>style.visibility</p:attrName>
                                        </p:attrNameLst>
                                      </p:cBhvr>
                                      <p:to>
                                        <p:strVal val="visible"/>
                                      </p:to>
                                    </p:set>
                                    <p:animEffect transition="in" filter="wipe(left)">
                                      <p:cBhvr>
                                        <p:cTn id="77" dur="500"/>
                                        <p:tgtEl>
                                          <p:spTgt spid="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p:bldP spid="50" grpId="0"/>
      <p:bldP spid="51" grpId="0" animBg="1"/>
      <p:bldP spid="52" grpId="0"/>
      <p:bldP spid="53" grpId="0"/>
      <p:bldP spid="54" grpId="0"/>
      <p:bldP spid="55" grpId="0" animBg="1"/>
      <p:bldP spid="56" grpId="0" animBg="1"/>
      <p:bldP spid="57" grpId="0" animBg="1"/>
      <p:bldP spid="58" grpId="0"/>
      <p:bldP spid="59" grpId="0"/>
      <p:bldP spid="60"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6731EEE-B0B5-4942-9ED9-D28EE5AF6161}"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283552" y="1314681"/>
            <a:ext cx="8697776"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若从</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单元中取出一条指令，该指令采用相对寻址方式读取操作数，形式地址（位移量）为</a:t>
            </a:r>
            <a:r>
              <a:rPr lang="en-US" altLang="zh-CN" sz="2800" b="1" dirty="0">
                <a:solidFill>
                  <a:srgbClr val="FF0000"/>
                </a:solidFill>
                <a:latin typeface="楷体" panose="02010609060101010101" pitchFamily="49" charset="-122"/>
                <a:ea typeface="楷体" panose="02010609060101010101" pitchFamily="49" charset="-122"/>
              </a:rPr>
              <a:t>0003H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27" name="Text Box 4">
            <a:extLst>
              <a:ext uri="{FF2B5EF4-FFF2-40B4-BE49-F238E27FC236}">
                <a16:creationId xmlns:a16="http://schemas.microsoft.com/office/drawing/2014/main" id="{EE1683E1-5974-4AB1-83A7-4C77B5A1C8AF}"/>
              </a:ext>
            </a:extLst>
          </p:cNvPr>
          <p:cNvSpPr txBox="1"/>
          <p:nvPr/>
        </p:nvSpPr>
        <p:spPr>
          <a:xfrm>
            <a:off x="283552" y="2614667"/>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PC   1000H</a:t>
            </a:r>
          </a:p>
          <a:p>
            <a:pPr lvl="0">
              <a:lnSpc>
                <a:spcPct val="120000"/>
              </a:lnSpc>
            </a:pPr>
            <a:r>
              <a:rPr lang="pt-BR" altLang="zh-CN" sz="2800" b="1" dirty="0">
                <a:latin typeface="楷体" panose="02010609060101010101" pitchFamily="49" charset="-122"/>
                <a:ea typeface="楷体" panose="02010609060101010101" pitchFamily="49" charset="-122"/>
              </a:rPr>
              <a:t>        RO   2000H</a:t>
            </a:r>
          </a:p>
          <a:p>
            <a:pPr lvl="0">
              <a:lnSpc>
                <a:spcPct val="120000"/>
              </a:lnSpc>
            </a:pPr>
            <a:r>
              <a:rPr lang="pt-BR" altLang="zh-CN" sz="2800" b="1" dirty="0">
                <a:latin typeface="楷体" panose="02010609060101010101" pitchFamily="49" charset="-122"/>
                <a:ea typeface="楷体" panose="02010609060101010101" pitchFamily="49" charset="-122"/>
              </a:rPr>
              <a:t>        R1   3000H</a:t>
            </a:r>
            <a:endParaRPr lang="zh-CN" altLang="en-US" sz="2800" b="1" dirty="0">
              <a:latin typeface="楷体" panose="02010609060101010101" pitchFamily="49" charset="-122"/>
              <a:ea typeface="楷体" panose="02010609060101010101" pitchFamily="49" charset="-122"/>
            </a:endParaRPr>
          </a:p>
        </p:txBody>
      </p:sp>
      <p:sp>
        <p:nvSpPr>
          <p:cNvPr id="28" name="Text Box 4">
            <a:extLst>
              <a:ext uri="{FF2B5EF4-FFF2-40B4-BE49-F238E27FC236}">
                <a16:creationId xmlns:a16="http://schemas.microsoft.com/office/drawing/2014/main" id="{8FF1B95B-287B-40B0-9EBC-AEBB5E148FB6}"/>
              </a:ext>
            </a:extLst>
          </p:cNvPr>
          <p:cNvSpPr txBox="1"/>
          <p:nvPr/>
        </p:nvSpPr>
        <p:spPr>
          <a:xfrm>
            <a:off x="4089400" y="2619979"/>
            <a:ext cx="4864604" cy="1057790"/>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OFFDH   BC00H</a:t>
            </a:r>
          </a:p>
          <a:p>
            <a:pPr lvl="0">
              <a:lnSpc>
                <a:spcPct val="120000"/>
              </a:lnSpc>
            </a:pPr>
            <a:r>
              <a:rPr lang="pt-BR" altLang="zh-CN" sz="2800" b="1" dirty="0">
                <a:latin typeface="楷体" panose="02010609060101010101" pitchFamily="49" charset="-122"/>
                <a:ea typeface="楷体" panose="02010609060101010101" pitchFamily="49" charset="-122"/>
              </a:rPr>
              <a:t>          1003H   AF00H</a:t>
            </a:r>
            <a:endParaRPr lang="zh-CN" altLang="en-US" sz="2800" b="1" dirty="0">
              <a:latin typeface="楷体" panose="02010609060101010101" pitchFamily="49" charset="-122"/>
              <a:ea typeface="楷体" panose="02010609060101010101" pitchFamily="49" charset="-122"/>
            </a:endParaRPr>
          </a:p>
        </p:txBody>
      </p:sp>
      <p:sp>
        <p:nvSpPr>
          <p:cNvPr id="29" name="Text Box 4">
            <a:extLst>
              <a:ext uri="{FF2B5EF4-FFF2-40B4-BE49-F238E27FC236}">
                <a16:creationId xmlns:a16="http://schemas.microsoft.com/office/drawing/2014/main" id="{BFD4E1F3-C9C5-42B1-89F4-57297292CCF9}"/>
              </a:ext>
            </a:extLst>
          </p:cNvPr>
          <p:cNvSpPr txBox="1"/>
          <p:nvPr/>
        </p:nvSpPr>
        <p:spPr>
          <a:xfrm>
            <a:off x="289186" y="3962948"/>
            <a:ext cx="8697776" cy="257666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现行指令存放在（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1000H</a:t>
            </a:r>
            <a:r>
              <a:rPr lang="zh-CN" altLang="en-US" sz="2800" b="1" dirty="0">
                <a:latin typeface="楷体" panose="02010609060101010101" pitchFamily="49" charset="-122"/>
                <a:ea typeface="楷体" panose="02010609060101010101" pitchFamily="49" charset="-122"/>
              </a:rPr>
              <a:t>单元中，则基准地址为</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；指令给出位移量为</a:t>
            </a:r>
            <a:r>
              <a:rPr lang="en-US" altLang="zh-CN" sz="2800" b="1" dirty="0">
                <a:latin typeface="楷体" panose="02010609060101010101" pitchFamily="49" charset="-122"/>
                <a:ea typeface="楷体" panose="02010609060101010101" pitchFamily="49" charset="-122"/>
              </a:rPr>
              <a:t>d=0003H</a:t>
            </a:r>
            <a:r>
              <a:rPr lang="zh-CN" altLang="en-US" sz="2800" b="1" dirty="0">
                <a:latin typeface="楷体" panose="02010609060101010101" pitchFamily="49" charset="-122"/>
                <a:ea typeface="楷体" panose="02010609060101010101" pitchFamily="49" charset="-122"/>
              </a:rPr>
              <a:t>，则操作数有效地址</a:t>
            </a:r>
            <a:r>
              <a:rPr lang="en-US" altLang="zh-CN" sz="2800" b="1" dirty="0">
                <a:latin typeface="楷体" panose="02010609060101010101" pitchFamily="49" charset="-122"/>
                <a:ea typeface="楷体" panose="02010609060101010101" pitchFamily="49" charset="-122"/>
              </a:rPr>
              <a:t>= (PC)+d=1000H+0003H=1003H</a:t>
            </a:r>
            <a:r>
              <a:rPr lang="zh-CN" altLang="en-US" sz="2800" b="1" dirty="0">
                <a:latin typeface="楷体" panose="02010609060101010101" pitchFamily="49" charset="-122"/>
                <a:ea typeface="楷体" panose="02010609060101010101" pitchFamily="49" charset="-122"/>
              </a:rPr>
              <a:t>，据此访问主存，操作数为</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d</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(1003H )=AF00H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40564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7" grpId="0"/>
      <p:bldP spid="28" grpId="0"/>
      <p:bldP spid="2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BEB4C94-8B5F-463F-8842-95D471A21F3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283552" y="1314681"/>
            <a:ext cx="8697776"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若从</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单元中取出一条指令，该指令采用相对寻址方式读取操作数，形式地址（位移量）为</a:t>
            </a:r>
            <a:r>
              <a:rPr lang="en-US" altLang="zh-CN" sz="2800" b="1" dirty="0">
                <a:solidFill>
                  <a:srgbClr val="FF0000"/>
                </a:solidFill>
                <a:latin typeface="楷体" panose="02010609060101010101" pitchFamily="49" charset="-122"/>
                <a:ea typeface="楷体" panose="02010609060101010101" pitchFamily="49" charset="-122"/>
              </a:rPr>
              <a:t>-0003H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27" name="Text Box 4">
            <a:extLst>
              <a:ext uri="{FF2B5EF4-FFF2-40B4-BE49-F238E27FC236}">
                <a16:creationId xmlns:a16="http://schemas.microsoft.com/office/drawing/2014/main" id="{EE1683E1-5974-4AB1-83A7-4C77B5A1C8AF}"/>
              </a:ext>
            </a:extLst>
          </p:cNvPr>
          <p:cNvSpPr txBox="1"/>
          <p:nvPr/>
        </p:nvSpPr>
        <p:spPr>
          <a:xfrm>
            <a:off x="283552" y="2614667"/>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PC   1000H</a:t>
            </a:r>
          </a:p>
          <a:p>
            <a:pPr lvl="0">
              <a:lnSpc>
                <a:spcPct val="120000"/>
              </a:lnSpc>
            </a:pPr>
            <a:r>
              <a:rPr lang="pt-BR" altLang="zh-CN" sz="2800" b="1" dirty="0">
                <a:latin typeface="楷体" panose="02010609060101010101" pitchFamily="49" charset="-122"/>
                <a:ea typeface="楷体" panose="02010609060101010101" pitchFamily="49" charset="-122"/>
              </a:rPr>
              <a:t>        RO   2000H</a:t>
            </a:r>
          </a:p>
          <a:p>
            <a:pPr lvl="0">
              <a:lnSpc>
                <a:spcPct val="120000"/>
              </a:lnSpc>
            </a:pPr>
            <a:r>
              <a:rPr lang="pt-BR" altLang="zh-CN" sz="2800" b="1" dirty="0">
                <a:latin typeface="楷体" panose="02010609060101010101" pitchFamily="49" charset="-122"/>
                <a:ea typeface="楷体" panose="02010609060101010101" pitchFamily="49" charset="-122"/>
              </a:rPr>
              <a:t>        R1   3000H</a:t>
            </a:r>
            <a:endParaRPr lang="zh-CN" altLang="en-US" sz="2800" b="1" dirty="0">
              <a:latin typeface="楷体" panose="02010609060101010101" pitchFamily="49" charset="-122"/>
              <a:ea typeface="楷体" panose="02010609060101010101" pitchFamily="49" charset="-122"/>
            </a:endParaRPr>
          </a:p>
        </p:txBody>
      </p:sp>
      <p:sp>
        <p:nvSpPr>
          <p:cNvPr id="28" name="Text Box 4">
            <a:extLst>
              <a:ext uri="{FF2B5EF4-FFF2-40B4-BE49-F238E27FC236}">
                <a16:creationId xmlns:a16="http://schemas.microsoft.com/office/drawing/2014/main" id="{8FF1B95B-287B-40B0-9EBC-AEBB5E148FB6}"/>
              </a:ext>
            </a:extLst>
          </p:cNvPr>
          <p:cNvSpPr txBox="1"/>
          <p:nvPr/>
        </p:nvSpPr>
        <p:spPr>
          <a:xfrm>
            <a:off x="4089400" y="2619979"/>
            <a:ext cx="4864604" cy="1057790"/>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OFFDH   BC00H</a:t>
            </a:r>
          </a:p>
          <a:p>
            <a:pPr lvl="0">
              <a:lnSpc>
                <a:spcPct val="120000"/>
              </a:lnSpc>
            </a:pPr>
            <a:r>
              <a:rPr lang="pt-BR" altLang="zh-CN" sz="2800" b="1" dirty="0">
                <a:latin typeface="楷体" panose="02010609060101010101" pitchFamily="49" charset="-122"/>
                <a:ea typeface="楷体" panose="02010609060101010101" pitchFamily="49" charset="-122"/>
              </a:rPr>
              <a:t>          1003H   AF00H</a:t>
            </a:r>
            <a:endParaRPr lang="zh-CN" altLang="en-US" sz="2800" b="1" dirty="0">
              <a:latin typeface="楷体" panose="02010609060101010101" pitchFamily="49" charset="-122"/>
              <a:ea typeface="楷体" panose="02010609060101010101" pitchFamily="49" charset="-122"/>
            </a:endParaRPr>
          </a:p>
        </p:txBody>
      </p:sp>
      <p:sp>
        <p:nvSpPr>
          <p:cNvPr id="29" name="Text Box 4">
            <a:extLst>
              <a:ext uri="{FF2B5EF4-FFF2-40B4-BE49-F238E27FC236}">
                <a16:creationId xmlns:a16="http://schemas.microsoft.com/office/drawing/2014/main" id="{BFD4E1F3-C9C5-42B1-89F4-57297292CCF9}"/>
              </a:ext>
            </a:extLst>
          </p:cNvPr>
          <p:cNvSpPr txBox="1"/>
          <p:nvPr/>
        </p:nvSpPr>
        <p:spPr>
          <a:xfrm>
            <a:off x="289186" y="3962948"/>
            <a:ext cx="8697776" cy="257666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现行指令存放在（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1000H</a:t>
            </a:r>
            <a:r>
              <a:rPr lang="zh-CN" altLang="en-US" sz="2800" b="1" dirty="0">
                <a:latin typeface="楷体" panose="02010609060101010101" pitchFamily="49" charset="-122"/>
                <a:ea typeface="楷体" panose="02010609060101010101" pitchFamily="49" charset="-122"/>
              </a:rPr>
              <a:t>单元中，则基准地址为</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；指令给出位移量为</a:t>
            </a:r>
            <a:r>
              <a:rPr lang="en-US" altLang="zh-CN" sz="2800" b="1" dirty="0">
                <a:latin typeface="楷体" panose="02010609060101010101" pitchFamily="49" charset="-122"/>
                <a:ea typeface="楷体" panose="02010609060101010101" pitchFamily="49" charset="-122"/>
              </a:rPr>
              <a:t>d=-0003H</a:t>
            </a:r>
            <a:r>
              <a:rPr lang="zh-CN" altLang="en-US" sz="2800" b="1" dirty="0">
                <a:latin typeface="楷体" panose="02010609060101010101" pitchFamily="49" charset="-122"/>
                <a:ea typeface="楷体" panose="02010609060101010101" pitchFamily="49" charset="-122"/>
              </a:rPr>
              <a:t>，则操作数有效地址</a:t>
            </a:r>
            <a:r>
              <a:rPr lang="en-US" altLang="zh-CN" sz="2800" b="1" dirty="0">
                <a:latin typeface="楷体" panose="02010609060101010101" pitchFamily="49" charset="-122"/>
                <a:ea typeface="楷体" panose="02010609060101010101" pitchFamily="49" charset="-122"/>
              </a:rPr>
              <a:t>= (PC)+d=1000H+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-0003H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=OFFDH</a:t>
            </a:r>
            <a:r>
              <a:rPr lang="zh-CN" altLang="en-US" sz="2800" b="1" dirty="0">
                <a:latin typeface="楷体" panose="02010609060101010101" pitchFamily="49" charset="-122"/>
                <a:ea typeface="楷体" panose="02010609060101010101" pitchFamily="49" charset="-122"/>
              </a:rPr>
              <a:t>，据此访问主存，操作数为</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d</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(OFFDH)=BC00H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047259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7" grpId="0"/>
      <p:bldP spid="28" grpId="0"/>
      <p:bldP spid="2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FC21F90-1F04-4746-9464-AC2F45E00DA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a:extLst>
              <a:ext uri="{FF2B5EF4-FFF2-40B4-BE49-F238E27FC236}">
                <a16:creationId xmlns:a16="http://schemas.microsoft.com/office/drawing/2014/main" id="{405BAEBC-81E7-4957-AD26-BF182B0AED24}"/>
              </a:ext>
            </a:extLst>
          </p:cNvPr>
          <p:cNvSpPr txBox="1"/>
          <p:nvPr/>
        </p:nvSpPr>
        <p:spPr>
          <a:xfrm>
            <a:off x="472355" y="1461516"/>
            <a:ext cx="7757245" cy="2576667"/>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⑤ 页面寻址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若不是将</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内容与位移量进行算术加，而是将</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内容的高位段与位移量相拼接</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相对寻址就演变成页面寻址。</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521478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44DA7F3-AD9A-4561-AC79-C63817D6E32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C03F608D-56B4-49EB-9A5D-3A4382F84BBC}"/>
              </a:ext>
            </a:extLst>
          </p:cNvPr>
          <p:cNvSpPr txBox="1"/>
          <p:nvPr/>
        </p:nvSpPr>
        <p:spPr>
          <a:xfrm>
            <a:off x="310430" y="1472230"/>
            <a:ext cx="8523139" cy="257666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程序计数器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的内容为</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，指令中形式地址段给出位移量</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按页面寻址方式，操作数有效地址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baseline="-25000" dirty="0">
                <a:latin typeface="楷体" panose="02010609060101010101" pitchFamily="49" charset="-122"/>
                <a:ea typeface="楷体" panose="02010609060101010101" pitchFamily="49" charset="-122"/>
              </a:rPr>
              <a:t>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据此访问主存储器，从单元中读取操作数。</a:t>
            </a:r>
            <a:endParaRPr lang="en-US" altLang="zh-CN" sz="2800" b="1" dirty="0">
              <a:latin typeface="楷体" panose="02010609060101010101" pitchFamily="49" charset="-122"/>
              <a:ea typeface="楷体" panose="02010609060101010101" pitchFamily="49" charset="-122"/>
            </a:endParaRPr>
          </a:p>
        </p:txBody>
      </p:sp>
      <p:sp>
        <p:nvSpPr>
          <p:cNvPr id="14" name="Line 78">
            <a:extLst>
              <a:ext uri="{FF2B5EF4-FFF2-40B4-BE49-F238E27FC236}">
                <a16:creationId xmlns:a16="http://schemas.microsoft.com/office/drawing/2014/main" id="{C03EDA21-0C78-4CFF-A874-5130856C7FDB}"/>
              </a:ext>
            </a:extLst>
          </p:cNvPr>
          <p:cNvSpPr>
            <a:spLocks noChangeShapeType="1"/>
          </p:cNvSpPr>
          <p:nvPr/>
        </p:nvSpPr>
        <p:spPr bwMode="auto">
          <a:xfrm flipH="1">
            <a:off x="2919872" y="4824935"/>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5" name="Line 78">
            <a:extLst>
              <a:ext uri="{FF2B5EF4-FFF2-40B4-BE49-F238E27FC236}">
                <a16:creationId xmlns:a16="http://schemas.microsoft.com/office/drawing/2014/main" id="{C4471055-A207-47E3-B6E0-54C197FC99E1}"/>
              </a:ext>
            </a:extLst>
          </p:cNvPr>
          <p:cNvSpPr>
            <a:spLocks noChangeShapeType="1"/>
          </p:cNvSpPr>
          <p:nvPr/>
        </p:nvSpPr>
        <p:spPr bwMode="auto">
          <a:xfrm>
            <a:off x="4732183" y="5503947"/>
            <a:ext cx="1235848" cy="150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18" name="Text Box 74">
            <a:extLst>
              <a:ext uri="{FF2B5EF4-FFF2-40B4-BE49-F238E27FC236}">
                <a16:creationId xmlns:a16="http://schemas.microsoft.com/office/drawing/2014/main" id="{396C2C1D-F1C7-46EB-9702-E475F1D34E36}"/>
              </a:ext>
            </a:extLst>
          </p:cNvPr>
          <p:cNvSpPr txBox="1">
            <a:spLocks noChangeArrowheads="1"/>
          </p:cNvSpPr>
          <p:nvPr/>
        </p:nvSpPr>
        <p:spPr bwMode="auto">
          <a:xfrm>
            <a:off x="1758436" y="5371903"/>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latin typeface="楷体" panose="02010609060101010101" pitchFamily="49" charset="-122"/>
                <a:ea typeface="楷体" panose="02010609060101010101" pitchFamily="49" charset="-122"/>
              </a:rPr>
              <a:t>PC</a:t>
            </a:r>
          </a:p>
        </p:txBody>
      </p:sp>
      <p:sp>
        <p:nvSpPr>
          <p:cNvPr id="19" name="Text Box 74">
            <a:extLst>
              <a:ext uri="{FF2B5EF4-FFF2-40B4-BE49-F238E27FC236}">
                <a16:creationId xmlns:a16="http://schemas.microsoft.com/office/drawing/2014/main" id="{40B7EBC8-C8B0-46B6-9935-05FCF78BB70F}"/>
              </a:ext>
            </a:extLst>
          </p:cNvPr>
          <p:cNvSpPr txBox="1">
            <a:spLocks noChangeArrowheads="1"/>
          </p:cNvSpPr>
          <p:nvPr/>
        </p:nvSpPr>
        <p:spPr bwMode="auto">
          <a:xfrm>
            <a:off x="2427574" y="5380137"/>
            <a:ext cx="1047221" cy="523220"/>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 </a:t>
            </a:r>
          </a:p>
        </p:txBody>
      </p:sp>
      <p:grpSp>
        <p:nvGrpSpPr>
          <p:cNvPr id="20" name="Group 67">
            <a:extLst>
              <a:ext uri="{FF2B5EF4-FFF2-40B4-BE49-F238E27FC236}">
                <a16:creationId xmlns:a16="http://schemas.microsoft.com/office/drawing/2014/main" id="{EC5AF432-E739-4F81-84A4-A849279D569F}"/>
              </a:ext>
            </a:extLst>
          </p:cNvPr>
          <p:cNvGrpSpPr>
            <a:grpSpLocks/>
          </p:cNvGrpSpPr>
          <p:nvPr/>
        </p:nvGrpSpPr>
        <p:grpSpPr bwMode="auto">
          <a:xfrm>
            <a:off x="7132732" y="4619861"/>
            <a:ext cx="1772315" cy="1600200"/>
            <a:chOff x="4128" y="528"/>
            <a:chExt cx="720" cy="1008"/>
          </a:xfrm>
        </p:grpSpPr>
        <p:sp>
          <p:nvSpPr>
            <p:cNvPr id="23" name="Rectangle 71">
              <a:extLst>
                <a:ext uri="{FF2B5EF4-FFF2-40B4-BE49-F238E27FC236}">
                  <a16:creationId xmlns:a16="http://schemas.microsoft.com/office/drawing/2014/main" id="{41E2AEE6-1CFE-44AE-92CE-4DD5F34C5D34}"/>
                </a:ext>
              </a:extLst>
            </p:cNvPr>
            <p:cNvSpPr>
              <a:spLocks noChangeArrowheads="1"/>
            </p:cNvSpPr>
            <p:nvPr/>
          </p:nvSpPr>
          <p:spPr bwMode="auto">
            <a:xfrm>
              <a:off x="4128" y="528"/>
              <a:ext cx="720" cy="1008"/>
            </a:xfrm>
            <a:prstGeom prst="rect">
              <a:avLst/>
            </a:prstGeom>
            <a:solidFill>
              <a:srgbClr val="FFFFFF"/>
            </a:solidFill>
            <a:ln w="38100">
              <a:solidFill>
                <a:srgbClr val="000000"/>
              </a:solidFill>
              <a:miter lim="800000"/>
              <a:headEnd/>
              <a:tailEnd/>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4" name="Line 72">
              <a:extLst>
                <a:ext uri="{FF2B5EF4-FFF2-40B4-BE49-F238E27FC236}">
                  <a16:creationId xmlns:a16="http://schemas.microsoft.com/office/drawing/2014/main" id="{4BF9D6ED-406B-4512-9A87-C4E3E1CA022A}"/>
                </a:ext>
              </a:extLst>
            </p:cNvPr>
            <p:cNvSpPr>
              <a:spLocks noChangeShapeType="1"/>
            </p:cNvSpPr>
            <p:nvPr/>
          </p:nvSpPr>
          <p:spPr bwMode="auto">
            <a:xfrm>
              <a:off x="4128" y="864"/>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5" name="Line 73">
              <a:extLst>
                <a:ext uri="{FF2B5EF4-FFF2-40B4-BE49-F238E27FC236}">
                  <a16:creationId xmlns:a16="http://schemas.microsoft.com/office/drawing/2014/main" id="{E072024C-042A-4CD6-AF40-7A0F8A0D77B0}"/>
                </a:ext>
              </a:extLst>
            </p:cNvPr>
            <p:cNvSpPr>
              <a:spLocks noChangeShapeType="1"/>
            </p:cNvSpPr>
            <p:nvPr/>
          </p:nvSpPr>
          <p:spPr bwMode="auto">
            <a:xfrm>
              <a:off x="4128" y="1200"/>
              <a:ext cx="7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6" name="Text Box 74">
            <a:extLst>
              <a:ext uri="{FF2B5EF4-FFF2-40B4-BE49-F238E27FC236}">
                <a16:creationId xmlns:a16="http://schemas.microsoft.com/office/drawing/2014/main" id="{5B06DA1F-013F-411B-A348-E9029212FE17}"/>
              </a:ext>
            </a:extLst>
          </p:cNvPr>
          <p:cNvSpPr txBox="1">
            <a:spLocks noChangeArrowheads="1"/>
          </p:cNvSpPr>
          <p:nvPr/>
        </p:nvSpPr>
        <p:spPr bwMode="auto">
          <a:xfrm>
            <a:off x="7103217" y="4123372"/>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27" name="Text Box 74">
            <a:extLst>
              <a:ext uri="{FF2B5EF4-FFF2-40B4-BE49-F238E27FC236}">
                <a16:creationId xmlns:a16="http://schemas.microsoft.com/office/drawing/2014/main" id="{F1E48D91-98CA-40AD-9047-57306A7D6753}"/>
              </a:ext>
            </a:extLst>
          </p:cNvPr>
          <p:cNvSpPr txBox="1">
            <a:spLocks noChangeArrowheads="1"/>
          </p:cNvSpPr>
          <p:nvPr/>
        </p:nvSpPr>
        <p:spPr bwMode="auto">
          <a:xfrm>
            <a:off x="7132732" y="5153261"/>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p>
        </p:txBody>
      </p:sp>
      <p:sp>
        <p:nvSpPr>
          <p:cNvPr id="28" name="Text Box 74">
            <a:extLst>
              <a:ext uri="{FF2B5EF4-FFF2-40B4-BE49-F238E27FC236}">
                <a16:creationId xmlns:a16="http://schemas.microsoft.com/office/drawing/2014/main" id="{3E6074AA-50F0-4CE2-B417-E43CDA2F52FB}"/>
              </a:ext>
            </a:extLst>
          </p:cNvPr>
          <p:cNvSpPr txBox="1">
            <a:spLocks noChangeArrowheads="1"/>
          </p:cNvSpPr>
          <p:nvPr/>
        </p:nvSpPr>
        <p:spPr bwMode="auto">
          <a:xfrm>
            <a:off x="4719770" y="5009227"/>
            <a:ext cx="131735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sp>
        <p:nvSpPr>
          <p:cNvPr id="29" name="Text Box 74">
            <a:extLst>
              <a:ext uri="{FF2B5EF4-FFF2-40B4-BE49-F238E27FC236}">
                <a16:creationId xmlns:a16="http://schemas.microsoft.com/office/drawing/2014/main" id="{146C165E-9CB7-47AF-BAB8-188249EF15AD}"/>
              </a:ext>
            </a:extLst>
          </p:cNvPr>
          <p:cNvSpPr txBox="1">
            <a:spLocks noChangeArrowheads="1"/>
          </p:cNvSpPr>
          <p:nvPr/>
        </p:nvSpPr>
        <p:spPr bwMode="auto">
          <a:xfrm>
            <a:off x="5926251" y="5038060"/>
            <a:ext cx="12962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grpSp>
        <p:nvGrpSpPr>
          <p:cNvPr id="33" name="组合 32">
            <a:extLst>
              <a:ext uri="{FF2B5EF4-FFF2-40B4-BE49-F238E27FC236}">
                <a16:creationId xmlns:a16="http://schemas.microsoft.com/office/drawing/2014/main" id="{2ABE9B43-EC17-455A-A0BE-FD5E95B870CE}"/>
              </a:ext>
            </a:extLst>
          </p:cNvPr>
          <p:cNvGrpSpPr/>
          <p:nvPr/>
        </p:nvGrpSpPr>
        <p:grpSpPr>
          <a:xfrm>
            <a:off x="358441" y="4291019"/>
            <a:ext cx="4071939" cy="531814"/>
            <a:chOff x="262071" y="3428995"/>
            <a:chExt cx="4071939" cy="531814"/>
          </a:xfrm>
        </p:grpSpPr>
        <p:grpSp>
          <p:nvGrpSpPr>
            <p:cNvPr id="34" name="Group 21">
              <a:extLst>
                <a:ext uri="{FF2B5EF4-FFF2-40B4-BE49-F238E27FC236}">
                  <a16:creationId xmlns:a16="http://schemas.microsoft.com/office/drawing/2014/main" id="{D4379D31-D6FE-4C6B-81BE-C68884ABF712}"/>
                </a:ext>
              </a:extLst>
            </p:cNvPr>
            <p:cNvGrpSpPr>
              <a:grpSpLocks/>
            </p:cNvGrpSpPr>
            <p:nvPr/>
          </p:nvGrpSpPr>
          <p:grpSpPr bwMode="auto">
            <a:xfrm>
              <a:off x="262071" y="3428995"/>
              <a:ext cx="4071939" cy="531814"/>
              <a:chOff x="1248" y="2208"/>
              <a:chExt cx="2565" cy="335"/>
            </a:xfrm>
          </p:grpSpPr>
          <p:sp>
            <p:nvSpPr>
              <p:cNvPr id="36" name="Text Box 22">
                <a:extLst>
                  <a:ext uri="{FF2B5EF4-FFF2-40B4-BE49-F238E27FC236}">
                    <a16:creationId xmlns:a16="http://schemas.microsoft.com/office/drawing/2014/main" id="{B69ED704-12F1-4B50-B0F6-6A625D58F643}"/>
                  </a:ext>
                </a:extLst>
              </p:cNvPr>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PC    d</a:t>
                </a:r>
              </a:p>
            </p:txBody>
          </p:sp>
          <p:sp>
            <p:nvSpPr>
              <p:cNvPr id="37" name="Line 23">
                <a:extLst>
                  <a:ext uri="{FF2B5EF4-FFF2-40B4-BE49-F238E27FC236}">
                    <a16:creationId xmlns:a16="http://schemas.microsoft.com/office/drawing/2014/main" id="{EB63AC94-2523-4536-8FDC-B5FB84E0A8CA}"/>
                  </a:ext>
                </a:extLst>
              </p:cNvPr>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8" name="Line 24">
                <a:extLst>
                  <a:ext uri="{FF2B5EF4-FFF2-40B4-BE49-F238E27FC236}">
                    <a16:creationId xmlns:a16="http://schemas.microsoft.com/office/drawing/2014/main" id="{710D5F22-2B42-42B5-800E-4D39ED7FB15A}"/>
                  </a:ext>
                </a:extLst>
              </p:cNvPr>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5" name="Line 24">
              <a:extLst>
                <a:ext uri="{FF2B5EF4-FFF2-40B4-BE49-F238E27FC236}">
                  <a16:creationId xmlns:a16="http://schemas.microsoft.com/office/drawing/2014/main" id="{4325A6FB-69FB-4D5C-BF19-EC7C682B818B}"/>
                </a:ext>
              </a:extLst>
            </p:cNvPr>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9" name="Line 78">
            <a:extLst>
              <a:ext uri="{FF2B5EF4-FFF2-40B4-BE49-F238E27FC236}">
                <a16:creationId xmlns:a16="http://schemas.microsoft.com/office/drawing/2014/main" id="{5D2E1296-C7EC-4446-8ED5-D0C85A49C072}"/>
              </a:ext>
            </a:extLst>
          </p:cNvPr>
          <p:cNvSpPr>
            <a:spLocks noChangeShapeType="1"/>
          </p:cNvSpPr>
          <p:nvPr/>
        </p:nvSpPr>
        <p:spPr bwMode="auto">
          <a:xfrm>
            <a:off x="2022806" y="5155309"/>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Line 78">
            <a:extLst>
              <a:ext uri="{FF2B5EF4-FFF2-40B4-BE49-F238E27FC236}">
                <a16:creationId xmlns:a16="http://schemas.microsoft.com/office/drawing/2014/main" id="{BFA1FB71-91C6-4B1A-9271-E135626E4D6D}"/>
              </a:ext>
            </a:extLst>
          </p:cNvPr>
          <p:cNvSpPr>
            <a:spLocks noChangeShapeType="1"/>
          </p:cNvSpPr>
          <p:nvPr/>
        </p:nvSpPr>
        <p:spPr bwMode="auto">
          <a:xfrm flipH="1" flipV="1">
            <a:off x="2022808" y="5174466"/>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8">
            <a:extLst>
              <a:ext uri="{FF2B5EF4-FFF2-40B4-BE49-F238E27FC236}">
                <a16:creationId xmlns:a16="http://schemas.microsoft.com/office/drawing/2014/main" id="{8CF7FC29-C620-407F-88E0-82E0A212BD8C}"/>
              </a:ext>
            </a:extLst>
          </p:cNvPr>
          <p:cNvSpPr>
            <a:spLocks noChangeShapeType="1"/>
          </p:cNvSpPr>
          <p:nvPr/>
        </p:nvSpPr>
        <p:spPr bwMode="auto">
          <a:xfrm flipH="1">
            <a:off x="3877135" y="4810389"/>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78">
            <a:extLst>
              <a:ext uri="{FF2B5EF4-FFF2-40B4-BE49-F238E27FC236}">
                <a16:creationId xmlns:a16="http://schemas.microsoft.com/office/drawing/2014/main" id="{ABD4A204-5590-4F83-A04D-5732C0E0D668}"/>
              </a:ext>
            </a:extLst>
          </p:cNvPr>
          <p:cNvSpPr>
            <a:spLocks noChangeShapeType="1"/>
          </p:cNvSpPr>
          <p:nvPr/>
        </p:nvSpPr>
        <p:spPr bwMode="auto">
          <a:xfrm>
            <a:off x="3865891" y="5171943"/>
            <a:ext cx="329192" cy="2"/>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Line 78">
            <a:extLst>
              <a:ext uri="{FF2B5EF4-FFF2-40B4-BE49-F238E27FC236}">
                <a16:creationId xmlns:a16="http://schemas.microsoft.com/office/drawing/2014/main" id="{85FEC926-98DD-44DB-B5A0-8E105F2A80D5}"/>
              </a:ext>
            </a:extLst>
          </p:cNvPr>
          <p:cNvSpPr>
            <a:spLocks noChangeShapeType="1"/>
          </p:cNvSpPr>
          <p:nvPr/>
        </p:nvSpPr>
        <p:spPr bwMode="auto">
          <a:xfrm>
            <a:off x="3482730" y="5664719"/>
            <a:ext cx="72388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Text Box 74">
            <a:extLst>
              <a:ext uri="{FF2B5EF4-FFF2-40B4-BE49-F238E27FC236}">
                <a16:creationId xmlns:a16="http://schemas.microsoft.com/office/drawing/2014/main" id="{EBB9BAD0-4E9A-415E-AC0B-1155D695673A}"/>
              </a:ext>
            </a:extLst>
          </p:cNvPr>
          <p:cNvSpPr txBox="1">
            <a:spLocks noChangeArrowheads="1"/>
          </p:cNvSpPr>
          <p:nvPr/>
        </p:nvSpPr>
        <p:spPr bwMode="auto">
          <a:xfrm>
            <a:off x="4206629" y="4967345"/>
            <a:ext cx="474647" cy="954107"/>
          </a:xfrm>
          <a:prstGeom prst="rect">
            <a:avLst/>
          </a:prstGeom>
          <a:solidFill>
            <a:schemeClr val="bg1"/>
          </a:solidFill>
          <a:ln w="38100">
            <a:solidFill>
              <a:schemeClr val="tx1"/>
            </a:solidFill>
          </a:ln>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拼接</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366905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right)">
                                      <p:cBhvr>
                                        <p:cTn id="31" dur="500"/>
                                        <p:tgtEl>
                                          <p:spTgt spid="40"/>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up)">
                                      <p:cBhvr>
                                        <p:cTn id="48" dur="500"/>
                                        <p:tgtEl>
                                          <p:spTgt spid="41"/>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up)">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up)">
                                      <p:cBhvr>
                                        <p:cTn id="57" dur="500"/>
                                        <p:tgtEl>
                                          <p:spTgt spid="43"/>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left)">
                                      <p:cBhvr>
                                        <p:cTn id="61" dur="5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up)">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left)">
                                      <p:cBhvr>
                                        <p:cTn id="75" dur="500"/>
                                        <p:tgtEl>
                                          <p:spTgt spid="28"/>
                                        </p:tgtEl>
                                      </p:cBhvr>
                                    </p:animEffect>
                                  </p:childTnLst>
                                </p:cTn>
                              </p:par>
                              <p:par>
                                <p:cTn id="76" presetID="22" presetClass="entr" presetSubtype="8"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left)">
                                      <p:cBhvr>
                                        <p:cTn id="78" dur="500"/>
                                        <p:tgtEl>
                                          <p:spTgt spid="15"/>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left)">
                                      <p:cBhvr>
                                        <p:cTn id="82" dur="500"/>
                                        <p:tgtEl>
                                          <p:spTgt spid="29"/>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left)">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8" grpId="0"/>
      <p:bldP spid="19" grpId="0" animBg="1"/>
      <p:bldP spid="26" grpId="0"/>
      <p:bldP spid="27" grpId="0"/>
      <p:bldP spid="28" grpId="0"/>
      <p:bldP spid="29" grpId="0"/>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二、指令字长</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0F623A1-E4EA-4DEA-9096-A4F036694503}" type="datetime1">
              <a:rPr lang="zh-CN" altLang="en-US" smtClean="0"/>
              <a:t>2020/6/1</a:t>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9</a:t>
            </a:fld>
            <a:endParaRPr lang="zh-CN" altLang="en-US"/>
          </a:p>
        </p:txBody>
      </p:sp>
      <p:sp>
        <p:nvSpPr>
          <p:cNvPr id="12" name="Text Box 5">
            <a:extLst>
              <a:ext uri="{FF2B5EF4-FFF2-40B4-BE49-F238E27FC236}">
                <a16:creationId xmlns:a16="http://schemas.microsoft.com/office/drawing/2014/main" id="{DBBCA523-B3DC-4FC4-B098-F0155643DD7F}"/>
              </a:ext>
            </a:extLst>
          </p:cNvPr>
          <p:cNvSpPr txBox="1"/>
          <p:nvPr/>
        </p:nvSpPr>
        <p:spPr>
          <a:xfrm>
            <a:off x="363634" y="1075729"/>
            <a:ext cx="8693208" cy="4977325"/>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FF0E0E"/>
                </a:solidFill>
                <a:latin typeface="楷体" panose="02010609060101010101" pitchFamily="49" charset="-122"/>
                <a:ea typeface="楷体" panose="02010609060101010101" pitchFamily="49" charset="-122"/>
              </a:rPr>
              <a:t>指令字长越长：</a:t>
            </a:r>
            <a:endParaRPr lang="en-US" altLang="zh-CN" sz="2800" b="1" dirty="0">
              <a:solidFill>
                <a:srgbClr val="FF0E0E"/>
              </a:solidFill>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优点：</a:t>
            </a:r>
            <a:r>
              <a:rPr lang="zh-CN" altLang="en-US" sz="2800" b="1" dirty="0">
                <a:latin typeface="楷体" panose="02010609060101010101" pitchFamily="49" charset="-122"/>
                <a:ea typeface="楷体" panose="02010609060101010101" pitchFamily="49" charset="-122"/>
              </a:rPr>
              <a:t>指令功能越丰富，</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完成工作越多；</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占用存储空间大，</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从主存中取指时间越长，</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指令执行速度越慢。</a:t>
            </a: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在计算机中，根据需要，指令长度可以变换。</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869079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33ACEE0-2C57-4847-91E4-F5849E6966B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5" name="Line 78">
            <a:extLst>
              <a:ext uri="{FF2B5EF4-FFF2-40B4-BE49-F238E27FC236}">
                <a16:creationId xmlns:a16="http://schemas.microsoft.com/office/drawing/2014/main" id="{9E2BF6C8-6FE3-4E56-85F9-02E01B0D6200}"/>
              </a:ext>
            </a:extLst>
          </p:cNvPr>
          <p:cNvSpPr>
            <a:spLocks noChangeShapeType="1"/>
          </p:cNvSpPr>
          <p:nvPr/>
        </p:nvSpPr>
        <p:spPr bwMode="auto">
          <a:xfrm>
            <a:off x="2134381" y="2635470"/>
            <a:ext cx="2613420" cy="2380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6" name="Text Box 4">
            <a:extLst>
              <a:ext uri="{FF2B5EF4-FFF2-40B4-BE49-F238E27FC236}">
                <a16:creationId xmlns:a16="http://schemas.microsoft.com/office/drawing/2014/main" id="{39B77E75-B167-4C8C-8B94-769ED9FD9DAC}"/>
              </a:ext>
            </a:extLst>
          </p:cNvPr>
          <p:cNvSpPr txBox="1"/>
          <p:nvPr/>
        </p:nvSpPr>
        <p:spPr>
          <a:xfrm>
            <a:off x="162063" y="1500416"/>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47" name="Line 78">
            <a:extLst>
              <a:ext uri="{FF2B5EF4-FFF2-40B4-BE49-F238E27FC236}">
                <a16:creationId xmlns:a16="http://schemas.microsoft.com/office/drawing/2014/main" id="{1AF2A30B-14A4-4861-9FB7-7FCAD4971661}"/>
              </a:ext>
            </a:extLst>
          </p:cNvPr>
          <p:cNvSpPr>
            <a:spLocks noChangeShapeType="1"/>
          </p:cNvSpPr>
          <p:nvPr/>
        </p:nvSpPr>
        <p:spPr bwMode="auto">
          <a:xfrm flipV="1">
            <a:off x="6809451" y="2927838"/>
            <a:ext cx="59104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8" name="Text Box 4">
            <a:extLst>
              <a:ext uri="{FF2B5EF4-FFF2-40B4-BE49-F238E27FC236}">
                <a16:creationId xmlns:a16="http://schemas.microsoft.com/office/drawing/2014/main" id="{56AD7FBA-97BD-4F4B-BCAB-253A970F4708}"/>
              </a:ext>
            </a:extLst>
          </p:cNvPr>
          <p:cNvSpPr txBox="1"/>
          <p:nvPr/>
        </p:nvSpPr>
        <p:spPr>
          <a:xfrm>
            <a:off x="6909160" y="2339801"/>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9" name="Text Box 4">
            <a:extLst>
              <a:ext uri="{FF2B5EF4-FFF2-40B4-BE49-F238E27FC236}">
                <a16:creationId xmlns:a16="http://schemas.microsoft.com/office/drawing/2014/main" id="{7F68AD74-9A99-4DF9-BB47-84292A17AD3B}"/>
              </a:ext>
            </a:extLst>
          </p:cNvPr>
          <p:cNvSpPr txBox="1"/>
          <p:nvPr/>
        </p:nvSpPr>
        <p:spPr>
          <a:xfrm>
            <a:off x="162063" y="2220403"/>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p>
        </p:txBody>
      </p:sp>
      <p:sp>
        <p:nvSpPr>
          <p:cNvPr id="50" name="Line 78">
            <a:extLst>
              <a:ext uri="{FF2B5EF4-FFF2-40B4-BE49-F238E27FC236}">
                <a16:creationId xmlns:a16="http://schemas.microsoft.com/office/drawing/2014/main" id="{6F0A47CF-CDE3-439C-96D6-82A71F606202}"/>
              </a:ext>
            </a:extLst>
          </p:cNvPr>
          <p:cNvSpPr>
            <a:spLocks noChangeShapeType="1"/>
          </p:cNvSpPr>
          <p:nvPr/>
        </p:nvSpPr>
        <p:spPr bwMode="auto">
          <a:xfrm>
            <a:off x="2650676" y="3296969"/>
            <a:ext cx="997857" cy="2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1" name="Text Box 4">
            <a:extLst>
              <a:ext uri="{FF2B5EF4-FFF2-40B4-BE49-F238E27FC236}">
                <a16:creationId xmlns:a16="http://schemas.microsoft.com/office/drawing/2014/main" id="{8C76F82A-4569-48AA-8696-6030888FEDC6}"/>
              </a:ext>
            </a:extLst>
          </p:cNvPr>
          <p:cNvSpPr txBox="1"/>
          <p:nvPr/>
        </p:nvSpPr>
        <p:spPr>
          <a:xfrm>
            <a:off x="2863193" y="2702839"/>
            <a:ext cx="664279" cy="637675"/>
          </a:xfrm>
          <a:prstGeom prst="rect">
            <a:avLst/>
          </a:prstGeom>
          <a:noFill/>
          <a:ln w="9525">
            <a:noFill/>
          </a:ln>
        </p:spPr>
        <p:txBody>
          <a:bodyPr wrap="square" anchor="t">
            <a:spAutoFit/>
          </a:bodyPr>
          <a:lstStyle/>
          <a:p>
            <a:pPr lvl="0">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PC</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52" name="Text Box 4">
            <a:extLst>
              <a:ext uri="{FF2B5EF4-FFF2-40B4-BE49-F238E27FC236}">
                <a16:creationId xmlns:a16="http://schemas.microsoft.com/office/drawing/2014/main" id="{C5812F0C-5130-4E0A-A0B2-BD720A98198E}"/>
              </a:ext>
            </a:extLst>
          </p:cNvPr>
          <p:cNvSpPr txBox="1"/>
          <p:nvPr/>
        </p:nvSpPr>
        <p:spPr>
          <a:xfrm>
            <a:off x="105340" y="2823111"/>
            <a:ext cx="2721770"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变址寄存器号</a:t>
            </a:r>
            <a:endParaRPr lang="en-US" altLang="zh-CN" sz="2800" b="1" dirty="0">
              <a:latin typeface="楷体" panose="02010609060101010101" pitchFamily="49" charset="-122"/>
              <a:ea typeface="楷体" panose="02010609060101010101" pitchFamily="49" charset="-122"/>
            </a:endParaRPr>
          </a:p>
        </p:txBody>
      </p:sp>
      <p:sp>
        <p:nvSpPr>
          <p:cNvPr id="53" name="Text Box 4">
            <a:extLst>
              <a:ext uri="{FF2B5EF4-FFF2-40B4-BE49-F238E27FC236}">
                <a16:creationId xmlns:a16="http://schemas.microsoft.com/office/drawing/2014/main" id="{793CB429-1BBA-48AD-A58E-C5A33214FE23}"/>
              </a:ext>
            </a:extLst>
          </p:cNvPr>
          <p:cNvSpPr txBox="1"/>
          <p:nvPr/>
        </p:nvSpPr>
        <p:spPr>
          <a:xfrm>
            <a:off x="3225418" y="2805701"/>
            <a:ext cx="1919146"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H</a:t>
            </a:r>
          </a:p>
        </p:txBody>
      </p:sp>
      <p:sp>
        <p:nvSpPr>
          <p:cNvPr id="54" name="Line 78">
            <a:extLst>
              <a:ext uri="{FF2B5EF4-FFF2-40B4-BE49-F238E27FC236}">
                <a16:creationId xmlns:a16="http://schemas.microsoft.com/office/drawing/2014/main" id="{7CC58849-3DDF-4F19-8BC2-041FE36B6DA5}"/>
              </a:ext>
            </a:extLst>
          </p:cNvPr>
          <p:cNvSpPr>
            <a:spLocks noChangeShapeType="1"/>
          </p:cNvSpPr>
          <p:nvPr/>
        </p:nvSpPr>
        <p:spPr bwMode="auto">
          <a:xfrm flipV="1">
            <a:off x="4290994" y="3261857"/>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5" name="Line 78">
            <a:extLst>
              <a:ext uri="{FF2B5EF4-FFF2-40B4-BE49-F238E27FC236}">
                <a16:creationId xmlns:a16="http://schemas.microsoft.com/office/drawing/2014/main" id="{352C9725-772C-4230-818F-2DE75577210F}"/>
              </a:ext>
            </a:extLst>
          </p:cNvPr>
          <p:cNvSpPr>
            <a:spLocks noChangeShapeType="1"/>
          </p:cNvSpPr>
          <p:nvPr/>
        </p:nvSpPr>
        <p:spPr bwMode="auto">
          <a:xfrm flipV="1">
            <a:off x="4739222" y="2936069"/>
            <a:ext cx="456807" cy="507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6" name="Line 78">
            <a:extLst>
              <a:ext uri="{FF2B5EF4-FFF2-40B4-BE49-F238E27FC236}">
                <a16:creationId xmlns:a16="http://schemas.microsoft.com/office/drawing/2014/main" id="{AE91E1D8-8228-45F1-9301-F63848DD1D37}"/>
              </a:ext>
            </a:extLst>
          </p:cNvPr>
          <p:cNvSpPr>
            <a:spLocks noChangeShapeType="1"/>
          </p:cNvSpPr>
          <p:nvPr/>
        </p:nvSpPr>
        <p:spPr bwMode="auto">
          <a:xfrm flipH="1">
            <a:off x="4722060" y="2636768"/>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Text Box 74">
            <a:extLst>
              <a:ext uri="{FF2B5EF4-FFF2-40B4-BE49-F238E27FC236}">
                <a16:creationId xmlns:a16="http://schemas.microsoft.com/office/drawing/2014/main" id="{0A62F918-8BAC-4842-847D-9F6875CADF83}"/>
              </a:ext>
            </a:extLst>
          </p:cNvPr>
          <p:cNvSpPr txBox="1">
            <a:spLocks noChangeArrowheads="1"/>
          </p:cNvSpPr>
          <p:nvPr/>
        </p:nvSpPr>
        <p:spPr bwMode="auto">
          <a:xfrm>
            <a:off x="5146320" y="2662860"/>
            <a:ext cx="171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endParaRPr lang="en-US" altLang="zh-CN" sz="2400" dirty="0">
              <a:latin typeface="楷体" panose="02010609060101010101" pitchFamily="49" charset="-122"/>
              <a:ea typeface="楷体" panose="02010609060101010101" pitchFamily="49" charset="-122"/>
            </a:endParaRPr>
          </a:p>
        </p:txBody>
      </p:sp>
      <p:sp>
        <p:nvSpPr>
          <p:cNvPr id="58" name="Text Box 74">
            <a:extLst>
              <a:ext uri="{FF2B5EF4-FFF2-40B4-BE49-F238E27FC236}">
                <a16:creationId xmlns:a16="http://schemas.microsoft.com/office/drawing/2014/main" id="{B4252F6F-063F-43E3-8142-C7CD48FDF7A9}"/>
              </a:ext>
            </a:extLst>
          </p:cNvPr>
          <p:cNvSpPr txBox="1">
            <a:spLocks noChangeArrowheads="1"/>
          </p:cNvSpPr>
          <p:nvPr/>
        </p:nvSpPr>
        <p:spPr bwMode="auto">
          <a:xfrm>
            <a:off x="7399213" y="2638103"/>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59" name="Text Box 4">
            <a:extLst>
              <a:ext uri="{FF2B5EF4-FFF2-40B4-BE49-F238E27FC236}">
                <a16:creationId xmlns:a16="http://schemas.microsoft.com/office/drawing/2014/main" id="{BFB790B4-D4E9-4D97-8FCA-C1248C50C021}"/>
              </a:ext>
            </a:extLst>
          </p:cNvPr>
          <p:cNvSpPr txBox="1"/>
          <p:nvPr/>
        </p:nvSpPr>
        <p:spPr>
          <a:xfrm>
            <a:off x="162063" y="3753786"/>
            <a:ext cx="8523139" cy="1284006"/>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与形式地址</a:t>
            </a:r>
            <a:r>
              <a:rPr lang="en-US" altLang="zh-CN" sz="2800" b="1" dirty="0">
                <a:latin typeface="楷体" panose="02010609060101010101" pitchFamily="49" charset="-122"/>
                <a:ea typeface="楷体" panose="02010609060101010101" pitchFamily="49" charset="-122"/>
              </a:rPr>
              <a:t>d </a:t>
            </a:r>
            <a:r>
              <a:rPr lang="zh-CN" altLang="en-US" sz="2800" b="1" dirty="0">
                <a:latin typeface="楷体" panose="02010609060101010101" pitchFamily="49" charset="-122"/>
                <a:ea typeface="楷体" panose="02010609060101010101" pitchFamily="49" charset="-122"/>
              </a:rPr>
              <a:t>、变址寄存器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的关系为：</a:t>
            </a:r>
          </a:p>
          <a:p>
            <a:pPr lvl="0">
              <a:lnSpc>
                <a:spcPct val="150000"/>
              </a:lnSpc>
            </a:pPr>
            <a:r>
              <a:rPr lang="en-US" altLang="zh-CN" sz="2800" b="1" dirty="0">
                <a:latin typeface="楷体" panose="02010609060101010101" pitchFamily="49" charset="-122"/>
                <a:ea typeface="楷体" panose="02010609060101010101" pitchFamily="49" charset="-122"/>
              </a:rPr>
              <a:t>           </a:t>
            </a:r>
            <a:r>
              <a:rPr lang="en-US" altLang="zh-CN" sz="2800" b="1" dirty="0">
                <a:solidFill>
                  <a:schemeClr val="accent2"/>
                </a:solidFill>
                <a:latin typeface="楷体" panose="02010609060101010101" pitchFamily="49" charset="-122"/>
                <a:ea typeface="楷体" panose="02010609060101010101" pitchFamily="49" charset="-122"/>
              </a:rPr>
              <a:t>S=</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PC</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H</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d</a:t>
            </a:r>
            <a:r>
              <a:rPr lang="zh-CN" altLang="en-US" sz="2800" b="1" dirty="0">
                <a:solidFill>
                  <a:schemeClr val="accent2"/>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40312925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left)">
                                      <p:cBhvr>
                                        <p:cTn id="33" dur="500"/>
                                        <p:tgtEl>
                                          <p:spTgt spid="4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wipe(left)">
                                      <p:cBhvr>
                                        <p:cTn id="36" dur="500"/>
                                        <p:tgtEl>
                                          <p:spTgt spid="54"/>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left)">
                                      <p:cBhvr>
                                        <p:cTn id="40" dur="500"/>
                                        <p:tgtEl>
                                          <p:spTgt spid="56"/>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left)">
                                      <p:cBhvr>
                                        <p:cTn id="44" dur="500"/>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left)">
                                      <p:cBhvr>
                                        <p:cTn id="49" dur="500"/>
                                        <p:tgtEl>
                                          <p:spTgt spid="5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left)">
                                      <p:cBhvr>
                                        <p:cTn id="54" dur="500"/>
                                        <p:tgtEl>
                                          <p:spTgt spid="4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left)">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wipe(left)">
                                      <p:cBhvr>
                                        <p:cTn id="62" dur="500"/>
                                        <p:tgtEl>
                                          <p:spTgt spid="5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9">
                                            <p:txEl>
                                              <p:pRg st="0" end="0"/>
                                            </p:txEl>
                                          </p:spTgt>
                                        </p:tgtEl>
                                        <p:attrNameLst>
                                          <p:attrName>style.visibility</p:attrName>
                                        </p:attrNameLst>
                                      </p:cBhvr>
                                      <p:to>
                                        <p:strVal val="visible"/>
                                      </p:to>
                                    </p:set>
                                    <p:animEffect transition="in" filter="wipe(left)">
                                      <p:cBhvr>
                                        <p:cTn id="67" dur="500"/>
                                        <p:tgtEl>
                                          <p:spTgt spid="59">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9">
                                            <p:txEl>
                                              <p:pRg st="1" end="1"/>
                                            </p:txEl>
                                          </p:spTgt>
                                        </p:tgtEl>
                                        <p:attrNameLst>
                                          <p:attrName>style.visibility</p:attrName>
                                        </p:attrNameLst>
                                      </p:cBhvr>
                                      <p:to>
                                        <p:strVal val="visible"/>
                                      </p:to>
                                    </p:set>
                                    <p:animEffect transition="in" filter="wipe(left)">
                                      <p:cBhvr>
                                        <p:cTn id="72" dur="500"/>
                                        <p:tgtEl>
                                          <p:spTgt spid="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7" grpId="0" animBg="1"/>
      <p:bldP spid="48" grpId="0"/>
      <p:bldP spid="49" grpId="0"/>
      <p:bldP spid="50" grpId="0" animBg="1"/>
      <p:bldP spid="51" grpId="0"/>
      <p:bldP spid="52" grpId="0"/>
      <p:bldP spid="53" grpId="0"/>
      <p:bldP spid="54" grpId="0" animBg="1"/>
      <p:bldP spid="55" grpId="0" animBg="1"/>
      <p:bldP spid="56" grpId="0" animBg="1"/>
      <p:bldP spid="57" grpId="0"/>
      <p:bldP spid="58" grpId="0"/>
      <p:bldP spid="59"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52DBCEF-9E45-4518-8D9B-8992004449A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283552" y="1314681"/>
            <a:ext cx="8697776"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若从</a:t>
            </a:r>
            <a:r>
              <a:rPr lang="en-US" altLang="zh-CN" sz="2800" b="1" dirty="0">
                <a:latin typeface="楷体" panose="02010609060101010101" pitchFamily="49" charset="-122"/>
                <a:ea typeface="楷体" panose="02010609060101010101" pitchFamily="49" charset="-122"/>
              </a:rPr>
              <a:t>1030H</a:t>
            </a:r>
            <a:r>
              <a:rPr lang="zh-CN" altLang="en-US" sz="2800" b="1" dirty="0">
                <a:latin typeface="楷体" panose="02010609060101010101" pitchFamily="49" charset="-122"/>
                <a:ea typeface="楷体" panose="02010609060101010101" pitchFamily="49" charset="-122"/>
              </a:rPr>
              <a:t>单元中取出一条指令，该指令采用页面寻址方式读取操作数，形式地址为</a:t>
            </a:r>
            <a:r>
              <a:rPr lang="en-US" altLang="zh-CN" sz="2800" b="1" dirty="0">
                <a:latin typeface="楷体" panose="02010609060101010101" pitchFamily="49" charset="-122"/>
                <a:ea typeface="楷体" panose="02010609060101010101" pitchFamily="49" charset="-122"/>
              </a:rPr>
              <a:t>FFH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27" name="Text Box 4">
            <a:extLst>
              <a:ext uri="{FF2B5EF4-FFF2-40B4-BE49-F238E27FC236}">
                <a16:creationId xmlns:a16="http://schemas.microsoft.com/office/drawing/2014/main" id="{EE1683E1-5974-4AB1-83A7-4C77B5A1C8AF}"/>
              </a:ext>
            </a:extLst>
          </p:cNvPr>
          <p:cNvSpPr txBox="1"/>
          <p:nvPr/>
        </p:nvSpPr>
        <p:spPr>
          <a:xfrm>
            <a:off x="283552" y="2614667"/>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PC   1030H</a:t>
            </a:r>
          </a:p>
          <a:p>
            <a:pPr lvl="0">
              <a:lnSpc>
                <a:spcPct val="120000"/>
              </a:lnSpc>
            </a:pPr>
            <a:r>
              <a:rPr lang="pt-BR" altLang="zh-CN" sz="2800" b="1" dirty="0">
                <a:latin typeface="楷体" panose="02010609060101010101" pitchFamily="49" charset="-122"/>
                <a:ea typeface="楷体" panose="02010609060101010101" pitchFamily="49" charset="-122"/>
              </a:rPr>
              <a:t>        RO   2000H</a:t>
            </a:r>
          </a:p>
          <a:p>
            <a:pPr lvl="0">
              <a:lnSpc>
                <a:spcPct val="120000"/>
              </a:lnSpc>
            </a:pPr>
            <a:r>
              <a:rPr lang="pt-BR" altLang="zh-CN" sz="2800" b="1" dirty="0">
                <a:latin typeface="楷体" panose="02010609060101010101" pitchFamily="49" charset="-122"/>
                <a:ea typeface="楷体" panose="02010609060101010101" pitchFamily="49" charset="-122"/>
              </a:rPr>
              <a:t>        R1   3000H</a:t>
            </a:r>
            <a:endParaRPr lang="zh-CN" altLang="en-US" sz="2800" b="1" dirty="0">
              <a:latin typeface="楷体" panose="02010609060101010101" pitchFamily="49" charset="-122"/>
              <a:ea typeface="楷体" panose="02010609060101010101" pitchFamily="49" charset="-122"/>
            </a:endParaRPr>
          </a:p>
        </p:txBody>
      </p:sp>
      <p:sp>
        <p:nvSpPr>
          <p:cNvPr id="28" name="Text Box 4">
            <a:extLst>
              <a:ext uri="{FF2B5EF4-FFF2-40B4-BE49-F238E27FC236}">
                <a16:creationId xmlns:a16="http://schemas.microsoft.com/office/drawing/2014/main" id="{8FF1B95B-287B-40B0-9EBC-AEBB5E148FB6}"/>
              </a:ext>
            </a:extLst>
          </p:cNvPr>
          <p:cNvSpPr txBox="1"/>
          <p:nvPr/>
        </p:nvSpPr>
        <p:spPr>
          <a:xfrm>
            <a:off x="4089400" y="2619979"/>
            <a:ext cx="4864604" cy="1057790"/>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10FFH   AC00H</a:t>
            </a:r>
          </a:p>
          <a:p>
            <a:pPr lvl="0">
              <a:lnSpc>
                <a:spcPct val="120000"/>
              </a:lnSpc>
            </a:pPr>
            <a:r>
              <a:rPr lang="pt-BR" altLang="zh-CN" sz="2800" b="1" dirty="0">
                <a:latin typeface="楷体" panose="02010609060101010101" pitchFamily="49" charset="-122"/>
                <a:ea typeface="楷体" panose="02010609060101010101" pitchFamily="49" charset="-122"/>
              </a:rPr>
              <a:t>          1100H   7FC0H</a:t>
            </a:r>
            <a:endParaRPr lang="zh-CN" altLang="en-US" sz="2800" b="1" dirty="0">
              <a:latin typeface="楷体" panose="02010609060101010101" pitchFamily="49" charset="-122"/>
              <a:ea typeface="楷体" panose="02010609060101010101" pitchFamily="49" charset="-122"/>
            </a:endParaRPr>
          </a:p>
        </p:txBody>
      </p:sp>
      <p:sp>
        <p:nvSpPr>
          <p:cNvPr id="29" name="Text Box 4">
            <a:extLst>
              <a:ext uri="{FF2B5EF4-FFF2-40B4-BE49-F238E27FC236}">
                <a16:creationId xmlns:a16="http://schemas.microsoft.com/office/drawing/2014/main" id="{BFD4E1F3-C9C5-42B1-89F4-57297292CCF9}"/>
              </a:ext>
            </a:extLst>
          </p:cNvPr>
          <p:cNvSpPr txBox="1"/>
          <p:nvPr/>
        </p:nvSpPr>
        <p:spPr>
          <a:xfrm>
            <a:off x="289186" y="4201073"/>
            <a:ext cx="8697776" cy="1930337"/>
          </a:xfrm>
          <a:prstGeom prst="rect">
            <a:avLst/>
          </a:prstGeom>
          <a:noFill/>
          <a:ln w="9525">
            <a:noFill/>
          </a:ln>
        </p:spPr>
        <p:txBody>
          <a:bodyPr wrap="square" anchor="t">
            <a:spAutoFit/>
          </a:bodyPr>
          <a:lstStyle/>
          <a:p>
            <a:pPr lvl="0">
              <a:lnSpc>
                <a:spcPct val="150000"/>
              </a:lnSpc>
            </a:pP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的内容为</a:t>
            </a:r>
            <a:r>
              <a:rPr lang="en-US" altLang="zh-CN" sz="2800" b="1" dirty="0">
                <a:latin typeface="楷体" panose="02010609060101010101" pitchFamily="49" charset="-122"/>
                <a:ea typeface="楷体" panose="02010609060101010101" pitchFamily="49" charset="-122"/>
              </a:rPr>
              <a:t>1030H</a:t>
            </a:r>
            <a:r>
              <a:rPr lang="zh-CN" altLang="en-US" sz="2800" b="1" dirty="0">
                <a:latin typeface="楷体" panose="02010609060101010101" pitchFamily="49" charset="-122"/>
                <a:ea typeface="楷体" panose="02010609060101010101" pitchFamily="49" charset="-122"/>
              </a:rPr>
              <a:t>，其高</a:t>
            </a: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位为</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（低</a:t>
            </a: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位为</a:t>
            </a:r>
            <a:r>
              <a:rPr lang="en-US" altLang="zh-CN" sz="2800" b="1" dirty="0">
                <a:latin typeface="楷体" panose="02010609060101010101" pitchFamily="49" charset="-122"/>
                <a:ea typeface="楷体" panose="02010609060101010101" pitchFamily="49" charset="-122"/>
              </a:rPr>
              <a:t>30</a:t>
            </a:r>
            <a:r>
              <a:rPr lang="zh-CN" altLang="en-US" sz="2800" b="1" dirty="0">
                <a:latin typeface="楷体" panose="02010609060101010101" pitchFamily="49" charset="-122"/>
                <a:ea typeface="楷体" panose="02010609060101010101" pitchFamily="49" charset="-122"/>
              </a:rPr>
              <a:t>），与形式地址</a:t>
            </a:r>
            <a:r>
              <a:rPr lang="en-US" altLang="zh-CN" sz="2800" b="1" dirty="0">
                <a:latin typeface="楷体" panose="02010609060101010101" pitchFamily="49" charset="-122"/>
                <a:ea typeface="楷体" panose="02010609060101010101" pitchFamily="49" charset="-122"/>
              </a:rPr>
              <a:t>FFH</a:t>
            </a:r>
            <a:r>
              <a:rPr lang="zh-CN" altLang="en-US" sz="2800" b="1" dirty="0">
                <a:latin typeface="楷体" panose="02010609060101010101" pitchFamily="49" charset="-122"/>
                <a:ea typeface="楷体" panose="02010609060101010101" pitchFamily="49" charset="-122"/>
              </a:rPr>
              <a:t>相拼接，得到操作数有效地址</a:t>
            </a:r>
            <a:r>
              <a:rPr lang="en-US" altLang="zh-CN" sz="2800" b="1" dirty="0">
                <a:latin typeface="楷体" panose="02010609060101010101" pitchFamily="49" charset="-122"/>
                <a:ea typeface="楷体" panose="02010609060101010101" pitchFamily="49" charset="-122"/>
              </a:rPr>
              <a:t>10FFH</a:t>
            </a:r>
            <a:r>
              <a:rPr lang="zh-CN" altLang="en-US" sz="2800" b="1" dirty="0">
                <a:latin typeface="楷体" panose="02010609060101010101" pitchFamily="49" charset="-122"/>
                <a:ea typeface="楷体" panose="02010609060101010101" pitchFamily="49" charset="-122"/>
              </a:rPr>
              <a:t>，从主存储器中得到操作数</a:t>
            </a:r>
            <a:r>
              <a:rPr lang="en-US" altLang="zh-CN" sz="2800" b="1" dirty="0">
                <a:latin typeface="楷体" panose="02010609060101010101" pitchFamily="49" charset="-122"/>
                <a:ea typeface="楷体" panose="02010609060101010101" pitchFamily="49" charset="-122"/>
              </a:rPr>
              <a:t>AC00H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190279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7" grpId="0"/>
      <p:bldP spid="28" grpId="0"/>
      <p:bldP spid="2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9F9B2C6-FB1A-4C74-AD72-3480891EBD9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412376" y="1461516"/>
            <a:ext cx="8319247"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页面寻址</a:t>
            </a:r>
            <a:r>
              <a:rPr lang="zh-CN" altLang="en-US" sz="2800" b="1" dirty="0">
                <a:latin typeface="楷体" panose="02010609060101010101" pitchFamily="49" charset="-122"/>
                <a:ea typeface="楷体" panose="02010609060101010101" pitchFamily="49" charset="-122"/>
              </a:rPr>
              <a:t>方式适合于</a:t>
            </a:r>
            <a:r>
              <a:rPr lang="zh-CN" altLang="en-US" sz="2800" b="1" dirty="0">
                <a:solidFill>
                  <a:srgbClr val="ED7D31"/>
                </a:solidFill>
                <a:latin typeface="楷体" panose="02010609060101010101" pitchFamily="49" charset="-122"/>
                <a:ea typeface="楷体" panose="02010609060101010101" pitchFamily="49" charset="-122"/>
              </a:rPr>
              <a:t>采取页面管理的存储组织</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某机主存容量</a:t>
            </a:r>
            <a:r>
              <a:rPr lang="en-US" altLang="zh-CN" sz="2800" b="1" dirty="0">
                <a:latin typeface="楷体" panose="02010609060101010101" pitchFamily="49" charset="-122"/>
                <a:ea typeface="楷体" panose="02010609060101010101" pitchFamily="49" charset="-122"/>
              </a:rPr>
              <a:t>1MB</a:t>
            </a:r>
            <a:r>
              <a:rPr lang="zh-CN" altLang="en-US" sz="2800" b="1" dirty="0">
                <a:latin typeface="楷体" panose="02010609060101010101" pitchFamily="49" charset="-122"/>
                <a:ea typeface="楷体" panose="02010609060101010101" pitchFamily="49" charset="-122"/>
              </a:rPr>
              <a:t>，分为 </a:t>
            </a:r>
            <a:r>
              <a:rPr lang="en-US" altLang="zh-CN" sz="2800" b="1" dirty="0">
                <a:latin typeface="楷体" panose="02010609060101010101" pitchFamily="49" charset="-122"/>
                <a:ea typeface="楷体" panose="02010609060101010101" pitchFamily="49" charset="-122"/>
              </a:rPr>
              <a:t>1K</a:t>
            </a:r>
            <a:r>
              <a:rPr lang="zh-CN" altLang="en-US" sz="2800" b="1" dirty="0">
                <a:latin typeface="楷体" panose="02010609060101010101" pitchFamily="49" charset="-122"/>
                <a:ea typeface="楷体" panose="02010609060101010101" pitchFamily="49" charset="-122"/>
              </a:rPr>
              <a:t>页</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每页</a:t>
            </a:r>
            <a:r>
              <a:rPr lang="en-US" altLang="zh-CN" sz="2800" b="1" dirty="0">
                <a:latin typeface="楷体" panose="02010609060101010101" pitchFamily="49" charset="-122"/>
                <a:ea typeface="楷体" panose="02010609060101010101" pitchFamily="49" charset="-122"/>
              </a:rPr>
              <a:t>1KB,</a:t>
            </a:r>
            <a:r>
              <a:rPr lang="zh-CN" altLang="en-US" sz="2800" b="1" dirty="0">
                <a:latin typeface="楷体" panose="02010609060101010101" pitchFamily="49" charset="-122"/>
                <a:ea typeface="楷体" panose="02010609060101010101" pitchFamily="49" charset="-122"/>
              </a:rPr>
              <a:t>则取</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内容的高</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位作为页面号</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它也指明了现在程序运行在哪个页面</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指令中提供</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位的位移量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相对于页的起点</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也就是页内单元地址。二者拼接为 </a:t>
            </a:r>
            <a:r>
              <a:rPr lang="en-US" altLang="zh-CN" sz="2800" b="1" dirty="0">
                <a:latin typeface="楷体" panose="02010609060101010101" pitchFamily="49" charset="-122"/>
                <a:ea typeface="楷体" panose="02010609060101010101" pitchFamily="49" charset="-122"/>
              </a:rPr>
              <a:t>20</a:t>
            </a:r>
            <a:r>
              <a:rPr lang="zh-CN" altLang="en-US" sz="2800" b="1" dirty="0">
                <a:latin typeface="楷体" panose="02010609060101010101" pitchFamily="49" charset="-122"/>
                <a:ea typeface="楷体" panose="02010609060101010101" pitchFamily="49" charset="-122"/>
              </a:rPr>
              <a:t>位有效地址。	</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715361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left)">
                                      <p:cBhvr>
                                        <p:cTn id="12"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DB596DF-5703-4AA1-8EA6-FCC0A8B3B304}"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7" name="Text Box 4">
            <a:extLst>
              <a:ext uri="{FF2B5EF4-FFF2-40B4-BE49-F238E27FC236}">
                <a16:creationId xmlns:a16="http://schemas.microsoft.com/office/drawing/2014/main" id="{6F5FE2CD-8C01-4E0C-9E37-0CA9A72EC831}"/>
              </a:ext>
            </a:extLst>
          </p:cNvPr>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5</a:t>
            </a:r>
            <a:r>
              <a:rPr lang="zh-CN" altLang="en-US" sz="2800" b="1" dirty="0">
                <a:solidFill>
                  <a:srgbClr val="DF3C09"/>
                </a:solidFill>
                <a:latin typeface="楷体" panose="02010609060101010101" pitchFamily="49" charset="-122"/>
                <a:ea typeface="楷体" panose="02010609060101010101" pitchFamily="49" charset="-122"/>
              </a:rPr>
              <a:t>）小结</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a:extLst>
              <a:ext uri="{FF2B5EF4-FFF2-40B4-BE49-F238E27FC236}">
                <a16:creationId xmlns:a16="http://schemas.microsoft.com/office/drawing/2014/main" id="{C45B66E8-C781-47B5-B5C0-91DB49488E45}"/>
              </a:ext>
            </a:extLst>
          </p:cNvPr>
          <p:cNvSpPr txBox="1"/>
          <p:nvPr/>
        </p:nvSpPr>
        <p:spPr>
          <a:xfrm>
            <a:off x="412376" y="1375791"/>
            <a:ext cx="8319247" cy="5161991"/>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以上四类十余种寻址方式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重点在“</a:t>
            </a:r>
            <a:r>
              <a:rPr lang="zh-CN" altLang="en-US" sz="2800" b="1" dirty="0">
                <a:solidFill>
                  <a:srgbClr val="FF0E0E"/>
                </a:solidFill>
                <a:latin typeface="楷体" panose="02010609060101010101" pitchFamily="49" charset="-122"/>
                <a:ea typeface="楷体" panose="02010609060101010101" pitchFamily="49" charset="-122"/>
              </a:rPr>
              <a:t>数在哪里</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在指令中、在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寄存器中、在主存中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① 如果操作数在</a:t>
            </a:r>
            <a:r>
              <a:rPr lang="zh-CN" altLang="en-US" sz="2800" b="1" dirty="0">
                <a:solidFill>
                  <a:srgbClr val="ED7D31"/>
                </a:solidFill>
                <a:latin typeface="楷体" panose="02010609060101010101" pitchFamily="49" charset="-122"/>
                <a:ea typeface="楷体" panose="02010609060101010101" pitchFamily="49" charset="-122"/>
              </a:rPr>
              <a:t>主存</a:t>
            </a:r>
            <a:r>
              <a:rPr lang="zh-CN" altLang="en-US" sz="2800" b="1" dirty="0">
                <a:latin typeface="楷体" panose="02010609060101010101" pitchFamily="49" charset="-122"/>
                <a:ea typeface="楷体" panose="02010609060101010101" pitchFamily="49" charset="-122"/>
              </a:rPr>
              <a:t>中，指令直接给出有效地址还是通过“多次读取”间接获得有效地址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通过寄存器间址、通过存储单元间址</a:t>
            </a:r>
            <a:r>
              <a:rPr lang="en-US" altLang="zh-CN" sz="2800" b="1" dirty="0">
                <a:latin typeface="楷体" panose="02010609060101010101" pitchFamily="49" charset="-122"/>
                <a:ea typeface="楷体" panose="02010609060101010101" pitchFamily="49" charset="-122"/>
              </a:rPr>
              <a:t>)?</a:t>
            </a:r>
          </a:p>
          <a:p>
            <a:pPr lvl="0">
              <a:lnSpc>
                <a:spcPct val="150000"/>
              </a:lnSpc>
            </a:pPr>
            <a:r>
              <a:rPr lang="zh-CN" altLang="en-US" sz="2800" b="1" dirty="0">
                <a:latin typeface="楷体" panose="02010609060101010101" pitchFamily="49" charset="-122"/>
                <a:ea typeface="楷体" panose="02010609060101010101" pitchFamily="49" charset="-122"/>
              </a:rPr>
              <a:t>② 如何通过计算使</a:t>
            </a:r>
            <a:r>
              <a:rPr lang="zh-CN" altLang="en-US" sz="2800" b="1" dirty="0">
                <a:solidFill>
                  <a:srgbClr val="ED7D31"/>
                </a:solidFill>
                <a:latin typeface="楷体" panose="02010609060101010101" pitchFamily="49" charset="-122"/>
                <a:ea typeface="楷体" panose="02010609060101010101" pitchFamily="49" charset="-122"/>
              </a:rPr>
              <a:t>地址量可变 </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与变址寄存器内容加、与基址寄存器内容加、与程序计数器内容加或拼接</a:t>
            </a:r>
            <a:r>
              <a:rPr lang="en-US" altLang="zh-CN"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906544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left)">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wipe(left)">
                                      <p:cBhvr>
                                        <p:cTn id="17" dur="500"/>
                                        <p:tgtEl>
                                          <p:spTgt spid="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3C90E-F2FC-467C-A85F-6F887E7A716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2EC13D1-2A1A-4AF2-BD8C-A539B3FCF2F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3" name="页脚占位符 2">
            <a:extLst>
              <a:ext uri="{FF2B5EF4-FFF2-40B4-BE49-F238E27FC236}">
                <a16:creationId xmlns:a16="http://schemas.microsoft.com/office/drawing/2014/main" id="{C1D14215-C7C0-49AB-ABB7-748A916A45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4" name="灯片编号占位符 3">
            <a:extLst>
              <a:ext uri="{FF2B5EF4-FFF2-40B4-BE49-F238E27FC236}">
                <a16:creationId xmlns:a16="http://schemas.microsoft.com/office/drawing/2014/main" id="{CB9EE2D4-C0F1-4EB5-9301-EA6120E02FB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8" name="图片 7">
            <a:extLst>
              <a:ext uri="{FF2B5EF4-FFF2-40B4-BE49-F238E27FC236}">
                <a16:creationId xmlns:a16="http://schemas.microsoft.com/office/drawing/2014/main" id="{EB2AB42C-D10F-4A01-AFAE-0AA6C45D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a:extLst>
              <a:ext uri="{FF2B5EF4-FFF2-40B4-BE49-F238E27FC236}">
                <a16:creationId xmlns:a16="http://schemas.microsoft.com/office/drawing/2014/main" id="{B2C0E9BA-70D7-41EF-9F96-4BB4F35A2D17}"/>
              </a:ext>
            </a:extLst>
          </p:cNvPr>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iSľídé">
            <a:extLst>
              <a:ext uri="{FF2B5EF4-FFF2-40B4-BE49-F238E27FC236}">
                <a16:creationId xmlns:a16="http://schemas.microsoft.com/office/drawing/2014/main" id="{41C3EC33-D139-4334-946B-DAC7392E0F5A}"/>
              </a:ext>
            </a:extLst>
          </p:cNvPr>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nvGrpSpPr>
          <p:cNvPr id="11" name="iṧḷïḋê">
            <a:extLst>
              <a:ext uri="{FF2B5EF4-FFF2-40B4-BE49-F238E27FC236}">
                <a16:creationId xmlns:a16="http://schemas.microsoft.com/office/drawing/2014/main" id="{3BA6E81F-6B3B-4883-9517-461E50132D04}"/>
              </a:ext>
            </a:extLst>
          </p:cNvPr>
          <p:cNvGrpSpPr/>
          <p:nvPr/>
        </p:nvGrpSpPr>
        <p:grpSpPr>
          <a:xfrm>
            <a:off x="502444" y="1639807"/>
            <a:ext cx="6032468" cy="556314"/>
            <a:chOff x="669925" y="1609562"/>
            <a:chExt cx="3530781" cy="741752"/>
          </a:xfrm>
        </p:grpSpPr>
        <p:sp>
          <p:nvSpPr>
            <p:cNvPr id="12" name="ïšḻïdê">
              <a:extLst>
                <a:ext uri="{FF2B5EF4-FFF2-40B4-BE49-F238E27FC236}">
                  <a16:creationId xmlns:a16="http://schemas.microsoft.com/office/drawing/2014/main" id="{77989D7F-9AAC-4095-A2C2-95738075A6C8}"/>
                </a:ext>
              </a:extLst>
            </p:cNvPr>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3</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指令类型</a:t>
              </a:r>
              <a:endParaRPr kumimoji="0" lang="zh-CN" altLang="en-US" sz="2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cxnSp>
          <p:nvCxnSpPr>
            <p:cNvPr id="13" name="直接连接符 12">
              <a:extLst>
                <a:ext uri="{FF2B5EF4-FFF2-40B4-BE49-F238E27FC236}">
                  <a16:creationId xmlns:a16="http://schemas.microsoft.com/office/drawing/2014/main" id="{EEA37934-E9B9-4094-869F-EF0BD4691457}"/>
                </a:ext>
              </a:extLst>
            </p:cNvPr>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a:extLst>
              <a:ext uri="{FF2B5EF4-FFF2-40B4-BE49-F238E27FC236}">
                <a16:creationId xmlns:a16="http://schemas.microsoft.com/office/drawing/2014/main" id="{649E7581-53BA-4BCD-9460-7AFA9CF9CB6E}"/>
              </a:ext>
            </a:extLst>
          </p:cNvPr>
          <p:cNvSpPr txBox="1"/>
          <p:nvPr/>
        </p:nvSpPr>
        <p:spPr>
          <a:xfrm>
            <a:off x="1872698" y="347445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01.</a:t>
            </a:r>
          </a:p>
        </p:txBody>
      </p:sp>
      <p:sp>
        <p:nvSpPr>
          <p:cNvPr id="15" name="ísḻiḑe">
            <a:extLst>
              <a:ext uri="{FF2B5EF4-FFF2-40B4-BE49-F238E27FC236}">
                <a16:creationId xmlns:a16="http://schemas.microsoft.com/office/drawing/2014/main" id="{FF74CF87-96F8-4BF7-9CD2-501071D8E04A}"/>
              </a:ext>
            </a:extLst>
          </p:cNvPr>
          <p:cNvSpPr/>
          <p:nvPr/>
        </p:nvSpPr>
        <p:spPr>
          <a:xfrm>
            <a:off x="2526228" y="3485997"/>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指令分类</a:t>
            </a:r>
          </a:p>
        </p:txBody>
      </p:sp>
      <p:sp>
        <p:nvSpPr>
          <p:cNvPr id="16" name="ïṩľîdé">
            <a:extLst>
              <a:ext uri="{FF2B5EF4-FFF2-40B4-BE49-F238E27FC236}">
                <a16:creationId xmlns:a16="http://schemas.microsoft.com/office/drawing/2014/main" id="{11D0A34A-5854-4A6F-BDA9-E5CA209C515D}"/>
              </a:ext>
            </a:extLst>
          </p:cNvPr>
          <p:cNvSpPr txBox="1"/>
          <p:nvPr/>
        </p:nvSpPr>
        <p:spPr>
          <a:xfrm>
            <a:off x="1872697" y="415959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7" name="îṣ1idè">
            <a:extLst>
              <a:ext uri="{FF2B5EF4-FFF2-40B4-BE49-F238E27FC236}">
                <a16:creationId xmlns:a16="http://schemas.microsoft.com/office/drawing/2014/main" id="{3BF3EFF7-2971-425A-8C4D-94F58D459CCF}"/>
              </a:ext>
            </a:extLst>
          </p:cNvPr>
          <p:cNvSpPr/>
          <p:nvPr/>
        </p:nvSpPr>
        <p:spPr>
          <a:xfrm>
            <a:off x="2526228" y="4171139"/>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a:t>
            </a: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传送类指令</a:t>
            </a:r>
          </a:p>
        </p:txBody>
      </p:sp>
      <p:sp>
        <p:nvSpPr>
          <p:cNvPr id="18" name="işľíďe">
            <a:extLst>
              <a:ext uri="{FF2B5EF4-FFF2-40B4-BE49-F238E27FC236}">
                <a16:creationId xmlns:a16="http://schemas.microsoft.com/office/drawing/2014/main" id="{E5400110-15A9-4C04-B17E-852298594D31}"/>
              </a:ext>
            </a:extLst>
          </p:cNvPr>
          <p:cNvSpPr txBox="1"/>
          <p:nvPr/>
        </p:nvSpPr>
        <p:spPr>
          <a:xfrm>
            <a:off x="1872697" y="4870864"/>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9" name="ïşľïdé">
            <a:extLst>
              <a:ext uri="{FF2B5EF4-FFF2-40B4-BE49-F238E27FC236}">
                <a16:creationId xmlns:a16="http://schemas.microsoft.com/office/drawing/2014/main" id="{0AB8AA57-0055-467E-9724-A93AF74CD001}"/>
              </a:ext>
            </a:extLst>
          </p:cNvPr>
          <p:cNvSpPr/>
          <p:nvPr/>
        </p:nvSpPr>
        <p:spPr>
          <a:xfrm>
            <a:off x="2526228" y="4882405"/>
            <a:ext cx="4158035" cy="276999"/>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输入</a:t>
            </a:r>
            <a:r>
              <a:rPr kumimoji="0" lang="en-US" altLang="zh-CN"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输出（</a:t>
            </a:r>
            <a:r>
              <a:rPr kumimoji="0" lang="en-US" altLang="zh-CN"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p>
        </p:txBody>
      </p:sp>
      <p:sp>
        <p:nvSpPr>
          <p:cNvPr id="22" name="îṩļíḑé">
            <a:extLst>
              <a:ext uri="{FF2B5EF4-FFF2-40B4-BE49-F238E27FC236}">
                <a16:creationId xmlns:a16="http://schemas.microsoft.com/office/drawing/2014/main" id="{4C4C25DF-3227-4BF0-8406-F37309324155}"/>
              </a:ext>
            </a:extLst>
          </p:cNvPr>
          <p:cNvSpPr/>
          <p:nvPr/>
        </p:nvSpPr>
        <p:spPr>
          <a:xfrm>
            <a:off x="1524070" y="350301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3" name="ïśľîḋê">
            <a:extLst>
              <a:ext uri="{FF2B5EF4-FFF2-40B4-BE49-F238E27FC236}">
                <a16:creationId xmlns:a16="http://schemas.microsoft.com/office/drawing/2014/main" id="{3E15EFBA-3145-4A17-99BB-43E567C81A9C}"/>
              </a:ext>
            </a:extLst>
          </p:cNvPr>
          <p:cNvSpPr/>
          <p:nvPr/>
        </p:nvSpPr>
        <p:spPr>
          <a:xfrm>
            <a:off x="1524070" y="418815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4" name="íṧļîḓê">
            <a:extLst>
              <a:ext uri="{FF2B5EF4-FFF2-40B4-BE49-F238E27FC236}">
                <a16:creationId xmlns:a16="http://schemas.microsoft.com/office/drawing/2014/main" id="{74516FBA-5AE3-48B8-9D4C-7641C8122DD4}"/>
              </a:ext>
            </a:extLst>
          </p:cNvPr>
          <p:cNvSpPr/>
          <p:nvPr/>
        </p:nvSpPr>
        <p:spPr>
          <a:xfrm>
            <a:off x="1524070" y="489941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26" name="直接连接符 25">
            <a:extLst>
              <a:ext uri="{FF2B5EF4-FFF2-40B4-BE49-F238E27FC236}">
                <a16:creationId xmlns:a16="http://schemas.microsoft.com/office/drawing/2014/main" id="{F0558684-DF6C-4B6C-8EE0-A3DE57CEEC70}"/>
              </a:ext>
            </a:extLst>
          </p:cNvPr>
          <p:cNvCxnSpPr>
            <a:cxnSpLocks/>
          </p:cNvCxnSpPr>
          <p:nvPr/>
        </p:nvCxnSpPr>
        <p:spPr>
          <a:xfrm>
            <a:off x="1959428" y="398065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868FB83-8912-4A18-9FCD-D099892CF76F}"/>
              </a:ext>
            </a:extLst>
          </p:cNvPr>
          <p:cNvCxnSpPr>
            <a:cxnSpLocks/>
          </p:cNvCxnSpPr>
          <p:nvPr/>
        </p:nvCxnSpPr>
        <p:spPr>
          <a:xfrm>
            <a:off x="1959428" y="467734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63D419AF-6CE8-4AF2-AE74-044DF70AF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extLst>
      <p:ext uri="{BB962C8B-B14F-4D97-AF65-F5344CB8AC3E}">
        <p14:creationId xmlns:p14="http://schemas.microsoft.com/office/powerpoint/2010/main" val="16660944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一、指令分类</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E76B14C-460A-4D66-9C05-EB8DEE3723E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1" name="Text Box 4">
            <a:extLst>
              <a:ext uri="{FF2B5EF4-FFF2-40B4-BE49-F238E27FC236}">
                <a16:creationId xmlns:a16="http://schemas.microsoft.com/office/drawing/2014/main" id="{E32594CB-5633-47F4-88D4-77CD72B1B0E0}"/>
              </a:ext>
            </a:extLst>
          </p:cNvPr>
          <p:cNvSpPr txBox="1"/>
          <p:nvPr/>
        </p:nvSpPr>
        <p:spPr>
          <a:xfrm>
            <a:off x="338964" y="986406"/>
            <a:ext cx="8046232" cy="1253228"/>
          </a:xfrm>
          <a:prstGeom prst="rect">
            <a:avLst/>
          </a:prstGeom>
          <a:noFill/>
          <a:ln w="9525">
            <a:noFill/>
          </a:ln>
        </p:spPr>
        <p:txBody>
          <a:bodyPr wrap="square"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RISC</a:t>
            </a:r>
            <a:r>
              <a:rPr kumimoji="0" lang="zh-CN" altLang="en-US"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Reduced Instruction Set Computer</a:t>
            </a:r>
            <a:r>
              <a:rPr kumimoji="0" lang="zh-CN" altLang="en-US"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CISC (Complex Instruction Set Computer)</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对指令的分类方法归纳起来大致有以下三类：</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0430" y="2126508"/>
            <a:ext cx="8523139" cy="4253087"/>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① 按指令格式分类</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将指令格式分为双操作数指令、单操作数指令、程序转移指令等。</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② 按操作数寻址方式分类</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RR</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型（寄存器—寄存器型）</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RX</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型（寄存器—变址存储器型）</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RS</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型（寄存器—存储器型）</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SI</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型（存储器—立即数型）</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SS</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型（存储器—存储器型）</a:t>
            </a: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53961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wipe(left)">
                                      <p:cBhvr>
                                        <p:cTn id="27" dur="500"/>
                                        <p:tgtEl>
                                          <p:spTgt spid="1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wipe(left)">
                                      <p:cBhvr>
                                        <p:cTn id="32" dur="500"/>
                                        <p:tgtEl>
                                          <p:spTgt spid="1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Effect transition="in" filter="wipe(left)">
                                      <p:cBhvr>
                                        <p:cTn id="37" dur="500"/>
                                        <p:tgtEl>
                                          <p:spTgt spid="1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xEl>
                                              <p:pRg st="4" end="4"/>
                                            </p:txEl>
                                          </p:spTgt>
                                        </p:tgtEl>
                                        <p:attrNameLst>
                                          <p:attrName>style.visibility</p:attrName>
                                        </p:attrNameLst>
                                      </p:cBhvr>
                                      <p:to>
                                        <p:strVal val="visible"/>
                                      </p:to>
                                    </p:set>
                                    <p:animEffect transition="in" filter="wipe(left)">
                                      <p:cBhvr>
                                        <p:cTn id="42" dur="500"/>
                                        <p:tgtEl>
                                          <p:spTgt spid="1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xEl>
                                              <p:pRg st="5" end="5"/>
                                            </p:txEl>
                                          </p:spTgt>
                                        </p:tgtEl>
                                        <p:attrNameLst>
                                          <p:attrName>style.visibility</p:attrName>
                                        </p:attrNameLst>
                                      </p:cBhvr>
                                      <p:to>
                                        <p:strVal val="visible"/>
                                      </p:to>
                                    </p:set>
                                    <p:animEffect transition="in" filter="wipe(left)">
                                      <p:cBhvr>
                                        <p:cTn id="47"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一、指令分类</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52A9E9-A4E9-48CE-BF4C-5FEB6A8D44A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E1EFF3AA-9003-4F58-8AFB-71C66115EBE1}"/>
              </a:ext>
            </a:extLst>
          </p:cNvPr>
          <p:cNvSpPr txBox="1"/>
          <p:nvPr/>
        </p:nvSpPr>
        <p:spPr>
          <a:xfrm>
            <a:off x="319731" y="910814"/>
            <a:ext cx="8523139" cy="516199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③ 按指令功能分类</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现在的大部分微处理器，将指令分为：</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a:lnSpc>
                <a:spcPct val="150000"/>
              </a:lnSpc>
            </a:pPr>
            <a:r>
              <a:rPr lang="en-US" altLang="zh-CN" sz="2800" b="1" dirty="0">
                <a:latin typeface="楷体" panose="02010609060101010101" pitchFamily="49" charset="-122"/>
                <a:ea typeface="楷体" panose="02010609060101010101" pitchFamily="49" charset="-122"/>
              </a:rPr>
              <a:t>   </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传送指令、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输入</a:t>
            </a:r>
            <a:r>
              <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输出（</a:t>
            </a:r>
            <a:r>
              <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算术运算指令、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逻辑运算指令、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程序控制类指令、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处理机控制类指令等。</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3307646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left)">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left)">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A90C091-EFCE-4DE0-BEDE-CAEA1E90887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2" name="Text Box 4">
            <a:extLst>
              <a:ext uri="{FF2B5EF4-FFF2-40B4-BE49-F238E27FC236}">
                <a16:creationId xmlns:a16="http://schemas.microsoft.com/office/drawing/2014/main" id="{49C08EBD-9EFB-4B2D-B0B8-56000A176B93}"/>
              </a:ext>
            </a:extLst>
          </p:cNvPr>
          <p:cNvSpPr txBox="1"/>
          <p:nvPr/>
        </p:nvSpPr>
        <p:spPr>
          <a:xfrm>
            <a:off x="197880" y="873621"/>
            <a:ext cx="8523139" cy="516199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是计算机中最</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基本的指令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。机器的绝大部分操作</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不管是访问存储器的操作</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或是算术逻辑运算操作</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或是输入</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输出操作等等</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从广义的角度来看，基本上都可以归结为信息的传送</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或在传送过程中作了某种处理（包括算术逻辑运算）。</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单纯的传送指令将数据从一个地方</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源地址</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传送到另一个地方</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目的地址</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12297925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2" name="Text Box 4">
            <a:extLst>
              <a:ext uri="{FF2B5EF4-FFF2-40B4-BE49-F238E27FC236}">
                <a16:creationId xmlns:a16="http://schemas.microsoft.com/office/drawing/2014/main" id="{49C08EBD-9EFB-4B2D-B0B8-56000A176B93}"/>
              </a:ext>
            </a:extLst>
          </p:cNvPr>
          <p:cNvSpPr txBox="1"/>
          <p:nvPr/>
        </p:nvSpPr>
        <p:spPr>
          <a:xfrm>
            <a:off x="319731" y="1585334"/>
            <a:ext cx="8523139" cy="4515660"/>
          </a:xfrm>
          <a:prstGeom prst="rect">
            <a:avLst/>
          </a:prstGeom>
          <a:noFill/>
          <a:ln w="9525">
            <a:noFill/>
          </a:ln>
        </p:spPr>
        <p:txBody>
          <a:bodyPr wrap="square" anchor="t">
            <a:spAutoFit/>
          </a:bodyPr>
          <a:lstStyle/>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在具体设置传送指令时，一般应当对以下三个方面做出说明：</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srgbClr val="FF0000"/>
                </a:solidFill>
                <a:latin typeface="楷体" panose="02010609060101010101" pitchFamily="49" charset="-122"/>
                <a:ea typeface="楷体" panose="02010609060101010101" pitchFamily="49" charset="-122"/>
              </a:rPr>
              <a:t>① 传送范围</a:t>
            </a:r>
            <a:r>
              <a:rPr lang="zh-CN" altLang="en-US" sz="2800" b="1" dirty="0">
                <a:solidFill>
                  <a:prstClr val="black"/>
                </a:solidFill>
                <a:latin typeface="楷体" panose="02010609060101010101" pitchFamily="49" charset="-122"/>
                <a:ea typeface="楷体" panose="02010609060101010101" pitchFamily="49" charset="-122"/>
              </a:rPr>
              <a:t>，即指令允许数据在什么范围内传送。如前所述，操作数的来源与目的地主要是：</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寄存器、主存储器。</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1</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寄存器之间的数据传送。将源寄存器的内容传送到另一个目的寄存器。</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13" name="Text Box 4">
            <a:extLst>
              <a:ext uri="{FF2B5EF4-FFF2-40B4-BE49-F238E27FC236}">
                <a16:creationId xmlns:a16="http://schemas.microsoft.com/office/drawing/2014/main" id="{33C2F4CD-71FD-46B4-8625-0E4BA0601C0D}"/>
              </a:ext>
            </a:extLst>
          </p:cNvPr>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39503152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t>2020/6/1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第二章 指令系统</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13" name="Text Box 4">
            <a:extLst>
              <a:ext uri="{FF2B5EF4-FFF2-40B4-BE49-F238E27FC236}">
                <a16:creationId xmlns:a16="http://schemas.microsoft.com/office/drawing/2014/main" id="{33C2F4CD-71FD-46B4-8625-0E4BA0601C0D}"/>
              </a:ext>
            </a:extLst>
          </p:cNvPr>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4" name="Text Box 4">
            <a:extLst>
              <a:ext uri="{FF2B5EF4-FFF2-40B4-BE49-F238E27FC236}">
                <a16:creationId xmlns:a16="http://schemas.microsoft.com/office/drawing/2014/main" id="{7D0FABAE-820F-444B-9528-16C9D4DB30C4}"/>
              </a:ext>
            </a:extLst>
          </p:cNvPr>
          <p:cNvSpPr txBox="1"/>
          <p:nvPr/>
        </p:nvSpPr>
        <p:spPr>
          <a:xfrm>
            <a:off x="2381" y="1532353"/>
            <a:ext cx="8523139" cy="4515660"/>
          </a:xfrm>
          <a:prstGeom prst="rect">
            <a:avLst/>
          </a:prstGeom>
          <a:noFill/>
          <a:ln w="9525">
            <a:noFill/>
          </a:ln>
        </p:spPr>
        <p:txBody>
          <a:bodyPr wrap="square" anchor="t">
            <a:spAutoFit/>
          </a:bodyPr>
          <a:lstStyle/>
          <a:p>
            <a:pPr lvl="2">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）主存储器单元之间的数据传送。将主存单元的内容传送到主存的另一目的单元，如</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MOV  mem2</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mem1</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lang="en-US" altLang="zh-CN" sz="2800" b="1" dirty="0">
              <a:solidFill>
                <a:prstClr val="black"/>
              </a:solidFill>
              <a:latin typeface="楷体" panose="02010609060101010101" pitchFamily="49" charset="-122"/>
              <a:ea typeface="楷体" panose="02010609060101010101" pitchFamily="49" charset="-122"/>
            </a:endParaRPr>
          </a:p>
          <a:p>
            <a:pPr lvl="2">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CPU</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寄存器传送到主存单元。将源寄存器的内容传送到主存某一目的单元，即存入数据操作，如</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MOV  mem</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reg</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。在有些计算机中，该指令用助记符</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STORE</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表示。</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2778919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3397</TotalTime>
  <Words>10548</Words>
  <Application>Microsoft Office PowerPoint</Application>
  <PresentationFormat>全屏显示(4:3)</PresentationFormat>
  <Paragraphs>1503</Paragraphs>
  <Slides>119</Slides>
  <Notes>116</Notes>
  <HiddenSlides>1</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119</vt:i4>
      </vt:variant>
    </vt:vector>
  </HeadingPairs>
  <TitlesOfParts>
    <vt:vector size="133" baseType="lpstr">
      <vt:lpstr>等线</vt:lpstr>
      <vt:lpstr>等线 Light</vt:lpstr>
      <vt:lpstr>华文行楷</vt:lpstr>
      <vt:lpstr>华文隶书</vt:lpstr>
      <vt:lpstr>楷体</vt:lpstr>
      <vt:lpstr>隶书</vt:lpstr>
      <vt:lpstr>微软雅黑</vt:lpstr>
      <vt:lpstr>Arial</vt:lpstr>
      <vt:lpstr>Calibri</vt:lpstr>
      <vt:lpstr>Calibri Light</vt:lpstr>
      <vt:lpstr>Times New Roman</vt:lpstr>
      <vt:lpstr>Wingdings</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H Kathy</cp:lastModifiedBy>
  <cp:revision>1511</cp:revision>
  <dcterms:created xsi:type="dcterms:W3CDTF">2018-07-22T02:36:00Z</dcterms:created>
  <dcterms:modified xsi:type="dcterms:W3CDTF">2020-06-01T13:32:33Z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