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71"/>
  </p:notesMasterIdLst>
  <p:handoutMasterIdLst>
    <p:handoutMasterId r:id="rId72"/>
  </p:handoutMasterIdLst>
  <p:sldIdLst>
    <p:sldId id="257" r:id="rId2"/>
    <p:sldId id="258" r:id="rId3"/>
    <p:sldId id="776" r:id="rId4"/>
    <p:sldId id="731" r:id="rId5"/>
    <p:sldId id="732" r:id="rId6"/>
    <p:sldId id="777" r:id="rId7"/>
    <p:sldId id="778" r:id="rId8"/>
    <p:sldId id="779" r:id="rId9"/>
    <p:sldId id="780" r:id="rId10"/>
    <p:sldId id="781" r:id="rId11"/>
    <p:sldId id="782" r:id="rId12"/>
    <p:sldId id="783" r:id="rId13"/>
    <p:sldId id="784" r:id="rId14"/>
    <p:sldId id="785" r:id="rId15"/>
    <p:sldId id="787" r:id="rId16"/>
    <p:sldId id="789" r:id="rId17"/>
    <p:sldId id="792" r:id="rId18"/>
    <p:sldId id="794" r:id="rId19"/>
    <p:sldId id="795" r:id="rId20"/>
    <p:sldId id="797" r:id="rId21"/>
    <p:sldId id="798" r:id="rId22"/>
    <p:sldId id="799" r:id="rId23"/>
    <p:sldId id="801" r:id="rId24"/>
    <p:sldId id="802" r:id="rId25"/>
    <p:sldId id="803" r:id="rId26"/>
    <p:sldId id="804" r:id="rId27"/>
    <p:sldId id="805" r:id="rId28"/>
    <p:sldId id="818" r:id="rId29"/>
    <p:sldId id="819" r:id="rId30"/>
    <p:sldId id="820" r:id="rId31"/>
    <p:sldId id="821" r:id="rId32"/>
    <p:sldId id="822" r:id="rId33"/>
    <p:sldId id="825" r:id="rId34"/>
    <p:sldId id="823" r:id="rId35"/>
    <p:sldId id="826" r:id="rId36"/>
    <p:sldId id="827" r:id="rId37"/>
    <p:sldId id="828" r:id="rId38"/>
    <p:sldId id="829" r:id="rId39"/>
    <p:sldId id="830" r:id="rId40"/>
    <p:sldId id="831" r:id="rId41"/>
    <p:sldId id="832" r:id="rId42"/>
    <p:sldId id="833" r:id="rId43"/>
    <p:sldId id="834" r:id="rId44"/>
    <p:sldId id="835" r:id="rId45"/>
    <p:sldId id="839" r:id="rId46"/>
    <p:sldId id="837" r:id="rId47"/>
    <p:sldId id="840" r:id="rId48"/>
    <p:sldId id="841" r:id="rId49"/>
    <p:sldId id="842" r:id="rId50"/>
    <p:sldId id="843" r:id="rId51"/>
    <p:sldId id="844" r:id="rId52"/>
    <p:sldId id="845" r:id="rId53"/>
    <p:sldId id="846" r:id="rId54"/>
    <p:sldId id="847" r:id="rId55"/>
    <p:sldId id="848" r:id="rId56"/>
    <p:sldId id="849" r:id="rId57"/>
    <p:sldId id="850" r:id="rId58"/>
    <p:sldId id="851" r:id="rId59"/>
    <p:sldId id="852" r:id="rId60"/>
    <p:sldId id="853" r:id="rId61"/>
    <p:sldId id="855" r:id="rId62"/>
    <p:sldId id="854" r:id="rId63"/>
    <p:sldId id="856" r:id="rId64"/>
    <p:sldId id="857" r:id="rId65"/>
    <p:sldId id="858" r:id="rId66"/>
    <p:sldId id="859" r:id="rId67"/>
    <p:sldId id="860" r:id="rId68"/>
    <p:sldId id="861" r:id="rId69"/>
    <p:sldId id="730" r:id="rId70"/>
  </p:sldIdLst>
  <p:sldSz cx="9144000" cy="6858000" type="screen4x3"/>
  <p:notesSz cx="6858000" cy="9144000"/>
  <p:custDataLst>
    <p:tags r:id="rId73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7">
          <p15:clr>
            <a:srgbClr val="A4A3A4"/>
          </p15:clr>
        </p15:guide>
        <p15:guide id="2" pos="190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用户" initials="Office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63C1"/>
    <a:srgbClr val="ED7D31"/>
    <a:srgbClr val="FF0000"/>
    <a:srgbClr val="2F5597"/>
    <a:srgbClr val="4472C4"/>
    <a:srgbClr val="FF9900"/>
    <a:srgbClr val="F0DADA"/>
    <a:srgbClr val="668CCF"/>
    <a:srgbClr val="0045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13" autoAdjust="0"/>
    <p:restoredTop sz="96046" autoAdjust="0"/>
  </p:normalViewPr>
  <p:slideViewPr>
    <p:cSldViewPr snapToGrid="0" showGuides="1">
      <p:cViewPr varScale="1">
        <p:scale>
          <a:sx n="110" d="100"/>
          <a:sy n="110" d="100"/>
        </p:scale>
        <p:origin x="1668" y="108"/>
      </p:cViewPr>
      <p:guideLst>
        <p:guide orient="horz" pos="2107"/>
        <p:guide pos="190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0" d="100"/>
          <a:sy n="80" d="100"/>
        </p:scale>
        <p:origin x="355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gs" Target="tags/tag1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5A1862-72E1-426C-855A-D48747319FD8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B0BC9D-12F8-4D67-BEC5-611AE33D2FA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A95E01-A3AA-414B-AC91-6247B051C58A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8026A4-9EE3-4D0D-8D3A-764529D129E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 algn="l" eaLnBrk="1" hangingPunct="1">
              <a:lnSpc>
                <a:spcPct val="115000"/>
              </a:lnSpc>
              <a:spcBef>
                <a:spcPct val="10000"/>
              </a:spcBef>
              <a:buFont typeface="Wingdings" panose="05000000000000000000" pitchFamily="2" charset="2"/>
              <a:buChar char="n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824494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373696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90319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518451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71209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098711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605124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531110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467979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76634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167163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42216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90673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048688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694883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590162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789809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329049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86480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199901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997893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501741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86416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734990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752577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457283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318310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119444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6634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70339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030746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353771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58356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6756470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62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0307518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63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61325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64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2448556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65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4552302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66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901196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67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14886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68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4787145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69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F612E-3E0E-4677-BD75-C3035F09CF8B}" type="datetime1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B788F-638F-420D-B92E-DC41F3CBC6C6}" type="datetime1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EFAD-2E9E-4200-8350-F282439D6341}" type="datetime1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82452-4414-4A67-B06C-4837C797611A}" type="datetime1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E8EB7-07DD-4FAB-99F8-EDA876343D2C}" type="datetime1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8ACAB-1C17-4C81-8E84-4BC1B099DDB3}" type="datetime1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7B67D-DE4A-485B-9DC6-907AA302B6B6}" type="datetime1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686E9-2264-4CE7-89DC-C1C773EB3590}" type="datetime1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3D547-54F4-4352-808B-20CE77C0E88A}" type="datetime1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EDEE5-FD89-44CA-A729-5164AD3A421C}" type="datetime1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B0151-3BD9-4887-91D7-BC694D94DD37}" type="datetime1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DD277E-88D0-47EF-B828-8C9E90EDC2AB}" type="datetime1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-11990" y="8050"/>
            <a:ext cx="9181652" cy="6901031"/>
          </a:xfrm>
          <a:prstGeom prst="rect">
            <a:avLst/>
          </a:prstGeom>
          <a:solidFill>
            <a:schemeClr val="bg1">
              <a:alpha val="54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/>
          <p:cNvCxnSpPr/>
          <p:nvPr/>
        </p:nvCxnSpPr>
        <p:spPr>
          <a:xfrm>
            <a:off x="2298198" y="3054281"/>
            <a:ext cx="4579144" cy="0"/>
          </a:xfrm>
          <a:prstGeom prst="line">
            <a:avLst/>
          </a:prstGeom>
          <a:ln w="19050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2293131" y="3196018"/>
            <a:ext cx="4579143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>
              <a:defRPr/>
            </a:pPr>
            <a:r>
              <a:rPr lang="zh-CN" altLang="en-US" sz="3600" b="1" dirty="0">
                <a:solidFill>
                  <a:srgbClr val="0045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计算机组成原理</a:t>
            </a:r>
          </a:p>
        </p:txBody>
      </p:sp>
      <p:cxnSp>
        <p:nvCxnSpPr>
          <p:cNvPr id="16" name="直接连接符 15"/>
          <p:cNvCxnSpPr/>
          <p:nvPr/>
        </p:nvCxnSpPr>
        <p:spPr>
          <a:xfrm>
            <a:off x="2293131" y="3977456"/>
            <a:ext cx="4579144" cy="0"/>
          </a:xfrm>
          <a:prstGeom prst="line">
            <a:avLst/>
          </a:prstGeom>
          <a:ln w="19050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2293131" y="4121256"/>
            <a:ext cx="4579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800" b="1" dirty="0">
                <a:solidFill>
                  <a:srgbClr val="004578"/>
                </a:solidFill>
              </a:rPr>
              <a:t>第三章 中央处理器</a:t>
            </a:r>
          </a:p>
        </p:txBody>
      </p:sp>
      <p:cxnSp>
        <p:nvCxnSpPr>
          <p:cNvPr id="19" name="直接连接符 18"/>
          <p:cNvCxnSpPr/>
          <p:nvPr/>
        </p:nvCxnSpPr>
        <p:spPr>
          <a:xfrm>
            <a:off x="238316" y="6407901"/>
            <a:ext cx="400458" cy="0"/>
          </a:xfrm>
          <a:prstGeom prst="line">
            <a:avLst/>
          </a:prstGeom>
          <a:ln w="28575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6100" y="1398382"/>
            <a:ext cx="1591799" cy="1584000"/>
          </a:xfrm>
          <a:prstGeom prst="rect">
            <a:avLst/>
          </a:prstGeom>
        </p:spPr>
      </p:pic>
      <p:pic>
        <p:nvPicPr>
          <p:cNvPr id="15" name="图片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3954" y="6236297"/>
            <a:ext cx="621635" cy="57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6"/>
          <p:cNvSpPr txBox="1">
            <a:spLocks noChangeArrowheads="1"/>
          </p:cNvSpPr>
          <p:nvPr/>
        </p:nvSpPr>
        <p:spPr bwMode="auto">
          <a:xfrm>
            <a:off x="6715450" y="6274229"/>
            <a:ext cx="3092999" cy="5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600" b="1" dirty="0">
                <a:solidFill>
                  <a:srgbClr val="0070C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信息与软件工程学院</a:t>
            </a:r>
            <a:endParaRPr lang="en-US" altLang="zh-CN" sz="1600" b="1" dirty="0">
              <a:solidFill>
                <a:srgbClr val="0070C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000" b="1" dirty="0">
                <a:solidFill>
                  <a:srgbClr val="0070C0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School of Information and Software Engineering</a:t>
            </a:r>
            <a:endParaRPr lang="zh-CN" altLang="en-US" sz="1000" b="1" dirty="0">
              <a:solidFill>
                <a:srgbClr val="0070C0"/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235731" y="6474676"/>
            <a:ext cx="2057400" cy="365125"/>
          </a:xfrm>
        </p:spPr>
        <p:txBody>
          <a:bodyPr/>
          <a:lstStyle/>
          <a:p>
            <a:fld id="{B565E591-3381-4D38-9DF8-0AEAC6FC1F45}" type="datetime1">
              <a:rPr lang="zh-CN" altLang="en-US" sz="1400" smtClean="0">
                <a:solidFill>
                  <a:schemeClr val="tx1"/>
                </a:solidFill>
              </a:rPr>
              <a:t>2020/6/17</a:t>
            </a:fld>
            <a:endParaRPr lang="zh-CN" alt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二、</a:t>
            </a:r>
            <a:r>
              <a:rPr lang="en-US" altLang="zh-CN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CPU</a:t>
            </a:r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的组成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51" name="Text Box 5"/>
          <p:cNvSpPr txBox="1"/>
          <p:nvPr/>
        </p:nvSpPr>
        <p:spPr>
          <a:xfrm>
            <a:off x="215488" y="3110162"/>
            <a:ext cx="937038" cy="95410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</a:p>
          <a:p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组成</a:t>
            </a:r>
            <a:endParaRPr lang="en-US" altLang="zh-CN" sz="2800" b="1" dirty="0">
              <a:solidFill>
                <a:srgbClr val="ED7D3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" name="AutoShape 5"/>
          <p:cNvSpPr/>
          <p:nvPr/>
        </p:nvSpPr>
        <p:spPr bwMode="auto">
          <a:xfrm>
            <a:off x="1152526" y="1483030"/>
            <a:ext cx="157134" cy="4322762"/>
          </a:xfrm>
          <a:prstGeom prst="leftBrace">
            <a:avLst>
              <a:gd name="adj1" fmla="val 63817"/>
              <a:gd name="adj2" fmla="val 50000"/>
            </a:avLst>
          </a:prstGeom>
          <a:noFill/>
          <a:ln w="25400" cap="sq">
            <a:solidFill>
              <a:schemeClr val="accent1">
                <a:lumMod val="75000"/>
              </a:schemeClr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5" name="Text Box 5"/>
          <p:cNvSpPr txBox="1"/>
          <p:nvPr/>
        </p:nvSpPr>
        <p:spPr>
          <a:xfrm>
            <a:off x="1377351" y="1164192"/>
            <a:ext cx="7343668" cy="6376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运算器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三级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输入选择器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锁存器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—&gt;ALU—&gt;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移位器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Text Box 5"/>
          <p:cNvSpPr txBox="1"/>
          <p:nvPr/>
        </p:nvSpPr>
        <p:spPr>
          <a:xfrm>
            <a:off x="1377351" y="1947587"/>
            <a:ext cx="7509474" cy="1206099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寄存器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三组，用于处理、控制、作用于主存接口的 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        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寄存器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" name="Text Box 5"/>
          <p:cNvSpPr txBox="1"/>
          <p:nvPr/>
        </p:nvSpPr>
        <p:spPr>
          <a:xfrm>
            <a:off x="1377351" y="3202047"/>
            <a:ext cx="7509474" cy="1206099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总线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：四组，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内总线、系统总线、部件间总线，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     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外总线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" name="Text Box 5"/>
          <p:cNvSpPr txBox="1"/>
          <p:nvPr/>
        </p:nvSpPr>
        <p:spPr>
          <a:xfrm>
            <a:off x="1371004" y="4472285"/>
            <a:ext cx="6144221" cy="6376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控制器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：组合逻辑控制器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微程序控制器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9" name="Text Box 5"/>
          <p:cNvSpPr txBox="1"/>
          <p:nvPr/>
        </p:nvSpPr>
        <p:spPr>
          <a:xfrm>
            <a:off x="1371004" y="5316434"/>
            <a:ext cx="6544271" cy="6376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时序系统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：一个脉冲源、一组计数分频逻辑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14" grpId="0" animBg="1"/>
      <p:bldP spid="15" grpId="0"/>
      <p:bldP spid="16" grpId="0"/>
      <p:bldP spid="17" grpId="0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二、</a:t>
            </a:r>
            <a:r>
              <a:rPr lang="en-US" altLang="zh-CN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CPU</a:t>
            </a:r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的组成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51" name="Text Box 5"/>
          <p:cNvSpPr txBox="1"/>
          <p:nvPr/>
        </p:nvSpPr>
        <p:spPr>
          <a:xfrm>
            <a:off x="34513" y="968192"/>
            <a:ext cx="2994437" cy="5232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）运算器</a:t>
            </a:r>
            <a:endParaRPr lang="en-US" altLang="zh-CN" sz="28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" name="Text Box 5"/>
          <p:cNvSpPr txBox="1"/>
          <p:nvPr/>
        </p:nvSpPr>
        <p:spPr>
          <a:xfrm>
            <a:off x="2486842" y="1447870"/>
            <a:ext cx="4075884" cy="6376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输入选择器</a:t>
            </a: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锁存器</a:t>
            </a:r>
          </a:p>
        </p:txBody>
      </p:sp>
      <p:sp>
        <p:nvSpPr>
          <p:cNvPr id="25" name="AutoShape 5"/>
          <p:cNvSpPr/>
          <p:nvPr/>
        </p:nvSpPr>
        <p:spPr bwMode="auto">
          <a:xfrm>
            <a:off x="2125869" y="1811332"/>
            <a:ext cx="157134" cy="1298477"/>
          </a:xfrm>
          <a:prstGeom prst="leftBrace">
            <a:avLst>
              <a:gd name="adj1" fmla="val 63817"/>
              <a:gd name="adj2" fmla="val 50000"/>
            </a:avLst>
          </a:prstGeom>
          <a:noFill/>
          <a:ln w="25400" cap="sq">
            <a:solidFill>
              <a:schemeClr val="accent1">
                <a:lumMod val="75000"/>
              </a:schemeClr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6" name="Text Box 5"/>
          <p:cNvSpPr txBox="1"/>
          <p:nvPr/>
        </p:nvSpPr>
        <p:spPr>
          <a:xfrm>
            <a:off x="2486842" y="2646934"/>
            <a:ext cx="6013504" cy="6376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移位器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通过斜位传送实现移位功能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) 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7" name="Text Box 5"/>
          <p:cNvSpPr txBox="1"/>
          <p:nvPr/>
        </p:nvSpPr>
        <p:spPr>
          <a:xfrm>
            <a:off x="465949" y="2004707"/>
            <a:ext cx="1665801" cy="6376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分为三级</a:t>
            </a:r>
          </a:p>
        </p:txBody>
      </p:sp>
      <p:sp>
        <p:nvSpPr>
          <p:cNvPr id="28" name="Text Box 5"/>
          <p:cNvSpPr txBox="1"/>
          <p:nvPr/>
        </p:nvSpPr>
        <p:spPr>
          <a:xfrm>
            <a:off x="2496367" y="2045196"/>
            <a:ext cx="4075884" cy="6376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ALU</a:t>
            </a:r>
            <a:endParaRPr lang="zh-CN" altLang="en-US" sz="2800" b="1" dirty="0">
              <a:solidFill>
                <a:srgbClr val="0563C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9" name="Text Box 5"/>
          <p:cNvSpPr txBox="1"/>
          <p:nvPr/>
        </p:nvSpPr>
        <p:spPr>
          <a:xfrm>
            <a:off x="342074" y="3458809"/>
            <a:ext cx="4229926" cy="6376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、输入选择器</a:t>
            </a: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锁存器</a:t>
            </a:r>
          </a:p>
        </p:txBody>
      </p:sp>
      <p:sp>
        <p:nvSpPr>
          <p:cNvPr id="33" name="Text Box 5"/>
          <p:cNvSpPr txBox="1"/>
          <p:nvPr/>
        </p:nvSpPr>
        <p:spPr>
          <a:xfrm>
            <a:off x="342074" y="4179993"/>
            <a:ext cx="8516400" cy="193033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选择数据来源，送入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ALU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进行运算处理，或借道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ALU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进行传送。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数据来源有：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R0~R3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D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PC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SP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PSW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MDR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5" grpId="0" animBg="1"/>
      <p:bldP spid="26" grpId="0"/>
      <p:bldP spid="27" grpId="0"/>
      <p:bldP spid="28" grpId="0"/>
      <p:bldP spid="29" grpId="0" build="p"/>
      <p:bldP spid="3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二、</a:t>
            </a:r>
            <a:r>
              <a:rPr lang="en-US" altLang="zh-CN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CPU</a:t>
            </a:r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的组成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29" name="Text Box 5"/>
          <p:cNvSpPr txBox="1"/>
          <p:nvPr/>
        </p:nvSpPr>
        <p:spPr>
          <a:xfrm>
            <a:off x="342074" y="3783504"/>
            <a:ext cx="4229926" cy="6376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、移位器</a:t>
            </a:r>
          </a:p>
        </p:txBody>
      </p:sp>
      <p:sp>
        <p:nvSpPr>
          <p:cNvPr id="33" name="Text Box 5"/>
          <p:cNvSpPr txBox="1"/>
          <p:nvPr/>
        </p:nvSpPr>
        <p:spPr>
          <a:xfrm>
            <a:off x="285526" y="4450430"/>
            <a:ext cx="8516400" cy="1284006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作直接传送、左移、右移；由微命令实现直接、左、右移。</a:t>
            </a:r>
          </a:p>
        </p:txBody>
      </p:sp>
      <p:sp>
        <p:nvSpPr>
          <p:cNvPr id="19" name="Text Box 5"/>
          <p:cNvSpPr txBox="1"/>
          <p:nvPr/>
        </p:nvSpPr>
        <p:spPr>
          <a:xfrm>
            <a:off x="371251" y="1293220"/>
            <a:ext cx="4229926" cy="6376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ALU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部件</a:t>
            </a:r>
          </a:p>
        </p:txBody>
      </p:sp>
      <p:sp>
        <p:nvSpPr>
          <p:cNvPr id="23" name="Text Box 5"/>
          <p:cNvSpPr txBox="1"/>
          <p:nvPr/>
        </p:nvSpPr>
        <p:spPr>
          <a:xfrm>
            <a:off x="351900" y="2008320"/>
            <a:ext cx="8516400" cy="1284006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作各种算术，逻辑运算；由微命令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M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S0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S1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S2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S3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C0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选择操作功能。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uild="p"/>
      <p:bldP spid="33" grpId="0" build="p"/>
      <p:bldP spid="19" grpId="0" build="p"/>
      <p:bldP spid="2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二、</a:t>
            </a:r>
            <a:r>
              <a:rPr lang="en-US" altLang="zh-CN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CPU</a:t>
            </a:r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的组成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51" name="Text Box 5"/>
          <p:cNvSpPr txBox="1"/>
          <p:nvPr/>
        </p:nvSpPr>
        <p:spPr>
          <a:xfrm>
            <a:off x="34513" y="881108"/>
            <a:ext cx="2994437" cy="5232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）寄存器设置</a:t>
            </a:r>
            <a:endParaRPr lang="en-US" altLang="zh-CN" sz="28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3" name="Text Box 5"/>
          <p:cNvSpPr txBox="1"/>
          <p:nvPr/>
        </p:nvSpPr>
        <p:spPr>
          <a:xfrm>
            <a:off x="285526" y="1353296"/>
            <a:ext cx="8516400" cy="257666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设寄存器都是</a:t>
            </a:r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16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位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，内部结构是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16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个</a:t>
            </a:r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触发器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，代码输入至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D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端，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CP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端同步输入，还可选由</a:t>
            </a:r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端异步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置入（这种方式速度更快）。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触发器的结构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72602" y="3449432"/>
            <a:ext cx="6029324" cy="283433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二、</a:t>
            </a:r>
            <a:r>
              <a:rPr lang="en-US" altLang="zh-CN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CPU</a:t>
            </a:r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的组成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51" name="Text Box 5"/>
          <p:cNvSpPr txBox="1"/>
          <p:nvPr/>
        </p:nvSpPr>
        <p:spPr>
          <a:xfrm>
            <a:off x="133824" y="990241"/>
            <a:ext cx="7424717" cy="5232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、用于处理的寄存器：通用寄存器、暂存器</a:t>
            </a:r>
            <a:endParaRPr lang="en-US" altLang="zh-CN" sz="2800" b="1" dirty="0">
              <a:solidFill>
                <a:srgbClr val="0563C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" name="Text Box 5"/>
          <p:cNvSpPr txBox="1"/>
          <p:nvPr/>
        </p:nvSpPr>
        <p:spPr>
          <a:xfrm>
            <a:off x="447332" y="1630037"/>
            <a:ext cx="8516400" cy="3384581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① 通用寄存器组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一组可编程访问的寄存器。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在指令系统中为这些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分配了编号，有：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R0~R3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PC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SP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PSW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二、</a:t>
            </a:r>
            <a:r>
              <a:rPr lang="en-US" altLang="zh-CN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CPU</a:t>
            </a:r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的组成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16" name="Text Box 5"/>
          <p:cNvSpPr txBox="1"/>
          <p:nvPr/>
        </p:nvSpPr>
        <p:spPr>
          <a:xfrm>
            <a:off x="313800" y="762893"/>
            <a:ext cx="8516400" cy="5969904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② 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暂存器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用户不能直接访问的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，用来暂存信息，在指令系统中没有为它们分配编号，有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D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  <a:p>
            <a:pPr>
              <a:lnSpc>
                <a:spcPct val="200000"/>
              </a:lnSpc>
            </a:pP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暂存器</a:t>
            </a: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：从主存中读取源操作数或源操作数地址时，使用它。</a:t>
            </a:r>
          </a:p>
          <a:p>
            <a:pPr>
              <a:lnSpc>
                <a:spcPct val="200000"/>
              </a:lnSpc>
            </a:pP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暂存器</a:t>
            </a: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：从主存中读取目的作数或目的操作数地址时，或中间运算结果时，使用它。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二、</a:t>
            </a:r>
            <a:r>
              <a:rPr lang="en-US" altLang="zh-CN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CPU</a:t>
            </a:r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的组成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51" name="Text Box 5"/>
          <p:cNvSpPr txBox="1"/>
          <p:nvPr/>
        </p:nvSpPr>
        <p:spPr>
          <a:xfrm>
            <a:off x="205129" y="996894"/>
            <a:ext cx="8733741" cy="1284006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、用于控制的寄存器：指令寄存器</a:t>
            </a: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IR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、程序计数器</a:t>
            </a: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PC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endParaRPr lang="en-US" altLang="zh-CN" sz="2800" b="1" dirty="0">
              <a:solidFill>
                <a:srgbClr val="0563C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              程序状态字寄存器</a:t>
            </a: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PSW</a:t>
            </a:r>
          </a:p>
        </p:txBody>
      </p:sp>
      <p:sp>
        <p:nvSpPr>
          <p:cNvPr id="14" name="Text Box 5"/>
          <p:cNvSpPr txBox="1"/>
          <p:nvPr/>
        </p:nvSpPr>
        <p:spPr>
          <a:xfrm>
            <a:off x="422470" y="2302903"/>
            <a:ext cx="8516400" cy="3869329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① 指令寄存器</a:t>
            </a:r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IR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用来存放现行运行指令，它的输出是产生微操作命令序列的主要逻辑依据。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为了提高读取指令的速度，在主存与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IR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间建立直接传送通路，并且将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IR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扩充为指令队列（或指令栈），允许预取若干条指令。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14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二、</a:t>
            </a:r>
            <a:r>
              <a:rPr lang="en-US" altLang="zh-CN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CPU</a:t>
            </a:r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的组成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16" name="Text Box 5"/>
          <p:cNvSpPr txBox="1"/>
          <p:nvPr/>
        </p:nvSpPr>
        <p:spPr>
          <a:xfrm>
            <a:off x="313800" y="779763"/>
            <a:ext cx="8516400" cy="257666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② 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程序计数器</a:t>
            </a:r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PC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PC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提供后继指令地址，并送往与主存器相连接的地址寄存器（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MAR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）。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后继指令地址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=</a:t>
            </a:r>
            <a:r>
              <a:rPr lang="en-US" altLang="zh-CN" sz="28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PC+n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，模型机中为了简化起见，令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n=1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" name="Text Box 5"/>
          <p:cNvSpPr txBox="1"/>
          <p:nvPr/>
        </p:nvSpPr>
        <p:spPr>
          <a:xfrm>
            <a:off x="262962" y="3359457"/>
            <a:ext cx="8625294" cy="322299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③ 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程序状态字寄存器</a:t>
            </a:r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PSW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program status word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PSW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的内容就是表现的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现行程序的状态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包括：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特征位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：进位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、溢出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V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、零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Z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、负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，允许中断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等； 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编程设定位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en-US" sz="2800" b="1" dirty="0">
              <a:solidFill>
                <a:srgbClr val="0563C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17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二、</a:t>
            </a:r>
            <a:r>
              <a:rPr lang="en-US" altLang="zh-CN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CPU</a:t>
            </a:r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的组成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51" name="Text Box 5"/>
          <p:cNvSpPr txBox="1"/>
          <p:nvPr/>
        </p:nvSpPr>
        <p:spPr>
          <a:xfrm>
            <a:off x="205129" y="970249"/>
            <a:ext cx="8733741" cy="1284006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、用作主存接口的寄存器：地址寄存器</a:t>
            </a: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MAR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endParaRPr lang="en-US" altLang="zh-CN" sz="2800" b="1" dirty="0">
              <a:solidFill>
                <a:srgbClr val="0563C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                  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数据缓冲寄存器</a:t>
            </a: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MBR(MDR)</a:t>
            </a:r>
          </a:p>
        </p:txBody>
      </p:sp>
      <p:sp>
        <p:nvSpPr>
          <p:cNvPr id="16" name="Text Box 5"/>
          <p:cNvSpPr txBox="1"/>
          <p:nvPr/>
        </p:nvSpPr>
        <p:spPr>
          <a:xfrm>
            <a:off x="427031" y="2343578"/>
            <a:ext cx="8625294" cy="3869329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访问主存时，首先送出地址码，然后送出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接收数据，需：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A.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当作用在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MAR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上的微命令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EMAR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为低电平时，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MAR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输出呈高阻态，与地址总线断开；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B.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当作用在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MAR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上的微命令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EMAR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为高电平时，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MAR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输出其内容（地址信息）送往地址总线；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16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二、</a:t>
            </a:r>
            <a:r>
              <a:rPr lang="en-US" altLang="zh-CN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CPU</a:t>
            </a:r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的组成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16" name="Text Box 5"/>
          <p:cNvSpPr txBox="1"/>
          <p:nvPr/>
        </p:nvSpPr>
        <p:spPr>
          <a:xfrm>
            <a:off x="268654" y="786381"/>
            <a:ext cx="8625294" cy="257666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① 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地址寄存器</a:t>
            </a:r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MAR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读取指令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存取操作数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操作数地址时，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先将地址信息送入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MAR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，再由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MAR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经地址总线送往主存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M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，找到相应的主存单元。</a:t>
            </a:r>
            <a:endParaRPr lang="zh-CN" altLang="en-US" sz="2800" b="1" dirty="0">
              <a:solidFill>
                <a:srgbClr val="0563C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" name="Text Box 5"/>
          <p:cNvSpPr txBox="1"/>
          <p:nvPr/>
        </p:nvSpPr>
        <p:spPr>
          <a:xfrm>
            <a:off x="250052" y="3342795"/>
            <a:ext cx="8625294" cy="1284006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② 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数据缓冲寄存器</a:t>
            </a:r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MBR(MDR)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由控制命令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/W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决定传送方向。</a:t>
            </a:r>
            <a:endParaRPr lang="zh-CN" altLang="en-US" sz="2800" b="1" dirty="0">
              <a:solidFill>
                <a:srgbClr val="0563C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359821" y="4684857"/>
            <a:ext cx="6940387" cy="637675"/>
            <a:chOff x="331270" y="4007980"/>
            <a:chExt cx="6940387" cy="637675"/>
          </a:xfrm>
        </p:grpSpPr>
        <p:sp>
          <p:nvSpPr>
            <p:cNvPr id="18" name="Text Box 5"/>
            <p:cNvSpPr txBox="1"/>
            <p:nvPr/>
          </p:nvSpPr>
          <p:spPr>
            <a:xfrm>
              <a:off x="331270" y="4007980"/>
              <a:ext cx="6940387" cy="63767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8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R</a:t>
              </a:r>
              <a:r>
                <a:rPr lang="zh-CN" altLang="en-US" sz="28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：由主存单元     数据总线      </a:t>
              </a:r>
              <a:r>
                <a:rPr lang="en-US" altLang="zh-CN" sz="28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MDR</a:t>
              </a:r>
              <a:endPara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9" name="Line 35"/>
            <p:cNvSpPr>
              <a:spLocks noChangeShapeType="1"/>
            </p:cNvSpPr>
            <p:nvPr/>
          </p:nvSpPr>
          <p:spPr bwMode="auto">
            <a:xfrm>
              <a:off x="2951836" y="4401497"/>
              <a:ext cx="533400" cy="0"/>
            </a:xfrm>
            <a:prstGeom prst="line">
              <a:avLst/>
            </a:prstGeom>
            <a:noFill/>
            <a:ln w="38100">
              <a:solidFill>
                <a:srgbClr val="0563C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0" name="Line 35"/>
            <p:cNvSpPr>
              <a:spLocks noChangeShapeType="1"/>
            </p:cNvSpPr>
            <p:nvPr/>
          </p:nvSpPr>
          <p:spPr bwMode="auto">
            <a:xfrm>
              <a:off x="5266864" y="4394243"/>
              <a:ext cx="533400" cy="0"/>
            </a:xfrm>
            <a:prstGeom prst="line">
              <a:avLst/>
            </a:prstGeom>
            <a:noFill/>
            <a:ln w="38100">
              <a:solidFill>
                <a:srgbClr val="0563C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329830" y="5540204"/>
            <a:ext cx="6940387" cy="637675"/>
            <a:chOff x="331270" y="4007980"/>
            <a:chExt cx="6940387" cy="637675"/>
          </a:xfrm>
        </p:grpSpPr>
        <p:sp>
          <p:nvSpPr>
            <p:cNvPr id="24" name="Text Box 5"/>
            <p:cNvSpPr txBox="1"/>
            <p:nvPr/>
          </p:nvSpPr>
          <p:spPr>
            <a:xfrm>
              <a:off x="331270" y="4007980"/>
              <a:ext cx="6940387" cy="63767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8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R</a:t>
              </a:r>
              <a:r>
                <a:rPr lang="zh-CN" altLang="en-US" sz="28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：由</a:t>
              </a:r>
              <a:r>
                <a:rPr lang="en-US" altLang="zh-CN" sz="28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MDR</a:t>
              </a:r>
              <a:r>
                <a:rPr lang="zh-CN" altLang="en-US" sz="28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     数据总线      数据单元</a:t>
              </a:r>
            </a:p>
          </p:txBody>
        </p:sp>
        <p:sp>
          <p:nvSpPr>
            <p:cNvPr id="25" name="Line 35"/>
            <p:cNvSpPr>
              <a:spLocks noChangeShapeType="1"/>
            </p:cNvSpPr>
            <p:nvPr/>
          </p:nvSpPr>
          <p:spPr bwMode="auto">
            <a:xfrm>
              <a:off x="2110010" y="4401497"/>
              <a:ext cx="533400" cy="0"/>
            </a:xfrm>
            <a:prstGeom prst="line">
              <a:avLst/>
            </a:prstGeom>
            <a:noFill/>
            <a:ln w="38100">
              <a:solidFill>
                <a:srgbClr val="0563C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6" name="Line 35"/>
            <p:cNvSpPr>
              <a:spLocks noChangeShapeType="1"/>
            </p:cNvSpPr>
            <p:nvPr/>
          </p:nvSpPr>
          <p:spPr bwMode="auto">
            <a:xfrm>
              <a:off x="4425040" y="4394243"/>
              <a:ext cx="533400" cy="0"/>
            </a:xfrm>
            <a:prstGeom prst="line">
              <a:avLst/>
            </a:prstGeom>
            <a:noFill/>
            <a:ln w="38100">
              <a:solidFill>
                <a:srgbClr val="0563C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1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37" t="623" r="9645" b="-623"/>
          <a:stretch>
            <a:fillRect/>
          </a:stretch>
        </p:blipFill>
        <p:spPr>
          <a:xfrm>
            <a:off x="2939643" y="0"/>
            <a:ext cx="6220936" cy="6904284"/>
          </a:xfrm>
          <a:prstGeom prst="rect">
            <a:avLst/>
          </a:prstGeom>
          <a:solidFill>
            <a:schemeClr val="bg1">
              <a:alpha val="43000"/>
            </a:schemeClr>
          </a:solidFill>
        </p:spPr>
      </p:pic>
      <p:sp>
        <p:nvSpPr>
          <p:cNvPr id="7" name="矩形 6"/>
          <p:cNvSpPr/>
          <p:nvPr/>
        </p:nvSpPr>
        <p:spPr>
          <a:xfrm>
            <a:off x="2939643" y="0"/>
            <a:ext cx="6220936" cy="68580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939644" cy="6858000"/>
          </a:xfrm>
          <a:prstGeom prst="rect">
            <a:avLst/>
          </a:prstGeom>
          <a:solidFill>
            <a:srgbClr val="004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zh-CN" altLang="en-US" sz="1350">
              <a:solidFill>
                <a:prstClr val="white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22574" y="2340080"/>
            <a:ext cx="1979291" cy="2177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dist">
              <a:lnSpc>
                <a:spcPct val="150000"/>
              </a:lnSpc>
              <a:defRPr/>
            </a:pPr>
            <a:r>
              <a:rPr lang="zh-CN" altLang="en-US" sz="48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主要内容</a:t>
            </a:r>
          </a:p>
        </p:txBody>
      </p:sp>
      <p:sp>
        <p:nvSpPr>
          <p:cNvPr id="13" name="椭圆 12"/>
          <p:cNvSpPr/>
          <p:nvPr/>
        </p:nvSpPr>
        <p:spPr>
          <a:xfrm>
            <a:off x="3704772" y="1769449"/>
            <a:ext cx="347605" cy="347605"/>
          </a:xfrm>
          <a:prstGeom prst="ellipse">
            <a:avLst/>
          </a:prstGeom>
          <a:solidFill>
            <a:srgbClr val="004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en-US" altLang="zh-CN" sz="13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35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3704772" y="2621617"/>
            <a:ext cx="347605" cy="347605"/>
          </a:xfrm>
          <a:prstGeom prst="ellipse">
            <a:avLst/>
          </a:prstGeom>
          <a:solidFill>
            <a:srgbClr val="004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en-US" altLang="zh-CN" sz="13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35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3704772" y="3473785"/>
            <a:ext cx="347605" cy="347605"/>
          </a:xfrm>
          <a:prstGeom prst="ellipse">
            <a:avLst/>
          </a:prstGeom>
          <a:solidFill>
            <a:srgbClr val="004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en-US" altLang="zh-CN" sz="13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35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146638" y="3374660"/>
            <a:ext cx="33895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2800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运算方法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4146638" y="1666510"/>
            <a:ext cx="34150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模型机的总体设计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4146638" y="2520585"/>
            <a:ext cx="3797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2800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算术逻辑运算部件</a:t>
            </a:r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6226" y="204366"/>
            <a:ext cx="797210" cy="769144"/>
          </a:xfrm>
          <a:prstGeom prst="rect">
            <a:avLst/>
          </a:prstGeom>
        </p:spPr>
      </p:pic>
      <p:sp>
        <p:nvSpPr>
          <p:cNvPr id="22" name="椭圆 21">
            <a:extLst>
              <a:ext uri="{FF2B5EF4-FFF2-40B4-BE49-F238E27FC236}">
                <a16:creationId xmlns:a16="http://schemas.microsoft.com/office/drawing/2014/main" id="{21ADD485-E0E0-4836-8EE9-6806D8013258}"/>
              </a:ext>
            </a:extLst>
          </p:cNvPr>
          <p:cNvSpPr/>
          <p:nvPr/>
        </p:nvSpPr>
        <p:spPr>
          <a:xfrm>
            <a:off x="3704772" y="4325953"/>
            <a:ext cx="347605" cy="347605"/>
          </a:xfrm>
          <a:prstGeom prst="ellipse">
            <a:avLst/>
          </a:prstGeom>
          <a:solidFill>
            <a:srgbClr val="004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en-US" altLang="zh-CN" sz="13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35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6F6B514-A15F-45D7-9EE1-6358302BD334}"/>
              </a:ext>
            </a:extLst>
          </p:cNvPr>
          <p:cNvSpPr txBox="1"/>
          <p:nvPr/>
        </p:nvSpPr>
        <p:spPr>
          <a:xfrm>
            <a:off x="4146638" y="4228735"/>
            <a:ext cx="4481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2800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模型机的组合逻辑控制器</a:t>
            </a: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A1FC0AE8-6523-40FD-83C7-293D68EBF575}"/>
              </a:ext>
            </a:extLst>
          </p:cNvPr>
          <p:cNvSpPr/>
          <p:nvPr/>
        </p:nvSpPr>
        <p:spPr>
          <a:xfrm>
            <a:off x="3704772" y="5178120"/>
            <a:ext cx="347605" cy="347605"/>
          </a:xfrm>
          <a:prstGeom prst="ellipse">
            <a:avLst/>
          </a:prstGeom>
          <a:solidFill>
            <a:srgbClr val="004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en-US" altLang="zh-CN" sz="13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135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D2A7C183-A572-42D5-B5A3-898F42879B09}"/>
              </a:ext>
            </a:extLst>
          </p:cNvPr>
          <p:cNvSpPr txBox="1"/>
          <p:nvPr/>
        </p:nvSpPr>
        <p:spPr>
          <a:xfrm>
            <a:off x="4110444" y="5082808"/>
            <a:ext cx="4481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2800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模型机的微程序控制器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二、</a:t>
            </a:r>
            <a:r>
              <a:rPr lang="en-US" altLang="zh-CN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CPU</a:t>
            </a:r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的组成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51" name="Text Box 5"/>
          <p:cNvSpPr txBox="1"/>
          <p:nvPr/>
        </p:nvSpPr>
        <p:spPr>
          <a:xfrm>
            <a:off x="449090" y="1636044"/>
            <a:ext cx="1742567" cy="5232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、定义</a:t>
            </a:r>
            <a:endParaRPr lang="en-US" altLang="zh-CN" sz="2800" b="1" dirty="0">
              <a:solidFill>
                <a:srgbClr val="0563C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Text Box 5"/>
          <p:cNvSpPr txBox="1"/>
          <p:nvPr/>
        </p:nvSpPr>
        <p:spPr>
          <a:xfrm>
            <a:off x="34513" y="924650"/>
            <a:ext cx="2994437" cy="5232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）总线</a:t>
            </a:r>
            <a:endParaRPr lang="en-US" altLang="zh-CN" sz="28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Text Box 5"/>
          <p:cNvSpPr txBox="1"/>
          <p:nvPr/>
        </p:nvSpPr>
        <p:spPr>
          <a:xfrm>
            <a:off x="449090" y="2277941"/>
            <a:ext cx="8319247" cy="3384581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数据通路结构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：数据传送结构，它是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总体结构的核心问题。</a:t>
            </a:r>
          </a:p>
          <a:p>
            <a:pPr>
              <a:lnSpc>
                <a:spcPct val="200000"/>
              </a:lnSpc>
            </a:pP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总线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：是一组能为多个部件分时共享的公共信息传送线路，及相应的控制逻辑。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16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二、</a:t>
            </a:r>
            <a:r>
              <a:rPr lang="en-US" altLang="zh-CN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CPU</a:t>
            </a:r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的组成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51" name="Text Box 5"/>
          <p:cNvSpPr txBox="1"/>
          <p:nvPr/>
        </p:nvSpPr>
        <p:spPr>
          <a:xfrm>
            <a:off x="449090" y="1113534"/>
            <a:ext cx="3121424" cy="5232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、总线类型</a:t>
            </a:r>
            <a:endParaRPr lang="en-US" altLang="zh-CN" sz="2800" b="1" dirty="0">
              <a:solidFill>
                <a:srgbClr val="0563C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" name="Text Box 5"/>
          <p:cNvSpPr txBox="1"/>
          <p:nvPr/>
        </p:nvSpPr>
        <p:spPr>
          <a:xfrm>
            <a:off x="375663" y="1680297"/>
            <a:ext cx="8319247" cy="424635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① </a:t>
            </a:r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内总线：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模型机中是一组单向数据传送总线，是连接运算器、寄存器等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内部部件的总线。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② 部件间总线：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芯片间的连接总线，包含地址线与数据线两组。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二、</a:t>
            </a:r>
            <a:r>
              <a:rPr lang="en-US" altLang="zh-CN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CPU</a:t>
            </a:r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的组成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22</a:t>
            </a:fld>
            <a:endParaRPr lang="zh-CN" altLang="en-US"/>
          </a:p>
        </p:txBody>
      </p:sp>
      <p:sp>
        <p:nvSpPr>
          <p:cNvPr id="13" name="Text Box 5"/>
          <p:cNvSpPr txBox="1"/>
          <p:nvPr/>
        </p:nvSpPr>
        <p:spPr>
          <a:xfrm>
            <a:off x="375663" y="823958"/>
            <a:ext cx="8319247" cy="166103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③ 系统总线：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作用是计算机系统内各大部件进行信息交换的基础。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" name="Text Box 5"/>
          <p:cNvSpPr txBox="1"/>
          <p:nvPr/>
        </p:nvSpPr>
        <p:spPr>
          <a:xfrm>
            <a:off x="375662" y="4497636"/>
            <a:ext cx="8319247" cy="166103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④ 外总线：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一台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CS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与其它设备相连接的总线。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Text Box 5"/>
          <p:cNvSpPr txBox="1"/>
          <p:nvPr/>
        </p:nvSpPr>
        <p:spPr>
          <a:xfrm>
            <a:off x="1886447" y="3341564"/>
            <a:ext cx="937038" cy="5232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分类</a:t>
            </a:r>
            <a:endParaRPr lang="en-US" altLang="zh-CN" sz="2800" b="1" dirty="0">
              <a:solidFill>
                <a:srgbClr val="ED7D3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" name="AutoShape 5"/>
          <p:cNvSpPr/>
          <p:nvPr/>
        </p:nvSpPr>
        <p:spPr bwMode="auto">
          <a:xfrm>
            <a:off x="2915557" y="2904218"/>
            <a:ext cx="157134" cy="1587039"/>
          </a:xfrm>
          <a:prstGeom prst="leftBrace">
            <a:avLst>
              <a:gd name="adj1" fmla="val 63817"/>
              <a:gd name="adj2" fmla="val 50000"/>
            </a:avLst>
          </a:prstGeom>
          <a:noFill/>
          <a:ln w="25400" cap="sq">
            <a:solidFill>
              <a:schemeClr val="accent1">
                <a:lumMod val="75000"/>
              </a:schemeClr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8" name="Text Box 5"/>
          <p:cNvSpPr txBox="1"/>
          <p:nvPr/>
        </p:nvSpPr>
        <p:spPr>
          <a:xfrm>
            <a:off x="3222584" y="2659164"/>
            <a:ext cx="2594213" cy="5232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地址总线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AB</a:t>
            </a:r>
          </a:p>
        </p:txBody>
      </p:sp>
      <p:sp>
        <p:nvSpPr>
          <p:cNvPr id="19" name="Text Box 5"/>
          <p:cNvSpPr txBox="1"/>
          <p:nvPr/>
        </p:nvSpPr>
        <p:spPr>
          <a:xfrm>
            <a:off x="3222583" y="3391376"/>
            <a:ext cx="2594213" cy="5232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数据总线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DB</a:t>
            </a:r>
          </a:p>
        </p:txBody>
      </p:sp>
      <p:sp>
        <p:nvSpPr>
          <p:cNvPr id="20" name="Text Box 5"/>
          <p:cNvSpPr txBox="1"/>
          <p:nvPr/>
        </p:nvSpPr>
        <p:spPr>
          <a:xfrm>
            <a:off x="3222582" y="4114979"/>
            <a:ext cx="2594213" cy="5232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控制总线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CB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4" grpId="0" build="p"/>
      <p:bldP spid="15" grpId="0"/>
      <p:bldP spid="17" grpId="0" animBg="1"/>
      <p:bldP spid="18" grpId="0"/>
      <p:bldP spid="19" grpId="0"/>
      <p:bldP spid="2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二、</a:t>
            </a:r>
            <a:r>
              <a:rPr lang="en-US" altLang="zh-CN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CPU</a:t>
            </a:r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的组成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15" name="Text Box 5"/>
          <p:cNvSpPr txBox="1"/>
          <p:nvPr/>
        </p:nvSpPr>
        <p:spPr>
          <a:xfrm>
            <a:off x="34513" y="1011734"/>
            <a:ext cx="3187658" cy="5232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）时序系统</a:t>
            </a:r>
            <a:endParaRPr lang="en-US" altLang="zh-CN" sz="28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Text Box 5"/>
          <p:cNvSpPr txBox="1"/>
          <p:nvPr/>
        </p:nvSpPr>
        <p:spPr>
          <a:xfrm>
            <a:off x="300239" y="1595926"/>
            <a:ext cx="8567921" cy="424635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由于计算机的工作常常是分步执行的，因而就需要有一种时间信号作为分步执行的标志，如周期、节拍等。</a:t>
            </a:r>
          </a:p>
          <a:p>
            <a:pPr>
              <a:lnSpc>
                <a:spcPct val="20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周期、节拍、脉冲等信号称为时序信号，产生时序信号的部件称为时序发生器或时序系统，它由一个振荡器和一组计数分频器组成。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三、</a:t>
            </a:r>
            <a:r>
              <a:rPr lang="en-US" altLang="zh-CN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CPU</a:t>
            </a:r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的内部数据通路结构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24</a:t>
            </a:fld>
            <a:endParaRPr lang="zh-CN" altLang="en-US"/>
          </a:p>
        </p:txBody>
      </p:sp>
      <p:sp>
        <p:nvSpPr>
          <p:cNvPr id="16" name="Text Box 5"/>
          <p:cNvSpPr txBox="1"/>
          <p:nvPr/>
        </p:nvSpPr>
        <p:spPr>
          <a:xfrm>
            <a:off x="473935" y="1404945"/>
            <a:ext cx="8084957" cy="424635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模型机如何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以内总线为纽带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建立各部件间的数据传送通路，即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内部数据通路结构，这是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组成的核心问题。</a:t>
            </a:r>
          </a:p>
          <a:p>
            <a:pPr>
              <a:lnSpc>
                <a:spcPct val="20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模型机的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结构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为：单组、单向内总线、分立寄存器结构。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三、</a:t>
            </a:r>
            <a:r>
              <a:rPr lang="en-US" altLang="zh-CN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CPU</a:t>
            </a:r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的内部数据通路结构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12" name="Text Box 5"/>
          <p:cNvSpPr txBox="1"/>
          <p:nvPr/>
        </p:nvSpPr>
        <p:spPr>
          <a:xfrm>
            <a:off x="34513" y="901430"/>
            <a:ext cx="5509944" cy="5232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）模型机数据通路框图</a:t>
            </a:r>
            <a:endParaRPr lang="en-US" altLang="zh-CN" sz="28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83" name="组合 82"/>
          <p:cNvGrpSpPr/>
          <p:nvPr/>
        </p:nvGrpSpPr>
        <p:grpSpPr>
          <a:xfrm>
            <a:off x="191452" y="1454089"/>
            <a:ext cx="8877861" cy="4932136"/>
            <a:chOff x="102961" y="844550"/>
            <a:chExt cx="8877861" cy="4932136"/>
          </a:xfrm>
        </p:grpSpPr>
        <p:sp>
          <p:nvSpPr>
            <p:cNvPr id="84" name="Line 28"/>
            <p:cNvSpPr>
              <a:spLocks noChangeShapeType="1"/>
            </p:cNvSpPr>
            <p:nvPr/>
          </p:nvSpPr>
          <p:spPr bwMode="auto">
            <a:xfrm flipV="1">
              <a:off x="683198" y="3432832"/>
              <a:ext cx="0" cy="3264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5" name="Line 29"/>
            <p:cNvSpPr>
              <a:spLocks noChangeShapeType="1"/>
            </p:cNvSpPr>
            <p:nvPr/>
          </p:nvSpPr>
          <p:spPr bwMode="auto">
            <a:xfrm flipV="1">
              <a:off x="1384867" y="2725516"/>
              <a:ext cx="0" cy="3264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6" name="Line 30"/>
            <p:cNvSpPr>
              <a:spLocks noChangeShapeType="1"/>
            </p:cNvSpPr>
            <p:nvPr/>
          </p:nvSpPr>
          <p:spPr bwMode="auto">
            <a:xfrm flipV="1">
              <a:off x="2055593" y="3432832"/>
              <a:ext cx="0" cy="3264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7" name="Line 31"/>
            <p:cNvSpPr>
              <a:spLocks noChangeShapeType="1"/>
            </p:cNvSpPr>
            <p:nvPr/>
          </p:nvSpPr>
          <p:spPr bwMode="auto">
            <a:xfrm flipV="1">
              <a:off x="1611085" y="4163962"/>
              <a:ext cx="1" cy="40006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8" name="Line 32"/>
            <p:cNvSpPr>
              <a:spLocks noChangeShapeType="1"/>
            </p:cNvSpPr>
            <p:nvPr/>
          </p:nvSpPr>
          <p:spPr bwMode="auto">
            <a:xfrm flipV="1">
              <a:off x="1007836" y="4163963"/>
              <a:ext cx="0" cy="40007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9" name="Line 33"/>
            <p:cNvSpPr>
              <a:spLocks noChangeShapeType="1"/>
            </p:cNvSpPr>
            <p:nvPr/>
          </p:nvSpPr>
          <p:spPr bwMode="auto">
            <a:xfrm flipV="1">
              <a:off x="253774" y="4163962"/>
              <a:ext cx="0" cy="4000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0" name="Line 34"/>
            <p:cNvSpPr>
              <a:spLocks noChangeShapeType="1"/>
            </p:cNvSpPr>
            <p:nvPr/>
          </p:nvSpPr>
          <p:spPr bwMode="auto">
            <a:xfrm flipH="1" flipV="1">
              <a:off x="2330234" y="4167410"/>
              <a:ext cx="8924" cy="41155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1" name="Line 37"/>
            <p:cNvSpPr>
              <a:spLocks noChangeShapeType="1"/>
            </p:cNvSpPr>
            <p:nvPr/>
          </p:nvSpPr>
          <p:spPr bwMode="auto">
            <a:xfrm flipV="1">
              <a:off x="1384867" y="2094387"/>
              <a:ext cx="0" cy="26939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2" name="Text Box 98"/>
            <p:cNvSpPr txBox="1">
              <a:spLocks noChangeArrowheads="1"/>
            </p:cNvSpPr>
            <p:nvPr/>
          </p:nvSpPr>
          <p:spPr bwMode="auto">
            <a:xfrm>
              <a:off x="143159" y="4691056"/>
              <a:ext cx="1200708" cy="954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 R0~R3 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 C D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SP  PC </a:t>
              </a:r>
            </a:p>
          </p:txBody>
        </p:sp>
        <p:sp>
          <p:nvSpPr>
            <p:cNvPr id="93" name="Text Box 115"/>
            <p:cNvSpPr txBox="1">
              <a:spLocks noChangeArrowheads="1"/>
            </p:cNvSpPr>
            <p:nvPr/>
          </p:nvSpPr>
          <p:spPr bwMode="auto">
            <a:xfrm>
              <a:off x="102961" y="3759313"/>
              <a:ext cx="1131090" cy="40011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squar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A</a:t>
              </a:r>
            </a:p>
          </p:txBody>
        </p:sp>
        <p:sp>
          <p:nvSpPr>
            <p:cNvPr id="94" name="Text Box 116"/>
            <p:cNvSpPr txBox="1">
              <a:spLocks noChangeArrowheads="1"/>
            </p:cNvSpPr>
            <p:nvPr/>
          </p:nvSpPr>
          <p:spPr bwMode="auto">
            <a:xfrm>
              <a:off x="743513" y="2345336"/>
              <a:ext cx="1281906" cy="40011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移位器</a:t>
              </a:r>
            </a:p>
          </p:txBody>
        </p:sp>
        <p:sp>
          <p:nvSpPr>
            <p:cNvPr id="95" name="Line 20"/>
            <p:cNvSpPr>
              <a:spLocks noChangeShapeType="1"/>
            </p:cNvSpPr>
            <p:nvPr/>
          </p:nvSpPr>
          <p:spPr bwMode="auto">
            <a:xfrm>
              <a:off x="781617" y="2861490"/>
              <a:ext cx="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6" name="Text Box 125"/>
            <p:cNvSpPr txBox="1">
              <a:spLocks noChangeArrowheads="1"/>
            </p:cNvSpPr>
            <p:nvPr/>
          </p:nvSpPr>
          <p:spPr bwMode="auto">
            <a:xfrm>
              <a:off x="1460273" y="3759313"/>
              <a:ext cx="1131091" cy="40011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squar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B</a:t>
              </a:r>
            </a:p>
          </p:txBody>
        </p:sp>
        <p:sp>
          <p:nvSpPr>
            <p:cNvPr id="97" name="Text Box 127"/>
            <p:cNvSpPr txBox="1">
              <a:spLocks noChangeArrowheads="1"/>
            </p:cNvSpPr>
            <p:nvPr/>
          </p:nvSpPr>
          <p:spPr bwMode="auto">
            <a:xfrm>
              <a:off x="601436" y="3051996"/>
              <a:ext cx="1537493" cy="40011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squar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ALU</a:t>
              </a:r>
            </a:p>
          </p:txBody>
        </p:sp>
        <p:sp>
          <p:nvSpPr>
            <p:cNvPr id="98" name="Rectangle 39"/>
            <p:cNvSpPr>
              <a:spLocks noChangeArrowheads="1"/>
            </p:cNvSpPr>
            <p:nvPr/>
          </p:nvSpPr>
          <p:spPr bwMode="auto">
            <a:xfrm>
              <a:off x="2802732" y="3476928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R2</a:t>
              </a:r>
            </a:p>
          </p:txBody>
        </p:sp>
        <p:sp>
          <p:nvSpPr>
            <p:cNvPr id="99" name="Line 51"/>
            <p:cNvSpPr>
              <a:spLocks noChangeShapeType="1"/>
            </p:cNvSpPr>
            <p:nvPr/>
          </p:nvSpPr>
          <p:spPr bwMode="auto">
            <a:xfrm flipV="1">
              <a:off x="1384867" y="2113435"/>
              <a:ext cx="2699770" cy="1116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0" name="Line 52"/>
            <p:cNvSpPr>
              <a:spLocks noChangeShapeType="1"/>
            </p:cNvSpPr>
            <p:nvPr/>
          </p:nvSpPr>
          <p:spPr bwMode="auto">
            <a:xfrm>
              <a:off x="4078301" y="2094388"/>
              <a:ext cx="14633" cy="368229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1" name="Line 60"/>
            <p:cNvSpPr>
              <a:spLocks noChangeShapeType="1"/>
            </p:cNvSpPr>
            <p:nvPr/>
          </p:nvSpPr>
          <p:spPr bwMode="auto">
            <a:xfrm flipH="1">
              <a:off x="3683199" y="2474687"/>
              <a:ext cx="82946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2" name="Line 61"/>
            <p:cNvSpPr>
              <a:spLocks noChangeShapeType="1"/>
            </p:cNvSpPr>
            <p:nvPr/>
          </p:nvSpPr>
          <p:spPr bwMode="auto">
            <a:xfrm flipH="1">
              <a:off x="3707606" y="3063172"/>
              <a:ext cx="82946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3" name="Line 62"/>
            <p:cNvSpPr>
              <a:spLocks noChangeShapeType="1"/>
            </p:cNvSpPr>
            <p:nvPr/>
          </p:nvSpPr>
          <p:spPr bwMode="auto">
            <a:xfrm flipH="1">
              <a:off x="3707606" y="3637630"/>
              <a:ext cx="37703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4" name="Line 63"/>
            <p:cNvSpPr>
              <a:spLocks noChangeShapeType="1"/>
            </p:cNvSpPr>
            <p:nvPr/>
          </p:nvSpPr>
          <p:spPr bwMode="auto">
            <a:xfrm flipH="1">
              <a:off x="3707606" y="4238542"/>
              <a:ext cx="7540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5" name="Line 64"/>
            <p:cNvSpPr>
              <a:spLocks noChangeShapeType="1"/>
            </p:cNvSpPr>
            <p:nvPr/>
          </p:nvSpPr>
          <p:spPr bwMode="auto">
            <a:xfrm flipH="1">
              <a:off x="3707606" y="4857880"/>
              <a:ext cx="82946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6" name="Line 65"/>
            <p:cNvSpPr>
              <a:spLocks noChangeShapeType="1"/>
            </p:cNvSpPr>
            <p:nvPr/>
          </p:nvSpPr>
          <p:spPr bwMode="auto">
            <a:xfrm flipH="1">
              <a:off x="3707606" y="5492973"/>
              <a:ext cx="7540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7" name="Line 66"/>
            <p:cNvSpPr>
              <a:spLocks noChangeShapeType="1"/>
            </p:cNvSpPr>
            <p:nvPr/>
          </p:nvSpPr>
          <p:spPr bwMode="auto">
            <a:xfrm flipV="1">
              <a:off x="1646551" y="1089411"/>
              <a:ext cx="7238713" cy="11728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8" name="Line 68"/>
            <p:cNvSpPr>
              <a:spLocks noChangeShapeType="1"/>
            </p:cNvSpPr>
            <p:nvPr/>
          </p:nvSpPr>
          <p:spPr bwMode="auto">
            <a:xfrm>
              <a:off x="1679598" y="1731239"/>
              <a:ext cx="7205667" cy="17939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9" name="Line 69"/>
            <p:cNvSpPr>
              <a:spLocks noChangeShapeType="1"/>
            </p:cNvSpPr>
            <p:nvPr/>
          </p:nvSpPr>
          <p:spPr bwMode="auto">
            <a:xfrm flipH="1" flipV="1">
              <a:off x="1679598" y="1394536"/>
              <a:ext cx="7205666" cy="21355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0" name="Line 73"/>
            <p:cNvSpPr>
              <a:spLocks noChangeShapeType="1"/>
            </p:cNvSpPr>
            <p:nvPr/>
          </p:nvSpPr>
          <p:spPr bwMode="auto">
            <a:xfrm>
              <a:off x="6457950" y="1089411"/>
              <a:ext cx="0" cy="1142683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1" name="Line 74"/>
            <p:cNvSpPr>
              <a:spLocks noChangeShapeType="1"/>
            </p:cNvSpPr>
            <p:nvPr/>
          </p:nvSpPr>
          <p:spPr bwMode="auto">
            <a:xfrm>
              <a:off x="6684169" y="1415891"/>
              <a:ext cx="0" cy="816202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2" name="Line 75"/>
            <p:cNvSpPr>
              <a:spLocks noChangeShapeType="1"/>
            </p:cNvSpPr>
            <p:nvPr/>
          </p:nvSpPr>
          <p:spPr bwMode="auto">
            <a:xfrm>
              <a:off x="7287419" y="1089411"/>
              <a:ext cx="0" cy="1142683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3" name="Line 77"/>
            <p:cNvSpPr>
              <a:spLocks noChangeShapeType="1"/>
            </p:cNvSpPr>
            <p:nvPr/>
          </p:nvSpPr>
          <p:spPr bwMode="auto">
            <a:xfrm>
              <a:off x="6910388" y="1742372"/>
              <a:ext cx="0" cy="489721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4" name="Line 78"/>
            <p:cNvSpPr>
              <a:spLocks noChangeShapeType="1"/>
            </p:cNvSpPr>
            <p:nvPr/>
          </p:nvSpPr>
          <p:spPr bwMode="auto">
            <a:xfrm>
              <a:off x="7739856" y="1742372"/>
              <a:ext cx="0" cy="489721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5" name="Line 91"/>
            <p:cNvSpPr>
              <a:spLocks noChangeShapeType="1"/>
            </p:cNvSpPr>
            <p:nvPr/>
          </p:nvSpPr>
          <p:spPr bwMode="auto">
            <a:xfrm>
              <a:off x="5404247" y="2416631"/>
              <a:ext cx="22621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6" name="Line 92"/>
            <p:cNvSpPr>
              <a:spLocks noChangeShapeType="1"/>
            </p:cNvSpPr>
            <p:nvPr/>
          </p:nvSpPr>
          <p:spPr bwMode="auto">
            <a:xfrm flipV="1">
              <a:off x="5614034" y="1110664"/>
              <a:ext cx="17723" cy="128686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7" name="Line 93"/>
            <p:cNvSpPr>
              <a:spLocks noChangeShapeType="1"/>
            </p:cNvSpPr>
            <p:nvPr/>
          </p:nvSpPr>
          <p:spPr bwMode="auto">
            <a:xfrm flipH="1">
              <a:off x="5391947" y="2994235"/>
              <a:ext cx="37703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8" name="Line 94"/>
            <p:cNvSpPr>
              <a:spLocks noChangeShapeType="1"/>
            </p:cNvSpPr>
            <p:nvPr/>
          </p:nvSpPr>
          <p:spPr bwMode="auto">
            <a:xfrm flipV="1">
              <a:off x="5751195" y="1385167"/>
              <a:ext cx="0" cy="16324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9" name="Line 95"/>
            <p:cNvSpPr>
              <a:spLocks noChangeShapeType="1"/>
            </p:cNvSpPr>
            <p:nvPr/>
          </p:nvSpPr>
          <p:spPr bwMode="auto">
            <a:xfrm flipH="1">
              <a:off x="5902281" y="1415891"/>
              <a:ext cx="4965" cy="216368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0" name="Line 96"/>
            <p:cNvSpPr>
              <a:spLocks noChangeShapeType="1"/>
            </p:cNvSpPr>
            <p:nvPr/>
          </p:nvSpPr>
          <p:spPr bwMode="auto">
            <a:xfrm flipH="1">
              <a:off x="5408771" y="3571838"/>
              <a:ext cx="493196" cy="110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1" name="Text Box 110"/>
            <p:cNvSpPr txBox="1">
              <a:spLocks noChangeArrowheads="1"/>
            </p:cNvSpPr>
            <p:nvPr/>
          </p:nvSpPr>
          <p:spPr bwMode="auto">
            <a:xfrm>
              <a:off x="6307138" y="2232093"/>
              <a:ext cx="754063" cy="400110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miter lim="800000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主存</a:t>
              </a:r>
              <a:endPara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2" name="Text Box 111"/>
            <p:cNvSpPr txBox="1">
              <a:spLocks noChangeArrowheads="1"/>
            </p:cNvSpPr>
            <p:nvPr/>
          </p:nvSpPr>
          <p:spPr bwMode="auto">
            <a:xfrm>
              <a:off x="7173912" y="2232093"/>
              <a:ext cx="744097" cy="400110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接口</a:t>
              </a:r>
              <a:endPara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3" name="Text Box 114"/>
            <p:cNvSpPr txBox="1">
              <a:spLocks noChangeArrowheads="1"/>
            </p:cNvSpPr>
            <p:nvPr/>
          </p:nvSpPr>
          <p:spPr bwMode="auto">
            <a:xfrm>
              <a:off x="431242" y="1497511"/>
              <a:ext cx="136501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000" b="1" dirty="0">
                  <a:solidFill>
                    <a:schemeClr val="folHlink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控制总线</a:t>
              </a:r>
              <a:endParaRPr lang="en-US" altLang="zh-CN" sz="2000" b="1" dirty="0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4" name="Text Box 117"/>
            <p:cNvSpPr txBox="1">
              <a:spLocks noChangeArrowheads="1"/>
            </p:cNvSpPr>
            <p:nvPr/>
          </p:nvSpPr>
          <p:spPr bwMode="auto">
            <a:xfrm>
              <a:off x="2161653" y="1764909"/>
              <a:ext cx="158353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eaLnBrk="0" hangingPunct="0">
                <a:spcBef>
                  <a:spcPct val="50000"/>
                </a:spcBef>
                <a:defRPr sz="2000" b="1">
                  <a:solidFill>
                    <a:schemeClr val="folHlink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</a:lstStyle>
            <a:p>
              <a:r>
                <a:rPr lang="zh-CN" altLang="en-US" dirty="0">
                  <a:solidFill>
                    <a:schemeClr val="tx1"/>
                  </a:solidFill>
                </a:rPr>
                <a:t>内总线</a:t>
              </a:r>
            </a:p>
          </p:txBody>
        </p:sp>
        <p:sp>
          <p:nvSpPr>
            <p:cNvPr id="125" name="Line 151"/>
            <p:cNvSpPr>
              <a:spLocks noChangeShapeType="1"/>
            </p:cNvSpPr>
            <p:nvPr/>
          </p:nvSpPr>
          <p:spPr bwMode="auto">
            <a:xfrm rot="16200000">
              <a:off x="8363631" y="2326141"/>
              <a:ext cx="0" cy="301625"/>
            </a:xfrm>
            <a:prstGeom prst="line">
              <a:avLst/>
            </a:prstGeom>
            <a:noFill/>
            <a:ln w="12700" cap="rnd">
              <a:solidFill>
                <a:schemeClr val="folHlink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6" name="Line 152"/>
            <p:cNvSpPr>
              <a:spLocks noChangeShapeType="1"/>
            </p:cNvSpPr>
            <p:nvPr/>
          </p:nvSpPr>
          <p:spPr bwMode="auto">
            <a:xfrm>
              <a:off x="7513638" y="1415891"/>
              <a:ext cx="0" cy="816202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7" name="Text Box 153"/>
            <p:cNvSpPr txBox="1">
              <a:spLocks noChangeArrowheads="1"/>
            </p:cNvSpPr>
            <p:nvPr/>
          </p:nvSpPr>
          <p:spPr bwMode="auto">
            <a:xfrm>
              <a:off x="432252" y="844550"/>
              <a:ext cx="13640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000" b="1" dirty="0">
                  <a:solidFill>
                    <a:schemeClr val="folHlink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地址总线</a:t>
              </a:r>
              <a:endParaRPr lang="en-US" altLang="zh-CN" sz="2000" b="1" dirty="0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8" name="Text Box 154"/>
            <p:cNvSpPr txBox="1">
              <a:spLocks noChangeArrowheads="1"/>
            </p:cNvSpPr>
            <p:nvPr/>
          </p:nvSpPr>
          <p:spPr bwMode="auto">
            <a:xfrm>
              <a:off x="431242" y="1171031"/>
              <a:ext cx="136501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000" b="1" dirty="0">
                  <a:solidFill>
                    <a:schemeClr val="folHlink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数据总线</a:t>
              </a:r>
              <a:endParaRPr lang="en-US" altLang="zh-CN" sz="2000" b="1" dirty="0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9" name="Line 156"/>
            <p:cNvSpPr>
              <a:spLocks noChangeShapeType="1"/>
            </p:cNvSpPr>
            <p:nvPr/>
          </p:nvSpPr>
          <p:spPr bwMode="auto">
            <a:xfrm>
              <a:off x="6068515" y="1742372"/>
              <a:ext cx="0" cy="236698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0" name="Text Box 157"/>
            <p:cNvSpPr txBox="1">
              <a:spLocks noChangeArrowheads="1"/>
            </p:cNvSpPr>
            <p:nvPr/>
          </p:nvSpPr>
          <p:spPr bwMode="auto">
            <a:xfrm>
              <a:off x="5687919" y="4107725"/>
              <a:ext cx="754062" cy="707886"/>
            </a:xfrm>
            <a:prstGeom prst="rect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控制逻辑 </a:t>
              </a:r>
            </a:p>
          </p:txBody>
        </p:sp>
        <p:sp>
          <p:nvSpPr>
            <p:cNvPr id="131" name="Rectangle 39"/>
            <p:cNvSpPr>
              <a:spLocks noChangeArrowheads="1"/>
            </p:cNvSpPr>
            <p:nvPr/>
          </p:nvSpPr>
          <p:spPr bwMode="auto">
            <a:xfrm>
              <a:off x="2802732" y="4077840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R3</a:t>
              </a:r>
            </a:p>
          </p:txBody>
        </p:sp>
        <p:sp>
          <p:nvSpPr>
            <p:cNvPr id="132" name="Rectangle 39"/>
            <p:cNvSpPr>
              <a:spLocks noChangeArrowheads="1"/>
            </p:cNvSpPr>
            <p:nvPr/>
          </p:nvSpPr>
          <p:spPr bwMode="auto">
            <a:xfrm>
              <a:off x="2802732" y="4697178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C</a:t>
              </a:r>
            </a:p>
          </p:txBody>
        </p:sp>
        <p:sp>
          <p:nvSpPr>
            <p:cNvPr id="133" name="Rectangle 39"/>
            <p:cNvSpPr>
              <a:spLocks noChangeArrowheads="1"/>
            </p:cNvSpPr>
            <p:nvPr/>
          </p:nvSpPr>
          <p:spPr bwMode="auto">
            <a:xfrm>
              <a:off x="2802732" y="2903575"/>
              <a:ext cx="845348" cy="319194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R1</a:t>
              </a:r>
            </a:p>
          </p:txBody>
        </p:sp>
        <p:sp>
          <p:nvSpPr>
            <p:cNvPr id="134" name="Rectangle 39"/>
            <p:cNvSpPr>
              <a:spLocks noChangeArrowheads="1"/>
            </p:cNvSpPr>
            <p:nvPr/>
          </p:nvSpPr>
          <p:spPr bwMode="auto">
            <a:xfrm>
              <a:off x="2802732" y="2316003"/>
              <a:ext cx="845348" cy="317369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R0</a:t>
              </a:r>
            </a:p>
          </p:txBody>
        </p:sp>
        <p:sp>
          <p:nvSpPr>
            <p:cNvPr id="135" name="Rectangle 39"/>
            <p:cNvSpPr>
              <a:spLocks noChangeArrowheads="1"/>
            </p:cNvSpPr>
            <p:nvPr/>
          </p:nvSpPr>
          <p:spPr bwMode="auto">
            <a:xfrm>
              <a:off x="2802732" y="5332271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D</a:t>
              </a:r>
            </a:p>
          </p:txBody>
        </p:sp>
        <p:sp>
          <p:nvSpPr>
            <p:cNvPr id="136" name="Rectangle 39"/>
            <p:cNvSpPr>
              <a:spLocks noChangeArrowheads="1"/>
            </p:cNvSpPr>
            <p:nvPr/>
          </p:nvSpPr>
          <p:spPr bwMode="auto">
            <a:xfrm>
              <a:off x="4548210" y="5332271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PSW</a:t>
              </a:r>
            </a:p>
          </p:txBody>
        </p:sp>
        <p:sp>
          <p:nvSpPr>
            <p:cNvPr id="137" name="Rectangle 39"/>
            <p:cNvSpPr>
              <a:spLocks noChangeArrowheads="1"/>
            </p:cNvSpPr>
            <p:nvPr/>
          </p:nvSpPr>
          <p:spPr bwMode="auto">
            <a:xfrm>
              <a:off x="4548210" y="4697178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SP</a:t>
              </a:r>
            </a:p>
          </p:txBody>
        </p:sp>
        <p:sp>
          <p:nvSpPr>
            <p:cNvPr id="138" name="Rectangle 39"/>
            <p:cNvSpPr>
              <a:spLocks noChangeArrowheads="1"/>
            </p:cNvSpPr>
            <p:nvPr/>
          </p:nvSpPr>
          <p:spPr bwMode="auto">
            <a:xfrm>
              <a:off x="4548210" y="4077840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PC</a:t>
              </a:r>
            </a:p>
          </p:txBody>
        </p:sp>
        <p:sp>
          <p:nvSpPr>
            <p:cNvPr id="139" name="Rectangle 39"/>
            <p:cNvSpPr>
              <a:spLocks noChangeArrowheads="1"/>
            </p:cNvSpPr>
            <p:nvPr/>
          </p:nvSpPr>
          <p:spPr bwMode="auto">
            <a:xfrm>
              <a:off x="4548210" y="3476928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IR</a:t>
              </a:r>
            </a:p>
          </p:txBody>
        </p:sp>
        <p:sp>
          <p:nvSpPr>
            <p:cNvPr id="140" name="Rectangle 39"/>
            <p:cNvSpPr>
              <a:spLocks noChangeArrowheads="1"/>
            </p:cNvSpPr>
            <p:nvPr/>
          </p:nvSpPr>
          <p:spPr bwMode="auto">
            <a:xfrm>
              <a:off x="4546599" y="2902470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MDR</a:t>
              </a:r>
            </a:p>
          </p:txBody>
        </p:sp>
        <p:sp>
          <p:nvSpPr>
            <p:cNvPr id="141" name="Rectangle 39"/>
            <p:cNvSpPr>
              <a:spLocks noChangeArrowheads="1"/>
            </p:cNvSpPr>
            <p:nvPr/>
          </p:nvSpPr>
          <p:spPr bwMode="auto">
            <a:xfrm>
              <a:off x="4547788" y="2313985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MAR</a:t>
              </a:r>
            </a:p>
          </p:txBody>
        </p:sp>
        <p:sp>
          <p:nvSpPr>
            <p:cNvPr id="142" name="Line 75"/>
            <p:cNvSpPr>
              <a:spLocks noChangeShapeType="1"/>
            </p:cNvSpPr>
            <p:nvPr/>
          </p:nvSpPr>
          <p:spPr bwMode="auto">
            <a:xfrm>
              <a:off x="8325928" y="1110665"/>
              <a:ext cx="0" cy="1142683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43" name="Line 78"/>
            <p:cNvSpPr>
              <a:spLocks noChangeShapeType="1"/>
            </p:cNvSpPr>
            <p:nvPr/>
          </p:nvSpPr>
          <p:spPr bwMode="auto">
            <a:xfrm>
              <a:off x="8778365" y="1763626"/>
              <a:ext cx="0" cy="489721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44" name="Text Box 111"/>
            <p:cNvSpPr txBox="1">
              <a:spLocks noChangeArrowheads="1"/>
            </p:cNvSpPr>
            <p:nvPr/>
          </p:nvSpPr>
          <p:spPr bwMode="auto">
            <a:xfrm>
              <a:off x="8250522" y="2224772"/>
              <a:ext cx="730300" cy="400110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接口</a:t>
              </a:r>
              <a:endPara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45" name="Line 152"/>
            <p:cNvSpPr>
              <a:spLocks noChangeShapeType="1"/>
            </p:cNvSpPr>
            <p:nvPr/>
          </p:nvSpPr>
          <p:spPr bwMode="auto">
            <a:xfrm>
              <a:off x="8552147" y="1437145"/>
              <a:ext cx="0" cy="816202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46" name="Text Box 98"/>
            <p:cNvSpPr txBox="1">
              <a:spLocks noChangeArrowheads="1"/>
            </p:cNvSpPr>
            <p:nvPr/>
          </p:nvSpPr>
          <p:spPr bwMode="auto">
            <a:xfrm>
              <a:off x="1420481" y="4691056"/>
              <a:ext cx="1200709" cy="954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 R0~R3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 C  D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PSW MDR</a:t>
              </a:r>
            </a:p>
          </p:txBody>
        </p:sp>
        <p:sp>
          <p:nvSpPr>
            <p:cNvPr id="147" name="Text Box 98"/>
            <p:cNvSpPr txBox="1">
              <a:spLocks noChangeArrowheads="1"/>
            </p:cNvSpPr>
            <p:nvPr/>
          </p:nvSpPr>
          <p:spPr bwMode="auto">
            <a:xfrm>
              <a:off x="380773" y="4328130"/>
              <a:ext cx="48684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…</a:t>
              </a:r>
            </a:p>
          </p:txBody>
        </p:sp>
        <p:sp>
          <p:nvSpPr>
            <p:cNvPr id="148" name="Text Box 98"/>
            <p:cNvSpPr txBox="1">
              <a:spLocks noChangeArrowheads="1"/>
            </p:cNvSpPr>
            <p:nvPr/>
          </p:nvSpPr>
          <p:spPr bwMode="auto">
            <a:xfrm>
              <a:off x="1752205" y="4350543"/>
              <a:ext cx="48684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…</a:t>
              </a:r>
            </a:p>
          </p:txBody>
        </p:sp>
        <p:sp>
          <p:nvSpPr>
            <p:cNvPr id="149" name="Text Box 98"/>
            <p:cNvSpPr txBox="1">
              <a:spLocks noChangeArrowheads="1"/>
            </p:cNvSpPr>
            <p:nvPr/>
          </p:nvSpPr>
          <p:spPr bwMode="auto">
            <a:xfrm>
              <a:off x="7847957" y="2355204"/>
              <a:ext cx="48684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…</a:t>
              </a:r>
            </a:p>
          </p:txBody>
        </p:sp>
        <p:sp>
          <p:nvSpPr>
            <p:cNvPr id="151" name="Text Box 111"/>
            <p:cNvSpPr txBox="1">
              <a:spLocks noChangeArrowheads="1"/>
            </p:cNvSpPr>
            <p:nvPr/>
          </p:nvSpPr>
          <p:spPr bwMode="auto">
            <a:xfrm>
              <a:off x="7230508" y="2948103"/>
              <a:ext cx="678656" cy="400110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miter lim="800000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I/O</a:t>
              </a:r>
            </a:p>
          </p:txBody>
        </p:sp>
        <p:sp>
          <p:nvSpPr>
            <p:cNvPr id="152" name="Text Box 111"/>
            <p:cNvSpPr txBox="1">
              <a:spLocks noChangeArrowheads="1"/>
            </p:cNvSpPr>
            <p:nvPr/>
          </p:nvSpPr>
          <p:spPr bwMode="auto">
            <a:xfrm>
              <a:off x="8250522" y="2950642"/>
              <a:ext cx="678656" cy="400110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miter lim="800000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000" b="1">
                  <a:latin typeface="楷体" panose="02010609060101010101" pitchFamily="49" charset="-122"/>
                  <a:ea typeface="楷体" panose="02010609060101010101" pitchFamily="49" charset="-122"/>
                </a:rPr>
                <a:t>I/O</a:t>
              </a:r>
            </a:p>
          </p:txBody>
        </p:sp>
        <p:sp>
          <p:nvSpPr>
            <p:cNvPr id="153" name="Text Box 98"/>
            <p:cNvSpPr txBox="1">
              <a:spLocks noChangeArrowheads="1"/>
            </p:cNvSpPr>
            <p:nvPr/>
          </p:nvSpPr>
          <p:spPr bwMode="auto">
            <a:xfrm>
              <a:off x="7847957" y="3014399"/>
              <a:ext cx="48684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…</a:t>
              </a:r>
            </a:p>
          </p:txBody>
        </p:sp>
        <p:sp>
          <p:nvSpPr>
            <p:cNvPr id="154" name="Line 78"/>
            <p:cNvSpPr>
              <a:spLocks noChangeShapeType="1"/>
            </p:cNvSpPr>
            <p:nvPr/>
          </p:nvSpPr>
          <p:spPr bwMode="auto">
            <a:xfrm flipH="1">
              <a:off x="7526924" y="2632204"/>
              <a:ext cx="1312" cy="31590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55" name="Line 78"/>
            <p:cNvSpPr>
              <a:spLocks noChangeShapeType="1"/>
            </p:cNvSpPr>
            <p:nvPr/>
          </p:nvSpPr>
          <p:spPr bwMode="auto">
            <a:xfrm flipH="1">
              <a:off x="8559359" y="2632204"/>
              <a:ext cx="1" cy="31590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三、</a:t>
            </a:r>
            <a:r>
              <a:rPr lang="en-US" altLang="zh-CN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CPU</a:t>
            </a:r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的内部数据通路结构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26</a:t>
            </a:fld>
            <a:endParaRPr lang="zh-CN" altLang="en-US"/>
          </a:p>
        </p:txBody>
      </p:sp>
      <p:sp>
        <p:nvSpPr>
          <p:cNvPr id="12" name="Text Box 5"/>
          <p:cNvSpPr txBox="1"/>
          <p:nvPr/>
        </p:nvSpPr>
        <p:spPr>
          <a:xfrm>
            <a:off x="34513" y="980894"/>
            <a:ext cx="5509944" cy="5232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）各类信息的传送路径</a:t>
            </a:r>
            <a:endParaRPr lang="en-US" altLang="zh-CN" sz="28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" name="Text Box 5"/>
          <p:cNvSpPr txBox="1"/>
          <p:nvPr/>
        </p:nvSpPr>
        <p:spPr>
          <a:xfrm>
            <a:off x="430393" y="1534420"/>
            <a:ext cx="8084957" cy="45156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数据通路形成之后，可以在其上传送各种信息。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指令的执行基本上可以归纳为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信息的传送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，即控制流和数据流两大信息流。</a:t>
            </a: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控制流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：指令信息的传送，及由此产生的微命令序列。</a:t>
            </a: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数据流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：数据信息的传送。</a:t>
            </a: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指令信息与数据信息的读取，依赖于地址信息。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三、</a:t>
            </a:r>
            <a:r>
              <a:rPr lang="en-US" altLang="zh-CN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CPU</a:t>
            </a:r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的内部数据通路结构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27</a:t>
            </a:fld>
            <a:endParaRPr lang="zh-CN" altLang="en-US"/>
          </a:p>
        </p:txBody>
      </p:sp>
      <p:sp>
        <p:nvSpPr>
          <p:cNvPr id="12" name="Text Box 5"/>
          <p:cNvSpPr txBox="1"/>
          <p:nvPr/>
        </p:nvSpPr>
        <p:spPr>
          <a:xfrm>
            <a:off x="136251" y="852322"/>
            <a:ext cx="5509944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、取指令地址</a:t>
            </a:r>
          </a:p>
        </p:txBody>
      </p:sp>
      <p:grpSp>
        <p:nvGrpSpPr>
          <p:cNvPr id="92" name="组合 91"/>
          <p:cNvGrpSpPr/>
          <p:nvPr/>
        </p:nvGrpSpPr>
        <p:grpSpPr>
          <a:xfrm>
            <a:off x="504300" y="979820"/>
            <a:ext cx="8239090" cy="4081339"/>
            <a:chOff x="-7919" y="1325109"/>
            <a:chExt cx="8239090" cy="4545972"/>
          </a:xfrm>
        </p:grpSpPr>
        <p:sp>
          <p:nvSpPr>
            <p:cNvPr id="93" name="Line 28"/>
            <p:cNvSpPr>
              <a:spLocks noChangeShapeType="1"/>
            </p:cNvSpPr>
            <p:nvPr/>
          </p:nvSpPr>
          <p:spPr bwMode="auto">
            <a:xfrm flipV="1">
              <a:off x="683198" y="3432832"/>
              <a:ext cx="0" cy="3264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4" name="Line 29"/>
            <p:cNvSpPr>
              <a:spLocks noChangeShapeType="1"/>
            </p:cNvSpPr>
            <p:nvPr/>
          </p:nvSpPr>
          <p:spPr bwMode="auto">
            <a:xfrm flipV="1">
              <a:off x="1384867" y="2725516"/>
              <a:ext cx="0" cy="3264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5" name="Line 30"/>
            <p:cNvSpPr>
              <a:spLocks noChangeShapeType="1"/>
            </p:cNvSpPr>
            <p:nvPr/>
          </p:nvSpPr>
          <p:spPr bwMode="auto">
            <a:xfrm flipV="1">
              <a:off x="2055593" y="3432832"/>
              <a:ext cx="0" cy="3264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6" name="Line 31"/>
            <p:cNvSpPr>
              <a:spLocks noChangeShapeType="1"/>
            </p:cNvSpPr>
            <p:nvPr/>
          </p:nvSpPr>
          <p:spPr bwMode="auto">
            <a:xfrm flipV="1">
              <a:off x="1611085" y="4163962"/>
              <a:ext cx="1" cy="40006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7" name="Line 32"/>
            <p:cNvSpPr>
              <a:spLocks noChangeShapeType="1"/>
            </p:cNvSpPr>
            <p:nvPr/>
          </p:nvSpPr>
          <p:spPr bwMode="auto">
            <a:xfrm flipV="1">
              <a:off x="1007836" y="4163963"/>
              <a:ext cx="0" cy="40007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8" name="Line 33"/>
            <p:cNvSpPr>
              <a:spLocks noChangeShapeType="1"/>
            </p:cNvSpPr>
            <p:nvPr/>
          </p:nvSpPr>
          <p:spPr bwMode="auto">
            <a:xfrm flipV="1">
              <a:off x="253774" y="4163962"/>
              <a:ext cx="0" cy="4000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9" name="Line 34"/>
            <p:cNvSpPr>
              <a:spLocks noChangeShapeType="1"/>
            </p:cNvSpPr>
            <p:nvPr/>
          </p:nvSpPr>
          <p:spPr bwMode="auto">
            <a:xfrm flipV="1">
              <a:off x="2324525" y="4167409"/>
              <a:ext cx="5709" cy="39661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0" name="Line 37"/>
            <p:cNvSpPr>
              <a:spLocks noChangeShapeType="1"/>
            </p:cNvSpPr>
            <p:nvPr/>
          </p:nvSpPr>
          <p:spPr bwMode="auto">
            <a:xfrm flipV="1">
              <a:off x="1384867" y="2094387"/>
              <a:ext cx="0" cy="26939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1" name="Text Box 98"/>
            <p:cNvSpPr txBox="1">
              <a:spLocks noChangeArrowheads="1"/>
            </p:cNvSpPr>
            <p:nvPr/>
          </p:nvSpPr>
          <p:spPr bwMode="auto">
            <a:xfrm>
              <a:off x="-7919" y="4616379"/>
              <a:ext cx="1264228" cy="12547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 R0~R3 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 C D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SP  PC </a:t>
              </a:r>
            </a:p>
          </p:txBody>
        </p:sp>
        <p:sp>
          <p:nvSpPr>
            <p:cNvPr id="102" name="Text Box 115"/>
            <p:cNvSpPr txBox="1">
              <a:spLocks noChangeArrowheads="1"/>
            </p:cNvSpPr>
            <p:nvPr/>
          </p:nvSpPr>
          <p:spPr bwMode="auto">
            <a:xfrm>
              <a:off x="102961" y="3759312"/>
              <a:ext cx="1131090" cy="44566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squar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A</a:t>
              </a:r>
            </a:p>
          </p:txBody>
        </p:sp>
        <p:sp>
          <p:nvSpPr>
            <p:cNvPr id="103" name="Text Box 116"/>
            <p:cNvSpPr txBox="1">
              <a:spLocks noChangeArrowheads="1"/>
            </p:cNvSpPr>
            <p:nvPr/>
          </p:nvSpPr>
          <p:spPr bwMode="auto">
            <a:xfrm>
              <a:off x="743513" y="2345336"/>
              <a:ext cx="1281906" cy="40011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移位器</a:t>
              </a:r>
            </a:p>
          </p:txBody>
        </p:sp>
        <p:sp>
          <p:nvSpPr>
            <p:cNvPr id="104" name="Line 20"/>
            <p:cNvSpPr>
              <a:spLocks noChangeShapeType="1"/>
            </p:cNvSpPr>
            <p:nvPr/>
          </p:nvSpPr>
          <p:spPr bwMode="auto">
            <a:xfrm>
              <a:off x="781617" y="2861490"/>
              <a:ext cx="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5" name="Text Box 125"/>
            <p:cNvSpPr txBox="1">
              <a:spLocks noChangeArrowheads="1"/>
            </p:cNvSpPr>
            <p:nvPr/>
          </p:nvSpPr>
          <p:spPr bwMode="auto">
            <a:xfrm>
              <a:off x="1460273" y="3759314"/>
              <a:ext cx="1131091" cy="44566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squar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B</a:t>
              </a:r>
            </a:p>
          </p:txBody>
        </p:sp>
        <p:sp>
          <p:nvSpPr>
            <p:cNvPr id="106" name="Text Box 127"/>
            <p:cNvSpPr txBox="1">
              <a:spLocks noChangeArrowheads="1"/>
            </p:cNvSpPr>
            <p:nvPr/>
          </p:nvSpPr>
          <p:spPr bwMode="auto">
            <a:xfrm>
              <a:off x="601436" y="3051996"/>
              <a:ext cx="1537493" cy="40011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squar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ALU</a:t>
              </a:r>
            </a:p>
          </p:txBody>
        </p:sp>
        <p:sp>
          <p:nvSpPr>
            <p:cNvPr id="107" name="Rectangle 39"/>
            <p:cNvSpPr>
              <a:spLocks noChangeArrowheads="1"/>
            </p:cNvSpPr>
            <p:nvPr/>
          </p:nvSpPr>
          <p:spPr bwMode="auto">
            <a:xfrm>
              <a:off x="2802732" y="3476928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R2</a:t>
              </a:r>
            </a:p>
          </p:txBody>
        </p:sp>
        <p:sp>
          <p:nvSpPr>
            <p:cNvPr id="108" name="Line 51"/>
            <p:cNvSpPr>
              <a:spLocks noChangeShapeType="1"/>
            </p:cNvSpPr>
            <p:nvPr/>
          </p:nvSpPr>
          <p:spPr bwMode="auto">
            <a:xfrm flipV="1">
              <a:off x="1384867" y="2113435"/>
              <a:ext cx="2699770" cy="1116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9" name="Line 52"/>
            <p:cNvSpPr>
              <a:spLocks noChangeShapeType="1"/>
            </p:cNvSpPr>
            <p:nvPr/>
          </p:nvSpPr>
          <p:spPr bwMode="auto">
            <a:xfrm>
              <a:off x="4078301" y="2094388"/>
              <a:ext cx="14633" cy="368229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0" name="Line 60"/>
            <p:cNvSpPr>
              <a:spLocks noChangeShapeType="1"/>
            </p:cNvSpPr>
            <p:nvPr/>
          </p:nvSpPr>
          <p:spPr bwMode="auto">
            <a:xfrm flipH="1">
              <a:off x="3683199" y="2474687"/>
              <a:ext cx="82946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1" name="Line 61"/>
            <p:cNvSpPr>
              <a:spLocks noChangeShapeType="1"/>
            </p:cNvSpPr>
            <p:nvPr/>
          </p:nvSpPr>
          <p:spPr bwMode="auto">
            <a:xfrm flipH="1">
              <a:off x="3707606" y="3063172"/>
              <a:ext cx="82946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2" name="Line 62"/>
            <p:cNvSpPr>
              <a:spLocks noChangeShapeType="1"/>
            </p:cNvSpPr>
            <p:nvPr/>
          </p:nvSpPr>
          <p:spPr bwMode="auto">
            <a:xfrm flipH="1">
              <a:off x="3707606" y="3637630"/>
              <a:ext cx="37703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3" name="Line 63"/>
            <p:cNvSpPr>
              <a:spLocks noChangeShapeType="1"/>
            </p:cNvSpPr>
            <p:nvPr/>
          </p:nvSpPr>
          <p:spPr bwMode="auto">
            <a:xfrm flipH="1">
              <a:off x="3707606" y="4238542"/>
              <a:ext cx="7540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4" name="Line 64"/>
            <p:cNvSpPr>
              <a:spLocks noChangeShapeType="1"/>
            </p:cNvSpPr>
            <p:nvPr/>
          </p:nvSpPr>
          <p:spPr bwMode="auto">
            <a:xfrm flipH="1">
              <a:off x="3707606" y="4857880"/>
              <a:ext cx="82946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5" name="Line 65"/>
            <p:cNvSpPr>
              <a:spLocks noChangeShapeType="1"/>
            </p:cNvSpPr>
            <p:nvPr/>
          </p:nvSpPr>
          <p:spPr bwMode="auto">
            <a:xfrm flipH="1">
              <a:off x="3707606" y="5492973"/>
              <a:ext cx="7540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6" name="Line 66"/>
            <p:cNvSpPr>
              <a:spLocks noChangeShapeType="1"/>
            </p:cNvSpPr>
            <p:nvPr/>
          </p:nvSpPr>
          <p:spPr bwMode="auto">
            <a:xfrm flipV="1">
              <a:off x="5099472" y="1577385"/>
              <a:ext cx="1958151" cy="2375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7" name="Line 68"/>
            <p:cNvSpPr>
              <a:spLocks noChangeShapeType="1"/>
            </p:cNvSpPr>
            <p:nvPr/>
          </p:nvSpPr>
          <p:spPr bwMode="auto">
            <a:xfrm flipV="1">
              <a:off x="5099471" y="2203903"/>
              <a:ext cx="1951801" cy="4372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8" name="Line 69"/>
            <p:cNvSpPr>
              <a:spLocks noChangeShapeType="1"/>
            </p:cNvSpPr>
            <p:nvPr/>
          </p:nvSpPr>
          <p:spPr bwMode="auto">
            <a:xfrm flipH="1" flipV="1">
              <a:off x="5098084" y="1881795"/>
              <a:ext cx="1958152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9" name="Line 73"/>
            <p:cNvSpPr>
              <a:spLocks noChangeShapeType="1"/>
            </p:cNvSpPr>
            <p:nvPr/>
          </p:nvSpPr>
          <p:spPr bwMode="auto">
            <a:xfrm>
              <a:off x="6457950" y="1574414"/>
              <a:ext cx="0" cy="1142683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0" name="Line 74"/>
            <p:cNvSpPr>
              <a:spLocks noChangeShapeType="1"/>
            </p:cNvSpPr>
            <p:nvPr/>
          </p:nvSpPr>
          <p:spPr bwMode="auto">
            <a:xfrm>
              <a:off x="6684169" y="1900894"/>
              <a:ext cx="0" cy="816202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2" name="Line 77"/>
            <p:cNvSpPr>
              <a:spLocks noChangeShapeType="1"/>
            </p:cNvSpPr>
            <p:nvPr/>
          </p:nvSpPr>
          <p:spPr bwMode="auto">
            <a:xfrm>
              <a:off x="6910388" y="2227375"/>
              <a:ext cx="0" cy="489721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4" name="Line 91"/>
            <p:cNvSpPr>
              <a:spLocks noChangeShapeType="1"/>
            </p:cNvSpPr>
            <p:nvPr/>
          </p:nvSpPr>
          <p:spPr bwMode="auto">
            <a:xfrm>
              <a:off x="5404247" y="2416631"/>
              <a:ext cx="22621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5" name="Line 92"/>
            <p:cNvSpPr>
              <a:spLocks noChangeShapeType="1"/>
            </p:cNvSpPr>
            <p:nvPr/>
          </p:nvSpPr>
          <p:spPr bwMode="auto">
            <a:xfrm flipH="1" flipV="1">
              <a:off x="5610711" y="1549825"/>
              <a:ext cx="3324" cy="84770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6" name="Line 93"/>
            <p:cNvSpPr>
              <a:spLocks noChangeShapeType="1"/>
            </p:cNvSpPr>
            <p:nvPr/>
          </p:nvSpPr>
          <p:spPr bwMode="auto">
            <a:xfrm flipH="1">
              <a:off x="5391947" y="2994235"/>
              <a:ext cx="37703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7" name="Line 94"/>
            <p:cNvSpPr>
              <a:spLocks noChangeShapeType="1"/>
            </p:cNvSpPr>
            <p:nvPr/>
          </p:nvSpPr>
          <p:spPr bwMode="auto">
            <a:xfrm flipH="1" flipV="1">
              <a:off x="5751194" y="1873728"/>
              <a:ext cx="1" cy="114384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8" name="Line 95"/>
            <p:cNvSpPr>
              <a:spLocks noChangeShapeType="1"/>
            </p:cNvSpPr>
            <p:nvPr/>
          </p:nvSpPr>
          <p:spPr bwMode="auto">
            <a:xfrm flipH="1">
              <a:off x="5902280" y="1905990"/>
              <a:ext cx="11117" cy="167358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9" name="Line 96"/>
            <p:cNvSpPr>
              <a:spLocks noChangeShapeType="1"/>
            </p:cNvSpPr>
            <p:nvPr/>
          </p:nvSpPr>
          <p:spPr bwMode="auto">
            <a:xfrm flipH="1">
              <a:off x="5408771" y="3571838"/>
              <a:ext cx="493196" cy="110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0" name="Text Box 110"/>
            <p:cNvSpPr txBox="1">
              <a:spLocks noChangeArrowheads="1"/>
            </p:cNvSpPr>
            <p:nvPr/>
          </p:nvSpPr>
          <p:spPr bwMode="auto">
            <a:xfrm>
              <a:off x="6307138" y="2717096"/>
              <a:ext cx="754063" cy="400110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miter lim="800000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主存</a:t>
              </a:r>
              <a:endPara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2" name="Text Box 114"/>
            <p:cNvSpPr txBox="1">
              <a:spLocks noChangeArrowheads="1"/>
            </p:cNvSpPr>
            <p:nvPr/>
          </p:nvSpPr>
          <p:spPr bwMode="auto">
            <a:xfrm>
              <a:off x="6983590" y="1978067"/>
              <a:ext cx="1247581" cy="445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000" b="1" dirty="0">
                  <a:solidFill>
                    <a:schemeClr val="folHlink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控制总线</a:t>
              </a:r>
              <a:endParaRPr lang="en-US" altLang="zh-CN" sz="2000" b="1" dirty="0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3" name="Text Box 117"/>
            <p:cNvSpPr txBox="1">
              <a:spLocks noChangeArrowheads="1"/>
            </p:cNvSpPr>
            <p:nvPr/>
          </p:nvSpPr>
          <p:spPr bwMode="auto">
            <a:xfrm>
              <a:off x="1891521" y="1673922"/>
              <a:ext cx="1583531" cy="472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eaLnBrk="0" hangingPunct="0">
                <a:spcBef>
                  <a:spcPct val="50000"/>
                </a:spcBef>
                <a:defRPr sz="2000" b="1">
                  <a:solidFill>
                    <a:schemeClr val="folHlink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</a:lstStyle>
            <a:p>
              <a:r>
                <a:rPr lang="zh-CN" altLang="en-US" dirty="0">
                  <a:solidFill>
                    <a:schemeClr val="tx1"/>
                  </a:solidFill>
                </a:rPr>
                <a:t>内总线</a:t>
              </a:r>
            </a:p>
          </p:txBody>
        </p:sp>
        <p:sp>
          <p:nvSpPr>
            <p:cNvPr id="136" name="Text Box 153"/>
            <p:cNvSpPr txBox="1">
              <a:spLocks noChangeArrowheads="1"/>
            </p:cNvSpPr>
            <p:nvPr/>
          </p:nvSpPr>
          <p:spPr bwMode="auto">
            <a:xfrm>
              <a:off x="6984095" y="1325109"/>
              <a:ext cx="1246658" cy="445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000" b="1" dirty="0">
                  <a:solidFill>
                    <a:schemeClr val="folHlink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地址总线</a:t>
              </a:r>
              <a:endParaRPr lang="en-US" altLang="zh-CN" sz="2000" b="1" dirty="0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7" name="Text Box 154"/>
            <p:cNvSpPr txBox="1">
              <a:spLocks noChangeArrowheads="1"/>
            </p:cNvSpPr>
            <p:nvPr/>
          </p:nvSpPr>
          <p:spPr bwMode="auto">
            <a:xfrm>
              <a:off x="6983590" y="1651589"/>
              <a:ext cx="1247581" cy="445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000" b="1" dirty="0">
                  <a:solidFill>
                    <a:schemeClr val="folHlink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数据总线</a:t>
              </a:r>
              <a:endParaRPr lang="en-US" altLang="zh-CN" sz="2000" b="1" dirty="0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8" name="Line 156"/>
            <p:cNvSpPr>
              <a:spLocks noChangeShapeType="1"/>
            </p:cNvSpPr>
            <p:nvPr/>
          </p:nvSpPr>
          <p:spPr bwMode="auto">
            <a:xfrm flipH="1">
              <a:off x="6068514" y="2183302"/>
              <a:ext cx="12405" cy="19260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9" name="Text Box 157"/>
            <p:cNvSpPr txBox="1">
              <a:spLocks noChangeArrowheads="1"/>
            </p:cNvSpPr>
            <p:nvPr/>
          </p:nvSpPr>
          <p:spPr bwMode="auto">
            <a:xfrm>
              <a:off x="5687918" y="4107724"/>
              <a:ext cx="786525" cy="835164"/>
            </a:xfrm>
            <a:prstGeom prst="rect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控制逻辑 </a:t>
              </a:r>
            </a:p>
          </p:txBody>
        </p:sp>
        <p:sp>
          <p:nvSpPr>
            <p:cNvPr id="140" name="Rectangle 39"/>
            <p:cNvSpPr>
              <a:spLocks noChangeArrowheads="1"/>
            </p:cNvSpPr>
            <p:nvPr/>
          </p:nvSpPr>
          <p:spPr bwMode="auto">
            <a:xfrm>
              <a:off x="2802732" y="4077840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R3</a:t>
              </a:r>
            </a:p>
          </p:txBody>
        </p:sp>
        <p:sp>
          <p:nvSpPr>
            <p:cNvPr id="141" name="Rectangle 39"/>
            <p:cNvSpPr>
              <a:spLocks noChangeArrowheads="1"/>
            </p:cNvSpPr>
            <p:nvPr/>
          </p:nvSpPr>
          <p:spPr bwMode="auto">
            <a:xfrm>
              <a:off x="2802732" y="4697178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C</a:t>
              </a:r>
            </a:p>
          </p:txBody>
        </p:sp>
        <p:sp>
          <p:nvSpPr>
            <p:cNvPr id="142" name="Rectangle 39"/>
            <p:cNvSpPr>
              <a:spLocks noChangeArrowheads="1"/>
            </p:cNvSpPr>
            <p:nvPr/>
          </p:nvSpPr>
          <p:spPr bwMode="auto">
            <a:xfrm>
              <a:off x="2802732" y="2903575"/>
              <a:ext cx="845348" cy="319194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R1</a:t>
              </a:r>
            </a:p>
          </p:txBody>
        </p:sp>
        <p:sp>
          <p:nvSpPr>
            <p:cNvPr id="143" name="Rectangle 39"/>
            <p:cNvSpPr>
              <a:spLocks noChangeArrowheads="1"/>
            </p:cNvSpPr>
            <p:nvPr/>
          </p:nvSpPr>
          <p:spPr bwMode="auto">
            <a:xfrm>
              <a:off x="2802732" y="2316003"/>
              <a:ext cx="845348" cy="317369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R0</a:t>
              </a:r>
            </a:p>
          </p:txBody>
        </p:sp>
        <p:sp>
          <p:nvSpPr>
            <p:cNvPr id="144" name="Rectangle 39"/>
            <p:cNvSpPr>
              <a:spLocks noChangeArrowheads="1"/>
            </p:cNvSpPr>
            <p:nvPr/>
          </p:nvSpPr>
          <p:spPr bwMode="auto">
            <a:xfrm>
              <a:off x="2802732" y="5332271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D</a:t>
              </a:r>
            </a:p>
          </p:txBody>
        </p:sp>
        <p:sp>
          <p:nvSpPr>
            <p:cNvPr id="145" name="Rectangle 39"/>
            <p:cNvSpPr>
              <a:spLocks noChangeArrowheads="1"/>
            </p:cNvSpPr>
            <p:nvPr/>
          </p:nvSpPr>
          <p:spPr bwMode="auto">
            <a:xfrm>
              <a:off x="4548210" y="5332271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PSW</a:t>
              </a:r>
            </a:p>
          </p:txBody>
        </p:sp>
        <p:sp>
          <p:nvSpPr>
            <p:cNvPr id="146" name="Rectangle 39"/>
            <p:cNvSpPr>
              <a:spLocks noChangeArrowheads="1"/>
            </p:cNvSpPr>
            <p:nvPr/>
          </p:nvSpPr>
          <p:spPr bwMode="auto">
            <a:xfrm>
              <a:off x="4548210" y="4697178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SP</a:t>
              </a:r>
            </a:p>
          </p:txBody>
        </p:sp>
        <p:sp>
          <p:nvSpPr>
            <p:cNvPr id="147" name="Rectangle 39"/>
            <p:cNvSpPr>
              <a:spLocks noChangeArrowheads="1"/>
            </p:cNvSpPr>
            <p:nvPr/>
          </p:nvSpPr>
          <p:spPr bwMode="auto">
            <a:xfrm>
              <a:off x="4548210" y="4077840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PC</a:t>
              </a:r>
            </a:p>
          </p:txBody>
        </p:sp>
        <p:sp>
          <p:nvSpPr>
            <p:cNvPr id="148" name="Rectangle 39"/>
            <p:cNvSpPr>
              <a:spLocks noChangeArrowheads="1"/>
            </p:cNvSpPr>
            <p:nvPr/>
          </p:nvSpPr>
          <p:spPr bwMode="auto">
            <a:xfrm>
              <a:off x="4548210" y="3476928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IR</a:t>
              </a:r>
            </a:p>
          </p:txBody>
        </p:sp>
        <p:sp>
          <p:nvSpPr>
            <p:cNvPr id="149" name="Rectangle 39"/>
            <p:cNvSpPr>
              <a:spLocks noChangeArrowheads="1"/>
            </p:cNvSpPr>
            <p:nvPr/>
          </p:nvSpPr>
          <p:spPr bwMode="auto">
            <a:xfrm>
              <a:off x="4546599" y="2902470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MDR</a:t>
              </a:r>
            </a:p>
          </p:txBody>
        </p:sp>
        <p:sp>
          <p:nvSpPr>
            <p:cNvPr id="150" name="Rectangle 39"/>
            <p:cNvSpPr>
              <a:spLocks noChangeArrowheads="1"/>
            </p:cNvSpPr>
            <p:nvPr/>
          </p:nvSpPr>
          <p:spPr bwMode="auto">
            <a:xfrm>
              <a:off x="4547788" y="2313985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MAR</a:t>
              </a:r>
            </a:p>
          </p:txBody>
        </p:sp>
        <p:sp>
          <p:nvSpPr>
            <p:cNvPr id="155" name="Text Box 98"/>
            <p:cNvSpPr txBox="1">
              <a:spLocks noChangeArrowheads="1"/>
            </p:cNvSpPr>
            <p:nvPr/>
          </p:nvSpPr>
          <p:spPr bwMode="auto">
            <a:xfrm>
              <a:off x="1379462" y="4602527"/>
              <a:ext cx="1264229" cy="12547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 R0~R3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 C  D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PSW MDR</a:t>
              </a:r>
            </a:p>
          </p:txBody>
        </p:sp>
        <p:sp>
          <p:nvSpPr>
            <p:cNvPr id="156" name="Text Box 98"/>
            <p:cNvSpPr txBox="1">
              <a:spLocks noChangeArrowheads="1"/>
            </p:cNvSpPr>
            <p:nvPr/>
          </p:nvSpPr>
          <p:spPr bwMode="auto">
            <a:xfrm>
              <a:off x="380773" y="4328130"/>
              <a:ext cx="48684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…</a:t>
              </a:r>
            </a:p>
          </p:txBody>
        </p:sp>
        <p:sp>
          <p:nvSpPr>
            <p:cNvPr id="157" name="Text Box 98"/>
            <p:cNvSpPr txBox="1">
              <a:spLocks noChangeArrowheads="1"/>
            </p:cNvSpPr>
            <p:nvPr/>
          </p:nvSpPr>
          <p:spPr bwMode="auto">
            <a:xfrm>
              <a:off x="1752205" y="4350543"/>
              <a:ext cx="48684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…</a:t>
              </a:r>
            </a:p>
          </p:txBody>
        </p:sp>
      </p:grpSp>
      <p:sp>
        <p:nvSpPr>
          <p:cNvPr id="167" name="Text Box 115"/>
          <p:cNvSpPr txBox="1">
            <a:spLocks noChangeArrowheads="1"/>
          </p:cNvSpPr>
          <p:nvPr/>
        </p:nvSpPr>
        <p:spPr bwMode="auto">
          <a:xfrm>
            <a:off x="615180" y="3163989"/>
            <a:ext cx="1131090" cy="400110"/>
          </a:xfrm>
          <a:prstGeom prst="rect">
            <a:avLst/>
          </a:prstGeom>
          <a:solidFill>
            <a:srgbClr val="FF0000"/>
          </a:solidFill>
          <a:ln w="38100">
            <a:solidFill>
              <a:srgbClr val="ED7D31"/>
            </a:solidFill>
            <a:miter lim="800000"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</a:p>
        </p:txBody>
      </p:sp>
      <p:sp>
        <p:nvSpPr>
          <p:cNvPr id="168" name="Text Box 127"/>
          <p:cNvSpPr txBox="1">
            <a:spLocks noChangeArrowheads="1"/>
          </p:cNvSpPr>
          <p:nvPr/>
        </p:nvSpPr>
        <p:spPr bwMode="auto">
          <a:xfrm>
            <a:off x="1115083" y="2530084"/>
            <a:ext cx="1537493" cy="359216"/>
          </a:xfrm>
          <a:prstGeom prst="rect">
            <a:avLst/>
          </a:prstGeom>
          <a:solidFill>
            <a:srgbClr val="FF0000"/>
          </a:solidFill>
          <a:ln w="38100">
            <a:solidFill>
              <a:srgbClr val="ED7D31"/>
            </a:solidFill>
            <a:miter lim="800000"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ALU</a:t>
            </a:r>
          </a:p>
        </p:txBody>
      </p:sp>
      <p:sp>
        <p:nvSpPr>
          <p:cNvPr id="169" name="Text Box 116"/>
          <p:cNvSpPr txBox="1">
            <a:spLocks noChangeArrowheads="1"/>
          </p:cNvSpPr>
          <p:nvPr/>
        </p:nvSpPr>
        <p:spPr bwMode="auto">
          <a:xfrm>
            <a:off x="1254578" y="1895894"/>
            <a:ext cx="1281906" cy="359216"/>
          </a:xfrm>
          <a:prstGeom prst="rect">
            <a:avLst/>
          </a:prstGeom>
          <a:solidFill>
            <a:srgbClr val="FF0000"/>
          </a:solidFill>
          <a:ln w="38100">
            <a:solidFill>
              <a:srgbClr val="ED7D31"/>
            </a:solidFill>
            <a:miter lim="800000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zh-CN" altLang="en-US" sz="20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移位器</a:t>
            </a:r>
          </a:p>
        </p:txBody>
      </p:sp>
      <p:sp>
        <p:nvSpPr>
          <p:cNvPr id="171" name="Text Box 98"/>
          <p:cNvSpPr txBox="1">
            <a:spLocks noChangeArrowheads="1"/>
          </p:cNvSpPr>
          <p:nvPr/>
        </p:nvSpPr>
        <p:spPr bwMode="auto">
          <a:xfrm>
            <a:off x="1121387" y="4738095"/>
            <a:ext cx="519134" cy="313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PC </a:t>
            </a:r>
          </a:p>
        </p:txBody>
      </p:sp>
      <p:sp>
        <p:nvSpPr>
          <p:cNvPr id="173" name="Line 32"/>
          <p:cNvSpPr>
            <a:spLocks noChangeShapeType="1"/>
          </p:cNvSpPr>
          <p:nvPr/>
        </p:nvSpPr>
        <p:spPr bwMode="auto">
          <a:xfrm flipV="1">
            <a:off x="1520055" y="3530022"/>
            <a:ext cx="0" cy="35918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4" name="Line 32"/>
          <p:cNvSpPr>
            <a:spLocks noChangeShapeType="1"/>
          </p:cNvSpPr>
          <p:nvPr/>
        </p:nvSpPr>
        <p:spPr bwMode="auto">
          <a:xfrm flipV="1">
            <a:off x="1195417" y="2872116"/>
            <a:ext cx="0" cy="35918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5" name="Line 32"/>
          <p:cNvSpPr>
            <a:spLocks noChangeShapeType="1"/>
          </p:cNvSpPr>
          <p:nvPr/>
        </p:nvSpPr>
        <p:spPr bwMode="auto">
          <a:xfrm flipV="1">
            <a:off x="1897912" y="2237093"/>
            <a:ext cx="0" cy="35918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6" name="Line 32"/>
          <p:cNvSpPr>
            <a:spLocks noChangeShapeType="1"/>
          </p:cNvSpPr>
          <p:nvPr/>
        </p:nvSpPr>
        <p:spPr bwMode="auto">
          <a:xfrm flipV="1">
            <a:off x="1897837" y="1670470"/>
            <a:ext cx="2456" cy="22517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7" name="Line 51"/>
          <p:cNvSpPr>
            <a:spLocks noChangeShapeType="1"/>
          </p:cNvSpPr>
          <p:nvPr/>
        </p:nvSpPr>
        <p:spPr bwMode="auto">
          <a:xfrm flipV="1">
            <a:off x="1887413" y="1687818"/>
            <a:ext cx="2699770" cy="1002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8" name="Line 52"/>
          <p:cNvSpPr>
            <a:spLocks noChangeShapeType="1"/>
          </p:cNvSpPr>
          <p:nvPr/>
        </p:nvSpPr>
        <p:spPr bwMode="auto">
          <a:xfrm>
            <a:off x="4589713" y="1670905"/>
            <a:ext cx="14633" cy="330594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9" name="Rectangle 39"/>
          <p:cNvSpPr>
            <a:spLocks noChangeArrowheads="1"/>
          </p:cNvSpPr>
          <p:nvPr/>
        </p:nvSpPr>
        <p:spPr bwMode="auto">
          <a:xfrm>
            <a:off x="5060007" y="3450258"/>
            <a:ext cx="845348" cy="288555"/>
          </a:xfrm>
          <a:prstGeom prst="rect">
            <a:avLst/>
          </a:prstGeom>
          <a:solidFill>
            <a:srgbClr val="FF0000"/>
          </a:solidFill>
          <a:ln w="38100">
            <a:solidFill>
              <a:srgbClr val="ED7D31"/>
            </a:solidFill>
            <a:miter lim="800000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0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PC</a:t>
            </a:r>
          </a:p>
        </p:txBody>
      </p:sp>
      <p:sp>
        <p:nvSpPr>
          <p:cNvPr id="181" name="Line 32"/>
          <p:cNvSpPr>
            <a:spLocks noChangeShapeType="1"/>
          </p:cNvSpPr>
          <p:nvPr/>
        </p:nvSpPr>
        <p:spPr bwMode="auto">
          <a:xfrm>
            <a:off x="4593629" y="2009172"/>
            <a:ext cx="431151" cy="17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2" name="Rectangle 39"/>
          <p:cNvSpPr>
            <a:spLocks noChangeArrowheads="1"/>
          </p:cNvSpPr>
          <p:nvPr/>
        </p:nvSpPr>
        <p:spPr bwMode="auto">
          <a:xfrm>
            <a:off x="5061199" y="1866541"/>
            <a:ext cx="845348" cy="288555"/>
          </a:xfrm>
          <a:prstGeom prst="rect">
            <a:avLst/>
          </a:prstGeom>
          <a:solidFill>
            <a:srgbClr val="FF0000"/>
          </a:solidFill>
          <a:ln w="38100">
            <a:solidFill>
              <a:srgbClr val="ED7D31"/>
            </a:solidFill>
            <a:miter lim="800000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0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MAR</a:t>
            </a:r>
          </a:p>
        </p:txBody>
      </p:sp>
      <p:sp>
        <p:nvSpPr>
          <p:cNvPr id="183" name="Text Box 117"/>
          <p:cNvSpPr txBox="1">
            <a:spLocks noChangeArrowheads="1"/>
          </p:cNvSpPr>
          <p:nvPr/>
        </p:nvSpPr>
        <p:spPr bwMode="auto">
          <a:xfrm>
            <a:off x="2404704" y="1292727"/>
            <a:ext cx="15835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spcBef>
                <a:spcPct val="50000"/>
              </a:spcBef>
              <a:defRPr sz="2000" b="1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 dirty="0">
                <a:solidFill>
                  <a:srgbClr val="FF0000"/>
                </a:solidFill>
              </a:rPr>
              <a:t>内总线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0C97596-949B-4C46-B79E-777065FAB2D8}"/>
              </a:ext>
            </a:extLst>
          </p:cNvPr>
          <p:cNvSpPr/>
          <p:nvPr/>
        </p:nvSpPr>
        <p:spPr>
          <a:xfrm>
            <a:off x="-6347" y="5106652"/>
            <a:ext cx="9172127" cy="12922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4" name="箭头: 右 183"/>
          <p:cNvSpPr/>
          <p:nvPr/>
        </p:nvSpPr>
        <p:spPr>
          <a:xfrm>
            <a:off x="6946144" y="5589266"/>
            <a:ext cx="411514" cy="261610"/>
          </a:xfrm>
          <a:prstGeom prst="rightArrow">
            <a:avLst/>
          </a:prstGeom>
          <a:solidFill>
            <a:schemeClr val="bg1"/>
          </a:solidFill>
          <a:ln w="38100">
            <a:solidFill>
              <a:srgbClr val="2F5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85" name="Text Box 5"/>
          <p:cNvSpPr txBox="1"/>
          <p:nvPr/>
        </p:nvSpPr>
        <p:spPr>
          <a:xfrm>
            <a:off x="306496" y="5458461"/>
            <a:ext cx="569804" cy="5232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PC</a:t>
            </a:r>
          </a:p>
        </p:txBody>
      </p:sp>
      <p:sp>
        <p:nvSpPr>
          <p:cNvPr id="186" name="Line 61"/>
          <p:cNvSpPr>
            <a:spLocks noChangeShapeType="1"/>
          </p:cNvSpPr>
          <p:nvPr/>
        </p:nvSpPr>
        <p:spPr bwMode="auto">
          <a:xfrm flipH="1">
            <a:off x="820151" y="5719189"/>
            <a:ext cx="352041" cy="176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7" name="Line 61"/>
          <p:cNvSpPr>
            <a:spLocks noChangeShapeType="1"/>
          </p:cNvSpPr>
          <p:nvPr/>
        </p:nvSpPr>
        <p:spPr bwMode="auto">
          <a:xfrm flipH="1">
            <a:off x="1411691" y="5719189"/>
            <a:ext cx="352041" cy="176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8" name="Text Box 5"/>
          <p:cNvSpPr txBox="1"/>
          <p:nvPr/>
        </p:nvSpPr>
        <p:spPr>
          <a:xfrm>
            <a:off x="1116043" y="5458461"/>
            <a:ext cx="351797" cy="5232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</a:p>
        </p:txBody>
      </p:sp>
      <p:sp>
        <p:nvSpPr>
          <p:cNvPr id="189" name="Line 61"/>
          <p:cNvSpPr>
            <a:spLocks noChangeShapeType="1"/>
          </p:cNvSpPr>
          <p:nvPr/>
        </p:nvSpPr>
        <p:spPr bwMode="auto">
          <a:xfrm flipH="1">
            <a:off x="2390307" y="5719189"/>
            <a:ext cx="352041" cy="176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90" name="Text Box 5"/>
          <p:cNvSpPr txBox="1"/>
          <p:nvPr/>
        </p:nvSpPr>
        <p:spPr>
          <a:xfrm>
            <a:off x="1707583" y="5458461"/>
            <a:ext cx="738873" cy="5232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ALU</a:t>
            </a:r>
          </a:p>
        </p:txBody>
      </p:sp>
      <p:sp>
        <p:nvSpPr>
          <p:cNvPr id="191" name="Line 61"/>
          <p:cNvSpPr>
            <a:spLocks noChangeShapeType="1"/>
          </p:cNvSpPr>
          <p:nvPr/>
        </p:nvSpPr>
        <p:spPr bwMode="auto">
          <a:xfrm flipH="1">
            <a:off x="3922487" y="5719189"/>
            <a:ext cx="352041" cy="176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92" name="Text Box 5"/>
          <p:cNvSpPr txBox="1"/>
          <p:nvPr/>
        </p:nvSpPr>
        <p:spPr>
          <a:xfrm>
            <a:off x="2686199" y="5458461"/>
            <a:ext cx="1292437" cy="5232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移位器</a:t>
            </a:r>
            <a:endParaRPr lang="en-US" altLang="zh-CN" sz="28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93" name="Line 61"/>
          <p:cNvSpPr>
            <a:spLocks noChangeShapeType="1"/>
          </p:cNvSpPr>
          <p:nvPr/>
        </p:nvSpPr>
        <p:spPr bwMode="auto">
          <a:xfrm flipH="1">
            <a:off x="5962304" y="5719189"/>
            <a:ext cx="352041" cy="176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94" name="Text Box 5"/>
          <p:cNvSpPr txBox="1"/>
          <p:nvPr/>
        </p:nvSpPr>
        <p:spPr>
          <a:xfrm>
            <a:off x="4218379" y="5458461"/>
            <a:ext cx="1800074" cy="5232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内总线</a:t>
            </a:r>
            <a:endParaRPr lang="en-US" altLang="zh-CN" sz="28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95" name="Line 61"/>
          <p:cNvSpPr>
            <a:spLocks noChangeShapeType="1"/>
          </p:cNvSpPr>
          <p:nvPr/>
        </p:nvSpPr>
        <p:spPr bwMode="auto">
          <a:xfrm flipH="1">
            <a:off x="7815164" y="5719189"/>
            <a:ext cx="352041" cy="176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96" name="Text Box 5"/>
          <p:cNvSpPr txBox="1"/>
          <p:nvPr/>
        </p:nvSpPr>
        <p:spPr>
          <a:xfrm>
            <a:off x="6258196" y="5458461"/>
            <a:ext cx="744097" cy="5232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MAR</a:t>
            </a:r>
          </a:p>
        </p:txBody>
      </p:sp>
      <p:sp>
        <p:nvSpPr>
          <p:cNvPr id="197" name="Text Box 5"/>
          <p:cNvSpPr txBox="1"/>
          <p:nvPr/>
        </p:nvSpPr>
        <p:spPr>
          <a:xfrm>
            <a:off x="8111052" y="5458461"/>
            <a:ext cx="744097" cy="5232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MAR</a:t>
            </a:r>
          </a:p>
        </p:txBody>
      </p:sp>
      <p:sp>
        <p:nvSpPr>
          <p:cNvPr id="198" name="Text Box 5"/>
          <p:cNvSpPr txBox="1"/>
          <p:nvPr/>
        </p:nvSpPr>
        <p:spPr>
          <a:xfrm>
            <a:off x="7301509" y="5458461"/>
            <a:ext cx="569804" cy="5232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PC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"/>
                            </p:stCondLst>
                            <p:childTnLst>
                              <p:par>
                                <p:cTn id="8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500"/>
                            </p:stCondLst>
                            <p:childTnLst>
                              <p:par>
                                <p:cTn id="1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000"/>
                            </p:stCondLst>
                            <p:childTnLst>
                              <p:par>
                                <p:cTn id="1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" grpId="0" animBg="1"/>
      <p:bldP spid="168" grpId="0" animBg="1"/>
      <p:bldP spid="169" grpId="0" animBg="1"/>
      <p:bldP spid="171" grpId="0"/>
      <p:bldP spid="173" grpId="0" animBg="1"/>
      <p:bldP spid="174" grpId="0" animBg="1"/>
      <p:bldP spid="175" grpId="0" animBg="1"/>
      <p:bldP spid="176" grpId="0" animBg="1"/>
      <p:bldP spid="177" grpId="0" animBg="1"/>
      <p:bldP spid="178" grpId="0" animBg="1"/>
      <p:bldP spid="179" grpId="0" animBg="1"/>
      <p:bldP spid="181" grpId="0" animBg="1"/>
      <p:bldP spid="182" grpId="0" animBg="1"/>
      <p:bldP spid="183" grpId="0"/>
      <p:bldP spid="184" grpId="0" bldLvl="0" animBg="1"/>
      <p:bldP spid="185" grpId="0"/>
      <p:bldP spid="186" grpId="0" bldLvl="0" animBg="1"/>
      <p:bldP spid="187" grpId="0" bldLvl="0" animBg="1"/>
      <p:bldP spid="188" grpId="0"/>
      <p:bldP spid="189" grpId="0" bldLvl="0" animBg="1"/>
      <p:bldP spid="190" grpId="0"/>
      <p:bldP spid="191" grpId="0" bldLvl="0" animBg="1"/>
      <p:bldP spid="192" grpId="0"/>
      <p:bldP spid="193" grpId="0" bldLvl="0" animBg="1"/>
      <p:bldP spid="194" grpId="0"/>
      <p:bldP spid="195" grpId="0" bldLvl="0" animBg="1"/>
      <p:bldP spid="196" grpId="0"/>
      <p:bldP spid="197" grpId="0"/>
      <p:bldP spid="19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三、</a:t>
            </a:r>
            <a:r>
              <a:rPr lang="en-US" altLang="zh-CN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CPU</a:t>
            </a:r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的内部数据通路结构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28</a:t>
            </a:fld>
            <a:endParaRPr lang="zh-CN" altLang="en-US"/>
          </a:p>
        </p:txBody>
      </p:sp>
      <p:sp>
        <p:nvSpPr>
          <p:cNvPr id="12" name="Text Box 5"/>
          <p:cNvSpPr txBox="1"/>
          <p:nvPr/>
        </p:nvSpPr>
        <p:spPr>
          <a:xfrm>
            <a:off x="136251" y="852322"/>
            <a:ext cx="5509944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、取指令地址</a:t>
            </a:r>
          </a:p>
        </p:txBody>
      </p:sp>
      <p:grpSp>
        <p:nvGrpSpPr>
          <p:cNvPr id="92" name="组合 91"/>
          <p:cNvGrpSpPr/>
          <p:nvPr/>
        </p:nvGrpSpPr>
        <p:grpSpPr>
          <a:xfrm>
            <a:off x="504300" y="979820"/>
            <a:ext cx="8239090" cy="4081339"/>
            <a:chOff x="-7919" y="1325109"/>
            <a:chExt cx="8239090" cy="4545972"/>
          </a:xfrm>
        </p:grpSpPr>
        <p:sp>
          <p:nvSpPr>
            <p:cNvPr id="93" name="Line 28"/>
            <p:cNvSpPr>
              <a:spLocks noChangeShapeType="1"/>
            </p:cNvSpPr>
            <p:nvPr/>
          </p:nvSpPr>
          <p:spPr bwMode="auto">
            <a:xfrm flipV="1">
              <a:off x="683198" y="3432832"/>
              <a:ext cx="0" cy="3264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4" name="Line 29"/>
            <p:cNvSpPr>
              <a:spLocks noChangeShapeType="1"/>
            </p:cNvSpPr>
            <p:nvPr/>
          </p:nvSpPr>
          <p:spPr bwMode="auto">
            <a:xfrm flipV="1">
              <a:off x="1384867" y="2725516"/>
              <a:ext cx="0" cy="3264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5" name="Line 30"/>
            <p:cNvSpPr>
              <a:spLocks noChangeShapeType="1"/>
            </p:cNvSpPr>
            <p:nvPr/>
          </p:nvSpPr>
          <p:spPr bwMode="auto">
            <a:xfrm flipV="1">
              <a:off x="2055593" y="3432832"/>
              <a:ext cx="0" cy="3264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6" name="Line 31"/>
            <p:cNvSpPr>
              <a:spLocks noChangeShapeType="1"/>
            </p:cNvSpPr>
            <p:nvPr/>
          </p:nvSpPr>
          <p:spPr bwMode="auto">
            <a:xfrm flipV="1">
              <a:off x="1611085" y="4163962"/>
              <a:ext cx="1" cy="40006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7" name="Line 32"/>
            <p:cNvSpPr>
              <a:spLocks noChangeShapeType="1"/>
            </p:cNvSpPr>
            <p:nvPr/>
          </p:nvSpPr>
          <p:spPr bwMode="auto">
            <a:xfrm flipV="1">
              <a:off x="1007836" y="4163963"/>
              <a:ext cx="0" cy="40007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8" name="Line 33"/>
            <p:cNvSpPr>
              <a:spLocks noChangeShapeType="1"/>
            </p:cNvSpPr>
            <p:nvPr/>
          </p:nvSpPr>
          <p:spPr bwMode="auto">
            <a:xfrm flipV="1">
              <a:off x="253774" y="4163962"/>
              <a:ext cx="0" cy="4000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9" name="Line 34"/>
            <p:cNvSpPr>
              <a:spLocks noChangeShapeType="1"/>
            </p:cNvSpPr>
            <p:nvPr/>
          </p:nvSpPr>
          <p:spPr bwMode="auto">
            <a:xfrm flipV="1">
              <a:off x="2324525" y="4167409"/>
              <a:ext cx="5709" cy="39661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0" name="Line 37"/>
            <p:cNvSpPr>
              <a:spLocks noChangeShapeType="1"/>
            </p:cNvSpPr>
            <p:nvPr/>
          </p:nvSpPr>
          <p:spPr bwMode="auto">
            <a:xfrm flipV="1">
              <a:off x="1384867" y="2094387"/>
              <a:ext cx="0" cy="26939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1" name="Text Box 98"/>
            <p:cNvSpPr txBox="1">
              <a:spLocks noChangeArrowheads="1"/>
            </p:cNvSpPr>
            <p:nvPr/>
          </p:nvSpPr>
          <p:spPr bwMode="auto">
            <a:xfrm>
              <a:off x="-7919" y="4616379"/>
              <a:ext cx="1264228" cy="12547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 R0~R3 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 C D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SP  PC </a:t>
              </a:r>
            </a:p>
          </p:txBody>
        </p:sp>
        <p:sp>
          <p:nvSpPr>
            <p:cNvPr id="102" name="Text Box 115"/>
            <p:cNvSpPr txBox="1">
              <a:spLocks noChangeArrowheads="1"/>
            </p:cNvSpPr>
            <p:nvPr/>
          </p:nvSpPr>
          <p:spPr bwMode="auto">
            <a:xfrm>
              <a:off x="102961" y="3759312"/>
              <a:ext cx="1131090" cy="44566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squar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A</a:t>
              </a:r>
            </a:p>
          </p:txBody>
        </p:sp>
        <p:sp>
          <p:nvSpPr>
            <p:cNvPr id="103" name="Text Box 116"/>
            <p:cNvSpPr txBox="1">
              <a:spLocks noChangeArrowheads="1"/>
            </p:cNvSpPr>
            <p:nvPr/>
          </p:nvSpPr>
          <p:spPr bwMode="auto">
            <a:xfrm>
              <a:off x="743513" y="2345336"/>
              <a:ext cx="1281906" cy="40011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移位器</a:t>
              </a:r>
            </a:p>
          </p:txBody>
        </p:sp>
        <p:sp>
          <p:nvSpPr>
            <p:cNvPr id="104" name="Line 20"/>
            <p:cNvSpPr>
              <a:spLocks noChangeShapeType="1"/>
            </p:cNvSpPr>
            <p:nvPr/>
          </p:nvSpPr>
          <p:spPr bwMode="auto">
            <a:xfrm>
              <a:off x="781617" y="2861490"/>
              <a:ext cx="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5" name="Text Box 125"/>
            <p:cNvSpPr txBox="1">
              <a:spLocks noChangeArrowheads="1"/>
            </p:cNvSpPr>
            <p:nvPr/>
          </p:nvSpPr>
          <p:spPr bwMode="auto">
            <a:xfrm>
              <a:off x="1460273" y="3759314"/>
              <a:ext cx="1131091" cy="44566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squar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B</a:t>
              </a:r>
            </a:p>
          </p:txBody>
        </p:sp>
        <p:sp>
          <p:nvSpPr>
            <p:cNvPr id="106" name="Text Box 127"/>
            <p:cNvSpPr txBox="1">
              <a:spLocks noChangeArrowheads="1"/>
            </p:cNvSpPr>
            <p:nvPr/>
          </p:nvSpPr>
          <p:spPr bwMode="auto">
            <a:xfrm>
              <a:off x="601436" y="3051996"/>
              <a:ext cx="1537493" cy="40011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squar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ALU</a:t>
              </a:r>
            </a:p>
          </p:txBody>
        </p:sp>
        <p:sp>
          <p:nvSpPr>
            <p:cNvPr id="107" name="Rectangle 39"/>
            <p:cNvSpPr>
              <a:spLocks noChangeArrowheads="1"/>
            </p:cNvSpPr>
            <p:nvPr/>
          </p:nvSpPr>
          <p:spPr bwMode="auto">
            <a:xfrm>
              <a:off x="2802732" y="3476928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R2</a:t>
              </a:r>
            </a:p>
          </p:txBody>
        </p:sp>
        <p:sp>
          <p:nvSpPr>
            <p:cNvPr id="108" name="Line 51"/>
            <p:cNvSpPr>
              <a:spLocks noChangeShapeType="1"/>
            </p:cNvSpPr>
            <p:nvPr/>
          </p:nvSpPr>
          <p:spPr bwMode="auto">
            <a:xfrm flipV="1">
              <a:off x="1384867" y="2113435"/>
              <a:ext cx="2699770" cy="1116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9" name="Line 52"/>
            <p:cNvSpPr>
              <a:spLocks noChangeShapeType="1"/>
            </p:cNvSpPr>
            <p:nvPr/>
          </p:nvSpPr>
          <p:spPr bwMode="auto">
            <a:xfrm>
              <a:off x="4078301" y="2094388"/>
              <a:ext cx="14633" cy="368229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0" name="Line 60"/>
            <p:cNvSpPr>
              <a:spLocks noChangeShapeType="1"/>
            </p:cNvSpPr>
            <p:nvPr/>
          </p:nvSpPr>
          <p:spPr bwMode="auto">
            <a:xfrm flipH="1">
              <a:off x="3683199" y="2474687"/>
              <a:ext cx="82946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1" name="Line 61"/>
            <p:cNvSpPr>
              <a:spLocks noChangeShapeType="1"/>
            </p:cNvSpPr>
            <p:nvPr/>
          </p:nvSpPr>
          <p:spPr bwMode="auto">
            <a:xfrm flipH="1">
              <a:off x="3707606" y="3063172"/>
              <a:ext cx="82946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2" name="Line 62"/>
            <p:cNvSpPr>
              <a:spLocks noChangeShapeType="1"/>
            </p:cNvSpPr>
            <p:nvPr/>
          </p:nvSpPr>
          <p:spPr bwMode="auto">
            <a:xfrm flipH="1">
              <a:off x="3707606" y="3637630"/>
              <a:ext cx="37703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3" name="Line 63"/>
            <p:cNvSpPr>
              <a:spLocks noChangeShapeType="1"/>
            </p:cNvSpPr>
            <p:nvPr/>
          </p:nvSpPr>
          <p:spPr bwMode="auto">
            <a:xfrm flipH="1">
              <a:off x="3707606" y="4238542"/>
              <a:ext cx="7540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4" name="Line 64"/>
            <p:cNvSpPr>
              <a:spLocks noChangeShapeType="1"/>
            </p:cNvSpPr>
            <p:nvPr/>
          </p:nvSpPr>
          <p:spPr bwMode="auto">
            <a:xfrm flipH="1">
              <a:off x="3707606" y="4857880"/>
              <a:ext cx="82946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5" name="Line 65"/>
            <p:cNvSpPr>
              <a:spLocks noChangeShapeType="1"/>
            </p:cNvSpPr>
            <p:nvPr/>
          </p:nvSpPr>
          <p:spPr bwMode="auto">
            <a:xfrm flipH="1">
              <a:off x="3707606" y="5492973"/>
              <a:ext cx="7540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6" name="Line 66"/>
            <p:cNvSpPr>
              <a:spLocks noChangeShapeType="1"/>
            </p:cNvSpPr>
            <p:nvPr/>
          </p:nvSpPr>
          <p:spPr bwMode="auto">
            <a:xfrm flipV="1">
              <a:off x="5099472" y="1577385"/>
              <a:ext cx="1958151" cy="2375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7" name="Line 68"/>
            <p:cNvSpPr>
              <a:spLocks noChangeShapeType="1"/>
            </p:cNvSpPr>
            <p:nvPr/>
          </p:nvSpPr>
          <p:spPr bwMode="auto">
            <a:xfrm flipV="1">
              <a:off x="5099471" y="2203903"/>
              <a:ext cx="1951801" cy="4372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8" name="Line 69"/>
            <p:cNvSpPr>
              <a:spLocks noChangeShapeType="1"/>
            </p:cNvSpPr>
            <p:nvPr/>
          </p:nvSpPr>
          <p:spPr bwMode="auto">
            <a:xfrm flipH="1" flipV="1">
              <a:off x="5098084" y="1881795"/>
              <a:ext cx="1958152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9" name="Line 73"/>
            <p:cNvSpPr>
              <a:spLocks noChangeShapeType="1"/>
            </p:cNvSpPr>
            <p:nvPr/>
          </p:nvSpPr>
          <p:spPr bwMode="auto">
            <a:xfrm>
              <a:off x="6457950" y="1574414"/>
              <a:ext cx="0" cy="1142683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0" name="Line 74"/>
            <p:cNvSpPr>
              <a:spLocks noChangeShapeType="1"/>
            </p:cNvSpPr>
            <p:nvPr/>
          </p:nvSpPr>
          <p:spPr bwMode="auto">
            <a:xfrm>
              <a:off x="6684169" y="1900894"/>
              <a:ext cx="0" cy="816202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2" name="Line 77"/>
            <p:cNvSpPr>
              <a:spLocks noChangeShapeType="1"/>
            </p:cNvSpPr>
            <p:nvPr/>
          </p:nvSpPr>
          <p:spPr bwMode="auto">
            <a:xfrm>
              <a:off x="6910388" y="2227375"/>
              <a:ext cx="0" cy="489721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4" name="Line 91"/>
            <p:cNvSpPr>
              <a:spLocks noChangeShapeType="1"/>
            </p:cNvSpPr>
            <p:nvPr/>
          </p:nvSpPr>
          <p:spPr bwMode="auto">
            <a:xfrm>
              <a:off x="5404247" y="2416631"/>
              <a:ext cx="22621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5" name="Line 92"/>
            <p:cNvSpPr>
              <a:spLocks noChangeShapeType="1"/>
            </p:cNvSpPr>
            <p:nvPr/>
          </p:nvSpPr>
          <p:spPr bwMode="auto">
            <a:xfrm flipH="1" flipV="1">
              <a:off x="5610711" y="1549825"/>
              <a:ext cx="3324" cy="84770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6" name="Line 93"/>
            <p:cNvSpPr>
              <a:spLocks noChangeShapeType="1"/>
            </p:cNvSpPr>
            <p:nvPr/>
          </p:nvSpPr>
          <p:spPr bwMode="auto">
            <a:xfrm flipH="1">
              <a:off x="5391947" y="2994235"/>
              <a:ext cx="37703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7" name="Line 94"/>
            <p:cNvSpPr>
              <a:spLocks noChangeShapeType="1"/>
            </p:cNvSpPr>
            <p:nvPr/>
          </p:nvSpPr>
          <p:spPr bwMode="auto">
            <a:xfrm flipH="1" flipV="1">
              <a:off x="5751194" y="1873728"/>
              <a:ext cx="1" cy="114384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8" name="Line 95"/>
            <p:cNvSpPr>
              <a:spLocks noChangeShapeType="1"/>
            </p:cNvSpPr>
            <p:nvPr/>
          </p:nvSpPr>
          <p:spPr bwMode="auto">
            <a:xfrm flipH="1">
              <a:off x="5902280" y="1905990"/>
              <a:ext cx="11117" cy="167358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9" name="Line 96"/>
            <p:cNvSpPr>
              <a:spLocks noChangeShapeType="1"/>
            </p:cNvSpPr>
            <p:nvPr/>
          </p:nvSpPr>
          <p:spPr bwMode="auto">
            <a:xfrm flipH="1">
              <a:off x="5408771" y="3571838"/>
              <a:ext cx="493196" cy="110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0" name="Text Box 110"/>
            <p:cNvSpPr txBox="1">
              <a:spLocks noChangeArrowheads="1"/>
            </p:cNvSpPr>
            <p:nvPr/>
          </p:nvSpPr>
          <p:spPr bwMode="auto">
            <a:xfrm>
              <a:off x="6307138" y="2717096"/>
              <a:ext cx="754063" cy="400110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miter lim="800000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主存</a:t>
              </a:r>
              <a:endPara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2" name="Text Box 114"/>
            <p:cNvSpPr txBox="1">
              <a:spLocks noChangeArrowheads="1"/>
            </p:cNvSpPr>
            <p:nvPr/>
          </p:nvSpPr>
          <p:spPr bwMode="auto">
            <a:xfrm>
              <a:off x="6983590" y="1978067"/>
              <a:ext cx="1247581" cy="445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000" b="1" dirty="0">
                  <a:solidFill>
                    <a:schemeClr val="folHlink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控制总线</a:t>
              </a:r>
              <a:endParaRPr lang="en-US" altLang="zh-CN" sz="2000" b="1" dirty="0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3" name="Text Box 117"/>
            <p:cNvSpPr txBox="1">
              <a:spLocks noChangeArrowheads="1"/>
            </p:cNvSpPr>
            <p:nvPr/>
          </p:nvSpPr>
          <p:spPr bwMode="auto">
            <a:xfrm>
              <a:off x="1891521" y="1673922"/>
              <a:ext cx="1583531" cy="472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eaLnBrk="0" hangingPunct="0">
                <a:spcBef>
                  <a:spcPct val="50000"/>
                </a:spcBef>
                <a:defRPr sz="2000" b="1">
                  <a:solidFill>
                    <a:schemeClr val="folHlink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</a:lstStyle>
            <a:p>
              <a:r>
                <a:rPr lang="zh-CN" altLang="en-US" dirty="0">
                  <a:solidFill>
                    <a:schemeClr val="tx1"/>
                  </a:solidFill>
                </a:rPr>
                <a:t>内总线</a:t>
              </a:r>
            </a:p>
          </p:txBody>
        </p:sp>
        <p:sp>
          <p:nvSpPr>
            <p:cNvPr id="136" name="Text Box 153"/>
            <p:cNvSpPr txBox="1">
              <a:spLocks noChangeArrowheads="1"/>
            </p:cNvSpPr>
            <p:nvPr/>
          </p:nvSpPr>
          <p:spPr bwMode="auto">
            <a:xfrm>
              <a:off x="6984095" y="1325109"/>
              <a:ext cx="1246658" cy="445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000" b="1" dirty="0">
                  <a:solidFill>
                    <a:schemeClr val="folHlink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地址总线</a:t>
              </a:r>
              <a:endParaRPr lang="en-US" altLang="zh-CN" sz="2000" b="1" dirty="0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7" name="Text Box 154"/>
            <p:cNvSpPr txBox="1">
              <a:spLocks noChangeArrowheads="1"/>
            </p:cNvSpPr>
            <p:nvPr/>
          </p:nvSpPr>
          <p:spPr bwMode="auto">
            <a:xfrm>
              <a:off x="6983590" y="1651589"/>
              <a:ext cx="1247581" cy="445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000" b="1" dirty="0">
                  <a:solidFill>
                    <a:schemeClr val="folHlink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数据总线</a:t>
              </a:r>
              <a:endParaRPr lang="en-US" altLang="zh-CN" sz="2000" b="1" dirty="0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8" name="Line 156"/>
            <p:cNvSpPr>
              <a:spLocks noChangeShapeType="1"/>
            </p:cNvSpPr>
            <p:nvPr/>
          </p:nvSpPr>
          <p:spPr bwMode="auto">
            <a:xfrm flipH="1">
              <a:off x="6068514" y="2183302"/>
              <a:ext cx="12405" cy="19260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9" name="Text Box 157"/>
            <p:cNvSpPr txBox="1">
              <a:spLocks noChangeArrowheads="1"/>
            </p:cNvSpPr>
            <p:nvPr/>
          </p:nvSpPr>
          <p:spPr bwMode="auto">
            <a:xfrm>
              <a:off x="5687918" y="4107724"/>
              <a:ext cx="786525" cy="835164"/>
            </a:xfrm>
            <a:prstGeom prst="rect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控制逻辑 </a:t>
              </a:r>
            </a:p>
          </p:txBody>
        </p:sp>
        <p:sp>
          <p:nvSpPr>
            <p:cNvPr id="140" name="Rectangle 39"/>
            <p:cNvSpPr>
              <a:spLocks noChangeArrowheads="1"/>
            </p:cNvSpPr>
            <p:nvPr/>
          </p:nvSpPr>
          <p:spPr bwMode="auto">
            <a:xfrm>
              <a:off x="2802732" y="4077840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R3</a:t>
              </a:r>
            </a:p>
          </p:txBody>
        </p:sp>
        <p:sp>
          <p:nvSpPr>
            <p:cNvPr id="141" name="Rectangle 39"/>
            <p:cNvSpPr>
              <a:spLocks noChangeArrowheads="1"/>
            </p:cNvSpPr>
            <p:nvPr/>
          </p:nvSpPr>
          <p:spPr bwMode="auto">
            <a:xfrm>
              <a:off x="2802732" y="4697178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C</a:t>
              </a:r>
            </a:p>
          </p:txBody>
        </p:sp>
        <p:sp>
          <p:nvSpPr>
            <p:cNvPr id="142" name="Rectangle 39"/>
            <p:cNvSpPr>
              <a:spLocks noChangeArrowheads="1"/>
            </p:cNvSpPr>
            <p:nvPr/>
          </p:nvSpPr>
          <p:spPr bwMode="auto">
            <a:xfrm>
              <a:off x="2802732" y="2903575"/>
              <a:ext cx="845348" cy="319194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R1</a:t>
              </a:r>
            </a:p>
          </p:txBody>
        </p:sp>
        <p:sp>
          <p:nvSpPr>
            <p:cNvPr id="143" name="Rectangle 39"/>
            <p:cNvSpPr>
              <a:spLocks noChangeArrowheads="1"/>
            </p:cNvSpPr>
            <p:nvPr/>
          </p:nvSpPr>
          <p:spPr bwMode="auto">
            <a:xfrm>
              <a:off x="2802732" y="2316003"/>
              <a:ext cx="845348" cy="317369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R0</a:t>
              </a:r>
            </a:p>
          </p:txBody>
        </p:sp>
        <p:sp>
          <p:nvSpPr>
            <p:cNvPr id="144" name="Rectangle 39"/>
            <p:cNvSpPr>
              <a:spLocks noChangeArrowheads="1"/>
            </p:cNvSpPr>
            <p:nvPr/>
          </p:nvSpPr>
          <p:spPr bwMode="auto">
            <a:xfrm>
              <a:off x="2802732" y="5332271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D</a:t>
              </a:r>
            </a:p>
          </p:txBody>
        </p:sp>
        <p:sp>
          <p:nvSpPr>
            <p:cNvPr id="145" name="Rectangle 39"/>
            <p:cNvSpPr>
              <a:spLocks noChangeArrowheads="1"/>
            </p:cNvSpPr>
            <p:nvPr/>
          </p:nvSpPr>
          <p:spPr bwMode="auto">
            <a:xfrm>
              <a:off x="4548210" y="5332271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PSW</a:t>
              </a:r>
            </a:p>
          </p:txBody>
        </p:sp>
        <p:sp>
          <p:nvSpPr>
            <p:cNvPr id="146" name="Rectangle 39"/>
            <p:cNvSpPr>
              <a:spLocks noChangeArrowheads="1"/>
            </p:cNvSpPr>
            <p:nvPr/>
          </p:nvSpPr>
          <p:spPr bwMode="auto">
            <a:xfrm>
              <a:off x="4548210" y="4697178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SP</a:t>
              </a:r>
            </a:p>
          </p:txBody>
        </p:sp>
        <p:sp>
          <p:nvSpPr>
            <p:cNvPr id="147" name="Rectangle 39"/>
            <p:cNvSpPr>
              <a:spLocks noChangeArrowheads="1"/>
            </p:cNvSpPr>
            <p:nvPr/>
          </p:nvSpPr>
          <p:spPr bwMode="auto">
            <a:xfrm>
              <a:off x="4548210" y="4077840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PC</a:t>
              </a:r>
            </a:p>
          </p:txBody>
        </p:sp>
        <p:sp>
          <p:nvSpPr>
            <p:cNvPr id="148" name="Rectangle 39"/>
            <p:cNvSpPr>
              <a:spLocks noChangeArrowheads="1"/>
            </p:cNvSpPr>
            <p:nvPr/>
          </p:nvSpPr>
          <p:spPr bwMode="auto">
            <a:xfrm>
              <a:off x="4548210" y="3476928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IR</a:t>
              </a:r>
            </a:p>
          </p:txBody>
        </p:sp>
        <p:sp>
          <p:nvSpPr>
            <p:cNvPr id="149" name="Rectangle 39"/>
            <p:cNvSpPr>
              <a:spLocks noChangeArrowheads="1"/>
            </p:cNvSpPr>
            <p:nvPr/>
          </p:nvSpPr>
          <p:spPr bwMode="auto">
            <a:xfrm>
              <a:off x="4546599" y="2902470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MDR</a:t>
              </a:r>
            </a:p>
          </p:txBody>
        </p:sp>
        <p:sp>
          <p:nvSpPr>
            <p:cNvPr id="150" name="Rectangle 39"/>
            <p:cNvSpPr>
              <a:spLocks noChangeArrowheads="1"/>
            </p:cNvSpPr>
            <p:nvPr/>
          </p:nvSpPr>
          <p:spPr bwMode="auto">
            <a:xfrm>
              <a:off x="4547788" y="2313985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MAR</a:t>
              </a:r>
            </a:p>
          </p:txBody>
        </p:sp>
        <p:sp>
          <p:nvSpPr>
            <p:cNvPr id="155" name="Text Box 98"/>
            <p:cNvSpPr txBox="1">
              <a:spLocks noChangeArrowheads="1"/>
            </p:cNvSpPr>
            <p:nvPr/>
          </p:nvSpPr>
          <p:spPr bwMode="auto">
            <a:xfrm>
              <a:off x="1379462" y="4602527"/>
              <a:ext cx="1264229" cy="12547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 R0~R3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 C  D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PSW MDR</a:t>
              </a:r>
            </a:p>
          </p:txBody>
        </p:sp>
        <p:sp>
          <p:nvSpPr>
            <p:cNvPr id="156" name="Text Box 98"/>
            <p:cNvSpPr txBox="1">
              <a:spLocks noChangeArrowheads="1"/>
            </p:cNvSpPr>
            <p:nvPr/>
          </p:nvSpPr>
          <p:spPr bwMode="auto">
            <a:xfrm>
              <a:off x="380773" y="4328130"/>
              <a:ext cx="48684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…</a:t>
              </a:r>
            </a:p>
          </p:txBody>
        </p:sp>
        <p:sp>
          <p:nvSpPr>
            <p:cNvPr id="157" name="Text Box 98"/>
            <p:cNvSpPr txBox="1">
              <a:spLocks noChangeArrowheads="1"/>
            </p:cNvSpPr>
            <p:nvPr/>
          </p:nvSpPr>
          <p:spPr bwMode="auto">
            <a:xfrm>
              <a:off x="1752205" y="4350543"/>
              <a:ext cx="48684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…</a:t>
              </a:r>
            </a:p>
          </p:txBody>
        </p:sp>
      </p:grpSp>
      <p:sp>
        <p:nvSpPr>
          <p:cNvPr id="167" name="Text Box 115"/>
          <p:cNvSpPr txBox="1">
            <a:spLocks noChangeArrowheads="1"/>
          </p:cNvSpPr>
          <p:nvPr/>
        </p:nvSpPr>
        <p:spPr bwMode="auto">
          <a:xfrm>
            <a:off x="615180" y="3163989"/>
            <a:ext cx="1131090" cy="400110"/>
          </a:xfrm>
          <a:prstGeom prst="rect">
            <a:avLst/>
          </a:prstGeom>
          <a:solidFill>
            <a:srgbClr val="FF0000"/>
          </a:solidFill>
          <a:ln w="38100">
            <a:solidFill>
              <a:srgbClr val="ED7D31"/>
            </a:solidFill>
            <a:miter lim="800000"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</a:p>
        </p:txBody>
      </p:sp>
      <p:sp>
        <p:nvSpPr>
          <p:cNvPr id="168" name="Text Box 127"/>
          <p:cNvSpPr txBox="1">
            <a:spLocks noChangeArrowheads="1"/>
          </p:cNvSpPr>
          <p:nvPr/>
        </p:nvSpPr>
        <p:spPr bwMode="auto">
          <a:xfrm>
            <a:off x="1115083" y="2530084"/>
            <a:ext cx="1537493" cy="359216"/>
          </a:xfrm>
          <a:prstGeom prst="rect">
            <a:avLst/>
          </a:prstGeom>
          <a:solidFill>
            <a:srgbClr val="FF0000"/>
          </a:solidFill>
          <a:ln w="38100">
            <a:solidFill>
              <a:srgbClr val="ED7D31"/>
            </a:solidFill>
            <a:miter lim="800000"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ALU</a:t>
            </a:r>
          </a:p>
        </p:txBody>
      </p:sp>
      <p:sp>
        <p:nvSpPr>
          <p:cNvPr id="169" name="Text Box 116"/>
          <p:cNvSpPr txBox="1">
            <a:spLocks noChangeArrowheads="1"/>
          </p:cNvSpPr>
          <p:nvPr/>
        </p:nvSpPr>
        <p:spPr bwMode="auto">
          <a:xfrm>
            <a:off x="1254578" y="1895894"/>
            <a:ext cx="1281906" cy="359216"/>
          </a:xfrm>
          <a:prstGeom prst="rect">
            <a:avLst/>
          </a:prstGeom>
          <a:solidFill>
            <a:srgbClr val="FF0000"/>
          </a:solidFill>
          <a:ln w="38100">
            <a:solidFill>
              <a:srgbClr val="ED7D31"/>
            </a:solidFill>
            <a:miter lim="800000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zh-CN" altLang="en-US" sz="20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移位器</a:t>
            </a:r>
          </a:p>
        </p:txBody>
      </p:sp>
      <p:sp>
        <p:nvSpPr>
          <p:cNvPr id="171" name="Text Box 98"/>
          <p:cNvSpPr txBox="1">
            <a:spLocks noChangeArrowheads="1"/>
          </p:cNvSpPr>
          <p:nvPr/>
        </p:nvSpPr>
        <p:spPr bwMode="auto">
          <a:xfrm>
            <a:off x="1121387" y="4738095"/>
            <a:ext cx="519134" cy="313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PC </a:t>
            </a:r>
          </a:p>
        </p:txBody>
      </p:sp>
      <p:sp>
        <p:nvSpPr>
          <p:cNvPr id="173" name="Line 32"/>
          <p:cNvSpPr>
            <a:spLocks noChangeShapeType="1"/>
          </p:cNvSpPr>
          <p:nvPr/>
        </p:nvSpPr>
        <p:spPr bwMode="auto">
          <a:xfrm flipV="1">
            <a:off x="1520055" y="3530022"/>
            <a:ext cx="0" cy="35918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4" name="Line 32"/>
          <p:cNvSpPr>
            <a:spLocks noChangeShapeType="1"/>
          </p:cNvSpPr>
          <p:nvPr/>
        </p:nvSpPr>
        <p:spPr bwMode="auto">
          <a:xfrm flipV="1">
            <a:off x="1195417" y="2872116"/>
            <a:ext cx="0" cy="35918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5" name="Line 32"/>
          <p:cNvSpPr>
            <a:spLocks noChangeShapeType="1"/>
          </p:cNvSpPr>
          <p:nvPr/>
        </p:nvSpPr>
        <p:spPr bwMode="auto">
          <a:xfrm flipV="1">
            <a:off x="1897912" y="2237093"/>
            <a:ext cx="0" cy="35918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6" name="Line 32"/>
          <p:cNvSpPr>
            <a:spLocks noChangeShapeType="1"/>
          </p:cNvSpPr>
          <p:nvPr/>
        </p:nvSpPr>
        <p:spPr bwMode="auto">
          <a:xfrm flipV="1">
            <a:off x="1897837" y="1670470"/>
            <a:ext cx="2456" cy="22517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7" name="Line 51"/>
          <p:cNvSpPr>
            <a:spLocks noChangeShapeType="1"/>
          </p:cNvSpPr>
          <p:nvPr/>
        </p:nvSpPr>
        <p:spPr bwMode="auto">
          <a:xfrm flipV="1">
            <a:off x="1887413" y="1687818"/>
            <a:ext cx="2699770" cy="1002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8" name="Line 52"/>
          <p:cNvSpPr>
            <a:spLocks noChangeShapeType="1"/>
          </p:cNvSpPr>
          <p:nvPr/>
        </p:nvSpPr>
        <p:spPr bwMode="auto">
          <a:xfrm>
            <a:off x="4589713" y="1670905"/>
            <a:ext cx="14633" cy="330594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9" name="Rectangle 39"/>
          <p:cNvSpPr>
            <a:spLocks noChangeArrowheads="1"/>
          </p:cNvSpPr>
          <p:nvPr/>
        </p:nvSpPr>
        <p:spPr bwMode="auto">
          <a:xfrm>
            <a:off x="5060007" y="3450258"/>
            <a:ext cx="845348" cy="288555"/>
          </a:xfrm>
          <a:prstGeom prst="rect">
            <a:avLst/>
          </a:prstGeom>
          <a:solidFill>
            <a:srgbClr val="FF0000"/>
          </a:solidFill>
          <a:ln w="38100">
            <a:solidFill>
              <a:srgbClr val="ED7D31"/>
            </a:solidFill>
            <a:miter lim="800000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0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PC</a:t>
            </a:r>
          </a:p>
        </p:txBody>
      </p:sp>
      <p:sp>
        <p:nvSpPr>
          <p:cNvPr id="181" name="Line 32"/>
          <p:cNvSpPr>
            <a:spLocks noChangeShapeType="1"/>
          </p:cNvSpPr>
          <p:nvPr/>
        </p:nvSpPr>
        <p:spPr bwMode="auto">
          <a:xfrm>
            <a:off x="4603154" y="3595085"/>
            <a:ext cx="37377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3" name="Text Box 117"/>
          <p:cNvSpPr txBox="1">
            <a:spLocks noChangeArrowheads="1"/>
          </p:cNvSpPr>
          <p:nvPr/>
        </p:nvSpPr>
        <p:spPr bwMode="auto">
          <a:xfrm>
            <a:off x="2404704" y="1292727"/>
            <a:ext cx="15835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spcBef>
                <a:spcPct val="50000"/>
              </a:spcBef>
              <a:defRPr sz="2000" b="1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 dirty="0">
                <a:solidFill>
                  <a:srgbClr val="FF0000"/>
                </a:solidFill>
              </a:rPr>
              <a:t>内总线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0C97596-949B-4C46-B79E-777065FAB2D8}"/>
              </a:ext>
            </a:extLst>
          </p:cNvPr>
          <p:cNvSpPr/>
          <p:nvPr/>
        </p:nvSpPr>
        <p:spPr>
          <a:xfrm>
            <a:off x="-17669" y="5106652"/>
            <a:ext cx="9189795" cy="12922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Text Box 5">
            <a:extLst>
              <a:ext uri="{FF2B5EF4-FFF2-40B4-BE49-F238E27FC236}">
                <a16:creationId xmlns:a16="http://schemas.microsoft.com/office/drawing/2014/main" id="{52842D40-03D6-4FEC-B2E3-E98D8C39F250}"/>
              </a:ext>
            </a:extLst>
          </p:cNvPr>
          <p:cNvSpPr txBox="1"/>
          <p:nvPr/>
        </p:nvSpPr>
        <p:spPr>
          <a:xfrm>
            <a:off x="76041" y="5153613"/>
            <a:ext cx="4513672" cy="5232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同时，后继指令地址：</a:t>
            </a:r>
            <a:endParaRPr lang="en-US" altLang="zh-CN" sz="2800" b="1" dirty="0">
              <a:solidFill>
                <a:srgbClr val="ED7D3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3" name="箭头: 右 122">
            <a:extLst>
              <a:ext uri="{FF2B5EF4-FFF2-40B4-BE49-F238E27FC236}">
                <a16:creationId xmlns:a16="http://schemas.microsoft.com/office/drawing/2014/main" id="{623425C0-18CE-4917-8D85-3B0F584BA683}"/>
              </a:ext>
            </a:extLst>
          </p:cNvPr>
          <p:cNvSpPr/>
          <p:nvPr/>
        </p:nvSpPr>
        <p:spPr>
          <a:xfrm>
            <a:off x="7056076" y="5832598"/>
            <a:ext cx="411514" cy="261610"/>
          </a:xfrm>
          <a:prstGeom prst="rightArrow">
            <a:avLst/>
          </a:prstGeom>
          <a:solidFill>
            <a:schemeClr val="bg1"/>
          </a:solidFill>
          <a:ln w="38100">
            <a:solidFill>
              <a:srgbClr val="2F5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31" name="Text Box 5">
            <a:extLst>
              <a:ext uri="{FF2B5EF4-FFF2-40B4-BE49-F238E27FC236}">
                <a16:creationId xmlns:a16="http://schemas.microsoft.com/office/drawing/2014/main" id="{85C78BCA-456B-4453-A659-465D4C9C912F}"/>
              </a:ext>
            </a:extLst>
          </p:cNvPr>
          <p:cNvSpPr txBox="1"/>
          <p:nvPr/>
        </p:nvSpPr>
        <p:spPr>
          <a:xfrm>
            <a:off x="77747" y="5701793"/>
            <a:ext cx="569804" cy="5232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PC</a:t>
            </a:r>
          </a:p>
        </p:txBody>
      </p:sp>
      <p:sp>
        <p:nvSpPr>
          <p:cNvPr id="134" name="Line 61">
            <a:extLst>
              <a:ext uri="{FF2B5EF4-FFF2-40B4-BE49-F238E27FC236}">
                <a16:creationId xmlns:a16="http://schemas.microsoft.com/office/drawing/2014/main" id="{E86C3FCF-86CA-47F7-9216-2A92DB22991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1847" y="5962521"/>
            <a:ext cx="352041" cy="176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5" name="Line 61">
            <a:extLst>
              <a:ext uri="{FF2B5EF4-FFF2-40B4-BE49-F238E27FC236}">
                <a16:creationId xmlns:a16="http://schemas.microsoft.com/office/drawing/2014/main" id="{BCEDA2C1-E38E-4AB4-A6B5-0A130E43CC2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24277" y="5962521"/>
            <a:ext cx="352041" cy="176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1" name="Text Box 5">
            <a:extLst>
              <a:ext uri="{FF2B5EF4-FFF2-40B4-BE49-F238E27FC236}">
                <a16:creationId xmlns:a16="http://schemas.microsoft.com/office/drawing/2014/main" id="{FE060C45-1E6A-4128-8ADE-5CA862AF5F20}"/>
              </a:ext>
            </a:extLst>
          </p:cNvPr>
          <p:cNvSpPr txBox="1"/>
          <p:nvPr/>
        </p:nvSpPr>
        <p:spPr>
          <a:xfrm>
            <a:off x="848184" y="5701793"/>
            <a:ext cx="351797" cy="5232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</a:p>
        </p:txBody>
      </p:sp>
      <p:sp>
        <p:nvSpPr>
          <p:cNvPr id="152" name="Line 61">
            <a:extLst>
              <a:ext uri="{FF2B5EF4-FFF2-40B4-BE49-F238E27FC236}">
                <a16:creationId xmlns:a16="http://schemas.microsoft.com/office/drawing/2014/main" id="{ED1B96C2-369E-40FE-8375-60DA025F92C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96637" y="5962521"/>
            <a:ext cx="352041" cy="176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3" name="Text Box 5">
            <a:extLst>
              <a:ext uri="{FF2B5EF4-FFF2-40B4-BE49-F238E27FC236}">
                <a16:creationId xmlns:a16="http://schemas.microsoft.com/office/drawing/2014/main" id="{82E1E260-30A1-439A-BA6C-1B36AB096236}"/>
              </a:ext>
            </a:extLst>
          </p:cNvPr>
          <p:cNvSpPr txBox="1"/>
          <p:nvPr/>
        </p:nvSpPr>
        <p:spPr>
          <a:xfrm>
            <a:off x="1400614" y="5701793"/>
            <a:ext cx="1466952" cy="5232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ALU(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加</a:t>
            </a:r>
            <a:r>
              <a:rPr lang="en-US" altLang="zh-CN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1)</a:t>
            </a:r>
          </a:p>
        </p:txBody>
      </p:sp>
      <p:sp>
        <p:nvSpPr>
          <p:cNvPr id="154" name="Line 61">
            <a:extLst>
              <a:ext uri="{FF2B5EF4-FFF2-40B4-BE49-F238E27FC236}">
                <a16:creationId xmlns:a16="http://schemas.microsoft.com/office/drawing/2014/main" id="{174FA7E5-54DC-4F02-94FA-8CDED103F5F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84932" y="5962521"/>
            <a:ext cx="352041" cy="176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8" name="Text Box 5">
            <a:extLst>
              <a:ext uri="{FF2B5EF4-FFF2-40B4-BE49-F238E27FC236}">
                <a16:creationId xmlns:a16="http://schemas.microsoft.com/office/drawing/2014/main" id="{2E7240B5-DE30-48E7-BD03-738FBE87175A}"/>
              </a:ext>
            </a:extLst>
          </p:cNvPr>
          <p:cNvSpPr txBox="1"/>
          <p:nvPr/>
        </p:nvSpPr>
        <p:spPr>
          <a:xfrm>
            <a:off x="3125349" y="5701793"/>
            <a:ext cx="1275201" cy="5232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移位器</a:t>
            </a:r>
            <a:endParaRPr lang="en-US" altLang="zh-CN" sz="28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9" name="Line 61">
            <a:extLst>
              <a:ext uri="{FF2B5EF4-FFF2-40B4-BE49-F238E27FC236}">
                <a16:creationId xmlns:a16="http://schemas.microsoft.com/office/drawing/2014/main" id="{C980B587-FE80-46FD-A7FF-3D3E1538489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85639" y="5962521"/>
            <a:ext cx="352041" cy="176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0" name="Text Box 5">
            <a:extLst>
              <a:ext uri="{FF2B5EF4-FFF2-40B4-BE49-F238E27FC236}">
                <a16:creationId xmlns:a16="http://schemas.microsoft.com/office/drawing/2014/main" id="{19C62FE3-1499-4846-A459-CABACAC8D201}"/>
              </a:ext>
            </a:extLst>
          </p:cNvPr>
          <p:cNvSpPr txBox="1"/>
          <p:nvPr/>
        </p:nvSpPr>
        <p:spPr>
          <a:xfrm>
            <a:off x="4561269" y="5701793"/>
            <a:ext cx="1800074" cy="5232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内总线</a:t>
            </a:r>
            <a:endParaRPr lang="en-US" altLang="zh-CN" sz="28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1" name="Line 61">
            <a:extLst>
              <a:ext uri="{FF2B5EF4-FFF2-40B4-BE49-F238E27FC236}">
                <a16:creationId xmlns:a16="http://schemas.microsoft.com/office/drawing/2014/main" id="{9790C468-2C32-47F4-A136-53617F93E47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225086" y="5960757"/>
            <a:ext cx="352041" cy="176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2" name="Text Box 5">
            <a:extLst>
              <a:ext uri="{FF2B5EF4-FFF2-40B4-BE49-F238E27FC236}">
                <a16:creationId xmlns:a16="http://schemas.microsoft.com/office/drawing/2014/main" id="{D0C71F17-A799-4612-8FB3-2EC162F40310}"/>
              </a:ext>
            </a:extLst>
          </p:cNvPr>
          <p:cNvSpPr txBox="1"/>
          <p:nvPr/>
        </p:nvSpPr>
        <p:spPr>
          <a:xfrm>
            <a:off x="6561976" y="5701793"/>
            <a:ext cx="569804" cy="5232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PC</a:t>
            </a:r>
          </a:p>
        </p:txBody>
      </p:sp>
      <p:sp>
        <p:nvSpPr>
          <p:cNvPr id="163" name="Text Box 5">
            <a:extLst>
              <a:ext uri="{FF2B5EF4-FFF2-40B4-BE49-F238E27FC236}">
                <a16:creationId xmlns:a16="http://schemas.microsoft.com/office/drawing/2014/main" id="{6A053DC7-AEF0-44FB-8ED2-9945B36E495A}"/>
              </a:ext>
            </a:extLst>
          </p:cNvPr>
          <p:cNvSpPr txBox="1"/>
          <p:nvPr/>
        </p:nvSpPr>
        <p:spPr>
          <a:xfrm>
            <a:off x="8501428" y="5701793"/>
            <a:ext cx="576651" cy="5232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PC</a:t>
            </a:r>
          </a:p>
        </p:txBody>
      </p:sp>
      <p:sp>
        <p:nvSpPr>
          <p:cNvPr id="164" name="Text Box 5">
            <a:extLst>
              <a:ext uri="{FF2B5EF4-FFF2-40B4-BE49-F238E27FC236}">
                <a16:creationId xmlns:a16="http://schemas.microsoft.com/office/drawing/2014/main" id="{0152E151-3069-434F-B3D4-5DEEEC4907D7}"/>
              </a:ext>
            </a:extLst>
          </p:cNvPr>
          <p:cNvSpPr txBox="1"/>
          <p:nvPr/>
        </p:nvSpPr>
        <p:spPr>
          <a:xfrm>
            <a:off x="7391886" y="5701793"/>
            <a:ext cx="908904" cy="5232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PC+1</a:t>
            </a:r>
          </a:p>
        </p:txBody>
      </p:sp>
    </p:spTree>
    <p:extLst>
      <p:ext uri="{BB962C8B-B14F-4D97-AF65-F5344CB8AC3E}">
        <p14:creationId xmlns:p14="http://schemas.microsoft.com/office/powerpoint/2010/main" val="1683983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"/>
                            </p:stCondLst>
                            <p:childTnLst>
                              <p:par>
                                <p:cTn id="8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500"/>
                            </p:stCondLst>
                            <p:childTnLst>
                              <p:par>
                                <p:cTn id="1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000"/>
                            </p:stCondLst>
                            <p:childTnLst>
                              <p:par>
                                <p:cTn id="1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" grpId="0" animBg="1"/>
      <p:bldP spid="168" grpId="0" animBg="1"/>
      <p:bldP spid="169" grpId="0" animBg="1"/>
      <p:bldP spid="171" grpId="0"/>
      <p:bldP spid="173" grpId="0" animBg="1"/>
      <p:bldP spid="174" grpId="0" animBg="1"/>
      <p:bldP spid="175" grpId="0" animBg="1"/>
      <p:bldP spid="176" grpId="0" animBg="1"/>
      <p:bldP spid="177" grpId="0" animBg="1"/>
      <p:bldP spid="178" grpId="0" animBg="1"/>
      <p:bldP spid="179" grpId="0" animBg="1"/>
      <p:bldP spid="181" grpId="0" animBg="1"/>
      <p:bldP spid="183" grpId="0"/>
      <p:bldP spid="121" grpId="0"/>
      <p:bldP spid="123" grpId="0" bldLvl="0" animBg="1"/>
      <p:bldP spid="131" grpId="0"/>
      <p:bldP spid="134" grpId="0" bldLvl="0" animBg="1"/>
      <p:bldP spid="135" grpId="0" bldLvl="0" animBg="1"/>
      <p:bldP spid="151" grpId="0"/>
      <p:bldP spid="152" grpId="0" bldLvl="0" animBg="1"/>
      <p:bldP spid="153" grpId="0"/>
      <p:bldP spid="154" grpId="0" bldLvl="0" animBg="1"/>
      <p:bldP spid="158" grpId="0"/>
      <p:bldP spid="159" grpId="0" bldLvl="0" animBg="1"/>
      <p:bldP spid="160" grpId="0"/>
      <p:bldP spid="161" grpId="0" bldLvl="0" animBg="1"/>
      <p:bldP spid="162" grpId="0"/>
      <p:bldP spid="163" grpId="0"/>
      <p:bldP spid="16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三、</a:t>
            </a:r>
            <a:r>
              <a:rPr lang="en-US" altLang="zh-CN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CPU</a:t>
            </a:r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的内部数据通路结构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29</a:t>
            </a:fld>
            <a:endParaRPr lang="zh-CN" altLang="en-US"/>
          </a:p>
        </p:txBody>
      </p:sp>
      <p:sp>
        <p:nvSpPr>
          <p:cNvPr id="12" name="Text Box 5"/>
          <p:cNvSpPr txBox="1"/>
          <p:nvPr/>
        </p:nvSpPr>
        <p:spPr>
          <a:xfrm>
            <a:off x="136251" y="852322"/>
            <a:ext cx="5509944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、指令信息的传递</a:t>
            </a:r>
          </a:p>
        </p:txBody>
      </p:sp>
      <p:grpSp>
        <p:nvGrpSpPr>
          <p:cNvPr id="92" name="组合 91"/>
          <p:cNvGrpSpPr/>
          <p:nvPr/>
        </p:nvGrpSpPr>
        <p:grpSpPr>
          <a:xfrm>
            <a:off x="504300" y="979820"/>
            <a:ext cx="8239090" cy="4081339"/>
            <a:chOff x="-7919" y="1325109"/>
            <a:chExt cx="8239090" cy="4545972"/>
          </a:xfrm>
        </p:grpSpPr>
        <p:sp>
          <p:nvSpPr>
            <p:cNvPr id="93" name="Line 28"/>
            <p:cNvSpPr>
              <a:spLocks noChangeShapeType="1"/>
            </p:cNvSpPr>
            <p:nvPr/>
          </p:nvSpPr>
          <p:spPr bwMode="auto">
            <a:xfrm flipV="1">
              <a:off x="683198" y="3432832"/>
              <a:ext cx="0" cy="3264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4" name="Line 29"/>
            <p:cNvSpPr>
              <a:spLocks noChangeShapeType="1"/>
            </p:cNvSpPr>
            <p:nvPr/>
          </p:nvSpPr>
          <p:spPr bwMode="auto">
            <a:xfrm flipV="1">
              <a:off x="1384867" y="2725516"/>
              <a:ext cx="0" cy="3264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5" name="Line 30"/>
            <p:cNvSpPr>
              <a:spLocks noChangeShapeType="1"/>
            </p:cNvSpPr>
            <p:nvPr/>
          </p:nvSpPr>
          <p:spPr bwMode="auto">
            <a:xfrm flipV="1">
              <a:off x="2055593" y="3432832"/>
              <a:ext cx="0" cy="3264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6" name="Line 31"/>
            <p:cNvSpPr>
              <a:spLocks noChangeShapeType="1"/>
            </p:cNvSpPr>
            <p:nvPr/>
          </p:nvSpPr>
          <p:spPr bwMode="auto">
            <a:xfrm flipV="1">
              <a:off x="1611085" y="4163962"/>
              <a:ext cx="1" cy="40006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7" name="Line 32"/>
            <p:cNvSpPr>
              <a:spLocks noChangeShapeType="1"/>
            </p:cNvSpPr>
            <p:nvPr/>
          </p:nvSpPr>
          <p:spPr bwMode="auto">
            <a:xfrm flipV="1">
              <a:off x="1007836" y="4163963"/>
              <a:ext cx="0" cy="40007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8" name="Line 33"/>
            <p:cNvSpPr>
              <a:spLocks noChangeShapeType="1"/>
            </p:cNvSpPr>
            <p:nvPr/>
          </p:nvSpPr>
          <p:spPr bwMode="auto">
            <a:xfrm flipV="1">
              <a:off x="253774" y="4163962"/>
              <a:ext cx="0" cy="4000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9" name="Line 34"/>
            <p:cNvSpPr>
              <a:spLocks noChangeShapeType="1"/>
            </p:cNvSpPr>
            <p:nvPr/>
          </p:nvSpPr>
          <p:spPr bwMode="auto">
            <a:xfrm flipV="1">
              <a:off x="2324525" y="4167409"/>
              <a:ext cx="5709" cy="39661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0" name="Line 37"/>
            <p:cNvSpPr>
              <a:spLocks noChangeShapeType="1"/>
            </p:cNvSpPr>
            <p:nvPr/>
          </p:nvSpPr>
          <p:spPr bwMode="auto">
            <a:xfrm flipV="1">
              <a:off x="1384867" y="2094387"/>
              <a:ext cx="0" cy="26939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1" name="Text Box 98"/>
            <p:cNvSpPr txBox="1">
              <a:spLocks noChangeArrowheads="1"/>
            </p:cNvSpPr>
            <p:nvPr/>
          </p:nvSpPr>
          <p:spPr bwMode="auto">
            <a:xfrm>
              <a:off x="-7919" y="4616379"/>
              <a:ext cx="1264228" cy="12547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 R0~R3 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 C D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SP  PC </a:t>
              </a:r>
            </a:p>
          </p:txBody>
        </p:sp>
        <p:sp>
          <p:nvSpPr>
            <p:cNvPr id="102" name="Text Box 115"/>
            <p:cNvSpPr txBox="1">
              <a:spLocks noChangeArrowheads="1"/>
            </p:cNvSpPr>
            <p:nvPr/>
          </p:nvSpPr>
          <p:spPr bwMode="auto">
            <a:xfrm>
              <a:off x="102961" y="3759312"/>
              <a:ext cx="1131090" cy="44566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squar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A</a:t>
              </a:r>
            </a:p>
          </p:txBody>
        </p:sp>
        <p:sp>
          <p:nvSpPr>
            <p:cNvPr id="103" name="Text Box 116"/>
            <p:cNvSpPr txBox="1">
              <a:spLocks noChangeArrowheads="1"/>
            </p:cNvSpPr>
            <p:nvPr/>
          </p:nvSpPr>
          <p:spPr bwMode="auto">
            <a:xfrm>
              <a:off x="743513" y="2345336"/>
              <a:ext cx="1281906" cy="40011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移位器</a:t>
              </a:r>
            </a:p>
          </p:txBody>
        </p:sp>
        <p:sp>
          <p:nvSpPr>
            <p:cNvPr id="104" name="Line 20"/>
            <p:cNvSpPr>
              <a:spLocks noChangeShapeType="1"/>
            </p:cNvSpPr>
            <p:nvPr/>
          </p:nvSpPr>
          <p:spPr bwMode="auto">
            <a:xfrm>
              <a:off x="781617" y="2861490"/>
              <a:ext cx="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5" name="Text Box 125"/>
            <p:cNvSpPr txBox="1">
              <a:spLocks noChangeArrowheads="1"/>
            </p:cNvSpPr>
            <p:nvPr/>
          </p:nvSpPr>
          <p:spPr bwMode="auto">
            <a:xfrm>
              <a:off x="1460273" y="3759314"/>
              <a:ext cx="1131091" cy="44566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squar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B</a:t>
              </a:r>
            </a:p>
          </p:txBody>
        </p:sp>
        <p:sp>
          <p:nvSpPr>
            <p:cNvPr id="106" name="Text Box 127"/>
            <p:cNvSpPr txBox="1">
              <a:spLocks noChangeArrowheads="1"/>
            </p:cNvSpPr>
            <p:nvPr/>
          </p:nvSpPr>
          <p:spPr bwMode="auto">
            <a:xfrm>
              <a:off x="601436" y="3051996"/>
              <a:ext cx="1537493" cy="40011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squar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ALU</a:t>
              </a:r>
            </a:p>
          </p:txBody>
        </p:sp>
        <p:sp>
          <p:nvSpPr>
            <p:cNvPr id="107" name="Rectangle 39"/>
            <p:cNvSpPr>
              <a:spLocks noChangeArrowheads="1"/>
            </p:cNvSpPr>
            <p:nvPr/>
          </p:nvSpPr>
          <p:spPr bwMode="auto">
            <a:xfrm>
              <a:off x="2802732" y="3476928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R2</a:t>
              </a:r>
            </a:p>
          </p:txBody>
        </p:sp>
        <p:sp>
          <p:nvSpPr>
            <p:cNvPr id="108" name="Line 51"/>
            <p:cNvSpPr>
              <a:spLocks noChangeShapeType="1"/>
            </p:cNvSpPr>
            <p:nvPr/>
          </p:nvSpPr>
          <p:spPr bwMode="auto">
            <a:xfrm flipV="1">
              <a:off x="1384867" y="2113435"/>
              <a:ext cx="2699770" cy="1116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9" name="Line 52"/>
            <p:cNvSpPr>
              <a:spLocks noChangeShapeType="1"/>
            </p:cNvSpPr>
            <p:nvPr/>
          </p:nvSpPr>
          <p:spPr bwMode="auto">
            <a:xfrm>
              <a:off x="4078301" y="2094388"/>
              <a:ext cx="14633" cy="368229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0" name="Line 60"/>
            <p:cNvSpPr>
              <a:spLocks noChangeShapeType="1"/>
            </p:cNvSpPr>
            <p:nvPr/>
          </p:nvSpPr>
          <p:spPr bwMode="auto">
            <a:xfrm flipH="1">
              <a:off x="3683199" y="2474687"/>
              <a:ext cx="82946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1" name="Line 61"/>
            <p:cNvSpPr>
              <a:spLocks noChangeShapeType="1"/>
            </p:cNvSpPr>
            <p:nvPr/>
          </p:nvSpPr>
          <p:spPr bwMode="auto">
            <a:xfrm flipH="1">
              <a:off x="3707606" y="3063172"/>
              <a:ext cx="82946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2" name="Line 62"/>
            <p:cNvSpPr>
              <a:spLocks noChangeShapeType="1"/>
            </p:cNvSpPr>
            <p:nvPr/>
          </p:nvSpPr>
          <p:spPr bwMode="auto">
            <a:xfrm flipH="1">
              <a:off x="3707606" y="3637630"/>
              <a:ext cx="37703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3" name="Line 63"/>
            <p:cNvSpPr>
              <a:spLocks noChangeShapeType="1"/>
            </p:cNvSpPr>
            <p:nvPr/>
          </p:nvSpPr>
          <p:spPr bwMode="auto">
            <a:xfrm flipH="1">
              <a:off x="3707606" y="4238542"/>
              <a:ext cx="7540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4" name="Line 64"/>
            <p:cNvSpPr>
              <a:spLocks noChangeShapeType="1"/>
            </p:cNvSpPr>
            <p:nvPr/>
          </p:nvSpPr>
          <p:spPr bwMode="auto">
            <a:xfrm flipH="1">
              <a:off x="3707606" y="4857880"/>
              <a:ext cx="82946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5" name="Line 65"/>
            <p:cNvSpPr>
              <a:spLocks noChangeShapeType="1"/>
            </p:cNvSpPr>
            <p:nvPr/>
          </p:nvSpPr>
          <p:spPr bwMode="auto">
            <a:xfrm flipH="1">
              <a:off x="3707606" y="5492973"/>
              <a:ext cx="7540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6" name="Line 66"/>
            <p:cNvSpPr>
              <a:spLocks noChangeShapeType="1"/>
            </p:cNvSpPr>
            <p:nvPr/>
          </p:nvSpPr>
          <p:spPr bwMode="auto">
            <a:xfrm flipV="1">
              <a:off x="5099472" y="1577385"/>
              <a:ext cx="1958151" cy="2375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7" name="Line 68"/>
            <p:cNvSpPr>
              <a:spLocks noChangeShapeType="1"/>
            </p:cNvSpPr>
            <p:nvPr/>
          </p:nvSpPr>
          <p:spPr bwMode="auto">
            <a:xfrm flipV="1">
              <a:off x="5099471" y="2203903"/>
              <a:ext cx="1951801" cy="4372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8" name="Line 69"/>
            <p:cNvSpPr>
              <a:spLocks noChangeShapeType="1"/>
            </p:cNvSpPr>
            <p:nvPr/>
          </p:nvSpPr>
          <p:spPr bwMode="auto">
            <a:xfrm flipH="1" flipV="1">
              <a:off x="5098084" y="1881795"/>
              <a:ext cx="1958152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9" name="Line 73"/>
            <p:cNvSpPr>
              <a:spLocks noChangeShapeType="1"/>
            </p:cNvSpPr>
            <p:nvPr/>
          </p:nvSpPr>
          <p:spPr bwMode="auto">
            <a:xfrm>
              <a:off x="6457950" y="1574414"/>
              <a:ext cx="0" cy="1142683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0" name="Line 74"/>
            <p:cNvSpPr>
              <a:spLocks noChangeShapeType="1"/>
            </p:cNvSpPr>
            <p:nvPr/>
          </p:nvSpPr>
          <p:spPr bwMode="auto">
            <a:xfrm>
              <a:off x="6684169" y="1900894"/>
              <a:ext cx="0" cy="816202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2" name="Line 77"/>
            <p:cNvSpPr>
              <a:spLocks noChangeShapeType="1"/>
            </p:cNvSpPr>
            <p:nvPr/>
          </p:nvSpPr>
          <p:spPr bwMode="auto">
            <a:xfrm>
              <a:off x="6910388" y="2227375"/>
              <a:ext cx="0" cy="489721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4" name="Line 91"/>
            <p:cNvSpPr>
              <a:spLocks noChangeShapeType="1"/>
            </p:cNvSpPr>
            <p:nvPr/>
          </p:nvSpPr>
          <p:spPr bwMode="auto">
            <a:xfrm>
              <a:off x="5404247" y="2416631"/>
              <a:ext cx="22621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5" name="Line 92"/>
            <p:cNvSpPr>
              <a:spLocks noChangeShapeType="1"/>
            </p:cNvSpPr>
            <p:nvPr/>
          </p:nvSpPr>
          <p:spPr bwMode="auto">
            <a:xfrm flipH="1" flipV="1">
              <a:off x="5610711" y="1549825"/>
              <a:ext cx="3324" cy="84770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6" name="Line 93"/>
            <p:cNvSpPr>
              <a:spLocks noChangeShapeType="1"/>
            </p:cNvSpPr>
            <p:nvPr/>
          </p:nvSpPr>
          <p:spPr bwMode="auto">
            <a:xfrm flipH="1">
              <a:off x="5391947" y="2994235"/>
              <a:ext cx="37703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7" name="Line 94"/>
            <p:cNvSpPr>
              <a:spLocks noChangeShapeType="1"/>
            </p:cNvSpPr>
            <p:nvPr/>
          </p:nvSpPr>
          <p:spPr bwMode="auto">
            <a:xfrm flipH="1" flipV="1">
              <a:off x="5751194" y="1873728"/>
              <a:ext cx="1" cy="114384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8" name="Line 95"/>
            <p:cNvSpPr>
              <a:spLocks noChangeShapeType="1"/>
            </p:cNvSpPr>
            <p:nvPr/>
          </p:nvSpPr>
          <p:spPr bwMode="auto">
            <a:xfrm flipH="1">
              <a:off x="5902280" y="1905990"/>
              <a:ext cx="11117" cy="167358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9" name="Line 96"/>
            <p:cNvSpPr>
              <a:spLocks noChangeShapeType="1"/>
            </p:cNvSpPr>
            <p:nvPr/>
          </p:nvSpPr>
          <p:spPr bwMode="auto">
            <a:xfrm flipH="1">
              <a:off x="5408771" y="3571838"/>
              <a:ext cx="493196" cy="110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0" name="Text Box 110"/>
            <p:cNvSpPr txBox="1">
              <a:spLocks noChangeArrowheads="1"/>
            </p:cNvSpPr>
            <p:nvPr/>
          </p:nvSpPr>
          <p:spPr bwMode="auto">
            <a:xfrm>
              <a:off x="6307138" y="2717096"/>
              <a:ext cx="754063" cy="400110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miter lim="800000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主存</a:t>
              </a:r>
              <a:endPara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2" name="Text Box 114"/>
            <p:cNvSpPr txBox="1">
              <a:spLocks noChangeArrowheads="1"/>
            </p:cNvSpPr>
            <p:nvPr/>
          </p:nvSpPr>
          <p:spPr bwMode="auto">
            <a:xfrm>
              <a:off x="6983590" y="1978067"/>
              <a:ext cx="1247581" cy="445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000" b="1" dirty="0">
                  <a:solidFill>
                    <a:schemeClr val="folHlink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控制总线</a:t>
              </a:r>
              <a:endParaRPr lang="en-US" altLang="zh-CN" sz="2000" b="1" dirty="0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3" name="Text Box 117"/>
            <p:cNvSpPr txBox="1">
              <a:spLocks noChangeArrowheads="1"/>
            </p:cNvSpPr>
            <p:nvPr/>
          </p:nvSpPr>
          <p:spPr bwMode="auto">
            <a:xfrm>
              <a:off x="1891521" y="1673922"/>
              <a:ext cx="1583531" cy="472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eaLnBrk="0" hangingPunct="0">
                <a:spcBef>
                  <a:spcPct val="50000"/>
                </a:spcBef>
                <a:defRPr sz="2000" b="1">
                  <a:solidFill>
                    <a:schemeClr val="folHlink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</a:lstStyle>
            <a:p>
              <a:r>
                <a:rPr lang="zh-CN" altLang="en-US" dirty="0">
                  <a:solidFill>
                    <a:schemeClr val="tx1"/>
                  </a:solidFill>
                </a:rPr>
                <a:t>内总线</a:t>
              </a:r>
            </a:p>
          </p:txBody>
        </p:sp>
        <p:sp>
          <p:nvSpPr>
            <p:cNvPr id="136" name="Text Box 153"/>
            <p:cNvSpPr txBox="1">
              <a:spLocks noChangeArrowheads="1"/>
            </p:cNvSpPr>
            <p:nvPr/>
          </p:nvSpPr>
          <p:spPr bwMode="auto">
            <a:xfrm>
              <a:off x="6984095" y="1325109"/>
              <a:ext cx="1246658" cy="445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000" b="1" dirty="0">
                  <a:solidFill>
                    <a:schemeClr val="folHlink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地址总线</a:t>
              </a:r>
              <a:endParaRPr lang="en-US" altLang="zh-CN" sz="2000" b="1" dirty="0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7" name="Text Box 154"/>
            <p:cNvSpPr txBox="1">
              <a:spLocks noChangeArrowheads="1"/>
            </p:cNvSpPr>
            <p:nvPr/>
          </p:nvSpPr>
          <p:spPr bwMode="auto">
            <a:xfrm>
              <a:off x="6983590" y="1651589"/>
              <a:ext cx="1247581" cy="445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000" b="1" dirty="0">
                  <a:solidFill>
                    <a:schemeClr val="folHlink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数据总线</a:t>
              </a:r>
              <a:endParaRPr lang="en-US" altLang="zh-CN" sz="2000" b="1" dirty="0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8" name="Line 156"/>
            <p:cNvSpPr>
              <a:spLocks noChangeShapeType="1"/>
            </p:cNvSpPr>
            <p:nvPr/>
          </p:nvSpPr>
          <p:spPr bwMode="auto">
            <a:xfrm flipH="1">
              <a:off x="6068514" y="2183302"/>
              <a:ext cx="12405" cy="19260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9" name="Text Box 157"/>
            <p:cNvSpPr txBox="1">
              <a:spLocks noChangeArrowheads="1"/>
            </p:cNvSpPr>
            <p:nvPr/>
          </p:nvSpPr>
          <p:spPr bwMode="auto">
            <a:xfrm>
              <a:off x="5687918" y="4107724"/>
              <a:ext cx="786525" cy="835164"/>
            </a:xfrm>
            <a:prstGeom prst="rect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控制逻辑 </a:t>
              </a:r>
            </a:p>
          </p:txBody>
        </p:sp>
        <p:sp>
          <p:nvSpPr>
            <p:cNvPr id="140" name="Rectangle 39"/>
            <p:cNvSpPr>
              <a:spLocks noChangeArrowheads="1"/>
            </p:cNvSpPr>
            <p:nvPr/>
          </p:nvSpPr>
          <p:spPr bwMode="auto">
            <a:xfrm>
              <a:off x="2802732" y="4077840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R3</a:t>
              </a:r>
            </a:p>
          </p:txBody>
        </p:sp>
        <p:sp>
          <p:nvSpPr>
            <p:cNvPr id="141" name="Rectangle 39"/>
            <p:cNvSpPr>
              <a:spLocks noChangeArrowheads="1"/>
            </p:cNvSpPr>
            <p:nvPr/>
          </p:nvSpPr>
          <p:spPr bwMode="auto">
            <a:xfrm>
              <a:off x="2802732" y="4697178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C</a:t>
              </a:r>
            </a:p>
          </p:txBody>
        </p:sp>
        <p:sp>
          <p:nvSpPr>
            <p:cNvPr id="142" name="Rectangle 39"/>
            <p:cNvSpPr>
              <a:spLocks noChangeArrowheads="1"/>
            </p:cNvSpPr>
            <p:nvPr/>
          </p:nvSpPr>
          <p:spPr bwMode="auto">
            <a:xfrm>
              <a:off x="2802732" y="2903575"/>
              <a:ext cx="845348" cy="319194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R1</a:t>
              </a:r>
            </a:p>
          </p:txBody>
        </p:sp>
        <p:sp>
          <p:nvSpPr>
            <p:cNvPr id="143" name="Rectangle 39"/>
            <p:cNvSpPr>
              <a:spLocks noChangeArrowheads="1"/>
            </p:cNvSpPr>
            <p:nvPr/>
          </p:nvSpPr>
          <p:spPr bwMode="auto">
            <a:xfrm>
              <a:off x="2802732" y="2316003"/>
              <a:ext cx="845348" cy="317369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R0</a:t>
              </a:r>
            </a:p>
          </p:txBody>
        </p:sp>
        <p:sp>
          <p:nvSpPr>
            <p:cNvPr id="144" name="Rectangle 39"/>
            <p:cNvSpPr>
              <a:spLocks noChangeArrowheads="1"/>
            </p:cNvSpPr>
            <p:nvPr/>
          </p:nvSpPr>
          <p:spPr bwMode="auto">
            <a:xfrm>
              <a:off x="2802732" y="5332271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D</a:t>
              </a:r>
            </a:p>
          </p:txBody>
        </p:sp>
        <p:sp>
          <p:nvSpPr>
            <p:cNvPr id="145" name="Rectangle 39"/>
            <p:cNvSpPr>
              <a:spLocks noChangeArrowheads="1"/>
            </p:cNvSpPr>
            <p:nvPr/>
          </p:nvSpPr>
          <p:spPr bwMode="auto">
            <a:xfrm>
              <a:off x="4548210" y="5332271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PSW</a:t>
              </a:r>
            </a:p>
          </p:txBody>
        </p:sp>
        <p:sp>
          <p:nvSpPr>
            <p:cNvPr id="146" name="Rectangle 39"/>
            <p:cNvSpPr>
              <a:spLocks noChangeArrowheads="1"/>
            </p:cNvSpPr>
            <p:nvPr/>
          </p:nvSpPr>
          <p:spPr bwMode="auto">
            <a:xfrm>
              <a:off x="4548210" y="4697178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SP</a:t>
              </a:r>
            </a:p>
          </p:txBody>
        </p:sp>
        <p:sp>
          <p:nvSpPr>
            <p:cNvPr id="147" name="Rectangle 39"/>
            <p:cNvSpPr>
              <a:spLocks noChangeArrowheads="1"/>
            </p:cNvSpPr>
            <p:nvPr/>
          </p:nvSpPr>
          <p:spPr bwMode="auto">
            <a:xfrm>
              <a:off x="4548210" y="4077840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PC</a:t>
              </a:r>
            </a:p>
          </p:txBody>
        </p:sp>
        <p:sp>
          <p:nvSpPr>
            <p:cNvPr id="148" name="Rectangle 39"/>
            <p:cNvSpPr>
              <a:spLocks noChangeArrowheads="1"/>
            </p:cNvSpPr>
            <p:nvPr/>
          </p:nvSpPr>
          <p:spPr bwMode="auto">
            <a:xfrm>
              <a:off x="4548210" y="3476928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IR</a:t>
              </a:r>
            </a:p>
          </p:txBody>
        </p:sp>
        <p:sp>
          <p:nvSpPr>
            <p:cNvPr id="149" name="Rectangle 39"/>
            <p:cNvSpPr>
              <a:spLocks noChangeArrowheads="1"/>
            </p:cNvSpPr>
            <p:nvPr/>
          </p:nvSpPr>
          <p:spPr bwMode="auto">
            <a:xfrm>
              <a:off x="4546599" y="2902470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MDR</a:t>
              </a:r>
            </a:p>
          </p:txBody>
        </p:sp>
        <p:sp>
          <p:nvSpPr>
            <p:cNvPr id="150" name="Rectangle 39"/>
            <p:cNvSpPr>
              <a:spLocks noChangeArrowheads="1"/>
            </p:cNvSpPr>
            <p:nvPr/>
          </p:nvSpPr>
          <p:spPr bwMode="auto">
            <a:xfrm>
              <a:off x="4547788" y="2313985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MAR</a:t>
              </a:r>
            </a:p>
          </p:txBody>
        </p:sp>
        <p:sp>
          <p:nvSpPr>
            <p:cNvPr id="155" name="Text Box 98"/>
            <p:cNvSpPr txBox="1">
              <a:spLocks noChangeArrowheads="1"/>
            </p:cNvSpPr>
            <p:nvPr/>
          </p:nvSpPr>
          <p:spPr bwMode="auto">
            <a:xfrm>
              <a:off x="1379462" y="4602527"/>
              <a:ext cx="1264229" cy="12547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 R0~R3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 C  D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PSW MDR</a:t>
              </a:r>
            </a:p>
          </p:txBody>
        </p:sp>
        <p:sp>
          <p:nvSpPr>
            <p:cNvPr id="156" name="Text Box 98"/>
            <p:cNvSpPr txBox="1">
              <a:spLocks noChangeArrowheads="1"/>
            </p:cNvSpPr>
            <p:nvPr/>
          </p:nvSpPr>
          <p:spPr bwMode="auto">
            <a:xfrm>
              <a:off x="380773" y="4328130"/>
              <a:ext cx="48684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…</a:t>
              </a:r>
            </a:p>
          </p:txBody>
        </p:sp>
        <p:sp>
          <p:nvSpPr>
            <p:cNvPr id="157" name="Text Box 98"/>
            <p:cNvSpPr txBox="1">
              <a:spLocks noChangeArrowheads="1"/>
            </p:cNvSpPr>
            <p:nvPr/>
          </p:nvSpPr>
          <p:spPr bwMode="auto">
            <a:xfrm>
              <a:off x="1752205" y="4350543"/>
              <a:ext cx="48684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…</a:t>
              </a:r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10C97596-949B-4C46-B79E-777065FAB2D8}"/>
              </a:ext>
            </a:extLst>
          </p:cNvPr>
          <p:cNvSpPr/>
          <p:nvPr/>
        </p:nvSpPr>
        <p:spPr>
          <a:xfrm>
            <a:off x="17013" y="5106652"/>
            <a:ext cx="9158291" cy="12922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2" name="Text Box 110">
            <a:extLst>
              <a:ext uri="{FF2B5EF4-FFF2-40B4-BE49-F238E27FC236}">
                <a16:creationId xmlns:a16="http://schemas.microsoft.com/office/drawing/2014/main" id="{C9931714-18BA-4556-A949-2CBBD3A282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2126" y="2227997"/>
            <a:ext cx="754063" cy="400110"/>
          </a:xfrm>
          <a:prstGeom prst="rect">
            <a:avLst/>
          </a:prstGeom>
          <a:solidFill>
            <a:srgbClr val="FF0000"/>
          </a:solidFill>
          <a:ln w="38100">
            <a:solidFill>
              <a:srgbClr val="ED7D31"/>
            </a:solidFill>
            <a:miter lim="800000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0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主存</a:t>
            </a:r>
            <a:endParaRPr lang="en-US" altLang="zh-CN" sz="20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0" name="Line 74">
            <a:extLst>
              <a:ext uri="{FF2B5EF4-FFF2-40B4-BE49-F238E27FC236}">
                <a16:creationId xmlns:a16="http://schemas.microsoft.com/office/drawing/2014/main" id="{5B1F6B7C-5994-487A-902B-7929FB925086}"/>
              </a:ext>
            </a:extLst>
          </p:cNvPr>
          <p:cNvSpPr>
            <a:spLocks noChangeShapeType="1"/>
          </p:cNvSpPr>
          <p:nvPr/>
        </p:nvSpPr>
        <p:spPr bwMode="auto">
          <a:xfrm>
            <a:off x="7197449" y="1497658"/>
            <a:ext cx="0" cy="73278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4" name="Line 69">
            <a:extLst>
              <a:ext uri="{FF2B5EF4-FFF2-40B4-BE49-F238E27FC236}">
                <a16:creationId xmlns:a16="http://schemas.microsoft.com/office/drawing/2014/main" id="{E4DACEF4-89C8-4CD1-816D-2D576878936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626593" y="1475806"/>
            <a:ext cx="1586591" cy="824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5" name="Line 95">
            <a:extLst>
              <a:ext uri="{FF2B5EF4-FFF2-40B4-BE49-F238E27FC236}">
                <a16:creationId xmlns:a16="http://schemas.microsoft.com/office/drawing/2014/main" id="{9A1075DF-B1BA-4536-B149-3709C01A492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18220" y="1472366"/>
            <a:ext cx="7451" cy="1533746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6" name="Line 96">
            <a:extLst>
              <a:ext uri="{FF2B5EF4-FFF2-40B4-BE49-F238E27FC236}">
                <a16:creationId xmlns:a16="http://schemas.microsoft.com/office/drawing/2014/main" id="{E13A4667-9569-4484-B989-E48ECD62FF2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24712" y="2999167"/>
            <a:ext cx="493196" cy="995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7" name="Rectangle 39">
            <a:extLst>
              <a:ext uri="{FF2B5EF4-FFF2-40B4-BE49-F238E27FC236}">
                <a16:creationId xmlns:a16="http://schemas.microsoft.com/office/drawing/2014/main" id="{3FCC1E13-EC2B-41C4-A386-984FA2FEC5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1248" y="2911568"/>
            <a:ext cx="845348" cy="288555"/>
          </a:xfrm>
          <a:prstGeom prst="rect">
            <a:avLst/>
          </a:prstGeom>
          <a:solidFill>
            <a:srgbClr val="FF0000"/>
          </a:solidFill>
          <a:ln w="38100">
            <a:solidFill>
              <a:srgbClr val="ED7D31"/>
            </a:solidFill>
            <a:miter lim="800000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0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IR</a:t>
            </a:r>
          </a:p>
        </p:txBody>
      </p:sp>
      <p:sp>
        <p:nvSpPr>
          <p:cNvPr id="194" name="Text Box 5">
            <a:extLst>
              <a:ext uri="{FF2B5EF4-FFF2-40B4-BE49-F238E27FC236}">
                <a16:creationId xmlns:a16="http://schemas.microsoft.com/office/drawing/2014/main" id="{A2D18839-B969-4542-8FA6-6F6BA8237C36}"/>
              </a:ext>
            </a:extLst>
          </p:cNvPr>
          <p:cNvSpPr txBox="1"/>
          <p:nvPr/>
        </p:nvSpPr>
        <p:spPr>
          <a:xfrm>
            <a:off x="3183349" y="5471108"/>
            <a:ext cx="569804" cy="5232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</a:t>
            </a:r>
          </a:p>
        </p:txBody>
      </p:sp>
      <p:sp>
        <p:nvSpPr>
          <p:cNvPr id="195" name="Line 61">
            <a:extLst>
              <a:ext uri="{FF2B5EF4-FFF2-40B4-BE49-F238E27FC236}">
                <a16:creationId xmlns:a16="http://schemas.microsoft.com/office/drawing/2014/main" id="{9CFCEE81-AB20-45C1-8BFA-DA2F763BC98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77449" y="5731836"/>
            <a:ext cx="352041" cy="176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 sz="200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96" name="Line 61">
            <a:extLst>
              <a:ext uri="{FF2B5EF4-FFF2-40B4-BE49-F238E27FC236}">
                <a16:creationId xmlns:a16="http://schemas.microsoft.com/office/drawing/2014/main" id="{F32CD160-F41E-4291-8066-7A2678F9B91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87104" y="5731836"/>
            <a:ext cx="352041" cy="176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 sz="200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97" name="Text Box 5">
            <a:extLst>
              <a:ext uri="{FF2B5EF4-FFF2-40B4-BE49-F238E27FC236}">
                <a16:creationId xmlns:a16="http://schemas.microsoft.com/office/drawing/2014/main" id="{36B08C8C-2C7B-4CD2-BC4B-BC5A6722A3A7}"/>
              </a:ext>
            </a:extLst>
          </p:cNvPr>
          <p:cNvSpPr txBox="1"/>
          <p:nvPr/>
        </p:nvSpPr>
        <p:spPr>
          <a:xfrm>
            <a:off x="3953786" y="5471108"/>
            <a:ext cx="989972" cy="5232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数总</a:t>
            </a:r>
            <a:endParaRPr lang="en-US" altLang="zh-CN" sz="28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98" name="Text Box 5">
            <a:extLst>
              <a:ext uri="{FF2B5EF4-FFF2-40B4-BE49-F238E27FC236}">
                <a16:creationId xmlns:a16="http://schemas.microsoft.com/office/drawing/2014/main" id="{61CB2FEB-B68D-4792-AAA1-1CC611A7ECE1}"/>
              </a:ext>
            </a:extLst>
          </p:cNvPr>
          <p:cNvSpPr txBox="1"/>
          <p:nvPr/>
        </p:nvSpPr>
        <p:spPr>
          <a:xfrm>
            <a:off x="5249166" y="5471108"/>
            <a:ext cx="552206" cy="5232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IR</a:t>
            </a:r>
          </a:p>
        </p:txBody>
      </p:sp>
    </p:spTree>
    <p:extLst>
      <p:ext uri="{BB962C8B-B14F-4D97-AF65-F5344CB8AC3E}">
        <p14:creationId xmlns:p14="http://schemas.microsoft.com/office/powerpoint/2010/main" val="1395538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" grpId="0" animBg="1"/>
      <p:bldP spid="180" grpId="0" animBg="1"/>
      <p:bldP spid="184" grpId="0" animBg="1"/>
      <p:bldP spid="185" grpId="0" animBg="1"/>
      <p:bldP spid="186" grpId="0" animBg="1"/>
      <p:bldP spid="187" grpId="0" animBg="1"/>
      <p:bldP spid="194" grpId="0"/>
      <p:bldP spid="195" grpId="0" animBg="1"/>
      <p:bldP spid="196" grpId="0" animBg="1"/>
      <p:bldP spid="197" grpId="0"/>
      <p:bldP spid="19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引言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44" name="Text Box 5"/>
          <p:cNvSpPr txBox="1"/>
          <p:nvPr/>
        </p:nvSpPr>
        <p:spPr>
          <a:xfrm>
            <a:off x="259524" y="796963"/>
            <a:ext cx="7525251" cy="6376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中央处理器（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CPU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）是计算机系统的核心部件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Text Box 5"/>
          <p:cNvSpPr txBox="1"/>
          <p:nvPr/>
        </p:nvSpPr>
        <p:spPr>
          <a:xfrm>
            <a:off x="3497798" y="1270439"/>
            <a:ext cx="1317244" cy="6376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运算器</a:t>
            </a:r>
            <a:endParaRPr lang="en-US" altLang="zh-CN" sz="2800" b="1" dirty="0">
              <a:solidFill>
                <a:schemeClr val="accent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" name="Text Box 5"/>
          <p:cNvSpPr txBox="1"/>
          <p:nvPr/>
        </p:nvSpPr>
        <p:spPr>
          <a:xfrm>
            <a:off x="3523236" y="1819388"/>
            <a:ext cx="1291806" cy="6376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控制器</a:t>
            </a:r>
            <a:endParaRPr lang="en-US" altLang="zh-CN" sz="2800" b="1" dirty="0">
              <a:solidFill>
                <a:srgbClr val="ED7D3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" name="AutoShape 5"/>
          <p:cNvSpPr/>
          <p:nvPr/>
        </p:nvSpPr>
        <p:spPr bwMode="auto">
          <a:xfrm>
            <a:off x="3344165" y="1620165"/>
            <a:ext cx="157134" cy="700849"/>
          </a:xfrm>
          <a:prstGeom prst="leftBrace">
            <a:avLst>
              <a:gd name="adj1" fmla="val 63817"/>
              <a:gd name="adj2" fmla="val 50000"/>
            </a:avLst>
          </a:prstGeom>
          <a:noFill/>
          <a:ln w="25400" cap="sq">
            <a:solidFill>
              <a:schemeClr val="accent1">
                <a:lumMod val="75000"/>
              </a:schemeClr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3" name="Text Box 5"/>
          <p:cNvSpPr txBox="1"/>
          <p:nvPr/>
        </p:nvSpPr>
        <p:spPr>
          <a:xfrm>
            <a:off x="268825" y="2434298"/>
            <a:ext cx="8624952" cy="416017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通过本章的学习，应在</a:t>
            </a: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一级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上建立起整机的概念：</a:t>
            </a: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的逻辑组成；内部有哪些部件，以数据通路为核心的总体结构，与外部的连接。</a:t>
            </a: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如何工作，即如何分时形成控制命令序列，以执行指令序列，分为：</a:t>
            </a:r>
          </a:p>
          <a:p>
            <a:pPr>
              <a:lnSpc>
                <a:spcPct val="12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（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）从寄存器传送级分析指令的执行流程；</a:t>
            </a:r>
          </a:p>
          <a:p>
            <a:pPr>
              <a:lnSpc>
                <a:spcPct val="12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（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）从微操作命令序列一级分析寄存器级传送的具体实现。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build="p"/>
      <p:bldP spid="16" grpId="0" build="p"/>
      <p:bldP spid="17" grpId="0" build="p"/>
      <p:bldP spid="20" grpId="0" animBg="1"/>
      <p:bldP spid="2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三、</a:t>
            </a:r>
            <a:r>
              <a:rPr lang="en-US" altLang="zh-CN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CPU</a:t>
            </a:r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的内部数据通路结构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30</a:t>
            </a:fld>
            <a:endParaRPr lang="zh-CN" altLang="en-US"/>
          </a:p>
        </p:txBody>
      </p:sp>
      <p:sp>
        <p:nvSpPr>
          <p:cNvPr id="12" name="Text Box 5"/>
          <p:cNvSpPr txBox="1"/>
          <p:nvPr/>
        </p:nvSpPr>
        <p:spPr>
          <a:xfrm>
            <a:off x="136250" y="852322"/>
            <a:ext cx="7150917" cy="5232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、取操作数地址</a:t>
            </a: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---①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寄存器间址（</a:t>
            </a: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</a:p>
        </p:txBody>
      </p:sp>
      <p:grpSp>
        <p:nvGrpSpPr>
          <p:cNvPr id="92" name="组合 91"/>
          <p:cNvGrpSpPr/>
          <p:nvPr/>
        </p:nvGrpSpPr>
        <p:grpSpPr>
          <a:xfrm>
            <a:off x="504300" y="1132210"/>
            <a:ext cx="8239090" cy="3928939"/>
            <a:chOff x="-7919" y="1494853"/>
            <a:chExt cx="8239090" cy="4376228"/>
          </a:xfrm>
        </p:grpSpPr>
        <p:sp>
          <p:nvSpPr>
            <p:cNvPr id="93" name="Line 28"/>
            <p:cNvSpPr>
              <a:spLocks noChangeShapeType="1"/>
            </p:cNvSpPr>
            <p:nvPr/>
          </p:nvSpPr>
          <p:spPr bwMode="auto">
            <a:xfrm flipV="1">
              <a:off x="683198" y="3432832"/>
              <a:ext cx="0" cy="3264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4" name="Line 29"/>
            <p:cNvSpPr>
              <a:spLocks noChangeShapeType="1"/>
            </p:cNvSpPr>
            <p:nvPr/>
          </p:nvSpPr>
          <p:spPr bwMode="auto">
            <a:xfrm flipV="1">
              <a:off x="1384867" y="2725516"/>
              <a:ext cx="0" cy="3264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5" name="Line 30"/>
            <p:cNvSpPr>
              <a:spLocks noChangeShapeType="1"/>
            </p:cNvSpPr>
            <p:nvPr/>
          </p:nvSpPr>
          <p:spPr bwMode="auto">
            <a:xfrm flipV="1">
              <a:off x="2055593" y="3432832"/>
              <a:ext cx="0" cy="3264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6" name="Line 31"/>
            <p:cNvSpPr>
              <a:spLocks noChangeShapeType="1"/>
            </p:cNvSpPr>
            <p:nvPr/>
          </p:nvSpPr>
          <p:spPr bwMode="auto">
            <a:xfrm flipV="1">
              <a:off x="1611085" y="4163962"/>
              <a:ext cx="1" cy="40006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7" name="Line 32"/>
            <p:cNvSpPr>
              <a:spLocks noChangeShapeType="1"/>
            </p:cNvSpPr>
            <p:nvPr/>
          </p:nvSpPr>
          <p:spPr bwMode="auto">
            <a:xfrm flipV="1">
              <a:off x="1007836" y="4163963"/>
              <a:ext cx="0" cy="40007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8" name="Line 33"/>
            <p:cNvSpPr>
              <a:spLocks noChangeShapeType="1"/>
            </p:cNvSpPr>
            <p:nvPr/>
          </p:nvSpPr>
          <p:spPr bwMode="auto">
            <a:xfrm flipV="1">
              <a:off x="253774" y="4163962"/>
              <a:ext cx="0" cy="4000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9" name="Line 34"/>
            <p:cNvSpPr>
              <a:spLocks noChangeShapeType="1"/>
            </p:cNvSpPr>
            <p:nvPr/>
          </p:nvSpPr>
          <p:spPr bwMode="auto">
            <a:xfrm flipV="1">
              <a:off x="2324525" y="4167409"/>
              <a:ext cx="5709" cy="39661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0" name="Line 37"/>
            <p:cNvSpPr>
              <a:spLocks noChangeShapeType="1"/>
            </p:cNvSpPr>
            <p:nvPr/>
          </p:nvSpPr>
          <p:spPr bwMode="auto">
            <a:xfrm flipV="1">
              <a:off x="1384867" y="2094387"/>
              <a:ext cx="0" cy="26939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1" name="Text Box 98"/>
            <p:cNvSpPr txBox="1">
              <a:spLocks noChangeArrowheads="1"/>
            </p:cNvSpPr>
            <p:nvPr/>
          </p:nvSpPr>
          <p:spPr bwMode="auto">
            <a:xfrm>
              <a:off x="-7919" y="4616379"/>
              <a:ext cx="1264228" cy="12547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 R0~R3 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 C D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SP  PC </a:t>
              </a:r>
            </a:p>
          </p:txBody>
        </p:sp>
        <p:sp>
          <p:nvSpPr>
            <p:cNvPr id="102" name="Text Box 115"/>
            <p:cNvSpPr txBox="1">
              <a:spLocks noChangeArrowheads="1"/>
            </p:cNvSpPr>
            <p:nvPr/>
          </p:nvSpPr>
          <p:spPr bwMode="auto">
            <a:xfrm>
              <a:off x="102961" y="3759312"/>
              <a:ext cx="1131090" cy="44566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squar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A</a:t>
              </a:r>
            </a:p>
          </p:txBody>
        </p:sp>
        <p:sp>
          <p:nvSpPr>
            <p:cNvPr id="103" name="Text Box 116"/>
            <p:cNvSpPr txBox="1">
              <a:spLocks noChangeArrowheads="1"/>
            </p:cNvSpPr>
            <p:nvPr/>
          </p:nvSpPr>
          <p:spPr bwMode="auto">
            <a:xfrm>
              <a:off x="743513" y="2345336"/>
              <a:ext cx="1281906" cy="40011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移位器</a:t>
              </a:r>
            </a:p>
          </p:txBody>
        </p:sp>
        <p:sp>
          <p:nvSpPr>
            <p:cNvPr id="104" name="Line 20"/>
            <p:cNvSpPr>
              <a:spLocks noChangeShapeType="1"/>
            </p:cNvSpPr>
            <p:nvPr/>
          </p:nvSpPr>
          <p:spPr bwMode="auto">
            <a:xfrm>
              <a:off x="781617" y="2861490"/>
              <a:ext cx="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5" name="Text Box 125"/>
            <p:cNvSpPr txBox="1">
              <a:spLocks noChangeArrowheads="1"/>
            </p:cNvSpPr>
            <p:nvPr/>
          </p:nvSpPr>
          <p:spPr bwMode="auto">
            <a:xfrm>
              <a:off x="1460273" y="3759314"/>
              <a:ext cx="1131091" cy="44566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squar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B</a:t>
              </a:r>
            </a:p>
          </p:txBody>
        </p:sp>
        <p:sp>
          <p:nvSpPr>
            <p:cNvPr id="106" name="Text Box 127"/>
            <p:cNvSpPr txBox="1">
              <a:spLocks noChangeArrowheads="1"/>
            </p:cNvSpPr>
            <p:nvPr/>
          </p:nvSpPr>
          <p:spPr bwMode="auto">
            <a:xfrm>
              <a:off x="601436" y="3051996"/>
              <a:ext cx="1537493" cy="40011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squar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ALU</a:t>
              </a:r>
            </a:p>
          </p:txBody>
        </p:sp>
        <p:sp>
          <p:nvSpPr>
            <p:cNvPr id="107" name="Rectangle 39"/>
            <p:cNvSpPr>
              <a:spLocks noChangeArrowheads="1"/>
            </p:cNvSpPr>
            <p:nvPr/>
          </p:nvSpPr>
          <p:spPr bwMode="auto">
            <a:xfrm>
              <a:off x="2802732" y="3476928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R2</a:t>
              </a:r>
            </a:p>
          </p:txBody>
        </p:sp>
        <p:sp>
          <p:nvSpPr>
            <p:cNvPr id="108" name="Line 51"/>
            <p:cNvSpPr>
              <a:spLocks noChangeShapeType="1"/>
            </p:cNvSpPr>
            <p:nvPr/>
          </p:nvSpPr>
          <p:spPr bwMode="auto">
            <a:xfrm flipV="1">
              <a:off x="1384867" y="2113435"/>
              <a:ext cx="2699770" cy="1116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9" name="Line 52"/>
            <p:cNvSpPr>
              <a:spLocks noChangeShapeType="1"/>
            </p:cNvSpPr>
            <p:nvPr/>
          </p:nvSpPr>
          <p:spPr bwMode="auto">
            <a:xfrm>
              <a:off x="4078301" y="2094388"/>
              <a:ext cx="14633" cy="368229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0" name="Line 60"/>
            <p:cNvSpPr>
              <a:spLocks noChangeShapeType="1"/>
            </p:cNvSpPr>
            <p:nvPr/>
          </p:nvSpPr>
          <p:spPr bwMode="auto">
            <a:xfrm flipH="1">
              <a:off x="3683199" y="2474687"/>
              <a:ext cx="82946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1" name="Line 61"/>
            <p:cNvSpPr>
              <a:spLocks noChangeShapeType="1"/>
            </p:cNvSpPr>
            <p:nvPr/>
          </p:nvSpPr>
          <p:spPr bwMode="auto">
            <a:xfrm flipH="1">
              <a:off x="3707606" y="3063172"/>
              <a:ext cx="82946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2" name="Line 62"/>
            <p:cNvSpPr>
              <a:spLocks noChangeShapeType="1"/>
            </p:cNvSpPr>
            <p:nvPr/>
          </p:nvSpPr>
          <p:spPr bwMode="auto">
            <a:xfrm flipH="1">
              <a:off x="3707606" y="3637630"/>
              <a:ext cx="37703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3" name="Line 63"/>
            <p:cNvSpPr>
              <a:spLocks noChangeShapeType="1"/>
            </p:cNvSpPr>
            <p:nvPr/>
          </p:nvSpPr>
          <p:spPr bwMode="auto">
            <a:xfrm flipH="1">
              <a:off x="3707606" y="4238542"/>
              <a:ext cx="7540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4" name="Line 64"/>
            <p:cNvSpPr>
              <a:spLocks noChangeShapeType="1"/>
            </p:cNvSpPr>
            <p:nvPr/>
          </p:nvSpPr>
          <p:spPr bwMode="auto">
            <a:xfrm flipH="1">
              <a:off x="3707606" y="4857880"/>
              <a:ext cx="82946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5" name="Line 65"/>
            <p:cNvSpPr>
              <a:spLocks noChangeShapeType="1"/>
            </p:cNvSpPr>
            <p:nvPr/>
          </p:nvSpPr>
          <p:spPr bwMode="auto">
            <a:xfrm flipH="1">
              <a:off x="3707606" y="5492973"/>
              <a:ext cx="7540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6" name="Line 66"/>
            <p:cNvSpPr>
              <a:spLocks noChangeShapeType="1"/>
            </p:cNvSpPr>
            <p:nvPr/>
          </p:nvSpPr>
          <p:spPr bwMode="auto">
            <a:xfrm flipV="1">
              <a:off x="5099472" y="1828473"/>
              <a:ext cx="1958151" cy="2375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7" name="Line 68"/>
            <p:cNvSpPr>
              <a:spLocks noChangeShapeType="1"/>
            </p:cNvSpPr>
            <p:nvPr/>
          </p:nvSpPr>
          <p:spPr bwMode="auto">
            <a:xfrm flipV="1">
              <a:off x="5099471" y="2203903"/>
              <a:ext cx="1951801" cy="4372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8" name="Line 69"/>
            <p:cNvSpPr>
              <a:spLocks noChangeShapeType="1"/>
            </p:cNvSpPr>
            <p:nvPr/>
          </p:nvSpPr>
          <p:spPr bwMode="auto">
            <a:xfrm flipH="1" flipV="1">
              <a:off x="5098084" y="2016180"/>
              <a:ext cx="1958152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9" name="Line 73"/>
            <p:cNvSpPr>
              <a:spLocks noChangeShapeType="1"/>
            </p:cNvSpPr>
            <p:nvPr/>
          </p:nvSpPr>
          <p:spPr bwMode="auto">
            <a:xfrm flipH="1">
              <a:off x="6457950" y="1828473"/>
              <a:ext cx="446" cy="888624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0" name="Line 74"/>
            <p:cNvSpPr>
              <a:spLocks noChangeShapeType="1"/>
            </p:cNvSpPr>
            <p:nvPr/>
          </p:nvSpPr>
          <p:spPr bwMode="auto">
            <a:xfrm>
              <a:off x="6683723" y="2012834"/>
              <a:ext cx="446" cy="704262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2" name="Line 77"/>
            <p:cNvSpPr>
              <a:spLocks noChangeShapeType="1"/>
            </p:cNvSpPr>
            <p:nvPr/>
          </p:nvSpPr>
          <p:spPr bwMode="auto">
            <a:xfrm>
              <a:off x="6910388" y="2227375"/>
              <a:ext cx="0" cy="489721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4" name="Line 91"/>
            <p:cNvSpPr>
              <a:spLocks noChangeShapeType="1"/>
            </p:cNvSpPr>
            <p:nvPr/>
          </p:nvSpPr>
          <p:spPr bwMode="auto">
            <a:xfrm>
              <a:off x="5404247" y="2416631"/>
              <a:ext cx="22621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5" name="Line 92"/>
            <p:cNvSpPr>
              <a:spLocks noChangeShapeType="1"/>
            </p:cNvSpPr>
            <p:nvPr/>
          </p:nvSpPr>
          <p:spPr bwMode="auto">
            <a:xfrm flipV="1">
              <a:off x="5614035" y="1814746"/>
              <a:ext cx="9622" cy="58278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6" name="Line 93"/>
            <p:cNvSpPr>
              <a:spLocks noChangeShapeType="1"/>
            </p:cNvSpPr>
            <p:nvPr/>
          </p:nvSpPr>
          <p:spPr bwMode="auto">
            <a:xfrm flipH="1">
              <a:off x="5391947" y="2994235"/>
              <a:ext cx="37703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7" name="Line 94"/>
            <p:cNvSpPr>
              <a:spLocks noChangeShapeType="1"/>
            </p:cNvSpPr>
            <p:nvPr/>
          </p:nvSpPr>
          <p:spPr bwMode="auto">
            <a:xfrm flipV="1">
              <a:off x="5751194" y="2009193"/>
              <a:ext cx="273" cy="10083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8" name="Line 95"/>
            <p:cNvSpPr>
              <a:spLocks noChangeShapeType="1"/>
            </p:cNvSpPr>
            <p:nvPr/>
          </p:nvSpPr>
          <p:spPr bwMode="auto">
            <a:xfrm flipH="1">
              <a:off x="5902279" y="2016180"/>
              <a:ext cx="12404" cy="15633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9" name="Line 96"/>
            <p:cNvSpPr>
              <a:spLocks noChangeShapeType="1"/>
            </p:cNvSpPr>
            <p:nvPr/>
          </p:nvSpPr>
          <p:spPr bwMode="auto">
            <a:xfrm flipH="1">
              <a:off x="5408771" y="3571838"/>
              <a:ext cx="493196" cy="110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0" name="Text Box 110"/>
            <p:cNvSpPr txBox="1">
              <a:spLocks noChangeArrowheads="1"/>
            </p:cNvSpPr>
            <p:nvPr/>
          </p:nvSpPr>
          <p:spPr bwMode="auto">
            <a:xfrm>
              <a:off x="6307138" y="2717096"/>
              <a:ext cx="754063" cy="400110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miter lim="800000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主存</a:t>
              </a:r>
              <a:endPara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2" name="Text Box 114"/>
            <p:cNvSpPr txBox="1">
              <a:spLocks noChangeArrowheads="1"/>
            </p:cNvSpPr>
            <p:nvPr/>
          </p:nvSpPr>
          <p:spPr bwMode="auto">
            <a:xfrm>
              <a:off x="6983590" y="2016968"/>
              <a:ext cx="1247581" cy="445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000" b="1" dirty="0">
                  <a:solidFill>
                    <a:schemeClr val="folHlink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控制总线</a:t>
              </a:r>
              <a:endParaRPr lang="en-US" altLang="zh-CN" sz="2000" b="1" dirty="0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3" name="Text Box 117"/>
            <p:cNvSpPr txBox="1">
              <a:spLocks noChangeArrowheads="1"/>
            </p:cNvSpPr>
            <p:nvPr/>
          </p:nvSpPr>
          <p:spPr bwMode="auto">
            <a:xfrm>
              <a:off x="1891521" y="1673922"/>
              <a:ext cx="1583531" cy="472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eaLnBrk="0" hangingPunct="0">
                <a:spcBef>
                  <a:spcPct val="50000"/>
                </a:spcBef>
                <a:defRPr sz="2000" b="1">
                  <a:solidFill>
                    <a:schemeClr val="folHlink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</a:lstStyle>
            <a:p>
              <a:r>
                <a:rPr lang="zh-CN" altLang="en-US" dirty="0">
                  <a:solidFill>
                    <a:schemeClr val="tx1"/>
                  </a:solidFill>
                </a:rPr>
                <a:t>内总线</a:t>
              </a:r>
            </a:p>
          </p:txBody>
        </p:sp>
        <p:sp>
          <p:nvSpPr>
            <p:cNvPr id="136" name="Text Box 153"/>
            <p:cNvSpPr txBox="1">
              <a:spLocks noChangeArrowheads="1"/>
            </p:cNvSpPr>
            <p:nvPr/>
          </p:nvSpPr>
          <p:spPr bwMode="auto">
            <a:xfrm>
              <a:off x="6984095" y="1494853"/>
              <a:ext cx="1246658" cy="445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000" b="1" dirty="0">
                  <a:solidFill>
                    <a:schemeClr val="folHlink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地址总线</a:t>
              </a:r>
              <a:endParaRPr lang="en-US" altLang="zh-CN" sz="2000" b="1" dirty="0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7" name="Text Box 154"/>
            <p:cNvSpPr txBox="1">
              <a:spLocks noChangeArrowheads="1"/>
            </p:cNvSpPr>
            <p:nvPr/>
          </p:nvSpPr>
          <p:spPr bwMode="auto">
            <a:xfrm>
              <a:off x="6983590" y="1764755"/>
              <a:ext cx="1247581" cy="445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000" b="1" dirty="0">
                  <a:solidFill>
                    <a:schemeClr val="folHlink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数据总线</a:t>
              </a:r>
              <a:endParaRPr lang="en-US" altLang="zh-CN" sz="2000" b="1" dirty="0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8" name="Line 156"/>
            <p:cNvSpPr>
              <a:spLocks noChangeShapeType="1"/>
            </p:cNvSpPr>
            <p:nvPr/>
          </p:nvSpPr>
          <p:spPr bwMode="auto">
            <a:xfrm flipH="1">
              <a:off x="6068514" y="2183302"/>
              <a:ext cx="12405" cy="19260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9" name="Text Box 157"/>
            <p:cNvSpPr txBox="1">
              <a:spLocks noChangeArrowheads="1"/>
            </p:cNvSpPr>
            <p:nvPr/>
          </p:nvSpPr>
          <p:spPr bwMode="auto">
            <a:xfrm>
              <a:off x="5687918" y="4107724"/>
              <a:ext cx="786525" cy="835164"/>
            </a:xfrm>
            <a:prstGeom prst="rect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控制逻辑 </a:t>
              </a:r>
            </a:p>
          </p:txBody>
        </p:sp>
        <p:sp>
          <p:nvSpPr>
            <p:cNvPr id="140" name="Rectangle 39"/>
            <p:cNvSpPr>
              <a:spLocks noChangeArrowheads="1"/>
            </p:cNvSpPr>
            <p:nvPr/>
          </p:nvSpPr>
          <p:spPr bwMode="auto">
            <a:xfrm>
              <a:off x="2802732" y="4077840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R3</a:t>
              </a:r>
            </a:p>
          </p:txBody>
        </p:sp>
        <p:sp>
          <p:nvSpPr>
            <p:cNvPr id="141" name="Rectangle 39"/>
            <p:cNvSpPr>
              <a:spLocks noChangeArrowheads="1"/>
            </p:cNvSpPr>
            <p:nvPr/>
          </p:nvSpPr>
          <p:spPr bwMode="auto">
            <a:xfrm>
              <a:off x="2802732" y="4697178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C</a:t>
              </a:r>
            </a:p>
          </p:txBody>
        </p:sp>
        <p:sp>
          <p:nvSpPr>
            <p:cNvPr id="142" name="Rectangle 39"/>
            <p:cNvSpPr>
              <a:spLocks noChangeArrowheads="1"/>
            </p:cNvSpPr>
            <p:nvPr/>
          </p:nvSpPr>
          <p:spPr bwMode="auto">
            <a:xfrm>
              <a:off x="2802732" y="2903575"/>
              <a:ext cx="845348" cy="319194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R1</a:t>
              </a:r>
            </a:p>
          </p:txBody>
        </p:sp>
        <p:sp>
          <p:nvSpPr>
            <p:cNvPr id="143" name="Rectangle 39"/>
            <p:cNvSpPr>
              <a:spLocks noChangeArrowheads="1"/>
            </p:cNvSpPr>
            <p:nvPr/>
          </p:nvSpPr>
          <p:spPr bwMode="auto">
            <a:xfrm>
              <a:off x="2802732" y="2316003"/>
              <a:ext cx="845348" cy="317369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R0</a:t>
              </a:r>
            </a:p>
          </p:txBody>
        </p:sp>
        <p:sp>
          <p:nvSpPr>
            <p:cNvPr id="144" name="Rectangle 39"/>
            <p:cNvSpPr>
              <a:spLocks noChangeArrowheads="1"/>
            </p:cNvSpPr>
            <p:nvPr/>
          </p:nvSpPr>
          <p:spPr bwMode="auto">
            <a:xfrm>
              <a:off x="2802732" y="5332271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D</a:t>
              </a:r>
            </a:p>
          </p:txBody>
        </p:sp>
        <p:sp>
          <p:nvSpPr>
            <p:cNvPr id="145" name="Rectangle 39"/>
            <p:cNvSpPr>
              <a:spLocks noChangeArrowheads="1"/>
            </p:cNvSpPr>
            <p:nvPr/>
          </p:nvSpPr>
          <p:spPr bwMode="auto">
            <a:xfrm>
              <a:off x="4548210" y="5332271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PSW</a:t>
              </a:r>
            </a:p>
          </p:txBody>
        </p:sp>
        <p:sp>
          <p:nvSpPr>
            <p:cNvPr id="146" name="Rectangle 39"/>
            <p:cNvSpPr>
              <a:spLocks noChangeArrowheads="1"/>
            </p:cNvSpPr>
            <p:nvPr/>
          </p:nvSpPr>
          <p:spPr bwMode="auto">
            <a:xfrm>
              <a:off x="4548210" y="4697178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SP</a:t>
              </a:r>
            </a:p>
          </p:txBody>
        </p:sp>
        <p:sp>
          <p:nvSpPr>
            <p:cNvPr id="147" name="Rectangle 39"/>
            <p:cNvSpPr>
              <a:spLocks noChangeArrowheads="1"/>
            </p:cNvSpPr>
            <p:nvPr/>
          </p:nvSpPr>
          <p:spPr bwMode="auto">
            <a:xfrm>
              <a:off x="4548210" y="4077840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PC</a:t>
              </a:r>
            </a:p>
          </p:txBody>
        </p:sp>
        <p:sp>
          <p:nvSpPr>
            <p:cNvPr id="148" name="Rectangle 39"/>
            <p:cNvSpPr>
              <a:spLocks noChangeArrowheads="1"/>
            </p:cNvSpPr>
            <p:nvPr/>
          </p:nvSpPr>
          <p:spPr bwMode="auto">
            <a:xfrm>
              <a:off x="4548210" y="3476928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IR</a:t>
              </a:r>
            </a:p>
          </p:txBody>
        </p:sp>
        <p:sp>
          <p:nvSpPr>
            <p:cNvPr id="149" name="Rectangle 39"/>
            <p:cNvSpPr>
              <a:spLocks noChangeArrowheads="1"/>
            </p:cNvSpPr>
            <p:nvPr/>
          </p:nvSpPr>
          <p:spPr bwMode="auto">
            <a:xfrm>
              <a:off x="4546599" y="2902470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MDR</a:t>
              </a:r>
            </a:p>
          </p:txBody>
        </p:sp>
        <p:sp>
          <p:nvSpPr>
            <p:cNvPr id="150" name="Rectangle 39"/>
            <p:cNvSpPr>
              <a:spLocks noChangeArrowheads="1"/>
            </p:cNvSpPr>
            <p:nvPr/>
          </p:nvSpPr>
          <p:spPr bwMode="auto">
            <a:xfrm>
              <a:off x="4547788" y="2313985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MAR</a:t>
              </a:r>
            </a:p>
          </p:txBody>
        </p:sp>
        <p:sp>
          <p:nvSpPr>
            <p:cNvPr id="155" name="Text Box 98"/>
            <p:cNvSpPr txBox="1">
              <a:spLocks noChangeArrowheads="1"/>
            </p:cNvSpPr>
            <p:nvPr/>
          </p:nvSpPr>
          <p:spPr bwMode="auto">
            <a:xfrm>
              <a:off x="1379462" y="4602527"/>
              <a:ext cx="1264229" cy="12547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 R0~R3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 C  D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PSW MDR</a:t>
              </a:r>
            </a:p>
          </p:txBody>
        </p:sp>
        <p:sp>
          <p:nvSpPr>
            <p:cNvPr id="156" name="Text Box 98"/>
            <p:cNvSpPr txBox="1">
              <a:spLocks noChangeArrowheads="1"/>
            </p:cNvSpPr>
            <p:nvPr/>
          </p:nvSpPr>
          <p:spPr bwMode="auto">
            <a:xfrm>
              <a:off x="380773" y="4328130"/>
              <a:ext cx="48684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…</a:t>
              </a:r>
            </a:p>
          </p:txBody>
        </p:sp>
        <p:sp>
          <p:nvSpPr>
            <p:cNvPr id="157" name="Text Box 98"/>
            <p:cNvSpPr txBox="1">
              <a:spLocks noChangeArrowheads="1"/>
            </p:cNvSpPr>
            <p:nvPr/>
          </p:nvSpPr>
          <p:spPr bwMode="auto">
            <a:xfrm>
              <a:off x="1752205" y="4350543"/>
              <a:ext cx="48684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…</a:t>
              </a:r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10C97596-949B-4C46-B79E-777065FAB2D8}"/>
              </a:ext>
            </a:extLst>
          </p:cNvPr>
          <p:cNvSpPr/>
          <p:nvPr/>
        </p:nvSpPr>
        <p:spPr>
          <a:xfrm>
            <a:off x="-15872" y="5106652"/>
            <a:ext cx="9181652" cy="12922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Text Box 98">
            <a:extLst>
              <a:ext uri="{FF2B5EF4-FFF2-40B4-BE49-F238E27FC236}">
                <a16:creationId xmlns:a16="http://schemas.microsoft.com/office/drawing/2014/main" id="{25B942EC-1C0E-4682-BFCB-FCC383484E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6981" y="3922113"/>
            <a:ext cx="519134" cy="313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R0 </a:t>
            </a:r>
          </a:p>
        </p:txBody>
      </p:sp>
      <p:sp>
        <p:nvSpPr>
          <p:cNvPr id="82" name="Line 31">
            <a:extLst>
              <a:ext uri="{FF2B5EF4-FFF2-40B4-BE49-F238E27FC236}">
                <a16:creationId xmlns:a16="http://schemas.microsoft.com/office/drawing/2014/main" id="{84F780BF-BF91-4658-A473-FD864358061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27193" y="3530201"/>
            <a:ext cx="1" cy="35917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3" name="Text Box 125">
            <a:extLst>
              <a:ext uri="{FF2B5EF4-FFF2-40B4-BE49-F238E27FC236}">
                <a16:creationId xmlns:a16="http://schemas.microsoft.com/office/drawing/2014/main" id="{C4FD158C-2A5A-4118-A36E-3602E57463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0830" y="3165209"/>
            <a:ext cx="1131091" cy="400110"/>
          </a:xfrm>
          <a:prstGeom prst="rect">
            <a:avLst/>
          </a:prstGeom>
          <a:solidFill>
            <a:srgbClr val="FF0000"/>
          </a:solidFill>
          <a:ln w="38100">
            <a:solidFill>
              <a:srgbClr val="ED7D31"/>
            </a:solidFill>
            <a:miter lim="800000"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</a:p>
        </p:txBody>
      </p:sp>
      <p:sp>
        <p:nvSpPr>
          <p:cNvPr id="84" name="Line 30">
            <a:extLst>
              <a:ext uri="{FF2B5EF4-FFF2-40B4-BE49-F238E27FC236}">
                <a16:creationId xmlns:a16="http://schemas.microsoft.com/office/drawing/2014/main" id="{F8803103-7BC9-4790-BB34-C95B2821062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68420" y="2869036"/>
            <a:ext cx="0" cy="29311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5" name="Text Box 127">
            <a:extLst>
              <a:ext uri="{FF2B5EF4-FFF2-40B4-BE49-F238E27FC236}">
                <a16:creationId xmlns:a16="http://schemas.microsoft.com/office/drawing/2014/main" id="{33E7D2F1-26A7-4D64-AA84-7653A1A3B9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2675" y="2529146"/>
            <a:ext cx="1537493" cy="359216"/>
          </a:xfrm>
          <a:prstGeom prst="rect">
            <a:avLst/>
          </a:prstGeom>
          <a:solidFill>
            <a:srgbClr val="FF0000"/>
          </a:solidFill>
          <a:ln w="38100">
            <a:solidFill>
              <a:srgbClr val="ED7D31"/>
            </a:solidFill>
            <a:miter lim="800000"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ALU</a:t>
            </a:r>
          </a:p>
        </p:txBody>
      </p:sp>
      <p:sp>
        <p:nvSpPr>
          <p:cNvPr id="86" name="Line 30">
            <a:extLst>
              <a:ext uri="{FF2B5EF4-FFF2-40B4-BE49-F238E27FC236}">
                <a16:creationId xmlns:a16="http://schemas.microsoft.com/office/drawing/2014/main" id="{E1AE6137-4E23-418D-9078-3011802C908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99674" y="2234012"/>
            <a:ext cx="0" cy="29311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7" name="Text Box 116">
            <a:extLst>
              <a:ext uri="{FF2B5EF4-FFF2-40B4-BE49-F238E27FC236}">
                <a16:creationId xmlns:a16="http://schemas.microsoft.com/office/drawing/2014/main" id="{484B7AEA-33D6-42F7-982F-0A9B0DBEEF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485" y="1893752"/>
            <a:ext cx="1281906" cy="359216"/>
          </a:xfrm>
          <a:prstGeom prst="rect">
            <a:avLst/>
          </a:prstGeom>
          <a:solidFill>
            <a:srgbClr val="FF0000"/>
          </a:solidFill>
          <a:ln w="38100">
            <a:solidFill>
              <a:srgbClr val="ED7D31"/>
            </a:solidFill>
            <a:miter lim="800000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zh-CN" altLang="en-US" sz="20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移位器</a:t>
            </a:r>
          </a:p>
        </p:txBody>
      </p:sp>
      <p:sp>
        <p:nvSpPr>
          <p:cNvPr id="88" name="Line 30">
            <a:extLst>
              <a:ext uri="{FF2B5EF4-FFF2-40B4-BE49-F238E27FC236}">
                <a16:creationId xmlns:a16="http://schemas.microsoft.com/office/drawing/2014/main" id="{93494F60-32E9-4C23-9AFC-84E2BFB82EB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97057" y="1670690"/>
            <a:ext cx="0" cy="29311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9" name="Line 51">
            <a:extLst>
              <a:ext uri="{FF2B5EF4-FFF2-40B4-BE49-F238E27FC236}">
                <a16:creationId xmlns:a16="http://schemas.microsoft.com/office/drawing/2014/main" id="{5E5EF608-B9A2-447F-B0A9-384CD7657FB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03461" y="1687906"/>
            <a:ext cx="2699770" cy="1002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0" name="Text Box 117">
            <a:extLst>
              <a:ext uri="{FF2B5EF4-FFF2-40B4-BE49-F238E27FC236}">
                <a16:creationId xmlns:a16="http://schemas.microsoft.com/office/drawing/2014/main" id="{11B6AAC8-568C-431C-AF3E-B4E2351515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4360" y="1291128"/>
            <a:ext cx="15835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spcBef>
                <a:spcPct val="50000"/>
              </a:spcBef>
              <a:defRPr sz="2000" b="1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 dirty="0">
                <a:solidFill>
                  <a:srgbClr val="FF0000"/>
                </a:solidFill>
              </a:rPr>
              <a:t>内总线</a:t>
            </a:r>
          </a:p>
        </p:txBody>
      </p:sp>
      <p:sp>
        <p:nvSpPr>
          <p:cNvPr id="91" name="Line 52">
            <a:extLst>
              <a:ext uri="{FF2B5EF4-FFF2-40B4-BE49-F238E27FC236}">
                <a16:creationId xmlns:a16="http://schemas.microsoft.com/office/drawing/2014/main" id="{7C18A746-3708-41EF-9FED-5CB18297B6FB}"/>
              </a:ext>
            </a:extLst>
          </p:cNvPr>
          <p:cNvSpPr>
            <a:spLocks noChangeShapeType="1"/>
          </p:cNvSpPr>
          <p:nvPr/>
        </p:nvSpPr>
        <p:spPr bwMode="auto">
          <a:xfrm>
            <a:off x="4590328" y="1667393"/>
            <a:ext cx="14633" cy="3305939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1" name="Line 60">
            <a:extLst>
              <a:ext uri="{FF2B5EF4-FFF2-40B4-BE49-F238E27FC236}">
                <a16:creationId xmlns:a16="http://schemas.microsoft.com/office/drawing/2014/main" id="{1562D3A4-2594-4F23-A2A0-191E51D57C5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93502" y="2011995"/>
            <a:ext cx="434373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3" name="Rectangle 39">
            <a:extLst>
              <a:ext uri="{FF2B5EF4-FFF2-40B4-BE49-F238E27FC236}">
                <a16:creationId xmlns:a16="http://schemas.microsoft.com/office/drawing/2014/main" id="{81900EE8-B5F3-4042-849F-9633B1F17C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0369" y="1865970"/>
            <a:ext cx="845348" cy="288555"/>
          </a:xfrm>
          <a:prstGeom prst="rect">
            <a:avLst/>
          </a:prstGeom>
          <a:solidFill>
            <a:srgbClr val="FF0000"/>
          </a:solidFill>
          <a:ln w="38100">
            <a:solidFill>
              <a:srgbClr val="ED7D31"/>
            </a:solidFill>
            <a:miter lim="800000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0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MAR</a:t>
            </a:r>
          </a:p>
        </p:txBody>
      </p:sp>
      <p:sp>
        <p:nvSpPr>
          <p:cNvPr id="131" name="箭头: 右 130">
            <a:extLst>
              <a:ext uri="{FF2B5EF4-FFF2-40B4-BE49-F238E27FC236}">
                <a16:creationId xmlns:a16="http://schemas.microsoft.com/office/drawing/2014/main" id="{AADC17A2-B4D9-43B5-B4A1-3FFBE0409F89}"/>
              </a:ext>
            </a:extLst>
          </p:cNvPr>
          <p:cNvSpPr/>
          <p:nvPr/>
        </p:nvSpPr>
        <p:spPr>
          <a:xfrm>
            <a:off x="7033065" y="5651947"/>
            <a:ext cx="411514" cy="261610"/>
          </a:xfrm>
          <a:prstGeom prst="rightArrow">
            <a:avLst/>
          </a:prstGeom>
          <a:solidFill>
            <a:schemeClr val="bg1"/>
          </a:solidFill>
          <a:ln w="38100">
            <a:solidFill>
              <a:srgbClr val="2F5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34" name="Text Box 5">
            <a:extLst>
              <a:ext uri="{FF2B5EF4-FFF2-40B4-BE49-F238E27FC236}">
                <a16:creationId xmlns:a16="http://schemas.microsoft.com/office/drawing/2014/main" id="{C7E43E6E-94E3-48B9-BC8A-191F882803AC}"/>
              </a:ext>
            </a:extLst>
          </p:cNvPr>
          <p:cNvSpPr txBox="1"/>
          <p:nvPr/>
        </p:nvSpPr>
        <p:spPr>
          <a:xfrm>
            <a:off x="272387" y="5521142"/>
            <a:ext cx="488258" cy="5232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r>
              <a:rPr lang="en-US" altLang="zh-CN" sz="2800" b="1" baseline="-25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</a:p>
        </p:txBody>
      </p:sp>
      <p:sp>
        <p:nvSpPr>
          <p:cNvPr id="135" name="Line 61">
            <a:extLst>
              <a:ext uri="{FF2B5EF4-FFF2-40B4-BE49-F238E27FC236}">
                <a16:creationId xmlns:a16="http://schemas.microsoft.com/office/drawing/2014/main" id="{AFEBF692-BFFA-4F27-9C3E-42021C124AB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5320" y="5781870"/>
            <a:ext cx="352041" cy="176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1" name="Line 61">
            <a:extLst>
              <a:ext uri="{FF2B5EF4-FFF2-40B4-BE49-F238E27FC236}">
                <a16:creationId xmlns:a16="http://schemas.microsoft.com/office/drawing/2014/main" id="{492152E9-B394-4119-AFED-43ED304E575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52020" y="5781870"/>
            <a:ext cx="352041" cy="176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2" name="Text Box 5">
            <a:extLst>
              <a:ext uri="{FF2B5EF4-FFF2-40B4-BE49-F238E27FC236}">
                <a16:creationId xmlns:a16="http://schemas.microsoft.com/office/drawing/2014/main" id="{55AFFCF1-FEF4-4069-905F-EFF91C6958C4}"/>
              </a:ext>
            </a:extLst>
          </p:cNvPr>
          <p:cNvSpPr txBox="1"/>
          <p:nvPr/>
        </p:nvSpPr>
        <p:spPr>
          <a:xfrm>
            <a:off x="962036" y="5521142"/>
            <a:ext cx="765309" cy="5232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A/B</a:t>
            </a:r>
          </a:p>
        </p:txBody>
      </p:sp>
      <p:sp>
        <p:nvSpPr>
          <p:cNvPr id="153" name="Line 61">
            <a:extLst>
              <a:ext uri="{FF2B5EF4-FFF2-40B4-BE49-F238E27FC236}">
                <a16:creationId xmlns:a16="http://schemas.microsoft.com/office/drawing/2014/main" id="{EDCC2892-B74E-49CE-A2CB-E9E0165FDF9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92284" y="5781870"/>
            <a:ext cx="352041" cy="176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4" name="Text Box 5">
            <a:extLst>
              <a:ext uri="{FF2B5EF4-FFF2-40B4-BE49-F238E27FC236}">
                <a16:creationId xmlns:a16="http://schemas.microsoft.com/office/drawing/2014/main" id="{96E0F063-925D-4758-90F4-B141964AD481}"/>
              </a:ext>
            </a:extLst>
          </p:cNvPr>
          <p:cNvSpPr txBox="1"/>
          <p:nvPr/>
        </p:nvSpPr>
        <p:spPr>
          <a:xfrm>
            <a:off x="1928736" y="5521142"/>
            <a:ext cx="738873" cy="5232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ALU</a:t>
            </a:r>
          </a:p>
        </p:txBody>
      </p:sp>
      <p:sp>
        <p:nvSpPr>
          <p:cNvPr id="158" name="Line 61">
            <a:extLst>
              <a:ext uri="{FF2B5EF4-FFF2-40B4-BE49-F238E27FC236}">
                <a16:creationId xmlns:a16="http://schemas.microsoft.com/office/drawing/2014/main" id="{4F432537-938E-4320-8989-E1D107A4813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86112" y="5781870"/>
            <a:ext cx="352041" cy="176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9" name="Text Box 5">
            <a:extLst>
              <a:ext uri="{FF2B5EF4-FFF2-40B4-BE49-F238E27FC236}">
                <a16:creationId xmlns:a16="http://schemas.microsoft.com/office/drawing/2014/main" id="{88F27073-5894-40F6-BC25-6C3B90AF8E95}"/>
              </a:ext>
            </a:extLst>
          </p:cNvPr>
          <p:cNvSpPr txBox="1"/>
          <p:nvPr/>
        </p:nvSpPr>
        <p:spPr>
          <a:xfrm>
            <a:off x="2869000" y="5521142"/>
            <a:ext cx="1292437" cy="5232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移位器</a:t>
            </a:r>
            <a:endParaRPr lang="en-US" altLang="zh-CN" sz="28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0" name="Line 61">
            <a:extLst>
              <a:ext uri="{FF2B5EF4-FFF2-40B4-BE49-F238E27FC236}">
                <a16:creationId xmlns:a16="http://schemas.microsoft.com/office/drawing/2014/main" id="{E720DF38-9CB9-430E-AF7E-1FF832E0571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87577" y="5781870"/>
            <a:ext cx="352041" cy="176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1" name="Text Box 5">
            <a:extLst>
              <a:ext uri="{FF2B5EF4-FFF2-40B4-BE49-F238E27FC236}">
                <a16:creationId xmlns:a16="http://schemas.microsoft.com/office/drawing/2014/main" id="{DAE89905-89A7-476D-826A-1457D1D57143}"/>
              </a:ext>
            </a:extLst>
          </p:cNvPr>
          <p:cNvSpPr txBox="1"/>
          <p:nvPr/>
        </p:nvSpPr>
        <p:spPr>
          <a:xfrm>
            <a:off x="4362828" y="5521142"/>
            <a:ext cx="1800074" cy="5232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内总线</a:t>
            </a:r>
            <a:endParaRPr lang="en-US" altLang="zh-CN" sz="28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2" name="Line 61">
            <a:extLst>
              <a:ext uri="{FF2B5EF4-FFF2-40B4-BE49-F238E27FC236}">
                <a16:creationId xmlns:a16="http://schemas.microsoft.com/office/drawing/2014/main" id="{AFC092EA-F608-4686-A4BD-0C8B2956F2D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25633" y="5781870"/>
            <a:ext cx="352041" cy="176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3" name="Text Box 5">
            <a:extLst>
              <a:ext uri="{FF2B5EF4-FFF2-40B4-BE49-F238E27FC236}">
                <a16:creationId xmlns:a16="http://schemas.microsoft.com/office/drawing/2014/main" id="{F8D55A89-FD4D-45B8-A7BF-891A47A12574}"/>
              </a:ext>
            </a:extLst>
          </p:cNvPr>
          <p:cNvSpPr txBox="1"/>
          <p:nvPr/>
        </p:nvSpPr>
        <p:spPr>
          <a:xfrm>
            <a:off x="6364293" y="5521142"/>
            <a:ext cx="744097" cy="5232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MAR</a:t>
            </a:r>
          </a:p>
        </p:txBody>
      </p:sp>
      <p:sp>
        <p:nvSpPr>
          <p:cNvPr id="164" name="Text Box 5">
            <a:extLst>
              <a:ext uri="{FF2B5EF4-FFF2-40B4-BE49-F238E27FC236}">
                <a16:creationId xmlns:a16="http://schemas.microsoft.com/office/drawing/2014/main" id="{7367FF03-265C-41C4-BBE3-A93E7758CD81}"/>
              </a:ext>
            </a:extLst>
          </p:cNvPr>
          <p:cNvSpPr txBox="1"/>
          <p:nvPr/>
        </p:nvSpPr>
        <p:spPr>
          <a:xfrm>
            <a:off x="8140443" y="5521142"/>
            <a:ext cx="744097" cy="5232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MAR</a:t>
            </a:r>
          </a:p>
        </p:txBody>
      </p:sp>
      <p:sp>
        <p:nvSpPr>
          <p:cNvPr id="165" name="Text Box 5">
            <a:extLst>
              <a:ext uri="{FF2B5EF4-FFF2-40B4-BE49-F238E27FC236}">
                <a16:creationId xmlns:a16="http://schemas.microsoft.com/office/drawing/2014/main" id="{EDE8C7F0-8B1F-463C-A8A3-7C30E5FF750F}"/>
              </a:ext>
            </a:extLst>
          </p:cNvPr>
          <p:cNvSpPr txBox="1"/>
          <p:nvPr/>
        </p:nvSpPr>
        <p:spPr>
          <a:xfrm>
            <a:off x="7432754" y="5521142"/>
            <a:ext cx="569804" cy="5232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r>
              <a:rPr lang="en-US" altLang="zh-CN" sz="2800" b="1" baseline="-25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354132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"/>
                            </p:stCondLst>
                            <p:childTnLst>
                              <p:par>
                                <p:cTn id="7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500"/>
                            </p:stCondLst>
                            <p:childTnLst>
                              <p:par>
                                <p:cTn id="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2000"/>
                            </p:stCondLst>
                            <p:childTnLst>
                              <p:par>
                                <p:cTn id="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"/>
                            </p:stCondLst>
                            <p:childTnLst>
                              <p:par>
                                <p:cTn id="1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000"/>
                            </p:stCondLst>
                            <p:childTnLst>
                              <p:par>
                                <p:cTn id="1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/>
      <p:bldP spid="91" grpId="0" animBg="1"/>
      <p:bldP spid="121" grpId="0" animBg="1"/>
      <p:bldP spid="123" grpId="0" animBg="1"/>
      <p:bldP spid="131" grpId="0" bldLvl="0" animBg="1"/>
      <p:bldP spid="134" grpId="0"/>
      <p:bldP spid="135" grpId="0" bldLvl="0" animBg="1"/>
      <p:bldP spid="151" grpId="0" bldLvl="0" animBg="1"/>
      <p:bldP spid="152" grpId="0"/>
      <p:bldP spid="153" grpId="0" bldLvl="0" animBg="1"/>
      <p:bldP spid="154" grpId="0"/>
      <p:bldP spid="158" grpId="0" bldLvl="0" animBg="1"/>
      <p:bldP spid="159" grpId="0"/>
      <p:bldP spid="160" grpId="0" bldLvl="0" animBg="1"/>
      <p:bldP spid="161" grpId="0"/>
      <p:bldP spid="162" grpId="0" bldLvl="0" animBg="1"/>
      <p:bldP spid="163" grpId="0"/>
      <p:bldP spid="164" grpId="0"/>
      <p:bldP spid="16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三、</a:t>
            </a:r>
            <a:r>
              <a:rPr lang="en-US" altLang="zh-CN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CPU</a:t>
            </a:r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的内部数据通路结构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31</a:t>
            </a:fld>
            <a:endParaRPr lang="zh-CN" altLang="en-US"/>
          </a:p>
        </p:txBody>
      </p:sp>
      <p:sp>
        <p:nvSpPr>
          <p:cNvPr id="12" name="Text Box 5"/>
          <p:cNvSpPr txBox="1"/>
          <p:nvPr/>
        </p:nvSpPr>
        <p:spPr>
          <a:xfrm>
            <a:off x="136250" y="852322"/>
            <a:ext cx="8092012" cy="5232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、取操作数地址</a:t>
            </a: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---②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自减型寄存器间址 </a:t>
            </a: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-(R)</a:t>
            </a:r>
            <a:endParaRPr lang="zh-CN" altLang="en-US" sz="2800" b="1" dirty="0">
              <a:solidFill>
                <a:srgbClr val="0563C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92" name="组合 91"/>
          <p:cNvGrpSpPr/>
          <p:nvPr/>
        </p:nvGrpSpPr>
        <p:grpSpPr>
          <a:xfrm>
            <a:off x="504300" y="1132210"/>
            <a:ext cx="8239090" cy="3928939"/>
            <a:chOff x="-7919" y="1494853"/>
            <a:chExt cx="8239090" cy="4376228"/>
          </a:xfrm>
        </p:grpSpPr>
        <p:sp>
          <p:nvSpPr>
            <p:cNvPr id="93" name="Line 28"/>
            <p:cNvSpPr>
              <a:spLocks noChangeShapeType="1"/>
            </p:cNvSpPr>
            <p:nvPr/>
          </p:nvSpPr>
          <p:spPr bwMode="auto">
            <a:xfrm flipV="1">
              <a:off x="683198" y="3432832"/>
              <a:ext cx="0" cy="3264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4" name="Line 29"/>
            <p:cNvSpPr>
              <a:spLocks noChangeShapeType="1"/>
            </p:cNvSpPr>
            <p:nvPr/>
          </p:nvSpPr>
          <p:spPr bwMode="auto">
            <a:xfrm flipV="1">
              <a:off x="1384867" y="2725516"/>
              <a:ext cx="0" cy="3264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5" name="Line 30"/>
            <p:cNvSpPr>
              <a:spLocks noChangeShapeType="1"/>
            </p:cNvSpPr>
            <p:nvPr/>
          </p:nvSpPr>
          <p:spPr bwMode="auto">
            <a:xfrm flipV="1">
              <a:off x="2055593" y="3432832"/>
              <a:ext cx="0" cy="3264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6" name="Line 31"/>
            <p:cNvSpPr>
              <a:spLocks noChangeShapeType="1"/>
            </p:cNvSpPr>
            <p:nvPr/>
          </p:nvSpPr>
          <p:spPr bwMode="auto">
            <a:xfrm flipV="1">
              <a:off x="1611085" y="4163962"/>
              <a:ext cx="1" cy="40006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7" name="Line 32"/>
            <p:cNvSpPr>
              <a:spLocks noChangeShapeType="1"/>
            </p:cNvSpPr>
            <p:nvPr/>
          </p:nvSpPr>
          <p:spPr bwMode="auto">
            <a:xfrm flipV="1">
              <a:off x="1007836" y="4163963"/>
              <a:ext cx="0" cy="40007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8" name="Line 33"/>
            <p:cNvSpPr>
              <a:spLocks noChangeShapeType="1"/>
            </p:cNvSpPr>
            <p:nvPr/>
          </p:nvSpPr>
          <p:spPr bwMode="auto">
            <a:xfrm flipV="1">
              <a:off x="253774" y="4163962"/>
              <a:ext cx="0" cy="4000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9" name="Line 34"/>
            <p:cNvSpPr>
              <a:spLocks noChangeShapeType="1"/>
            </p:cNvSpPr>
            <p:nvPr/>
          </p:nvSpPr>
          <p:spPr bwMode="auto">
            <a:xfrm flipV="1">
              <a:off x="2324525" y="4167409"/>
              <a:ext cx="5709" cy="39661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0" name="Line 37"/>
            <p:cNvSpPr>
              <a:spLocks noChangeShapeType="1"/>
            </p:cNvSpPr>
            <p:nvPr/>
          </p:nvSpPr>
          <p:spPr bwMode="auto">
            <a:xfrm flipV="1">
              <a:off x="1384867" y="2094387"/>
              <a:ext cx="0" cy="26939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1" name="Text Box 98"/>
            <p:cNvSpPr txBox="1">
              <a:spLocks noChangeArrowheads="1"/>
            </p:cNvSpPr>
            <p:nvPr/>
          </p:nvSpPr>
          <p:spPr bwMode="auto">
            <a:xfrm>
              <a:off x="-7919" y="4616379"/>
              <a:ext cx="1264228" cy="12547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 R0~R3 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 C D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SP  PC </a:t>
              </a:r>
            </a:p>
          </p:txBody>
        </p:sp>
        <p:sp>
          <p:nvSpPr>
            <p:cNvPr id="102" name="Text Box 115"/>
            <p:cNvSpPr txBox="1">
              <a:spLocks noChangeArrowheads="1"/>
            </p:cNvSpPr>
            <p:nvPr/>
          </p:nvSpPr>
          <p:spPr bwMode="auto">
            <a:xfrm>
              <a:off x="102961" y="3759312"/>
              <a:ext cx="1131090" cy="44566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squar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A</a:t>
              </a:r>
            </a:p>
          </p:txBody>
        </p:sp>
        <p:sp>
          <p:nvSpPr>
            <p:cNvPr id="103" name="Text Box 116"/>
            <p:cNvSpPr txBox="1">
              <a:spLocks noChangeArrowheads="1"/>
            </p:cNvSpPr>
            <p:nvPr/>
          </p:nvSpPr>
          <p:spPr bwMode="auto">
            <a:xfrm>
              <a:off x="743513" y="2345336"/>
              <a:ext cx="1281906" cy="40011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移位器</a:t>
              </a:r>
            </a:p>
          </p:txBody>
        </p:sp>
        <p:sp>
          <p:nvSpPr>
            <p:cNvPr id="104" name="Line 20"/>
            <p:cNvSpPr>
              <a:spLocks noChangeShapeType="1"/>
            </p:cNvSpPr>
            <p:nvPr/>
          </p:nvSpPr>
          <p:spPr bwMode="auto">
            <a:xfrm>
              <a:off x="781617" y="2861490"/>
              <a:ext cx="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5" name="Text Box 125"/>
            <p:cNvSpPr txBox="1">
              <a:spLocks noChangeArrowheads="1"/>
            </p:cNvSpPr>
            <p:nvPr/>
          </p:nvSpPr>
          <p:spPr bwMode="auto">
            <a:xfrm>
              <a:off x="1460273" y="3759314"/>
              <a:ext cx="1131091" cy="44566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squar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B</a:t>
              </a:r>
            </a:p>
          </p:txBody>
        </p:sp>
        <p:sp>
          <p:nvSpPr>
            <p:cNvPr id="106" name="Text Box 127"/>
            <p:cNvSpPr txBox="1">
              <a:spLocks noChangeArrowheads="1"/>
            </p:cNvSpPr>
            <p:nvPr/>
          </p:nvSpPr>
          <p:spPr bwMode="auto">
            <a:xfrm>
              <a:off x="601436" y="3051996"/>
              <a:ext cx="1537493" cy="40011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squar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ALU</a:t>
              </a:r>
            </a:p>
          </p:txBody>
        </p:sp>
        <p:sp>
          <p:nvSpPr>
            <p:cNvPr id="107" name="Rectangle 39"/>
            <p:cNvSpPr>
              <a:spLocks noChangeArrowheads="1"/>
            </p:cNvSpPr>
            <p:nvPr/>
          </p:nvSpPr>
          <p:spPr bwMode="auto">
            <a:xfrm>
              <a:off x="2802732" y="3476928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R2</a:t>
              </a:r>
            </a:p>
          </p:txBody>
        </p:sp>
        <p:sp>
          <p:nvSpPr>
            <p:cNvPr id="108" name="Line 51"/>
            <p:cNvSpPr>
              <a:spLocks noChangeShapeType="1"/>
            </p:cNvSpPr>
            <p:nvPr/>
          </p:nvSpPr>
          <p:spPr bwMode="auto">
            <a:xfrm flipV="1">
              <a:off x="1384867" y="2113435"/>
              <a:ext cx="2699770" cy="1116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9" name="Line 52"/>
            <p:cNvSpPr>
              <a:spLocks noChangeShapeType="1"/>
            </p:cNvSpPr>
            <p:nvPr/>
          </p:nvSpPr>
          <p:spPr bwMode="auto">
            <a:xfrm>
              <a:off x="4078301" y="2094388"/>
              <a:ext cx="14633" cy="368229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0" name="Line 60"/>
            <p:cNvSpPr>
              <a:spLocks noChangeShapeType="1"/>
            </p:cNvSpPr>
            <p:nvPr/>
          </p:nvSpPr>
          <p:spPr bwMode="auto">
            <a:xfrm flipH="1">
              <a:off x="3683199" y="2474687"/>
              <a:ext cx="82946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1" name="Line 61"/>
            <p:cNvSpPr>
              <a:spLocks noChangeShapeType="1"/>
            </p:cNvSpPr>
            <p:nvPr/>
          </p:nvSpPr>
          <p:spPr bwMode="auto">
            <a:xfrm flipH="1">
              <a:off x="3707606" y="3063172"/>
              <a:ext cx="82946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2" name="Line 62"/>
            <p:cNvSpPr>
              <a:spLocks noChangeShapeType="1"/>
            </p:cNvSpPr>
            <p:nvPr/>
          </p:nvSpPr>
          <p:spPr bwMode="auto">
            <a:xfrm flipH="1">
              <a:off x="3707606" y="3637630"/>
              <a:ext cx="37703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3" name="Line 63"/>
            <p:cNvSpPr>
              <a:spLocks noChangeShapeType="1"/>
            </p:cNvSpPr>
            <p:nvPr/>
          </p:nvSpPr>
          <p:spPr bwMode="auto">
            <a:xfrm flipH="1">
              <a:off x="3707606" y="4238542"/>
              <a:ext cx="7540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4" name="Line 64"/>
            <p:cNvSpPr>
              <a:spLocks noChangeShapeType="1"/>
            </p:cNvSpPr>
            <p:nvPr/>
          </p:nvSpPr>
          <p:spPr bwMode="auto">
            <a:xfrm flipH="1">
              <a:off x="3707606" y="4857880"/>
              <a:ext cx="82946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5" name="Line 65"/>
            <p:cNvSpPr>
              <a:spLocks noChangeShapeType="1"/>
            </p:cNvSpPr>
            <p:nvPr/>
          </p:nvSpPr>
          <p:spPr bwMode="auto">
            <a:xfrm flipH="1">
              <a:off x="3707606" y="5492973"/>
              <a:ext cx="7540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6" name="Line 66"/>
            <p:cNvSpPr>
              <a:spLocks noChangeShapeType="1"/>
            </p:cNvSpPr>
            <p:nvPr/>
          </p:nvSpPr>
          <p:spPr bwMode="auto">
            <a:xfrm flipV="1">
              <a:off x="5099472" y="1828473"/>
              <a:ext cx="1958151" cy="2375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7" name="Line 68"/>
            <p:cNvSpPr>
              <a:spLocks noChangeShapeType="1"/>
            </p:cNvSpPr>
            <p:nvPr/>
          </p:nvSpPr>
          <p:spPr bwMode="auto">
            <a:xfrm flipV="1">
              <a:off x="5099471" y="2203903"/>
              <a:ext cx="1951801" cy="4372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8" name="Line 69"/>
            <p:cNvSpPr>
              <a:spLocks noChangeShapeType="1"/>
            </p:cNvSpPr>
            <p:nvPr/>
          </p:nvSpPr>
          <p:spPr bwMode="auto">
            <a:xfrm flipH="1" flipV="1">
              <a:off x="5098084" y="2016180"/>
              <a:ext cx="1958152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9" name="Line 73"/>
            <p:cNvSpPr>
              <a:spLocks noChangeShapeType="1"/>
            </p:cNvSpPr>
            <p:nvPr/>
          </p:nvSpPr>
          <p:spPr bwMode="auto">
            <a:xfrm flipH="1">
              <a:off x="6457950" y="1828473"/>
              <a:ext cx="446" cy="888624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0" name="Line 74"/>
            <p:cNvSpPr>
              <a:spLocks noChangeShapeType="1"/>
            </p:cNvSpPr>
            <p:nvPr/>
          </p:nvSpPr>
          <p:spPr bwMode="auto">
            <a:xfrm>
              <a:off x="6683723" y="2012834"/>
              <a:ext cx="446" cy="704262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2" name="Line 77"/>
            <p:cNvSpPr>
              <a:spLocks noChangeShapeType="1"/>
            </p:cNvSpPr>
            <p:nvPr/>
          </p:nvSpPr>
          <p:spPr bwMode="auto">
            <a:xfrm>
              <a:off x="6910388" y="2227375"/>
              <a:ext cx="0" cy="489721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4" name="Line 91"/>
            <p:cNvSpPr>
              <a:spLocks noChangeShapeType="1"/>
            </p:cNvSpPr>
            <p:nvPr/>
          </p:nvSpPr>
          <p:spPr bwMode="auto">
            <a:xfrm>
              <a:off x="5404247" y="2416631"/>
              <a:ext cx="22621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5" name="Line 92"/>
            <p:cNvSpPr>
              <a:spLocks noChangeShapeType="1"/>
            </p:cNvSpPr>
            <p:nvPr/>
          </p:nvSpPr>
          <p:spPr bwMode="auto">
            <a:xfrm flipV="1">
              <a:off x="5614035" y="1814746"/>
              <a:ext cx="9622" cy="58278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6" name="Line 93"/>
            <p:cNvSpPr>
              <a:spLocks noChangeShapeType="1"/>
            </p:cNvSpPr>
            <p:nvPr/>
          </p:nvSpPr>
          <p:spPr bwMode="auto">
            <a:xfrm flipH="1">
              <a:off x="5391947" y="2994235"/>
              <a:ext cx="37703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7" name="Line 94"/>
            <p:cNvSpPr>
              <a:spLocks noChangeShapeType="1"/>
            </p:cNvSpPr>
            <p:nvPr/>
          </p:nvSpPr>
          <p:spPr bwMode="auto">
            <a:xfrm flipV="1">
              <a:off x="5751194" y="2009193"/>
              <a:ext cx="273" cy="10083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8" name="Line 95"/>
            <p:cNvSpPr>
              <a:spLocks noChangeShapeType="1"/>
            </p:cNvSpPr>
            <p:nvPr/>
          </p:nvSpPr>
          <p:spPr bwMode="auto">
            <a:xfrm flipH="1">
              <a:off x="5902279" y="2016180"/>
              <a:ext cx="12404" cy="15633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9" name="Line 96"/>
            <p:cNvSpPr>
              <a:spLocks noChangeShapeType="1"/>
            </p:cNvSpPr>
            <p:nvPr/>
          </p:nvSpPr>
          <p:spPr bwMode="auto">
            <a:xfrm flipH="1">
              <a:off x="5408771" y="3571838"/>
              <a:ext cx="493196" cy="110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0" name="Text Box 110"/>
            <p:cNvSpPr txBox="1">
              <a:spLocks noChangeArrowheads="1"/>
            </p:cNvSpPr>
            <p:nvPr/>
          </p:nvSpPr>
          <p:spPr bwMode="auto">
            <a:xfrm>
              <a:off x="6307138" y="2717096"/>
              <a:ext cx="754063" cy="400110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miter lim="800000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主存</a:t>
              </a:r>
              <a:endPara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2" name="Text Box 114"/>
            <p:cNvSpPr txBox="1">
              <a:spLocks noChangeArrowheads="1"/>
            </p:cNvSpPr>
            <p:nvPr/>
          </p:nvSpPr>
          <p:spPr bwMode="auto">
            <a:xfrm>
              <a:off x="6983590" y="2016968"/>
              <a:ext cx="1247581" cy="445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000" b="1" dirty="0">
                  <a:solidFill>
                    <a:schemeClr val="folHlink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控制总线</a:t>
              </a:r>
              <a:endParaRPr lang="en-US" altLang="zh-CN" sz="2000" b="1" dirty="0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3" name="Text Box 117"/>
            <p:cNvSpPr txBox="1">
              <a:spLocks noChangeArrowheads="1"/>
            </p:cNvSpPr>
            <p:nvPr/>
          </p:nvSpPr>
          <p:spPr bwMode="auto">
            <a:xfrm>
              <a:off x="1891521" y="1673922"/>
              <a:ext cx="1583531" cy="472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eaLnBrk="0" hangingPunct="0">
                <a:spcBef>
                  <a:spcPct val="50000"/>
                </a:spcBef>
                <a:defRPr sz="2000" b="1">
                  <a:solidFill>
                    <a:schemeClr val="folHlink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</a:lstStyle>
            <a:p>
              <a:r>
                <a:rPr lang="zh-CN" altLang="en-US" dirty="0">
                  <a:solidFill>
                    <a:schemeClr val="tx1"/>
                  </a:solidFill>
                </a:rPr>
                <a:t>内总线</a:t>
              </a:r>
            </a:p>
          </p:txBody>
        </p:sp>
        <p:sp>
          <p:nvSpPr>
            <p:cNvPr id="136" name="Text Box 153"/>
            <p:cNvSpPr txBox="1">
              <a:spLocks noChangeArrowheads="1"/>
            </p:cNvSpPr>
            <p:nvPr/>
          </p:nvSpPr>
          <p:spPr bwMode="auto">
            <a:xfrm>
              <a:off x="6984095" y="1494853"/>
              <a:ext cx="1246658" cy="445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000" b="1" dirty="0">
                  <a:solidFill>
                    <a:schemeClr val="folHlink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地址总线</a:t>
              </a:r>
              <a:endParaRPr lang="en-US" altLang="zh-CN" sz="2000" b="1" dirty="0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7" name="Text Box 154"/>
            <p:cNvSpPr txBox="1">
              <a:spLocks noChangeArrowheads="1"/>
            </p:cNvSpPr>
            <p:nvPr/>
          </p:nvSpPr>
          <p:spPr bwMode="auto">
            <a:xfrm>
              <a:off x="6983590" y="1764755"/>
              <a:ext cx="1247581" cy="445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000" b="1" dirty="0">
                  <a:solidFill>
                    <a:schemeClr val="folHlink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数据总线</a:t>
              </a:r>
              <a:endParaRPr lang="en-US" altLang="zh-CN" sz="2000" b="1" dirty="0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8" name="Line 156"/>
            <p:cNvSpPr>
              <a:spLocks noChangeShapeType="1"/>
            </p:cNvSpPr>
            <p:nvPr/>
          </p:nvSpPr>
          <p:spPr bwMode="auto">
            <a:xfrm flipH="1">
              <a:off x="6068514" y="2183302"/>
              <a:ext cx="12405" cy="19260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9" name="Text Box 157"/>
            <p:cNvSpPr txBox="1">
              <a:spLocks noChangeArrowheads="1"/>
            </p:cNvSpPr>
            <p:nvPr/>
          </p:nvSpPr>
          <p:spPr bwMode="auto">
            <a:xfrm>
              <a:off x="5687918" y="4107724"/>
              <a:ext cx="786525" cy="835164"/>
            </a:xfrm>
            <a:prstGeom prst="rect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控制逻辑 </a:t>
              </a:r>
            </a:p>
          </p:txBody>
        </p:sp>
        <p:sp>
          <p:nvSpPr>
            <p:cNvPr id="140" name="Rectangle 39"/>
            <p:cNvSpPr>
              <a:spLocks noChangeArrowheads="1"/>
            </p:cNvSpPr>
            <p:nvPr/>
          </p:nvSpPr>
          <p:spPr bwMode="auto">
            <a:xfrm>
              <a:off x="2802732" y="4077840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R3</a:t>
              </a:r>
            </a:p>
          </p:txBody>
        </p:sp>
        <p:sp>
          <p:nvSpPr>
            <p:cNvPr id="141" name="Rectangle 39"/>
            <p:cNvSpPr>
              <a:spLocks noChangeArrowheads="1"/>
            </p:cNvSpPr>
            <p:nvPr/>
          </p:nvSpPr>
          <p:spPr bwMode="auto">
            <a:xfrm>
              <a:off x="2802732" y="4697178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C</a:t>
              </a:r>
            </a:p>
          </p:txBody>
        </p:sp>
        <p:sp>
          <p:nvSpPr>
            <p:cNvPr id="142" name="Rectangle 39"/>
            <p:cNvSpPr>
              <a:spLocks noChangeArrowheads="1"/>
            </p:cNvSpPr>
            <p:nvPr/>
          </p:nvSpPr>
          <p:spPr bwMode="auto">
            <a:xfrm>
              <a:off x="2802732" y="2903575"/>
              <a:ext cx="845348" cy="319194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R1</a:t>
              </a:r>
            </a:p>
          </p:txBody>
        </p:sp>
        <p:sp>
          <p:nvSpPr>
            <p:cNvPr id="143" name="Rectangle 39"/>
            <p:cNvSpPr>
              <a:spLocks noChangeArrowheads="1"/>
            </p:cNvSpPr>
            <p:nvPr/>
          </p:nvSpPr>
          <p:spPr bwMode="auto">
            <a:xfrm>
              <a:off x="2802732" y="2316003"/>
              <a:ext cx="845348" cy="317369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R0</a:t>
              </a:r>
            </a:p>
          </p:txBody>
        </p:sp>
        <p:sp>
          <p:nvSpPr>
            <p:cNvPr id="144" name="Rectangle 39"/>
            <p:cNvSpPr>
              <a:spLocks noChangeArrowheads="1"/>
            </p:cNvSpPr>
            <p:nvPr/>
          </p:nvSpPr>
          <p:spPr bwMode="auto">
            <a:xfrm>
              <a:off x="2802732" y="5332271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D</a:t>
              </a:r>
            </a:p>
          </p:txBody>
        </p:sp>
        <p:sp>
          <p:nvSpPr>
            <p:cNvPr id="145" name="Rectangle 39"/>
            <p:cNvSpPr>
              <a:spLocks noChangeArrowheads="1"/>
            </p:cNvSpPr>
            <p:nvPr/>
          </p:nvSpPr>
          <p:spPr bwMode="auto">
            <a:xfrm>
              <a:off x="4548210" y="5332271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PSW</a:t>
              </a:r>
            </a:p>
          </p:txBody>
        </p:sp>
        <p:sp>
          <p:nvSpPr>
            <p:cNvPr id="146" name="Rectangle 39"/>
            <p:cNvSpPr>
              <a:spLocks noChangeArrowheads="1"/>
            </p:cNvSpPr>
            <p:nvPr/>
          </p:nvSpPr>
          <p:spPr bwMode="auto">
            <a:xfrm>
              <a:off x="4548210" y="4697178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SP</a:t>
              </a:r>
            </a:p>
          </p:txBody>
        </p:sp>
        <p:sp>
          <p:nvSpPr>
            <p:cNvPr id="147" name="Rectangle 39"/>
            <p:cNvSpPr>
              <a:spLocks noChangeArrowheads="1"/>
            </p:cNvSpPr>
            <p:nvPr/>
          </p:nvSpPr>
          <p:spPr bwMode="auto">
            <a:xfrm>
              <a:off x="4548210" y="4077840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PC</a:t>
              </a:r>
            </a:p>
          </p:txBody>
        </p:sp>
        <p:sp>
          <p:nvSpPr>
            <p:cNvPr id="148" name="Rectangle 39"/>
            <p:cNvSpPr>
              <a:spLocks noChangeArrowheads="1"/>
            </p:cNvSpPr>
            <p:nvPr/>
          </p:nvSpPr>
          <p:spPr bwMode="auto">
            <a:xfrm>
              <a:off x="4548210" y="3476928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IR</a:t>
              </a:r>
            </a:p>
          </p:txBody>
        </p:sp>
        <p:sp>
          <p:nvSpPr>
            <p:cNvPr id="149" name="Rectangle 39"/>
            <p:cNvSpPr>
              <a:spLocks noChangeArrowheads="1"/>
            </p:cNvSpPr>
            <p:nvPr/>
          </p:nvSpPr>
          <p:spPr bwMode="auto">
            <a:xfrm>
              <a:off x="4546599" y="2902470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MDR</a:t>
              </a:r>
            </a:p>
          </p:txBody>
        </p:sp>
        <p:sp>
          <p:nvSpPr>
            <p:cNvPr id="150" name="Rectangle 39"/>
            <p:cNvSpPr>
              <a:spLocks noChangeArrowheads="1"/>
            </p:cNvSpPr>
            <p:nvPr/>
          </p:nvSpPr>
          <p:spPr bwMode="auto">
            <a:xfrm>
              <a:off x="4547788" y="2313985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MAR</a:t>
              </a:r>
            </a:p>
          </p:txBody>
        </p:sp>
        <p:sp>
          <p:nvSpPr>
            <p:cNvPr id="155" name="Text Box 98"/>
            <p:cNvSpPr txBox="1">
              <a:spLocks noChangeArrowheads="1"/>
            </p:cNvSpPr>
            <p:nvPr/>
          </p:nvSpPr>
          <p:spPr bwMode="auto">
            <a:xfrm>
              <a:off x="1379462" y="4602527"/>
              <a:ext cx="1264229" cy="12547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 R0~R3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 C  D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PSW MDR</a:t>
              </a:r>
            </a:p>
          </p:txBody>
        </p:sp>
        <p:sp>
          <p:nvSpPr>
            <p:cNvPr id="156" name="Text Box 98"/>
            <p:cNvSpPr txBox="1">
              <a:spLocks noChangeArrowheads="1"/>
            </p:cNvSpPr>
            <p:nvPr/>
          </p:nvSpPr>
          <p:spPr bwMode="auto">
            <a:xfrm>
              <a:off x="380773" y="4328130"/>
              <a:ext cx="48684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…</a:t>
              </a:r>
            </a:p>
          </p:txBody>
        </p:sp>
        <p:sp>
          <p:nvSpPr>
            <p:cNvPr id="157" name="Text Box 98"/>
            <p:cNvSpPr txBox="1">
              <a:spLocks noChangeArrowheads="1"/>
            </p:cNvSpPr>
            <p:nvPr/>
          </p:nvSpPr>
          <p:spPr bwMode="auto">
            <a:xfrm>
              <a:off x="1752205" y="4350543"/>
              <a:ext cx="48684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…</a:t>
              </a:r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10C97596-949B-4C46-B79E-777065FAB2D8}"/>
              </a:ext>
            </a:extLst>
          </p:cNvPr>
          <p:cNvSpPr/>
          <p:nvPr/>
        </p:nvSpPr>
        <p:spPr>
          <a:xfrm>
            <a:off x="-15872" y="5106652"/>
            <a:ext cx="9181652" cy="12922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Text Box 98">
            <a:extLst>
              <a:ext uri="{FF2B5EF4-FFF2-40B4-BE49-F238E27FC236}">
                <a16:creationId xmlns:a16="http://schemas.microsoft.com/office/drawing/2014/main" id="{25B942EC-1C0E-4682-BFCB-FCC383484E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6981" y="3922113"/>
            <a:ext cx="519134" cy="313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R0 </a:t>
            </a:r>
          </a:p>
        </p:txBody>
      </p:sp>
      <p:sp>
        <p:nvSpPr>
          <p:cNvPr id="82" name="Line 31">
            <a:extLst>
              <a:ext uri="{FF2B5EF4-FFF2-40B4-BE49-F238E27FC236}">
                <a16:creationId xmlns:a16="http://schemas.microsoft.com/office/drawing/2014/main" id="{84F780BF-BF91-4658-A473-FD864358061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27193" y="3525439"/>
            <a:ext cx="1" cy="35917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3" name="Text Box 125">
            <a:extLst>
              <a:ext uri="{FF2B5EF4-FFF2-40B4-BE49-F238E27FC236}">
                <a16:creationId xmlns:a16="http://schemas.microsoft.com/office/drawing/2014/main" id="{C4FD158C-2A5A-4118-A36E-3602E57463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5592" y="3162828"/>
            <a:ext cx="1131091" cy="400110"/>
          </a:xfrm>
          <a:prstGeom prst="rect">
            <a:avLst/>
          </a:prstGeom>
          <a:solidFill>
            <a:srgbClr val="FF0000"/>
          </a:solidFill>
          <a:ln w="38100">
            <a:solidFill>
              <a:srgbClr val="ED7D31"/>
            </a:solidFill>
            <a:miter lim="800000"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</a:p>
        </p:txBody>
      </p:sp>
      <p:sp>
        <p:nvSpPr>
          <p:cNvPr id="84" name="Line 30">
            <a:extLst>
              <a:ext uri="{FF2B5EF4-FFF2-40B4-BE49-F238E27FC236}">
                <a16:creationId xmlns:a16="http://schemas.microsoft.com/office/drawing/2014/main" id="{F8803103-7BC9-4790-BB34-C95B2821062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70801" y="2869036"/>
            <a:ext cx="0" cy="29311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5" name="Text Box 127">
            <a:extLst>
              <a:ext uri="{FF2B5EF4-FFF2-40B4-BE49-F238E27FC236}">
                <a16:creationId xmlns:a16="http://schemas.microsoft.com/office/drawing/2014/main" id="{33E7D2F1-26A7-4D64-AA84-7653A1A3B9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0294" y="2529146"/>
            <a:ext cx="1537493" cy="359216"/>
          </a:xfrm>
          <a:prstGeom prst="rect">
            <a:avLst/>
          </a:prstGeom>
          <a:solidFill>
            <a:srgbClr val="FF0000"/>
          </a:solidFill>
          <a:ln w="38100">
            <a:solidFill>
              <a:srgbClr val="ED7D31"/>
            </a:solidFill>
            <a:miter lim="800000"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ALU</a:t>
            </a:r>
          </a:p>
        </p:txBody>
      </p:sp>
      <p:sp>
        <p:nvSpPr>
          <p:cNvPr id="86" name="Line 30">
            <a:extLst>
              <a:ext uri="{FF2B5EF4-FFF2-40B4-BE49-F238E27FC236}">
                <a16:creationId xmlns:a16="http://schemas.microsoft.com/office/drawing/2014/main" id="{E1AE6137-4E23-418D-9078-3011802C908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99674" y="2234012"/>
            <a:ext cx="0" cy="29311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7" name="Text Box 116">
            <a:extLst>
              <a:ext uri="{FF2B5EF4-FFF2-40B4-BE49-F238E27FC236}">
                <a16:creationId xmlns:a16="http://schemas.microsoft.com/office/drawing/2014/main" id="{484B7AEA-33D6-42F7-982F-0A9B0DBEEF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485" y="1893752"/>
            <a:ext cx="1281906" cy="359216"/>
          </a:xfrm>
          <a:prstGeom prst="rect">
            <a:avLst/>
          </a:prstGeom>
          <a:solidFill>
            <a:srgbClr val="FF0000"/>
          </a:solidFill>
          <a:ln w="38100">
            <a:solidFill>
              <a:srgbClr val="ED7D31"/>
            </a:solidFill>
            <a:miter lim="800000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zh-CN" altLang="en-US" sz="20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移位器</a:t>
            </a:r>
          </a:p>
        </p:txBody>
      </p:sp>
      <p:sp>
        <p:nvSpPr>
          <p:cNvPr id="88" name="Line 30">
            <a:extLst>
              <a:ext uri="{FF2B5EF4-FFF2-40B4-BE49-F238E27FC236}">
                <a16:creationId xmlns:a16="http://schemas.microsoft.com/office/drawing/2014/main" id="{93494F60-32E9-4C23-9AFC-84E2BFB82EB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97057" y="1670690"/>
            <a:ext cx="0" cy="29311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9" name="Line 51">
            <a:extLst>
              <a:ext uri="{FF2B5EF4-FFF2-40B4-BE49-F238E27FC236}">
                <a16:creationId xmlns:a16="http://schemas.microsoft.com/office/drawing/2014/main" id="{5E5EF608-B9A2-447F-B0A9-384CD7657FB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03461" y="1687906"/>
            <a:ext cx="2699770" cy="1002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0" name="Text Box 117">
            <a:extLst>
              <a:ext uri="{FF2B5EF4-FFF2-40B4-BE49-F238E27FC236}">
                <a16:creationId xmlns:a16="http://schemas.microsoft.com/office/drawing/2014/main" id="{11B6AAC8-568C-431C-AF3E-B4E2351515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4360" y="1291128"/>
            <a:ext cx="15835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spcBef>
                <a:spcPct val="50000"/>
              </a:spcBef>
              <a:defRPr sz="2000" b="1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 dirty="0">
                <a:solidFill>
                  <a:srgbClr val="FF0000"/>
                </a:solidFill>
              </a:rPr>
              <a:t>内总线</a:t>
            </a:r>
          </a:p>
        </p:txBody>
      </p:sp>
      <p:sp>
        <p:nvSpPr>
          <p:cNvPr id="91" name="Line 52">
            <a:extLst>
              <a:ext uri="{FF2B5EF4-FFF2-40B4-BE49-F238E27FC236}">
                <a16:creationId xmlns:a16="http://schemas.microsoft.com/office/drawing/2014/main" id="{7C18A746-3708-41EF-9FED-5CB18297B6FB}"/>
              </a:ext>
            </a:extLst>
          </p:cNvPr>
          <p:cNvSpPr>
            <a:spLocks noChangeShapeType="1"/>
          </p:cNvSpPr>
          <p:nvPr/>
        </p:nvSpPr>
        <p:spPr bwMode="auto">
          <a:xfrm>
            <a:off x="4590328" y="1667393"/>
            <a:ext cx="14633" cy="3305939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1" name="Line 60">
            <a:extLst>
              <a:ext uri="{FF2B5EF4-FFF2-40B4-BE49-F238E27FC236}">
                <a16:creationId xmlns:a16="http://schemas.microsoft.com/office/drawing/2014/main" id="{1562D3A4-2594-4F23-A2A0-191E51D57C5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93502" y="2011995"/>
            <a:ext cx="434373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3" name="Rectangle 39">
            <a:extLst>
              <a:ext uri="{FF2B5EF4-FFF2-40B4-BE49-F238E27FC236}">
                <a16:creationId xmlns:a16="http://schemas.microsoft.com/office/drawing/2014/main" id="{81900EE8-B5F3-4042-849F-9633B1F17C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0369" y="1865970"/>
            <a:ext cx="845348" cy="288555"/>
          </a:xfrm>
          <a:prstGeom prst="rect">
            <a:avLst/>
          </a:prstGeom>
          <a:solidFill>
            <a:srgbClr val="FF0000"/>
          </a:solidFill>
          <a:ln w="38100">
            <a:solidFill>
              <a:srgbClr val="ED7D31"/>
            </a:solidFill>
            <a:miter lim="800000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0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MAR</a:t>
            </a:r>
          </a:p>
        </p:txBody>
      </p:sp>
      <p:sp>
        <p:nvSpPr>
          <p:cNvPr id="166" name="箭头: 右 165">
            <a:extLst>
              <a:ext uri="{FF2B5EF4-FFF2-40B4-BE49-F238E27FC236}">
                <a16:creationId xmlns:a16="http://schemas.microsoft.com/office/drawing/2014/main" id="{BDF4D315-F0F9-4025-B7C3-57A53B21DC74}"/>
              </a:ext>
            </a:extLst>
          </p:cNvPr>
          <p:cNvSpPr/>
          <p:nvPr/>
        </p:nvSpPr>
        <p:spPr>
          <a:xfrm>
            <a:off x="7145200" y="5627684"/>
            <a:ext cx="411514" cy="261610"/>
          </a:xfrm>
          <a:prstGeom prst="rightArrow">
            <a:avLst/>
          </a:prstGeom>
          <a:solidFill>
            <a:schemeClr val="bg1"/>
          </a:solidFill>
          <a:ln w="38100">
            <a:solidFill>
              <a:srgbClr val="2F5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FF0000"/>
              </a:solidFill>
            </a:endParaRPr>
          </a:p>
        </p:txBody>
      </p:sp>
      <p:sp>
        <p:nvSpPr>
          <p:cNvPr id="167" name="Text Box 5">
            <a:extLst>
              <a:ext uri="{FF2B5EF4-FFF2-40B4-BE49-F238E27FC236}">
                <a16:creationId xmlns:a16="http://schemas.microsoft.com/office/drawing/2014/main" id="{992B4DEC-BCDD-4F57-A936-5ABA01FA3DFC}"/>
              </a:ext>
            </a:extLst>
          </p:cNvPr>
          <p:cNvSpPr txBox="1"/>
          <p:nvPr/>
        </p:nvSpPr>
        <p:spPr>
          <a:xfrm>
            <a:off x="14396" y="5496879"/>
            <a:ext cx="488258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r>
              <a:rPr lang="en-US" altLang="zh-CN" sz="2400" b="1" baseline="-25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</a:p>
        </p:txBody>
      </p:sp>
      <p:sp>
        <p:nvSpPr>
          <p:cNvPr id="168" name="Line 61">
            <a:extLst>
              <a:ext uri="{FF2B5EF4-FFF2-40B4-BE49-F238E27FC236}">
                <a16:creationId xmlns:a16="http://schemas.microsoft.com/office/drawing/2014/main" id="{813ABA83-E991-4F08-B3FE-34956379AF1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1152" y="5757607"/>
            <a:ext cx="352041" cy="176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9" name="Line 61">
            <a:extLst>
              <a:ext uri="{FF2B5EF4-FFF2-40B4-BE49-F238E27FC236}">
                <a16:creationId xmlns:a16="http://schemas.microsoft.com/office/drawing/2014/main" id="{DDAC7E13-0021-4C6D-98EC-6F890E8EEA2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85498" y="5757607"/>
            <a:ext cx="352041" cy="176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0" name="Text Box 5">
            <a:extLst>
              <a:ext uri="{FF2B5EF4-FFF2-40B4-BE49-F238E27FC236}">
                <a16:creationId xmlns:a16="http://schemas.microsoft.com/office/drawing/2014/main" id="{CF670AE7-7640-425D-A8CD-A12C05BC80AD}"/>
              </a:ext>
            </a:extLst>
          </p:cNvPr>
          <p:cNvSpPr txBox="1"/>
          <p:nvPr/>
        </p:nvSpPr>
        <p:spPr>
          <a:xfrm>
            <a:off x="631691" y="5496879"/>
            <a:ext cx="765309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A/B</a:t>
            </a:r>
          </a:p>
        </p:txBody>
      </p:sp>
      <p:sp>
        <p:nvSpPr>
          <p:cNvPr id="171" name="Line 61">
            <a:extLst>
              <a:ext uri="{FF2B5EF4-FFF2-40B4-BE49-F238E27FC236}">
                <a16:creationId xmlns:a16="http://schemas.microsoft.com/office/drawing/2014/main" id="{3F583BAF-F346-41EF-B7E5-E5619B55BDD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21481" y="5757607"/>
            <a:ext cx="352041" cy="176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2" name="Text Box 5">
            <a:extLst>
              <a:ext uri="{FF2B5EF4-FFF2-40B4-BE49-F238E27FC236}">
                <a16:creationId xmlns:a16="http://schemas.microsoft.com/office/drawing/2014/main" id="{723E1F7B-5F01-493A-B75D-F3EAFE6D3FCA}"/>
              </a:ext>
            </a:extLst>
          </p:cNvPr>
          <p:cNvSpPr txBox="1"/>
          <p:nvPr/>
        </p:nvSpPr>
        <p:spPr>
          <a:xfrm>
            <a:off x="1526037" y="5496879"/>
            <a:ext cx="1506946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ALU(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减</a:t>
            </a:r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1)</a:t>
            </a:r>
          </a:p>
        </p:txBody>
      </p:sp>
      <p:sp>
        <p:nvSpPr>
          <p:cNvPr id="173" name="Line 61">
            <a:extLst>
              <a:ext uri="{FF2B5EF4-FFF2-40B4-BE49-F238E27FC236}">
                <a16:creationId xmlns:a16="http://schemas.microsoft.com/office/drawing/2014/main" id="{28123531-9C39-487F-8703-F8CA8F93A96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42955" y="5757607"/>
            <a:ext cx="352041" cy="176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4" name="Text Box 5">
            <a:extLst>
              <a:ext uri="{FF2B5EF4-FFF2-40B4-BE49-F238E27FC236}">
                <a16:creationId xmlns:a16="http://schemas.microsoft.com/office/drawing/2014/main" id="{1BA43CAF-BA57-4E53-A0A1-330E235FFA79}"/>
              </a:ext>
            </a:extLst>
          </p:cNvPr>
          <p:cNvSpPr txBox="1"/>
          <p:nvPr/>
        </p:nvSpPr>
        <p:spPr>
          <a:xfrm>
            <a:off x="3162020" y="5496879"/>
            <a:ext cx="1292437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移位器</a:t>
            </a:r>
            <a:endParaRPr lang="en-US" altLang="zh-CN" sz="24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5" name="Line 61">
            <a:extLst>
              <a:ext uri="{FF2B5EF4-FFF2-40B4-BE49-F238E27FC236}">
                <a16:creationId xmlns:a16="http://schemas.microsoft.com/office/drawing/2014/main" id="{29FC282B-0AA9-4901-9B22-F8A30313DCC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08566" y="5757607"/>
            <a:ext cx="352041" cy="176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6" name="Text Box 5">
            <a:extLst>
              <a:ext uri="{FF2B5EF4-FFF2-40B4-BE49-F238E27FC236}">
                <a16:creationId xmlns:a16="http://schemas.microsoft.com/office/drawing/2014/main" id="{F9EFC5C2-B535-4736-A4B4-C55E7E15FF69}"/>
              </a:ext>
            </a:extLst>
          </p:cNvPr>
          <p:cNvSpPr txBox="1"/>
          <p:nvPr/>
        </p:nvSpPr>
        <p:spPr>
          <a:xfrm>
            <a:off x="4583494" y="5496879"/>
            <a:ext cx="180007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内总线</a:t>
            </a:r>
            <a:endParaRPr lang="en-US" altLang="zh-CN" sz="24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7" name="Line 61">
            <a:extLst>
              <a:ext uri="{FF2B5EF4-FFF2-40B4-BE49-F238E27FC236}">
                <a16:creationId xmlns:a16="http://schemas.microsoft.com/office/drawing/2014/main" id="{CA73B389-0AE4-40EA-B083-82AEFA65266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113533" y="5757607"/>
            <a:ext cx="352041" cy="176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8" name="Text Box 5">
            <a:extLst>
              <a:ext uri="{FF2B5EF4-FFF2-40B4-BE49-F238E27FC236}">
                <a16:creationId xmlns:a16="http://schemas.microsoft.com/office/drawing/2014/main" id="{639B8263-D31A-43BF-A20F-68446D3143F9}"/>
              </a:ext>
            </a:extLst>
          </p:cNvPr>
          <p:cNvSpPr txBox="1"/>
          <p:nvPr/>
        </p:nvSpPr>
        <p:spPr>
          <a:xfrm>
            <a:off x="6512605" y="5496879"/>
            <a:ext cx="744097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MAR</a:t>
            </a:r>
          </a:p>
        </p:txBody>
      </p:sp>
      <p:sp>
        <p:nvSpPr>
          <p:cNvPr id="179" name="Text Box 5">
            <a:extLst>
              <a:ext uri="{FF2B5EF4-FFF2-40B4-BE49-F238E27FC236}">
                <a16:creationId xmlns:a16="http://schemas.microsoft.com/office/drawing/2014/main" id="{3FD2038E-BA44-4624-B8A6-1DFF77063F1C}"/>
              </a:ext>
            </a:extLst>
          </p:cNvPr>
          <p:cNvSpPr txBox="1"/>
          <p:nvPr/>
        </p:nvSpPr>
        <p:spPr>
          <a:xfrm>
            <a:off x="8354068" y="5496879"/>
            <a:ext cx="744097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MAR</a:t>
            </a:r>
          </a:p>
        </p:txBody>
      </p:sp>
      <p:sp>
        <p:nvSpPr>
          <p:cNvPr id="180" name="Text Box 5">
            <a:extLst>
              <a:ext uri="{FF2B5EF4-FFF2-40B4-BE49-F238E27FC236}">
                <a16:creationId xmlns:a16="http://schemas.microsoft.com/office/drawing/2014/main" id="{3F7D29E9-BF39-4E94-9F36-583820D74C12}"/>
              </a:ext>
            </a:extLst>
          </p:cNvPr>
          <p:cNvSpPr txBox="1"/>
          <p:nvPr/>
        </p:nvSpPr>
        <p:spPr>
          <a:xfrm>
            <a:off x="7445212" y="5496879"/>
            <a:ext cx="779823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r>
              <a:rPr lang="en-US" altLang="zh-CN" sz="2400" b="1" baseline="-25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-1</a:t>
            </a:r>
            <a:endParaRPr lang="en-US" altLang="zh-CN" sz="2400" b="1" baseline="-250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3310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50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0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000"/>
                            </p:stCondLst>
                            <p:childTnLst>
                              <p:par>
                                <p:cTn id="1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/>
      <p:bldP spid="91" grpId="0" animBg="1"/>
      <p:bldP spid="121" grpId="0" animBg="1"/>
      <p:bldP spid="123" grpId="0" animBg="1"/>
      <p:bldP spid="166" grpId="0" bldLvl="0" animBg="1"/>
      <p:bldP spid="167" grpId="0"/>
      <p:bldP spid="168" grpId="0" bldLvl="0" animBg="1"/>
      <p:bldP spid="169" grpId="0" bldLvl="0" animBg="1"/>
      <p:bldP spid="170" grpId="0"/>
      <p:bldP spid="171" grpId="0" bldLvl="0" animBg="1"/>
      <p:bldP spid="172" grpId="0"/>
      <p:bldP spid="173" grpId="0" bldLvl="0" animBg="1"/>
      <p:bldP spid="174" grpId="0"/>
      <p:bldP spid="175" grpId="0" bldLvl="0" animBg="1"/>
      <p:bldP spid="176" grpId="0"/>
      <p:bldP spid="177" grpId="0" bldLvl="0" animBg="1"/>
      <p:bldP spid="178" grpId="0"/>
      <p:bldP spid="179" grpId="0"/>
      <p:bldP spid="18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三、</a:t>
            </a:r>
            <a:r>
              <a:rPr lang="en-US" altLang="zh-CN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CPU</a:t>
            </a:r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的内部数据通路结构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32</a:t>
            </a:fld>
            <a:endParaRPr lang="zh-CN" altLang="en-US"/>
          </a:p>
        </p:txBody>
      </p:sp>
      <p:sp>
        <p:nvSpPr>
          <p:cNvPr id="12" name="Text Box 5"/>
          <p:cNvSpPr txBox="1"/>
          <p:nvPr/>
        </p:nvSpPr>
        <p:spPr>
          <a:xfrm>
            <a:off x="136250" y="852322"/>
            <a:ext cx="8092012" cy="5232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、取操作数地址</a:t>
            </a: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---③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自增型寄存器间址 </a:t>
            </a: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(R)+</a:t>
            </a:r>
            <a:endParaRPr lang="zh-CN" altLang="en-US" sz="2800" b="1" dirty="0">
              <a:solidFill>
                <a:srgbClr val="0563C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92" name="组合 91"/>
          <p:cNvGrpSpPr/>
          <p:nvPr/>
        </p:nvGrpSpPr>
        <p:grpSpPr>
          <a:xfrm>
            <a:off x="504300" y="1132210"/>
            <a:ext cx="8239090" cy="3928939"/>
            <a:chOff x="-7919" y="1494853"/>
            <a:chExt cx="8239090" cy="4376228"/>
          </a:xfrm>
        </p:grpSpPr>
        <p:sp>
          <p:nvSpPr>
            <p:cNvPr id="93" name="Line 28"/>
            <p:cNvSpPr>
              <a:spLocks noChangeShapeType="1"/>
            </p:cNvSpPr>
            <p:nvPr/>
          </p:nvSpPr>
          <p:spPr bwMode="auto">
            <a:xfrm flipV="1">
              <a:off x="683198" y="3432832"/>
              <a:ext cx="0" cy="3264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4" name="Line 29"/>
            <p:cNvSpPr>
              <a:spLocks noChangeShapeType="1"/>
            </p:cNvSpPr>
            <p:nvPr/>
          </p:nvSpPr>
          <p:spPr bwMode="auto">
            <a:xfrm flipV="1">
              <a:off x="1384867" y="2725516"/>
              <a:ext cx="0" cy="3264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5" name="Line 30"/>
            <p:cNvSpPr>
              <a:spLocks noChangeShapeType="1"/>
            </p:cNvSpPr>
            <p:nvPr/>
          </p:nvSpPr>
          <p:spPr bwMode="auto">
            <a:xfrm flipV="1">
              <a:off x="2055593" y="3432832"/>
              <a:ext cx="0" cy="3264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6" name="Line 31"/>
            <p:cNvSpPr>
              <a:spLocks noChangeShapeType="1"/>
            </p:cNvSpPr>
            <p:nvPr/>
          </p:nvSpPr>
          <p:spPr bwMode="auto">
            <a:xfrm flipV="1">
              <a:off x="1611085" y="4163962"/>
              <a:ext cx="1" cy="40006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7" name="Line 32"/>
            <p:cNvSpPr>
              <a:spLocks noChangeShapeType="1"/>
            </p:cNvSpPr>
            <p:nvPr/>
          </p:nvSpPr>
          <p:spPr bwMode="auto">
            <a:xfrm flipV="1">
              <a:off x="1007836" y="4163963"/>
              <a:ext cx="0" cy="40007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8" name="Line 33"/>
            <p:cNvSpPr>
              <a:spLocks noChangeShapeType="1"/>
            </p:cNvSpPr>
            <p:nvPr/>
          </p:nvSpPr>
          <p:spPr bwMode="auto">
            <a:xfrm flipV="1">
              <a:off x="253774" y="4163962"/>
              <a:ext cx="0" cy="4000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9" name="Line 34"/>
            <p:cNvSpPr>
              <a:spLocks noChangeShapeType="1"/>
            </p:cNvSpPr>
            <p:nvPr/>
          </p:nvSpPr>
          <p:spPr bwMode="auto">
            <a:xfrm flipV="1">
              <a:off x="2324525" y="4167409"/>
              <a:ext cx="5709" cy="39661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0" name="Line 37"/>
            <p:cNvSpPr>
              <a:spLocks noChangeShapeType="1"/>
            </p:cNvSpPr>
            <p:nvPr/>
          </p:nvSpPr>
          <p:spPr bwMode="auto">
            <a:xfrm flipV="1">
              <a:off x="1384867" y="2094387"/>
              <a:ext cx="0" cy="26939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1" name="Text Box 98"/>
            <p:cNvSpPr txBox="1">
              <a:spLocks noChangeArrowheads="1"/>
            </p:cNvSpPr>
            <p:nvPr/>
          </p:nvSpPr>
          <p:spPr bwMode="auto">
            <a:xfrm>
              <a:off x="-7919" y="4616379"/>
              <a:ext cx="1264228" cy="12547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 R0~R3 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 C D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SP  PC </a:t>
              </a:r>
            </a:p>
          </p:txBody>
        </p:sp>
        <p:sp>
          <p:nvSpPr>
            <p:cNvPr id="102" name="Text Box 115"/>
            <p:cNvSpPr txBox="1">
              <a:spLocks noChangeArrowheads="1"/>
            </p:cNvSpPr>
            <p:nvPr/>
          </p:nvSpPr>
          <p:spPr bwMode="auto">
            <a:xfrm>
              <a:off x="102961" y="3759312"/>
              <a:ext cx="1131090" cy="44566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squar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A</a:t>
              </a:r>
            </a:p>
          </p:txBody>
        </p:sp>
        <p:sp>
          <p:nvSpPr>
            <p:cNvPr id="103" name="Text Box 116"/>
            <p:cNvSpPr txBox="1">
              <a:spLocks noChangeArrowheads="1"/>
            </p:cNvSpPr>
            <p:nvPr/>
          </p:nvSpPr>
          <p:spPr bwMode="auto">
            <a:xfrm>
              <a:off x="743513" y="2345336"/>
              <a:ext cx="1281906" cy="40011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移位器</a:t>
              </a:r>
            </a:p>
          </p:txBody>
        </p:sp>
        <p:sp>
          <p:nvSpPr>
            <p:cNvPr id="104" name="Line 20"/>
            <p:cNvSpPr>
              <a:spLocks noChangeShapeType="1"/>
            </p:cNvSpPr>
            <p:nvPr/>
          </p:nvSpPr>
          <p:spPr bwMode="auto">
            <a:xfrm>
              <a:off x="781617" y="2861490"/>
              <a:ext cx="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5" name="Text Box 125"/>
            <p:cNvSpPr txBox="1">
              <a:spLocks noChangeArrowheads="1"/>
            </p:cNvSpPr>
            <p:nvPr/>
          </p:nvSpPr>
          <p:spPr bwMode="auto">
            <a:xfrm>
              <a:off x="1460273" y="3759314"/>
              <a:ext cx="1131091" cy="44566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squar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B</a:t>
              </a:r>
            </a:p>
          </p:txBody>
        </p:sp>
        <p:sp>
          <p:nvSpPr>
            <p:cNvPr id="106" name="Text Box 127"/>
            <p:cNvSpPr txBox="1">
              <a:spLocks noChangeArrowheads="1"/>
            </p:cNvSpPr>
            <p:nvPr/>
          </p:nvSpPr>
          <p:spPr bwMode="auto">
            <a:xfrm>
              <a:off x="601436" y="3051996"/>
              <a:ext cx="1537493" cy="40011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squar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ALU</a:t>
              </a:r>
            </a:p>
          </p:txBody>
        </p:sp>
        <p:sp>
          <p:nvSpPr>
            <p:cNvPr id="107" name="Rectangle 39"/>
            <p:cNvSpPr>
              <a:spLocks noChangeArrowheads="1"/>
            </p:cNvSpPr>
            <p:nvPr/>
          </p:nvSpPr>
          <p:spPr bwMode="auto">
            <a:xfrm>
              <a:off x="2802732" y="3476928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R2</a:t>
              </a:r>
            </a:p>
          </p:txBody>
        </p:sp>
        <p:sp>
          <p:nvSpPr>
            <p:cNvPr id="108" name="Line 51"/>
            <p:cNvSpPr>
              <a:spLocks noChangeShapeType="1"/>
            </p:cNvSpPr>
            <p:nvPr/>
          </p:nvSpPr>
          <p:spPr bwMode="auto">
            <a:xfrm flipV="1">
              <a:off x="1384867" y="2113435"/>
              <a:ext cx="2699770" cy="1116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9" name="Line 52"/>
            <p:cNvSpPr>
              <a:spLocks noChangeShapeType="1"/>
            </p:cNvSpPr>
            <p:nvPr/>
          </p:nvSpPr>
          <p:spPr bwMode="auto">
            <a:xfrm>
              <a:off x="4078301" y="2094388"/>
              <a:ext cx="14633" cy="368229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0" name="Line 60"/>
            <p:cNvSpPr>
              <a:spLocks noChangeShapeType="1"/>
            </p:cNvSpPr>
            <p:nvPr/>
          </p:nvSpPr>
          <p:spPr bwMode="auto">
            <a:xfrm flipH="1">
              <a:off x="3683199" y="2474687"/>
              <a:ext cx="82946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1" name="Line 61"/>
            <p:cNvSpPr>
              <a:spLocks noChangeShapeType="1"/>
            </p:cNvSpPr>
            <p:nvPr/>
          </p:nvSpPr>
          <p:spPr bwMode="auto">
            <a:xfrm flipH="1">
              <a:off x="3707606" y="3063172"/>
              <a:ext cx="82946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2" name="Line 62"/>
            <p:cNvSpPr>
              <a:spLocks noChangeShapeType="1"/>
            </p:cNvSpPr>
            <p:nvPr/>
          </p:nvSpPr>
          <p:spPr bwMode="auto">
            <a:xfrm flipH="1">
              <a:off x="3707606" y="3637630"/>
              <a:ext cx="37703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3" name="Line 63"/>
            <p:cNvSpPr>
              <a:spLocks noChangeShapeType="1"/>
            </p:cNvSpPr>
            <p:nvPr/>
          </p:nvSpPr>
          <p:spPr bwMode="auto">
            <a:xfrm flipH="1">
              <a:off x="3707606" y="4238542"/>
              <a:ext cx="7540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4" name="Line 64"/>
            <p:cNvSpPr>
              <a:spLocks noChangeShapeType="1"/>
            </p:cNvSpPr>
            <p:nvPr/>
          </p:nvSpPr>
          <p:spPr bwMode="auto">
            <a:xfrm flipH="1">
              <a:off x="3707606" y="4857880"/>
              <a:ext cx="82946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5" name="Line 65"/>
            <p:cNvSpPr>
              <a:spLocks noChangeShapeType="1"/>
            </p:cNvSpPr>
            <p:nvPr/>
          </p:nvSpPr>
          <p:spPr bwMode="auto">
            <a:xfrm flipH="1">
              <a:off x="3707606" y="5492973"/>
              <a:ext cx="7540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6" name="Line 66"/>
            <p:cNvSpPr>
              <a:spLocks noChangeShapeType="1"/>
            </p:cNvSpPr>
            <p:nvPr/>
          </p:nvSpPr>
          <p:spPr bwMode="auto">
            <a:xfrm flipV="1">
              <a:off x="5099472" y="1828473"/>
              <a:ext cx="1958151" cy="2375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7" name="Line 68"/>
            <p:cNvSpPr>
              <a:spLocks noChangeShapeType="1"/>
            </p:cNvSpPr>
            <p:nvPr/>
          </p:nvSpPr>
          <p:spPr bwMode="auto">
            <a:xfrm flipV="1">
              <a:off x="5099471" y="2203903"/>
              <a:ext cx="1951801" cy="4372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8" name="Line 69"/>
            <p:cNvSpPr>
              <a:spLocks noChangeShapeType="1"/>
            </p:cNvSpPr>
            <p:nvPr/>
          </p:nvSpPr>
          <p:spPr bwMode="auto">
            <a:xfrm flipH="1" flipV="1">
              <a:off x="5098084" y="2016180"/>
              <a:ext cx="1958152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9" name="Line 73"/>
            <p:cNvSpPr>
              <a:spLocks noChangeShapeType="1"/>
            </p:cNvSpPr>
            <p:nvPr/>
          </p:nvSpPr>
          <p:spPr bwMode="auto">
            <a:xfrm flipH="1">
              <a:off x="6457950" y="1828473"/>
              <a:ext cx="446" cy="888624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0" name="Line 74"/>
            <p:cNvSpPr>
              <a:spLocks noChangeShapeType="1"/>
            </p:cNvSpPr>
            <p:nvPr/>
          </p:nvSpPr>
          <p:spPr bwMode="auto">
            <a:xfrm>
              <a:off x="6683723" y="2012834"/>
              <a:ext cx="446" cy="704262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2" name="Line 77"/>
            <p:cNvSpPr>
              <a:spLocks noChangeShapeType="1"/>
            </p:cNvSpPr>
            <p:nvPr/>
          </p:nvSpPr>
          <p:spPr bwMode="auto">
            <a:xfrm>
              <a:off x="6910388" y="2227375"/>
              <a:ext cx="0" cy="489721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4" name="Line 91"/>
            <p:cNvSpPr>
              <a:spLocks noChangeShapeType="1"/>
            </p:cNvSpPr>
            <p:nvPr/>
          </p:nvSpPr>
          <p:spPr bwMode="auto">
            <a:xfrm>
              <a:off x="5404247" y="2416631"/>
              <a:ext cx="22621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5" name="Line 92"/>
            <p:cNvSpPr>
              <a:spLocks noChangeShapeType="1"/>
            </p:cNvSpPr>
            <p:nvPr/>
          </p:nvSpPr>
          <p:spPr bwMode="auto">
            <a:xfrm flipV="1">
              <a:off x="5614035" y="1814746"/>
              <a:ext cx="9622" cy="58278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6" name="Line 93"/>
            <p:cNvSpPr>
              <a:spLocks noChangeShapeType="1"/>
            </p:cNvSpPr>
            <p:nvPr/>
          </p:nvSpPr>
          <p:spPr bwMode="auto">
            <a:xfrm flipH="1">
              <a:off x="5391947" y="2994235"/>
              <a:ext cx="37703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7" name="Line 94"/>
            <p:cNvSpPr>
              <a:spLocks noChangeShapeType="1"/>
            </p:cNvSpPr>
            <p:nvPr/>
          </p:nvSpPr>
          <p:spPr bwMode="auto">
            <a:xfrm flipV="1">
              <a:off x="5751194" y="2009193"/>
              <a:ext cx="273" cy="10083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8" name="Line 95"/>
            <p:cNvSpPr>
              <a:spLocks noChangeShapeType="1"/>
            </p:cNvSpPr>
            <p:nvPr/>
          </p:nvSpPr>
          <p:spPr bwMode="auto">
            <a:xfrm flipH="1">
              <a:off x="5902279" y="2016180"/>
              <a:ext cx="12404" cy="15633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9" name="Line 96"/>
            <p:cNvSpPr>
              <a:spLocks noChangeShapeType="1"/>
            </p:cNvSpPr>
            <p:nvPr/>
          </p:nvSpPr>
          <p:spPr bwMode="auto">
            <a:xfrm flipH="1">
              <a:off x="5408771" y="3571838"/>
              <a:ext cx="493196" cy="110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0" name="Text Box 110"/>
            <p:cNvSpPr txBox="1">
              <a:spLocks noChangeArrowheads="1"/>
            </p:cNvSpPr>
            <p:nvPr/>
          </p:nvSpPr>
          <p:spPr bwMode="auto">
            <a:xfrm>
              <a:off x="6307138" y="2717096"/>
              <a:ext cx="754063" cy="400110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miter lim="800000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主存</a:t>
              </a:r>
              <a:endPara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2" name="Text Box 114"/>
            <p:cNvSpPr txBox="1">
              <a:spLocks noChangeArrowheads="1"/>
            </p:cNvSpPr>
            <p:nvPr/>
          </p:nvSpPr>
          <p:spPr bwMode="auto">
            <a:xfrm>
              <a:off x="6983590" y="2016968"/>
              <a:ext cx="1247581" cy="445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000" b="1" dirty="0">
                  <a:solidFill>
                    <a:schemeClr val="folHlink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控制总线</a:t>
              </a:r>
              <a:endParaRPr lang="en-US" altLang="zh-CN" sz="2000" b="1" dirty="0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3" name="Text Box 117"/>
            <p:cNvSpPr txBox="1">
              <a:spLocks noChangeArrowheads="1"/>
            </p:cNvSpPr>
            <p:nvPr/>
          </p:nvSpPr>
          <p:spPr bwMode="auto">
            <a:xfrm>
              <a:off x="1891521" y="1673922"/>
              <a:ext cx="1583531" cy="472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eaLnBrk="0" hangingPunct="0">
                <a:spcBef>
                  <a:spcPct val="50000"/>
                </a:spcBef>
                <a:defRPr sz="2000" b="1">
                  <a:solidFill>
                    <a:schemeClr val="folHlink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</a:lstStyle>
            <a:p>
              <a:r>
                <a:rPr lang="zh-CN" altLang="en-US" dirty="0">
                  <a:solidFill>
                    <a:schemeClr val="tx1"/>
                  </a:solidFill>
                </a:rPr>
                <a:t>内总线</a:t>
              </a:r>
            </a:p>
          </p:txBody>
        </p:sp>
        <p:sp>
          <p:nvSpPr>
            <p:cNvPr id="136" name="Text Box 153"/>
            <p:cNvSpPr txBox="1">
              <a:spLocks noChangeArrowheads="1"/>
            </p:cNvSpPr>
            <p:nvPr/>
          </p:nvSpPr>
          <p:spPr bwMode="auto">
            <a:xfrm>
              <a:off x="6984095" y="1494853"/>
              <a:ext cx="1246658" cy="445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000" b="1" dirty="0">
                  <a:solidFill>
                    <a:schemeClr val="folHlink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地址总线</a:t>
              </a:r>
              <a:endParaRPr lang="en-US" altLang="zh-CN" sz="2000" b="1" dirty="0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7" name="Text Box 154"/>
            <p:cNvSpPr txBox="1">
              <a:spLocks noChangeArrowheads="1"/>
            </p:cNvSpPr>
            <p:nvPr/>
          </p:nvSpPr>
          <p:spPr bwMode="auto">
            <a:xfrm>
              <a:off x="6983590" y="1764755"/>
              <a:ext cx="1247581" cy="445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000" b="1" dirty="0">
                  <a:solidFill>
                    <a:schemeClr val="folHlink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数据总线</a:t>
              </a:r>
              <a:endParaRPr lang="en-US" altLang="zh-CN" sz="2000" b="1" dirty="0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8" name="Line 156"/>
            <p:cNvSpPr>
              <a:spLocks noChangeShapeType="1"/>
            </p:cNvSpPr>
            <p:nvPr/>
          </p:nvSpPr>
          <p:spPr bwMode="auto">
            <a:xfrm flipH="1">
              <a:off x="6068514" y="2183302"/>
              <a:ext cx="12405" cy="19260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9" name="Text Box 157"/>
            <p:cNvSpPr txBox="1">
              <a:spLocks noChangeArrowheads="1"/>
            </p:cNvSpPr>
            <p:nvPr/>
          </p:nvSpPr>
          <p:spPr bwMode="auto">
            <a:xfrm>
              <a:off x="5687918" y="4107724"/>
              <a:ext cx="786525" cy="835164"/>
            </a:xfrm>
            <a:prstGeom prst="rect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控制逻辑 </a:t>
              </a:r>
            </a:p>
          </p:txBody>
        </p:sp>
        <p:sp>
          <p:nvSpPr>
            <p:cNvPr id="140" name="Rectangle 39"/>
            <p:cNvSpPr>
              <a:spLocks noChangeArrowheads="1"/>
            </p:cNvSpPr>
            <p:nvPr/>
          </p:nvSpPr>
          <p:spPr bwMode="auto">
            <a:xfrm>
              <a:off x="2802732" y="4077840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R3</a:t>
              </a:r>
            </a:p>
          </p:txBody>
        </p:sp>
        <p:sp>
          <p:nvSpPr>
            <p:cNvPr id="141" name="Rectangle 39"/>
            <p:cNvSpPr>
              <a:spLocks noChangeArrowheads="1"/>
            </p:cNvSpPr>
            <p:nvPr/>
          </p:nvSpPr>
          <p:spPr bwMode="auto">
            <a:xfrm>
              <a:off x="2802732" y="4697178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C</a:t>
              </a:r>
            </a:p>
          </p:txBody>
        </p:sp>
        <p:sp>
          <p:nvSpPr>
            <p:cNvPr id="142" name="Rectangle 39"/>
            <p:cNvSpPr>
              <a:spLocks noChangeArrowheads="1"/>
            </p:cNvSpPr>
            <p:nvPr/>
          </p:nvSpPr>
          <p:spPr bwMode="auto">
            <a:xfrm>
              <a:off x="2802732" y="2903575"/>
              <a:ext cx="845348" cy="319194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R1</a:t>
              </a:r>
            </a:p>
          </p:txBody>
        </p:sp>
        <p:sp>
          <p:nvSpPr>
            <p:cNvPr id="143" name="Rectangle 39"/>
            <p:cNvSpPr>
              <a:spLocks noChangeArrowheads="1"/>
            </p:cNvSpPr>
            <p:nvPr/>
          </p:nvSpPr>
          <p:spPr bwMode="auto">
            <a:xfrm>
              <a:off x="2802732" y="2316003"/>
              <a:ext cx="845348" cy="317369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R0</a:t>
              </a:r>
            </a:p>
          </p:txBody>
        </p:sp>
        <p:sp>
          <p:nvSpPr>
            <p:cNvPr id="144" name="Rectangle 39"/>
            <p:cNvSpPr>
              <a:spLocks noChangeArrowheads="1"/>
            </p:cNvSpPr>
            <p:nvPr/>
          </p:nvSpPr>
          <p:spPr bwMode="auto">
            <a:xfrm>
              <a:off x="2802732" y="5332271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D</a:t>
              </a:r>
            </a:p>
          </p:txBody>
        </p:sp>
        <p:sp>
          <p:nvSpPr>
            <p:cNvPr id="145" name="Rectangle 39"/>
            <p:cNvSpPr>
              <a:spLocks noChangeArrowheads="1"/>
            </p:cNvSpPr>
            <p:nvPr/>
          </p:nvSpPr>
          <p:spPr bwMode="auto">
            <a:xfrm>
              <a:off x="4548210" y="5332271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PSW</a:t>
              </a:r>
            </a:p>
          </p:txBody>
        </p:sp>
        <p:sp>
          <p:nvSpPr>
            <p:cNvPr id="146" name="Rectangle 39"/>
            <p:cNvSpPr>
              <a:spLocks noChangeArrowheads="1"/>
            </p:cNvSpPr>
            <p:nvPr/>
          </p:nvSpPr>
          <p:spPr bwMode="auto">
            <a:xfrm>
              <a:off x="4548210" y="4697178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SP</a:t>
              </a:r>
            </a:p>
          </p:txBody>
        </p:sp>
        <p:sp>
          <p:nvSpPr>
            <p:cNvPr id="147" name="Rectangle 39"/>
            <p:cNvSpPr>
              <a:spLocks noChangeArrowheads="1"/>
            </p:cNvSpPr>
            <p:nvPr/>
          </p:nvSpPr>
          <p:spPr bwMode="auto">
            <a:xfrm>
              <a:off x="4548210" y="4077840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PC</a:t>
              </a:r>
            </a:p>
          </p:txBody>
        </p:sp>
        <p:sp>
          <p:nvSpPr>
            <p:cNvPr id="148" name="Rectangle 39"/>
            <p:cNvSpPr>
              <a:spLocks noChangeArrowheads="1"/>
            </p:cNvSpPr>
            <p:nvPr/>
          </p:nvSpPr>
          <p:spPr bwMode="auto">
            <a:xfrm>
              <a:off x="4548210" y="3476928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IR</a:t>
              </a:r>
            </a:p>
          </p:txBody>
        </p:sp>
        <p:sp>
          <p:nvSpPr>
            <p:cNvPr id="149" name="Rectangle 39"/>
            <p:cNvSpPr>
              <a:spLocks noChangeArrowheads="1"/>
            </p:cNvSpPr>
            <p:nvPr/>
          </p:nvSpPr>
          <p:spPr bwMode="auto">
            <a:xfrm>
              <a:off x="4546599" y="2902470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MDR</a:t>
              </a:r>
            </a:p>
          </p:txBody>
        </p:sp>
        <p:sp>
          <p:nvSpPr>
            <p:cNvPr id="150" name="Rectangle 39"/>
            <p:cNvSpPr>
              <a:spLocks noChangeArrowheads="1"/>
            </p:cNvSpPr>
            <p:nvPr/>
          </p:nvSpPr>
          <p:spPr bwMode="auto">
            <a:xfrm>
              <a:off x="4547788" y="2313985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MAR</a:t>
              </a:r>
            </a:p>
          </p:txBody>
        </p:sp>
        <p:sp>
          <p:nvSpPr>
            <p:cNvPr id="155" name="Text Box 98"/>
            <p:cNvSpPr txBox="1">
              <a:spLocks noChangeArrowheads="1"/>
            </p:cNvSpPr>
            <p:nvPr/>
          </p:nvSpPr>
          <p:spPr bwMode="auto">
            <a:xfrm>
              <a:off x="1379462" y="4602527"/>
              <a:ext cx="1264229" cy="12547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 R0~R3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 C  D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PSW MDR</a:t>
              </a:r>
            </a:p>
          </p:txBody>
        </p:sp>
        <p:sp>
          <p:nvSpPr>
            <p:cNvPr id="156" name="Text Box 98"/>
            <p:cNvSpPr txBox="1">
              <a:spLocks noChangeArrowheads="1"/>
            </p:cNvSpPr>
            <p:nvPr/>
          </p:nvSpPr>
          <p:spPr bwMode="auto">
            <a:xfrm>
              <a:off x="380773" y="4328130"/>
              <a:ext cx="48684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…</a:t>
              </a:r>
            </a:p>
          </p:txBody>
        </p:sp>
        <p:sp>
          <p:nvSpPr>
            <p:cNvPr id="157" name="Text Box 98"/>
            <p:cNvSpPr txBox="1">
              <a:spLocks noChangeArrowheads="1"/>
            </p:cNvSpPr>
            <p:nvPr/>
          </p:nvSpPr>
          <p:spPr bwMode="auto">
            <a:xfrm>
              <a:off x="1752205" y="4350543"/>
              <a:ext cx="48684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…</a:t>
              </a:r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10C97596-949B-4C46-B79E-777065FAB2D8}"/>
              </a:ext>
            </a:extLst>
          </p:cNvPr>
          <p:cNvSpPr/>
          <p:nvPr/>
        </p:nvSpPr>
        <p:spPr>
          <a:xfrm>
            <a:off x="-15872" y="5106652"/>
            <a:ext cx="9181652" cy="12922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Text Box 98">
            <a:extLst>
              <a:ext uri="{FF2B5EF4-FFF2-40B4-BE49-F238E27FC236}">
                <a16:creationId xmlns:a16="http://schemas.microsoft.com/office/drawing/2014/main" id="{25B942EC-1C0E-4682-BFCB-FCC383484E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6981" y="3922113"/>
            <a:ext cx="519134" cy="313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R0 </a:t>
            </a:r>
          </a:p>
        </p:txBody>
      </p:sp>
      <p:sp>
        <p:nvSpPr>
          <p:cNvPr id="82" name="Line 31">
            <a:extLst>
              <a:ext uri="{FF2B5EF4-FFF2-40B4-BE49-F238E27FC236}">
                <a16:creationId xmlns:a16="http://schemas.microsoft.com/office/drawing/2014/main" id="{84F780BF-BF91-4658-A473-FD864358061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27193" y="3525439"/>
            <a:ext cx="1" cy="35917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3" name="Text Box 125">
            <a:extLst>
              <a:ext uri="{FF2B5EF4-FFF2-40B4-BE49-F238E27FC236}">
                <a16:creationId xmlns:a16="http://schemas.microsoft.com/office/drawing/2014/main" id="{C4FD158C-2A5A-4118-A36E-3602E57463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5592" y="3162828"/>
            <a:ext cx="1131091" cy="400110"/>
          </a:xfrm>
          <a:prstGeom prst="rect">
            <a:avLst/>
          </a:prstGeom>
          <a:solidFill>
            <a:srgbClr val="FF0000"/>
          </a:solidFill>
          <a:ln w="38100">
            <a:solidFill>
              <a:srgbClr val="ED7D31"/>
            </a:solidFill>
            <a:miter lim="800000"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</a:p>
        </p:txBody>
      </p:sp>
      <p:sp>
        <p:nvSpPr>
          <p:cNvPr id="84" name="Line 30">
            <a:extLst>
              <a:ext uri="{FF2B5EF4-FFF2-40B4-BE49-F238E27FC236}">
                <a16:creationId xmlns:a16="http://schemas.microsoft.com/office/drawing/2014/main" id="{F8803103-7BC9-4790-BB34-C95B2821062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70801" y="2869036"/>
            <a:ext cx="0" cy="29311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5" name="Text Box 127">
            <a:extLst>
              <a:ext uri="{FF2B5EF4-FFF2-40B4-BE49-F238E27FC236}">
                <a16:creationId xmlns:a16="http://schemas.microsoft.com/office/drawing/2014/main" id="{33E7D2F1-26A7-4D64-AA84-7653A1A3B9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0294" y="2529146"/>
            <a:ext cx="1537493" cy="359216"/>
          </a:xfrm>
          <a:prstGeom prst="rect">
            <a:avLst/>
          </a:prstGeom>
          <a:solidFill>
            <a:srgbClr val="FF0000"/>
          </a:solidFill>
          <a:ln w="38100">
            <a:solidFill>
              <a:srgbClr val="ED7D31"/>
            </a:solidFill>
            <a:miter lim="800000"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ALU</a:t>
            </a:r>
          </a:p>
        </p:txBody>
      </p:sp>
      <p:sp>
        <p:nvSpPr>
          <p:cNvPr id="86" name="Line 30">
            <a:extLst>
              <a:ext uri="{FF2B5EF4-FFF2-40B4-BE49-F238E27FC236}">
                <a16:creationId xmlns:a16="http://schemas.microsoft.com/office/drawing/2014/main" id="{E1AE6137-4E23-418D-9078-3011802C908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99674" y="2234012"/>
            <a:ext cx="0" cy="29311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7" name="Text Box 116">
            <a:extLst>
              <a:ext uri="{FF2B5EF4-FFF2-40B4-BE49-F238E27FC236}">
                <a16:creationId xmlns:a16="http://schemas.microsoft.com/office/drawing/2014/main" id="{484B7AEA-33D6-42F7-982F-0A9B0DBEEF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485" y="1893752"/>
            <a:ext cx="1281906" cy="359216"/>
          </a:xfrm>
          <a:prstGeom prst="rect">
            <a:avLst/>
          </a:prstGeom>
          <a:solidFill>
            <a:srgbClr val="FF0000"/>
          </a:solidFill>
          <a:ln w="38100">
            <a:solidFill>
              <a:srgbClr val="ED7D31"/>
            </a:solidFill>
            <a:miter lim="800000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zh-CN" altLang="en-US" sz="20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移位器</a:t>
            </a:r>
          </a:p>
        </p:txBody>
      </p:sp>
      <p:sp>
        <p:nvSpPr>
          <p:cNvPr id="88" name="Line 30">
            <a:extLst>
              <a:ext uri="{FF2B5EF4-FFF2-40B4-BE49-F238E27FC236}">
                <a16:creationId xmlns:a16="http://schemas.microsoft.com/office/drawing/2014/main" id="{93494F60-32E9-4C23-9AFC-84E2BFB82EB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97057" y="1670690"/>
            <a:ext cx="0" cy="29311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9" name="Line 51">
            <a:extLst>
              <a:ext uri="{FF2B5EF4-FFF2-40B4-BE49-F238E27FC236}">
                <a16:creationId xmlns:a16="http://schemas.microsoft.com/office/drawing/2014/main" id="{5E5EF608-B9A2-447F-B0A9-384CD7657FB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03461" y="1687906"/>
            <a:ext cx="2699770" cy="1002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0" name="Text Box 117">
            <a:extLst>
              <a:ext uri="{FF2B5EF4-FFF2-40B4-BE49-F238E27FC236}">
                <a16:creationId xmlns:a16="http://schemas.microsoft.com/office/drawing/2014/main" id="{11B6AAC8-568C-431C-AF3E-B4E2351515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4360" y="1291128"/>
            <a:ext cx="15835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spcBef>
                <a:spcPct val="50000"/>
              </a:spcBef>
              <a:defRPr sz="2000" b="1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 dirty="0">
                <a:solidFill>
                  <a:srgbClr val="FF0000"/>
                </a:solidFill>
              </a:rPr>
              <a:t>内总线</a:t>
            </a:r>
          </a:p>
        </p:txBody>
      </p:sp>
      <p:sp>
        <p:nvSpPr>
          <p:cNvPr id="91" name="Line 52">
            <a:extLst>
              <a:ext uri="{FF2B5EF4-FFF2-40B4-BE49-F238E27FC236}">
                <a16:creationId xmlns:a16="http://schemas.microsoft.com/office/drawing/2014/main" id="{7C18A746-3708-41EF-9FED-5CB18297B6FB}"/>
              </a:ext>
            </a:extLst>
          </p:cNvPr>
          <p:cNvSpPr>
            <a:spLocks noChangeShapeType="1"/>
          </p:cNvSpPr>
          <p:nvPr/>
        </p:nvSpPr>
        <p:spPr bwMode="auto">
          <a:xfrm>
            <a:off x="4590328" y="1667393"/>
            <a:ext cx="14633" cy="3305939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1" name="Line 60">
            <a:extLst>
              <a:ext uri="{FF2B5EF4-FFF2-40B4-BE49-F238E27FC236}">
                <a16:creationId xmlns:a16="http://schemas.microsoft.com/office/drawing/2014/main" id="{1562D3A4-2594-4F23-A2A0-191E51D57C5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93502" y="2011995"/>
            <a:ext cx="434373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3" name="Rectangle 39">
            <a:extLst>
              <a:ext uri="{FF2B5EF4-FFF2-40B4-BE49-F238E27FC236}">
                <a16:creationId xmlns:a16="http://schemas.microsoft.com/office/drawing/2014/main" id="{81900EE8-B5F3-4042-849F-9633B1F17C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0369" y="1865970"/>
            <a:ext cx="845348" cy="288555"/>
          </a:xfrm>
          <a:prstGeom prst="rect">
            <a:avLst/>
          </a:prstGeom>
          <a:solidFill>
            <a:srgbClr val="FF0000"/>
          </a:solidFill>
          <a:ln w="38100">
            <a:solidFill>
              <a:srgbClr val="ED7D31"/>
            </a:solidFill>
            <a:miter lim="800000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0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MAR</a:t>
            </a:r>
          </a:p>
        </p:txBody>
      </p:sp>
      <p:sp>
        <p:nvSpPr>
          <p:cNvPr id="131" name="箭头: 右 130">
            <a:extLst>
              <a:ext uri="{FF2B5EF4-FFF2-40B4-BE49-F238E27FC236}">
                <a16:creationId xmlns:a16="http://schemas.microsoft.com/office/drawing/2014/main" id="{85599E86-4927-4FFF-ABBF-BE462EA1EBC3}"/>
              </a:ext>
            </a:extLst>
          </p:cNvPr>
          <p:cNvSpPr/>
          <p:nvPr/>
        </p:nvSpPr>
        <p:spPr>
          <a:xfrm>
            <a:off x="6061666" y="5646734"/>
            <a:ext cx="411514" cy="261610"/>
          </a:xfrm>
          <a:prstGeom prst="rightArrow">
            <a:avLst/>
          </a:prstGeom>
          <a:solidFill>
            <a:schemeClr val="bg1"/>
          </a:solidFill>
          <a:ln w="38100">
            <a:solidFill>
              <a:srgbClr val="2F5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FF0000"/>
              </a:solidFill>
            </a:endParaRPr>
          </a:p>
        </p:txBody>
      </p:sp>
      <p:sp>
        <p:nvSpPr>
          <p:cNvPr id="134" name="Text Box 5">
            <a:extLst>
              <a:ext uri="{FF2B5EF4-FFF2-40B4-BE49-F238E27FC236}">
                <a16:creationId xmlns:a16="http://schemas.microsoft.com/office/drawing/2014/main" id="{253F4544-F51B-4B33-BA8F-2C3CB4A4EEA3}"/>
              </a:ext>
            </a:extLst>
          </p:cNvPr>
          <p:cNvSpPr txBox="1"/>
          <p:nvPr/>
        </p:nvSpPr>
        <p:spPr>
          <a:xfrm>
            <a:off x="-61804" y="5515929"/>
            <a:ext cx="488257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r>
              <a:rPr lang="en-US" altLang="zh-CN" sz="2400" b="1" baseline="-25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</a:p>
        </p:txBody>
      </p:sp>
      <p:sp>
        <p:nvSpPr>
          <p:cNvPr id="135" name="Line 61">
            <a:extLst>
              <a:ext uri="{FF2B5EF4-FFF2-40B4-BE49-F238E27FC236}">
                <a16:creationId xmlns:a16="http://schemas.microsoft.com/office/drawing/2014/main" id="{ED39838B-2AE9-4405-86BB-37DE6F720F1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0884" y="5776657"/>
            <a:ext cx="352041" cy="176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1" name="Line 61">
            <a:extLst>
              <a:ext uri="{FF2B5EF4-FFF2-40B4-BE49-F238E27FC236}">
                <a16:creationId xmlns:a16="http://schemas.microsoft.com/office/drawing/2014/main" id="{80E5F238-B169-4DB3-84FC-065BCE84174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87211" y="5776657"/>
            <a:ext cx="352041" cy="176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2" name="Text Box 5">
            <a:extLst>
              <a:ext uri="{FF2B5EF4-FFF2-40B4-BE49-F238E27FC236}">
                <a16:creationId xmlns:a16="http://schemas.microsoft.com/office/drawing/2014/main" id="{C1F8BC18-3D63-4B4C-A870-0975D72056FB}"/>
              </a:ext>
            </a:extLst>
          </p:cNvPr>
          <p:cNvSpPr txBox="1"/>
          <p:nvPr/>
        </p:nvSpPr>
        <p:spPr>
          <a:xfrm>
            <a:off x="607356" y="5515929"/>
            <a:ext cx="66542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A/B</a:t>
            </a:r>
          </a:p>
        </p:txBody>
      </p:sp>
      <p:sp>
        <p:nvSpPr>
          <p:cNvPr id="153" name="Line 61">
            <a:extLst>
              <a:ext uri="{FF2B5EF4-FFF2-40B4-BE49-F238E27FC236}">
                <a16:creationId xmlns:a16="http://schemas.microsoft.com/office/drawing/2014/main" id="{31DA5E2A-12E0-4571-8612-745A1C7BC0B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47821" y="5776657"/>
            <a:ext cx="352041" cy="176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4" name="Text Box 5">
            <a:extLst>
              <a:ext uri="{FF2B5EF4-FFF2-40B4-BE49-F238E27FC236}">
                <a16:creationId xmlns:a16="http://schemas.microsoft.com/office/drawing/2014/main" id="{15C4BE17-B762-4CD0-842A-1ADD99DDDB28}"/>
              </a:ext>
            </a:extLst>
          </p:cNvPr>
          <p:cNvSpPr txBox="1"/>
          <p:nvPr/>
        </p:nvSpPr>
        <p:spPr>
          <a:xfrm>
            <a:off x="1453683" y="5515929"/>
            <a:ext cx="679707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ALU</a:t>
            </a:r>
          </a:p>
        </p:txBody>
      </p:sp>
      <p:sp>
        <p:nvSpPr>
          <p:cNvPr id="158" name="Line 61">
            <a:extLst>
              <a:ext uri="{FF2B5EF4-FFF2-40B4-BE49-F238E27FC236}">
                <a16:creationId xmlns:a16="http://schemas.microsoft.com/office/drawing/2014/main" id="{F8CE0801-89FA-4A04-924E-4423A08B277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50187" y="5776657"/>
            <a:ext cx="352041" cy="176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9" name="Text Box 5">
            <a:extLst>
              <a:ext uri="{FF2B5EF4-FFF2-40B4-BE49-F238E27FC236}">
                <a16:creationId xmlns:a16="http://schemas.microsoft.com/office/drawing/2014/main" id="{F1D6EA6D-1FF0-4FFB-81CB-75DE131C31A5}"/>
              </a:ext>
            </a:extLst>
          </p:cNvPr>
          <p:cNvSpPr txBox="1"/>
          <p:nvPr/>
        </p:nvSpPr>
        <p:spPr>
          <a:xfrm>
            <a:off x="2314293" y="5515929"/>
            <a:ext cx="1121463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移位器</a:t>
            </a:r>
            <a:endParaRPr lang="en-US" altLang="zh-CN" sz="24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0" name="Line 61">
            <a:extLst>
              <a:ext uri="{FF2B5EF4-FFF2-40B4-BE49-F238E27FC236}">
                <a16:creationId xmlns:a16="http://schemas.microsoft.com/office/drawing/2014/main" id="{5F050296-A2D7-46AE-998F-3D0A8B7EBE4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36666" y="5776657"/>
            <a:ext cx="352041" cy="176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1" name="Text Box 5">
            <a:extLst>
              <a:ext uri="{FF2B5EF4-FFF2-40B4-BE49-F238E27FC236}">
                <a16:creationId xmlns:a16="http://schemas.microsoft.com/office/drawing/2014/main" id="{E84FADE9-4C38-4238-83EE-A1206E3192B4}"/>
              </a:ext>
            </a:extLst>
          </p:cNvPr>
          <p:cNvSpPr txBox="1"/>
          <p:nvPr/>
        </p:nvSpPr>
        <p:spPr>
          <a:xfrm>
            <a:off x="3616659" y="5515929"/>
            <a:ext cx="1605576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内总线</a:t>
            </a:r>
            <a:endParaRPr lang="en-US" altLang="zh-CN" sz="24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2" name="Line 61">
            <a:extLst>
              <a:ext uri="{FF2B5EF4-FFF2-40B4-BE49-F238E27FC236}">
                <a16:creationId xmlns:a16="http://schemas.microsoft.com/office/drawing/2014/main" id="{AFB4D3FA-43E2-4DE8-B7BD-E479799CE1C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53968" y="5776657"/>
            <a:ext cx="352041" cy="176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3" name="Text Box 5">
            <a:extLst>
              <a:ext uri="{FF2B5EF4-FFF2-40B4-BE49-F238E27FC236}">
                <a16:creationId xmlns:a16="http://schemas.microsoft.com/office/drawing/2014/main" id="{50D080B4-FB38-42A5-9ACB-166EA89378C3}"/>
              </a:ext>
            </a:extLst>
          </p:cNvPr>
          <p:cNvSpPr txBox="1"/>
          <p:nvPr/>
        </p:nvSpPr>
        <p:spPr>
          <a:xfrm>
            <a:off x="5403138" y="5515929"/>
            <a:ext cx="744097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MAR</a:t>
            </a:r>
          </a:p>
        </p:txBody>
      </p:sp>
      <p:sp>
        <p:nvSpPr>
          <p:cNvPr id="164" name="Text Box 5">
            <a:extLst>
              <a:ext uri="{FF2B5EF4-FFF2-40B4-BE49-F238E27FC236}">
                <a16:creationId xmlns:a16="http://schemas.microsoft.com/office/drawing/2014/main" id="{CA65E5DA-2A2D-4892-B7E2-BFC1D28C0989}"/>
              </a:ext>
            </a:extLst>
          </p:cNvPr>
          <p:cNvSpPr txBox="1"/>
          <p:nvPr/>
        </p:nvSpPr>
        <p:spPr>
          <a:xfrm>
            <a:off x="7156624" y="5515929"/>
            <a:ext cx="656282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MAR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endParaRPr lang="en-US" altLang="zh-CN" sz="24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5" name="Text Box 5">
            <a:extLst>
              <a:ext uri="{FF2B5EF4-FFF2-40B4-BE49-F238E27FC236}">
                <a16:creationId xmlns:a16="http://schemas.microsoft.com/office/drawing/2014/main" id="{94F4A1DF-B1B1-4D14-8FFF-A877FB44E169}"/>
              </a:ext>
            </a:extLst>
          </p:cNvPr>
          <p:cNvSpPr txBox="1"/>
          <p:nvPr/>
        </p:nvSpPr>
        <p:spPr>
          <a:xfrm>
            <a:off x="6387611" y="5515929"/>
            <a:ext cx="451926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r>
              <a:rPr lang="en-US" altLang="zh-CN" sz="2400" b="1" baseline="-25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</a:p>
        </p:txBody>
      </p:sp>
      <p:sp>
        <p:nvSpPr>
          <p:cNvPr id="181" name="Line 61">
            <a:extLst>
              <a:ext uri="{FF2B5EF4-FFF2-40B4-BE49-F238E27FC236}">
                <a16:creationId xmlns:a16="http://schemas.microsoft.com/office/drawing/2014/main" id="{5AAD294F-4E20-46BB-8870-636805DC366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270893" y="5781419"/>
            <a:ext cx="352041" cy="176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2" name="Text Box 5">
            <a:extLst>
              <a:ext uri="{FF2B5EF4-FFF2-40B4-BE49-F238E27FC236}">
                <a16:creationId xmlns:a16="http://schemas.microsoft.com/office/drawing/2014/main" id="{D078FFCA-91CA-47A9-9947-99DAE22CC6F4}"/>
              </a:ext>
            </a:extLst>
          </p:cNvPr>
          <p:cNvSpPr txBox="1"/>
          <p:nvPr/>
        </p:nvSpPr>
        <p:spPr>
          <a:xfrm>
            <a:off x="8537367" y="5494657"/>
            <a:ext cx="656282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MAR</a:t>
            </a:r>
          </a:p>
        </p:txBody>
      </p:sp>
      <p:sp>
        <p:nvSpPr>
          <p:cNvPr id="183" name="Text Box 5">
            <a:extLst>
              <a:ext uri="{FF2B5EF4-FFF2-40B4-BE49-F238E27FC236}">
                <a16:creationId xmlns:a16="http://schemas.microsoft.com/office/drawing/2014/main" id="{96590338-CDC8-40C5-B489-C19B2769BF9E}"/>
              </a:ext>
            </a:extLst>
          </p:cNvPr>
          <p:cNvSpPr txBox="1"/>
          <p:nvPr/>
        </p:nvSpPr>
        <p:spPr>
          <a:xfrm>
            <a:off x="7591153" y="5520691"/>
            <a:ext cx="765309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r>
              <a:rPr lang="en-US" altLang="zh-CN" sz="2400" b="1" baseline="-25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+1</a:t>
            </a:r>
            <a:endParaRPr lang="en-US" altLang="zh-CN" sz="2400" b="1" baseline="-250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25691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"/>
                            </p:stCondLst>
                            <p:childTnLst>
                              <p:par>
                                <p:cTn id="7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00"/>
                            </p:stCondLst>
                            <p:childTnLst>
                              <p:par>
                                <p:cTn id="1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000"/>
                            </p:stCondLst>
                            <p:childTnLst>
                              <p:par>
                                <p:cTn id="1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500"/>
                            </p:stCondLst>
                            <p:childTnLst>
                              <p:par>
                                <p:cTn id="1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000"/>
                            </p:stCondLst>
                            <p:childTnLst>
                              <p:par>
                                <p:cTn id="1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/>
      <p:bldP spid="91" grpId="0" animBg="1"/>
      <p:bldP spid="121" grpId="0" animBg="1"/>
      <p:bldP spid="123" grpId="0" animBg="1"/>
      <p:bldP spid="131" grpId="0" bldLvl="0" animBg="1"/>
      <p:bldP spid="134" grpId="0"/>
      <p:bldP spid="135" grpId="0" bldLvl="0" animBg="1"/>
      <p:bldP spid="151" grpId="0" bldLvl="0" animBg="1"/>
      <p:bldP spid="152" grpId="0"/>
      <p:bldP spid="153" grpId="0" bldLvl="0" animBg="1"/>
      <p:bldP spid="154" grpId="0"/>
      <p:bldP spid="158" grpId="0" bldLvl="0" animBg="1"/>
      <p:bldP spid="159" grpId="0"/>
      <p:bldP spid="160" grpId="0" bldLvl="0" animBg="1"/>
      <p:bldP spid="161" grpId="0"/>
      <p:bldP spid="162" grpId="0" bldLvl="0" animBg="1"/>
      <p:bldP spid="163" grpId="0"/>
      <p:bldP spid="164" grpId="0"/>
      <p:bldP spid="165" grpId="0"/>
      <p:bldP spid="181" grpId="0" bldLvl="0" animBg="1"/>
      <p:bldP spid="182" grpId="0"/>
      <p:bldP spid="18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三、</a:t>
            </a:r>
            <a:r>
              <a:rPr lang="en-US" altLang="zh-CN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CPU</a:t>
            </a:r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的内部数据通路结构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33</a:t>
            </a:fld>
            <a:endParaRPr lang="zh-CN" altLang="en-US"/>
          </a:p>
        </p:txBody>
      </p:sp>
      <p:sp>
        <p:nvSpPr>
          <p:cNvPr id="12" name="Text Box 5"/>
          <p:cNvSpPr txBox="1"/>
          <p:nvPr/>
        </p:nvSpPr>
        <p:spPr>
          <a:xfrm>
            <a:off x="136250" y="852322"/>
            <a:ext cx="8092012" cy="5232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、取操作数地址</a:t>
            </a: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---④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自增型双重间址 </a:t>
            </a: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@(R)+</a:t>
            </a:r>
            <a:endParaRPr lang="zh-CN" altLang="en-US" sz="2800" b="1" dirty="0">
              <a:solidFill>
                <a:srgbClr val="0563C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92" name="组合 91"/>
          <p:cNvGrpSpPr/>
          <p:nvPr/>
        </p:nvGrpSpPr>
        <p:grpSpPr>
          <a:xfrm>
            <a:off x="504300" y="1132210"/>
            <a:ext cx="8239090" cy="3928939"/>
            <a:chOff x="-7919" y="1494853"/>
            <a:chExt cx="8239090" cy="4376228"/>
          </a:xfrm>
        </p:grpSpPr>
        <p:sp>
          <p:nvSpPr>
            <p:cNvPr id="93" name="Line 28"/>
            <p:cNvSpPr>
              <a:spLocks noChangeShapeType="1"/>
            </p:cNvSpPr>
            <p:nvPr/>
          </p:nvSpPr>
          <p:spPr bwMode="auto">
            <a:xfrm flipV="1">
              <a:off x="683198" y="3432832"/>
              <a:ext cx="0" cy="3264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4" name="Line 29"/>
            <p:cNvSpPr>
              <a:spLocks noChangeShapeType="1"/>
            </p:cNvSpPr>
            <p:nvPr/>
          </p:nvSpPr>
          <p:spPr bwMode="auto">
            <a:xfrm flipV="1">
              <a:off x="1384867" y="2725516"/>
              <a:ext cx="0" cy="3264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5" name="Line 30"/>
            <p:cNvSpPr>
              <a:spLocks noChangeShapeType="1"/>
            </p:cNvSpPr>
            <p:nvPr/>
          </p:nvSpPr>
          <p:spPr bwMode="auto">
            <a:xfrm flipV="1">
              <a:off x="2055593" y="3432832"/>
              <a:ext cx="0" cy="3264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6" name="Line 31"/>
            <p:cNvSpPr>
              <a:spLocks noChangeShapeType="1"/>
            </p:cNvSpPr>
            <p:nvPr/>
          </p:nvSpPr>
          <p:spPr bwMode="auto">
            <a:xfrm flipV="1">
              <a:off x="1611085" y="4163962"/>
              <a:ext cx="1" cy="40006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7" name="Line 32"/>
            <p:cNvSpPr>
              <a:spLocks noChangeShapeType="1"/>
            </p:cNvSpPr>
            <p:nvPr/>
          </p:nvSpPr>
          <p:spPr bwMode="auto">
            <a:xfrm flipV="1">
              <a:off x="1007836" y="4163963"/>
              <a:ext cx="0" cy="40007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8" name="Line 33"/>
            <p:cNvSpPr>
              <a:spLocks noChangeShapeType="1"/>
            </p:cNvSpPr>
            <p:nvPr/>
          </p:nvSpPr>
          <p:spPr bwMode="auto">
            <a:xfrm flipV="1">
              <a:off x="253774" y="4163962"/>
              <a:ext cx="0" cy="4000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9" name="Line 34"/>
            <p:cNvSpPr>
              <a:spLocks noChangeShapeType="1"/>
            </p:cNvSpPr>
            <p:nvPr/>
          </p:nvSpPr>
          <p:spPr bwMode="auto">
            <a:xfrm flipV="1">
              <a:off x="2324525" y="4167409"/>
              <a:ext cx="5709" cy="39661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0" name="Line 37"/>
            <p:cNvSpPr>
              <a:spLocks noChangeShapeType="1"/>
            </p:cNvSpPr>
            <p:nvPr/>
          </p:nvSpPr>
          <p:spPr bwMode="auto">
            <a:xfrm flipV="1">
              <a:off x="1384867" y="2094387"/>
              <a:ext cx="0" cy="26939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1" name="Text Box 98"/>
            <p:cNvSpPr txBox="1">
              <a:spLocks noChangeArrowheads="1"/>
            </p:cNvSpPr>
            <p:nvPr/>
          </p:nvSpPr>
          <p:spPr bwMode="auto">
            <a:xfrm>
              <a:off x="-7919" y="4616379"/>
              <a:ext cx="1264228" cy="12547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 R0~R3 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 C D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SP  PC </a:t>
              </a:r>
            </a:p>
          </p:txBody>
        </p:sp>
        <p:sp>
          <p:nvSpPr>
            <p:cNvPr id="102" name="Text Box 115"/>
            <p:cNvSpPr txBox="1">
              <a:spLocks noChangeArrowheads="1"/>
            </p:cNvSpPr>
            <p:nvPr/>
          </p:nvSpPr>
          <p:spPr bwMode="auto">
            <a:xfrm>
              <a:off x="102961" y="3759312"/>
              <a:ext cx="1131090" cy="44566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squar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A</a:t>
              </a:r>
            </a:p>
          </p:txBody>
        </p:sp>
        <p:sp>
          <p:nvSpPr>
            <p:cNvPr id="103" name="Text Box 116"/>
            <p:cNvSpPr txBox="1">
              <a:spLocks noChangeArrowheads="1"/>
            </p:cNvSpPr>
            <p:nvPr/>
          </p:nvSpPr>
          <p:spPr bwMode="auto">
            <a:xfrm>
              <a:off x="743513" y="2345336"/>
              <a:ext cx="1281906" cy="40011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移位器</a:t>
              </a:r>
            </a:p>
          </p:txBody>
        </p:sp>
        <p:sp>
          <p:nvSpPr>
            <p:cNvPr id="104" name="Line 20"/>
            <p:cNvSpPr>
              <a:spLocks noChangeShapeType="1"/>
            </p:cNvSpPr>
            <p:nvPr/>
          </p:nvSpPr>
          <p:spPr bwMode="auto">
            <a:xfrm>
              <a:off x="781617" y="2861490"/>
              <a:ext cx="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5" name="Text Box 125"/>
            <p:cNvSpPr txBox="1">
              <a:spLocks noChangeArrowheads="1"/>
            </p:cNvSpPr>
            <p:nvPr/>
          </p:nvSpPr>
          <p:spPr bwMode="auto">
            <a:xfrm>
              <a:off x="1460273" y="3759314"/>
              <a:ext cx="1131091" cy="44566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squar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B</a:t>
              </a:r>
            </a:p>
          </p:txBody>
        </p:sp>
        <p:sp>
          <p:nvSpPr>
            <p:cNvPr id="106" name="Text Box 127"/>
            <p:cNvSpPr txBox="1">
              <a:spLocks noChangeArrowheads="1"/>
            </p:cNvSpPr>
            <p:nvPr/>
          </p:nvSpPr>
          <p:spPr bwMode="auto">
            <a:xfrm>
              <a:off x="601436" y="3051996"/>
              <a:ext cx="1537493" cy="40011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squar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ALU</a:t>
              </a:r>
            </a:p>
          </p:txBody>
        </p:sp>
        <p:sp>
          <p:nvSpPr>
            <p:cNvPr id="107" name="Rectangle 39"/>
            <p:cNvSpPr>
              <a:spLocks noChangeArrowheads="1"/>
            </p:cNvSpPr>
            <p:nvPr/>
          </p:nvSpPr>
          <p:spPr bwMode="auto">
            <a:xfrm>
              <a:off x="2802732" y="3476928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R2</a:t>
              </a:r>
            </a:p>
          </p:txBody>
        </p:sp>
        <p:sp>
          <p:nvSpPr>
            <p:cNvPr id="108" name="Line 51"/>
            <p:cNvSpPr>
              <a:spLocks noChangeShapeType="1"/>
            </p:cNvSpPr>
            <p:nvPr/>
          </p:nvSpPr>
          <p:spPr bwMode="auto">
            <a:xfrm flipV="1">
              <a:off x="1384867" y="2113435"/>
              <a:ext cx="2699770" cy="1116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9" name="Line 52"/>
            <p:cNvSpPr>
              <a:spLocks noChangeShapeType="1"/>
            </p:cNvSpPr>
            <p:nvPr/>
          </p:nvSpPr>
          <p:spPr bwMode="auto">
            <a:xfrm>
              <a:off x="4078301" y="2094388"/>
              <a:ext cx="14633" cy="368229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0" name="Line 60"/>
            <p:cNvSpPr>
              <a:spLocks noChangeShapeType="1"/>
            </p:cNvSpPr>
            <p:nvPr/>
          </p:nvSpPr>
          <p:spPr bwMode="auto">
            <a:xfrm flipH="1">
              <a:off x="3683199" y="2474687"/>
              <a:ext cx="82946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1" name="Line 61"/>
            <p:cNvSpPr>
              <a:spLocks noChangeShapeType="1"/>
            </p:cNvSpPr>
            <p:nvPr/>
          </p:nvSpPr>
          <p:spPr bwMode="auto">
            <a:xfrm flipH="1">
              <a:off x="3707606" y="3063172"/>
              <a:ext cx="82946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2" name="Line 62"/>
            <p:cNvSpPr>
              <a:spLocks noChangeShapeType="1"/>
            </p:cNvSpPr>
            <p:nvPr/>
          </p:nvSpPr>
          <p:spPr bwMode="auto">
            <a:xfrm flipH="1">
              <a:off x="3707606" y="3637630"/>
              <a:ext cx="37703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3" name="Line 63"/>
            <p:cNvSpPr>
              <a:spLocks noChangeShapeType="1"/>
            </p:cNvSpPr>
            <p:nvPr/>
          </p:nvSpPr>
          <p:spPr bwMode="auto">
            <a:xfrm flipH="1">
              <a:off x="3707606" y="4238542"/>
              <a:ext cx="7540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4" name="Line 64"/>
            <p:cNvSpPr>
              <a:spLocks noChangeShapeType="1"/>
            </p:cNvSpPr>
            <p:nvPr/>
          </p:nvSpPr>
          <p:spPr bwMode="auto">
            <a:xfrm flipH="1">
              <a:off x="3707606" y="4857880"/>
              <a:ext cx="82946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5" name="Line 65"/>
            <p:cNvSpPr>
              <a:spLocks noChangeShapeType="1"/>
            </p:cNvSpPr>
            <p:nvPr/>
          </p:nvSpPr>
          <p:spPr bwMode="auto">
            <a:xfrm flipH="1">
              <a:off x="3707606" y="5492973"/>
              <a:ext cx="7540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6" name="Line 66"/>
            <p:cNvSpPr>
              <a:spLocks noChangeShapeType="1"/>
            </p:cNvSpPr>
            <p:nvPr/>
          </p:nvSpPr>
          <p:spPr bwMode="auto">
            <a:xfrm flipV="1">
              <a:off x="5099472" y="1828473"/>
              <a:ext cx="1958151" cy="2375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7" name="Line 68"/>
            <p:cNvSpPr>
              <a:spLocks noChangeShapeType="1"/>
            </p:cNvSpPr>
            <p:nvPr/>
          </p:nvSpPr>
          <p:spPr bwMode="auto">
            <a:xfrm flipV="1">
              <a:off x="5099471" y="2203903"/>
              <a:ext cx="1951801" cy="4372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8" name="Line 69"/>
            <p:cNvSpPr>
              <a:spLocks noChangeShapeType="1"/>
            </p:cNvSpPr>
            <p:nvPr/>
          </p:nvSpPr>
          <p:spPr bwMode="auto">
            <a:xfrm flipH="1" flipV="1">
              <a:off x="5098084" y="2016180"/>
              <a:ext cx="1958152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9" name="Line 73"/>
            <p:cNvSpPr>
              <a:spLocks noChangeShapeType="1"/>
            </p:cNvSpPr>
            <p:nvPr/>
          </p:nvSpPr>
          <p:spPr bwMode="auto">
            <a:xfrm flipH="1">
              <a:off x="6457950" y="1828473"/>
              <a:ext cx="446" cy="888624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0" name="Line 74"/>
            <p:cNvSpPr>
              <a:spLocks noChangeShapeType="1"/>
            </p:cNvSpPr>
            <p:nvPr/>
          </p:nvSpPr>
          <p:spPr bwMode="auto">
            <a:xfrm>
              <a:off x="6683723" y="2012834"/>
              <a:ext cx="446" cy="704262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2" name="Line 77"/>
            <p:cNvSpPr>
              <a:spLocks noChangeShapeType="1"/>
            </p:cNvSpPr>
            <p:nvPr/>
          </p:nvSpPr>
          <p:spPr bwMode="auto">
            <a:xfrm>
              <a:off x="6910388" y="2227375"/>
              <a:ext cx="0" cy="489721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4" name="Line 91"/>
            <p:cNvSpPr>
              <a:spLocks noChangeShapeType="1"/>
            </p:cNvSpPr>
            <p:nvPr/>
          </p:nvSpPr>
          <p:spPr bwMode="auto">
            <a:xfrm>
              <a:off x="5404247" y="2416631"/>
              <a:ext cx="22621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5" name="Line 92"/>
            <p:cNvSpPr>
              <a:spLocks noChangeShapeType="1"/>
            </p:cNvSpPr>
            <p:nvPr/>
          </p:nvSpPr>
          <p:spPr bwMode="auto">
            <a:xfrm flipV="1">
              <a:off x="5614035" y="1814746"/>
              <a:ext cx="9622" cy="58278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6" name="Line 93"/>
            <p:cNvSpPr>
              <a:spLocks noChangeShapeType="1"/>
            </p:cNvSpPr>
            <p:nvPr/>
          </p:nvSpPr>
          <p:spPr bwMode="auto">
            <a:xfrm flipH="1">
              <a:off x="5391947" y="2994235"/>
              <a:ext cx="37703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7" name="Line 94"/>
            <p:cNvSpPr>
              <a:spLocks noChangeShapeType="1"/>
            </p:cNvSpPr>
            <p:nvPr/>
          </p:nvSpPr>
          <p:spPr bwMode="auto">
            <a:xfrm flipV="1">
              <a:off x="5751194" y="2009193"/>
              <a:ext cx="273" cy="10083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8" name="Line 95"/>
            <p:cNvSpPr>
              <a:spLocks noChangeShapeType="1"/>
            </p:cNvSpPr>
            <p:nvPr/>
          </p:nvSpPr>
          <p:spPr bwMode="auto">
            <a:xfrm flipH="1">
              <a:off x="5902279" y="2016180"/>
              <a:ext cx="12404" cy="15633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9" name="Line 96"/>
            <p:cNvSpPr>
              <a:spLocks noChangeShapeType="1"/>
            </p:cNvSpPr>
            <p:nvPr/>
          </p:nvSpPr>
          <p:spPr bwMode="auto">
            <a:xfrm flipH="1">
              <a:off x="5408771" y="3571838"/>
              <a:ext cx="493196" cy="110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0" name="Text Box 110"/>
            <p:cNvSpPr txBox="1">
              <a:spLocks noChangeArrowheads="1"/>
            </p:cNvSpPr>
            <p:nvPr/>
          </p:nvSpPr>
          <p:spPr bwMode="auto">
            <a:xfrm>
              <a:off x="6307138" y="2717096"/>
              <a:ext cx="754063" cy="400110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miter lim="800000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主存</a:t>
              </a:r>
              <a:endPara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2" name="Text Box 114"/>
            <p:cNvSpPr txBox="1">
              <a:spLocks noChangeArrowheads="1"/>
            </p:cNvSpPr>
            <p:nvPr/>
          </p:nvSpPr>
          <p:spPr bwMode="auto">
            <a:xfrm>
              <a:off x="6983590" y="2016968"/>
              <a:ext cx="1247581" cy="445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000" b="1" dirty="0">
                  <a:solidFill>
                    <a:schemeClr val="folHlink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控制总线</a:t>
              </a:r>
              <a:endParaRPr lang="en-US" altLang="zh-CN" sz="2000" b="1" dirty="0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3" name="Text Box 117"/>
            <p:cNvSpPr txBox="1">
              <a:spLocks noChangeArrowheads="1"/>
            </p:cNvSpPr>
            <p:nvPr/>
          </p:nvSpPr>
          <p:spPr bwMode="auto">
            <a:xfrm>
              <a:off x="1891521" y="1673922"/>
              <a:ext cx="1583531" cy="472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eaLnBrk="0" hangingPunct="0">
                <a:spcBef>
                  <a:spcPct val="50000"/>
                </a:spcBef>
                <a:defRPr sz="2000" b="1">
                  <a:solidFill>
                    <a:schemeClr val="folHlink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</a:lstStyle>
            <a:p>
              <a:r>
                <a:rPr lang="zh-CN" altLang="en-US" dirty="0">
                  <a:solidFill>
                    <a:schemeClr val="tx1"/>
                  </a:solidFill>
                </a:rPr>
                <a:t>内总线</a:t>
              </a:r>
            </a:p>
          </p:txBody>
        </p:sp>
        <p:sp>
          <p:nvSpPr>
            <p:cNvPr id="136" name="Text Box 153"/>
            <p:cNvSpPr txBox="1">
              <a:spLocks noChangeArrowheads="1"/>
            </p:cNvSpPr>
            <p:nvPr/>
          </p:nvSpPr>
          <p:spPr bwMode="auto">
            <a:xfrm>
              <a:off x="6984095" y="1494853"/>
              <a:ext cx="1246658" cy="445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000" b="1" dirty="0">
                  <a:solidFill>
                    <a:schemeClr val="folHlink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地址总线</a:t>
              </a:r>
              <a:endParaRPr lang="en-US" altLang="zh-CN" sz="2000" b="1" dirty="0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7" name="Text Box 154"/>
            <p:cNvSpPr txBox="1">
              <a:spLocks noChangeArrowheads="1"/>
            </p:cNvSpPr>
            <p:nvPr/>
          </p:nvSpPr>
          <p:spPr bwMode="auto">
            <a:xfrm>
              <a:off x="6983590" y="1764755"/>
              <a:ext cx="1247581" cy="445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000" b="1" dirty="0">
                  <a:solidFill>
                    <a:schemeClr val="folHlink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数据总线</a:t>
              </a:r>
              <a:endParaRPr lang="en-US" altLang="zh-CN" sz="2000" b="1" dirty="0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8" name="Line 156"/>
            <p:cNvSpPr>
              <a:spLocks noChangeShapeType="1"/>
            </p:cNvSpPr>
            <p:nvPr/>
          </p:nvSpPr>
          <p:spPr bwMode="auto">
            <a:xfrm flipH="1">
              <a:off x="6068514" y="2183302"/>
              <a:ext cx="12405" cy="19260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9" name="Text Box 157"/>
            <p:cNvSpPr txBox="1">
              <a:spLocks noChangeArrowheads="1"/>
            </p:cNvSpPr>
            <p:nvPr/>
          </p:nvSpPr>
          <p:spPr bwMode="auto">
            <a:xfrm>
              <a:off x="5687918" y="4107724"/>
              <a:ext cx="786525" cy="835164"/>
            </a:xfrm>
            <a:prstGeom prst="rect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控制逻辑 </a:t>
              </a:r>
            </a:p>
          </p:txBody>
        </p:sp>
        <p:sp>
          <p:nvSpPr>
            <p:cNvPr id="140" name="Rectangle 39"/>
            <p:cNvSpPr>
              <a:spLocks noChangeArrowheads="1"/>
            </p:cNvSpPr>
            <p:nvPr/>
          </p:nvSpPr>
          <p:spPr bwMode="auto">
            <a:xfrm>
              <a:off x="2802732" y="4077840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R3</a:t>
              </a:r>
            </a:p>
          </p:txBody>
        </p:sp>
        <p:sp>
          <p:nvSpPr>
            <p:cNvPr id="141" name="Rectangle 39"/>
            <p:cNvSpPr>
              <a:spLocks noChangeArrowheads="1"/>
            </p:cNvSpPr>
            <p:nvPr/>
          </p:nvSpPr>
          <p:spPr bwMode="auto">
            <a:xfrm>
              <a:off x="2802732" y="4697178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C</a:t>
              </a:r>
            </a:p>
          </p:txBody>
        </p:sp>
        <p:sp>
          <p:nvSpPr>
            <p:cNvPr id="142" name="Rectangle 39"/>
            <p:cNvSpPr>
              <a:spLocks noChangeArrowheads="1"/>
            </p:cNvSpPr>
            <p:nvPr/>
          </p:nvSpPr>
          <p:spPr bwMode="auto">
            <a:xfrm>
              <a:off x="2802732" y="2903575"/>
              <a:ext cx="845348" cy="319194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R1</a:t>
              </a:r>
            </a:p>
          </p:txBody>
        </p:sp>
        <p:sp>
          <p:nvSpPr>
            <p:cNvPr id="143" name="Rectangle 39"/>
            <p:cNvSpPr>
              <a:spLocks noChangeArrowheads="1"/>
            </p:cNvSpPr>
            <p:nvPr/>
          </p:nvSpPr>
          <p:spPr bwMode="auto">
            <a:xfrm>
              <a:off x="2802732" y="2316003"/>
              <a:ext cx="845348" cy="317369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R0</a:t>
              </a:r>
            </a:p>
          </p:txBody>
        </p:sp>
        <p:sp>
          <p:nvSpPr>
            <p:cNvPr id="144" name="Rectangle 39"/>
            <p:cNvSpPr>
              <a:spLocks noChangeArrowheads="1"/>
            </p:cNvSpPr>
            <p:nvPr/>
          </p:nvSpPr>
          <p:spPr bwMode="auto">
            <a:xfrm>
              <a:off x="2802732" y="5332271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D</a:t>
              </a:r>
            </a:p>
          </p:txBody>
        </p:sp>
        <p:sp>
          <p:nvSpPr>
            <p:cNvPr id="145" name="Rectangle 39"/>
            <p:cNvSpPr>
              <a:spLocks noChangeArrowheads="1"/>
            </p:cNvSpPr>
            <p:nvPr/>
          </p:nvSpPr>
          <p:spPr bwMode="auto">
            <a:xfrm>
              <a:off x="4548210" y="5332271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PSW</a:t>
              </a:r>
            </a:p>
          </p:txBody>
        </p:sp>
        <p:sp>
          <p:nvSpPr>
            <p:cNvPr id="146" name="Rectangle 39"/>
            <p:cNvSpPr>
              <a:spLocks noChangeArrowheads="1"/>
            </p:cNvSpPr>
            <p:nvPr/>
          </p:nvSpPr>
          <p:spPr bwMode="auto">
            <a:xfrm>
              <a:off x="4548210" y="4697178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SP</a:t>
              </a:r>
            </a:p>
          </p:txBody>
        </p:sp>
        <p:sp>
          <p:nvSpPr>
            <p:cNvPr id="147" name="Rectangle 39"/>
            <p:cNvSpPr>
              <a:spLocks noChangeArrowheads="1"/>
            </p:cNvSpPr>
            <p:nvPr/>
          </p:nvSpPr>
          <p:spPr bwMode="auto">
            <a:xfrm>
              <a:off x="4548210" y="4077840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PC</a:t>
              </a:r>
            </a:p>
          </p:txBody>
        </p:sp>
        <p:sp>
          <p:nvSpPr>
            <p:cNvPr id="148" name="Rectangle 39"/>
            <p:cNvSpPr>
              <a:spLocks noChangeArrowheads="1"/>
            </p:cNvSpPr>
            <p:nvPr/>
          </p:nvSpPr>
          <p:spPr bwMode="auto">
            <a:xfrm>
              <a:off x="4548210" y="3476928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IR</a:t>
              </a:r>
            </a:p>
          </p:txBody>
        </p:sp>
        <p:sp>
          <p:nvSpPr>
            <p:cNvPr id="149" name="Rectangle 39"/>
            <p:cNvSpPr>
              <a:spLocks noChangeArrowheads="1"/>
            </p:cNvSpPr>
            <p:nvPr/>
          </p:nvSpPr>
          <p:spPr bwMode="auto">
            <a:xfrm>
              <a:off x="4546599" y="2902470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MDR</a:t>
              </a:r>
            </a:p>
          </p:txBody>
        </p:sp>
        <p:sp>
          <p:nvSpPr>
            <p:cNvPr id="150" name="Rectangle 39"/>
            <p:cNvSpPr>
              <a:spLocks noChangeArrowheads="1"/>
            </p:cNvSpPr>
            <p:nvPr/>
          </p:nvSpPr>
          <p:spPr bwMode="auto">
            <a:xfrm>
              <a:off x="4547788" y="2313985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MAR</a:t>
              </a:r>
            </a:p>
          </p:txBody>
        </p:sp>
        <p:sp>
          <p:nvSpPr>
            <p:cNvPr id="155" name="Text Box 98"/>
            <p:cNvSpPr txBox="1">
              <a:spLocks noChangeArrowheads="1"/>
            </p:cNvSpPr>
            <p:nvPr/>
          </p:nvSpPr>
          <p:spPr bwMode="auto">
            <a:xfrm>
              <a:off x="1379462" y="4602527"/>
              <a:ext cx="1264229" cy="12547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 R0~R3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 C  D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PSW MDR</a:t>
              </a:r>
            </a:p>
          </p:txBody>
        </p:sp>
        <p:sp>
          <p:nvSpPr>
            <p:cNvPr id="156" name="Text Box 98"/>
            <p:cNvSpPr txBox="1">
              <a:spLocks noChangeArrowheads="1"/>
            </p:cNvSpPr>
            <p:nvPr/>
          </p:nvSpPr>
          <p:spPr bwMode="auto">
            <a:xfrm>
              <a:off x="380773" y="4328130"/>
              <a:ext cx="48684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…</a:t>
              </a:r>
            </a:p>
          </p:txBody>
        </p:sp>
        <p:sp>
          <p:nvSpPr>
            <p:cNvPr id="157" name="Text Box 98"/>
            <p:cNvSpPr txBox="1">
              <a:spLocks noChangeArrowheads="1"/>
            </p:cNvSpPr>
            <p:nvPr/>
          </p:nvSpPr>
          <p:spPr bwMode="auto">
            <a:xfrm>
              <a:off x="1752205" y="4350543"/>
              <a:ext cx="48684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…</a:t>
              </a:r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10C97596-949B-4C46-B79E-777065FAB2D8}"/>
              </a:ext>
            </a:extLst>
          </p:cNvPr>
          <p:cNvSpPr/>
          <p:nvPr/>
        </p:nvSpPr>
        <p:spPr>
          <a:xfrm>
            <a:off x="-15872" y="5106652"/>
            <a:ext cx="9181652" cy="12922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Text Box 98">
            <a:extLst>
              <a:ext uri="{FF2B5EF4-FFF2-40B4-BE49-F238E27FC236}">
                <a16:creationId xmlns:a16="http://schemas.microsoft.com/office/drawing/2014/main" id="{25B942EC-1C0E-4682-BFCB-FCC383484E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6981" y="3922113"/>
            <a:ext cx="519134" cy="313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R0 </a:t>
            </a:r>
          </a:p>
        </p:txBody>
      </p:sp>
      <p:sp>
        <p:nvSpPr>
          <p:cNvPr id="82" name="Line 31">
            <a:extLst>
              <a:ext uri="{FF2B5EF4-FFF2-40B4-BE49-F238E27FC236}">
                <a16:creationId xmlns:a16="http://schemas.microsoft.com/office/drawing/2014/main" id="{84F780BF-BF91-4658-A473-FD864358061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27193" y="3525439"/>
            <a:ext cx="1" cy="35917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3" name="Text Box 125">
            <a:extLst>
              <a:ext uri="{FF2B5EF4-FFF2-40B4-BE49-F238E27FC236}">
                <a16:creationId xmlns:a16="http://schemas.microsoft.com/office/drawing/2014/main" id="{C4FD158C-2A5A-4118-A36E-3602E57463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5592" y="3162828"/>
            <a:ext cx="1131091" cy="400110"/>
          </a:xfrm>
          <a:prstGeom prst="rect">
            <a:avLst/>
          </a:prstGeom>
          <a:solidFill>
            <a:srgbClr val="FF0000"/>
          </a:solidFill>
          <a:ln w="38100">
            <a:solidFill>
              <a:srgbClr val="ED7D31"/>
            </a:solidFill>
            <a:miter lim="800000"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</a:p>
        </p:txBody>
      </p:sp>
      <p:sp>
        <p:nvSpPr>
          <p:cNvPr id="84" name="Line 30">
            <a:extLst>
              <a:ext uri="{FF2B5EF4-FFF2-40B4-BE49-F238E27FC236}">
                <a16:creationId xmlns:a16="http://schemas.microsoft.com/office/drawing/2014/main" id="{F8803103-7BC9-4790-BB34-C95B2821062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70801" y="2869036"/>
            <a:ext cx="0" cy="29311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5" name="Text Box 127">
            <a:extLst>
              <a:ext uri="{FF2B5EF4-FFF2-40B4-BE49-F238E27FC236}">
                <a16:creationId xmlns:a16="http://schemas.microsoft.com/office/drawing/2014/main" id="{33E7D2F1-26A7-4D64-AA84-7653A1A3B9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0294" y="2529146"/>
            <a:ext cx="1537493" cy="359216"/>
          </a:xfrm>
          <a:prstGeom prst="rect">
            <a:avLst/>
          </a:prstGeom>
          <a:solidFill>
            <a:srgbClr val="FF0000"/>
          </a:solidFill>
          <a:ln w="38100">
            <a:solidFill>
              <a:srgbClr val="ED7D31"/>
            </a:solidFill>
            <a:miter lim="800000"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ALU</a:t>
            </a:r>
          </a:p>
        </p:txBody>
      </p:sp>
      <p:sp>
        <p:nvSpPr>
          <p:cNvPr id="86" name="Line 30">
            <a:extLst>
              <a:ext uri="{FF2B5EF4-FFF2-40B4-BE49-F238E27FC236}">
                <a16:creationId xmlns:a16="http://schemas.microsoft.com/office/drawing/2014/main" id="{E1AE6137-4E23-418D-9078-3011802C908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99674" y="2234012"/>
            <a:ext cx="0" cy="29311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7" name="Text Box 116">
            <a:extLst>
              <a:ext uri="{FF2B5EF4-FFF2-40B4-BE49-F238E27FC236}">
                <a16:creationId xmlns:a16="http://schemas.microsoft.com/office/drawing/2014/main" id="{484B7AEA-33D6-42F7-982F-0A9B0DBEEF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485" y="1893752"/>
            <a:ext cx="1281906" cy="359216"/>
          </a:xfrm>
          <a:prstGeom prst="rect">
            <a:avLst/>
          </a:prstGeom>
          <a:solidFill>
            <a:srgbClr val="FF0000"/>
          </a:solidFill>
          <a:ln w="38100">
            <a:solidFill>
              <a:srgbClr val="ED7D31"/>
            </a:solidFill>
            <a:miter lim="800000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zh-CN" altLang="en-US" sz="20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移位器</a:t>
            </a:r>
          </a:p>
        </p:txBody>
      </p:sp>
      <p:sp>
        <p:nvSpPr>
          <p:cNvPr id="88" name="Line 30">
            <a:extLst>
              <a:ext uri="{FF2B5EF4-FFF2-40B4-BE49-F238E27FC236}">
                <a16:creationId xmlns:a16="http://schemas.microsoft.com/office/drawing/2014/main" id="{93494F60-32E9-4C23-9AFC-84E2BFB82EB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97057" y="1670690"/>
            <a:ext cx="0" cy="29311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9" name="Line 51">
            <a:extLst>
              <a:ext uri="{FF2B5EF4-FFF2-40B4-BE49-F238E27FC236}">
                <a16:creationId xmlns:a16="http://schemas.microsoft.com/office/drawing/2014/main" id="{5E5EF608-B9A2-447F-B0A9-384CD7657FB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03461" y="1687906"/>
            <a:ext cx="2699770" cy="1002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0" name="Text Box 117">
            <a:extLst>
              <a:ext uri="{FF2B5EF4-FFF2-40B4-BE49-F238E27FC236}">
                <a16:creationId xmlns:a16="http://schemas.microsoft.com/office/drawing/2014/main" id="{11B6AAC8-568C-431C-AF3E-B4E2351515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4360" y="1291128"/>
            <a:ext cx="15835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spcBef>
                <a:spcPct val="50000"/>
              </a:spcBef>
              <a:defRPr sz="2000" b="1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 dirty="0">
                <a:solidFill>
                  <a:srgbClr val="FF0000"/>
                </a:solidFill>
              </a:rPr>
              <a:t>内总线</a:t>
            </a:r>
          </a:p>
        </p:txBody>
      </p:sp>
      <p:sp>
        <p:nvSpPr>
          <p:cNvPr id="91" name="Line 52">
            <a:extLst>
              <a:ext uri="{FF2B5EF4-FFF2-40B4-BE49-F238E27FC236}">
                <a16:creationId xmlns:a16="http://schemas.microsoft.com/office/drawing/2014/main" id="{7C18A746-3708-41EF-9FED-5CB18297B6FB}"/>
              </a:ext>
            </a:extLst>
          </p:cNvPr>
          <p:cNvSpPr>
            <a:spLocks noChangeShapeType="1"/>
          </p:cNvSpPr>
          <p:nvPr/>
        </p:nvSpPr>
        <p:spPr bwMode="auto">
          <a:xfrm>
            <a:off x="4590328" y="1667393"/>
            <a:ext cx="14633" cy="3305939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1" name="Line 60">
            <a:extLst>
              <a:ext uri="{FF2B5EF4-FFF2-40B4-BE49-F238E27FC236}">
                <a16:creationId xmlns:a16="http://schemas.microsoft.com/office/drawing/2014/main" id="{1562D3A4-2594-4F23-A2A0-191E51D57C5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93502" y="2011995"/>
            <a:ext cx="434373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3" name="Rectangle 39">
            <a:extLst>
              <a:ext uri="{FF2B5EF4-FFF2-40B4-BE49-F238E27FC236}">
                <a16:creationId xmlns:a16="http://schemas.microsoft.com/office/drawing/2014/main" id="{81900EE8-B5F3-4042-849F-9633B1F17C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0369" y="1865970"/>
            <a:ext cx="845348" cy="288555"/>
          </a:xfrm>
          <a:prstGeom prst="rect">
            <a:avLst/>
          </a:prstGeom>
          <a:solidFill>
            <a:srgbClr val="FF0000"/>
          </a:solidFill>
          <a:ln w="38100">
            <a:solidFill>
              <a:srgbClr val="ED7D31"/>
            </a:solidFill>
            <a:miter lim="800000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0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MAR</a:t>
            </a:r>
          </a:p>
        </p:txBody>
      </p:sp>
      <p:sp>
        <p:nvSpPr>
          <p:cNvPr id="131" name="箭头: 右 130">
            <a:extLst>
              <a:ext uri="{FF2B5EF4-FFF2-40B4-BE49-F238E27FC236}">
                <a16:creationId xmlns:a16="http://schemas.microsoft.com/office/drawing/2014/main" id="{85599E86-4927-4FFF-ABBF-BE462EA1EBC3}"/>
              </a:ext>
            </a:extLst>
          </p:cNvPr>
          <p:cNvSpPr/>
          <p:nvPr/>
        </p:nvSpPr>
        <p:spPr>
          <a:xfrm>
            <a:off x="6061666" y="5646734"/>
            <a:ext cx="411514" cy="261610"/>
          </a:xfrm>
          <a:prstGeom prst="rightArrow">
            <a:avLst/>
          </a:prstGeom>
          <a:solidFill>
            <a:schemeClr val="bg1"/>
          </a:solidFill>
          <a:ln w="38100">
            <a:solidFill>
              <a:srgbClr val="2F5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FF0000"/>
              </a:solidFill>
            </a:endParaRPr>
          </a:p>
        </p:txBody>
      </p:sp>
      <p:sp>
        <p:nvSpPr>
          <p:cNvPr id="134" name="Text Box 5">
            <a:extLst>
              <a:ext uri="{FF2B5EF4-FFF2-40B4-BE49-F238E27FC236}">
                <a16:creationId xmlns:a16="http://schemas.microsoft.com/office/drawing/2014/main" id="{253F4544-F51B-4B33-BA8F-2C3CB4A4EEA3}"/>
              </a:ext>
            </a:extLst>
          </p:cNvPr>
          <p:cNvSpPr txBox="1"/>
          <p:nvPr/>
        </p:nvSpPr>
        <p:spPr>
          <a:xfrm>
            <a:off x="-61804" y="5515929"/>
            <a:ext cx="488257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r>
              <a:rPr lang="en-US" altLang="zh-CN" sz="2400" b="1" baseline="-25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</a:p>
        </p:txBody>
      </p:sp>
      <p:sp>
        <p:nvSpPr>
          <p:cNvPr id="135" name="Line 61">
            <a:extLst>
              <a:ext uri="{FF2B5EF4-FFF2-40B4-BE49-F238E27FC236}">
                <a16:creationId xmlns:a16="http://schemas.microsoft.com/office/drawing/2014/main" id="{ED39838B-2AE9-4405-86BB-37DE6F720F1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0884" y="5776657"/>
            <a:ext cx="352041" cy="176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1" name="Line 61">
            <a:extLst>
              <a:ext uri="{FF2B5EF4-FFF2-40B4-BE49-F238E27FC236}">
                <a16:creationId xmlns:a16="http://schemas.microsoft.com/office/drawing/2014/main" id="{80E5F238-B169-4DB3-84FC-065BCE84174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87211" y="5776657"/>
            <a:ext cx="352041" cy="176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2" name="Text Box 5">
            <a:extLst>
              <a:ext uri="{FF2B5EF4-FFF2-40B4-BE49-F238E27FC236}">
                <a16:creationId xmlns:a16="http://schemas.microsoft.com/office/drawing/2014/main" id="{C1F8BC18-3D63-4B4C-A870-0975D72056FB}"/>
              </a:ext>
            </a:extLst>
          </p:cNvPr>
          <p:cNvSpPr txBox="1"/>
          <p:nvPr/>
        </p:nvSpPr>
        <p:spPr>
          <a:xfrm>
            <a:off x="607356" y="5515929"/>
            <a:ext cx="66542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A/B</a:t>
            </a:r>
          </a:p>
        </p:txBody>
      </p:sp>
      <p:sp>
        <p:nvSpPr>
          <p:cNvPr id="153" name="Line 61">
            <a:extLst>
              <a:ext uri="{FF2B5EF4-FFF2-40B4-BE49-F238E27FC236}">
                <a16:creationId xmlns:a16="http://schemas.microsoft.com/office/drawing/2014/main" id="{31DA5E2A-12E0-4571-8612-745A1C7BC0B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47821" y="5776657"/>
            <a:ext cx="352041" cy="176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4" name="Text Box 5">
            <a:extLst>
              <a:ext uri="{FF2B5EF4-FFF2-40B4-BE49-F238E27FC236}">
                <a16:creationId xmlns:a16="http://schemas.microsoft.com/office/drawing/2014/main" id="{15C4BE17-B762-4CD0-842A-1ADD99DDDB28}"/>
              </a:ext>
            </a:extLst>
          </p:cNvPr>
          <p:cNvSpPr txBox="1"/>
          <p:nvPr/>
        </p:nvSpPr>
        <p:spPr>
          <a:xfrm>
            <a:off x="1453683" y="5515929"/>
            <a:ext cx="679707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ALU</a:t>
            </a:r>
          </a:p>
        </p:txBody>
      </p:sp>
      <p:sp>
        <p:nvSpPr>
          <p:cNvPr id="158" name="Line 61">
            <a:extLst>
              <a:ext uri="{FF2B5EF4-FFF2-40B4-BE49-F238E27FC236}">
                <a16:creationId xmlns:a16="http://schemas.microsoft.com/office/drawing/2014/main" id="{F8CE0801-89FA-4A04-924E-4423A08B277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50187" y="5776657"/>
            <a:ext cx="352041" cy="176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9" name="Text Box 5">
            <a:extLst>
              <a:ext uri="{FF2B5EF4-FFF2-40B4-BE49-F238E27FC236}">
                <a16:creationId xmlns:a16="http://schemas.microsoft.com/office/drawing/2014/main" id="{F1D6EA6D-1FF0-4FFB-81CB-75DE131C31A5}"/>
              </a:ext>
            </a:extLst>
          </p:cNvPr>
          <p:cNvSpPr txBox="1"/>
          <p:nvPr/>
        </p:nvSpPr>
        <p:spPr>
          <a:xfrm>
            <a:off x="2314293" y="5515929"/>
            <a:ext cx="1121463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移位器</a:t>
            </a:r>
            <a:endParaRPr lang="en-US" altLang="zh-CN" sz="24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0" name="Line 61">
            <a:extLst>
              <a:ext uri="{FF2B5EF4-FFF2-40B4-BE49-F238E27FC236}">
                <a16:creationId xmlns:a16="http://schemas.microsoft.com/office/drawing/2014/main" id="{5F050296-A2D7-46AE-998F-3D0A8B7EBE4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36666" y="5776657"/>
            <a:ext cx="352041" cy="176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1" name="Text Box 5">
            <a:extLst>
              <a:ext uri="{FF2B5EF4-FFF2-40B4-BE49-F238E27FC236}">
                <a16:creationId xmlns:a16="http://schemas.microsoft.com/office/drawing/2014/main" id="{E84FADE9-4C38-4238-83EE-A1206E3192B4}"/>
              </a:ext>
            </a:extLst>
          </p:cNvPr>
          <p:cNvSpPr txBox="1"/>
          <p:nvPr/>
        </p:nvSpPr>
        <p:spPr>
          <a:xfrm>
            <a:off x="3616659" y="5515929"/>
            <a:ext cx="1605576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内总线</a:t>
            </a:r>
            <a:endParaRPr lang="en-US" altLang="zh-CN" sz="24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2" name="Line 61">
            <a:extLst>
              <a:ext uri="{FF2B5EF4-FFF2-40B4-BE49-F238E27FC236}">
                <a16:creationId xmlns:a16="http://schemas.microsoft.com/office/drawing/2014/main" id="{AFB4D3FA-43E2-4DE8-B7BD-E479799CE1C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53968" y="5776657"/>
            <a:ext cx="352041" cy="176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3" name="Text Box 5">
            <a:extLst>
              <a:ext uri="{FF2B5EF4-FFF2-40B4-BE49-F238E27FC236}">
                <a16:creationId xmlns:a16="http://schemas.microsoft.com/office/drawing/2014/main" id="{50D080B4-FB38-42A5-9ACB-166EA89378C3}"/>
              </a:ext>
            </a:extLst>
          </p:cNvPr>
          <p:cNvSpPr txBox="1"/>
          <p:nvPr/>
        </p:nvSpPr>
        <p:spPr>
          <a:xfrm>
            <a:off x="5403138" y="5515929"/>
            <a:ext cx="744097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MAR</a:t>
            </a:r>
          </a:p>
        </p:txBody>
      </p:sp>
      <p:sp>
        <p:nvSpPr>
          <p:cNvPr id="164" name="Text Box 5">
            <a:extLst>
              <a:ext uri="{FF2B5EF4-FFF2-40B4-BE49-F238E27FC236}">
                <a16:creationId xmlns:a16="http://schemas.microsoft.com/office/drawing/2014/main" id="{CA65E5DA-2A2D-4892-B7E2-BFC1D28C0989}"/>
              </a:ext>
            </a:extLst>
          </p:cNvPr>
          <p:cNvSpPr txBox="1"/>
          <p:nvPr/>
        </p:nvSpPr>
        <p:spPr>
          <a:xfrm>
            <a:off x="7156624" y="5515929"/>
            <a:ext cx="656282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MAR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endParaRPr lang="en-US" altLang="zh-CN" sz="24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5" name="Text Box 5">
            <a:extLst>
              <a:ext uri="{FF2B5EF4-FFF2-40B4-BE49-F238E27FC236}">
                <a16:creationId xmlns:a16="http://schemas.microsoft.com/office/drawing/2014/main" id="{94F4A1DF-B1B1-4D14-8FFF-A877FB44E169}"/>
              </a:ext>
            </a:extLst>
          </p:cNvPr>
          <p:cNvSpPr txBox="1"/>
          <p:nvPr/>
        </p:nvSpPr>
        <p:spPr>
          <a:xfrm>
            <a:off x="6387611" y="5515929"/>
            <a:ext cx="451926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r>
              <a:rPr lang="en-US" altLang="zh-CN" sz="2400" b="1" baseline="-25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</a:p>
        </p:txBody>
      </p:sp>
      <p:sp>
        <p:nvSpPr>
          <p:cNvPr id="181" name="Line 61">
            <a:extLst>
              <a:ext uri="{FF2B5EF4-FFF2-40B4-BE49-F238E27FC236}">
                <a16:creationId xmlns:a16="http://schemas.microsoft.com/office/drawing/2014/main" id="{5AAD294F-4E20-46BB-8870-636805DC366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270893" y="5781419"/>
            <a:ext cx="352041" cy="176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2" name="Text Box 5">
            <a:extLst>
              <a:ext uri="{FF2B5EF4-FFF2-40B4-BE49-F238E27FC236}">
                <a16:creationId xmlns:a16="http://schemas.microsoft.com/office/drawing/2014/main" id="{D078FFCA-91CA-47A9-9947-99DAE22CC6F4}"/>
              </a:ext>
            </a:extLst>
          </p:cNvPr>
          <p:cNvSpPr txBox="1"/>
          <p:nvPr/>
        </p:nvSpPr>
        <p:spPr>
          <a:xfrm>
            <a:off x="8537367" y="5494657"/>
            <a:ext cx="656282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MAR</a:t>
            </a:r>
          </a:p>
        </p:txBody>
      </p:sp>
      <p:sp>
        <p:nvSpPr>
          <p:cNvPr id="183" name="Text Box 5">
            <a:extLst>
              <a:ext uri="{FF2B5EF4-FFF2-40B4-BE49-F238E27FC236}">
                <a16:creationId xmlns:a16="http://schemas.microsoft.com/office/drawing/2014/main" id="{96590338-CDC8-40C5-B489-C19B2769BF9E}"/>
              </a:ext>
            </a:extLst>
          </p:cNvPr>
          <p:cNvSpPr txBox="1"/>
          <p:nvPr/>
        </p:nvSpPr>
        <p:spPr>
          <a:xfrm>
            <a:off x="7591153" y="5520691"/>
            <a:ext cx="765309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r>
              <a:rPr lang="en-US" altLang="zh-CN" sz="2400" b="1" baseline="-25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+1</a:t>
            </a:r>
            <a:endParaRPr lang="en-US" altLang="zh-CN" sz="2400" b="1" baseline="-250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27434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"/>
                            </p:stCondLst>
                            <p:childTnLst>
                              <p:par>
                                <p:cTn id="7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00"/>
                            </p:stCondLst>
                            <p:childTnLst>
                              <p:par>
                                <p:cTn id="1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000"/>
                            </p:stCondLst>
                            <p:childTnLst>
                              <p:par>
                                <p:cTn id="1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500"/>
                            </p:stCondLst>
                            <p:childTnLst>
                              <p:par>
                                <p:cTn id="1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000"/>
                            </p:stCondLst>
                            <p:childTnLst>
                              <p:par>
                                <p:cTn id="1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/>
      <p:bldP spid="91" grpId="0" animBg="1"/>
      <p:bldP spid="121" grpId="0" animBg="1"/>
      <p:bldP spid="123" grpId="0" animBg="1"/>
      <p:bldP spid="131" grpId="0" bldLvl="0" animBg="1"/>
      <p:bldP spid="134" grpId="0"/>
      <p:bldP spid="135" grpId="0" bldLvl="0" animBg="1"/>
      <p:bldP spid="151" grpId="0" bldLvl="0" animBg="1"/>
      <p:bldP spid="152" grpId="0"/>
      <p:bldP spid="153" grpId="0" bldLvl="0" animBg="1"/>
      <p:bldP spid="154" grpId="0"/>
      <p:bldP spid="158" grpId="0" bldLvl="0" animBg="1"/>
      <p:bldP spid="159" grpId="0"/>
      <p:bldP spid="160" grpId="0" bldLvl="0" animBg="1"/>
      <p:bldP spid="161" grpId="0"/>
      <p:bldP spid="162" grpId="0" bldLvl="0" animBg="1"/>
      <p:bldP spid="163" grpId="0"/>
      <p:bldP spid="164" grpId="0"/>
      <p:bldP spid="165" grpId="0"/>
      <p:bldP spid="181" grpId="0" bldLvl="0" animBg="1"/>
      <p:bldP spid="182" grpId="0"/>
      <p:bldP spid="18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" y="-9526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-21516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三、</a:t>
            </a:r>
            <a:r>
              <a:rPr lang="en-US" altLang="zh-CN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CPU</a:t>
            </a:r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的内部数据通路结构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34</a:t>
            </a:fld>
            <a:endParaRPr lang="zh-CN" altLang="en-US"/>
          </a:p>
        </p:txBody>
      </p:sp>
      <p:sp>
        <p:nvSpPr>
          <p:cNvPr id="12" name="Text Box 5"/>
          <p:cNvSpPr txBox="1"/>
          <p:nvPr/>
        </p:nvSpPr>
        <p:spPr>
          <a:xfrm>
            <a:off x="136250" y="852322"/>
            <a:ext cx="8092012" cy="5232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、取操作数地址</a:t>
            </a: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---④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自增型双重间址 </a:t>
            </a: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@(R)+</a:t>
            </a:r>
            <a:endParaRPr lang="zh-CN" altLang="en-US" sz="2800" b="1" dirty="0">
              <a:solidFill>
                <a:srgbClr val="0563C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92" name="组合 91"/>
          <p:cNvGrpSpPr/>
          <p:nvPr/>
        </p:nvGrpSpPr>
        <p:grpSpPr>
          <a:xfrm>
            <a:off x="504300" y="1132210"/>
            <a:ext cx="8239090" cy="3928939"/>
            <a:chOff x="-7919" y="1494853"/>
            <a:chExt cx="8239090" cy="4376228"/>
          </a:xfrm>
        </p:grpSpPr>
        <p:sp>
          <p:nvSpPr>
            <p:cNvPr id="93" name="Line 28"/>
            <p:cNvSpPr>
              <a:spLocks noChangeShapeType="1"/>
            </p:cNvSpPr>
            <p:nvPr/>
          </p:nvSpPr>
          <p:spPr bwMode="auto">
            <a:xfrm flipV="1">
              <a:off x="683198" y="3432832"/>
              <a:ext cx="0" cy="3264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4" name="Line 29"/>
            <p:cNvSpPr>
              <a:spLocks noChangeShapeType="1"/>
            </p:cNvSpPr>
            <p:nvPr/>
          </p:nvSpPr>
          <p:spPr bwMode="auto">
            <a:xfrm flipV="1">
              <a:off x="1384867" y="2725516"/>
              <a:ext cx="0" cy="3264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5" name="Line 30"/>
            <p:cNvSpPr>
              <a:spLocks noChangeShapeType="1"/>
            </p:cNvSpPr>
            <p:nvPr/>
          </p:nvSpPr>
          <p:spPr bwMode="auto">
            <a:xfrm flipV="1">
              <a:off x="2055593" y="3432832"/>
              <a:ext cx="0" cy="3264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6" name="Line 31"/>
            <p:cNvSpPr>
              <a:spLocks noChangeShapeType="1"/>
            </p:cNvSpPr>
            <p:nvPr/>
          </p:nvSpPr>
          <p:spPr bwMode="auto">
            <a:xfrm flipV="1">
              <a:off x="1611085" y="4163962"/>
              <a:ext cx="1" cy="40006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7" name="Line 32"/>
            <p:cNvSpPr>
              <a:spLocks noChangeShapeType="1"/>
            </p:cNvSpPr>
            <p:nvPr/>
          </p:nvSpPr>
          <p:spPr bwMode="auto">
            <a:xfrm flipV="1">
              <a:off x="1007836" y="4163963"/>
              <a:ext cx="0" cy="40007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8" name="Line 33"/>
            <p:cNvSpPr>
              <a:spLocks noChangeShapeType="1"/>
            </p:cNvSpPr>
            <p:nvPr/>
          </p:nvSpPr>
          <p:spPr bwMode="auto">
            <a:xfrm flipV="1">
              <a:off x="253774" y="4163962"/>
              <a:ext cx="0" cy="4000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9" name="Line 34"/>
            <p:cNvSpPr>
              <a:spLocks noChangeShapeType="1"/>
            </p:cNvSpPr>
            <p:nvPr/>
          </p:nvSpPr>
          <p:spPr bwMode="auto">
            <a:xfrm flipV="1">
              <a:off x="2324525" y="4167409"/>
              <a:ext cx="5709" cy="39661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0" name="Line 37"/>
            <p:cNvSpPr>
              <a:spLocks noChangeShapeType="1"/>
            </p:cNvSpPr>
            <p:nvPr/>
          </p:nvSpPr>
          <p:spPr bwMode="auto">
            <a:xfrm flipV="1">
              <a:off x="1384867" y="2094387"/>
              <a:ext cx="0" cy="26939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1" name="Text Box 98"/>
            <p:cNvSpPr txBox="1">
              <a:spLocks noChangeArrowheads="1"/>
            </p:cNvSpPr>
            <p:nvPr/>
          </p:nvSpPr>
          <p:spPr bwMode="auto">
            <a:xfrm>
              <a:off x="-7919" y="4616379"/>
              <a:ext cx="1264228" cy="12547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 R0~R3 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 C D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SP  PC </a:t>
              </a:r>
            </a:p>
          </p:txBody>
        </p:sp>
        <p:sp>
          <p:nvSpPr>
            <p:cNvPr id="102" name="Text Box 115"/>
            <p:cNvSpPr txBox="1">
              <a:spLocks noChangeArrowheads="1"/>
            </p:cNvSpPr>
            <p:nvPr/>
          </p:nvSpPr>
          <p:spPr bwMode="auto">
            <a:xfrm>
              <a:off x="102961" y="3759312"/>
              <a:ext cx="1131090" cy="44566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squar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A</a:t>
              </a:r>
            </a:p>
          </p:txBody>
        </p:sp>
        <p:sp>
          <p:nvSpPr>
            <p:cNvPr id="103" name="Text Box 116"/>
            <p:cNvSpPr txBox="1">
              <a:spLocks noChangeArrowheads="1"/>
            </p:cNvSpPr>
            <p:nvPr/>
          </p:nvSpPr>
          <p:spPr bwMode="auto">
            <a:xfrm>
              <a:off x="743513" y="2345336"/>
              <a:ext cx="1281906" cy="40011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移位器</a:t>
              </a:r>
            </a:p>
          </p:txBody>
        </p:sp>
        <p:sp>
          <p:nvSpPr>
            <p:cNvPr id="104" name="Line 20"/>
            <p:cNvSpPr>
              <a:spLocks noChangeShapeType="1"/>
            </p:cNvSpPr>
            <p:nvPr/>
          </p:nvSpPr>
          <p:spPr bwMode="auto">
            <a:xfrm>
              <a:off x="781617" y="2861490"/>
              <a:ext cx="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5" name="Text Box 125"/>
            <p:cNvSpPr txBox="1">
              <a:spLocks noChangeArrowheads="1"/>
            </p:cNvSpPr>
            <p:nvPr/>
          </p:nvSpPr>
          <p:spPr bwMode="auto">
            <a:xfrm>
              <a:off x="1460273" y="3759314"/>
              <a:ext cx="1131091" cy="44566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squar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B</a:t>
              </a:r>
            </a:p>
          </p:txBody>
        </p:sp>
        <p:sp>
          <p:nvSpPr>
            <p:cNvPr id="106" name="Text Box 127"/>
            <p:cNvSpPr txBox="1">
              <a:spLocks noChangeArrowheads="1"/>
            </p:cNvSpPr>
            <p:nvPr/>
          </p:nvSpPr>
          <p:spPr bwMode="auto">
            <a:xfrm>
              <a:off x="601436" y="3051996"/>
              <a:ext cx="1537493" cy="40011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squar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ALU</a:t>
              </a:r>
            </a:p>
          </p:txBody>
        </p:sp>
        <p:sp>
          <p:nvSpPr>
            <p:cNvPr id="107" name="Rectangle 39"/>
            <p:cNvSpPr>
              <a:spLocks noChangeArrowheads="1"/>
            </p:cNvSpPr>
            <p:nvPr/>
          </p:nvSpPr>
          <p:spPr bwMode="auto">
            <a:xfrm>
              <a:off x="2802732" y="3476928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R2</a:t>
              </a:r>
            </a:p>
          </p:txBody>
        </p:sp>
        <p:sp>
          <p:nvSpPr>
            <p:cNvPr id="108" name="Line 51"/>
            <p:cNvSpPr>
              <a:spLocks noChangeShapeType="1"/>
            </p:cNvSpPr>
            <p:nvPr/>
          </p:nvSpPr>
          <p:spPr bwMode="auto">
            <a:xfrm flipV="1">
              <a:off x="1384867" y="2113435"/>
              <a:ext cx="2699770" cy="1116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9" name="Line 52"/>
            <p:cNvSpPr>
              <a:spLocks noChangeShapeType="1"/>
            </p:cNvSpPr>
            <p:nvPr/>
          </p:nvSpPr>
          <p:spPr bwMode="auto">
            <a:xfrm>
              <a:off x="4078301" y="2094388"/>
              <a:ext cx="14633" cy="368229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0" name="Line 60"/>
            <p:cNvSpPr>
              <a:spLocks noChangeShapeType="1"/>
            </p:cNvSpPr>
            <p:nvPr/>
          </p:nvSpPr>
          <p:spPr bwMode="auto">
            <a:xfrm flipH="1">
              <a:off x="3683199" y="2474687"/>
              <a:ext cx="82946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1" name="Line 61"/>
            <p:cNvSpPr>
              <a:spLocks noChangeShapeType="1"/>
            </p:cNvSpPr>
            <p:nvPr/>
          </p:nvSpPr>
          <p:spPr bwMode="auto">
            <a:xfrm flipH="1">
              <a:off x="3707606" y="3063172"/>
              <a:ext cx="82946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2" name="Line 62"/>
            <p:cNvSpPr>
              <a:spLocks noChangeShapeType="1"/>
            </p:cNvSpPr>
            <p:nvPr/>
          </p:nvSpPr>
          <p:spPr bwMode="auto">
            <a:xfrm flipH="1">
              <a:off x="3707606" y="3637630"/>
              <a:ext cx="37703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3" name="Line 63"/>
            <p:cNvSpPr>
              <a:spLocks noChangeShapeType="1"/>
            </p:cNvSpPr>
            <p:nvPr/>
          </p:nvSpPr>
          <p:spPr bwMode="auto">
            <a:xfrm flipH="1">
              <a:off x="3707606" y="4238542"/>
              <a:ext cx="7540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4" name="Line 64"/>
            <p:cNvSpPr>
              <a:spLocks noChangeShapeType="1"/>
            </p:cNvSpPr>
            <p:nvPr/>
          </p:nvSpPr>
          <p:spPr bwMode="auto">
            <a:xfrm flipH="1">
              <a:off x="3707606" y="4857880"/>
              <a:ext cx="82946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5" name="Line 65"/>
            <p:cNvSpPr>
              <a:spLocks noChangeShapeType="1"/>
            </p:cNvSpPr>
            <p:nvPr/>
          </p:nvSpPr>
          <p:spPr bwMode="auto">
            <a:xfrm flipH="1">
              <a:off x="3707606" y="5492973"/>
              <a:ext cx="7540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6" name="Line 66"/>
            <p:cNvSpPr>
              <a:spLocks noChangeShapeType="1"/>
            </p:cNvSpPr>
            <p:nvPr/>
          </p:nvSpPr>
          <p:spPr bwMode="auto">
            <a:xfrm flipV="1">
              <a:off x="5099472" y="1828473"/>
              <a:ext cx="1958151" cy="2375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7" name="Line 68"/>
            <p:cNvSpPr>
              <a:spLocks noChangeShapeType="1"/>
            </p:cNvSpPr>
            <p:nvPr/>
          </p:nvSpPr>
          <p:spPr bwMode="auto">
            <a:xfrm flipV="1">
              <a:off x="5099471" y="2203903"/>
              <a:ext cx="1951801" cy="4372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8" name="Line 69"/>
            <p:cNvSpPr>
              <a:spLocks noChangeShapeType="1"/>
            </p:cNvSpPr>
            <p:nvPr/>
          </p:nvSpPr>
          <p:spPr bwMode="auto">
            <a:xfrm flipH="1" flipV="1">
              <a:off x="5098084" y="2016180"/>
              <a:ext cx="1958152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9" name="Line 73"/>
            <p:cNvSpPr>
              <a:spLocks noChangeShapeType="1"/>
            </p:cNvSpPr>
            <p:nvPr/>
          </p:nvSpPr>
          <p:spPr bwMode="auto">
            <a:xfrm flipH="1">
              <a:off x="6457950" y="1828473"/>
              <a:ext cx="446" cy="888624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0" name="Line 74"/>
            <p:cNvSpPr>
              <a:spLocks noChangeShapeType="1"/>
            </p:cNvSpPr>
            <p:nvPr/>
          </p:nvSpPr>
          <p:spPr bwMode="auto">
            <a:xfrm>
              <a:off x="6683723" y="2012834"/>
              <a:ext cx="446" cy="704262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2" name="Line 77"/>
            <p:cNvSpPr>
              <a:spLocks noChangeShapeType="1"/>
            </p:cNvSpPr>
            <p:nvPr/>
          </p:nvSpPr>
          <p:spPr bwMode="auto">
            <a:xfrm>
              <a:off x="6910388" y="2227375"/>
              <a:ext cx="0" cy="489721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4" name="Line 91"/>
            <p:cNvSpPr>
              <a:spLocks noChangeShapeType="1"/>
            </p:cNvSpPr>
            <p:nvPr/>
          </p:nvSpPr>
          <p:spPr bwMode="auto">
            <a:xfrm>
              <a:off x="5404247" y="2416631"/>
              <a:ext cx="22621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5" name="Line 92"/>
            <p:cNvSpPr>
              <a:spLocks noChangeShapeType="1"/>
            </p:cNvSpPr>
            <p:nvPr/>
          </p:nvSpPr>
          <p:spPr bwMode="auto">
            <a:xfrm flipV="1">
              <a:off x="5614035" y="1814746"/>
              <a:ext cx="9622" cy="58278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6" name="Line 93"/>
            <p:cNvSpPr>
              <a:spLocks noChangeShapeType="1"/>
            </p:cNvSpPr>
            <p:nvPr/>
          </p:nvSpPr>
          <p:spPr bwMode="auto">
            <a:xfrm flipH="1">
              <a:off x="5391947" y="2994235"/>
              <a:ext cx="37703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7" name="Line 94"/>
            <p:cNvSpPr>
              <a:spLocks noChangeShapeType="1"/>
            </p:cNvSpPr>
            <p:nvPr/>
          </p:nvSpPr>
          <p:spPr bwMode="auto">
            <a:xfrm flipV="1">
              <a:off x="5751194" y="2009193"/>
              <a:ext cx="273" cy="10083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8" name="Line 95"/>
            <p:cNvSpPr>
              <a:spLocks noChangeShapeType="1"/>
            </p:cNvSpPr>
            <p:nvPr/>
          </p:nvSpPr>
          <p:spPr bwMode="auto">
            <a:xfrm flipH="1">
              <a:off x="5902279" y="2016180"/>
              <a:ext cx="12404" cy="15633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9" name="Line 96"/>
            <p:cNvSpPr>
              <a:spLocks noChangeShapeType="1"/>
            </p:cNvSpPr>
            <p:nvPr/>
          </p:nvSpPr>
          <p:spPr bwMode="auto">
            <a:xfrm flipH="1">
              <a:off x="5408771" y="3571838"/>
              <a:ext cx="493196" cy="110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0" name="Text Box 110"/>
            <p:cNvSpPr txBox="1">
              <a:spLocks noChangeArrowheads="1"/>
            </p:cNvSpPr>
            <p:nvPr/>
          </p:nvSpPr>
          <p:spPr bwMode="auto">
            <a:xfrm>
              <a:off x="6307138" y="2717096"/>
              <a:ext cx="754063" cy="400110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miter lim="800000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主存</a:t>
              </a:r>
              <a:endPara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2" name="Text Box 114"/>
            <p:cNvSpPr txBox="1">
              <a:spLocks noChangeArrowheads="1"/>
            </p:cNvSpPr>
            <p:nvPr/>
          </p:nvSpPr>
          <p:spPr bwMode="auto">
            <a:xfrm>
              <a:off x="6983590" y="2016968"/>
              <a:ext cx="1247581" cy="445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000" b="1" dirty="0">
                  <a:solidFill>
                    <a:schemeClr val="folHlink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控制总线</a:t>
              </a:r>
              <a:endParaRPr lang="en-US" altLang="zh-CN" sz="2000" b="1" dirty="0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3" name="Text Box 117"/>
            <p:cNvSpPr txBox="1">
              <a:spLocks noChangeArrowheads="1"/>
            </p:cNvSpPr>
            <p:nvPr/>
          </p:nvSpPr>
          <p:spPr bwMode="auto">
            <a:xfrm>
              <a:off x="1891521" y="1673922"/>
              <a:ext cx="1583531" cy="472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eaLnBrk="0" hangingPunct="0">
                <a:spcBef>
                  <a:spcPct val="50000"/>
                </a:spcBef>
                <a:defRPr sz="2000" b="1">
                  <a:solidFill>
                    <a:schemeClr val="folHlink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</a:lstStyle>
            <a:p>
              <a:r>
                <a:rPr lang="zh-CN" altLang="en-US" dirty="0">
                  <a:solidFill>
                    <a:schemeClr val="tx1"/>
                  </a:solidFill>
                </a:rPr>
                <a:t>内总线</a:t>
              </a:r>
            </a:p>
          </p:txBody>
        </p:sp>
        <p:sp>
          <p:nvSpPr>
            <p:cNvPr id="136" name="Text Box 153"/>
            <p:cNvSpPr txBox="1">
              <a:spLocks noChangeArrowheads="1"/>
            </p:cNvSpPr>
            <p:nvPr/>
          </p:nvSpPr>
          <p:spPr bwMode="auto">
            <a:xfrm>
              <a:off x="6984095" y="1494853"/>
              <a:ext cx="1246658" cy="445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000" b="1" dirty="0">
                  <a:solidFill>
                    <a:schemeClr val="folHlink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地址总线</a:t>
              </a:r>
              <a:endParaRPr lang="en-US" altLang="zh-CN" sz="2000" b="1" dirty="0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7" name="Text Box 154"/>
            <p:cNvSpPr txBox="1">
              <a:spLocks noChangeArrowheads="1"/>
            </p:cNvSpPr>
            <p:nvPr/>
          </p:nvSpPr>
          <p:spPr bwMode="auto">
            <a:xfrm>
              <a:off x="6983590" y="1764755"/>
              <a:ext cx="1247581" cy="445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000" b="1" dirty="0">
                  <a:solidFill>
                    <a:schemeClr val="folHlink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数据总线</a:t>
              </a:r>
              <a:endParaRPr lang="en-US" altLang="zh-CN" sz="2000" b="1" dirty="0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8" name="Line 156"/>
            <p:cNvSpPr>
              <a:spLocks noChangeShapeType="1"/>
            </p:cNvSpPr>
            <p:nvPr/>
          </p:nvSpPr>
          <p:spPr bwMode="auto">
            <a:xfrm flipH="1">
              <a:off x="6068514" y="2183302"/>
              <a:ext cx="12405" cy="19260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9" name="Text Box 157"/>
            <p:cNvSpPr txBox="1">
              <a:spLocks noChangeArrowheads="1"/>
            </p:cNvSpPr>
            <p:nvPr/>
          </p:nvSpPr>
          <p:spPr bwMode="auto">
            <a:xfrm>
              <a:off x="5687918" y="4107724"/>
              <a:ext cx="786525" cy="835164"/>
            </a:xfrm>
            <a:prstGeom prst="rect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控制逻辑 </a:t>
              </a:r>
            </a:p>
          </p:txBody>
        </p:sp>
        <p:sp>
          <p:nvSpPr>
            <p:cNvPr id="140" name="Rectangle 39"/>
            <p:cNvSpPr>
              <a:spLocks noChangeArrowheads="1"/>
            </p:cNvSpPr>
            <p:nvPr/>
          </p:nvSpPr>
          <p:spPr bwMode="auto">
            <a:xfrm>
              <a:off x="2802732" y="4077840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R3</a:t>
              </a:r>
            </a:p>
          </p:txBody>
        </p:sp>
        <p:sp>
          <p:nvSpPr>
            <p:cNvPr id="141" name="Rectangle 39"/>
            <p:cNvSpPr>
              <a:spLocks noChangeArrowheads="1"/>
            </p:cNvSpPr>
            <p:nvPr/>
          </p:nvSpPr>
          <p:spPr bwMode="auto">
            <a:xfrm>
              <a:off x="2802732" y="4697178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C</a:t>
              </a:r>
            </a:p>
          </p:txBody>
        </p:sp>
        <p:sp>
          <p:nvSpPr>
            <p:cNvPr id="142" name="Rectangle 39"/>
            <p:cNvSpPr>
              <a:spLocks noChangeArrowheads="1"/>
            </p:cNvSpPr>
            <p:nvPr/>
          </p:nvSpPr>
          <p:spPr bwMode="auto">
            <a:xfrm>
              <a:off x="2802732" y="2903575"/>
              <a:ext cx="845348" cy="319194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R1</a:t>
              </a:r>
            </a:p>
          </p:txBody>
        </p:sp>
        <p:sp>
          <p:nvSpPr>
            <p:cNvPr id="143" name="Rectangle 39"/>
            <p:cNvSpPr>
              <a:spLocks noChangeArrowheads="1"/>
            </p:cNvSpPr>
            <p:nvPr/>
          </p:nvSpPr>
          <p:spPr bwMode="auto">
            <a:xfrm>
              <a:off x="2802732" y="2316003"/>
              <a:ext cx="845348" cy="317369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R0</a:t>
              </a:r>
            </a:p>
          </p:txBody>
        </p:sp>
        <p:sp>
          <p:nvSpPr>
            <p:cNvPr id="144" name="Rectangle 39"/>
            <p:cNvSpPr>
              <a:spLocks noChangeArrowheads="1"/>
            </p:cNvSpPr>
            <p:nvPr/>
          </p:nvSpPr>
          <p:spPr bwMode="auto">
            <a:xfrm>
              <a:off x="2802732" y="5332271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D</a:t>
              </a:r>
            </a:p>
          </p:txBody>
        </p:sp>
        <p:sp>
          <p:nvSpPr>
            <p:cNvPr id="145" name="Rectangle 39"/>
            <p:cNvSpPr>
              <a:spLocks noChangeArrowheads="1"/>
            </p:cNvSpPr>
            <p:nvPr/>
          </p:nvSpPr>
          <p:spPr bwMode="auto">
            <a:xfrm>
              <a:off x="4548210" y="5332271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PSW</a:t>
              </a:r>
            </a:p>
          </p:txBody>
        </p:sp>
        <p:sp>
          <p:nvSpPr>
            <p:cNvPr id="146" name="Rectangle 39"/>
            <p:cNvSpPr>
              <a:spLocks noChangeArrowheads="1"/>
            </p:cNvSpPr>
            <p:nvPr/>
          </p:nvSpPr>
          <p:spPr bwMode="auto">
            <a:xfrm>
              <a:off x="4548210" y="4697178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SP</a:t>
              </a:r>
            </a:p>
          </p:txBody>
        </p:sp>
        <p:sp>
          <p:nvSpPr>
            <p:cNvPr id="147" name="Rectangle 39"/>
            <p:cNvSpPr>
              <a:spLocks noChangeArrowheads="1"/>
            </p:cNvSpPr>
            <p:nvPr/>
          </p:nvSpPr>
          <p:spPr bwMode="auto">
            <a:xfrm>
              <a:off x="4548210" y="4077840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PC</a:t>
              </a:r>
            </a:p>
          </p:txBody>
        </p:sp>
        <p:sp>
          <p:nvSpPr>
            <p:cNvPr id="148" name="Rectangle 39"/>
            <p:cNvSpPr>
              <a:spLocks noChangeArrowheads="1"/>
            </p:cNvSpPr>
            <p:nvPr/>
          </p:nvSpPr>
          <p:spPr bwMode="auto">
            <a:xfrm>
              <a:off x="4548210" y="3476928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IR</a:t>
              </a:r>
            </a:p>
          </p:txBody>
        </p:sp>
        <p:sp>
          <p:nvSpPr>
            <p:cNvPr id="149" name="Rectangle 39"/>
            <p:cNvSpPr>
              <a:spLocks noChangeArrowheads="1"/>
            </p:cNvSpPr>
            <p:nvPr/>
          </p:nvSpPr>
          <p:spPr bwMode="auto">
            <a:xfrm>
              <a:off x="4546599" y="2902470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MDR</a:t>
              </a:r>
            </a:p>
          </p:txBody>
        </p:sp>
        <p:sp>
          <p:nvSpPr>
            <p:cNvPr id="150" name="Rectangle 39"/>
            <p:cNvSpPr>
              <a:spLocks noChangeArrowheads="1"/>
            </p:cNvSpPr>
            <p:nvPr/>
          </p:nvSpPr>
          <p:spPr bwMode="auto">
            <a:xfrm>
              <a:off x="4547788" y="2313985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MAR</a:t>
              </a:r>
            </a:p>
          </p:txBody>
        </p:sp>
        <p:sp>
          <p:nvSpPr>
            <p:cNvPr id="155" name="Text Box 98"/>
            <p:cNvSpPr txBox="1">
              <a:spLocks noChangeArrowheads="1"/>
            </p:cNvSpPr>
            <p:nvPr/>
          </p:nvSpPr>
          <p:spPr bwMode="auto">
            <a:xfrm>
              <a:off x="1379462" y="4602527"/>
              <a:ext cx="1264229" cy="12547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 R0~R3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 C  D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PSW MDR</a:t>
              </a:r>
            </a:p>
          </p:txBody>
        </p:sp>
        <p:sp>
          <p:nvSpPr>
            <p:cNvPr id="156" name="Text Box 98"/>
            <p:cNvSpPr txBox="1">
              <a:spLocks noChangeArrowheads="1"/>
            </p:cNvSpPr>
            <p:nvPr/>
          </p:nvSpPr>
          <p:spPr bwMode="auto">
            <a:xfrm>
              <a:off x="380773" y="4328130"/>
              <a:ext cx="48684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…</a:t>
              </a:r>
            </a:p>
          </p:txBody>
        </p:sp>
        <p:sp>
          <p:nvSpPr>
            <p:cNvPr id="157" name="Text Box 98"/>
            <p:cNvSpPr txBox="1">
              <a:spLocks noChangeArrowheads="1"/>
            </p:cNvSpPr>
            <p:nvPr/>
          </p:nvSpPr>
          <p:spPr bwMode="auto">
            <a:xfrm>
              <a:off x="1752205" y="4350543"/>
              <a:ext cx="48684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…</a:t>
              </a:r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10C97596-949B-4C46-B79E-777065FAB2D8}"/>
              </a:ext>
            </a:extLst>
          </p:cNvPr>
          <p:cNvSpPr/>
          <p:nvPr/>
        </p:nvSpPr>
        <p:spPr>
          <a:xfrm>
            <a:off x="3178" y="5106652"/>
            <a:ext cx="9181652" cy="12922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Text Box 98">
            <a:extLst>
              <a:ext uri="{FF2B5EF4-FFF2-40B4-BE49-F238E27FC236}">
                <a16:creationId xmlns:a16="http://schemas.microsoft.com/office/drawing/2014/main" id="{25B942EC-1C0E-4682-BFCB-FCC383484E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6981" y="3922113"/>
            <a:ext cx="519134" cy="313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R0 </a:t>
            </a:r>
          </a:p>
        </p:txBody>
      </p:sp>
      <p:sp>
        <p:nvSpPr>
          <p:cNvPr id="82" name="Line 31">
            <a:extLst>
              <a:ext uri="{FF2B5EF4-FFF2-40B4-BE49-F238E27FC236}">
                <a16:creationId xmlns:a16="http://schemas.microsoft.com/office/drawing/2014/main" id="{84F780BF-BF91-4658-A473-FD864358061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27193" y="3525439"/>
            <a:ext cx="1" cy="35917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3" name="Text Box 125">
            <a:extLst>
              <a:ext uri="{FF2B5EF4-FFF2-40B4-BE49-F238E27FC236}">
                <a16:creationId xmlns:a16="http://schemas.microsoft.com/office/drawing/2014/main" id="{C4FD158C-2A5A-4118-A36E-3602E57463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5592" y="3162828"/>
            <a:ext cx="1131091" cy="400110"/>
          </a:xfrm>
          <a:prstGeom prst="rect">
            <a:avLst/>
          </a:prstGeom>
          <a:solidFill>
            <a:srgbClr val="FF0000"/>
          </a:solidFill>
          <a:ln w="38100">
            <a:solidFill>
              <a:srgbClr val="ED7D31"/>
            </a:solidFill>
            <a:miter lim="800000"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</a:p>
        </p:txBody>
      </p:sp>
      <p:sp>
        <p:nvSpPr>
          <p:cNvPr id="84" name="Line 30">
            <a:extLst>
              <a:ext uri="{FF2B5EF4-FFF2-40B4-BE49-F238E27FC236}">
                <a16:creationId xmlns:a16="http://schemas.microsoft.com/office/drawing/2014/main" id="{F8803103-7BC9-4790-BB34-C95B2821062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70801" y="2869036"/>
            <a:ext cx="0" cy="29311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5" name="Text Box 127">
            <a:extLst>
              <a:ext uri="{FF2B5EF4-FFF2-40B4-BE49-F238E27FC236}">
                <a16:creationId xmlns:a16="http://schemas.microsoft.com/office/drawing/2014/main" id="{33E7D2F1-26A7-4D64-AA84-7653A1A3B9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0294" y="2529146"/>
            <a:ext cx="1537493" cy="359216"/>
          </a:xfrm>
          <a:prstGeom prst="rect">
            <a:avLst/>
          </a:prstGeom>
          <a:solidFill>
            <a:srgbClr val="FF0000"/>
          </a:solidFill>
          <a:ln w="38100">
            <a:solidFill>
              <a:srgbClr val="ED7D31"/>
            </a:solidFill>
            <a:miter lim="800000"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ALU</a:t>
            </a:r>
          </a:p>
        </p:txBody>
      </p:sp>
      <p:sp>
        <p:nvSpPr>
          <p:cNvPr id="86" name="Line 30">
            <a:extLst>
              <a:ext uri="{FF2B5EF4-FFF2-40B4-BE49-F238E27FC236}">
                <a16:creationId xmlns:a16="http://schemas.microsoft.com/office/drawing/2014/main" id="{E1AE6137-4E23-418D-9078-3011802C908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99674" y="2234012"/>
            <a:ext cx="0" cy="29311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7" name="Text Box 116">
            <a:extLst>
              <a:ext uri="{FF2B5EF4-FFF2-40B4-BE49-F238E27FC236}">
                <a16:creationId xmlns:a16="http://schemas.microsoft.com/office/drawing/2014/main" id="{484B7AEA-33D6-42F7-982F-0A9B0DBEEF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485" y="1893752"/>
            <a:ext cx="1281906" cy="359216"/>
          </a:xfrm>
          <a:prstGeom prst="rect">
            <a:avLst/>
          </a:prstGeom>
          <a:solidFill>
            <a:srgbClr val="FF0000"/>
          </a:solidFill>
          <a:ln w="38100">
            <a:solidFill>
              <a:srgbClr val="ED7D31"/>
            </a:solidFill>
            <a:miter lim="800000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zh-CN" altLang="en-US" sz="20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移位器</a:t>
            </a:r>
          </a:p>
        </p:txBody>
      </p:sp>
      <p:sp>
        <p:nvSpPr>
          <p:cNvPr id="88" name="Line 30">
            <a:extLst>
              <a:ext uri="{FF2B5EF4-FFF2-40B4-BE49-F238E27FC236}">
                <a16:creationId xmlns:a16="http://schemas.microsoft.com/office/drawing/2014/main" id="{93494F60-32E9-4C23-9AFC-84E2BFB82EB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97057" y="1670690"/>
            <a:ext cx="0" cy="29311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9" name="Line 51">
            <a:extLst>
              <a:ext uri="{FF2B5EF4-FFF2-40B4-BE49-F238E27FC236}">
                <a16:creationId xmlns:a16="http://schemas.microsoft.com/office/drawing/2014/main" id="{5E5EF608-B9A2-447F-B0A9-384CD7657FB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03461" y="1687906"/>
            <a:ext cx="2699770" cy="1002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0" name="Text Box 117">
            <a:extLst>
              <a:ext uri="{FF2B5EF4-FFF2-40B4-BE49-F238E27FC236}">
                <a16:creationId xmlns:a16="http://schemas.microsoft.com/office/drawing/2014/main" id="{11B6AAC8-568C-431C-AF3E-B4E2351515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4360" y="1291128"/>
            <a:ext cx="15835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spcBef>
                <a:spcPct val="50000"/>
              </a:spcBef>
              <a:defRPr sz="2000" b="1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 dirty="0">
                <a:solidFill>
                  <a:srgbClr val="FF0000"/>
                </a:solidFill>
              </a:rPr>
              <a:t>内总线</a:t>
            </a:r>
          </a:p>
        </p:txBody>
      </p:sp>
      <p:sp>
        <p:nvSpPr>
          <p:cNvPr id="91" name="Line 52">
            <a:extLst>
              <a:ext uri="{FF2B5EF4-FFF2-40B4-BE49-F238E27FC236}">
                <a16:creationId xmlns:a16="http://schemas.microsoft.com/office/drawing/2014/main" id="{7C18A746-3708-41EF-9FED-5CB18297B6FB}"/>
              </a:ext>
            </a:extLst>
          </p:cNvPr>
          <p:cNvSpPr>
            <a:spLocks noChangeShapeType="1"/>
          </p:cNvSpPr>
          <p:nvPr/>
        </p:nvSpPr>
        <p:spPr bwMode="auto">
          <a:xfrm>
            <a:off x="4590328" y="1667393"/>
            <a:ext cx="14633" cy="3305939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1" name="Line 60">
            <a:extLst>
              <a:ext uri="{FF2B5EF4-FFF2-40B4-BE49-F238E27FC236}">
                <a16:creationId xmlns:a16="http://schemas.microsoft.com/office/drawing/2014/main" id="{1562D3A4-2594-4F23-A2A0-191E51D57C5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93502" y="2011995"/>
            <a:ext cx="434373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3" name="Rectangle 39">
            <a:extLst>
              <a:ext uri="{FF2B5EF4-FFF2-40B4-BE49-F238E27FC236}">
                <a16:creationId xmlns:a16="http://schemas.microsoft.com/office/drawing/2014/main" id="{81900EE8-B5F3-4042-849F-9633B1F17C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0369" y="1865970"/>
            <a:ext cx="845348" cy="288555"/>
          </a:xfrm>
          <a:prstGeom prst="rect">
            <a:avLst/>
          </a:prstGeom>
          <a:solidFill>
            <a:srgbClr val="FF0000"/>
          </a:solidFill>
          <a:ln w="38100">
            <a:solidFill>
              <a:srgbClr val="ED7D31"/>
            </a:solidFill>
            <a:miter lim="800000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0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MAR</a:t>
            </a:r>
          </a:p>
        </p:txBody>
      </p:sp>
      <p:sp>
        <p:nvSpPr>
          <p:cNvPr id="166" name="箭头: 右 165">
            <a:extLst>
              <a:ext uri="{FF2B5EF4-FFF2-40B4-BE49-F238E27FC236}">
                <a16:creationId xmlns:a16="http://schemas.microsoft.com/office/drawing/2014/main" id="{7F529296-7081-4927-9F2C-EBD470830A4C}"/>
              </a:ext>
            </a:extLst>
          </p:cNvPr>
          <p:cNvSpPr/>
          <p:nvPr/>
        </p:nvSpPr>
        <p:spPr>
          <a:xfrm>
            <a:off x="6061666" y="5256209"/>
            <a:ext cx="411514" cy="261610"/>
          </a:xfrm>
          <a:prstGeom prst="rightArrow">
            <a:avLst/>
          </a:prstGeom>
          <a:solidFill>
            <a:schemeClr val="bg1"/>
          </a:solidFill>
          <a:ln w="38100">
            <a:solidFill>
              <a:srgbClr val="2F5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FF0000"/>
              </a:solidFill>
            </a:endParaRPr>
          </a:p>
        </p:txBody>
      </p:sp>
      <p:sp>
        <p:nvSpPr>
          <p:cNvPr id="167" name="Text Box 5">
            <a:extLst>
              <a:ext uri="{FF2B5EF4-FFF2-40B4-BE49-F238E27FC236}">
                <a16:creationId xmlns:a16="http://schemas.microsoft.com/office/drawing/2014/main" id="{D14E133F-36F6-4EC9-AD28-02D4D265A83D}"/>
              </a:ext>
            </a:extLst>
          </p:cNvPr>
          <p:cNvSpPr txBox="1"/>
          <p:nvPr/>
        </p:nvSpPr>
        <p:spPr>
          <a:xfrm>
            <a:off x="-61804" y="5125404"/>
            <a:ext cx="488257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r>
              <a:rPr lang="en-US" altLang="zh-CN" sz="2400" b="1" baseline="-25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</a:p>
        </p:txBody>
      </p:sp>
      <p:sp>
        <p:nvSpPr>
          <p:cNvPr id="168" name="Line 61">
            <a:extLst>
              <a:ext uri="{FF2B5EF4-FFF2-40B4-BE49-F238E27FC236}">
                <a16:creationId xmlns:a16="http://schemas.microsoft.com/office/drawing/2014/main" id="{629AA712-58BB-46F9-B435-A2631A5A5BD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0884" y="5386132"/>
            <a:ext cx="352041" cy="176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9" name="Line 61">
            <a:extLst>
              <a:ext uri="{FF2B5EF4-FFF2-40B4-BE49-F238E27FC236}">
                <a16:creationId xmlns:a16="http://schemas.microsoft.com/office/drawing/2014/main" id="{AF51ABD8-5A67-4061-BE80-F2BC6521177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87211" y="5386132"/>
            <a:ext cx="352041" cy="176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0" name="Text Box 5">
            <a:extLst>
              <a:ext uri="{FF2B5EF4-FFF2-40B4-BE49-F238E27FC236}">
                <a16:creationId xmlns:a16="http://schemas.microsoft.com/office/drawing/2014/main" id="{D9E2383D-4071-4902-AE0B-E01009766749}"/>
              </a:ext>
            </a:extLst>
          </p:cNvPr>
          <p:cNvSpPr txBox="1"/>
          <p:nvPr/>
        </p:nvSpPr>
        <p:spPr>
          <a:xfrm>
            <a:off x="607356" y="5125404"/>
            <a:ext cx="66542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A/B</a:t>
            </a:r>
          </a:p>
        </p:txBody>
      </p:sp>
      <p:sp>
        <p:nvSpPr>
          <p:cNvPr id="171" name="Line 61">
            <a:extLst>
              <a:ext uri="{FF2B5EF4-FFF2-40B4-BE49-F238E27FC236}">
                <a16:creationId xmlns:a16="http://schemas.microsoft.com/office/drawing/2014/main" id="{AF814A24-E5B0-4C3C-A706-FE51E53D20B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47821" y="5386132"/>
            <a:ext cx="352041" cy="176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2" name="Text Box 5">
            <a:extLst>
              <a:ext uri="{FF2B5EF4-FFF2-40B4-BE49-F238E27FC236}">
                <a16:creationId xmlns:a16="http://schemas.microsoft.com/office/drawing/2014/main" id="{89BC4C9E-16A6-4BDD-92AE-CD5E1EEC0423}"/>
              </a:ext>
            </a:extLst>
          </p:cNvPr>
          <p:cNvSpPr txBox="1"/>
          <p:nvPr/>
        </p:nvSpPr>
        <p:spPr>
          <a:xfrm>
            <a:off x="1453683" y="5125404"/>
            <a:ext cx="679707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ALU</a:t>
            </a:r>
          </a:p>
        </p:txBody>
      </p:sp>
      <p:sp>
        <p:nvSpPr>
          <p:cNvPr id="173" name="Line 61">
            <a:extLst>
              <a:ext uri="{FF2B5EF4-FFF2-40B4-BE49-F238E27FC236}">
                <a16:creationId xmlns:a16="http://schemas.microsoft.com/office/drawing/2014/main" id="{F6E796D2-1543-4C4E-A4EB-D8624D0EF05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50187" y="5386132"/>
            <a:ext cx="352041" cy="176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4" name="Text Box 5">
            <a:extLst>
              <a:ext uri="{FF2B5EF4-FFF2-40B4-BE49-F238E27FC236}">
                <a16:creationId xmlns:a16="http://schemas.microsoft.com/office/drawing/2014/main" id="{A55A028F-7046-49B6-83E1-A83A9EA66111}"/>
              </a:ext>
            </a:extLst>
          </p:cNvPr>
          <p:cNvSpPr txBox="1"/>
          <p:nvPr/>
        </p:nvSpPr>
        <p:spPr>
          <a:xfrm>
            <a:off x="2314293" y="5125404"/>
            <a:ext cx="1121463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移位器</a:t>
            </a:r>
            <a:endParaRPr lang="en-US" altLang="zh-CN" sz="24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5" name="Line 61">
            <a:extLst>
              <a:ext uri="{FF2B5EF4-FFF2-40B4-BE49-F238E27FC236}">
                <a16:creationId xmlns:a16="http://schemas.microsoft.com/office/drawing/2014/main" id="{FEB37F45-20F2-4804-8017-39F366DB3DE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36666" y="5386132"/>
            <a:ext cx="352041" cy="176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6" name="Text Box 5">
            <a:extLst>
              <a:ext uri="{FF2B5EF4-FFF2-40B4-BE49-F238E27FC236}">
                <a16:creationId xmlns:a16="http://schemas.microsoft.com/office/drawing/2014/main" id="{42D202AB-9992-4280-A311-6DB4357CF004}"/>
              </a:ext>
            </a:extLst>
          </p:cNvPr>
          <p:cNvSpPr txBox="1"/>
          <p:nvPr/>
        </p:nvSpPr>
        <p:spPr>
          <a:xfrm>
            <a:off x="3616659" y="5125404"/>
            <a:ext cx="1605576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内总线</a:t>
            </a:r>
            <a:endParaRPr lang="en-US" altLang="zh-CN" sz="24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7" name="Line 61">
            <a:extLst>
              <a:ext uri="{FF2B5EF4-FFF2-40B4-BE49-F238E27FC236}">
                <a16:creationId xmlns:a16="http://schemas.microsoft.com/office/drawing/2014/main" id="{DA245140-9333-4D95-B2F4-74073D6738E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53968" y="5386132"/>
            <a:ext cx="352041" cy="176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8" name="Text Box 5">
            <a:extLst>
              <a:ext uri="{FF2B5EF4-FFF2-40B4-BE49-F238E27FC236}">
                <a16:creationId xmlns:a16="http://schemas.microsoft.com/office/drawing/2014/main" id="{D31D9B96-5E74-4166-BD7C-73C3B365266A}"/>
              </a:ext>
            </a:extLst>
          </p:cNvPr>
          <p:cNvSpPr txBox="1"/>
          <p:nvPr/>
        </p:nvSpPr>
        <p:spPr>
          <a:xfrm>
            <a:off x="5403138" y="5125404"/>
            <a:ext cx="744097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MAR</a:t>
            </a:r>
          </a:p>
        </p:txBody>
      </p:sp>
      <p:sp>
        <p:nvSpPr>
          <p:cNvPr id="179" name="Text Box 5">
            <a:extLst>
              <a:ext uri="{FF2B5EF4-FFF2-40B4-BE49-F238E27FC236}">
                <a16:creationId xmlns:a16="http://schemas.microsoft.com/office/drawing/2014/main" id="{1DD83961-396B-420C-9284-91D448024FDA}"/>
              </a:ext>
            </a:extLst>
          </p:cNvPr>
          <p:cNvSpPr txBox="1"/>
          <p:nvPr/>
        </p:nvSpPr>
        <p:spPr>
          <a:xfrm>
            <a:off x="7156624" y="5125404"/>
            <a:ext cx="656282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MAR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endParaRPr lang="en-US" altLang="zh-CN" sz="24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0" name="Text Box 5">
            <a:extLst>
              <a:ext uri="{FF2B5EF4-FFF2-40B4-BE49-F238E27FC236}">
                <a16:creationId xmlns:a16="http://schemas.microsoft.com/office/drawing/2014/main" id="{FE26F78B-F782-49A6-BD29-2A8E676E6CF6}"/>
              </a:ext>
            </a:extLst>
          </p:cNvPr>
          <p:cNvSpPr txBox="1"/>
          <p:nvPr/>
        </p:nvSpPr>
        <p:spPr>
          <a:xfrm>
            <a:off x="6387611" y="5125404"/>
            <a:ext cx="451926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r>
              <a:rPr lang="en-US" altLang="zh-CN" sz="2400" b="1" baseline="-25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</a:p>
        </p:txBody>
      </p:sp>
      <p:sp>
        <p:nvSpPr>
          <p:cNvPr id="184" name="Line 61">
            <a:extLst>
              <a:ext uri="{FF2B5EF4-FFF2-40B4-BE49-F238E27FC236}">
                <a16:creationId xmlns:a16="http://schemas.microsoft.com/office/drawing/2014/main" id="{647FD3DD-F2AB-4CA4-8B9E-FAA109705DB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270893" y="5390894"/>
            <a:ext cx="352041" cy="176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5" name="Text Box 5">
            <a:extLst>
              <a:ext uri="{FF2B5EF4-FFF2-40B4-BE49-F238E27FC236}">
                <a16:creationId xmlns:a16="http://schemas.microsoft.com/office/drawing/2014/main" id="{283D9952-7BC5-4881-90EB-F4A8F2EDAA01}"/>
              </a:ext>
            </a:extLst>
          </p:cNvPr>
          <p:cNvSpPr txBox="1"/>
          <p:nvPr/>
        </p:nvSpPr>
        <p:spPr>
          <a:xfrm>
            <a:off x="8537367" y="5104132"/>
            <a:ext cx="656282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MAR</a:t>
            </a:r>
          </a:p>
        </p:txBody>
      </p:sp>
      <p:sp>
        <p:nvSpPr>
          <p:cNvPr id="186" name="Text Box 5">
            <a:extLst>
              <a:ext uri="{FF2B5EF4-FFF2-40B4-BE49-F238E27FC236}">
                <a16:creationId xmlns:a16="http://schemas.microsoft.com/office/drawing/2014/main" id="{C2627BA4-10CF-4FFD-8F28-92CADB2B4A55}"/>
              </a:ext>
            </a:extLst>
          </p:cNvPr>
          <p:cNvSpPr txBox="1"/>
          <p:nvPr/>
        </p:nvSpPr>
        <p:spPr>
          <a:xfrm>
            <a:off x="7591153" y="5130166"/>
            <a:ext cx="765309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r>
              <a:rPr lang="en-US" altLang="zh-CN" sz="2400" b="1" baseline="-25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+1</a:t>
            </a:r>
            <a:endParaRPr lang="en-US" altLang="zh-CN" sz="2400" b="1" baseline="-250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7" name="Text Box 110">
            <a:extLst>
              <a:ext uri="{FF2B5EF4-FFF2-40B4-BE49-F238E27FC236}">
                <a16:creationId xmlns:a16="http://schemas.microsoft.com/office/drawing/2014/main" id="{BABE56A9-AC99-4DB7-B6F7-24F1B379DC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9357" y="2213654"/>
            <a:ext cx="754063" cy="400110"/>
          </a:xfrm>
          <a:prstGeom prst="rect">
            <a:avLst/>
          </a:prstGeom>
          <a:solidFill>
            <a:srgbClr val="FF0000"/>
          </a:solidFill>
          <a:ln w="38100">
            <a:solidFill>
              <a:srgbClr val="ED7D31"/>
            </a:solidFill>
            <a:miter lim="800000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0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主存</a:t>
            </a:r>
            <a:endParaRPr lang="en-US" altLang="zh-CN" sz="20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8" name="Line 74">
            <a:extLst>
              <a:ext uri="{FF2B5EF4-FFF2-40B4-BE49-F238E27FC236}">
                <a16:creationId xmlns:a16="http://schemas.microsoft.com/office/drawing/2014/main" id="{D7A297FF-5CF1-4A4E-AD3B-607859ED33C2}"/>
              </a:ext>
            </a:extLst>
          </p:cNvPr>
          <p:cNvSpPr>
            <a:spLocks noChangeShapeType="1"/>
          </p:cNvSpPr>
          <p:nvPr/>
        </p:nvSpPr>
        <p:spPr bwMode="auto">
          <a:xfrm>
            <a:off x="7195719" y="1599993"/>
            <a:ext cx="446" cy="63228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9" name="Line 69">
            <a:extLst>
              <a:ext uri="{FF2B5EF4-FFF2-40B4-BE49-F238E27FC236}">
                <a16:creationId xmlns:a16="http://schemas.microsoft.com/office/drawing/2014/main" id="{5E27D9F4-E657-45C4-8819-4C587E59DC4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608514" y="1601123"/>
            <a:ext cx="1958152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90" name="Text Box 5">
            <a:extLst>
              <a:ext uri="{FF2B5EF4-FFF2-40B4-BE49-F238E27FC236}">
                <a16:creationId xmlns:a16="http://schemas.microsoft.com/office/drawing/2014/main" id="{CD7FB6B4-1742-4B42-BBE8-BF952BFFD90E}"/>
              </a:ext>
            </a:extLst>
          </p:cNvPr>
          <p:cNvSpPr txBox="1"/>
          <p:nvPr/>
        </p:nvSpPr>
        <p:spPr>
          <a:xfrm>
            <a:off x="-115144" y="5514024"/>
            <a:ext cx="488257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</a:t>
            </a:r>
            <a:endParaRPr lang="en-US" altLang="zh-CN" sz="2400" b="1" baseline="-250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91" name="Line 61">
            <a:extLst>
              <a:ext uri="{FF2B5EF4-FFF2-40B4-BE49-F238E27FC236}">
                <a16:creationId xmlns:a16="http://schemas.microsoft.com/office/drawing/2014/main" id="{54D9B588-3C5C-4B6E-97FA-E4141657AE8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7544" y="5774752"/>
            <a:ext cx="352041" cy="176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92" name="Text Box 5">
            <a:extLst>
              <a:ext uri="{FF2B5EF4-FFF2-40B4-BE49-F238E27FC236}">
                <a16:creationId xmlns:a16="http://schemas.microsoft.com/office/drawing/2014/main" id="{B59F0F10-F963-4814-ADEA-A23978A8C66F}"/>
              </a:ext>
            </a:extLst>
          </p:cNvPr>
          <p:cNvSpPr txBox="1"/>
          <p:nvPr/>
        </p:nvSpPr>
        <p:spPr>
          <a:xfrm>
            <a:off x="554015" y="5514024"/>
            <a:ext cx="846327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数总</a:t>
            </a:r>
            <a:endParaRPr lang="en-US" altLang="zh-CN" sz="24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93" name="Line 93">
            <a:extLst>
              <a:ext uri="{FF2B5EF4-FFF2-40B4-BE49-F238E27FC236}">
                <a16:creationId xmlns:a16="http://schemas.microsoft.com/office/drawing/2014/main" id="{B74DF930-C4DD-4F32-B169-C7E9F913A87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04162" y="2478338"/>
            <a:ext cx="377031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94" name="Line 94">
            <a:extLst>
              <a:ext uri="{FF2B5EF4-FFF2-40B4-BE49-F238E27FC236}">
                <a16:creationId xmlns:a16="http://schemas.microsoft.com/office/drawing/2014/main" id="{B170C096-E3C7-47F9-89E7-2F2E8D82330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63409" y="1593976"/>
            <a:ext cx="273" cy="905311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95" name="Rectangle 39">
            <a:extLst>
              <a:ext uri="{FF2B5EF4-FFF2-40B4-BE49-F238E27FC236}">
                <a16:creationId xmlns:a16="http://schemas.microsoft.com/office/drawing/2014/main" id="{F75FF934-2B5D-4F59-9F49-660A774319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8814" y="2395952"/>
            <a:ext cx="845348" cy="288555"/>
          </a:xfrm>
          <a:prstGeom prst="rect">
            <a:avLst/>
          </a:prstGeom>
          <a:solidFill>
            <a:srgbClr val="FF0000"/>
          </a:solidFill>
          <a:ln w="38100">
            <a:solidFill>
              <a:srgbClr val="ED7D31"/>
            </a:solidFill>
            <a:miter lim="800000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0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MDR</a:t>
            </a:r>
          </a:p>
        </p:txBody>
      </p:sp>
      <p:sp>
        <p:nvSpPr>
          <p:cNvPr id="196" name="Line 61">
            <a:extLst>
              <a:ext uri="{FF2B5EF4-FFF2-40B4-BE49-F238E27FC236}">
                <a16:creationId xmlns:a16="http://schemas.microsoft.com/office/drawing/2014/main" id="{F2CDEACC-1848-458F-A8B7-1BEBC2C3BFE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88252" y="5774326"/>
            <a:ext cx="352041" cy="176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97" name="Text Box 5">
            <a:extLst>
              <a:ext uri="{FF2B5EF4-FFF2-40B4-BE49-F238E27FC236}">
                <a16:creationId xmlns:a16="http://schemas.microsoft.com/office/drawing/2014/main" id="{9970FF0D-7C05-4663-9357-DB42537E0E66}"/>
              </a:ext>
            </a:extLst>
          </p:cNvPr>
          <p:cNvSpPr txBox="1"/>
          <p:nvPr/>
        </p:nvSpPr>
        <p:spPr>
          <a:xfrm>
            <a:off x="1554724" y="5513598"/>
            <a:ext cx="679707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MDR</a:t>
            </a:r>
          </a:p>
        </p:txBody>
      </p:sp>
      <p:sp>
        <p:nvSpPr>
          <p:cNvPr id="198" name="Text Box 98">
            <a:extLst>
              <a:ext uri="{FF2B5EF4-FFF2-40B4-BE49-F238E27FC236}">
                <a16:creationId xmlns:a16="http://schemas.microsoft.com/office/drawing/2014/main" id="{928188D8-88A9-4C1F-ACBB-FE3C855382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327" y="4723583"/>
            <a:ext cx="829569" cy="313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MDR </a:t>
            </a:r>
          </a:p>
        </p:txBody>
      </p:sp>
      <p:sp>
        <p:nvSpPr>
          <p:cNvPr id="200" name="Line 31">
            <a:extLst>
              <a:ext uri="{FF2B5EF4-FFF2-40B4-BE49-F238E27FC236}">
                <a16:creationId xmlns:a16="http://schemas.microsoft.com/office/drawing/2014/main" id="{34F3A86C-D504-484F-ADF7-DED51435BC7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38647" y="3531917"/>
            <a:ext cx="1" cy="359177"/>
          </a:xfrm>
          <a:prstGeom prst="line">
            <a:avLst/>
          </a:prstGeom>
          <a:noFill/>
          <a:ln w="38100">
            <a:solidFill>
              <a:srgbClr val="ED7D3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1" name="Text Box 125">
            <a:extLst>
              <a:ext uri="{FF2B5EF4-FFF2-40B4-BE49-F238E27FC236}">
                <a16:creationId xmlns:a16="http://schemas.microsoft.com/office/drawing/2014/main" id="{365BD3C6-EFF8-4794-8DC8-3F549BFC3C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2133" y="3163927"/>
            <a:ext cx="1131091" cy="400110"/>
          </a:xfrm>
          <a:prstGeom prst="rect">
            <a:avLst/>
          </a:prstGeom>
          <a:solidFill>
            <a:schemeClr val="accent2"/>
          </a:solidFill>
          <a:ln w="38100">
            <a:solidFill>
              <a:srgbClr val="ED7D31"/>
            </a:solidFill>
            <a:miter lim="800000"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</a:p>
        </p:txBody>
      </p:sp>
      <p:sp>
        <p:nvSpPr>
          <p:cNvPr id="203" name="Line 61">
            <a:extLst>
              <a:ext uri="{FF2B5EF4-FFF2-40B4-BE49-F238E27FC236}">
                <a16:creationId xmlns:a16="http://schemas.microsoft.com/office/drawing/2014/main" id="{A59582D5-BC56-4DDB-A824-4123E30A887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74787" y="5778356"/>
            <a:ext cx="352041" cy="1764"/>
          </a:xfrm>
          <a:prstGeom prst="line">
            <a:avLst/>
          </a:prstGeom>
          <a:noFill/>
          <a:ln w="38100">
            <a:solidFill>
              <a:srgbClr val="ED7D31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4" name="Text Box 5">
            <a:extLst>
              <a:ext uri="{FF2B5EF4-FFF2-40B4-BE49-F238E27FC236}">
                <a16:creationId xmlns:a16="http://schemas.microsoft.com/office/drawing/2014/main" id="{689C24D5-09B8-477D-9755-A92F74DD5DB0}"/>
              </a:ext>
            </a:extLst>
          </p:cNvPr>
          <p:cNvSpPr txBox="1"/>
          <p:nvPr/>
        </p:nvSpPr>
        <p:spPr>
          <a:xfrm>
            <a:off x="2441259" y="5517628"/>
            <a:ext cx="488257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</a:p>
        </p:txBody>
      </p:sp>
      <p:sp>
        <p:nvSpPr>
          <p:cNvPr id="205" name="Line 30">
            <a:extLst>
              <a:ext uri="{FF2B5EF4-FFF2-40B4-BE49-F238E27FC236}">
                <a16:creationId xmlns:a16="http://schemas.microsoft.com/office/drawing/2014/main" id="{3A598272-BB7B-40A1-BD89-EBF85B1F2DE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70805" y="2867448"/>
            <a:ext cx="0" cy="293112"/>
          </a:xfrm>
          <a:prstGeom prst="line">
            <a:avLst/>
          </a:prstGeom>
          <a:noFill/>
          <a:ln w="38100">
            <a:solidFill>
              <a:srgbClr val="ED7D3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6" name="Text Box 127">
            <a:extLst>
              <a:ext uri="{FF2B5EF4-FFF2-40B4-BE49-F238E27FC236}">
                <a16:creationId xmlns:a16="http://schemas.microsoft.com/office/drawing/2014/main" id="{6D69F40B-B763-486A-AA03-18DDB563CF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0298" y="2527558"/>
            <a:ext cx="1537493" cy="359216"/>
          </a:xfrm>
          <a:prstGeom prst="rect">
            <a:avLst/>
          </a:prstGeom>
          <a:solidFill>
            <a:schemeClr val="accent2"/>
          </a:solidFill>
          <a:ln w="38100">
            <a:solidFill>
              <a:srgbClr val="ED7D31"/>
            </a:solidFill>
            <a:miter lim="800000"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ALU</a:t>
            </a:r>
          </a:p>
        </p:txBody>
      </p:sp>
      <p:sp>
        <p:nvSpPr>
          <p:cNvPr id="207" name="Line 61">
            <a:extLst>
              <a:ext uri="{FF2B5EF4-FFF2-40B4-BE49-F238E27FC236}">
                <a16:creationId xmlns:a16="http://schemas.microsoft.com/office/drawing/2014/main" id="{992B1A51-0DDF-4411-B994-5E12044667E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35861" y="5770772"/>
            <a:ext cx="352041" cy="1764"/>
          </a:xfrm>
          <a:prstGeom prst="line">
            <a:avLst/>
          </a:prstGeom>
          <a:noFill/>
          <a:ln w="38100">
            <a:solidFill>
              <a:srgbClr val="ED7D31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8" name="Text Box 5">
            <a:extLst>
              <a:ext uri="{FF2B5EF4-FFF2-40B4-BE49-F238E27FC236}">
                <a16:creationId xmlns:a16="http://schemas.microsoft.com/office/drawing/2014/main" id="{52392D9B-62FD-48F4-B8BE-529A19166B7C}"/>
              </a:ext>
            </a:extLst>
          </p:cNvPr>
          <p:cNvSpPr txBox="1"/>
          <p:nvPr/>
        </p:nvSpPr>
        <p:spPr>
          <a:xfrm>
            <a:off x="3102333" y="5510044"/>
            <a:ext cx="679707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ALU</a:t>
            </a:r>
          </a:p>
        </p:txBody>
      </p:sp>
      <p:sp>
        <p:nvSpPr>
          <p:cNvPr id="210" name="Line 30">
            <a:extLst>
              <a:ext uri="{FF2B5EF4-FFF2-40B4-BE49-F238E27FC236}">
                <a16:creationId xmlns:a16="http://schemas.microsoft.com/office/drawing/2014/main" id="{37676CC6-7EB2-4C29-B584-414B7C306DE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99668" y="2234008"/>
            <a:ext cx="0" cy="293112"/>
          </a:xfrm>
          <a:prstGeom prst="line">
            <a:avLst/>
          </a:prstGeom>
          <a:noFill/>
          <a:ln w="38100">
            <a:solidFill>
              <a:srgbClr val="ED7D3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11" name="Text Box 116">
            <a:extLst>
              <a:ext uri="{FF2B5EF4-FFF2-40B4-BE49-F238E27FC236}">
                <a16:creationId xmlns:a16="http://schemas.microsoft.com/office/drawing/2014/main" id="{3E9CC1A4-A3E4-4BE0-8F1A-1D4CC8AA07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479" y="1893748"/>
            <a:ext cx="1281906" cy="359216"/>
          </a:xfrm>
          <a:prstGeom prst="rect">
            <a:avLst/>
          </a:prstGeom>
          <a:solidFill>
            <a:schemeClr val="accent2"/>
          </a:solidFill>
          <a:ln w="38100">
            <a:solidFill>
              <a:srgbClr val="ED7D31"/>
            </a:solidFill>
            <a:miter lim="800000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zh-CN" altLang="en-US" sz="20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移位器</a:t>
            </a:r>
          </a:p>
        </p:txBody>
      </p:sp>
      <p:sp>
        <p:nvSpPr>
          <p:cNvPr id="212" name="Line 61">
            <a:extLst>
              <a:ext uri="{FF2B5EF4-FFF2-40B4-BE49-F238E27FC236}">
                <a16:creationId xmlns:a16="http://schemas.microsoft.com/office/drawing/2014/main" id="{CF331A0A-8486-45E1-B177-18CE63B2AED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42876" y="5770320"/>
            <a:ext cx="352041" cy="1764"/>
          </a:xfrm>
          <a:prstGeom prst="line">
            <a:avLst/>
          </a:prstGeom>
          <a:noFill/>
          <a:ln w="38100">
            <a:solidFill>
              <a:srgbClr val="ED7D31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13" name="Text Box 5">
            <a:extLst>
              <a:ext uri="{FF2B5EF4-FFF2-40B4-BE49-F238E27FC236}">
                <a16:creationId xmlns:a16="http://schemas.microsoft.com/office/drawing/2014/main" id="{05D74B54-5580-46BB-88DD-B1799780316B}"/>
              </a:ext>
            </a:extLst>
          </p:cNvPr>
          <p:cNvSpPr txBox="1"/>
          <p:nvPr/>
        </p:nvSpPr>
        <p:spPr>
          <a:xfrm>
            <a:off x="4009348" y="5509592"/>
            <a:ext cx="1121463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移位器</a:t>
            </a:r>
            <a:endParaRPr lang="en-US" altLang="zh-CN" sz="2400" b="1" dirty="0">
              <a:solidFill>
                <a:srgbClr val="ED7D3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14" name="Line 30">
            <a:extLst>
              <a:ext uri="{FF2B5EF4-FFF2-40B4-BE49-F238E27FC236}">
                <a16:creationId xmlns:a16="http://schemas.microsoft.com/office/drawing/2014/main" id="{AC0D4D05-6041-44CC-A697-F55EDA00100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98168" y="1669420"/>
            <a:ext cx="0" cy="293112"/>
          </a:xfrm>
          <a:prstGeom prst="line">
            <a:avLst/>
          </a:prstGeom>
          <a:noFill/>
          <a:ln w="38100">
            <a:solidFill>
              <a:srgbClr val="ED7D3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15" name="Line 51">
            <a:extLst>
              <a:ext uri="{FF2B5EF4-FFF2-40B4-BE49-F238E27FC236}">
                <a16:creationId xmlns:a16="http://schemas.microsoft.com/office/drawing/2014/main" id="{12CBA853-8594-4958-8FAE-259D820FE4B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04572" y="1686636"/>
            <a:ext cx="2699770" cy="10027"/>
          </a:xfrm>
          <a:prstGeom prst="line">
            <a:avLst/>
          </a:prstGeom>
          <a:noFill/>
          <a:ln w="38100">
            <a:solidFill>
              <a:srgbClr val="ED7D3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16" name="Text Box 117">
            <a:extLst>
              <a:ext uri="{FF2B5EF4-FFF2-40B4-BE49-F238E27FC236}">
                <a16:creationId xmlns:a16="http://schemas.microsoft.com/office/drawing/2014/main" id="{969ADB22-5551-4EF6-9B4F-E515D918B2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5471" y="1289858"/>
            <a:ext cx="15835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spcBef>
                <a:spcPct val="50000"/>
              </a:spcBef>
              <a:defRPr sz="2000" b="1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 dirty="0">
                <a:solidFill>
                  <a:srgbClr val="ED7D31"/>
                </a:solidFill>
              </a:rPr>
              <a:t>内总线</a:t>
            </a:r>
          </a:p>
        </p:txBody>
      </p:sp>
      <p:sp>
        <p:nvSpPr>
          <p:cNvPr id="217" name="Line 52">
            <a:extLst>
              <a:ext uri="{FF2B5EF4-FFF2-40B4-BE49-F238E27FC236}">
                <a16:creationId xmlns:a16="http://schemas.microsoft.com/office/drawing/2014/main" id="{CB3555D4-49AF-48C5-849D-32383FD97FB3}"/>
              </a:ext>
            </a:extLst>
          </p:cNvPr>
          <p:cNvSpPr>
            <a:spLocks noChangeShapeType="1"/>
          </p:cNvSpPr>
          <p:nvPr/>
        </p:nvSpPr>
        <p:spPr bwMode="auto">
          <a:xfrm>
            <a:off x="4591439" y="1666123"/>
            <a:ext cx="14633" cy="3305939"/>
          </a:xfrm>
          <a:prstGeom prst="line">
            <a:avLst/>
          </a:prstGeom>
          <a:noFill/>
          <a:ln w="38100">
            <a:solidFill>
              <a:srgbClr val="ED7D3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18" name="Line 61">
            <a:extLst>
              <a:ext uri="{FF2B5EF4-FFF2-40B4-BE49-F238E27FC236}">
                <a16:creationId xmlns:a16="http://schemas.microsoft.com/office/drawing/2014/main" id="{12F72C82-D539-46CC-AD26-14BA9C72315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66616" y="5766521"/>
            <a:ext cx="352041" cy="1764"/>
          </a:xfrm>
          <a:prstGeom prst="line">
            <a:avLst/>
          </a:prstGeom>
          <a:noFill/>
          <a:ln w="38100">
            <a:solidFill>
              <a:srgbClr val="ED7D31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19" name="Text Box 5">
            <a:extLst>
              <a:ext uri="{FF2B5EF4-FFF2-40B4-BE49-F238E27FC236}">
                <a16:creationId xmlns:a16="http://schemas.microsoft.com/office/drawing/2014/main" id="{AF93AF42-81B0-414A-A8A6-C45AC5038414}"/>
              </a:ext>
            </a:extLst>
          </p:cNvPr>
          <p:cNvSpPr txBox="1"/>
          <p:nvPr/>
        </p:nvSpPr>
        <p:spPr>
          <a:xfrm>
            <a:off x="5333088" y="5505793"/>
            <a:ext cx="1605576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lang="zh-CN" altLang="en-US" sz="24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内总线</a:t>
            </a:r>
            <a:endParaRPr lang="en-US" altLang="zh-CN" sz="2400" b="1" dirty="0">
              <a:solidFill>
                <a:srgbClr val="ED7D3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20" name="Line 60">
            <a:extLst>
              <a:ext uri="{FF2B5EF4-FFF2-40B4-BE49-F238E27FC236}">
                <a16:creationId xmlns:a16="http://schemas.microsoft.com/office/drawing/2014/main" id="{B9BCFA4D-3687-4834-BD12-A37DB58213D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22705" y="4147164"/>
            <a:ext cx="370798" cy="5079"/>
          </a:xfrm>
          <a:prstGeom prst="line">
            <a:avLst/>
          </a:prstGeom>
          <a:noFill/>
          <a:ln w="38100">
            <a:solidFill>
              <a:srgbClr val="ED7D31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21" name="Rectangle 39">
            <a:extLst>
              <a:ext uri="{FF2B5EF4-FFF2-40B4-BE49-F238E27FC236}">
                <a16:creationId xmlns:a16="http://schemas.microsoft.com/office/drawing/2014/main" id="{7DBA6B2F-C8B7-4A21-9123-EB48E9909A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4951" y="4007229"/>
            <a:ext cx="845348" cy="288555"/>
          </a:xfrm>
          <a:prstGeom prst="rect">
            <a:avLst/>
          </a:prstGeom>
          <a:solidFill>
            <a:schemeClr val="accent2"/>
          </a:solidFill>
          <a:ln w="38100">
            <a:solidFill>
              <a:srgbClr val="ED7D31"/>
            </a:solidFill>
            <a:miter lim="800000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0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</a:p>
        </p:txBody>
      </p:sp>
      <p:sp>
        <p:nvSpPr>
          <p:cNvPr id="222" name="Line 61">
            <a:extLst>
              <a:ext uri="{FF2B5EF4-FFF2-40B4-BE49-F238E27FC236}">
                <a16:creationId xmlns:a16="http://schemas.microsoft.com/office/drawing/2014/main" id="{CE607C43-223A-4EB4-909E-17B8D9ADB3E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24970" y="5739719"/>
            <a:ext cx="352041" cy="1764"/>
          </a:xfrm>
          <a:prstGeom prst="line">
            <a:avLst/>
          </a:prstGeom>
          <a:noFill/>
          <a:ln w="38100">
            <a:solidFill>
              <a:srgbClr val="ED7D31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23" name="Text Box 5">
            <a:extLst>
              <a:ext uri="{FF2B5EF4-FFF2-40B4-BE49-F238E27FC236}">
                <a16:creationId xmlns:a16="http://schemas.microsoft.com/office/drawing/2014/main" id="{DADB5414-1DB2-454E-8C1E-B8A3557F6B4A}"/>
              </a:ext>
            </a:extLst>
          </p:cNvPr>
          <p:cNvSpPr txBox="1"/>
          <p:nvPr/>
        </p:nvSpPr>
        <p:spPr>
          <a:xfrm>
            <a:off x="7191443" y="5478991"/>
            <a:ext cx="520098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</a:p>
        </p:txBody>
      </p:sp>
      <p:sp>
        <p:nvSpPr>
          <p:cNvPr id="224" name="Text Box 98">
            <a:extLst>
              <a:ext uri="{FF2B5EF4-FFF2-40B4-BE49-F238E27FC236}">
                <a16:creationId xmlns:a16="http://schemas.microsoft.com/office/drawing/2014/main" id="{20DD6D53-B4B6-48BE-B7A0-877EC43FEB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635" y="4338572"/>
            <a:ext cx="333829" cy="313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</a:p>
        </p:txBody>
      </p:sp>
      <p:sp>
        <p:nvSpPr>
          <p:cNvPr id="225" name="Line 31">
            <a:extLst>
              <a:ext uri="{FF2B5EF4-FFF2-40B4-BE49-F238E27FC236}">
                <a16:creationId xmlns:a16="http://schemas.microsoft.com/office/drawing/2014/main" id="{9FC05EBD-4BD3-421D-BAAB-1339612940C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4485" y="3528621"/>
            <a:ext cx="1" cy="359177"/>
          </a:xfrm>
          <a:prstGeom prst="line">
            <a:avLst/>
          </a:prstGeom>
          <a:noFill/>
          <a:ln w="38100">
            <a:solidFill>
              <a:schemeClr val="accent6">
                <a:lumMod val="75000"/>
              </a:schemeClr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26" name="Text Box 115">
            <a:extLst>
              <a:ext uri="{FF2B5EF4-FFF2-40B4-BE49-F238E27FC236}">
                <a16:creationId xmlns:a16="http://schemas.microsoft.com/office/drawing/2014/main" id="{F892FAAD-CC0F-45C7-A2CE-3E8EA136AB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180" y="3168894"/>
            <a:ext cx="1131090" cy="40011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  <a:miter lim="800000"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</a:p>
        </p:txBody>
      </p:sp>
      <p:sp>
        <p:nvSpPr>
          <p:cNvPr id="227" name="Line 61">
            <a:extLst>
              <a:ext uri="{FF2B5EF4-FFF2-40B4-BE49-F238E27FC236}">
                <a16:creationId xmlns:a16="http://schemas.microsoft.com/office/drawing/2014/main" id="{95BDEEEF-5098-4672-B8DF-6F90903DE8E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10844" y="5739719"/>
            <a:ext cx="352041" cy="1764"/>
          </a:xfrm>
          <a:prstGeom prst="line">
            <a:avLst/>
          </a:prstGeom>
          <a:noFill/>
          <a:ln w="38100">
            <a:solidFill>
              <a:schemeClr val="accent6">
                <a:lumMod val="75000"/>
              </a:schemeClr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28" name="Text Box 5">
            <a:extLst>
              <a:ext uri="{FF2B5EF4-FFF2-40B4-BE49-F238E27FC236}">
                <a16:creationId xmlns:a16="http://schemas.microsoft.com/office/drawing/2014/main" id="{ED5D81EE-4030-4AB9-A1EF-B4503FE8254E}"/>
              </a:ext>
            </a:extLst>
          </p:cNvPr>
          <p:cNvSpPr txBox="1"/>
          <p:nvPr/>
        </p:nvSpPr>
        <p:spPr>
          <a:xfrm>
            <a:off x="7877316" y="5478991"/>
            <a:ext cx="656281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A/B</a:t>
            </a:r>
          </a:p>
        </p:txBody>
      </p:sp>
      <p:sp>
        <p:nvSpPr>
          <p:cNvPr id="229" name="Line 30">
            <a:extLst>
              <a:ext uri="{FF2B5EF4-FFF2-40B4-BE49-F238E27FC236}">
                <a16:creationId xmlns:a16="http://schemas.microsoft.com/office/drawing/2014/main" id="{907D13DA-31C8-420F-BB67-6F683F28454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95790" y="2869829"/>
            <a:ext cx="0" cy="293112"/>
          </a:xfrm>
          <a:prstGeom prst="line">
            <a:avLst/>
          </a:prstGeom>
          <a:noFill/>
          <a:ln w="38100">
            <a:solidFill>
              <a:schemeClr val="accent6">
                <a:lumMod val="75000"/>
              </a:schemeClr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30" name="Text Box 127">
            <a:extLst>
              <a:ext uri="{FF2B5EF4-FFF2-40B4-BE49-F238E27FC236}">
                <a16:creationId xmlns:a16="http://schemas.microsoft.com/office/drawing/2014/main" id="{24D5AA81-9AD4-4B87-A3A4-4BE68F5616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2250" y="2525799"/>
            <a:ext cx="1537493" cy="359216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  <a:miter lim="800000"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ALU</a:t>
            </a:r>
          </a:p>
        </p:txBody>
      </p:sp>
      <p:sp>
        <p:nvSpPr>
          <p:cNvPr id="231" name="Line 61">
            <a:extLst>
              <a:ext uri="{FF2B5EF4-FFF2-40B4-BE49-F238E27FC236}">
                <a16:creationId xmlns:a16="http://schemas.microsoft.com/office/drawing/2014/main" id="{D42A19DE-9B59-4742-A13C-51809ECE06E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482615" y="5738001"/>
            <a:ext cx="352041" cy="1764"/>
          </a:xfrm>
          <a:prstGeom prst="line">
            <a:avLst/>
          </a:prstGeom>
          <a:noFill/>
          <a:ln w="38100">
            <a:solidFill>
              <a:schemeClr val="accent6">
                <a:lumMod val="75000"/>
              </a:schemeClr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32" name="Text Box 5">
            <a:extLst>
              <a:ext uri="{FF2B5EF4-FFF2-40B4-BE49-F238E27FC236}">
                <a16:creationId xmlns:a16="http://schemas.microsoft.com/office/drawing/2014/main" id="{57824F1C-05D8-4D16-B04D-A99A9617ACDC}"/>
              </a:ext>
            </a:extLst>
          </p:cNvPr>
          <p:cNvSpPr txBox="1"/>
          <p:nvPr/>
        </p:nvSpPr>
        <p:spPr>
          <a:xfrm>
            <a:off x="-43630" y="5922741"/>
            <a:ext cx="679707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ALU</a:t>
            </a:r>
          </a:p>
        </p:txBody>
      </p:sp>
      <p:sp>
        <p:nvSpPr>
          <p:cNvPr id="233" name="Line 30">
            <a:extLst>
              <a:ext uri="{FF2B5EF4-FFF2-40B4-BE49-F238E27FC236}">
                <a16:creationId xmlns:a16="http://schemas.microsoft.com/office/drawing/2014/main" id="{7D778D1E-5BE6-4A46-AA7B-3F760611775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99673" y="2234010"/>
            <a:ext cx="0" cy="293112"/>
          </a:xfrm>
          <a:prstGeom prst="line">
            <a:avLst/>
          </a:prstGeom>
          <a:noFill/>
          <a:ln w="38100">
            <a:solidFill>
              <a:schemeClr val="accent6">
                <a:lumMod val="75000"/>
              </a:schemeClr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34" name="Text Box 116">
            <a:extLst>
              <a:ext uri="{FF2B5EF4-FFF2-40B4-BE49-F238E27FC236}">
                <a16:creationId xmlns:a16="http://schemas.microsoft.com/office/drawing/2014/main" id="{A1047474-E69C-4CF2-B1A4-6C8B8F0FA9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484" y="1893750"/>
            <a:ext cx="1281906" cy="359216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  <a:miter lim="800000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zh-CN" altLang="en-US" sz="20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移位器</a:t>
            </a:r>
          </a:p>
        </p:txBody>
      </p:sp>
      <p:sp>
        <p:nvSpPr>
          <p:cNvPr id="235" name="Line 61">
            <a:extLst>
              <a:ext uri="{FF2B5EF4-FFF2-40B4-BE49-F238E27FC236}">
                <a16:creationId xmlns:a16="http://schemas.microsoft.com/office/drawing/2014/main" id="{A9D4522C-5732-4736-AF78-ED5F2698FE7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1318" y="6171061"/>
            <a:ext cx="352041" cy="1764"/>
          </a:xfrm>
          <a:prstGeom prst="line">
            <a:avLst/>
          </a:prstGeom>
          <a:noFill/>
          <a:ln w="38100">
            <a:solidFill>
              <a:schemeClr val="accent6">
                <a:lumMod val="75000"/>
              </a:schemeClr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36" name="Text Box 5">
            <a:extLst>
              <a:ext uri="{FF2B5EF4-FFF2-40B4-BE49-F238E27FC236}">
                <a16:creationId xmlns:a16="http://schemas.microsoft.com/office/drawing/2014/main" id="{D616A3FF-4C01-4422-9AE6-E5543D5AE411}"/>
              </a:ext>
            </a:extLst>
          </p:cNvPr>
          <p:cNvSpPr txBox="1"/>
          <p:nvPr/>
        </p:nvSpPr>
        <p:spPr>
          <a:xfrm>
            <a:off x="837790" y="5910333"/>
            <a:ext cx="1121463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移位器</a:t>
            </a:r>
            <a:endParaRPr lang="en-US" altLang="zh-CN" sz="2400" b="1" dirty="0">
              <a:solidFill>
                <a:schemeClr val="accent6">
                  <a:lumMod val="7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37" name="Line 30">
            <a:extLst>
              <a:ext uri="{FF2B5EF4-FFF2-40B4-BE49-F238E27FC236}">
                <a16:creationId xmlns:a16="http://schemas.microsoft.com/office/drawing/2014/main" id="{378B8BCF-34FC-4906-91C5-51DB666887F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97239" y="1672821"/>
            <a:ext cx="0" cy="293112"/>
          </a:xfrm>
          <a:prstGeom prst="line">
            <a:avLst/>
          </a:prstGeom>
          <a:noFill/>
          <a:ln w="38100">
            <a:solidFill>
              <a:schemeClr val="accent6">
                <a:lumMod val="75000"/>
              </a:schemeClr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38" name="Line 51">
            <a:extLst>
              <a:ext uri="{FF2B5EF4-FFF2-40B4-BE49-F238E27FC236}">
                <a16:creationId xmlns:a16="http://schemas.microsoft.com/office/drawing/2014/main" id="{9D5AC7A2-2086-4756-A8FB-5DD23778B75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03643" y="1687656"/>
            <a:ext cx="2699770" cy="10027"/>
          </a:xfrm>
          <a:prstGeom prst="line">
            <a:avLst/>
          </a:prstGeom>
          <a:noFill/>
          <a:ln w="38100">
            <a:solidFill>
              <a:schemeClr val="accent6">
                <a:lumMod val="75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39" name="Text Box 117">
            <a:extLst>
              <a:ext uri="{FF2B5EF4-FFF2-40B4-BE49-F238E27FC236}">
                <a16:creationId xmlns:a16="http://schemas.microsoft.com/office/drawing/2014/main" id="{8B608A9D-E769-4653-8CD8-0B1FCE1FF2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4542" y="1290878"/>
            <a:ext cx="1583531" cy="40011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spcBef>
                <a:spcPct val="50000"/>
              </a:spcBef>
              <a:defRPr sz="2000" b="1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内总线</a:t>
            </a:r>
          </a:p>
        </p:txBody>
      </p:sp>
      <p:sp>
        <p:nvSpPr>
          <p:cNvPr id="240" name="Line 52">
            <a:extLst>
              <a:ext uri="{FF2B5EF4-FFF2-40B4-BE49-F238E27FC236}">
                <a16:creationId xmlns:a16="http://schemas.microsoft.com/office/drawing/2014/main" id="{B1D40E30-2465-44BA-B2C1-118C9B2D5E18}"/>
              </a:ext>
            </a:extLst>
          </p:cNvPr>
          <p:cNvSpPr>
            <a:spLocks noChangeShapeType="1"/>
          </p:cNvSpPr>
          <p:nvPr/>
        </p:nvSpPr>
        <p:spPr bwMode="auto">
          <a:xfrm>
            <a:off x="4590510" y="1669524"/>
            <a:ext cx="14633" cy="3305939"/>
          </a:xfrm>
          <a:prstGeom prst="line">
            <a:avLst/>
          </a:prstGeom>
          <a:noFill/>
          <a:ln w="38100">
            <a:solidFill>
              <a:schemeClr val="accent6">
                <a:lumMod val="75000"/>
              </a:schemeClr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41" name="Line 61">
            <a:extLst>
              <a:ext uri="{FF2B5EF4-FFF2-40B4-BE49-F238E27FC236}">
                <a16:creationId xmlns:a16="http://schemas.microsoft.com/office/drawing/2014/main" id="{3AF07CA6-87F8-4C40-A7ED-F91D798469B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00565" y="6166289"/>
            <a:ext cx="352041" cy="1764"/>
          </a:xfrm>
          <a:prstGeom prst="line">
            <a:avLst/>
          </a:prstGeom>
          <a:noFill/>
          <a:ln w="38100">
            <a:solidFill>
              <a:schemeClr val="accent6">
                <a:lumMod val="75000"/>
              </a:schemeClr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42" name="Text Box 5">
            <a:extLst>
              <a:ext uri="{FF2B5EF4-FFF2-40B4-BE49-F238E27FC236}">
                <a16:creationId xmlns:a16="http://schemas.microsoft.com/office/drawing/2014/main" id="{BD4DFDD5-9E71-4A0B-9F35-B072969DBB85}"/>
              </a:ext>
            </a:extLst>
          </p:cNvPr>
          <p:cNvSpPr txBox="1"/>
          <p:nvPr/>
        </p:nvSpPr>
        <p:spPr>
          <a:xfrm>
            <a:off x="2167037" y="5905561"/>
            <a:ext cx="1605576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lang="zh-CN" altLang="en-US" sz="24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内总线</a:t>
            </a:r>
            <a:endParaRPr lang="en-US" altLang="zh-CN" sz="2400" b="1" dirty="0">
              <a:solidFill>
                <a:schemeClr val="accent6">
                  <a:lumMod val="7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44" name="Line 60">
            <a:extLst>
              <a:ext uri="{FF2B5EF4-FFF2-40B4-BE49-F238E27FC236}">
                <a16:creationId xmlns:a16="http://schemas.microsoft.com/office/drawing/2014/main" id="{F2A007D7-B072-4382-A91E-9EE30354CDB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93353" y="2011074"/>
            <a:ext cx="434373" cy="0"/>
          </a:xfrm>
          <a:prstGeom prst="line">
            <a:avLst/>
          </a:prstGeom>
          <a:noFill/>
          <a:ln w="38100">
            <a:solidFill>
              <a:schemeClr val="accent6">
                <a:lumMod val="75000"/>
              </a:schemeClr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45" name="Rectangle 39">
            <a:extLst>
              <a:ext uri="{FF2B5EF4-FFF2-40B4-BE49-F238E27FC236}">
                <a16:creationId xmlns:a16="http://schemas.microsoft.com/office/drawing/2014/main" id="{443A1562-9B24-4C2E-B2EE-B4B5754824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0220" y="1865049"/>
            <a:ext cx="845348" cy="28855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0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MAR</a:t>
            </a:r>
          </a:p>
        </p:txBody>
      </p:sp>
      <p:sp>
        <p:nvSpPr>
          <p:cNvPr id="246" name="Line 61">
            <a:extLst>
              <a:ext uri="{FF2B5EF4-FFF2-40B4-BE49-F238E27FC236}">
                <a16:creationId xmlns:a16="http://schemas.microsoft.com/office/drawing/2014/main" id="{6C0C7E8F-B1FC-4574-AAF7-F43DF5E596F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96012" y="6167402"/>
            <a:ext cx="352041" cy="1764"/>
          </a:xfrm>
          <a:prstGeom prst="line">
            <a:avLst/>
          </a:prstGeom>
          <a:noFill/>
          <a:ln w="38100">
            <a:solidFill>
              <a:schemeClr val="accent6">
                <a:lumMod val="75000"/>
              </a:schemeClr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47" name="Text Box 5">
            <a:extLst>
              <a:ext uri="{FF2B5EF4-FFF2-40B4-BE49-F238E27FC236}">
                <a16:creationId xmlns:a16="http://schemas.microsoft.com/office/drawing/2014/main" id="{8A18DBF2-8237-4CAE-BC40-ED3638C4A897}"/>
              </a:ext>
            </a:extLst>
          </p:cNvPr>
          <p:cNvSpPr txBox="1"/>
          <p:nvPr/>
        </p:nvSpPr>
        <p:spPr>
          <a:xfrm>
            <a:off x="3987884" y="5906674"/>
            <a:ext cx="679707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MAR</a:t>
            </a:r>
          </a:p>
        </p:txBody>
      </p:sp>
      <p:sp>
        <p:nvSpPr>
          <p:cNvPr id="248" name="箭头: 右 247">
            <a:extLst>
              <a:ext uri="{FF2B5EF4-FFF2-40B4-BE49-F238E27FC236}">
                <a16:creationId xmlns:a16="http://schemas.microsoft.com/office/drawing/2014/main" id="{B0CDA349-96F6-4C74-AB54-4FEB1CF65BD6}"/>
              </a:ext>
            </a:extLst>
          </p:cNvPr>
          <p:cNvSpPr/>
          <p:nvPr/>
        </p:nvSpPr>
        <p:spPr>
          <a:xfrm>
            <a:off x="4698395" y="6029013"/>
            <a:ext cx="411514" cy="261610"/>
          </a:xfrm>
          <a:prstGeom prst="rightArrow">
            <a:avLst/>
          </a:prstGeom>
          <a:solidFill>
            <a:schemeClr val="bg1"/>
          </a:solidFill>
          <a:ln w="38100">
            <a:solidFill>
              <a:srgbClr val="2F5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249" name="Line 61">
            <a:extLst>
              <a:ext uri="{FF2B5EF4-FFF2-40B4-BE49-F238E27FC236}">
                <a16:creationId xmlns:a16="http://schemas.microsoft.com/office/drawing/2014/main" id="{F7B8764B-1836-40E4-A29A-4446E8B7833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18632" y="6154154"/>
            <a:ext cx="352041" cy="176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50" name="Text Box 5">
            <a:extLst>
              <a:ext uri="{FF2B5EF4-FFF2-40B4-BE49-F238E27FC236}">
                <a16:creationId xmlns:a16="http://schemas.microsoft.com/office/drawing/2014/main" id="{B66FCDDE-BE65-4D0A-A4C2-57BCCB13D797}"/>
              </a:ext>
            </a:extLst>
          </p:cNvPr>
          <p:cNvSpPr txBox="1"/>
          <p:nvPr/>
        </p:nvSpPr>
        <p:spPr>
          <a:xfrm>
            <a:off x="5921288" y="5893426"/>
            <a:ext cx="656282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MDR</a:t>
            </a:r>
          </a:p>
        </p:txBody>
      </p:sp>
      <p:sp>
        <p:nvSpPr>
          <p:cNvPr id="251" name="Text Box 5">
            <a:extLst>
              <a:ext uri="{FF2B5EF4-FFF2-40B4-BE49-F238E27FC236}">
                <a16:creationId xmlns:a16="http://schemas.microsoft.com/office/drawing/2014/main" id="{8762C40F-C6CB-49B4-97D5-8FC841E4C979}"/>
              </a:ext>
            </a:extLst>
          </p:cNvPr>
          <p:cNvSpPr txBox="1"/>
          <p:nvPr/>
        </p:nvSpPr>
        <p:spPr>
          <a:xfrm>
            <a:off x="5152275" y="5893426"/>
            <a:ext cx="451926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</a:t>
            </a:r>
            <a:endParaRPr lang="en-US" altLang="zh-CN" sz="2400" b="1" baseline="-250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52" name="Line 61">
            <a:extLst>
              <a:ext uri="{FF2B5EF4-FFF2-40B4-BE49-F238E27FC236}">
                <a16:creationId xmlns:a16="http://schemas.microsoft.com/office/drawing/2014/main" id="{C751DCAB-4E88-4C97-BE43-AF068CBB081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38343" y="6146155"/>
            <a:ext cx="352041" cy="1764"/>
          </a:xfrm>
          <a:prstGeom prst="line">
            <a:avLst/>
          </a:prstGeom>
          <a:noFill/>
          <a:ln w="38100">
            <a:solidFill>
              <a:srgbClr val="ED7D31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53" name="Text Box 5">
            <a:extLst>
              <a:ext uri="{FF2B5EF4-FFF2-40B4-BE49-F238E27FC236}">
                <a16:creationId xmlns:a16="http://schemas.microsoft.com/office/drawing/2014/main" id="{83A57317-C7DF-45E6-A788-987D605A3665}"/>
              </a:ext>
            </a:extLst>
          </p:cNvPr>
          <p:cNvSpPr txBox="1"/>
          <p:nvPr/>
        </p:nvSpPr>
        <p:spPr>
          <a:xfrm>
            <a:off x="6830216" y="5885427"/>
            <a:ext cx="520098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C,</a:t>
            </a:r>
          </a:p>
        </p:txBody>
      </p:sp>
      <p:sp>
        <p:nvSpPr>
          <p:cNvPr id="254" name="Text Box 5">
            <a:extLst>
              <a:ext uri="{FF2B5EF4-FFF2-40B4-BE49-F238E27FC236}">
                <a16:creationId xmlns:a16="http://schemas.microsoft.com/office/drawing/2014/main" id="{6A44B27D-7650-4165-B062-20E2C3208B96}"/>
              </a:ext>
            </a:extLst>
          </p:cNvPr>
          <p:cNvSpPr txBox="1"/>
          <p:nvPr/>
        </p:nvSpPr>
        <p:spPr>
          <a:xfrm>
            <a:off x="7174034" y="5885427"/>
            <a:ext cx="520098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</a:p>
        </p:txBody>
      </p:sp>
      <p:sp>
        <p:nvSpPr>
          <p:cNvPr id="255" name="Line 61">
            <a:extLst>
              <a:ext uri="{FF2B5EF4-FFF2-40B4-BE49-F238E27FC236}">
                <a16:creationId xmlns:a16="http://schemas.microsoft.com/office/drawing/2014/main" id="{FAC8A437-BE53-411E-828F-BC0B232CAE8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93435" y="6146155"/>
            <a:ext cx="352041" cy="1764"/>
          </a:xfrm>
          <a:prstGeom prst="line">
            <a:avLst/>
          </a:prstGeom>
          <a:noFill/>
          <a:ln w="38100">
            <a:solidFill>
              <a:schemeClr val="accent6">
                <a:lumMod val="75000"/>
              </a:schemeClr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56" name="Text Box 5">
            <a:extLst>
              <a:ext uri="{FF2B5EF4-FFF2-40B4-BE49-F238E27FC236}">
                <a16:creationId xmlns:a16="http://schemas.microsoft.com/office/drawing/2014/main" id="{2B58C4CC-9F9D-423E-AA31-28BC7D1F30E5}"/>
              </a:ext>
            </a:extLst>
          </p:cNvPr>
          <p:cNvSpPr txBox="1"/>
          <p:nvPr/>
        </p:nvSpPr>
        <p:spPr>
          <a:xfrm>
            <a:off x="7898007" y="5885427"/>
            <a:ext cx="656281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MAR</a:t>
            </a:r>
          </a:p>
        </p:txBody>
      </p:sp>
    </p:spTree>
    <p:extLst>
      <p:ext uri="{BB962C8B-B14F-4D97-AF65-F5344CB8AC3E}">
        <p14:creationId xmlns:p14="http://schemas.microsoft.com/office/powerpoint/2010/main" val="1538597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50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0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000"/>
                            </p:stCondLst>
                            <p:childTnLst>
                              <p:par>
                                <p:cTn id="1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500"/>
                            </p:stCondLst>
                            <p:childTnLst>
                              <p:par>
                                <p:cTn id="1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000"/>
                            </p:stCondLst>
                            <p:childTnLst>
                              <p:par>
                                <p:cTn id="1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500"/>
                            </p:stCondLst>
                            <p:childTnLst>
                              <p:par>
                                <p:cTn id="14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5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500"/>
                            </p:stCondLst>
                            <p:childTnLst>
                              <p:par>
                                <p:cTn id="1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1000"/>
                            </p:stCondLst>
                            <p:childTnLst>
                              <p:par>
                                <p:cTn id="1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3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500"/>
                            </p:stCondLst>
                            <p:childTnLst>
                              <p:par>
                                <p:cTn id="16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7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1000"/>
                            </p:stCondLst>
                            <p:childTnLst>
                              <p:par>
                                <p:cTn id="16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1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1500"/>
                            </p:stCondLst>
                            <p:childTnLst>
                              <p:par>
                                <p:cTn id="1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4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9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500"/>
                            </p:stCondLst>
                            <p:childTnLst>
                              <p:par>
                                <p:cTn id="19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3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1000"/>
                            </p:stCondLst>
                            <p:childTnLst>
                              <p:par>
                                <p:cTn id="1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7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1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6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>
                            <p:stCondLst>
                              <p:cond delay="500"/>
                            </p:stCondLst>
                            <p:childTnLst>
                              <p:par>
                                <p:cTn id="20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0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1000"/>
                            </p:stCondLst>
                            <p:childTnLst>
                              <p:par>
                                <p:cTn id="2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4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1500"/>
                            </p:stCondLst>
                            <p:childTnLst>
                              <p:par>
                                <p:cTn id="2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8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3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500"/>
                            </p:stCondLst>
                            <p:childTnLst>
                              <p:par>
                                <p:cTn id="2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7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1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5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0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>
                            <p:stCondLst>
                              <p:cond delay="500"/>
                            </p:stCondLst>
                            <p:childTnLst>
                              <p:par>
                                <p:cTn id="2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4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7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>
                            <p:stCondLst>
                              <p:cond delay="1000"/>
                            </p:stCondLst>
                            <p:childTnLst>
                              <p:par>
                                <p:cTn id="2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1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2" fill="hold">
                            <p:stCondLst>
                              <p:cond delay="1500"/>
                            </p:stCondLst>
                            <p:childTnLst>
                              <p:par>
                                <p:cTn id="2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5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>
                            <p:stCondLst>
                              <p:cond delay="2000"/>
                            </p:stCondLst>
                            <p:childTnLst>
                              <p:par>
                                <p:cTn id="2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9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4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5" fill="hold">
                            <p:stCondLst>
                              <p:cond delay="500"/>
                            </p:stCondLst>
                            <p:childTnLst>
                              <p:par>
                                <p:cTn id="26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8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3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4" fill="hold">
                            <p:stCondLst>
                              <p:cond delay="500"/>
                            </p:stCondLst>
                            <p:childTnLst>
                              <p:par>
                                <p:cTn id="2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7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2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7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8" fill="hold">
                            <p:stCondLst>
                              <p:cond delay="500"/>
                            </p:stCondLst>
                            <p:childTnLst>
                              <p:par>
                                <p:cTn id="28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1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6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7" fill="hold">
                            <p:stCondLst>
                              <p:cond delay="500"/>
                            </p:stCondLst>
                            <p:childTnLst>
                              <p:par>
                                <p:cTn id="29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0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5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6" fill="hold">
                            <p:stCondLst>
                              <p:cond delay="500"/>
                            </p:stCondLst>
                            <p:childTnLst>
                              <p:par>
                                <p:cTn id="30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9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3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4" fill="hold">
                            <p:stCondLst>
                              <p:cond delay="1500"/>
                            </p:stCondLst>
                            <p:childTnLst>
                              <p:par>
                                <p:cTn id="3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7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>
                      <p:stCondLst>
                        <p:cond delay="indefinite"/>
                      </p:stCondLst>
                      <p:childTnLst>
                        <p:par>
                          <p:cTn id="319" fill="hold">
                            <p:stCondLst>
                              <p:cond delay="0"/>
                            </p:stCondLst>
                            <p:childTnLst>
                              <p:par>
                                <p:cTn id="3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2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3" fill="hold">
                            <p:stCondLst>
                              <p:cond delay="500"/>
                            </p:stCondLst>
                            <p:childTnLst>
                              <p:par>
                                <p:cTn id="3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6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7" fill="hold">
                            <p:stCondLst>
                              <p:cond delay="1000"/>
                            </p:stCondLst>
                            <p:childTnLst>
                              <p:par>
                                <p:cTn id="3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0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4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5" fill="hold">
                      <p:stCondLst>
                        <p:cond delay="indefinite"/>
                      </p:stCondLst>
                      <p:childTnLst>
                        <p:par>
                          <p:cTn id="336" fill="hold">
                            <p:stCondLst>
                              <p:cond delay="0"/>
                            </p:stCondLst>
                            <p:childTnLst>
                              <p:par>
                                <p:cTn id="3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9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0" fill="hold">
                            <p:stCondLst>
                              <p:cond delay="500"/>
                            </p:stCondLst>
                            <p:childTnLst>
                              <p:par>
                                <p:cTn id="3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3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6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7" fill="hold">
                            <p:stCondLst>
                              <p:cond delay="1000"/>
                            </p:stCondLst>
                            <p:childTnLst>
                              <p:par>
                                <p:cTn id="34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0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1" fill="hold">
                            <p:stCondLst>
                              <p:cond delay="1500"/>
                            </p:stCondLst>
                            <p:childTnLst>
                              <p:par>
                                <p:cTn id="3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4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5" fill="hold">
                            <p:stCondLst>
                              <p:cond delay="2000"/>
                            </p:stCondLst>
                            <p:childTnLst>
                              <p:par>
                                <p:cTn id="3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8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9" fill="hold">
                      <p:stCondLst>
                        <p:cond delay="indefinite"/>
                      </p:stCondLst>
                      <p:childTnLst>
                        <p:par>
                          <p:cTn id="360" fill="hold">
                            <p:stCondLst>
                              <p:cond delay="0"/>
                            </p:stCondLst>
                            <p:childTnLst>
                              <p:par>
                                <p:cTn id="3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3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4" fill="hold">
                            <p:stCondLst>
                              <p:cond delay="500"/>
                            </p:stCondLst>
                            <p:childTnLst>
                              <p:par>
                                <p:cTn id="3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7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8" fill="hold">
                            <p:stCondLst>
                              <p:cond delay="1000"/>
                            </p:stCondLst>
                            <p:childTnLst>
                              <p:par>
                                <p:cTn id="3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1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2" fill="hold">
                            <p:stCondLst>
                              <p:cond delay="1500"/>
                            </p:stCondLst>
                            <p:childTnLst>
                              <p:par>
                                <p:cTn id="3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5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6" fill="hold">
                      <p:stCondLst>
                        <p:cond delay="indefinite"/>
                      </p:stCondLst>
                      <p:childTnLst>
                        <p:par>
                          <p:cTn id="377" fill="hold">
                            <p:stCondLst>
                              <p:cond delay="0"/>
                            </p:stCondLst>
                            <p:childTnLst>
                              <p:par>
                                <p:cTn id="3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0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1" fill="hold">
                      <p:stCondLst>
                        <p:cond delay="indefinite"/>
                      </p:stCondLst>
                      <p:childTnLst>
                        <p:par>
                          <p:cTn id="382" fill="hold">
                            <p:stCondLst>
                              <p:cond delay="0"/>
                            </p:stCondLst>
                            <p:childTnLst>
                              <p:par>
                                <p:cTn id="3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5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6" fill="hold">
                            <p:stCondLst>
                              <p:cond delay="500"/>
                            </p:stCondLst>
                            <p:childTnLst>
                              <p:par>
                                <p:cTn id="3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9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0" fill="hold">
                            <p:stCondLst>
                              <p:cond delay="1000"/>
                            </p:stCondLst>
                            <p:childTnLst>
                              <p:par>
                                <p:cTn id="3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3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4" fill="hold">
                            <p:stCondLst>
                              <p:cond delay="1500"/>
                            </p:stCondLst>
                            <p:childTnLst>
                              <p:par>
                                <p:cTn id="3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7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1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2" fill="hold">
                      <p:stCondLst>
                        <p:cond delay="indefinite"/>
                      </p:stCondLst>
                      <p:childTnLst>
                        <p:par>
                          <p:cTn id="403" fill="hold">
                            <p:stCondLst>
                              <p:cond delay="0"/>
                            </p:stCondLst>
                            <p:childTnLst>
                              <p:par>
                                <p:cTn id="4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6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7" fill="hold">
                            <p:stCondLst>
                              <p:cond delay="500"/>
                            </p:stCondLst>
                            <p:childTnLst>
                              <p:par>
                                <p:cTn id="40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0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1" fill="hold">
                            <p:stCondLst>
                              <p:cond delay="1000"/>
                            </p:stCondLst>
                            <p:childTnLst>
                              <p:par>
                                <p:cTn id="4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4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/>
      <p:bldP spid="91" grpId="0" animBg="1"/>
      <p:bldP spid="121" grpId="0" animBg="1"/>
      <p:bldP spid="123" grpId="0" animBg="1"/>
      <p:bldP spid="166" grpId="0" bldLvl="0" animBg="1"/>
      <p:bldP spid="167" grpId="0"/>
      <p:bldP spid="168" grpId="0" bldLvl="0" animBg="1"/>
      <p:bldP spid="169" grpId="0" bldLvl="0" animBg="1"/>
      <p:bldP spid="170" grpId="0"/>
      <p:bldP spid="171" grpId="0" bldLvl="0" animBg="1"/>
      <p:bldP spid="172" grpId="0"/>
      <p:bldP spid="173" grpId="0" bldLvl="0" animBg="1"/>
      <p:bldP spid="174" grpId="0"/>
      <p:bldP spid="175" grpId="0" bldLvl="0" animBg="1"/>
      <p:bldP spid="176" grpId="0"/>
      <p:bldP spid="177" grpId="0" bldLvl="0" animBg="1"/>
      <p:bldP spid="178" grpId="0"/>
      <p:bldP spid="179" grpId="0"/>
      <p:bldP spid="180" grpId="0"/>
      <p:bldP spid="184" grpId="0" bldLvl="0" animBg="1"/>
      <p:bldP spid="185" grpId="0"/>
      <p:bldP spid="186" grpId="0"/>
      <p:bldP spid="188" grpId="0" animBg="1"/>
      <p:bldP spid="189" grpId="0" animBg="1"/>
      <p:bldP spid="190" grpId="0"/>
      <p:bldP spid="191" grpId="0" bldLvl="0" animBg="1"/>
      <p:bldP spid="192" grpId="0"/>
      <p:bldP spid="193" grpId="0" animBg="1"/>
      <p:bldP spid="194" grpId="0" animBg="1"/>
      <p:bldP spid="195" grpId="0" animBg="1"/>
      <p:bldP spid="196" grpId="0" bldLvl="0" animBg="1"/>
      <p:bldP spid="197" grpId="0"/>
      <p:bldP spid="198" grpId="0"/>
      <p:bldP spid="200" grpId="0" animBg="1"/>
      <p:bldP spid="201" grpId="0" animBg="1"/>
      <p:bldP spid="203" grpId="0" bldLvl="0" animBg="1"/>
      <p:bldP spid="204" grpId="0"/>
      <p:bldP spid="205" grpId="0" animBg="1"/>
      <p:bldP spid="206" grpId="0" animBg="1"/>
      <p:bldP spid="207" grpId="0" bldLvl="0" animBg="1"/>
      <p:bldP spid="208" grpId="0"/>
      <p:bldP spid="210" grpId="0" animBg="1"/>
      <p:bldP spid="211" grpId="0" animBg="1"/>
      <p:bldP spid="212" grpId="0" bldLvl="0" animBg="1"/>
      <p:bldP spid="213" grpId="0"/>
      <p:bldP spid="214" grpId="0" animBg="1"/>
      <p:bldP spid="215" grpId="0" animBg="1"/>
      <p:bldP spid="216" grpId="0"/>
      <p:bldP spid="217" grpId="0" animBg="1"/>
      <p:bldP spid="218" grpId="0" bldLvl="0" animBg="1"/>
      <p:bldP spid="219" grpId="0"/>
      <p:bldP spid="220" grpId="0" animBg="1"/>
      <p:bldP spid="221" grpId="0" animBg="1"/>
      <p:bldP spid="222" grpId="0" bldLvl="0" animBg="1"/>
      <p:bldP spid="223" grpId="0"/>
      <p:bldP spid="224" grpId="0"/>
      <p:bldP spid="225" grpId="0" animBg="1"/>
      <p:bldP spid="226" grpId="0" animBg="1"/>
      <p:bldP spid="227" grpId="0" bldLvl="0" animBg="1"/>
      <p:bldP spid="228" grpId="0"/>
      <p:bldP spid="229" grpId="0" animBg="1"/>
      <p:bldP spid="230" grpId="0" animBg="1"/>
      <p:bldP spid="231" grpId="0" bldLvl="0" animBg="1"/>
      <p:bldP spid="232" grpId="0"/>
      <p:bldP spid="233" grpId="0" animBg="1"/>
      <p:bldP spid="234" grpId="0" animBg="1"/>
      <p:bldP spid="235" grpId="0" bldLvl="0" animBg="1"/>
      <p:bldP spid="236" grpId="0"/>
      <p:bldP spid="237" grpId="0" animBg="1"/>
      <p:bldP spid="238" grpId="0" animBg="1"/>
      <p:bldP spid="239" grpId="0"/>
      <p:bldP spid="240" grpId="0" animBg="1"/>
      <p:bldP spid="241" grpId="0" bldLvl="0" animBg="1"/>
      <p:bldP spid="242" grpId="0"/>
      <p:bldP spid="244" grpId="0" animBg="1"/>
      <p:bldP spid="245" grpId="0" animBg="1"/>
      <p:bldP spid="246" grpId="0" bldLvl="0" animBg="1"/>
      <p:bldP spid="247" grpId="0"/>
      <p:bldP spid="248" grpId="0" bldLvl="0" animBg="1"/>
      <p:bldP spid="249" grpId="0" bldLvl="0" animBg="1"/>
      <p:bldP spid="250" grpId="0"/>
      <p:bldP spid="251" grpId="0"/>
      <p:bldP spid="252" grpId="0" bldLvl="0" animBg="1"/>
      <p:bldP spid="253" grpId="0"/>
      <p:bldP spid="254" grpId="0"/>
      <p:bldP spid="255" grpId="0" bldLvl="0" animBg="1"/>
      <p:bldP spid="25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" y="-9526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-11991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三、</a:t>
            </a:r>
            <a:r>
              <a:rPr lang="en-US" altLang="zh-CN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CPU</a:t>
            </a:r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的内部数据通路结构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35</a:t>
            </a:fld>
            <a:endParaRPr lang="zh-CN" altLang="en-US"/>
          </a:p>
        </p:txBody>
      </p:sp>
      <p:sp>
        <p:nvSpPr>
          <p:cNvPr id="12" name="Text Box 5"/>
          <p:cNvSpPr txBox="1"/>
          <p:nvPr/>
        </p:nvSpPr>
        <p:spPr>
          <a:xfrm>
            <a:off x="136250" y="852322"/>
            <a:ext cx="8092012" cy="5232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、取操作数地址</a:t>
            </a: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---⑤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变址器址 </a:t>
            </a: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X(R)</a:t>
            </a:r>
            <a:endParaRPr lang="zh-CN" altLang="en-US" sz="2800" b="1" dirty="0">
              <a:solidFill>
                <a:srgbClr val="0563C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92" name="组合 91"/>
          <p:cNvGrpSpPr/>
          <p:nvPr/>
        </p:nvGrpSpPr>
        <p:grpSpPr>
          <a:xfrm>
            <a:off x="504300" y="1132210"/>
            <a:ext cx="8239090" cy="3928939"/>
            <a:chOff x="-7919" y="1494853"/>
            <a:chExt cx="8239090" cy="4376228"/>
          </a:xfrm>
        </p:grpSpPr>
        <p:sp>
          <p:nvSpPr>
            <p:cNvPr id="93" name="Line 28"/>
            <p:cNvSpPr>
              <a:spLocks noChangeShapeType="1"/>
            </p:cNvSpPr>
            <p:nvPr/>
          </p:nvSpPr>
          <p:spPr bwMode="auto">
            <a:xfrm flipV="1">
              <a:off x="683198" y="3432832"/>
              <a:ext cx="0" cy="3264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4" name="Line 29"/>
            <p:cNvSpPr>
              <a:spLocks noChangeShapeType="1"/>
            </p:cNvSpPr>
            <p:nvPr/>
          </p:nvSpPr>
          <p:spPr bwMode="auto">
            <a:xfrm flipV="1">
              <a:off x="1384867" y="2725516"/>
              <a:ext cx="0" cy="3264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5" name="Line 30"/>
            <p:cNvSpPr>
              <a:spLocks noChangeShapeType="1"/>
            </p:cNvSpPr>
            <p:nvPr/>
          </p:nvSpPr>
          <p:spPr bwMode="auto">
            <a:xfrm flipV="1">
              <a:off x="2055593" y="3432832"/>
              <a:ext cx="0" cy="3264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6" name="Line 31"/>
            <p:cNvSpPr>
              <a:spLocks noChangeShapeType="1"/>
            </p:cNvSpPr>
            <p:nvPr/>
          </p:nvSpPr>
          <p:spPr bwMode="auto">
            <a:xfrm flipV="1">
              <a:off x="1611085" y="4163962"/>
              <a:ext cx="1" cy="40006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7" name="Line 32"/>
            <p:cNvSpPr>
              <a:spLocks noChangeShapeType="1"/>
            </p:cNvSpPr>
            <p:nvPr/>
          </p:nvSpPr>
          <p:spPr bwMode="auto">
            <a:xfrm flipV="1">
              <a:off x="1007836" y="4163963"/>
              <a:ext cx="0" cy="40007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8" name="Line 33"/>
            <p:cNvSpPr>
              <a:spLocks noChangeShapeType="1"/>
            </p:cNvSpPr>
            <p:nvPr/>
          </p:nvSpPr>
          <p:spPr bwMode="auto">
            <a:xfrm flipV="1">
              <a:off x="253774" y="4163962"/>
              <a:ext cx="0" cy="4000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9" name="Line 34"/>
            <p:cNvSpPr>
              <a:spLocks noChangeShapeType="1"/>
            </p:cNvSpPr>
            <p:nvPr/>
          </p:nvSpPr>
          <p:spPr bwMode="auto">
            <a:xfrm flipV="1">
              <a:off x="2324525" y="4167409"/>
              <a:ext cx="5709" cy="39661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0" name="Line 37"/>
            <p:cNvSpPr>
              <a:spLocks noChangeShapeType="1"/>
            </p:cNvSpPr>
            <p:nvPr/>
          </p:nvSpPr>
          <p:spPr bwMode="auto">
            <a:xfrm flipV="1">
              <a:off x="1384867" y="2094387"/>
              <a:ext cx="0" cy="26939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1" name="Text Box 98"/>
            <p:cNvSpPr txBox="1">
              <a:spLocks noChangeArrowheads="1"/>
            </p:cNvSpPr>
            <p:nvPr/>
          </p:nvSpPr>
          <p:spPr bwMode="auto">
            <a:xfrm>
              <a:off x="-7919" y="4616379"/>
              <a:ext cx="1264228" cy="12547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 R0~R3 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 C D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SP  PC </a:t>
              </a:r>
            </a:p>
          </p:txBody>
        </p:sp>
        <p:sp>
          <p:nvSpPr>
            <p:cNvPr id="102" name="Text Box 115"/>
            <p:cNvSpPr txBox="1">
              <a:spLocks noChangeArrowheads="1"/>
            </p:cNvSpPr>
            <p:nvPr/>
          </p:nvSpPr>
          <p:spPr bwMode="auto">
            <a:xfrm>
              <a:off x="102961" y="3759312"/>
              <a:ext cx="1131090" cy="44566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squar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A</a:t>
              </a:r>
            </a:p>
          </p:txBody>
        </p:sp>
        <p:sp>
          <p:nvSpPr>
            <p:cNvPr id="103" name="Text Box 116"/>
            <p:cNvSpPr txBox="1">
              <a:spLocks noChangeArrowheads="1"/>
            </p:cNvSpPr>
            <p:nvPr/>
          </p:nvSpPr>
          <p:spPr bwMode="auto">
            <a:xfrm>
              <a:off x="743513" y="2345336"/>
              <a:ext cx="1281906" cy="40011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移位器</a:t>
              </a:r>
            </a:p>
          </p:txBody>
        </p:sp>
        <p:sp>
          <p:nvSpPr>
            <p:cNvPr id="104" name="Line 20"/>
            <p:cNvSpPr>
              <a:spLocks noChangeShapeType="1"/>
            </p:cNvSpPr>
            <p:nvPr/>
          </p:nvSpPr>
          <p:spPr bwMode="auto">
            <a:xfrm>
              <a:off x="781617" y="2861490"/>
              <a:ext cx="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5" name="Text Box 125"/>
            <p:cNvSpPr txBox="1">
              <a:spLocks noChangeArrowheads="1"/>
            </p:cNvSpPr>
            <p:nvPr/>
          </p:nvSpPr>
          <p:spPr bwMode="auto">
            <a:xfrm>
              <a:off x="1460273" y="3759314"/>
              <a:ext cx="1131091" cy="44566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squar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B</a:t>
              </a:r>
            </a:p>
          </p:txBody>
        </p:sp>
        <p:sp>
          <p:nvSpPr>
            <p:cNvPr id="106" name="Text Box 127"/>
            <p:cNvSpPr txBox="1">
              <a:spLocks noChangeArrowheads="1"/>
            </p:cNvSpPr>
            <p:nvPr/>
          </p:nvSpPr>
          <p:spPr bwMode="auto">
            <a:xfrm>
              <a:off x="601436" y="3051996"/>
              <a:ext cx="1537493" cy="40011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squar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ALU</a:t>
              </a:r>
            </a:p>
          </p:txBody>
        </p:sp>
        <p:sp>
          <p:nvSpPr>
            <p:cNvPr id="107" name="Rectangle 39"/>
            <p:cNvSpPr>
              <a:spLocks noChangeArrowheads="1"/>
            </p:cNvSpPr>
            <p:nvPr/>
          </p:nvSpPr>
          <p:spPr bwMode="auto">
            <a:xfrm>
              <a:off x="2802732" y="3476928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R2</a:t>
              </a:r>
            </a:p>
          </p:txBody>
        </p:sp>
        <p:sp>
          <p:nvSpPr>
            <p:cNvPr id="108" name="Line 51"/>
            <p:cNvSpPr>
              <a:spLocks noChangeShapeType="1"/>
            </p:cNvSpPr>
            <p:nvPr/>
          </p:nvSpPr>
          <p:spPr bwMode="auto">
            <a:xfrm flipV="1">
              <a:off x="1384867" y="2113435"/>
              <a:ext cx="2699770" cy="1116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9" name="Line 52"/>
            <p:cNvSpPr>
              <a:spLocks noChangeShapeType="1"/>
            </p:cNvSpPr>
            <p:nvPr/>
          </p:nvSpPr>
          <p:spPr bwMode="auto">
            <a:xfrm>
              <a:off x="4078301" y="2094388"/>
              <a:ext cx="14633" cy="368229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0" name="Line 60"/>
            <p:cNvSpPr>
              <a:spLocks noChangeShapeType="1"/>
            </p:cNvSpPr>
            <p:nvPr/>
          </p:nvSpPr>
          <p:spPr bwMode="auto">
            <a:xfrm flipH="1">
              <a:off x="3683199" y="2474687"/>
              <a:ext cx="82946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1" name="Line 61"/>
            <p:cNvSpPr>
              <a:spLocks noChangeShapeType="1"/>
            </p:cNvSpPr>
            <p:nvPr/>
          </p:nvSpPr>
          <p:spPr bwMode="auto">
            <a:xfrm flipH="1">
              <a:off x="3707606" y="3063172"/>
              <a:ext cx="82946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2" name="Line 62"/>
            <p:cNvSpPr>
              <a:spLocks noChangeShapeType="1"/>
            </p:cNvSpPr>
            <p:nvPr/>
          </p:nvSpPr>
          <p:spPr bwMode="auto">
            <a:xfrm flipH="1">
              <a:off x="3707606" y="3637630"/>
              <a:ext cx="37703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3" name="Line 63"/>
            <p:cNvSpPr>
              <a:spLocks noChangeShapeType="1"/>
            </p:cNvSpPr>
            <p:nvPr/>
          </p:nvSpPr>
          <p:spPr bwMode="auto">
            <a:xfrm flipH="1">
              <a:off x="3707606" y="4238542"/>
              <a:ext cx="7540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4" name="Line 64"/>
            <p:cNvSpPr>
              <a:spLocks noChangeShapeType="1"/>
            </p:cNvSpPr>
            <p:nvPr/>
          </p:nvSpPr>
          <p:spPr bwMode="auto">
            <a:xfrm flipH="1">
              <a:off x="3707606" y="4857880"/>
              <a:ext cx="82946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5" name="Line 65"/>
            <p:cNvSpPr>
              <a:spLocks noChangeShapeType="1"/>
            </p:cNvSpPr>
            <p:nvPr/>
          </p:nvSpPr>
          <p:spPr bwMode="auto">
            <a:xfrm flipH="1">
              <a:off x="3707606" y="5492973"/>
              <a:ext cx="7540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6" name="Line 66"/>
            <p:cNvSpPr>
              <a:spLocks noChangeShapeType="1"/>
            </p:cNvSpPr>
            <p:nvPr/>
          </p:nvSpPr>
          <p:spPr bwMode="auto">
            <a:xfrm flipV="1">
              <a:off x="5099472" y="1828473"/>
              <a:ext cx="1958151" cy="2375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7" name="Line 68"/>
            <p:cNvSpPr>
              <a:spLocks noChangeShapeType="1"/>
            </p:cNvSpPr>
            <p:nvPr/>
          </p:nvSpPr>
          <p:spPr bwMode="auto">
            <a:xfrm flipV="1">
              <a:off x="5099471" y="2203903"/>
              <a:ext cx="1951801" cy="4372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8" name="Line 69"/>
            <p:cNvSpPr>
              <a:spLocks noChangeShapeType="1"/>
            </p:cNvSpPr>
            <p:nvPr/>
          </p:nvSpPr>
          <p:spPr bwMode="auto">
            <a:xfrm flipH="1" flipV="1">
              <a:off x="5098084" y="2016180"/>
              <a:ext cx="1958152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9" name="Line 73"/>
            <p:cNvSpPr>
              <a:spLocks noChangeShapeType="1"/>
            </p:cNvSpPr>
            <p:nvPr/>
          </p:nvSpPr>
          <p:spPr bwMode="auto">
            <a:xfrm flipH="1">
              <a:off x="6457950" y="1828473"/>
              <a:ext cx="446" cy="888624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0" name="Line 74"/>
            <p:cNvSpPr>
              <a:spLocks noChangeShapeType="1"/>
            </p:cNvSpPr>
            <p:nvPr/>
          </p:nvSpPr>
          <p:spPr bwMode="auto">
            <a:xfrm>
              <a:off x="6683723" y="2012834"/>
              <a:ext cx="446" cy="704262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2" name="Line 77"/>
            <p:cNvSpPr>
              <a:spLocks noChangeShapeType="1"/>
            </p:cNvSpPr>
            <p:nvPr/>
          </p:nvSpPr>
          <p:spPr bwMode="auto">
            <a:xfrm>
              <a:off x="6910388" y="2227375"/>
              <a:ext cx="0" cy="489721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4" name="Line 91"/>
            <p:cNvSpPr>
              <a:spLocks noChangeShapeType="1"/>
            </p:cNvSpPr>
            <p:nvPr/>
          </p:nvSpPr>
          <p:spPr bwMode="auto">
            <a:xfrm>
              <a:off x="5404247" y="2416631"/>
              <a:ext cx="22621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5" name="Line 92"/>
            <p:cNvSpPr>
              <a:spLocks noChangeShapeType="1"/>
            </p:cNvSpPr>
            <p:nvPr/>
          </p:nvSpPr>
          <p:spPr bwMode="auto">
            <a:xfrm flipV="1">
              <a:off x="5614035" y="1814746"/>
              <a:ext cx="9622" cy="58278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6" name="Line 93"/>
            <p:cNvSpPr>
              <a:spLocks noChangeShapeType="1"/>
            </p:cNvSpPr>
            <p:nvPr/>
          </p:nvSpPr>
          <p:spPr bwMode="auto">
            <a:xfrm flipH="1">
              <a:off x="5391947" y="2994235"/>
              <a:ext cx="37703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7" name="Line 94"/>
            <p:cNvSpPr>
              <a:spLocks noChangeShapeType="1"/>
            </p:cNvSpPr>
            <p:nvPr/>
          </p:nvSpPr>
          <p:spPr bwMode="auto">
            <a:xfrm flipV="1">
              <a:off x="5751194" y="2009193"/>
              <a:ext cx="273" cy="10083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8" name="Line 95"/>
            <p:cNvSpPr>
              <a:spLocks noChangeShapeType="1"/>
            </p:cNvSpPr>
            <p:nvPr/>
          </p:nvSpPr>
          <p:spPr bwMode="auto">
            <a:xfrm flipH="1">
              <a:off x="5902279" y="2016180"/>
              <a:ext cx="12404" cy="15633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9" name="Line 96"/>
            <p:cNvSpPr>
              <a:spLocks noChangeShapeType="1"/>
            </p:cNvSpPr>
            <p:nvPr/>
          </p:nvSpPr>
          <p:spPr bwMode="auto">
            <a:xfrm flipH="1">
              <a:off x="5408771" y="3571838"/>
              <a:ext cx="493196" cy="110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0" name="Text Box 110"/>
            <p:cNvSpPr txBox="1">
              <a:spLocks noChangeArrowheads="1"/>
            </p:cNvSpPr>
            <p:nvPr/>
          </p:nvSpPr>
          <p:spPr bwMode="auto">
            <a:xfrm>
              <a:off x="6307138" y="2717096"/>
              <a:ext cx="754063" cy="400110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miter lim="800000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主存</a:t>
              </a:r>
              <a:endPara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2" name="Text Box 114"/>
            <p:cNvSpPr txBox="1">
              <a:spLocks noChangeArrowheads="1"/>
            </p:cNvSpPr>
            <p:nvPr/>
          </p:nvSpPr>
          <p:spPr bwMode="auto">
            <a:xfrm>
              <a:off x="6983590" y="2016968"/>
              <a:ext cx="1247581" cy="445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000" b="1" dirty="0">
                  <a:solidFill>
                    <a:schemeClr val="folHlink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控制总线</a:t>
              </a:r>
              <a:endParaRPr lang="en-US" altLang="zh-CN" sz="2000" b="1" dirty="0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3" name="Text Box 117"/>
            <p:cNvSpPr txBox="1">
              <a:spLocks noChangeArrowheads="1"/>
            </p:cNvSpPr>
            <p:nvPr/>
          </p:nvSpPr>
          <p:spPr bwMode="auto">
            <a:xfrm>
              <a:off x="1891521" y="1673922"/>
              <a:ext cx="1583531" cy="472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eaLnBrk="0" hangingPunct="0">
                <a:spcBef>
                  <a:spcPct val="50000"/>
                </a:spcBef>
                <a:defRPr sz="2000" b="1">
                  <a:solidFill>
                    <a:schemeClr val="folHlink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</a:lstStyle>
            <a:p>
              <a:r>
                <a:rPr lang="zh-CN" altLang="en-US" dirty="0">
                  <a:solidFill>
                    <a:schemeClr val="tx1"/>
                  </a:solidFill>
                </a:rPr>
                <a:t>内总线</a:t>
              </a:r>
            </a:p>
          </p:txBody>
        </p:sp>
        <p:sp>
          <p:nvSpPr>
            <p:cNvPr id="136" name="Text Box 153"/>
            <p:cNvSpPr txBox="1">
              <a:spLocks noChangeArrowheads="1"/>
            </p:cNvSpPr>
            <p:nvPr/>
          </p:nvSpPr>
          <p:spPr bwMode="auto">
            <a:xfrm>
              <a:off x="6984095" y="1494853"/>
              <a:ext cx="1246658" cy="445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000" b="1" dirty="0">
                  <a:solidFill>
                    <a:schemeClr val="folHlink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地址总线</a:t>
              </a:r>
              <a:endParaRPr lang="en-US" altLang="zh-CN" sz="2000" b="1" dirty="0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7" name="Text Box 154"/>
            <p:cNvSpPr txBox="1">
              <a:spLocks noChangeArrowheads="1"/>
            </p:cNvSpPr>
            <p:nvPr/>
          </p:nvSpPr>
          <p:spPr bwMode="auto">
            <a:xfrm>
              <a:off x="6983590" y="1764755"/>
              <a:ext cx="1247581" cy="445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000" b="1" dirty="0">
                  <a:solidFill>
                    <a:schemeClr val="folHlink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数据总线</a:t>
              </a:r>
              <a:endParaRPr lang="en-US" altLang="zh-CN" sz="2000" b="1" dirty="0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8" name="Line 156"/>
            <p:cNvSpPr>
              <a:spLocks noChangeShapeType="1"/>
            </p:cNvSpPr>
            <p:nvPr/>
          </p:nvSpPr>
          <p:spPr bwMode="auto">
            <a:xfrm flipH="1">
              <a:off x="6068514" y="2183302"/>
              <a:ext cx="12405" cy="19260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9" name="Text Box 157"/>
            <p:cNvSpPr txBox="1">
              <a:spLocks noChangeArrowheads="1"/>
            </p:cNvSpPr>
            <p:nvPr/>
          </p:nvSpPr>
          <p:spPr bwMode="auto">
            <a:xfrm>
              <a:off x="5687918" y="4107724"/>
              <a:ext cx="786525" cy="835164"/>
            </a:xfrm>
            <a:prstGeom prst="rect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控制逻辑 </a:t>
              </a:r>
            </a:p>
          </p:txBody>
        </p:sp>
        <p:sp>
          <p:nvSpPr>
            <p:cNvPr id="140" name="Rectangle 39"/>
            <p:cNvSpPr>
              <a:spLocks noChangeArrowheads="1"/>
            </p:cNvSpPr>
            <p:nvPr/>
          </p:nvSpPr>
          <p:spPr bwMode="auto">
            <a:xfrm>
              <a:off x="2802732" y="4077840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R3</a:t>
              </a:r>
            </a:p>
          </p:txBody>
        </p:sp>
        <p:sp>
          <p:nvSpPr>
            <p:cNvPr id="141" name="Rectangle 39"/>
            <p:cNvSpPr>
              <a:spLocks noChangeArrowheads="1"/>
            </p:cNvSpPr>
            <p:nvPr/>
          </p:nvSpPr>
          <p:spPr bwMode="auto">
            <a:xfrm>
              <a:off x="2802732" y="4697178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C</a:t>
              </a:r>
            </a:p>
          </p:txBody>
        </p:sp>
        <p:sp>
          <p:nvSpPr>
            <p:cNvPr id="142" name="Rectangle 39"/>
            <p:cNvSpPr>
              <a:spLocks noChangeArrowheads="1"/>
            </p:cNvSpPr>
            <p:nvPr/>
          </p:nvSpPr>
          <p:spPr bwMode="auto">
            <a:xfrm>
              <a:off x="2802732" y="2903575"/>
              <a:ext cx="845348" cy="319194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R1</a:t>
              </a:r>
            </a:p>
          </p:txBody>
        </p:sp>
        <p:sp>
          <p:nvSpPr>
            <p:cNvPr id="143" name="Rectangle 39"/>
            <p:cNvSpPr>
              <a:spLocks noChangeArrowheads="1"/>
            </p:cNvSpPr>
            <p:nvPr/>
          </p:nvSpPr>
          <p:spPr bwMode="auto">
            <a:xfrm>
              <a:off x="2802732" y="2316003"/>
              <a:ext cx="845348" cy="317369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R0</a:t>
              </a:r>
            </a:p>
          </p:txBody>
        </p:sp>
        <p:sp>
          <p:nvSpPr>
            <p:cNvPr id="144" name="Rectangle 39"/>
            <p:cNvSpPr>
              <a:spLocks noChangeArrowheads="1"/>
            </p:cNvSpPr>
            <p:nvPr/>
          </p:nvSpPr>
          <p:spPr bwMode="auto">
            <a:xfrm>
              <a:off x="2802732" y="5332271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D</a:t>
              </a:r>
            </a:p>
          </p:txBody>
        </p:sp>
        <p:sp>
          <p:nvSpPr>
            <p:cNvPr id="145" name="Rectangle 39"/>
            <p:cNvSpPr>
              <a:spLocks noChangeArrowheads="1"/>
            </p:cNvSpPr>
            <p:nvPr/>
          </p:nvSpPr>
          <p:spPr bwMode="auto">
            <a:xfrm>
              <a:off x="4548210" y="5332271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PSW</a:t>
              </a:r>
            </a:p>
          </p:txBody>
        </p:sp>
        <p:sp>
          <p:nvSpPr>
            <p:cNvPr id="146" name="Rectangle 39"/>
            <p:cNvSpPr>
              <a:spLocks noChangeArrowheads="1"/>
            </p:cNvSpPr>
            <p:nvPr/>
          </p:nvSpPr>
          <p:spPr bwMode="auto">
            <a:xfrm>
              <a:off x="4548210" y="4697178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SP</a:t>
              </a:r>
            </a:p>
          </p:txBody>
        </p:sp>
        <p:sp>
          <p:nvSpPr>
            <p:cNvPr id="147" name="Rectangle 39"/>
            <p:cNvSpPr>
              <a:spLocks noChangeArrowheads="1"/>
            </p:cNvSpPr>
            <p:nvPr/>
          </p:nvSpPr>
          <p:spPr bwMode="auto">
            <a:xfrm>
              <a:off x="4548210" y="4077840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PC</a:t>
              </a:r>
            </a:p>
          </p:txBody>
        </p:sp>
        <p:sp>
          <p:nvSpPr>
            <p:cNvPr id="148" name="Rectangle 39"/>
            <p:cNvSpPr>
              <a:spLocks noChangeArrowheads="1"/>
            </p:cNvSpPr>
            <p:nvPr/>
          </p:nvSpPr>
          <p:spPr bwMode="auto">
            <a:xfrm>
              <a:off x="4548210" y="3476928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IR</a:t>
              </a:r>
            </a:p>
          </p:txBody>
        </p:sp>
        <p:sp>
          <p:nvSpPr>
            <p:cNvPr id="149" name="Rectangle 39"/>
            <p:cNvSpPr>
              <a:spLocks noChangeArrowheads="1"/>
            </p:cNvSpPr>
            <p:nvPr/>
          </p:nvSpPr>
          <p:spPr bwMode="auto">
            <a:xfrm>
              <a:off x="4546599" y="2902470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MDR</a:t>
              </a:r>
            </a:p>
          </p:txBody>
        </p:sp>
        <p:sp>
          <p:nvSpPr>
            <p:cNvPr id="150" name="Rectangle 39"/>
            <p:cNvSpPr>
              <a:spLocks noChangeArrowheads="1"/>
            </p:cNvSpPr>
            <p:nvPr/>
          </p:nvSpPr>
          <p:spPr bwMode="auto">
            <a:xfrm>
              <a:off x="4547788" y="2313985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MAR</a:t>
              </a:r>
            </a:p>
          </p:txBody>
        </p:sp>
        <p:sp>
          <p:nvSpPr>
            <p:cNvPr id="155" name="Text Box 98"/>
            <p:cNvSpPr txBox="1">
              <a:spLocks noChangeArrowheads="1"/>
            </p:cNvSpPr>
            <p:nvPr/>
          </p:nvSpPr>
          <p:spPr bwMode="auto">
            <a:xfrm>
              <a:off x="1379462" y="4602527"/>
              <a:ext cx="1264229" cy="12547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 R0~R3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 C  D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PSW MDR</a:t>
              </a:r>
            </a:p>
          </p:txBody>
        </p:sp>
        <p:sp>
          <p:nvSpPr>
            <p:cNvPr id="156" name="Text Box 98"/>
            <p:cNvSpPr txBox="1">
              <a:spLocks noChangeArrowheads="1"/>
            </p:cNvSpPr>
            <p:nvPr/>
          </p:nvSpPr>
          <p:spPr bwMode="auto">
            <a:xfrm>
              <a:off x="380773" y="4328130"/>
              <a:ext cx="48684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…</a:t>
              </a:r>
            </a:p>
          </p:txBody>
        </p:sp>
        <p:sp>
          <p:nvSpPr>
            <p:cNvPr id="157" name="Text Box 98"/>
            <p:cNvSpPr txBox="1">
              <a:spLocks noChangeArrowheads="1"/>
            </p:cNvSpPr>
            <p:nvPr/>
          </p:nvSpPr>
          <p:spPr bwMode="auto">
            <a:xfrm>
              <a:off x="1752205" y="4350543"/>
              <a:ext cx="48684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…</a:t>
              </a:r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10C97596-949B-4C46-B79E-777065FAB2D8}"/>
              </a:ext>
            </a:extLst>
          </p:cNvPr>
          <p:cNvSpPr/>
          <p:nvPr/>
        </p:nvSpPr>
        <p:spPr>
          <a:xfrm>
            <a:off x="3178" y="5106652"/>
            <a:ext cx="9181652" cy="12922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1" name="Text Box 5">
            <a:extLst>
              <a:ext uri="{FF2B5EF4-FFF2-40B4-BE49-F238E27FC236}">
                <a16:creationId xmlns:a16="http://schemas.microsoft.com/office/drawing/2014/main" id="{475A4235-4ED9-46BA-8668-8B4FF7357758}"/>
              </a:ext>
            </a:extLst>
          </p:cNvPr>
          <p:cNvSpPr txBox="1"/>
          <p:nvPr/>
        </p:nvSpPr>
        <p:spPr>
          <a:xfrm>
            <a:off x="-15863" y="5199699"/>
            <a:ext cx="1401813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位移量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endParaRPr lang="en-US" altLang="zh-CN" sz="2400" b="1" baseline="-25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2" name="Line 61">
            <a:extLst>
              <a:ext uri="{FF2B5EF4-FFF2-40B4-BE49-F238E27FC236}">
                <a16:creationId xmlns:a16="http://schemas.microsoft.com/office/drawing/2014/main" id="{853500B4-B044-4F78-8699-E7079A04C32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87539" y="5460427"/>
            <a:ext cx="352041" cy="176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3" name="Text Box 5">
            <a:extLst>
              <a:ext uri="{FF2B5EF4-FFF2-40B4-BE49-F238E27FC236}">
                <a16:creationId xmlns:a16="http://schemas.microsoft.com/office/drawing/2014/main" id="{172FEBD1-76BF-45C6-AC3D-02561EAA035E}"/>
              </a:ext>
            </a:extLst>
          </p:cNvPr>
          <p:cNvSpPr txBox="1"/>
          <p:nvPr/>
        </p:nvSpPr>
        <p:spPr>
          <a:xfrm>
            <a:off x="1568285" y="5199699"/>
            <a:ext cx="965801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A/B</a:t>
            </a:r>
          </a:p>
        </p:txBody>
      </p:sp>
      <p:sp>
        <p:nvSpPr>
          <p:cNvPr id="202" name="Text Box 5">
            <a:extLst>
              <a:ext uri="{FF2B5EF4-FFF2-40B4-BE49-F238E27FC236}">
                <a16:creationId xmlns:a16="http://schemas.microsoft.com/office/drawing/2014/main" id="{B96AF01D-C247-469B-B958-26A0FD172302}"/>
              </a:ext>
            </a:extLst>
          </p:cNvPr>
          <p:cNvSpPr txBox="1"/>
          <p:nvPr/>
        </p:nvSpPr>
        <p:spPr>
          <a:xfrm>
            <a:off x="-20510" y="5827923"/>
            <a:ext cx="222095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变址寄存器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R</a:t>
            </a:r>
            <a:r>
              <a:rPr lang="en-US" altLang="zh-CN" sz="24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</a:p>
        </p:txBody>
      </p:sp>
      <p:sp>
        <p:nvSpPr>
          <p:cNvPr id="209" name="Line 61">
            <a:extLst>
              <a:ext uri="{FF2B5EF4-FFF2-40B4-BE49-F238E27FC236}">
                <a16:creationId xmlns:a16="http://schemas.microsoft.com/office/drawing/2014/main" id="{61A08B73-6C97-4082-B3A9-E3050D1888F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74632" y="6092681"/>
            <a:ext cx="352041" cy="176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43" name="Text Box 5">
            <a:extLst>
              <a:ext uri="{FF2B5EF4-FFF2-40B4-BE49-F238E27FC236}">
                <a16:creationId xmlns:a16="http://schemas.microsoft.com/office/drawing/2014/main" id="{F709F396-1CC4-474A-944E-FA954D374AC5}"/>
              </a:ext>
            </a:extLst>
          </p:cNvPr>
          <p:cNvSpPr txBox="1"/>
          <p:nvPr/>
        </p:nvSpPr>
        <p:spPr>
          <a:xfrm>
            <a:off x="2379204" y="5831953"/>
            <a:ext cx="803062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B/A</a:t>
            </a:r>
          </a:p>
        </p:txBody>
      </p:sp>
      <p:sp>
        <p:nvSpPr>
          <p:cNvPr id="260" name="Line 61">
            <a:extLst>
              <a:ext uri="{FF2B5EF4-FFF2-40B4-BE49-F238E27FC236}">
                <a16:creationId xmlns:a16="http://schemas.microsoft.com/office/drawing/2014/main" id="{77021E1F-1D2C-4CF5-A79D-056502BBBD7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06009" y="5428704"/>
            <a:ext cx="935535" cy="497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61" name="Line 61">
            <a:extLst>
              <a:ext uri="{FF2B5EF4-FFF2-40B4-BE49-F238E27FC236}">
                <a16:creationId xmlns:a16="http://schemas.microsoft.com/office/drawing/2014/main" id="{DEEE9908-68EF-4E56-AC9B-F84E42E9A35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07684" y="6088592"/>
            <a:ext cx="233860" cy="497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62" name="Line 61">
            <a:extLst>
              <a:ext uri="{FF2B5EF4-FFF2-40B4-BE49-F238E27FC236}">
                <a16:creationId xmlns:a16="http://schemas.microsoft.com/office/drawing/2014/main" id="{00CBD66A-0596-4552-AFED-A0F8E365BBE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22496" y="5417492"/>
            <a:ext cx="0" cy="6711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63" name="Line 61">
            <a:extLst>
              <a:ext uri="{FF2B5EF4-FFF2-40B4-BE49-F238E27FC236}">
                <a16:creationId xmlns:a16="http://schemas.microsoft.com/office/drawing/2014/main" id="{8FBA2F33-28D3-4B1D-9302-D70EC4945E7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04363" y="5733586"/>
            <a:ext cx="233860" cy="497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64" name="Text Box 5">
            <a:extLst>
              <a:ext uri="{FF2B5EF4-FFF2-40B4-BE49-F238E27FC236}">
                <a16:creationId xmlns:a16="http://schemas.microsoft.com/office/drawing/2014/main" id="{3846484A-4537-4660-B57F-56DB5D817072}"/>
              </a:ext>
            </a:extLst>
          </p:cNvPr>
          <p:cNvSpPr txBox="1"/>
          <p:nvPr/>
        </p:nvSpPr>
        <p:spPr>
          <a:xfrm>
            <a:off x="3527201" y="5496962"/>
            <a:ext cx="1472728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ALU(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相加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</a:p>
        </p:txBody>
      </p:sp>
      <p:sp>
        <p:nvSpPr>
          <p:cNvPr id="265" name="Line 61">
            <a:extLst>
              <a:ext uri="{FF2B5EF4-FFF2-40B4-BE49-F238E27FC236}">
                <a16:creationId xmlns:a16="http://schemas.microsoft.com/office/drawing/2014/main" id="{421D2E91-796B-48E3-90EB-5C18972AA18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72434" y="5726912"/>
            <a:ext cx="352041" cy="176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66" name="Text Box 5">
            <a:extLst>
              <a:ext uri="{FF2B5EF4-FFF2-40B4-BE49-F238E27FC236}">
                <a16:creationId xmlns:a16="http://schemas.microsoft.com/office/drawing/2014/main" id="{8E5A4A16-B2D3-4DA3-9B03-6AC5C3E4BA95}"/>
              </a:ext>
            </a:extLst>
          </p:cNvPr>
          <p:cNvSpPr txBox="1"/>
          <p:nvPr/>
        </p:nvSpPr>
        <p:spPr>
          <a:xfrm>
            <a:off x="5259043" y="5496962"/>
            <a:ext cx="114537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移位器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67" name="Line 61">
            <a:extLst>
              <a:ext uri="{FF2B5EF4-FFF2-40B4-BE49-F238E27FC236}">
                <a16:creationId xmlns:a16="http://schemas.microsoft.com/office/drawing/2014/main" id="{F4C1E6B2-1345-46CA-8DB7-FD7E344B5AC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83253" y="5716208"/>
            <a:ext cx="352041" cy="176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68" name="Text Box 5">
            <a:extLst>
              <a:ext uri="{FF2B5EF4-FFF2-40B4-BE49-F238E27FC236}">
                <a16:creationId xmlns:a16="http://schemas.microsoft.com/office/drawing/2014/main" id="{33A8C753-26FC-46F1-963A-3E86B7D8252B}"/>
              </a:ext>
            </a:extLst>
          </p:cNvPr>
          <p:cNvSpPr txBox="1"/>
          <p:nvPr/>
        </p:nvSpPr>
        <p:spPr>
          <a:xfrm>
            <a:off x="6569861" y="5486258"/>
            <a:ext cx="1658395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内总线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69" name="Line 61">
            <a:extLst>
              <a:ext uri="{FF2B5EF4-FFF2-40B4-BE49-F238E27FC236}">
                <a16:creationId xmlns:a16="http://schemas.microsoft.com/office/drawing/2014/main" id="{3BA87CB1-9C9F-414F-8E00-B37E5AA437C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107092" y="5706541"/>
            <a:ext cx="352041" cy="176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70" name="Text Box 5">
            <a:extLst>
              <a:ext uri="{FF2B5EF4-FFF2-40B4-BE49-F238E27FC236}">
                <a16:creationId xmlns:a16="http://schemas.microsoft.com/office/drawing/2014/main" id="{B2BFB896-33A5-4CA3-93C9-6D9E0DB3398C}"/>
              </a:ext>
            </a:extLst>
          </p:cNvPr>
          <p:cNvSpPr txBox="1"/>
          <p:nvPr/>
        </p:nvSpPr>
        <p:spPr>
          <a:xfrm>
            <a:off x="8393701" y="5476591"/>
            <a:ext cx="663142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MAR</a:t>
            </a:r>
          </a:p>
        </p:txBody>
      </p:sp>
    </p:spTree>
    <p:extLst>
      <p:ext uri="{BB962C8B-B14F-4D97-AF65-F5344CB8AC3E}">
        <p14:creationId xmlns:p14="http://schemas.microsoft.com/office/powerpoint/2010/main" val="4089932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" y="-9526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-21516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三、</a:t>
            </a:r>
            <a:r>
              <a:rPr lang="en-US" altLang="zh-CN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CPU</a:t>
            </a:r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的内部数据通路结构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36</a:t>
            </a:fld>
            <a:endParaRPr lang="zh-CN" altLang="en-US"/>
          </a:p>
        </p:txBody>
      </p:sp>
      <p:sp>
        <p:nvSpPr>
          <p:cNvPr id="12" name="Text Box 5"/>
          <p:cNvSpPr txBox="1"/>
          <p:nvPr/>
        </p:nvSpPr>
        <p:spPr>
          <a:xfrm>
            <a:off x="136250" y="852322"/>
            <a:ext cx="8092012" cy="5232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、取操作数地址</a:t>
            </a: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---⑤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变址器址 </a:t>
            </a: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X(R)</a:t>
            </a:r>
            <a:endParaRPr lang="zh-CN" altLang="en-US" sz="2800" b="1" dirty="0">
              <a:solidFill>
                <a:srgbClr val="0563C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92" name="组合 91"/>
          <p:cNvGrpSpPr/>
          <p:nvPr/>
        </p:nvGrpSpPr>
        <p:grpSpPr>
          <a:xfrm>
            <a:off x="504300" y="1132210"/>
            <a:ext cx="8239090" cy="3928939"/>
            <a:chOff x="-7919" y="1494853"/>
            <a:chExt cx="8239090" cy="4376228"/>
          </a:xfrm>
        </p:grpSpPr>
        <p:sp>
          <p:nvSpPr>
            <p:cNvPr id="93" name="Line 28"/>
            <p:cNvSpPr>
              <a:spLocks noChangeShapeType="1"/>
            </p:cNvSpPr>
            <p:nvPr/>
          </p:nvSpPr>
          <p:spPr bwMode="auto">
            <a:xfrm flipV="1">
              <a:off x="683198" y="3432832"/>
              <a:ext cx="0" cy="3264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4" name="Line 29"/>
            <p:cNvSpPr>
              <a:spLocks noChangeShapeType="1"/>
            </p:cNvSpPr>
            <p:nvPr/>
          </p:nvSpPr>
          <p:spPr bwMode="auto">
            <a:xfrm flipV="1">
              <a:off x="1384867" y="2725516"/>
              <a:ext cx="0" cy="3264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5" name="Line 30"/>
            <p:cNvSpPr>
              <a:spLocks noChangeShapeType="1"/>
            </p:cNvSpPr>
            <p:nvPr/>
          </p:nvSpPr>
          <p:spPr bwMode="auto">
            <a:xfrm flipV="1">
              <a:off x="2055593" y="3432832"/>
              <a:ext cx="0" cy="3264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6" name="Line 31"/>
            <p:cNvSpPr>
              <a:spLocks noChangeShapeType="1"/>
            </p:cNvSpPr>
            <p:nvPr/>
          </p:nvSpPr>
          <p:spPr bwMode="auto">
            <a:xfrm flipV="1">
              <a:off x="1611085" y="4163962"/>
              <a:ext cx="1" cy="40006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7" name="Line 32"/>
            <p:cNvSpPr>
              <a:spLocks noChangeShapeType="1"/>
            </p:cNvSpPr>
            <p:nvPr/>
          </p:nvSpPr>
          <p:spPr bwMode="auto">
            <a:xfrm flipV="1">
              <a:off x="1007836" y="4163963"/>
              <a:ext cx="0" cy="40007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8" name="Line 33"/>
            <p:cNvSpPr>
              <a:spLocks noChangeShapeType="1"/>
            </p:cNvSpPr>
            <p:nvPr/>
          </p:nvSpPr>
          <p:spPr bwMode="auto">
            <a:xfrm flipV="1">
              <a:off x="253774" y="4163962"/>
              <a:ext cx="0" cy="4000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9" name="Line 34"/>
            <p:cNvSpPr>
              <a:spLocks noChangeShapeType="1"/>
            </p:cNvSpPr>
            <p:nvPr/>
          </p:nvSpPr>
          <p:spPr bwMode="auto">
            <a:xfrm flipV="1">
              <a:off x="2324525" y="4167409"/>
              <a:ext cx="5709" cy="39661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0" name="Line 37"/>
            <p:cNvSpPr>
              <a:spLocks noChangeShapeType="1"/>
            </p:cNvSpPr>
            <p:nvPr/>
          </p:nvSpPr>
          <p:spPr bwMode="auto">
            <a:xfrm flipV="1">
              <a:off x="1384867" y="2094387"/>
              <a:ext cx="0" cy="26939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1" name="Text Box 98"/>
            <p:cNvSpPr txBox="1">
              <a:spLocks noChangeArrowheads="1"/>
            </p:cNvSpPr>
            <p:nvPr/>
          </p:nvSpPr>
          <p:spPr bwMode="auto">
            <a:xfrm>
              <a:off x="-7919" y="4616379"/>
              <a:ext cx="1264228" cy="12547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 R0~R3 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 C D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SP  PC </a:t>
              </a:r>
            </a:p>
          </p:txBody>
        </p:sp>
        <p:sp>
          <p:nvSpPr>
            <p:cNvPr id="102" name="Text Box 115"/>
            <p:cNvSpPr txBox="1">
              <a:spLocks noChangeArrowheads="1"/>
            </p:cNvSpPr>
            <p:nvPr/>
          </p:nvSpPr>
          <p:spPr bwMode="auto">
            <a:xfrm>
              <a:off x="102961" y="3759312"/>
              <a:ext cx="1131090" cy="44566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squar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A</a:t>
              </a:r>
            </a:p>
          </p:txBody>
        </p:sp>
        <p:sp>
          <p:nvSpPr>
            <p:cNvPr id="103" name="Text Box 116"/>
            <p:cNvSpPr txBox="1">
              <a:spLocks noChangeArrowheads="1"/>
            </p:cNvSpPr>
            <p:nvPr/>
          </p:nvSpPr>
          <p:spPr bwMode="auto">
            <a:xfrm>
              <a:off x="743513" y="2345336"/>
              <a:ext cx="1281906" cy="40011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移位器</a:t>
              </a:r>
            </a:p>
          </p:txBody>
        </p:sp>
        <p:sp>
          <p:nvSpPr>
            <p:cNvPr id="104" name="Line 20"/>
            <p:cNvSpPr>
              <a:spLocks noChangeShapeType="1"/>
            </p:cNvSpPr>
            <p:nvPr/>
          </p:nvSpPr>
          <p:spPr bwMode="auto">
            <a:xfrm>
              <a:off x="781617" y="2861490"/>
              <a:ext cx="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5" name="Text Box 125"/>
            <p:cNvSpPr txBox="1">
              <a:spLocks noChangeArrowheads="1"/>
            </p:cNvSpPr>
            <p:nvPr/>
          </p:nvSpPr>
          <p:spPr bwMode="auto">
            <a:xfrm>
              <a:off x="1460273" y="3759314"/>
              <a:ext cx="1131091" cy="44566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squar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B</a:t>
              </a:r>
            </a:p>
          </p:txBody>
        </p:sp>
        <p:sp>
          <p:nvSpPr>
            <p:cNvPr id="106" name="Text Box 127"/>
            <p:cNvSpPr txBox="1">
              <a:spLocks noChangeArrowheads="1"/>
            </p:cNvSpPr>
            <p:nvPr/>
          </p:nvSpPr>
          <p:spPr bwMode="auto">
            <a:xfrm>
              <a:off x="601436" y="3051996"/>
              <a:ext cx="1537493" cy="40011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squar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ALU</a:t>
              </a:r>
            </a:p>
          </p:txBody>
        </p:sp>
        <p:sp>
          <p:nvSpPr>
            <p:cNvPr id="107" name="Rectangle 39"/>
            <p:cNvSpPr>
              <a:spLocks noChangeArrowheads="1"/>
            </p:cNvSpPr>
            <p:nvPr/>
          </p:nvSpPr>
          <p:spPr bwMode="auto">
            <a:xfrm>
              <a:off x="2802732" y="3476928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R2</a:t>
              </a:r>
            </a:p>
          </p:txBody>
        </p:sp>
        <p:sp>
          <p:nvSpPr>
            <p:cNvPr id="108" name="Line 51"/>
            <p:cNvSpPr>
              <a:spLocks noChangeShapeType="1"/>
            </p:cNvSpPr>
            <p:nvPr/>
          </p:nvSpPr>
          <p:spPr bwMode="auto">
            <a:xfrm flipV="1">
              <a:off x="1384867" y="2113435"/>
              <a:ext cx="2699770" cy="1116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9" name="Line 52"/>
            <p:cNvSpPr>
              <a:spLocks noChangeShapeType="1"/>
            </p:cNvSpPr>
            <p:nvPr/>
          </p:nvSpPr>
          <p:spPr bwMode="auto">
            <a:xfrm>
              <a:off x="4078301" y="2094388"/>
              <a:ext cx="14633" cy="368229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0" name="Line 60"/>
            <p:cNvSpPr>
              <a:spLocks noChangeShapeType="1"/>
            </p:cNvSpPr>
            <p:nvPr/>
          </p:nvSpPr>
          <p:spPr bwMode="auto">
            <a:xfrm flipH="1">
              <a:off x="3683199" y="2474687"/>
              <a:ext cx="82946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1" name="Line 61"/>
            <p:cNvSpPr>
              <a:spLocks noChangeShapeType="1"/>
            </p:cNvSpPr>
            <p:nvPr/>
          </p:nvSpPr>
          <p:spPr bwMode="auto">
            <a:xfrm flipH="1">
              <a:off x="3707606" y="3063172"/>
              <a:ext cx="82946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2" name="Line 62"/>
            <p:cNvSpPr>
              <a:spLocks noChangeShapeType="1"/>
            </p:cNvSpPr>
            <p:nvPr/>
          </p:nvSpPr>
          <p:spPr bwMode="auto">
            <a:xfrm flipH="1">
              <a:off x="3707606" y="3637630"/>
              <a:ext cx="37703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3" name="Line 63"/>
            <p:cNvSpPr>
              <a:spLocks noChangeShapeType="1"/>
            </p:cNvSpPr>
            <p:nvPr/>
          </p:nvSpPr>
          <p:spPr bwMode="auto">
            <a:xfrm flipH="1">
              <a:off x="3707606" y="4238542"/>
              <a:ext cx="7540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4" name="Line 64"/>
            <p:cNvSpPr>
              <a:spLocks noChangeShapeType="1"/>
            </p:cNvSpPr>
            <p:nvPr/>
          </p:nvSpPr>
          <p:spPr bwMode="auto">
            <a:xfrm flipH="1">
              <a:off x="3707606" y="4857880"/>
              <a:ext cx="82946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5" name="Line 65"/>
            <p:cNvSpPr>
              <a:spLocks noChangeShapeType="1"/>
            </p:cNvSpPr>
            <p:nvPr/>
          </p:nvSpPr>
          <p:spPr bwMode="auto">
            <a:xfrm flipH="1">
              <a:off x="3707606" y="5492973"/>
              <a:ext cx="7540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6" name="Line 66"/>
            <p:cNvSpPr>
              <a:spLocks noChangeShapeType="1"/>
            </p:cNvSpPr>
            <p:nvPr/>
          </p:nvSpPr>
          <p:spPr bwMode="auto">
            <a:xfrm flipV="1">
              <a:off x="5099472" y="1828473"/>
              <a:ext cx="1958151" cy="2375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7" name="Line 68"/>
            <p:cNvSpPr>
              <a:spLocks noChangeShapeType="1"/>
            </p:cNvSpPr>
            <p:nvPr/>
          </p:nvSpPr>
          <p:spPr bwMode="auto">
            <a:xfrm flipV="1">
              <a:off x="5099471" y="2203903"/>
              <a:ext cx="1951801" cy="4372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8" name="Line 69"/>
            <p:cNvSpPr>
              <a:spLocks noChangeShapeType="1"/>
            </p:cNvSpPr>
            <p:nvPr/>
          </p:nvSpPr>
          <p:spPr bwMode="auto">
            <a:xfrm flipH="1" flipV="1">
              <a:off x="5098084" y="2016180"/>
              <a:ext cx="1958152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9" name="Line 73"/>
            <p:cNvSpPr>
              <a:spLocks noChangeShapeType="1"/>
            </p:cNvSpPr>
            <p:nvPr/>
          </p:nvSpPr>
          <p:spPr bwMode="auto">
            <a:xfrm flipH="1">
              <a:off x="6457950" y="1828473"/>
              <a:ext cx="446" cy="888624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0" name="Line 74"/>
            <p:cNvSpPr>
              <a:spLocks noChangeShapeType="1"/>
            </p:cNvSpPr>
            <p:nvPr/>
          </p:nvSpPr>
          <p:spPr bwMode="auto">
            <a:xfrm>
              <a:off x="6683723" y="2012834"/>
              <a:ext cx="446" cy="704262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2" name="Line 77"/>
            <p:cNvSpPr>
              <a:spLocks noChangeShapeType="1"/>
            </p:cNvSpPr>
            <p:nvPr/>
          </p:nvSpPr>
          <p:spPr bwMode="auto">
            <a:xfrm>
              <a:off x="6910388" y="2227375"/>
              <a:ext cx="0" cy="489721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4" name="Line 91"/>
            <p:cNvSpPr>
              <a:spLocks noChangeShapeType="1"/>
            </p:cNvSpPr>
            <p:nvPr/>
          </p:nvSpPr>
          <p:spPr bwMode="auto">
            <a:xfrm>
              <a:off x="5404247" y="2416631"/>
              <a:ext cx="22621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5" name="Line 92"/>
            <p:cNvSpPr>
              <a:spLocks noChangeShapeType="1"/>
            </p:cNvSpPr>
            <p:nvPr/>
          </p:nvSpPr>
          <p:spPr bwMode="auto">
            <a:xfrm flipV="1">
              <a:off x="5614035" y="1814746"/>
              <a:ext cx="9622" cy="58278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6" name="Line 93"/>
            <p:cNvSpPr>
              <a:spLocks noChangeShapeType="1"/>
            </p:cNvSpPr>
            <p:nvPr/>
          </p:nvSpPr>
          <p:spPr bwMode="auto">
            <a:xfrm flipH="1">
              <a:off x="5391947" y="2994235"/>
              <a:ext cx="37703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7" name="Line 94"/>
            <p:cNvSpPr>
              <a:spLocks noChangeShapeType="1"/>
            </p:cNvSpPr>
            <p:nvPr/>
          </p:nvSpPr>
          <p:spPr bwMode="auto">
            <a:xfrm flipV="1">
              <a:off x="5751194" y="2009193"/>
              <a:ext cx="273" cy="10083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8" name="Line 95"/>
            <p:cNvSpPr>
              <a:spLocks noChangeShapeType="1"/>
            </p:cNvSpPr>
            <p:nvPr/>
          </p:nvSpPr>
          <p:spPr bwMode="auto">
            <a:xfrm flipH="1">
              <a:off x="5902279" y="2016180"/>
              <a:ext cx="12404" cy="15633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9" name="Line 96"/>
            <p:cNvSpPr>
              <a:spLocks noChangeShapeType="1"/>
            </p:cNvSpPr>
            <p:nvPr/>
          </p:nvSpPr>
          <p:spPr bwMode="auto">
            <a:xfrm flipH="1">
              <a:off x="5408771" y="3571838"/>
              <a:ext cx="493196" cy="110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0" name="Text Box 110"/>
            <p:cNvSpPr txBox="1">
              <a:spLocks noChangeArrowheads="1"/>
            </p:cNvSpPr>
            <p:nvPr/>
          </p:nvSpPr>
          <p:spPr bwMode="auto">
            <a:xfrm>
              <a:off x="6307138" y="2717096"/>
              <a:ext cx="754063" cy="400110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miter lim="800000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主存</a:t>
              </a:r>
              <a:endPara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2" name="Text Box 114"/>
            <p:cNvSpPr txBox="1">
              <a:spLocks noChangeArrowheads="1"/>
            </p:cNvSpPr>
            <p:nvPr/>
          </p:nvSpPr>
          <p:spPr bwMode="auto">
            <a:xfrm>
              <a:off x="6983590" y="2016968"/>
              <a:ext cx="1247581" cy="445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000" b="1" dirty="0">
                  <a:solidFill>
                    <a:schemeClr val="folHlink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控制总线</a:t>
              </a:r>
              <a:endParaRPr lang="en-US" altLang="zh-CN" sz="2000" b="1" dirty="0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3" name="Text Box 117"/>
            <p:cNvSpPr txBox="1">
              <a:spLocks noChangeArrowheads="1"/>
            </p:cNvSpPr>
            <p:nvPr/>
          </p:nvSpPr>
          <p:spPr bwMode="auto">
            <a:xfrm>
              <a:off x="1891521" y="1673922"/>
              <a:ext cx="1583531" cy="472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eaLnBrk="0" hangingPunct="0">
                <a:spcBef>
                  <a:spcPct val="50000"/>
                </a:spcBef>
                <a:defRPr sz="2000" b="1">
                  <a:solidFill>
                    <a:schemeClr val="folHlink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</a:lstStyle>
            <a:p>
              <a:r>
                <a:rPr lang="zh-CN" altLang="en-US" dirty="0">
                  <a:solidFill>
                    <a:schemeClr val="tx1"/>
                  </a:solidFill>
                </a:rPr>
                <a:t>内总线</a:t>
              </a:r>
            </a:p>
          </p:txBody>
        </p:sp>
        <p:sp>
          <p:nvSpPr>
            <p:cNvPr id="136" name="Text Box 153"/>
            <p:cNvSpPr txBox="1">
              <a:spLocks noChangeArrowheads="1"/>
            </p:cNvSpPr>
            <p:nvPr/>
          </p:nvSpPr>
          <p:spPr bwMode="auto">
            <a:xfrm>
              <a:off x="6984095" y="1494853"/>
              <a:ext cx="1246658" cy="445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000" b="1" dirty="0">
                  <a:solidFill>
                    <a:schemeClr val="folHlink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地址总线</a:t>
              </a:r>
              <a:endParaRPr lang="en-US" altLang="zh-CN" sz="2000" b="1" dirty="0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7" name="Text Box 154"/>
            <p:cNvSpPr txBox="1">
              <a:spLocks noChangeArrowheads="1"/>
            </p:cNvSpPr>
            <p:nvPr/>
          </p:nvSpPr>
          <p:spPr bwMode="auto">
            <a:xfrm>
              <a:off x="6983590" y="1764755"/>
              <a:ext cx="1247581" cy="445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000" b="1" dirty="0">
                  <a:solidFill>
                    <a:schemeClr val="folHlink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数据总线</a:t>
              </a:r>
              <a:endParaRPr lang="en-US" altLang="zh-CN" sz="2000" b="1" dirty="0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8" name="Line 156"/>
            <p:cNvSpPr>
              <a:spLocks noChangeShapeType="1"/>
            </p:cNvSpPr>
            <p:nvPr/>
          </p:nvSpPr>
          <p:spPr bwMode="auto">
            <a:xfrm flipH="1">
              <a:off x="6068514" y="2183302"/>
              <a:ext cx="12405" cy="19260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9" name="Text Box 157"/>
            <p:cNvSpPr txBox="1">
              <a:spLocks noChangeArrowheads="1"/>
            </p:cNvSpPr>
            <p:nvPr/>
          </p:nvSpPr>
          <p:spPr bwMode="auto">
            <a:xfrm>
              <a:off x="5687918" y="4107724"/>
              <a:ext cx="786525" cy="835164"/>
            </a:xfrm>
            <a:prstGeom prst="rect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控制逻辑 </a:t>
              </a:r>
            </a:p>
          </p:txBody>
        </p:sp>
        <p:sp>
          <p:nvSpPr>
            <p:cNvPr id="140" name="Rectangle 39"/>
            <p:cNvSpPr>
              <a:spLocks noChangeArrowheads="1"/>
            </p:cNvSpPr>
            <p:nvPr/>
          </p:nvSpPr>
          <p:spPr bwMode="auto">
            <a:xfrm>
              <a:off x="2802732" y="4077840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R3</a:t>
              </a:r>
            </a:p>
          </p:txBody>
        </p:sp>
        <p:sp>
          <p:nvSpPr>
            <p:cNvPr id="141" name="Rectangle 39"/>
            <p:cNvSpPr>
              <a:spLocks noChangeArrowheads="1"/>
            </p:cNvSpPr>
            <p:nvPr/>
          </p:nvSpPr>
          <p:spPr bwMode="auto">
            <a:xfrm>
              <a:off x="2802732" y="4697178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C</a:t>
              </a:r>
            </a:p>
          </p:txBody>
        </p:sp>
        <p:sp>
          <p:nvSpPr>
            <p:cNvPr id="142" name="Rectangle 39"/>
            <p:cNvSpPr>
              <a:spLocks noChangeArrowheads="1"/>
            </p:cNvSpPr>
            <p:nvPr/>
          </p:nvSpPr>
          <p:spPr bwMode="auto">
            <a:xfrm>
              <a:off x="2802732" y="2903575"/>
              <a:ext cx="845348" cy="319194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R1</a:t>
              </a:r>
            </a:p>
          </p:txBody>
        </p:sp>
        <p:sp>
          <p:nvSpPr>
            <p:cNvPr id="143" name="Rectangle 39"/>
            <p:cNvSpPr>
              <a:spLocks noChangeArrowheads="1"/>
            </p:cNvSpPr>
            <p:nvPr/>
          </p:nvSpPr>
          <p:spPr bwMode="auto">
            <a:xfrm>
              <a:off x="2802732" y="2316003"/>
              <a:ext cx="845348" cy="317369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R0</a:t>
              </a:r>
            </a:p>
          </p:txBody>
        </p:sp>
        <p:sp>
          <p:nvSpPr>
            <p:cNvPr id="144" name="Rectangle 39"/>
            <p:cNvSpPr>
              <a:spLocks noChangeArrowheads="1"/>
            </p:cNvSpPr>
            <p:nvPr/>
          </p:nvSpPr>
          <p:spPr bwMode="auto">
            <a:xfrm>
              <a:off x="2802732" y="5332271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D</a:t>
              </a:r>
            </a:p>
          </p:txBody>
        </p:sp>
        <p:sp>
          <p:nvSpPr>
            <p:cNvPr id="145" name="Rectangle 39"/>
            <p:cNvSpPr>
              <a:spLocks noChangeArrowheads="1"/>
            </p:cNvSpPr>
            <p:nvPr/>
          </p:nvSpPr>
          <p:spPr bwMode="auto">
            <a:xfrm>
              <a:off x="4548210" y="5332271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PSW</a:t>
              </a:r>
            </a:p>
          </p:txBody>
        </p:sp>
        <p:sp>
          <p:nvSpPr>
            <p:cNvPr id="146" name="Rectangle 39"/>
            <p:cNvSpPr>
              <a:spLocks noChangeArrowheads="1"/>
            </p:cNvSpPr>
            <p:nvPr/>
          </p:nvSpPr>
          <p:spPr bwMode="auto">
            <a:xfrm>
              <a:off x="4548210" y="4697178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SP</a:t>
              </a:r>
            </a:p>
          </p:txBody>
        </p:sp>
        <p:sp>
          <p:nvSpPr>
            <p:cNvPr id="147" name="Rectangle 39"/>
            <p:cNvSpPr>
              <a:spLocks noChangeArrowheads="1"/>
            </p:cNvSpPr>
            <p:nvPr/>
          </p:nvSpPr>
          <p:spPr bwMode="auto">
            <a:xfrm>
              <a:off x="4548210" y="4077840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PC</a:t>
              </a:r>
            </a:p>
          </p:txBody>
        </p:sp>
        <p:sp>
          <p:nvSpPr>
            <p:cNvPr id="148" name="Rectangle 39"/>
            <p:cNvSpPr>
              <a:spLocks noChangeArrowheads="1"/>
            </p:cNvSpPr>
            <p:nvPr/>
          </p:nvSpPr>
          <p:spPr bwMode="auto">
            <a:xfrm>
              <a:off x="4548210" y="3476928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IR</a:t>
              </a:r>
            </a:p>
          </p:txBody>
        </p:sp>
        <p:sp>
          <p:nvSpPr>
            <p:cNvPr id="149" name="Rectangle 39"/>
            <p:cNvSpPr>
              <a:spLocks noChangeArrowheads="1"/>
            </p:cNvSpPr>
            <p:nvPr/>
          </p:nvSpPr>
          <p:spPr bwMode="auto">
            <a:xfrm>
              <a:off x="4546599" y="2902470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MDR</a:t>
              </a:r>
            </a:p>
          </p:txBody>
        </p:sp>
        <p:sp>
          <p:nvSpPr>
            <p:cNvPr id="150" name="Rectangle 39"/>
            <p:cNvSpPr>
              <a:spLocks noChangeArrowheads="1"/>
            </p:cNvSpPr>
            <p:nvPr/>
          </p:nvSpPr>
          <p:spPr bwMode="auto">
            <a:xfrm>
              <a:off x="4547788" y="2313985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MAR</a:t>
              </a:r>
            </a:p>
          </p:txBody>
        </p:sp>
        <p:sp>
          <p:nvSpPr>
            <p:cNvPr id="155" name="Text Box 98"/>
            <p:cNvSpPr txBox="1">
              <a:spLocks noChangeArrowheads="1"/>
            </p:cNvSpPr>
            <p:nvPr/>
          </p:nvSpPr>
          <p:spPr bwMode="auto">
            <a:xfrm>
              <a:off x="1379462" y="4602527"/>
              <a:ext cx="1264229" cy="12547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 R0~R3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 C  D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PSW MDR</a:t>
              </a:r>
            </a:p>
          </p:txBody>
        </p:sp>
        <p:sp>
          <p:nvSpPr>
            <p:cNvPr id="156" name="Text Box 98"/>
            <p:cNvSpPr txBox="1">
              <a:spLocks noChangeArrowheads="1"/>
            </p:cNvSpPr>
            <p:nvPr/>
          </p:nvSpPr>
          <p:spPr bwMode="auto">
            <a:xfrm>
              <a:off x="380773" y="4328130"/>
              <a:ext cx="48684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…</a:t>
              </a:r>
            </a:p>
          </p:txBody>
        </p:sp>
        <p:sp>
          <p:nvSpPr>
            <p:cNvPr id="157" name="Text Box 98"/>
            <p:cNvSpPr txBox="1">
              <a:spLocks noChangeArrowheads="1"/>
            </p:cNvSpPr>
            <p:nvPr/>
          </p:nvSpPr>
          <p:spPr bwMode="auto">
            <a:xfrm>
              <a:off x="1752205" y="4350543"/>
              <a:ext cx="48684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…</a:t>
              </a:r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10C97596-949B-4C46-B79E-777065FAB2D8}"/>
              </a:ext>
            </a:extLst>
          </p:cNvPr>
          <p:cNvSpPr/>
          <p:nvPr/>
        </p:nvSpPr>
        <p:spPr>
          <a:xfrm>
            <a:off x="-12697" y="5106652"/>
            <a:ext cx="9181652" cy="12922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2" name="Text Box 5">
            <a:extLst>
              <a:ext uri="{FF2B5EF4-FFF2-40B4-BE49-F238E27FC236}">
                <a16:creationId xmlns:a16="http://schemas.microsoft.com/office/drawing/2014/main" id="{CDBF23C4-D56A-4E54-83A4-AB70822C2976}"/>
              </a:ext>
            </a:extLst>
          </p:cNvPr>
          <p:cNvSpPr txBox="1"/>
          <p:nvPr/>
        </p:nvSpPr>
        <p:spPr>
          <a:xfrm>
            <a:off x="254323" y="5225098"/>
            <a:ext cx="49995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a.</a:t>
            </a:r>
          </a:p>
        </p:txBody>
      </p:sp>
      <p:sp>
        <p:nvSpPr>
          <p:cNvPr id="183" name="Text Box 98">
            <a:extLst>
              <a:ext uri="{FF2B5EF4-FFF2-40B4-BE49-F238E27FC236}">
                <a16:creationId xmlns:a16="http://schemas.microsoft.com/office/drawing/2014/main" id="{65D004D8-7995-4E4E-975B-DA4EB1243C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1387" y="4738095"/>
            <a:ext cx="519134" cy="313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PC </a:t>
            </a:r>
          </a:p>
        </p:txBody>
      </p:sp>
      <p:sp>
        <p:nvSpPr>
          <p:cNvPr id="199" name="Line 31">
            <a:extLst>
              <a:ext uri="{FF2B5EF4-FFF2-40B4-BE49-F238E27FC236}">
                <a16:creationId xmlns:a16="http://schemas.microsoft.com/office/drawing/2014/main" id="{3A6D5640-DA35-4FA7-8C82-ED268BB6EFC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19258" y="3528513"/>
            <a:ext cx="1" cy="35917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2" name="Text Box 115">
            <a:extLst>
              <a:ext uri="{FF2B5EF4-FFF2-40B4-BE49-F238E27FC236}">
                <a16:creationId xmlns:a16="http://schemas.microsoft.com/office/drawing/2014/main" id="{0161ADC2-F455-495A-AD6A-4F25F89DC5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180" y="3165221"/>
            <a:ext cx="1131090" cy="400110"/>
          </a:xfrm>
          <a:prstGeom prst="rect">
            <a:avLst/>
          </a:prstGeom>
          <a:solidFill>
            <a:srgbClr val="FF0000"/>
          </a:solidFill>
          <a:ln w="38100">
            <a:solidFill>
              <a:srgbClr val="ED7D31"/>
            </a:solidFill>
            <a:miter lim="800000"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</a:p>
        </p:txBody>
      </p:sp>
      <p:sp>
        <p:nvSpPr>
          <p:cNvPr id="209" name="Text Box 5">
            <a:extLst>
              <a:ext uri="{FF2B5EF4-FFF2-40B4-BE49-F238E27FC236}">
                <a16:creationId xmlns:a16="http://schemas.microsoft.com/office/drawing/2014/main" id="{F4AA1F8D-C740-4210-9F16-9CBF1FBB5E9C}"/>
              </a:ext>
            </a:extLst>
          </p:cNvPr>
          <p:cNvSpPr txBox="1"/>
          <p:nvPr/>
        </p:nvSpPr>
        <p:spPr>
          <a:xfrm>
            <a:off x="609075" y="5225098"/>
            <a:ext cx="49995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PC</a:t>
            </a:r>
          </a:p>
        </p:txBody>
      </p:sp>
      <p:sp>
        <p:nvSpPr>
          <p:cNvPr id="243" name="Line 61">
            <a:extLst>
              <a:ext uri="{FF2B5EF4-FFF2-40B4-BE49-F238E27FC236}">
                <a16:creationId xmlns:a16="http://schemas.microsoft.com/office/drawing/2014/main" id="{A18E3FB6-D29E-408D-AF42-2434281581A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11011" y="5455048"/>
            <a:ext cx="352041" cy="176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57" name="Text Box 5">
            <a:extLst>
              <a:ext uri="{FF2B5EF4-FFF2-40B4-BE49-F238E27FC236}">
                <a16:creationId xmlns:a16="http://schemas.microsoft.com/office/drawing/2014/main" id="{8301E90C-34E5-40AC-B2D5-ABCEFBF9081F}"/>
              </a:ext>
            </a:extLst>
          </p:cNvPr>
          <p:cNvSpPr txBox="1"/>
          <p:nvPr/>
        </p:nvSpPr>
        <p:spPr>
          <a:xfrm>
            <a:off x="1428283" y="5225098"/>
            <a:ext cx="317987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</a:p>
        </p:txBody>
      </p:sp>
      <p:sp>
        <p:nvSpPr>
          <p:cNvPr id="258" name="Line 28">
            <a:extLst>
              <a:ext uri="{FF2B5EF4-FFF2-40B4-BE49-F238E27FC236}">
                <a16:creationId xmlns:a16="http://schemas.microsoft.com/office/drawing/2014/main" id="{3D8C1D50-5883-4459-A79B-2FCDBFA803C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95417" y="2870963"/>
            <a:ext cx="0" cy="29311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59" name="Text Box 127">
            <a:extLst>
              <a:ext uri="{FF2B5EF4-FFF2-40B4-BE49-F238E27FC236}">
                <a16:creationId xmlns:a16="http://schemas.microsoft.com/office/drawing/2014/main" id="{58DEFC88-F8EA-4452-BC48-80E5D57BFA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3655" y="2529052"/>
            <a:ext cx="1537493" cy="359215"/>
          </a:xfrm>
          <a:prstGeom prst="rect">
            <a:avLst/>
          </a:prstGeom>
          <a:solidFill>
            <a:srgbClr val="FF0000"/>
          </a:solidFill>
          <a:ln w="38100">
            <a:solidFill>
              <a:srgbClr val="ED7D31"/>
            </a:solidFill>
            <a:miter lim="800000"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ALU</a:t>
            </a:r>
          </a:p>
        </p:txBody>
      </p:sp>
      <p:sp>
        <p:nvSpPr>
          <p:cNvPr id="260" name="Line 61">
            <a:extLst>
              <a:ext uri="{FF2B5EF4-FFF2-40B4-BE49-F238E27FC236}">
                <a16:creationId xmlns:a16="http://schemas.microsoft.com/office/drawing/2014/main" id="{A24073B7-7A49-40B9-9C88-D2B174639E4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746270" y="5455048"/>
            <a:ext cx="352041" cy="176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61" name="Text Box 5">
            <a:extLst>
              <a:ext uri="{FF2B5EF4-FFF2-40B4-BE49-F238E27FC236}">
                <a16:creationId xmlns:a16="http://schemas.microsoft.com/office/drawing/2014/main" id="{8B909A93-2BEE-4390-9F01-CB19651AD5AA}"/>
              </a:ext>
            </a:extLst>
          </p:cNvPr>
          <p:cNvSpPr txBox="1"/>
          <p:nvPr/>
        </p:nvSpPr>
        <p:spPr>
          <a:xfrm>
            <a:off x="2063542" y="5225098"/>
            <a:ext cx="687726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ALU</a:t>
            </a:r>
          </a:p>
        </p:txBody>
      </p:sp>
      <p:sp>
        <p:nvSpPr>
          <p:cNvPr id="262" name="Line 30">
            <a:extLst>
              <a:ext uri="{FF2B5EF4-FFF2-40B4-BE49-F238E27FC236}">
                <a16:creationId xmlns:a16="http://schemas.microsoft.com/office/drawing/2014/main" id="{685BAE8B-7DD7-4084-A252-6A840BBF84C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99674" y="2234012"/>
            <a:ext cx="0" cy="29311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63" name="Text Box 116">
            <a:extLst>
              <a:ext uri="{FF2B5EF4-FFF2-40B4-BE49-F238E27FC236}">
                <a16:creationId xmlns:a16="http://schemas.microsoft.com/office/drawing/2014/main" id="{DFB5EE98-D38C-427E-A091-F3B38DE635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485" y="1893752"/>
            <a:ext cx="1281906" cy="359216"/>
          </a:xfrm>
          <a:prstGeom prst="rect">
            <a:avLst/>
          </a:prstGeom>
          <a:solidFill>
            <a:srgbClr val="FF0000"/>
          </a:solidFill>
          <a:ln w="38100">
            <a:solidFill>
              <a:srgbClr val="ED7D31"/>
            </a:solidFill>
            <a:miter lim="800000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zh-CN" altLang="en-US" sz="20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移位器</a:t>
            </a:r>
          </a:p>
        </p:txBody>
      </p:sp>
      <p:sp>
        <p:nvSpPr>
          <p:cNvPr id="264" name="Line 61">
            <a:extLst>
              <a:ext uri="{FF2B5EF4-FFF2-40B4-BE49-F238E27FC236}">
                <a16:creationId xmlns:a16="http://schemas.microsoft.com/office/drawing/2014/main" id="{9268321A-6872-46F6-8144-BD64D4A51AF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53816" y="5455048"/>
            <a:ext cx="352041" cy="176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65" name="Text Box 5">
            <a:extLst>
              <a:ext uri="{FF2B5EF4-FFF2-40B4-BE49-F238E27FC236}">
                <a16:creationId xmlns:a16="http://schemas.microsoft.com/office/drawing/2014/main" id="{5A17F16D-8136-4C38-BA80-DE53CAB44BDD}"/>
              </a:ext>
            </a:extLst>
          </p:cNvPr>
          <p:cNvSpPr txBox="1"/>
          <p:nvPr/>
        </p:nvSpPr>
        <p:spPr>
          <a:xfrm>
            <a:off x="2971088" y="5225098"/>
            <a:ext cx="546812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移</a:t>
            </a:r>
            <a:endParaRPr lang="en-US" altLang="zh-CN" sz="24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66" name="Line 30">
            <a:extLst>
              <a:ext uri="{FF2B5EF4-FFF2-40B4-BE49-F238E27FC236}">
                <a16:creationId xmlns:a16="http://schemas.microsoft.com/office/drawing/2014/main" id="{A93B2A7E-0C68-4B73-BBB1-9D43C4095C5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97057" y="1670690"/>
            <a:ext cx="0" cy="29311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67" name="Line 51">
            <a:extLst>
              <a:ext uri="{FF2B5EF4-FFF2-40B4-BE49-F238E27FC236}">
                <a16:creationId xmlns:a16="http://schemas.microsoft.com/office/drawing/2014/main" id="{F880E052-FFEF-4FDF-8679-6E1C0CC669F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03461" y="1687906"/>
            <a:ext cx="2699770" cy="1002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68" name="Line 52">
            <a:extLst>
              <a:ext uri="{FF2B5EF4-FFF2-40B4-BE49-F238E27FC236}">
                <a16:creationId xmlns:a16="http://schemas.microsoft.com/office/drawing/2014/main" id="{4F6149BE-E0F8-4118-AD97-BB59DD05CD9C}"/>
              </a:ext>
            </a:extLst>
          </p:cNvPr>
          <p:cNvSpPr>
            <a:spLocks noChangeShapeType="1"/>
          </p:cNvSpPr>
          <p:nvPr/>
        </p:nvSpPr>
        <p:spPr bwMode="auto">
          <a:xfrm>
            <a:off x="4590329" y="1667394"/>
            <a:ext cx="6526" cy="35485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69" name="Line 60">
            <a:extLst>
              <a:ext uri="{FF2B5EF4-FFF2-40B4-BE49-F238E27FC236}">
                <a16:creationId xmlns:a16="http://schemas.microsoft.com/office/drawing/2014/main" id="{8353DD82-3DB2-4D4E-B287-B0F23F834A7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93502" y="2011995"/>
            <a:ext cx="434373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70" name="Rectangle 39">
            <a:extLst>
              <a:ext uri="{FF2B5EF4-FFF2-40B4-BE49-F238E27FC236}">
                <a16:creationId xmlns:a16="http://schemas.microsoft.com/office/drawing/2014/main" id="{EAC69703-694D-4341-9EB5-98C70A3A4C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0369" y="1865970"/>
            <a:ext cx="845348" cy="288555"/>
          </a:xfrm>
          <a:prstGeom prst="rect">
            <a:avLst/>
          </a:prstGeom>
          <a:solidFill>
            <a:srgbClr val="FF0000"/>
          </a:solidFill>
          <a:ln w="38100">
            <a:solidFill>
              <a:srgbClr val="ED7D31"/>
            </a:solidFill>
            <a:miter lim="800000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0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MAR</a:t>
            </a:r>
          </a:p>
        </p:txBody>
      </p:sp>
      <p:sp>
        <p:nvSpPr>
          <p:cNvPr id="271" name="Line 61">
            <a:extLst>
              <a:ext uri="{FF2B5EF4-FFF2-40B4-BE49-F238E27FC236}">
                <a16:creationId xmlns:a16="http://schemas.microsoft.com/office/drawing/2014/main" id="{4D941630-7F1B-4694-BFD3-C1F2D28A891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20448" y="5455048"/>
            <a:ext cx="352041" cy="176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72" name="Text Box 5">
            <a:extLst>
              <a:ext uri="{FF2B5EF4-FFF2-40B4-BE49-F238E27FC236}">
                <a16:creationId xmlns:a16="http://schemas.microsoft.com/office/drawing/2014/main" id="{A0319519-6694-4211-836A-3D6367B74961}"/>
              </a:ext>
            </a:extLst>
          </p:cNvPr>
          <p:cNvSpPr txBox="1"/>
          <p:nvPr/>
        </p:nvSpPr>
        <p:spPr>
          <a:xfrm>
            <a:off x="3737720" y="5225098"/>
            <a:ext cx="677370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MAR</a:t>
            </a:r>
          </a:p>
        </p:txBody>
      </p:sp>
      <p:sp>
        <p:nvSpPr>
          <p:cNvPr id="273" name="箭头: 右 272">
            <a:extLst>
              <a:ext uri="{FF2B5EF4-FFF2-40B4-BE49-F238E27FC236}">
                <a16:creationId xmlns:a16="http://schemas.microsoft.com/office/drawing/2014/main" id="{BF3AD76B-0E27-4674-9CED-EE7EAEC2E1AF}"/>
              </a:ext>
            </a:extLst>
          </p:cNvPr>
          <p:cNvSpPr/>
          <p:nvPr/>
        </p:nvSpPr>
        <p:spPr>
          <a:xfrm>
            <a:off x="4492551" y="5325125"/>
            <a:ext cx="411514" cy="261610"/>
          </a:xfrm>
          <a:prstGeom prst="rightArrow">
            <a:avLst/>
          </a:prstGeom>
          <a:solidFill>
            <a:schemeClr val="bg1"/>
          </a:solidFill>
          <a:ln w="38100">
            <a:solidFill>
              <a:srgbClr val="2F5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FF0000"/>
              </a:solidFill>
            </a:endParaRPr>
          </a:p>
        </p:txBody>
      </p:sp>
      <p:sp>
        <p:nvSpPr>
          <p:cNvPr id="274" name="Text Box 5">
            <a:extLst>
              <a:ext uri="{FF2B5EF4-FFF2-40B4-BE49-F238E27FC236}">
                <a16:creationId xmlns:a16="http://schemas.microsoft.com/office/drawing/2014/main" id="{E5BFCC47-2D24-4440-B1D0-B38A3FA36CCC}"/>
              </a:ext>
            </a:extLst>
          </p:cNvPr>
          <p:cNvSpPr txBox="1"/>
          <p:nvPr/>
        </p:nvSpPr>
        <p:spPr>
          <a:xfrm>
            <a:off x="5034795" y="5225098"/>
            <a:ext cx="49995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PC</a:t>
            </a:r>
          </a:p>
        </p:txBody>
      </p:sp>
      <p:sp>
        <p:nvSpPr>
          <p:cNvPr id="275" name="Line 61">
            <a:extLst>
              <a:ext uri="{FF2B5EF4-FFF2-40B4-BE49-F238E27FC236}">
                <a16:creationId xmlns:a16="http://schemas.microsoft.com/office/drawing/2014/main" id="{DA49B441-8907-437C-B91B-F8F6B28C439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36731" y="5455048"/>
            <a:ext cx="352041" cy="176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76" name="Text Box 5">
            <a:extLst>
              <a:ext uri="{FF2B5EF4-FFF2-40B4-BE49-F238E27FC236}">
                <a16:creationId xmlns:a16="http://schemas.microsoft.com/office/drawing/2014/main" id="{0AF45DF0-7954-45D9-B60B-0F7704FCBA0C}"/>
              </a:ext>
            </a:extLst>
          </p:cNvPr>
          <p:cNvSpPr txBox="1"/>
          <p:nvPr/>
        </p:nvSpPr>
        <p:spPr>
          <a:xfrm>
            <a:off x="5854003" y="5225098"/>
            <a:ext cx="823031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MAR</a:t>
            </a:r>
          </a:p>
        </p:txBody>
      </p:sp>
      <p:sp>
        <p:nvSpPr>
          <p:cNvPr id="277" name="Text Box 5">
            <a:extLst>
              <a:ext uri="{FF2B5EF4-FFF2-40B4-BE49-F238E27FC236}">
                <a16:creationId xmlns:a16="http://schemas.microsoft.com/office/drawing/2014/main" id="{9D819B57-63D3-4231-A9C9-020B1D0E3389}"/>
              </a:ext>
            </a:extLst>
          </p:cNvPr>
          <p:cNvSpPr txBox="1"/>
          <p:nvPr/>
        </p:nvSpPr>
        <p:spPr>
          <a:xfrm>
            <a:off x="252537" y="5780588"/>
            <a:ext cx="49995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b.</a:t>
            </a:r>
          </a:p>
        </p:txBody>
      </p:sp>
      <p:sp>
        <p:nvSpPr>
          <p:cNvPr id="278" name="Text Box 110">
            <a:extLst>
              <a:ext uri="{FF2B5EF4-FFF2-40B4-BE49-F238E27FC236}">
                <a16:creationId xmlns:a16="http://schemas.microsoft.com/office/drawing/2014/main" id="{B3433EBB-FC01-4979-8CC6-C95E8B4EEA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2126" y="2227997"/>
            <a:ext cx="754063" cy="400110"/>
          </a:xfrm>
          <a:prstGeom prst="rect">
            <a:avLst/>
          </a:prstGeom>
          <a:solidFill>
            <a:srgbClr val="FF0000"/>
          </a:solidFill>
          <a:ln w="38100">
            <a:solidFill>
              <a:srgbClr val="ED7D31"/>
            </a:solidFill>
            <a:miter lim="800000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0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主存</a:t>
            </a:r>
            <a:endParaRPr lang="en-US" altLang="zh-CN" sz="20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79" name="Line 69">
            <a:extLst>
              <a:ext uri="{FF2B5EF4-FFF2-40B4-BE49-F238E27FC236}">
                <a16:creationId xmlns:a16="http://schemas.microsoft.com/office/drawing/2014/main" id="{E97C99F8-2344-4067-A23A-4F5AE7348A1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610303" y="1600253"/>
            <a:ext cx="1958152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80" name="Line 74">
            <a:extLst>
              <a:ext uri="{FF2B5EF4-FFF2-40B4-BE49-F238E27FC236}">
                <a16:creationId xmlns:a16="http://schemas.microsoft.com/office/drawing/2014/main" id="{47A1B076-3C44-4E70-B785-39F694BFE1AD}"/>
              </a:ext>
            </a:extLst>
          </p:cNvPr>
          <p:cNvSpPr>
            <a:spLocks noChangeShapeType="1"/>
          </p:cNvSpPr>
          <p:nvPr/>
        </p:nvSpPr>
        <p:spPr bwMode="auto">
          <a:xfrm>
            <a:off x="7195942" y="1597249"/>
            <a:ext cx="446" cy="63228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81" name="Text Box 5">
            <a:extLst>
              <a:ext uri="{FF2B5EF4-FFF2-40B4-BE49-F238E27FC236}">
                <a16:creationId xmlns:a16="http://schemas.microsoft.com/office/drawing/2014/main" id="{89A8AD9C-FFC9-421C-831A-36B91EAC1255}"/>
              </a:ext>
            </a:extLst>
          </p:cNvPr>
          <p:cNvSpPr txBox="1"/>
          <p:nvPr/>
        </p:nvSpPr>
        <p:spPr>
          <a:xfrm>
            <a:off x="504300" y="5780588"/>
            <a:ext cx="56980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</a:t>
            </a:r>
          </a:p>
        </p:txBody>
      </p:sp>
      <p:sp>
        <p:nvSpPr>
          <p:cNvPr id="282" name="Line 61">
            <a:extLst>
              <a:ext uri="{FF2B5EF4-FFF2-40B4-BE49-F238E27FC236}">
                <a16:creationId xmlns:a16="http://schemas.microsoft.com/office/drawing/2014/main" id="{EC5572D0-BD65-410F-A474-4201D5A1911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98400" y="6010538"/>
            <a:ext cx="352041" cy="176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83" name="Text Box 5">
            <a:extLst>
              <a:ext uri="{FF2B5EF4-FFF2-40B4-BE49-F238E27FC236}">
                <a16:creationId xmlns:a16="http://schemas.microsoft.com/office/drawing/2014/main" id="{C246D538-D4FC-418E-89BD-21E43142619F}"/>
              </a:ext>
            </a:extLst>
          </p:cNvPr>
          <p:cNvSpPr txBox="1"/>
          <p:nvPr/>
        </p:nvSpPr>
        <p:spPr>
          <a:xfrm>
            <a:off x="1274737" y="5780588"/>
            <a:ext cx="989972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数总</a:t>
            </a:r>
            <a:endParaRPr lang="en-US" altLang="zh-CN" sz="24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88" name="Line 93">
            <a:extLst>
              <a:ext uri="{FF2B5EF4-FFF2-40B4-BE49-F238E27FC236}">
                <a16:creationId xmlns:a16="http://schemas.microsoft.com/office/drawing/2014/main" id="{F007BCF9-0B09-43EE-B2A5-F98F15A345E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04162" y="2478338"/>
            <a:ext cx="377031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89" name="Line 94">
            <a:extLst>
              <a:ext uri="{FF2B5EF4-FFF2-40B4-BE49-F238E27FC236}">
                <a16:creationId xmlns:a16="http://schemas.microsoft.com/office/drawing/2014/main" id="{9F9C8B40-89C8-467B-BDF7-2566D541D2E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63409" y="1593976"/>
            <a:ext cx="273" cy="905311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90" name="Rectangle 39">
            <a:extLst>
              <a:ext uri="{FF2B5EF4-FFF2-40B4-BE49-F238E27FC236}">
                <a16:creationId xmlns:a16="http://schemas.microsoft.com/office/drawing/2014/main" id="{4BB1AF28-40AF-4CF6-988D-6CDCD36391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8814" y="2395952"/>
            <a:ext cx="845348" cy="288555"/>
          </a:xfrm>
          <a:prstGeom prst="rect">
            <a:avLst/>
          </a:prstGeom>
          <a:solidFill>
            <a:srgbClr val="FF0000"/>
          </a:solidFill>
          <a:ln w="38100">
            <a:solidFill>
              <a:srgbClr val="ED7D31"/>
            </a:solidFill>
            <a:miter lim="800000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0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MDR</a:t>
            </a:r>
          </a:p>
        </p:txBody>
      </p:sp>
      <p:sp>
        <p:nvSpPr>
          <p:cNvPr id="291" name="Line 61">
            <a:extLst>
              <a:ext uri="{FF2B5EF4-FFF2-40B4-BE49-F238E27FC236}">
                <a16:creationId xmlns:a16="http://schemas.microsoft.com/office/drawing/2014/main" id="{416DF5F2-1202-4531-824E-2DBFFE244AB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19600" y="6010538"/>
            <a:ext cx="352041" cy="176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92" name="Text Box 5">
            <a:extLst>
              <a:ext uri="{FF2B5EF4-FFF2-40B4-BE49-F238E27FC236}">
                <a16:creationId xmlns:a16="http://schemas.microsoft.com/office/drawing/2014/main" id="{441860E6-16BC-41A8-A2CD-32BBFD96FAC4}"/>
              </a:ext>
            </a:extLst>
          </p:cNvPr>
          <p:cNvSpPr txBox="1"/>
          <p:nvPr/>
        </p:nvSpPr>
        <p:spPr>
          <a:xfrm>
            <a:off x="2436872" y="5780588"/>
            <a:ext cx="677370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MDR</a:t>
            </a:r>
          </a:p>
        </p:txBody>
      </p:sp>
      <p:sp>
        <p:nvSpPr>
          <p:cNvPr id="293" name="Text Box 98">
            <a:extLst>
              <a:ext uri="{FF2B5EF4-FFF2-40B4-BE49-F238E27FC236}">
                <a16:creationId xmlns:a16="http://schemas.microsoft.com/office/drawing/2014/main" id="{AD657D0F-BA32-436D-BC0E-B6839DDE84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327" y="4723583"/>
            <a:ext cx="829569" cy="313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MDR </a:t>
            </a:r>
          </a:p>
        </p:txBody>
      </p:sp>
      <p:sp>
        <p:nvSpPr>
          <p:cNvPr id="294" name="Line 31">
            <a:extLst>
              <a:ext uri="{FF2B5EF4-FFF2-40B4-BE49-F238E27FC236}">
                <a16:creationId xmlns:a16="http://schemas.microsoft.com/office/drawing/2014/main" id="{527CD3D6-3187-4BAE-B284-536067521CC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38647" y="3531917"/>
            <a:ext cx="1" cy="359177"/>
          </a:xfrm>
          <a:prstGeom prst="line">
            <a:avLst/>
          </a:prstGeom>
          <a:noFill/>
          <a:ln w="38100">
            <a:solidFill>
              <a:srgbClr val="ED7D3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95" name="Text Box 125">
            <a:extLst>
              <a:ext uri="{FF2B5EF4-FFF2-40B4-BE49-F238E27FC236}">
                <a16:creationId xmlns:a16="http://schemas.microsoft.com/office/drawing/2014/main" id="{9D60338F-E4AA-431E-B68F-200D640CFD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2133" y="3163927"/>
            <a:ext cx="1131091" cy="400110"/>
          </a:xfrm>
          <a:prstGeom prst="rect">
            <a:avLst/>
          </a:prstGeom>
          <a:solidFill>
            <a:schemeClr val="accent2"/>
          </a:solidFill>
          <a:ln w="38100">
            <a:solidFill>
              <a:srgbClr val="ED7D31"/>
            </a:solidFill>
            <a:miter lim="800000"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</a:p>
        </p:txBody>
      </p:sp>
      <p:sp>
        <p:nvSpPr>
          <p:cNvPr id="297" name="Line 61">
            <a:extLst>
              <a:ext uri="{FF2B5EF4-FFF2-40B4-BE49-F238E27FC236}">
                <a16:creationId xmlns:a16="http://schemas.microsoft.com/office/drawing/2014/main" id="{4C2C3702-714B-485D-86ED-5C61D706607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37018" y="6010538"/>
            <a:ext cx="352041" cy="1764"/>
          </a:xfrm>
          <a:prstGeom prst="line">
            <a:avLst/>
          </a:prstGeom>
          <a:noFill/>
          <a:ln w="38100">
            <a:solidFill>
              <a:srgbClr val="ED7D31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ED7D3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98" name="Text Box 5">
            <a:extLst>
              <a:ext uri="{FF2B5EF4-FFF2-40B4-BE49-F238E27FC236}">
                <a16:creationId xmlns:a16="http://schemas.microsoft.com/office/drawing/2014/main" id="{3E993A3F-ECDC-4B09-A59B-A4B0EB31E8D1}"/>
              </a:ext>
            </a:extLst>
          </p:cNvPr>
          <p:cNvSpPr txBox="1"/>
          <p:nvPr/>
        </p:nvSpPr>
        <p:spPr>
          <a:xfrm>
            <a:off x="3354290" y="5780588"/>
            <a:ext cx="418199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</a:p>
        </p:txBody>
      </p:sp>
      <p:sp>
        <p:nvSpPr>
          <p:cNvPr id="300" name="Text Box 127">
            <a:extLst>
              <a:ext uri="{FF2B5EF4-FFF2-40B4-BE49-F238E27FC236}">
                <a16:creationId xmlns:a16="http://schemas.microsoft.com/office/drawing/2014/main" id="{356841A9-1CA2-47D7-B485-5E1D758CFF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3657" y="2533316"/>
            <a:ext cx="1537493" cy="359215"/>
          </a:xfrm>
          <a:prstGeom prst="rect">
            <a:avLst/>
          </a:prstGeom>
          <a:solidFill>
            <a:srgbClr val="ED7D31"/>
          </a:solidFill>
          <a:ln w="38100">
            <a:solidFill>
              <a:srgbClr val="ED7D31"/>
            </a:solidFill>
            <a:miter lim="800000"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ALU</a:t>
            </a:r>
          </a:p>
        </p:txBody>
      </p:sp>
      <p:sp>
        <p:nvSpPr>
          <p:cNvPr id="301" name="Line 30">
            <a:extLst>
              <a:ext uri="{FF2B5EF4-FFF2-40B4-BE49-F238E27FC236}">
                <a16:creationId xmlns:a16="http://schemas.microsoft.com/office/drawing/2014/main" id="{8C208430-3DFD-48B9-B95D-F773F35CA28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67812" y="2870963"/>
            <a:ext cx="0" cy="293112"/>
          </a:xfrm>
          <a:prstGeom prst="line">
            <a:avLst/>
          </a:prstGeom>
          <a:noFill/>
          <a:ln w="38100">
            <a:solidFill>
              <a:srgbClr val="ED7D3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02" name="Line 61">
            <a:extLst>
              <a:ext uri="{FF2B5EF4-FFF2-40B4-BE49-F238E27FC236}">
                <a16:creationId xmlns:a16="http://schemas.microsoft.com/office/drawing/2014/main" id="{2D8021A8-572D-47EF-8FB5-F8B47488272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92789" y="6010538"/>
            <a:ext cx="352041" cy="1764"/>
          </a:xfrm>
          <a:prstGeom prst="line">
            <a:avLst/>
          </a:prstGeom>
          <a:noFill/>
          <a:ln w="38100">
            <a:solidFill>
              <a:srgbClr val="ED7D31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ED7D3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03" name="Text Box 5">
            <a:extLst>
              <a:ext uri="{FF2B5EF4-FFF2-40B4-BE49-F238E27FC236}">
                <a16:creationId xmlns:a16="http://schemas.microsoft.com/office/drawing/2014/main" id="{38749FAE-0AAA-4442-8137-0C0BEBA8087E}"/>
              </a:ext>
            </a:extLst>
          </p:cNvPr>
          <p:cNvSpPr txBox="1"/>
          <p:nvPr/>
        </p:nvSpPr>
        <p:spPr>
          <a:xfrm>
            <a:off x="4010061" y="5780588"/>
            <a:ext cx="675620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ALU</a:t>
            </a:r>
          </a:p>
        </p:txBody>
      </p:sp>
      <p:sp>
        <p:nvSpPr>
          <p:cNvPr id="304" name="Line 30">
            <a:extLst>
              <a:ext uri="{FF2B5EF4-FFF2-40B4-BE49-F238E27FC236}">
                <a16:creationId xmlns:a16="http://schemas.microsoft.com/office/drawing/2014/main" id="{31394577-6602-4C9A-9BB9-2C491C5D90C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99670" y="2236395"/>
            <a:ext cx="0" cy="293112"/>
          </a:xfrm>
          <a:prstGeom prst="line">
            <a:avLst/>
          </a:prstGeom>
          <a:noFill/>
          <a:ln w="38100">
            <a:solidFill>
              <a:srgbClr val="ED7D3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05" name="Text Box 116">
            <a:extLst>
              <a:ext uri="{FF2B5EF4-FFF2-40B4-BE49-F238E27FC236}">
                <a16:creationId xmlns:a16="http://schemas.microsoft.com/office/drawing/2014/main" id="{4ABF43A2-4E0A-40A2-BACE-E994479A29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481" y="1896135"/>
            <a:ext cx="1281906" cy="359216"/>
          </a:xfrm>
          <a:prstGeom prst="rect">
            <a:avLst/>
          </a:prstGeom>
          <a:solidFill>
            <a:srgbClr val="ED7D31"/>
          </a:solidFill>
          <a:ln w="38100">
            <a:solidFill>
              <a:srgbClr val="ED7D31"/>
            </a:solidFill>
            <a:miter lim="800000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zh-CN" altLang="en-US" sz="20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移位器</a:t>
            </a:r>
          </a:p>
        </p:txBody>
      </p:sp>
      <p:sp>
        <p:nvSpPr>
          <p:cNvPr id="306" name="Line 61">
            <a:extLst>
              <a:ext uri="{FF2B5EF4-FFF2-40B4-BE49-F238E27FC236}">
                <a16:creationId xmlns:a16="http://schemas.microsoft.com/office/drawing/2014/main" id="{08A504FA-18D1-43CD-8DBC-19DB96ADBD3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23377" y="6010538"/>
            <a:ext cx="352041" cy="1764"/>
          </a:xfrm>
          <a:prstGeom prst="line">
            <a:avLst/>
          </a:prstGeom>
          <a:noFill/>
          <a:ln w="38100">
            <a:solidFill>
              <a:srgbClr val="ED7D31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ED7D3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07" name="Text Box 5">
            <a:extLst>
              <a:ext uri="{FF2B5EF4-FFF2-40B4-BE49-F238E27FC236}">
                <a16:creationId xmlns:a16="http://schemas.microsoft.com/office/drawing/2014/main" id="{95D86059-F72C-46EC-B29B-EDD612C16F04}"/>
              </a:ext>
            </a:extLst>
          </p:cNvPr>
          <p:cNvSpPr txBox="1"/>
          <p:nvPr/>
        </p:nvSpPr>
        <p:spPr>
          <a:xfrm>
            <a:off x="4940649" y="5780588"/>
            <a:ext cx="546812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移</a:t>
            </a:r>
            <a:endParaRPr lang="en-US" altLang="zh-CN" sz="2400" b="1" dirty="0">
              <a:solidFill>
                <a:srgbClr val="ED7D3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08" name="Line 30">
            <a:extLst>
              <a:ext uri="{FF2B5EF4-FFF2-40B4-BE49-F238E27FC236}">
                <a16:creationId xmlns:a16="http://schemas.microsoft.com/office/drawing/2014/main" id="{18C75F52-C10C-4D71-8656-A626856CC5F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97064" y="1670693"/>
            <a:ext cx="0" cy="293112"/>
          </a:xfrm>
          <a:prstGeom prst="line">
            <a:avLst/>
          </a:prstGeom>
          <a:noFill/>
          <a:ln w="38100">
            <a:solidFill>
              <a:srgbClr val="ED7D3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09" name="Line 51">
            <a:extLst>
              <a:ext uri="{FF2B5EF4-FFF2-40B4-BE49-F238E27FC236}">
                <a16:creationId xmlns:a16="http://schemas.microsoft.com/office/drawing/2014/main" id="{64DDAFB6-A4DD-4BE1-BA39-38978CCF5C1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03468" y="1687909"/>
            <a:ext cx="2699770" cy="10027"/>
          </a:xfrm>
          <a:prstGeom prst="line">
            <a:avLst/>
          </a:prstGeom>
          <a:noFill/>
          <a:ln w="38100">
            <a:solidFill>
              <a:srgbClr val="ED7D3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10" name="Line 52">
            <a:extLst>
              <a:ext uri="{FF2B5EF4-FFF2-40B4-BE49-F238E27FC236}">
                <a16:creationId xmlns:a16="http://schemas.microsoft.com/office/drawing/2014/main" id="{A64D1BF9-12FA-4A57-B439-0917217E446C}"/>
              </a:ext>
            </a:extLst>
          </p:cNvPr>
          <p:cNvSpPr>
            <a:spLocks noChangeShapeType="1"/>
          </p:cNvSpPr>
          <p:nvPr/>
        </p:nvSpPr>
        <p:spPr bwMode="auto">
          <a:xfrm>
            <a:off x="4590336" y="1667396"/>
            <a:ext cx="9104" cy="2492157"/>
          </a:xfrm>
          <a:prstGeom prst="line">
            <a:avLst/>
          </a:prstGeom>
          <a:noFill/>
          <a:ln w="38100">
            <a:solidFill>
              <a:srgbClr val="ED7D31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11" name="Line 60">
            <a:extLst>
              <a:ext uri="{FF2B5EF4-FFF2-40B4-BE49-F238E27FC236}">
                <a16:creationId xmlns:a16="http://schemas.microsoft.com/office/drawing/2014/main" id="{49C0C3B8-E469-428B-820F-70F3CFD563A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16027" y="4151499"/>
            <a:ext cx="399548" cy="0"/>
          </a:xfrm>
          <a:prstGeom prst="line">
            <a:avLst/>
          </a:prstGeom>
          <a:noFill/>
          <a:ln w="38100">
            <a:solidFill>
              <a:srgbClr val="ED7D31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12" name="Rectangle 39">
            <a:extLst>
              <a:ext uri="{FF2B5EF4-FFF2-40B4-BE49-F238E27FC236}">
                <a16:creationId xmlns:a16="http://schemas.microsoft.com/office/drawing/2014/main" id="{E300A2CB-707F-4C7E-A399-C0CF75B9CE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4951" y="4006347"/>
            <a:ext cx="845348" cy="288555"/>
          </a:xfrm>
          <a:prstGeom prst="rect">
            <a:avLst/>
          </a:prstGeom>
          <a:solidFill>
            <a:srgbClr val="ED7D31"/>
          </a:solidFill>
          <a:ln w="38100">
            <a:solidFill>
              <a:srgbClr val="ED7D31"/>
            </a:solidFill>
            <a:miter lim="800000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0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</a:p>
        </p:txBody>
      </p:sp>
      <p:sp>
        <p:nvSpPr>
          <p:cNvPr id="313" name="Line 61">
            <a:extLst>
              <a:ext uri="{FF2B5EF4-FFF2-40B4-BE49-F238E27FC236}">
                <a16:creationId xmlns:a16="http://schemas.microsoft.com/office/drawing/2014/main" id="{E4DF39C6-CE6E-485A-880F-D34C4D0C8FF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82246" y="6010538"/>
            <a:ext cx="352041" cy="1764"/>
          </a:xfrm>
          <a:prstGeom prst="line">
            <a:avLst/>
          </a:prstGeom>
          <a:noFill/>
          <a:ln w="38100">
            <a:solidFill>
              <a:srgbClr val="ED7D31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ED7D3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14" name="Text Box 5">
            <a:extLst>
              <a:ext uri="{FF2B5EF4-FFF2-40B4-BE49-F238E27FC236}">
                <a16:creationId xmlns:a16="http://schemas.microsoft.com/office/drawing/2014/main" id="{18A17AEE-16FD-4386-8009-B2F3523C81C6}"/>
              </a:ext>
            </a:extLst>
          </p:cNvPr>
          <p:cNvSpPr txBox="1"/>
          <p:nvPr/>
        </p:nvSpPr>
        <p:spPr>
          <a:xfrm>
            <a:off x="5699518" y="5780588"/>
            <a:ext cx="546812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</a:p>
        </p:txBody>
      </p:sp>
      <p:sp>
        <p:nvSpPr>
          <p:cNvPr id="315" name="箭头: 右 314">
            <a:extLst>
              <a:ext uri="{FF2B5EF4-FFF2-40B4-BE49-F238E27FC236}">
                <a16:creationId xmlns:a16="http://schemas.microsoft.com/office/drawing/2014/main" id="{B66FF8E3-22BE-47B7-98B5-549D6E295785}"/>
              </a:ext>
            </a:extLst>
          </p:cNvPr>
          <p:cNvSpPr/>
          <p:nvPr/>
        </p:nvSpPr>
        <p:spPr>
          <a:xfrm>
            <a:off x="6238911" y="5880615"/>
            <a:ext cx="411514" cy="261610"/>
          </a:xfrm>
          <a:prstGeom prst="rightArrow">
            <a:avLst/>
          </a:prstGeom>
          <a:solidFill>
            <a:schemeClr val="bg1"/>
          </a:solidFill>
          <a:ln w="38100">
            <a:solidFill>
              <a:srgbClr val="2F5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ED7D31"/>
              </a:solidFill>
            </a:endParaRPr>
          </a:p>
        </p:txBody>
      </p:sp>
      <p:sp>
        <p:nvSpPr>
          <p:cNvPr id="316" name="Text Box 5">
            <a:extLst>
              <a:ext uri="{FF2B5EF4-FFF2-40B4-BE49-F238E27FC236}">
                <a16:creationId xmlns:a16="http://schemas.microsoft.com/office/drawing/2014/main" id="{D5976F46-4C04-4807-BC29-7F8A439926A8}"/>
              </a:ext>
            </a:extLst>
          </p:cNvPr>
          <p:cNvSpPr txBox="1"/>
          <p:nvPr/>
        </p:nvSpPr>
        <p:spPr>
          <a:xfrm>
            <a:off x="6720192" y="5780588"/>
            <a:ext cx="49995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</a:t>
            </a:r>
          </a:p>
        </p:txBody>
      </p:sp>
      <p:sp>
        <p:nvSpPr>
          <p:cNvPr id="317" name="Line 61">
            <a:extLst>
              <a:ext uri="{FF2B5EF4-FFF2-40B4-BE49-F238E27FC236}">
                <a16:creationId xmlns:a16="http://schemas.microsoft.com/office/drawing/2014/main" id="{6AE1CB25-F85A-42FA-8960-1831418C7EE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22128" y="6010538"/>
            <a:ext cx="352041" cy="1764"/>
          </a:xfrm>
          <a:prstGeom prst="line">
            <a:avLst/>
          </a:prstGeom>
          <a:noFill/>
          <a:ln w="38100">
            <a:solidFill>
              <a:srgbClr val="ED7D31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ED7D3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18" name="Text Box 5">
            <a:extLst>
              <a:ext uri="{FF2B5EF4-FFF2-40B4-BE49-F238E27FC236}">
                <a16:creationId xmlns:a16="http://schemas.microsoft.com/office/drawing/2014/main" id="{2FAEEFA8-13D1-461F-B220-946B10DCDE9F}"/>
              </a:ext>
            </a:extLst>
          </p:cNvPr>
          <p:cNvSpPr txBox="1"/>
          <p:nvPr/>
        </p:nvSpPr>
        <p:spPr>
          <a:xfrm>
            <a:off x="7539401" y="5780588"/>
            <a:ext cx="688862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MDR</a:t>
            </a:r>
          </a:p>
        </p:txBody>
      </p:sp>
      <p:sp>
        <p:nvSpPr>
          <p:cNvPr id="323" name="Line 61">
            <a:extLst>
              <a:ext uri="{FF2B5EF4-FFF2-40B4-BE49-F238E27FC236}">
                <a16:creationId xmlns:a16="http://schemas.microsoft.com/office/drawing/2014/main" id="{5780BFFA-2800-4AE6-BEC2-B101568D391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181229" y="6010538"/>
            <a:ext cx="352041" cy="1764"/>
          </a:xfrm>
          <a:prstGeom prst="line">
            <a:avLst/>
          </a:prstGeom>
          <a:noFill/>
          <a:ln w="38100">
            <a:solidFill>
              <a:srgbClr val="ED7D31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ED7D3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24" name="Text Box 5">
            <a:extLst>
              <a:ext uri="{FF2B5EF4-FFF2-40B4-BE49-F238E27FC236}">
                <a16:creationId xmlns:a16="http://schemas.microsoft.com/office/drawing/2014/main" id="{64075311-44C5-465A-9450-A0BE085FF2E4}"/>
              </a:ext>
            </a:extLst>
          </p:cNvPr>
          <p:cNvSpPr txBox="1"/>
          <p:nvPr/>
        </p:nvSpPr>
        <p:spPr>
          <a:xfrm>
            <a:off x="8481084" y="5780588"/>
            <a:ext cx="546812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714528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5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"/>
                            </p:stCondLst>
                            <p:childTnLst>
                              <p:par>
                                <p:cTn id="7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500"/>
                            </p:stCondLst>
                            <p:childTnLst>
                              <p:par>
                                <p:cTn id="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2000"/>
                            </p:stCondLst>
                            <p:childTnLst>
                              <p:par>
                                <p:cTn id="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500"/>
                            </p:stCondLst>
                            <p:childTnLst>
                              <p:par>
                                <p:cTn id="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3000"/>
                            </p:stCondLst>
                            <p:childTnLst>
                              <p:par>
                                <p:cTn id="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500"/>
                            </p:stCondLst>
                            <p:childTnLst>
                              <p:par>
                                <p:cTn id="13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4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00"/>
                            </p:stCondLst>
                            <p:childTnLst>
                              <p:par>
                                <p:cTn id="1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1000"/>
                            </p:stCondLst>
                            <p:childTnLst>
                              <p:par>
                                <p:cTn id="1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2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500"/>
                            </p:stCondLst>
                            <p:childTnLst>
                              <p:par>
                                <p:cTn id="15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6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1000"/>
                            </p:stCondLst>
                            <p:childTnLst>
                              <p:par>
                                <p:cTn id="15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0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1500"/>
                            </p:stCondLst>
                            <p:childTnLst>
                              <p:par>
                                <p:cTn id="1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8"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500"/>
                            </p:stCondLst>
                            <p:childTnLst>
                              <p:par>
                                <p:cTn id="18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2"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1000"/>
                            </p:stCondLst>
                            <p:childTnLst>
                              <p:par>
                                <p:cTn id="1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6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2000"/>
                            </p:stCondLst>
                            <p:childTnLst>
                              <p:par>
                                <p:cTn id="19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4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9"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500"/>
                            </p:stCondLst>
                            <p:childTnLst>
                              <p:par>
                                <p:cTn id="2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3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1000"/>
                            </p:stCondLst>
                            <p:childTnLst>
                              <p:par>
                                <p:cTn id="20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2"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500"/>
                            </p:stCondLst>
                            <p:childTnLst>
                              <p:par>
                                <p:cTn id="2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6"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1000"/>
                            </p:stCondLst>
                            <p:childTnLst>
                              <p:par>
                                <p:cTn id="2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0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4"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9"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" fill="hold">
                            <p:stCondLst>
                              <p:cond delay="500"/>
                            </p:stCondLst>
                            <p:childTnLst>
                              <p:par>
                                <p:cTn id="2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3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4" fill="hold">
                            <p:stCondLst>
                              <p:cond delay="1000"/>
                            </p:stCondLst>
                            <p:childTnLst>
                              <p:par>
                                <p:cTn id="2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7"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8" fill="hold">
                            <p:stCondLst>
                              <p:cond delay="1500"/>
                            </p:stCondLst>
                            <p:childTnLst>
                              <p:par>
                                <p:cTn id="2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1"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6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7" fill="hold">
                            <p:stCondLst>
                              <p:cond delay="500"/>
                            </p:stCondLst>
                            <p:childTnLst>
                              <p:par>
                                <p:cTn id="2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0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1" fill="hold">
                            <p:stCondLst>
                              <p:cond delay="1000"/>
                            </p:stCondLst>
                            <p:childTnLst>
                              <p:par>
                                <p:cTn id="2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4"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9"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4"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5" fill="hold">
                            <p:stCondLst>
                              <p:cond delay="500"/>
                            </p:stCondLst>
                            <p:childTnLst>
                              <p:par>
                                <p:cTn id="2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8"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9" fill="hold">
                            <p:stCondLst>
                              <p:cond delay="1000"/>
                            </p:stCondLst>
                            <p:childTnLst>
                              <p:par>
                                <p:cTn id="2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2"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3" fill="hold">
                            <p:stCondLst>
                              <p:cond delay="1500"/>
                            </p:stCondLst>
                            <p:childTnLst>
                              <p:par>
                                <p:cTn id="2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6" dur="5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7" fill="hold">
                            <p:stCondLst>
                              <p:cond delay="2000"/>
                            </p:stCondLst>
                            <p:childTnLst>
                              <p:par>
                                <p:cTn id="2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0"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" grpId="0"/>
      <p:bldP spid="183" grpId="0"/>
      <p:bldP spid="199" grpId="0" animBg="1"/>
      <p:bldP spid="202" grpId="0" animBg="1"/>
      <p:bldP spid="209" grpId="0"/>
      <p:bldP spid="243" grpId="0" bldLvl="0" animBg="1"/>
      <p:bldP spid="257" grpId="0"/>
      <p:bldP spid="258" grpId="0" animBg="1"/>
      <p:bldP spid="259" grpId="0" animBg="1"/>
      <p:bldP spid="260" grpId="0" bldLvl="0" animBg="1"/>
      <p:bldP spid="261" grpId="0"/>
      <p:bldP spid="262" grpId="0" animBg="1"/>
      <p:bldP spid="263" grpId="0" animBg="1"/>
      <p:bldP spid="264" grpId="0" bldLvl="0" animBg="1"/>
      <p:bldP spid="265" grpId="0"/>
      <p:bldP spid="266" grpId="0" animBg="1"/>
      <p:bldP spid="267" grpId="0" animBg="1"/>
      <p:bldP spid="268" grpId="0" animBg="1"/>
      <p:bldP spid="269" grpId="0" animBg="1"/>
      <p:bldP spid="270" grpId="0" animBg="1"/>
      <p:bldP spid="271" grpId="0" bldLvl="0" animBg="1"/>
      <p:bldP spid="272" grpId="0"/>
      <p:bldP spid="273" grpId="0" bldLvl="0" animBg="1"/>
      <p:bldP spid="274" grpId="0"/>
      <p:bldP spid="275" grpId="0" bldLvl="0" animBg="1"/>
      <p:bldP spid="276" grpId="0"/>
      <p:bldP spid="277" grpId="0"/>
      <p:bldP spid="278" grpId="0" animBg="1"/>
      <p:bldP spid="279" grpId="0" animBg="1"/>
      <p:bldP spid="280" grpId="0" animBg="1"/>
      <p:bldP spid="281" grpId="0"/>
      <p:bldP spid="282" grpId="0" animBg="1"/>
      <p:bldP spid="283" grpId="0"/>
      <p:bldP spid="288" grpId="0" animBg="1"/>
      <p:bldP spid="289" grpId="0" animBg="1"/>
      <p:bldP spid="290" grpId="0" animBg="1"/>
      <p:bldP spid="291" grpId="0" bldLvl="0" animBg="1"/>
      <p:bldP spid="292" grpId="0"/>
      <p:bldP spid="293" grpId="0"/>
      <p:bldP spid="294" grpId="0" animBg="1"/>
      <p:bldP spid="295" grpId="0" animBg="1"/>
      <p:bldP spid="297" grpId="0" bldLvl="0" animBg="1"/>
      <p:bldP spid="298" grpId="0"/>
      <p:bldP spid="300" grpId="0" animBg="1"/>
      <p:bldP spid="301" grpId="0" animBg="1"/>
      <p:bldP spid="302" grpId="0" bldLvl="0" animBg="1"/>
      <p:bldP spid="303" grpId="0"/>
      <p:bldP spid="304" grpId="0" animBg="1"/>
      <p:bldP spid="305" grpId="0" animBg="1"/>
      <p:bldP spid="306" grpId="0" bldLvl="0" animBg="1"/>
      <p:bldP spid="307" grpId="0"/>
      <p:bldP spid="308" grpId="0" animBg="1"/>
      <p:bldP spid="309" grpId="0" animBg="1"/>
      <p:bldP spid="310" grpId="0" animBg="1"/>
      <p:bldP spid="311" grpId="0" animBg="1"/>
      <p:bldP spid="312" grpId="0" animBg="1"/>
      <p:bldP spid="313" grpId="0" bldLvl="0" animBg="1"/>
      <p:bldP spid="314" grpId="0"/>
      <p:bldP spid="315" grpId="0" bldLvl="0" animBg="1"/>
      <p:bldP spid="316" grpId="0"/>
      <p:bldP spid="317" grpId="0" bldLvl="0" animBg="1"/>
      <p:bldP spid="318" grpId="0"/>
      <p:bldP spid="323" grpId="0" bldLvl="0" animBg="1"/>
      <p:bldP spid="32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" y="-19052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4763" y="-21516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三、</a:t>
            </a:r>
            <a:r>
              <a:rPr lang="en-US" altLang="zh-CN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CPU</a:t>
            </a:r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的内部数据通路结构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37</a:t>
            </a:fld>
            <a:endParaRPr lang="zh-CN" altLang="en-US" dirty="0"/>
          </a:p>
        </p:txBody>
      </p:sp>
      <p:sp>
        <p:nvSpPr>
          <p:cNvPr id="12" name="Text Box 5"/>
          <p:cNvSpPr txBox="1"/>
          <p:nvPr/>
        </p:nvSpPr>
        <p:spPr>
          <a:xfrm>
            <a:off x="136250" y="852322"/>
            <a:ext cx="8092012" cy="5232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、取操作数地址</a:t>
            </a: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---⑤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变址器址 </a:t>
            </a: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X(R)</a:t>
            </a:r>
            <a:endParaRPr lang="zh-CN" altLang="en-US" sz="2800" b="1" dirty="0">
              <a:solidFill>
                <a:srgbClr val="0563C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92" name="组合 91"/>
          <p:cNvGrpSpPr/>
          <p:nvPr/>
        </p:nvGrpSpPr>
        <p:grpSpPr>
          <a:xfrm>
            <a:off x="504300" y="1132210"/>
            <a:ext cx="8239090" cy="3928939"/>
            <a:chOff x="-7919" y="1494853"/>
            <a:chExt cx="8239090" cy="4376228"/>
          </a:xfrm>
        </p:grpSpPr>
        <p:sp>
          <p:nvSpPr>
            <p:cNvPr id="93" name="Line 28"/>
            <p:cNvSpPr>
              <a:spLocks noChangeShapeType="1"/>
            </p:cNvSpPr>
            <p:nvPr/>
          </p:nvSpPr>
          <p:spPr bwMode="auto">
            <a:xfrm flipV="1">
              <a:off x="683198" y="3432832"/>
              <a:ext cx="0" cy="3264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4" name="Line 29"/>
            <p:cNvSpPr>
              <a:spLocks noChangeShapeType="1"/>
            </p:cNvSpPr>
            <p:nvPr/>
          </p:nvSpPr>
          <p:spPr bwMode="auto">
            <a:xfrm flipV="1">
              <a:off x="1384867" y="2725516"/>
              <a:ext cx="0" cy="3264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5" name="Line 30"/>
            <p:cNvSpPr>
              <a:spLocks noChangeShapeType="1"/>
            </p:cNvSpPr>
            <p:nvPr/>
          </p:nvSpPr>
          <p:spPr bwMode="auto">
            <a:xfrm flipV="1">
              <a:off x="2055593" y="3432832"/>
              <a:ext cx="0" cy="3264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6" name="Line 31"/>
            <p:cNvSpPr>
              <a:spLocks noChangeShapeType="1"/>
            </p:cNvSpPr>
            <p:nvPr/>
          </p:nvSpPr>
          <p:spPr bwMode="auto">
            <a:xfrm flipV="1">
              <a:off x="1611085" y="4163962"/>
              <a:ext cx="1" cy="40006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7" name="Line 32"/>
            <p:cNvSpPr>
              <a:spLocks noChangeShapeType="1"/>
            </p:cNvSpPr>
            <p:nvPr/>
          </p:nvSpPr>
          <p:spPr bwMode="auto">
            <a:xfrm flipV="1">
              <a:off x="1007836" y="4163963"/>
              <a:ext cx="0" cy="40007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8" name="Line 33"/>
            <p:cNvSpPr>
              <a:spLocks noChangeShapeType="1"/>
            </p:cNvSpPr>
            <p:nvPr/>
          </p:nvSpPr>
          <p:spPr bwMode="auto">
            <a:xfrm flipV="1">
              <a:off x="253774" y="4163962"/>
              <a:ext cx="0" cy="4000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9" name="Line 34"/>
            <p:cNvSpPr>
              <a:spLocks noChangeShapeType="1"/>
            </p:cNvSpPr>
            <p:nvPr/>
          </p:nvSpPr>
          <p:spPr bwMode="auto">
            <a:xfrm flipV="1">
              <a:off x="2324525" y="4167409"/>
              <a:ext cx="5709" cy="39661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0" name="Line 37"/>
            <p:cNvSpPr>
              <a:spLocks noChangeShapeType="1"/>
            </p:cNvSpPr>
            <p:nvPr/>
          </p:nvSpPr>
          <p:spPr bwMode="auto">
            <a:xfrm flipV="1">
              <a:off x="1384867" y="2094387"/>
              <a:ext cx="0" cy="26939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1" name="Text Box 98"/>
            <p:cNvSpPr txBox="1">
              <a:spLocks noChangeArrowheads="1"/>
            </p:cNvSpPr>
            <p:nvPr/>
          </p:nvSpPr>
          <p:spPr bwMode="auto">
            <a:xfrm>
              <a:off x="-7919" y="4616379"/>
              <a:ext cx="1264228" cy="12547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 R0~R3 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 C D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SP  PC </a:t>
              </a:r>
            </a:p>
          </p:txBody>
        </p:sp>
        <p:sp>
          <p:nvSpPr>
            <p:cNvPr id="102" name="Text Box 115"/>
            <p:cNvSpPr txBox="1">
              <a:spLocks noChangeArrowheads="1"/>
            </p:cNvSpPr>
            <p:nvPr/>
          </p:nvSpPr>
          <p:spPr bwMode="auto">
            <a:xfrm>
              <a:off x="102961" y="3759312"/>
              <a:ext cx="1131090" cy="44566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squar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A</a:t>
              </a:r>
            </a:p>
          </p:txBody>
        </p:sp>
        <p:sp>
          <p:nvSpPr>
            <p:cNvPr id="103" name="Text Box 116"/>
            <p:cNvSpPr txBox="1">
              <a:spLocks noChangeArrowheads="1"/>
            </p:cNvSpPr>
            <p:nvPr/>
          </p:nvSpPr>
          <p:spPr bwMode="auto">
            <a:xfrm>
              <a:off x="743513" y="2345336"/>
              <a:ext cx="1281906" cy="40011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移位器</a:t>
              </a:r>
            </a:p>
          </p:txBody>
        </p:sp>
        <p:sp>
          <p:nvSpPr>
            <p:cNvPr id="104" name="Line 20"/>
            <p:cNvSpPr>
              <a:spLocks noChangeShapeType="1"/>
            </p:cNvSpPr>
            <p:nvPr/>
          </p:nvSpPr>
          <p:spPr bwMode="auto">
            <a:xfrm>
              <a:off x="781617" y="2861490"/>
              <a:ext cx="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5" name="Text Box 125"/>
            <p:cNvSpPr txBox="1">
              <a:spLocks noChangeArrowheads="1"/>
            </p:cNvSpPr>
            <p:nvPr/>
          </p:nvSpPr>
          <p:spPr bwMode="auto">
            <a:xfrm>
              <a:off x="1460273" y="3759314"/>
              <a:ext cx="1131091" cy="44566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squar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B</a:t>
              </a:r>
            </a:p>
          </p:txBody>
        </p:sp>
        <p:sp>
          <p:nvSpPr>
            <p:cNvPr id="106" name="Text Box 127"/>
            <p:cNvSpPr txBox="1">
              <a:spLocks noChangeArrowheads="1"/>
            </p:cNvSpPr>
            <p:nvPr/>
          </p:nvSpPr>
          <p:spPr bwMode="auto">
            <a:xfrm>
              <a:off x="601436" y="3051996"/>
              <a:ext cx="1537493" cy="40011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squar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ALU</a:t>
              </a:r>
            </a:p>
          </p:txBody>
        </p:sp>
        <p:sp>
          <p:nvSpPr>
            <p:cNvPr id="107" name="Rectangle 39"/>
            <p:cNvSpPr>
              <a:spLocks noChangeArrowheads="1"/>
            </p:cNvSpPr>
            <p:nvPr/>
          </p:nvSpPr>
          <p:spPr bwMode="auto">
            <a:xfrm>
              <a:off x="2802732" y="3476928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R2</a:t>
              </a:r>
            </a:p>
          </p:txBody>
        </p:sp>
        <p:sp>
          <p:nvSpPr>
            <p:cNvPr id="108" name="Line 51"/>
            <p:cNvSpPr>
              <a:spLocks noChangeShapeType="1"/>
            </p:cNvSpPr>
            <p:nvPr/>
          </p:nvSpPr>
          <p:spPr bwMode="auto">
            <a:xfrm flipV="1">
              <a:off x="1384867" y="2113435"/>
              <a:ext cx="2699770" cy="1116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9" name="Line 52"/>
            <p:cNvSpPr>
              <a:spLocks noChangeShapeType="1"/>
            </p:cNvSpPr>
            <p:nvPr/>
          </p:nvSpPr>
          <p:spPr bwMode="auto">
            <a:xfrm>
              <a:off x="4078301" y="2094388"/>
              <a:ext cx="14633" cy="368229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0" name="Line 60"/>
            <p:cNvSpPr>
              <a:spLocks noChangeShapeType="1"/>
            </p:cNvSpPr>
            <p:nvPr/>
          </p:nvSpPr>
          <p:spPr bwMode="auto">
            <a:xfrm flipH="1">
              <a:off x="3683199" y="2474687"/>
              <a:ext cx="82946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1" name="Line 61"/>
            <p:cNvSpPr>
              <a:spLocks noChangeShapeType="1"/>
            </p:cNvSpPr>
            <p:nvPr/>
          </p:nvSpPr>
          <p:spPr bwMode="auto">
            <a:xfrm flipH="1">
              <a:off x="3707606" y="3063172"/>
              <a:ext cx="82946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2" name="Line 62"/>
            <p:cNvSpPr>
              <a:spLocks noChangeShapeType="1"/>
            </p:cNvSpPr>
            <p:nvPr/>
          </p:nvSpPr>
          <p:spPr bwMode="auto">
            <a:xfrm flipH="1">
              <a:off x="3707606" y="3637630"/>
              <a:ext cx="37703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3" name="Line 63"/>
            <p:cNvSpPr>
              <a:spLocks noChangeShapeType="1"/>
            </p:cNvSpPr>
            <p:nvPr/>
          </p:nvSpPr>
          <p:spPr bwMode="auto">
            <a:xfrm flipH="1">
              <a:off x="3707606" y="4238542"/>
              <a:ext cx="7540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4" name="Line 64"/>
            <p:cNvSpPr>
              <a:spLocks noChangeShapeType="1"/>
            </p:cNvSpPr>
            <p:nvPr/>
          </p:nvSpPr>
          <p:spPr bwMode="auto">
            <a:xfrm flipH="1">
              <a:off x="3707606" y="4857880"/>
              <a:ext cx="82946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5" name="Line 65"/>
            <p:cNvSpPr>
              <a:spLocks noChangeShapeType="1"/>
            </p:cNvSpPr>
            <p:nvPr/>
          </p:nvSpPr>
          <p:spPr bwMode="auto">
            <a:xfrm flipH="1">
              <a:off x="3707606" y="5492973"/>
              <a:ext cx="7540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6" name="Line 66"/>
            <p:cNvSpPr>
              <a:spLocks noChangeShapeType="1"/>
            </p:cNvSpPr>
            <p:nvPr/>
          </p:nvSpPr>
          <p:spPr bwMode="auto">
            <a:xfrm flipV="1">
              <a:off x="5099472" y="1828473"/>
              <a:ext cx="1958151" cy="2375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7" name="Line 68"/>
            <p:cNvSpPr>
              <a:spLocks noChangeShapeType="1"/>
            </p:cNvSpPr>
            <p:nvPr/>
          </p:nvSpPr>
          <p:spPr bwMode="auto">
            <a:xfrm flipV="1">
              <a:off x="5099471" y="2203903"/>
              <a:ext cx="1951801" cy="4372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8" name="Line 69"/>
            <p:cNvSpPr>
              <a:spLocks noChangeShapeType="1"/>
            </p:cNvSpPr>
            <p:nvPr/>
          </p:nvSpPr>
          <p:spPr bwMode="auto">
            <a:xfrm flipH="1" flipV="1">
              <a:off x="5098084" y="2016180"/>
              <a:ext cx="1958152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9" name="Line 73"/>
            <p:cNvSpPr>
              <a:spLocks noChangeShapeType="1"/>
            </p:cNvSpPr>
            <p:nvPr/>
          </p:nvSpPr>
          <p:spPr bwMode="auto">
            <a:xfrm flipH="1">
              <a:off x="6457950" y="1828473"/>
              <a:ext cx="446" cy="888624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0" name="Line 74"/>
            <p:cNvSpPr>
              <a:spLocks noChangeShapeType="1"/>
            </p:cNvSpPr>
            <p:nvPr/>
          </p:nvSpPr>
          <p:spPr bwMode="auto">
            <a:xfrm>
              <a:off x="6683723" y="2012834"/>
              <a:ext cx="446" cy="704262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2" name="Line 77"/>
            <p:cNvSpPr>
              <a:spLocks noChangeShapeType="1"/>
            </p:cNvSpPr>
            <p:nvPr/>
          </p:nvSpPr>
          <p:spPr bwMode="auto">
            <a:xfrm>
              <a:off x="6910388" y="2227375"/>
              <a:ext cx="0" cy="489721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4" name="Line 91"/>
            <p:cNvSpPr>
              <a:spLocks noChangeShapeType="1"/>
            </p:cNvSpPr>
            <p:nvPr/>
          </p:nvSpPr>
          <p:spPr bwMode="auto">
            <a:xfrm>
              <a:off x="5404247" y="2416631"/>
              <a:ext cx="22621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5" name="Line 92"/>
            <p:cNvSpPr>
              <a:spLocks noChangeShapeType="1"/>
            </p:cNvSpPr>
            <p:nvPr/>
          </p:nvSpPr>
          <p:spPr bwMode="auto">
            <a:xfrm flipV="1">
              <a:off x="5614035" y="1814746"/>
              <a:ext cx="9622" cy="58278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6" name="Line 93"/>
            <p:cNvSpPr>
              <a:spLocks noChangeShapeType="1"/>
            </p:cNvSpPr>
            <p:nvPr/>
          </p:nvSpPr>
          <p:spPr bwMode="auto">
            <a:xfrm flipH="1">
              <a:off x="5391947" y="2994235"/>
              <a:ext cx="37703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7" name="Line 94"/>
            <p:cNvSpPr>
              <a:spLocks noChangeShapeType="1"/>
            </p:cNvSpPr>
            <p:nvPr/>
          </p:nvSpPr>
          <p:spPr bwMode="auto">
            <a:xfrm flipV="1">
              <a:off x="5751194" y="2009193"/>
              <a:ext cx="273" cy="10083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8" name="Line 95"/>
            <p:cNvSpPr>
              <a:spLocks noChangeShapeType="1"/>
            </p:cNvSpPr>
            <p:nvPr/>
          </p:nvSpPr>
          <p:spPr bwMode="auto">
            <a:xfrm flipH="1">
              <a:off x="5902279" y="2016180"/>
              <a:ext cx="12404" cy="15633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9" name="Line 96"/>
            <p:cNvSpPr>
              <a:spLocks noChangeShapeType="1"/>
            </p:cNvSpPr>
            <p:nvPr/>
          </p:nvSpPr>
          <p:spPr bwMode="auto">
            <a:xfrm flipH="1">
              <a:off x="5408771" y="3571838"/>
              <a:ext cx="493196" cy="110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0" name="Text Box 110"/>
            <p:cNvSpPr txBox="1">
              <a:spLocks noChangeArrowheads="1"/>
            </p:cNvSpPr>
            <p:nvPr/>
          </p:nvSpPr>
          <p:spPr bwMode="auto">
            <a:xfrm>
              <a:off x="6307138" y="2717096"/>
              <a:ext cx="754063" cy="400110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miter lim="800000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主存</a:t>
              </a:r>
              <a:endPara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2" name="Text Box 114"/>
            <p:cNvSpPr txBox="1">
              <a:spLocks noChangeArrowheads="1"/>
            </p:cNvSpPr>
            <p:nvPr/>
          </p:nvSpPr>
          <p:spPr bwMode="auto">
            <a:xfrm>
              <a:off x="6983590" y="2016968"/>
              <a:ext cx="1247581" cy="445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000" b="1" dirty="0">
                  <a:solidFill>
                    <a:schemeClr val="folHlink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控制总线</a:t>
              </a:r>
              <a:endParaRPr lang="en-US" altLang="zh-CN" sz="2000" b="1" dirty="0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3" name="Text Box 117"/>
            <p:cNvSpPr txBox="1">
              <a:spLocks noChangeArrowheads="1"/>
            </p:cNvSpPr>
            <p:nvPr/>
          </p:nvSpPr>
          <p:spPr bwMode="auto">
            <a:xfrm>
              <a:off x="1891521" y="1673922"/>
              <a:ext cx="1583531" cy="472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eaLnBrk="0" hangingPunct="0">
                <a:spcBef>
                  <a:spcPct val="50000"/>
                </a:spcBef>
                <a:defRPr sz="2000" b="1">
                  <a:solidFill>
                    <a:schemeClr val="folHlink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</a:lstStyle>
            <a:p>
              <a:r>
                <a:rPr lang="zh-CN" altLang="en-US" dirty="0">
                  <a:solidFill>
                    <a:schemeClr val="tx1"/>
                  </a:solidFill>
                </a:rPr>
                <a:t>内总线</a:t>
              </a:r>
            </a:p>
          </p:txBody>
        </p:sp>
        <p:sp>
          <p:nvSpPr>
            <p:cNvPr id="136" name="Text Box 153"/>
            <p:cNvSpPr txBox="1">
              <a:spLocks noChangeArrowheads="1"/>
            </p:cNvSpPr>
            <p:nvPr/>
          </p:nvSpPr>
          <p:spPr bwMode="auto">
            <a:xfrm>
              <a:off x="6984095" y="1494853"/>
              <a:ext cx="1246658" cy="445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000" b="1" dirty="0">
                  <a:solidFill>
                    <a:schemeClr val="folHlink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地址总线</a:t>
              </a:r>
              <a:endParaRPr lang="en-US" altLang="zh-CN" sz="2000" b="1" dirty="0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7" name="Text Box 154"/>
            <p:cNvSpPr txBox="1">
              <a:spLocks noChangeArrowheads="1"/>
            </p:cNvSpPr>
            <p:nvPr/>
          </p:nvSpPr>
          <p:spPr bwMode="auto">
            <a:xfrm>
              <a:off x="6983590" y="1764755"/>
              <a:ext cx="1247581" cy="445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000" b="1" dirty="0">
                  <a:solidFill>
                    <a:schemeClr val="folHlink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数据总线</a:t>
              </a:r>
              <a:endParaRPr lang="en-US" altLang="zh-CN" sz="2000" b="1" dirty="0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8" name="Line 156"/>
            <p:cNvSpPr>
              <a:spLocks noChangeShapeType="1"/>
            </p:cNvSpPr>
            <p:nvPr/>
          </p:nvSpPr>
          <p:spPr bwMode="auto">
            <a:xfrm flipH="1">
              <a:off x="6068514" y="2183302"/>
              <a:ext cx="12405" cy="19260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9" name="Text Box 157"/>
            <p:cNvSpPr txBox="1">
              <a:spLocks noChangeArrowheads="1"/>
            </p:cNvSpPr>
            <p:nvPr/>
          </p:nvSpPr>
          <p:spPr bwMode="auto">
            <a:xfrm>
              <a:off x="5687918" y="4107724"/>
              <a:ext cx="786525" cy="835164"/>
            </a:xfrm>
            <a:prstGeom prst="rect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控制逻辑 </a:t>
              </a:r>
            </a:p>
          </p:txBody>
        </p:sp>
        <p:sp>
          <p:nvSpPr>
            <p:cNvPr id="140" name="Rectangle 39"/>
            <p:cNvSpPr>
              <a:spLocks noChangeArrowheads="1"/>
            </p:cNvSpPr>
            <p:nvPr/>
          </p:nvSpPr>
          <p:spPr bwMode="auto">
            <a:xfrm>
              <a:off x="2802732" y="4077840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R3</a:t>
              </a:r>
            </a:p>
          </p:txBody>
        </p:sp>
        <p:sp>
          <p:nvSpPr>
            <p:cNvPr id="141" name="Rectangle 39"/>
            <p:cNvSpPr>
              <a:spLocks noChangeArrowheads="1"/>
            </p:cNvSpPr>
            <p:nvPr/>
          </p:nvSpPr>
          <p:spPr bwMode="auto">
            <a:xfrm>
              <a:off x="2802732" y="4697178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C</a:t>
              </a:r>
            </a:p>
          </p:txBody>
        </p:sp>
        <p:sp>
          <p:nvSpPr>
            <p:cNvPr id="142" name="Rectangle 39"/>
            <p:cNvSpPr>
              <a:spLocks noChangeArrowheads="1"/>
            </p:cNvSpPr>
            <p:nvPr/>
          </p:nvSpPr>
          <p:spPr bwMode="auto">
            <a:xfrm>
              <a:off x="2802732" y="2903575"/>
              <a:ext cx="845348" cy="319194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R1</a:t>
              </a:r>
            </a:p>
          </p:txBody>
        </p:sp>
        <p:sp>
          <p:nvSpPr>
            <p:cNvPr id="143" name="Rectangle 39"/>
            <p:cNvSpPr>
              <a:spLocks noChangeArrowheads="1"/>
            </p:cNvSpPr>
            <p:nvPr/>
          </p:nvSpPr>
          <p:spPr bwMode="auto">
            <a:xfrm>
              <a:off x="2802732" y="2316003"/>
              <a:ext cx="845348" cy="317369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R0</a:t>
              </a:r>
            </a:p>
          </p:txBody>
        </p:sp>
        <p:sp>
          <p:nvSpPr>
            <p:cNvPr id="144" name="Rectangle 39"/>
            <p:cNvSpPr>
              <a:spLocks noChangeArrowheads="1"/>
            </p:cNvSpPr>
            <p:nvPr/>
          </p:nvSpPr>
          <p:spPr bwMode="auto">
            <a:xfrm>
              <a:off x="2802732" y="5332271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D</a:t>
              </a:r>
            </a:p>
          </p:txBody>
        </p:sp>
        <p:sp>
          <p:nvSpPr>
            <p:cNvPr id="145" name="Rectangle 39"/>
            <p:cNvSpPr>
              <a:spLocks noChangeArrowheads="1"/>
            </p:cNvSpPr>
            <p:nvPr/>
          </p:nvSpPr>
          <p:spPr bwMode="auto">
            <a:xfrm>
              <a:off x="4548210" y="5332271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PSW</a:t>
              </a:r>
            </a:p>
          </p:txBody>
        </p:sp>
        <p:sp>
          <p:nvSpPr>
            <p:cNvPr id="146" name="Rectangle 39"/>
            <p:cNvSpPr>
              <a:spLocks noChangeArrowheads="1"/>
            </p:cNvSpPr>
            <p:nvPr/>
          </p:nvSpPr>
          <p:spPr bwMode="auto">
            <a:xfrm>
              <a:off x="4548210" y="4697178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SP</a:t>
              </a:r>
            </a:p>
          </p:txBody>
        </p:sp>
        <p:sp>
          <p:nvSpPr>
            <p:cNvPr id="147" name="Rectangle 39"/>
            <p:cNvSpPr>
              <a:spLocks noChangeArrowheads="1"/>
            </p:cNvSpPr>
            <p:nvPr/>
          </p:nvSpPr>
          <p:spPr bwMode="auto">
            <a:xfrm>
              <a:off x="4548210" y="4077840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PC</a:t>
              </a:r>
            </a:p>
          </p:txBody>
        </p:sp>
        <p:sp>
          <p:nvSpPr>
            <p:cNvPr id="148" name="Rectangle 39"/>
            <p:cNvSpPr>
              <a:spLocks noChangeArrowheads="1"/>
            </p:cNvSpPr>
            <p:nvPr/>
          </p:nvSpPr>
          <p:spPr bwMode="auto">
            <a:xfrm>
              <a:off x="4548210" y="3476928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IR</a:t>
              </a:r>
            </a:p>
          </p:txBody>
        </p:sp>
        <p:sp>
          <p:nvSpPr>
            <p:cNvPr id="149" name="Rectangle 39"/>
            <p:cNvSpPr>
              <a:spLocks noChangeArrowheads="1"/>
            </p:cNvSpPr>
            <p:nvPr/>
          </p:nvSpPr>
          <p:spPr bwMode="auto">
            <a:xfrm>
              <a:off x="4546599" y="2902470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MDR</a:t>
              </a:r>
            </a:p>
          </p:txBody>
        </p:sp>
        <p:sp>
          <p:nvSpPr>
            <p:cNvPr id="150" name="Rectangle 39"/>
            <p:cNvSpPr>
              <a:spLocks noChangeArrowheads="1"/>
            </p:cNvSpPr>
            <p:nvPr/>
          </p:nvSpPr>
          <p:spPr bwMode="auto">
            <a:xfrm>
              <a:off x="4547788" y="2313985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MAR</a:t>
              </a:r>
            </a:p>
          </p:txBody>
        </p:sp>
        <p:sp>
          <p:nvSpPr>
            <p:cNvPr id="155" name="Text Box 98"/>
            <p:cNvSpPr txBox="1">
              <a:spLocks noChangeArrowheads="1"/>
            </p:cNvSpPr>
            <p:nvPr/>
          </p:nvSpPr>
          <p:spPr bwMode="auto">
            <a:xfrm>
              <a:off x="1379462" y="4602527"/>
              <a:ext cx="1264229" cy="12547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 R0~R3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 C  D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PSW MDR</a:t>
              </a:r>
            </a:p>
          </p:txBody>
        </p:sp>
        <p:sp>
          <p:nvSpPr>
            <p:cNvPr id="156" name="Text Box 98"/>
            <p:cNvSpPr txBox="1">
              <a:spLocks noChangeArrowheads="1"/>
            </p:cNvSpPr>
            <p:nvPr/>
          </p:nvSpPr>
          <p:spPr bwMode="auto">
            <a:xfrm>
              <a:off x="380773" y="4328130"/>
              <a:ext cx="48684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…</a:t>
              </a:r>
            </a:p>
          </p:txBody>
        </p:sp>
        <p:sp>
          <p:nvSpPr>
            <p:cNvPr id="157" name="Text Box 98"/>
            <p:cNvSpPr txBox="1">
              <a:spLocks noChangeArrowheads="1"/>
            </p:cNvSpPr>
            <p:nvPr/>
          </p:nvSpPr>
          <p:spPr bwMode="auto">
            <a:xfrm>
              <a:off x="1752205" y="4350543"/>
              <a:ext cx="48684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…</a:t>
              </a:r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10C97596-949B-4C46-B79E-777065FAB2D8}"/>
              </a:ext>
            </a:extLst>
          </p:cNvPr>
          <p:cNvSpPr/>
          <p:nvPr/>
        </p:nvSpPr>
        <p:spPr>
          <a:xfrm>
            <a:off x="-12697" y="5106652"/>
            <a:ext cx="9181652" cy="12922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2" name="Text Box 5">
            <a:extLst>
              <a:ext uri="{FF2B5EF4-FFF2-40B4-BE49-F238E27FC236}">
                <a16:creationId xmlns:a16="http://schemas.microsoft.com/office/drawing/2014/main" id="{CDBF23C4-D56A-4E54-83A4-AB70822C2976}"/>
              </a:ext>
            </a:extLst>
          </p:cNvPr>
          <p:cNvSpPr txBox="1"/>
          <p:nvPr/>
        </p:nvSpPr>
        <p:spPr>
          <a:xfrm>
            <a:off x="254323" y="5222017"/>
            <a:ext cx="49995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c.</a:t>
            </a:r>
          </a:p>
        </p:txBody>
      </p:sp>
      <p:sp>
        <p:nvSpPr>
          <p:cNvPr id="135" name="Text Box 98">
            <a:extLst>
              <a:ext uri="{FF2B5EF4-FFF2-40B4-BE49-F238E27FC236}">
                <a16:creationId xmlns:a16="http://schemas.microsoft.com/office/drawing/2014/main" id="{4FCBA5C9-48B5-4D17-8C0F-36614949BB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1387" y="4738095"/>
            <a:ext cx="519134" cy="313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PC </a:t>
            </a:r>
          </a:p>
        </p:txBody>
      </p:sp>
      <p:sp>
        <p:nvSpPr>
          <p:cNvPr id="151" name="Line 31">
            <a:extLst>
              <a:ext uri="{FF2B5EF4-FFF2-40B4-BE49-F238E27FC236}">
                <a16:creationId xmlns:a16="http://schemas.microsoft.com/office/drawing/2014/main" id="{BEF917C7-42E8-42C2-815D-0CE1CA79969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19258" y="3526925"/>
            <a:ext cx="1" cy="35917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2" name="Text Box 115">
            <a:extLst>
              <a:ext uri="{FF2B5EF4-FFF2-40B4-BE49-F238E27FC236}">
                <a16:creationId xmlns:a16="http://schemas.microsoft.com/office/drawing/2014/main" id="{D1D3F43E-8A4D-4E8B-BC6C-1FCB548A7A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180" y="3163633"/>
            <a:ext cx="1131090" cy="400110"/>
          </a:xfrm>
          <a:prstGeom prst="rect">
            <a:avLst/>
          </a:prstGeom>
          <a:solidFill>
            <a:srgbClr val="FF0000"/>
          </a:solidFill>
          <a:ln w="38100">
            <a:solidFill>
              <a:srgbClr val="ED7D31"/>
            </a:solidFill>
            <a:miter lim="800000"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</a:p>
        </p:txBody>
      </p:sp>
      <p:sp>
        <p:nvSpPr>
          <p:cNvPr id="153" name="Text Box 5">
            <a:extLst>
              <a:ext uri="{FF2B5EF4-FFF2-40B4-BE49-F238E27FC236}">
                <a16:creationId xmlns:a16="http://schemas.microsoft.com/office/drawing/2014/main" id="{7186C83F-ADF1-4E89-862D-5D89A9E1410D}"/>
              </a:ext>
            </a:extLst>
          </p:cNvPr>
          <p:cNvSpPr txBox="1"/>
          <p:nvPr/>
        </p:nvSpPr>
        <p:spPr>
          <a:xfrm>
            <a:off x="609075" y="5222017"/>
            <a:ext cx="49995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PC</a:t>
            </a:r>
          </a:p>
        </p:txBody>
      </p:sp>
      <p:sp>
        <p:nvSpPr>
          <p:cNvPr id="154" name="Line 61">
            <a:extLst>
              <a:ext uri="{FF2B5EF4-FFF2-40B4-BE49-F238E27FC236}">
                <a16:creationId xmlns:a16="http://schemas.microsoft.com/office/drawing/2014/main" id="{1E718A8A-D2E4-44C7-A3BB-C5633065BE6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11011" y="5451967"/>
            <a:ext cx="352041" cy="176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8" name="Text Box 5">
            <a:extLst>
              <a:ext uri="{FF2B5EF4-FFF2-40B4-BE49-F238E27FC236}">
                <a16:creationId xmlns:a16="http://schemas.microsoft.com/office/drawing/2014/main" id="{B1BCE9A1-B952-4F4C-96B7-2F8779F83F49}"/>
              </a:ext>
            </a:extLst>
          </p:cNvPr>
          <p:cNvSpPr txBox="1"/>
          <p:nvPr/>
        </p:nvSpPr>
        <p:spPr>
          <a:xfrm>
            <a:off x="1428283" y="5222017"/>
            <a:ext cx="317987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</a:p>
        </p:txBody>
      </p:sp>
      <p:sp>
        <p:nvSpPr>
          <p:cNvPr id="159" name="Line 28">
            <a:extLst>
              <a:ext uri="{FF2B5EF4-FFF2-40B4-BE49-F238E27FC236}">
                <a16:creationId xmlns:a16="http://schemas.microsoft.com/office/drawing/2014/main" id="{60D56329-4E1E-4D3C-BA42-83B9A89BDE8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95417" y="2870963"/>
            <a:ext cx="0" cy="29311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0" name="Text Box 127">
            <a:extLst>
              <a:ext uri="{FF2B5EF4-FFF2-40B4-BE49-F238E27FC236}">
                <a16:creationId xmlns:a16="http://schemas.microsoft.com/office/drawing/2014/main" id="{0344C050-FFFF-4FAD-92DC-1C348BE1A6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3655" y="2529052"/>
            <a:ext cx="1537493" cy="359215"/>
          </a:xfrm>
          <a:prstGeom prst="rect">
            <a:avLst/>
          </a:prstGeom>
          <a:solidFill>
            <a:srgbClr val="FF0000"/>
          </a:solidFill>
          <a:ln w="38100">
            <a:solidFill>
              <a:srgbClr val="ED7D31"/>
            </a:solidFill>
            <a:miter lim="800000"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ALU</a:t>
            </a:r>
          </a:p>
        </p:txBody>
      </p:sp>
      <p:sp>
        <p:nvSpPr>
          <p:cNvPr id="161" name="Line 61">
            <a:extLst>
              <a:ext uri="{FF2B5EF4-FFF2-40B4-BE49-F238E27FC236}">
                <a16:creationId xmlns:a16="http://schemas.microsoft.com/office/drawing/2014/main" id="{002281D7-D3CB-441D-B110-0BAD7A118CB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746270" y="5451967"/>
            <a:ext cx="352041" cy="176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2" name="Text Box 5">
            <a:extLst>
              <a:ext uri="{FF2B5EF4-FFF2-40B4-BE49-F238E27FC236}">
                <a16:creationId xmlns:a16="http://schemas.microsoft.com/office/drawing/2014/main" id="{F6166FC4-8065-4CDA-9A75-C2525BBD3EB9}"/>
              </a:ext>
            </a:extLst>
          </p:cNvPr>
          <p:cNvSpPr txBox="1"/>
          <p:nvPr/>
        </p:nvSpPr>
        <p:spPr>
          <a:xfrm>
            <a:off x="2063541" y="5222017"/>
            <a:ext cx="1455947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ALU(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加</a:t>
            </a:r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1)</a:t>
            </a:r>
          </a:p>
        </p:txBody>
      </p:sp>
      <p:sp>
        <p:nvSpPr>
          <p:cNvPr id="163" name="Line 30">
            <a:extLst>
              <a:ext uri="{FF2B5EF4-FFF2-40B4-BE49-F238E27FC236}">
                <a16:creationId xmlns:a16="http://schemas.microsoft.com/office/drawing/2014/main" id="{147A065C-0D28-4BB1-96A8-7EC9AAB05C7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97289" y="2236395"/>
            <a:ext cx="0" cy="29311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4" name="Text Box 116">
            <a:extLst>
              <a:ext uri="{FF2B5EF4-FFF2-40B4-BE49-F238E27FC236}">
                <a16:creationId xmlns:a16="http://schemas.microsoft.com/office/drawing/2014/main" id="{89D4202E-6F61-497C-ACF9-1A0472A29F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6100" y="1896135"/>
            <a:ext cx="1281906" cy="359216"/>
          </a:xfrm>
          <a:prstGeom prst="rect">
            <a:avLst/>
          </a:prstGeom>
          <a:solidFill>
            <a:srgbClr val="FF0000"/>
          </a:solidFill>
          <a:ln w="38100">
            <a:solidFill>
              <a:srgbClr val="ED7D31"/>
            </a:solidFill>
            <a:miter lim="800000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zh-CN" altLang="en-US" sz="20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移位器</a:t>
            </a:r>
          </a:p>
        </p:txBody>
      </p:sp>
      <p:sp>
        <p:nvSpPr>
          <p:cNvPr id="165" name="Line 61">
            <a:extLst>
              <a:ext uri="{FF2B5EF4-FFF2-40B4-BE49-F238E27FC236}">
                <a16:creationId xmlns:a16="http://schemas.microsoft.com/office/drawing/2014/main" id="{20B33DE0-E8AA-48B8-9F74-9DD0B08C850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44399" y="5451967"/>
            <a:ext cx="352041" cy="176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6" name="Text Box 5">
            <a:extLst>
              <a:ext uri="{FF2B5EF4-FFF2-40B4-BE49-F238E27FC236}">
                <a16:creationId xmlns:a16="http://schemas.microsoft.com/office/drawing/2014/main" id="{92C1AC92-CE73-4013-9D61-E805EB271319}"/>
              </a:ext>
            </a:extLst>
          </p:cNvPr>
          <p:cNvSpPr txBox="1"/>
          <p:nvPr/>
        </p:nvSpPr>
        <p:spPr>
          <a:xfrm>
            <a:off x="3761670" y="5222017"/>
            <a:ext cx="520433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移</a:t>
            </a:r>
            <a:endParaRPr lang="en-US" altLang="zh-CN" sz="24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7" name="Line 30">
            <a:extLst>
              <a:ext uri="{FF2B5EF4-FFF2-40B4-BE49-F238E27FC236}">
                <a16:creationId xmlns:a16="http://schemas.microsoft.com/office/drawing/2014/main" id="{78BE8E2A-8871-4C56-870F-43A308AE0C3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97057" y="1670690"/>
            <a:ext cx="0" cy="29311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8" name="Line 51">
            <a:extLst>
              <a:ext uri="{FF2B5EF4-FFF2-40B4-BE49-F238E27FC236}">
                <a16:creationId xmlns:a16="http://schemas.microsoft.com/office/drawing/2014/main" id="{AF120559-BCFE-4037-A287-0D8A2DF7049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03461" y="1687906"/>
            <a:ext cx="2699770" cy="1002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9" name="Text Box 117">
            <a:extLst>
              <a:ext uri="{FF2B5EF4-FFF2-40B4-BE49-F238E27FC236}">
                <a16:creationId xmlns:a16="http://schemas.microsoft.com/office/drawing/2014/main" id="{C98E40CD-025A-4B70-9600-2D0638584E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4360" y="1291128"/>
            <a:ext cx="15835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spcBef>
                <a:spcPct val="50000"/>
              </a:spcBef>
              <a:defRPr sz="2000" b="1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 dirty="0">
                <a:solidFill>
                  <a:srgbClr val="FF0000"/>
                </a:solidFill>
              </a:rPr>
              <a:t>内总线</a:t>
            </a:r>
          </a:p>
        </p:txBody>
      </p:sp>
      <p:sp>
        <p:nvSpPr>
          <p:cNvPr id="170" name="Line 52">
            <a:extLst>
              <a:ext uri="{FF2B5EF4-FFF2-40B4-BE49-F238E27FC236}">
                <a16:creationId xmlns:a16="http://schemas.microsoft.com/office/drawing/2014/main" id="{71C3F07A-9150-4614-AB86-BB910CF90B72}"/>
              </a:ext>
            </a:extLst>
          </p:cNvPr>
          <p:cNvSpPr>
            <a:spLocks noChangeShapeType="1"/>
          </p:cNvSpPr>
          <p:nvPr/>
        </p:nvSpPr>
        <p:spPr bwMode="auto">
          <a:xfrm>
            <a:off x="4590328" y="1667393"/>
            <a:ext cx="14633" cy="3305939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1" name="Line 61">
            <a:extLst>
              <a:ext uri="{FF2B5EF4-FFF2-40B4-BE49-F238E27FC236}">
                <a16:creationId xmlns:a16="http://schemas.microsoft.com/office/drawing/2014/main" id="{8691E3E0-FFE5-488D-A4E3-29843E7D746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52295" y="5451967"/>
            <a:ext cx="352041" cy="176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2" name="Text Box 5">
            <a:extLst>
              <a:ext uri="{FF2B5EF4-FFF2-40B4-BE49-F238E27FC236}">
                <a16:creationId xmlns:a16="http://schemas.microsoft.com/office/drawing/2014/main" id="{CD9739F3-D99B-4690-A858-8A2AC0AB0431}"/>
              </a:ext>
            </a:extLst>
          </p:cNvPr>
          <p:cNvSpPr txBox="1"/>
          <p:nvPr/>
        </p:nvSpPr>
        <p:spPr>
          <a:xfrm>
            <a:off x="4569566" y="5222017"/>
            <a:ext cx="1640187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内总线</a:t>
            </a:r>
            <a:endParaRPr lang="en-US" altLang="zh-CN" sz="24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3" name="Line 60">
            <a:extLst>
              <a:ext uri="{FF2B5EF4-FFF2-40B4-BE49-F238E27FC236}">
                <a16:creationId xmlns:a16="http://schemas.microsoft.com/office/drawing/2014/main" id="{57C2CD31-14D8-4154-BFDF-962E32D6C0E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596856" y="3592780"/>
            <a:ext cx="378628" cy="277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4" name="Rectangle 39">
            <a:extLst>
              <a:ext uri="{FF2B5EF4-FFF2-40B4-BE49-F238E27FC236}">
                <a16:creationId xmlns:a16="http://schemas.microsoft.com/office/drawing/2014/main" id="{B1A3AEDD-759E-492D-AED9-78FDCF11C9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0007" y="3450258"/>
            <a:ext cx="845348" cy="288555"/>
          </a:xfrm>
          <a:prstGeom prst="rect">
            <a:avLst/>
          </a:prstGeom>
          <a:solidFill>
            <a:srgbClr val="FF0000"/>
          </a:solidFill>
          <a:ln w="38100">
            <a:solidFill>
              <a:srgbClr val="ED7D31"/>
            </a:solidFill>
            <a:miter lim="800000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0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PC</a:t>
            </a:r>
          </a:p>
        </p:txBody>
      </p:sp>
      <p:sp>
        <p:nvSpPr>
          <p:cNvPr id="175" name="Line 61">
            <a:extLst>
              <a:ext uri="{FF2B5EF4-FFF2-40B4-BE49-F238E27FC236}">
                <a16:creationId xmlns:a16="http://schemas.microsoft.com/office/drawing/2014/main" id="{7CB524BC-504B-4703-8231-3FA2BD841C6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96915" y="5451967"/>
            <a:ext cx="352041" cy="176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6" name="Text Box 5">
            <a:extLst>
              <a:ext uri="{FF2B5EF4-FFF2-40B4-BE49-F238E27FC236}">
                <a16:creationId xmlns:a16="http://schemas.microsoft.com/office/drawing/2014/main" id="{CC674AB6-B37C-4A85-BD02-A02A5935BD64}"/>
              </a:ext>
            </a:extLst>
          </p:cNvPr>
          <p:cNvSpPr txBox="1"/>
          <p:nvPr/>
        </p:nvSpPr>
        <p:spPr>
          <a:xfrm>
            <a:off x="6414186" y="5222017"/>
            <a:ext cx="520433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PC</a:t>
            </a:r>
          </a:p>
        </p:txBody>
      </p:sp>
      <p:sp>
        <p:nvSpPr>
          <p:cNvPr id="177" name="箭头: 右 176">
            <a:extLst>
              <a:ext uri="{FF2B5EF4-FFF2-40B4-BE49-F238E27FC236}">
                <a16:creationId xmlns:a16="http://schemas.microsoft.com/office/drawing/2014/main" id="{253227D7-43A4-4D90-A022-7505590EE73D}"/>
              </a:ext>
            </a:extLst>
          </p:cNvPr>
          <p:cNvSpPr/>
          <p:nvPr/>
        </p:nvSpPr>
        <p:spPr>
          <a:xfrm>
            <a:off x="6943656" y="5322044"/>
            <a:ext cx="411514" cy="261610"/>
          </a:xfrm>
          <a:prstGeom prst="rightArrow">
            <a:avLst/>
          </a:prstGeom>
          <a:solidFill>
            <a:schemeClr val="bg1"/>
          </a:solidFill>
          <a:ln w="38100">
            <a:solidFill>
              <a:srgbClr val="2F5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FF0000"/>
              </a:solidFill>
            </a:endParaRPr>
          </a:p>
        </p:txBody>
      </p:sp>
      <p:sp>
        <p:nvSpPr>
          <p:cNvPr id="178" name="Text Box 5">
            <a:extLst>
              <a:ext uri="{FF2B5EF4-FFF2-40B4-BE49-F238E27FC236}">
                <a16:creationId xmlns:a16="http://schemas.microsoft.com/office/drawing/2014/main" id="{F62717C7-39BF-4A49-AD6D-B8B29BCD0BEA}"/>
              </a:ext>
            </a:extLst>
          </p:cNvPr>
          <p:cNvSpPr txBox="1"/>
          <p:nvPr/>
        </p:nvSpPr>
        <p:spPr>
          <a:xfrm>
            <a:off x="7365741" y="5222017"/>
            <a:ext cx="865207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PC+1</a:t>
            </a:r>
          </a:p>
        </p:txBody>
      </p:sp>
      <p:sp>
        <p:nvSpPr>
          <p:cNvPr id="179" name="Line 61">
            <a:extLst>
              <a:ext uri="{FF2B5EF4-FFF2-40B4-BE49-F238E27FC236}">
                <a16:creationId xmlns:a16="http://schemas.microsoft.com/office/drawing/2014/main" id="{B3279844-0B0B-4AE6-B259-AA24D7E8FE1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218198" y="5451967"/>
            <a:ext cx="352041" cy="176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0" name="Text Box 5">
            <a:extLst>
              <a:ext uri="{FF2B5EF4-FFF2-40B4-BE49-F238E27FC236}">
                <a16:creationId xmlns:a16="http://schemas.microsoft.com/office/drawing/2014/main" id="{57D36508-8A06-4DC3-BEAC-F39A9AAB46E9}"/>
              </a:ext>
            </a:extLst>
          </p:cNvPr>
          <p:cNvSpPr txBox="1"/>
          <p:nvPr/>
        </p:nvSpPr>
        <p:spPr>
          <a:xfrm>
            <a:off x="8535471" y="5222017"/>
            <a:ext cx="688862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PC</a:t>
            </a:r>
          </a:p>
        </p:txBody>
      </p:sp>
      <p:sp>
        <p:nvSpPr>
          <p:cNvPr id="181" name="Text Box 5">
            <a:extLst>
              <a:ext uri="{FF2B5EF4-FFF2-40B4-BE49-F238E27FC236}">
                <a16:creationId xmlns:a16="http://schemas.microsoft.com/office/drawing/2014/main" id="{94A7F9F5-3187-4269-BAED-33EA6A54EAD2}"/>
              </a:ext>
            </a:extLst>
          </p:cNvPr>
          <p:cNvSpPr txBox="1"/>
          <p:nvPr/>
        </p:nvSpPr>
        <p:spPr>
          <a:xfrm>
            <a:off x="236905" y="5744703"/>
            <a:ext cx="49995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d.</a:t>
            </a:r>
          </a:p>
        </p:txBody>
      </p:sp>
      <p:sp>
        <p:nvSpPr>
          <p:cNvPr id="184" name="Text Box 98">
            <a:extLst>
              <a:ext uri="{FF2B5EF4-FFF2-40B4-BE49-F238E27FC236}">
                <a16:creationId xmlns:a16="http://schemas.microsoft.com/office/drawing/2014/main" id="{9233A207-9E12-4BBA-82ED-C70BAB58BC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9210" y="4338572"/>
            <a:ext cx="519134" cy="313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 </a:t>
            </a:r>
          </a:p>
        </p:txBody>
      </p:sp>
      <p:sp>
        <p:nvSpPr>
          <p:cNvPr id="185" name="Line 31">
            <a:extLst>
              <a:ext uri="{FF2B5EF4-FFF2-40B4-BE49-F238E27FC236}">
                <a16:creationId xmlns:a16="http://schemas.microsoft.com/office/drawing/2014/main" id="{3AA0F1F8-A025-4293-A1AB-2C15E6B24C7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3908" y="3528227"/>
            <a:ext cx="1" cy="359177"/>
          </a:xfrm>
          <a:prstGeom prst="line">
            <a:avLst/>
          </a:prstGeom>
          <a:noFill/>
          <a:ln w="38100">
            <a:solidFill>
              <a:schemeClr val="accent6">
                <a:lumMod val="75000"/>
              </a:schemeClr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6" name="Text Box 115">
            <a:extLst>
              <a:ext uri="{FF2B5EF4-FFF2-40B4-BE49-F238E27FC236}">
                <a16:creationId xmlns:a16="http://schemas.microsoft.com/office/drawing/2014/main" id="{7203B770-C00A-4492-A233-385B24AED0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503" y="3163838"/>
            <a:ext cx="1131090" cy="40011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  <a:miter lim="800000"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</a:p>
        </p:txBody>
      </p:sp>
      <p:sp>
        <p:nvSpPr>
          <p:cNvPr id="187" name="Text Box 5">
            <a:extLst>
              <a:ext uri="{FF2B5EF4-FFF2-40B4-BE49-F238E27FC236}">
                <a16:creationId xmlns:a16="http://schemas.microsoft.com/office/drawing/2014/main" id="{9F8380F1-BE3A-477F-9296-4BBB1CE04026}"/>
              </a:ext>
            </a:extLst>
          </p:cNvPr>
          <p:cNvSpPr txBox="1"/>
          <p:nvPr/>
        </p:nvSpPr>
        <p:spPr>
          <a:xfrm>
            <a:off x="609075" y="5585894"/>
            <a:ext cx="380475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</a:p>
        </p:txBody>
      </p:sp>
      <p:sp>
        <p:nvSpPr>
          <p:cNvPr id="188" name="Line 61">
            <a:extLst>
              <a:ext uri="{FF2B5EF4-FFF2-40B4-BE49-F238E27FC236}">
                <a16:creationId xmlns:a16="http://schemas.microsoft.com/office/drawing/2014/main" id="{F4605C7A-F13A-4F96-949F-790FF78D161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90361" y="5815844"/>
            <a:ext cx="352041" cy="1764"/>
          </a:xfrm>
          <a:prstGeom prst="line">
            <a:avLst/>
          </a:prstGeom>
          <a:noFill/>
          <a:ln w="38100">
            <a:solidFill>
              <a:schemeClr val="accent6">
                <a:lumMod val="75000"/>
              </a:schemeClr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chemeClr val="accent6">
                  <a:lumMod val="7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9" name="Text Box 5">
            <a:extLst>
              <a:ext uri="{FF2B5EF4-FFF2-40B4-BE49-F238E27FC236}">
                <a16:creationId xmlns:a16="http://schemas.microsoft.com/office/drawing/2014/main" id="{CF10E8FD-C02F-4D9D-B57C-FE697A28CC49}"/>
              </a:ext>
            </a:extLst>
          </p:cNvPr>
          <p:cNvSpPr txBox="1"/>
          <p:nvPr/>
        </p:nvSpPr>
        <p:spPr>
          <a:xfrm>
            <a:off x="1326884" y="5585894"/>
            <a:ext cx="645607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A/B</a:t>
            </a:r>
          </a:p>
        </p:txBody>
      </p:sp>
      <p:sp>
        <p:nvSpPr>
          <p:cNvPr id="190" name="Text Box 98">
            <a:extLst>
              <a:ext uri="{FF2B5EF4-FFF2-40B4-BE49-F238E27FC236}">
                <a16:creationId xmlns:a16="http://schemas.microsoft.com/office/drawing/2014/main" id="{49F0490D-C1B0-4A60-9EBE-471CF0753B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3840" y="3918772"/>
            <a:ext cx="519134" cy="313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R0</a:t>
            </a:r>
          </a:p>
        </p:txBody>
      </p:sp>
      <p:sp>
        <p:nvSpPr>
          <p:cNvPr id="191" name="Line 31">
            <a:extLst>
              <a:ext uri="{FF2B5EF4-FFF2-40B4-BE49-F238E27FC236}">
                <a16:creationId xmlns:a16="http://schemas.microsoft.com/office/drawing/2014/main" id="{E2DF584B-BAED-47B1-8FA9-E09E17F2DF9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24642" y="3528511"/>
            <a:ext cx="1" cy="359177"/>
          </a:xfrm>
          <a:prstGeom prst="line">
            <a:avLst/>
          </a:prstGeom>
          <a:noFill/>
          <a:ln w="38100">
            <a:solidFill>
              <a:schemeClr val="accent6">
                <a:lumMod val="75000"/>
              </a:schemeClr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92" name="Text Box 125">
            <a:extLst>
              <a:ext uri="{FF2B5EF4-FFF2-40B4-BE49-F238E27FC236}">
                <a16:creationId xmlns:a16="http://schemas.microsoft.com/office/drawing/2014/main" id="{3F84D73B-E46C-4976-96EF-5BB1738C37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1449" y="3165221"/>
            <a:ext cx="1131091" cy="40011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  <a:miter lim="800000"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</a:p>
        </p:txBody>
      </p:sp>
      <p:sp>
        <p:nvSpPr>
          <p:cNvPr id="193" name="Text Box 5">
            <a:extLst>
              <a:ext uri="{FF2B5EF4-FFF2-40B4-BE49-F238E27FC236}">
                <a16:creationId xmlns:a16="http://schemas.microsoft.com/office/drawing/2014/main" id="{50A66E4D-7B77-4E55-BBC3-DDBE0388EF9C}"/>
              </a:ext>
            </a:extLst>
          </p:cNvPr>
          <p:cNvSpPr txBox="1"/>
          <p:nvPr/>
        </p:nvSpPr>
        <p:spPr>
          <a:xfrm>
            <a:off x="609075" y="5982722"/>
            <a:ext cx="464307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r>
              <a:rPr lang="en-US" altLang="zh-CN" sz="2400" b="1" baseline="-25000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</a:p>
        </p:txBody>
      </p:sp>
      <p:sp>
        <p:nvSpPr>
          <p:cNvPr id="194" name="Line 61">
            <a:extLst>
              <a:ext uri="{FF2B5EF4-FFF2-40B4-BE49-F238E27FC236}">
                <a16:creationId xmlns:a16="http://schemas.microsoft.com/office/drawing/2014/main" id="{27768F13-A0B2-4157-8D28-447017F3EA0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18939" y="6212672"/>
            <a:ext cx="352041" cy="1764"/>
          </a:xfrm>
          <a:prstGeom prst="line">
            <a:avLst/>
          </a:prstGeom>
          <a:noFill/>
          <a:ln w="38100">
            <a:solidFill>
              <a:schemeClr val="accent6">
                <a:lumMod val="75000"/>
              </a:schemeClr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chemeClr val="accent6">
                  <a:lumMod val="7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95" name="Text Box 5">
            <a:extLst>
              <a:ext uri="{FF2B5EF4-FFF2-40B4-BE49-F238E27FC236}">
                <a16:creationId xmlns:a16="http://schemas.microsoft.com/office/drawing/2014/main" id="{7983955F-EA6D-4BBC-B8D3-DAFC1DCE1A1B}"/>
              </a:ext>
            </a:extLst>
          </p:cNvPr>
          <p:cNvSpPr txBox="1"/>
          <p:nvPr/>
        </p:nvSpPr>
        <p:spPr>
          <a:xfrm>
            <a:off x="1326884" y="5982722"/>
            <a:ext cx="645607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B/A</a:t>
            </a:r>
          </a:p>
        </p:txBody>
      </p:sp>
      <p:sp>
        <p:nvSpPr>
          <p:cNvPr id="196" name="Line 28">
            <a:extLst>
              <a:ext uri="{FF2B5EF4-FFF2-40B4-BE49-F238E27FC236}">
                <a16:creationId xmlns:a16="http://schemas.microsoft.com/office/drawing/2014/main" id="{F5BB339C-EB96-46D9-AC28-6C7A1C91D96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95447" y="2870963"/>
            <a:ext cx="0" cy="293112"/>
          </a:xfrm>
          <a:prstGeom prst="line">
            <a:avLst/>
          </a:prstGeom>
          <a:noFill/>
          <a:ln w="38100">
            <a:solidFill>
              <a:schemeClr val="accent6">
                <a:lumMod val="75000"/>
              </a:schemeClr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97" name="Line 28">
            <a:extLst>
              <a:ext uri="{FF2B5EF4-FFF2-40B4-BE49-F238E27FC236}">
                <a16:creationId xmlns:a16="http://schemas.microsoft.com/office/drawing/2014/main" id="{7CDA3670-D7BD-4AE8-A8C9-86FF21EF146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67767" y="2870963"/>
            <a:ext cx="0" cy="293112"/>
          </a:xfrm>
          <a:prstGeom prst="line">
            <a:avLst/>
          </a:prstGeom>
          <a:noFill/>
          <a:ln w="38100">
            <a:solidFill>
              <a:schemeClr val="accent6">
                <a:lumMod val="75000"/>
              </a:schemeClr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98" name="Text Box 127">
            <a:extLst>
              <a:ext uri="{FF2B5EF4-FFF2-40B4-BE49-F238E27FC236}">
                <a16:creationId xmlns:a16="http://schemas.microsoft.com/office/drawing/2014/main" id="{E8ABF8BF-CCF6-4D50-9E55-A3151F7839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3582" y="2531153"/>
            <a:ext cx="1537493" cy="35921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  <a:miter lim="800000"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ALU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D761F331-786A-4591-A8A6-15D3BB33007D}"/>
              </a:ext>
            </a:extLst>
          </p:cNvPr>
          <p:cNvGrpSpPr/>
          <p:nvPr/>
        </p:nvGrpSpPr>
        <p:grpSpPr>
          <a:xfrm>
            <a:off x="1903459" y="5815845"/>
            <a:ext cx="409402" cy="451836"/>
            <a:chOff x="1903459" y="5815845"/>
            <a:chExt cx="409402" cy="451836"/>
          </a:xfrm>
        </p:grpSpPr>
        <p:sp>
          <p:nvSpPr>
            <p:cNvPr id="200" name="Line 61">
              <a:extLst>
                <a:ext uri="{FF2B5EF4-FFF2-40B4-BE49-F238E27FC236}">
                  <a16:creationId xmlns:a16="http://schemas.microsoft.com/office/drawing/2014/main" id="{47FF9D4B-462A-4EBF-887F-FD047141B5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903459" y="5831801"/>
              <a:ext cx="205579" cy="4972"/>
            </a:xfrm>
            <a:prstGeom prst="line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01" name="Line 61">
              <a:extLst>
                <a:ext uri="{FF2B5EF4-FFF2-40B4-BE49-F238E27FC236}">
                  <a16:creationId xmlns:a16="http://schemas.microsoft.com/office/drawing/2014/main" id="{2CBC1258-221F-43D2-B64E-DE14FDD4BA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03459" y="6249004"/>
              <a:ext cx="205580" cy="0"/>
            </a:xfrm>
            <a:prstGeom prst="line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03" name="Line 61">
              <a:extLst>
                <a:ext uri="{FF2B5EF4-FFF2-40B4-BE49-F238E27FC236}">
                  <a16:creationId xmlns:a16="http://schemas.microsoft.com/office/drawing/2014/main" id="{0D392F9E-EDAF-45BF-B492-BABC0F635F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98311" y="5815845"/>
              <a:ext cx="0" cy="451836"/>
            </a:xfrm>
            <a:prstGeom prst="line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04" name="Line 61">
              <a:extLst>
                <a:ext uri="{FF2B5EF4-FFF2-40B4-BE49-F238E27FC236}">
                  <a16:creationId xmlns:a16="http://schemas.microsoft.com/office/drawing/2014/main" id="{76AB3D91-60AA-4D20-901B-2882908E22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79001" y="6039260"/>
              <a:ext cx="233860" cy="4972"/>
            </a:xfrm>
            <a:prstGeom prst="line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205" name="Text Box 5">
            <a:extLst>
              <a:ext uri="{FF2B5EF4-FFF2-40B4-BE49-F238E27FC236}">
                <a16:creationId xmlns:a16="http://schemas.microsoft.com/office/drawing/2014/main" id="{9EE24B19-8927-43F4-84E3-4741DF47FAD4}"/>
              </a:ext>
            </a:extLst>
          </p:cNvPr>
          <p:cNvSpPr txBox="1"/>
          <p:nvPr/>
        </p:nvSpPr>
        <p:spPr>
          <a:xfrm>
            <a:off x="2333027" y="5768304"/>
            <a:ext cx="1455947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ALU(</a:t>
            </a:r>
            <a:r>
              <a:rPr lang="zh-CN" altLang="en-US" sz="24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相加</a:t>
            </a: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</a:p>
        </p:txBody>
      </p:sp>
      <p:sp>
        <p:nvSpPr>
          <p:cNvPr id="206" name="Line 30">
            <a:extLst>
              <a:ext uri="{FF2B5EF4-FFF2-40B4-BE49-F238E27FC236}">
                <a16:creationId xmlns:a16="http://schemas.microsoft.com/office/drawing/2014/main" id="{4CFC9201-3243-45CA-90BA-5CD571B7B1B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97295" y="2236398"/>
            <a:ext cx="0" cy="293112"/>
          </a:xfrm>
          <a:prstGeom prst="line">
            <a:avLst/>
          </a:prstGeom>
          <a:noFill/>
          <a:ln w="38100">
            <a:solidFill>
              <a:schemeClr val="accent6">
                <a:lumMod val="75000"/>
              </a:schemeClr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7" name="Text Box 116">
            <a:extLst>
              <a:ext uri="{FF2B5EF4-FFF2-40B4-BE49-F238E27FC236}">
                <a16:creationId xmlns:a16="http://schemas.microsoft.com/office/drawing/2014/main" id="{DA5F85B7-0C44-49E8-AF2E-67611764EC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6106" y="1896138"/>
            <a:ext cx="1281906" cy="359216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  <a:miter lim="800000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zh-CN" altLang="en-US" sz="20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移位器</a:t>
            </a:r>
          </a:p>
        </p:txBody>
      </p:sp>
      <p:sp>
        <p:nvSpPr>
          <p:cNvPr id="208" name="Line 61">
            <a:extLst>
              <a:ext uri="{FF2B5EF4-FFF2-40B4-BE49-F238E27FC236}">
                <a16:creationId xmlns:a16="http://schemas.microsoft.com/office/drawing/2014/main" id="{1B5FFA5E-FE26-4048-8E5F-F6C54C7DFEE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59528" y="5998254"/>
            <a:ext cx="352041" cy="1764"/>
          </a:xfrm>
          <a:prstGeom prst="line">
            <a:avLst/>
          </a:prstGeom>
          <a:noFill/>
          <a:ln w="38100">
            <a:solidFill>
              <a:schemeClr val="accent6">
                <a:lumMod val="75000"/>
              </a:schemeClr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chemeClr val="accent6">
                  <a:lumMod val="7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10" name="Text Box 5">
            <a:extLst>
              <a:ext uri="{FF2B5EF4-FFF2-40B4-BE49-F238E27FC236}">
                <a16:creationId xmlns:a16="http://schemas.microsoft.com/office/drawing/2014/main" id="{0404A021-AD99-4888-8CA0-4AAD79867336}"/>
              </a:ext>
            </a:extLst>
          </p:cNvPr>
          <p:cNvSpPr txBox="1"/>
          <p:nvPr/>
        </p:nvSpPr>
        <p:spPr>
          <a:xfrm>
            <a:off x="4076799" y="5768304"/>
            <a:ext cx="520433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移</a:t>
            </a:r>
            <a:endParaRPr lang="en-US" altLang="zh-CN" sz="2400" b="1" dirty="0">
              <a:solidFill>
                <a:schemeClr val="accent6">
                  <a:lumMod val="7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11" name="Line 30">
            <a:extLst>
              <a:ext uri="{FF2B5EF4-FFF2-40B4-BE49-F238E27FC236}">
                <a16:creationId xmlns:a16="http://schemas.microsoft.com/office/drawing/2014/main" id="{35275DC1-339A-42D3-88A4-55FA3263234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98650" y="1672282"/>
            <a:ext cx="0" cy="293112"/>
          </a:xfrm>
          <a:prstGeom prst="line">
            <a:avLst/>
          </a:prstGeom>
          <a:noFill/>
          <a:ln w="38100">
            <a:solidFill>
              <a:schemeClr val="accent6">
                <a:lumMod val="75000"/>
              </a:schemeClr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12" name="Line 51">
            <a:extLst>
              <a:ext uri="{FF2B5EF4-FFF2-40B4-BE49-F238E27FC236}">
                <a16:creationId xmlns:a16="http://schemas.microsoft.com/office/drawing/2014/main" id="{2D1E4C45-BECC-459F-8EE7-1F34CFF1DC3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04261" y="1687910"/>
            <a:ext cx="2699770" cy="10027"/>
          </a:xfrm>
          <a:prstGeom prst="line">
            <a:avLst/>
          </a:prstGeom>
          <a:noFill/>
          <a:ln w="38100">
            <a:solidFill>
              <a:schemeClr val="accent6">
                <a:lumMod val="75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13" name="Text Box 117">
            <a:extLst>
              <a:ext uri="{FF2B5EF4-FFF2-40B4-BE49-F238E27FC236}">
                <a16:creationId xmlns:a16="http://schemas.microsoft.com/office/drawing/2014/main" id="{987FC5B5-D856-4EE3-9A1C-087902DA82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4366" y="1291133"/>
            <a:ext cx="15835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spcBef>
                <a:spcPct val="50000"/>
              </a:spcBef>
              <a:defRPr sz="2000" b="1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内总线</a:t>
            </a:r>
          </a:p>
        </p:txBody>
      </p:sp>
      <p:sp>
        <p:nvSpPr>
          <p:cNvPr id="214" name="Line 52">
            <a:extLst>
              <a:ext uri="{FF2B5EF4-FFF2-40B4-BE49-F238E27FC236}">
                <a16:creationId xmlns:a16="http://schemas.microsoft.com/office/drawing/2014/main" id="{D1325AF8-9642-4888-A397-E4178E7E3DF0}"/>
              </a:ext>
            </a:extLst>
          </p:cNvPr>
          <p:cNvSpPr>
            <a:spLocks noChangeShapeType="1"/>
          </p:cNvSpPr>
          <p:nvPr/>
        </p:nvSpPr>
        <p:spPr bwMode="auto">
          <a:xfrm>
            <a:off x="4590335" y="1665016"/>
            <a:ext cx="14633" cy="3305939"/>
          </a:xfrm>
          <a:prstGeom prst="line">
            <a:avLst/>
          </a:prstGeom>
          <a:noFill/>
          <a:ln w="38100">
            <a:solidFill>
              <a:schemeClr val="accent6">
                <a:lumMod val="75000"/>
              </a:schemeClr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15" name="Line 61">
            <a:extLst>
              <a:ext uri="{FF2B5EF4-FFF2-40B4-BE49-F238E27FC236}">
                <a16:creationId xmlns:a16="http://schemas.microsoft.com/office/drawing/2014/main" id="{3212D6FC-F5E3-45BE-BF72-096D9C6DC62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96187" y="5998254"/>
            <a:ext cx="352041" cy="1764"/>
          </a:xfrm>
          <a:prstGeom prst="line">
            <a:avLst/>
          </a:prstGeom>
          <a:noFill/>
          <a:ln w="38100">
            <a:solidFill>
              <a:schemeClr val="accent6">
                <a:lumMod val="75000"/>
              </a:schemeClr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chemeClr val="accent6">
                  <a:lumMod val="7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16" name="Text Box 5">
            <a:extLst>
              <a:ext uri="{FF2B5EF4-FFF2-40B4-BE49-F238E27FC236}">
                <a16:creationId xmlns:a16="http://schemas.microsoft.com/office/drawing/2014/main" id="{D262AE84-70FF-44DA-B1D0-921F77DF79D1}"/>
              </a:ext>
            </a:extLst>
          </p:cNvPr>
          <p:cNvSpPr txBox="1"/>
          <p:nvPr/>
        </p:nvSpPr>
        <p:spPr>
          <a:xfrm>
            <a:off x="4735045" y="5768304"/>
            <a:ext cx="1640187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lang="zh-CN" altLang="en-US" sz="24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内总线</a:t>
            </a:r>
            <a:endParaRPr lang="en-US" altLang="zh-CN" sz="2400" b="1" dirty="0">
              <a:solidFill>
                <a:schemeClr val="accent6">
                  <a:lumMod val="7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17" name="Line 60">
            <a:extLst>
              <a:ext uri="{FF2B5EF4-FFF2-40B4-BE49-F238E27FC236}">
                <a16:creationId xmlns:a16="http://schemas.microsoft.com/office/drawing/2014/main" id="{3BD88375-56CA-4B0D-BC44-7D22FD9377A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93502" y="2011995"/>
            <a:ext cx="434373" cy="0"/>
          </a:xfrm>
          <a:prstGeom prst="line">
            <a:avLst/>
          </a:prstGeom>
          <a:noFill/>
          <a:ln w="38100">
            <a:solidFill>
              <a:schemeClr val="accent6">
                <a:lumMod val="75000"/>
              </a:schemeClr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18" name="Rectangle 39">
            <a:extLst>
              <a:ext uri="{FF2B5EF4-FFF2-40B4-BE49-F238E27FC236}">
                <a16:creationId xmlns:a16="http://schemas.microsoft.com/office/drawing/2014/main" id="{1FFB9E9F-6E7A-488F-9645-859D706EFD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0369" y="1865970"/>
            <a:ext cx="845348" cy="28855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0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MAR</a:t>
            </a:r>
          </a:p>
        </p:txBody>
      </p:sp>
      <p:sp>
        <p:nvSpPr>
          <p:cNvPr id="219" name="Line 61">
            <a:extLst>
              <a:ext uri="{FF2B5EF4-FFF2-40B4-BE49-F238E27FC236}">
                <a16:creationId xmlns:a16="http://schemas.microsoft.com/office/drawing/2014/main" id="{57898EF0-740F-45DA-AF57-B2A034D96CE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41869" y="5998254"/>
            <a:ext cx="352041" cy="1764"/>
          </a:xfrm>
          <a:prstGeom prst="line">
            <a:avLst/>
          </a:prstGeom>
          <a:noFill/>
          <a:ln w="38100">
            <a:solidFill>
              <a:schemeClr val="accent6">
                <a:lumMod val="75000"/>
              </a:schemeClr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chemeClr val="accent6">
                  <a:lumMod val="7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20" name="Text Box 5">
            <a:extLst>
              <a:ext uri="{FF2B5EF4-FFF2-40B4-BE49-F238E27FC236}">
                <a16:creationId xmlns:a16="http://schemas.microsoft.com/office/drawing/2014/main" id="{6719938B-B7E3-417F-BDAB-50D311045EBB}"/>
              </a:ext>
            </a:extLst>
          </p:cNvPr>
          <p:cNvSpPr txBox="1"/>
          <p:nvPr/>
        </p:nvSpPr>
        <p:spPr>
          <a:xfrm>
            <a:off x="6559140" y="5768304"/>
            <a:ext cx="681400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MAR</a:t>
            </a:r>
          </a:p>
        </p:txBody>
      </p:sp>
      <p:sp>
        <p:nvSpPr>
          <p:cNvPr id="221" name="箭头: 右 220">
            <a:extLst>
              <a:ext uri="{FF2B5EF4-FFF2-40B4-BE49-F238E27FC236}">
                <a16:creationId xmlns:a16="http://schemas.microsoft.com/office/drawing/2014/main" id="{416D8229-0A9E-441F-9B04-618F04322F74}"/>
              </a:ext>
            </a:extLst>
          </p:cNvPr>
          <p:cNvSpPr/>
          <p:nvPr/>
        </p:nvSpPr>
        <p:spPr>
          <a:xfrm>
            <a:off x="7216850" y="5868331"/>
            <a:ext cx="411514" cy="261610"/>
          </a:xfrm>
          <a:prstGeom prst="rightArrow">
            <a:avLst/>
          </a:prstGeom>
          <a:solidFill>
            <a:schemeClr val="bg1"/>
          </a:solidFill>
          <a:ln w="38100">
            <a:solidFill>
              <a:srgbClr val="2F5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22" name="Text Box 5">
            <a:extLst>
              <a:ext uri="{FF2B5EF4-FFF2-40B4-BE49-F238E27FC236}">
                <a16:creationId xmlns:a16="http://schemas.microsoft.com/office/drawing/2014/main" id="{3FEAA7F9-4C22-4DB2-8BE9-EA0E3D423465}"/>
              </a:ext>
            </a:extLst>
          </p:cNvPr>
          <p:cNvSpPr txBox="1"/>
          <p:nvPr/>
        </p:nvSpPr>
        <p:spPr>
          <a:xfrm>
            <a:off x="7563492" y="5768304"/>
            <a:ext cx="844516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 err="1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C+R</a:t>
            </a:r>
            <a:r>
              <a:rPr lang="en-US" altLang="zh-CN" sz="2400" b="1" baseline="-25000" dirty="0" err="1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endParaRPr lang="en-US" altLang="zh-CN" sz="2400" b="1" baseline="-25000" dirty="0">
              <a:solidFill>
                <a:schemeClr val="accent6">
                  <a:lumMod val="7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23" name="Line 61">
            <a:extLst>
              <a:ext uri="{FF2B5EF4-FFF2-40B4-BE49-F238E27FC236}">
                <a16:creationId xmlns:a16="http://schemas.microsoft.com/office/drawing/2014/main" id="{64B80707-34D2-437E-9B6E-3DEFCB618FC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255928" y="5998254"/>
            <a:ext cx="352041" cy="1764"/>
          </a:xfrm>
          <a:prstGeom prst="line">
            <a:avLst/>
          </a:prstGeom>
          <a:noFill/>
          <a:ln w="38100">
            <a:solidFill>
              <a:schemeClr val="accent6">
                <a:lumMod val="75000"/>
              </a:schemeClr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chemeClr val="accent6">
                  <a:lumMod val="7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24" name="Text Box 5">
            <a:extLst>
              <a:ext uri="{FF2B5EF4-FFF2-40B4-BE49-F238E27FC236}">
                <a16:creationId xmlns:a16="http://schemas.microsoft.com/office/drawing/2014/main" id="{B606290B-CAEF-4EFB-8A2A-0CC8948AC9AF}"/>
              </a:ext>
            </a:extLst>
          </p:cNvPr>
          <p:cNvSpPr txBox="1"/>
          <p:nvPr/>
        </p:nvSpPr>
        <p:spPr>
          <a:xfrm>
            <a:off x="8511840" y="5768304"/>
            <a:ext cx="688862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MAR</a:t>
            </a:r>
          </a:p>
        </p:txBody>
      </p:sp>
    </p:spTree>
    <p:extLst>
      <p:ext uri="{BB962C8B-B14F-4D97-AF65-F5344CB8AC3E}">
        <p14:creationId xmlns:p14="http://schemas.microsoft.com/office/powerpoint/2010/main" val="1981771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5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"/>
                            </p:stCondLst>
                            <p:childTnLst>
                              <p:par>
                                <p:cTn id="8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50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0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50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3000"/>
                            </p:stCondLst>
                            <p:childTnLst>
                              <p:par>
                                <p:cTn id="9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3500"/>
                            </p:stCondLst>
                            <p:childTnLst>
                              <p:par>
                                <p:cTn id="10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4000"/>
                            </p:stCondLst>
                            <p:childTnLst>
                              <p:par>
                                <p:cTn id="1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00"/>
                            </p:stCondLst>
                            <p:childTnLst>
                              <p:par>
                                <p:cTn id="1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000"/>
                            </p:stCondLst>
                            <p:childTnLst>
                              <p:par>
                                <p:cTn id="1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500"/>
                            </p:stCondLst>
                            <p:childTnLst>
                              <p:par>
                                <p:cTn id="14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500"/>
                            </p:stCondLst>
                            <p:childTnLst>
                              <p:par>
                                <p:cTn id="1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1000"/>
                            </p:stCondLst>
                            <p:childTnLst>
                              <p:par>
                                <p:cTn id="1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3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8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500"/>
                            </p:stCondLst>
                            <p:childTnLst>
                              <p:par>
                                <p:cTn id="17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2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500"/>
                            </p:stCondLst>
                            <p:childTnLst>
                              <p:par>
                                <p:cTn id="1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1000"/>
                            </p:stCondLst>
                            <p:childTnLst>
                              <p:par>
                                <p:cTn id="1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0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3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500"/>
                            </p:stCondLst>
                            <p:childTnLst>
                              <p:par>
                                <p:cTn id="19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7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500"/>
                            </p:stCondLst>
                            <p:childTnLst>
                              <p:par>
                                <p:cTn id="2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6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1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500"/>
                            </p:stCondLst>
                            <p:childTnLst>
                              <p:par>
                                <p:cTn id="2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5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1000"/>
                            </p:stCondLst>
                            <p:childTnLst>
                              <p:par>
                                <p:cTn id="2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9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3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8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500"/>
                            </p:stCondLst>
                            <p:childTnLst>
                              <p:par>
                                <p:cTn id="2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2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5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" fill="hold">
                            <p:stCondLst>
                              <p:cond delay="1000"/>
                            </p:stCondLst>
                            <p:childTnLst>
                              <p:par>
                                <p:cTn id="2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9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>
                            <p:stCondLst>
                              <p:cond delay="1500"/>
                            </p:stCondLst>
                            <p:childTnLst>
                              <p:par>
                                <p:cTn id="2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3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2000"/>
                            </p:stCondLst>
                            <p:childTnLst>
                              <p:par>
                                <p:cTn id="2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7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>
                            <p:stCondLst>
                              <p:cond delay="2500"/>
                            </p:stCondLst>
                            <p:childTnLst>
                              <p:par>
                                <p:cTn id="2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1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2" fill="hold">
                            <p:stCondLst>
                              <p:cond delay="3000"/>
                            </p:stCondLst>
                            <p:childTnLst>
                              <p:par>
                                <p:cTn id="2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5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>
                            <p:stCondLst>
                              <p:cond delay="3500"/>
                            </p:stCondLst>
                            <p:childTnLst>
                              <p:par>
                                <p:cTn id="2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9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0" fill="hold">
                            <p:stCondLst>
                              <p:cond delay="4000"/>
                            </p:stCondLst>
                            <p:childTnLst>
                              <p:par>
                                <p:cTn id="2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3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8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3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4" fill="hold">
                            <p:stCondLst>
                              <p:cond delay="500"/>
                            </p:stCondLst>
                            <p:childTnLst>
                              <p:par>
                                <p:cTn id="2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7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8" fill="hold">
                            <p:stCondLst>
                              <p:cond delay="1000"/>
                            </p:stCondLst>
                            <p:childTnLst>
                              <p:par>
                                <p:cTn id="2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1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" grpId="0"/>
      <p:bldP spid="135" grpId="0"/>
      <p:bldP spid="151" grpId="0" animBg="1"/>
      <p:bldP spid="152" grpId="0" animBg="1"/>
      <p:bldP spid="153" grpId="0"/>
      <p:bldP spid="154" grpId="0" bldLvl="0" animBg="1"/>
      <p:bldP spid="158" grpId="0"/>
      <p:bldP spid="159" grpId="0" animBg="1"/>
      <p:bldP spid="160" grpId="0" animBg="1"/>
      <p:bldP spid="161" grpId="0" bldLvl="0" animBg="1"/>
      <p:bldP spid="162" grpId="0"/>
      <p:bldP spid="163" grpId="0" animBg="1"/>
      <p:bldP spid="164" grpId="0" animBg="1"/>
      <p:bldP spid="165" grpId="0" bldLvl="0" animBg="1"/>
      <p:bldP spid="166" grpId="0"/>
      <p:bldP spid="167" grpId="0" animBg="1"/>
      <p:bldP spid="168" grpId="0" animBg="1"/>
      <p:bldP spid="169" grpId="0"/>
      <p:bldP spid="170" grpId="0" animBg="1"/>
      <p:bldP spid="171" grpId="0" bldLvl="0" animBg="1"/>
      <p:bldP spid="172" grpId="0"/>
      <p:bldP spid="173" grpId="0" animBg="1"/>
      <p:bldP spid="174" grpId="0" animBg="1"/>
      <p:bldP spid="175" grpId="0" bldLvl="0" animBg="1"/>
      <p:bldP spid="176" grpId="0"/>
      <p:bldP spid="177" grpId="0" bldLvl="0" animBg="1"/>
      <p:bldP spid="178" grpId="0"/>
      <p:bldP spid="179" grpId="0" bldLvl="0" animBg="1"/>
      <p:bldP spid="180" grpId="0"/>
      <p:bldP spid="181" grpId="0"/>
      <p:bldP spid="184" grpId="0"/>
      <p:bldP spid="185" grpId="0" animBg="1"/>
      <p:bldP spid="186" grpId="0" animBg="1"/>
      <p:bldP spid="187" grpId="0"/>
      <p:bldP spid="188" grpId="0" bldLvl="0" animBg="1"/>
      <p:bldP spid="189" grpId="0"/>
      <p:bldP spid="190" grpId="0"/>
      <p:bldP spid="191" grpId="0" animBg="1"/>
      <p:bldP spid="192" grpId="0" animBg="1"/>
      <p:bldP spid="193" grpId="0"/>
      <p:bldP spid="194" grpId="0" bldLvl="0" animBg="1"/>
      <p:bldP spid="195" grpId="0"/>
      <p:bldP spid="196" grpId="0" animBg="1"/>
      <p:bldP spid="197" grpId="0" animBg="1"/>
      <p:bldP spid="198" grpId="0" animBg="1"/>
      <p:bldP spid="205" grpId="0"/>
      <p:bldP spid="206" grpId="0" animBg="1"/>
      <p:bldP spid="207" grpId="0" animBg="1"/>
      <p:bldP spid="208" grpId="0" bldLvl="0" animBg="1"/>
      <p:bldP spid="210" grpId="0"/>
      <p:bldP spid="211" grpId="0" animBg="1"/>
      <p:bldP spid="212" grpId="0" animBg="1"/>
      <p:bldP spid="213" grpId="0"/>
      <p:bldP spid="214" grpId="0" animBg="1"/>
      <p:bldP spid="215" grpId="0" bldLvl="0" animBg="1"/>
      <p:bldP spid="216" grpId="0"/>
      <p:bldP spid="217" grpId="0" animBg="1"/>
      <p:bldP spid="218" grpId="0" animBg="1"/>
      <p:bldP spid="219" grpId="0" bldLvl="0" animBg="1"/>
      <p:bldP spid="220" grpId="0"/>
      <p:bldP spid="221" grpId="0" bldLvl="0" animBg="1"/>
      <p:bldP spid="222" grpId="0"/>
      <p:bldP spid="223" grpId="0" bldLvl="0" animBg="1"/>
      <p:bldP spid="22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" y="-9526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8709" y="-12807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三、</a:t>
            </a:r>
            <a:r>
              <a:rPr lang="en-US" altLang="zh-CN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CPU</a:t>
            </a:r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的内部数据通路结构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38</a:t>
            </a:fld>
            <a:endParaRPr lang="zh-CN" altLang="en-US"/>
          </a:p>
        </p:txBody>
      </p:sp>
      <p:sp>
        <p:nvSpPr>
          <p:cNvPr id="12" name="Text Box 5"/>
          <p:cNvSpPr txBox="1"/>
          <p:nvPr/>
        </p:nvSpPr>
        <p:spPr>
          <a:xfrm>
            <a:off x="136250" y="852322"/>
            <a:ext cx="8606722" cy="5232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、数据信息的传送</a:t>
            </a: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---①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寄存器→寄存器</a:t>
            </a: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(CPU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内的</a:t>
            </a: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R)</a:t>
            </a:r>
            <a:endParaRPr lang="zh-CN" altLang="en-US" sz="2800" b="1" dirty="0">
              <a:solidFill>
                <a:srgbClr val="0563C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92" name="组合 91"/>
          <p:cNvGrpSpPr/>
          <p:nvPr/>
        </p:nvGrpSpPr>
        <p:grpSpPr>
          <a:xfrm>
            <a:off x="504300" y="1185547"/>
            <a:ext cx="8239090" cy="3875599"/>
            <a:chOff x="-7919" y="1554264"/>
            <a:chExt cx="8239090" cy="4316817"/>
          </a:xfrm>
        </p:grpSpPr>
        <p:sp>
          <p:nvSpPr>
            <p:cNvPr id="93" name="Line 28"/>
            <p:cNvSpPr>
              <a:spLocks noChangeShapeType="1"/>
            </p:cNvSpPr>
            <p:nvPr/>
          </p:nvSpPr>
          <p:spPr bwMode="auto">
            <a:xfrm flipV="1">
              <a:off x="683198" y="3432832"/>
              <a:ext cx="0" cy="3264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4" name="Line 29"/>
            <p:cNvSpPr>
              <a:spLocks noChangeShapeType="1"/>
            </p:cNvSpPr>
            <p:nvPr/>
          </p:nvSpPr>
          <p:spPr bwMode="auto">
            <a:xfrm flipV="1">
              <a:off x="1384867" y="2725516"/>
              <a:ext cx="0" cy="3264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5" name="Line 30"/>
            <p:cNvSpPr>
              <a:spLocks noChangeShapeType="1"/>
            </p:cNvSpPr>
            <p:nvPr/>
          </p:nvSpPr>
          <p:spPr bwMode="auto">
            <a:xfrm flipV="1">
              <a:off x="2055593" y="3432832"/>
              <a:ext cx="0" cy="3264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6" name="Line 31"/>
            <p:cNvSpPr>
              <a:spLocks noChangeShapeType="1"/>
            </p:cNvSpPr>
            <p:nvPr/>
          </p:nvSpPr>
          <p:spPr bwMode="auto">
            <a:xfrm flipV="1">
              <a:off x="1611085" y="4163962"/>
              <a:ext cx="1" cy="40006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7" name="Line 32"/>
            <p:cNvSpPr>
              <a:spLocks noChangeShapeType="1"/>
            </p:cNvSpPr>
            <p:nvPr/>
          </p:nvSpPr>
          <p:spPr bwMode="auto">
            <a:xfrm flipV="1">
              <a:off x="1007836" y="4163963"/>
              <a:ext cx="0" cy="40007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8" name="Line 33"/>
            <p:cNvSpPr>
              <a:spLocks noChangeShapeType="1"/>
            </p:cNvSpPr>
            <p:nvPr/>
          </p:nvSpPr>
          <p:spPr bwMode="auto">
            <a:xfrm flipV="1">
              <a:off x="253774" y="4163962"/>
              <a:ext cx="0" cy="4000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9" name="Line 34"/>
            <p:cNvSpPr>
              <a:spLocks noChangeShapeType="1"/>
            </p:cNvSpPr>
            <p:nvPr/>
          </p:nvSpPr>
          <p:spPr bwMode="auto">
            <a:xfrm flipV="1">
              <a:off x="2324525" y="4167409"/>
              <a:ext cx="5709" cy="39661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0" name="Line 37"/>
            <p:cNvSpPr>
              <a:spLocks noChangeShapeType="1"/>
            </p:cNvSpPr>
            <p:nvPr/>
          </p:nvSpPr>
          <p:spPr bwMode="auto">
            <a:xfrm flipV="1">
              <a:off x="1384867" y="2094387"/>
              <a:ext cx="0" cy="26939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1" name="Text Box 98"/>
            <p:cNvSpPr txBox="1">
              <a:spLocks noChangeArrowheads="1"/>
            </p:cNvSpPr>
            <p:nvPr/>
          </p:nvSpPr>
          <p:spPr bwMode="auto">
            <a:xfrm>
              <a:off x="-7919" y="4616379"/>
              <a:ext cx="1264228" cy="12547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 R0~R3 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 C D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SP  PC </a:t>
              </a:r>
            </a:p>
          </p:txBody>
        </p:sp>
        <p:sp>
          <p:nvSpPr>
            <p:cNvPr id="102" name="Text Box 115"/>
            <p:cNvSpPr txBox="1">
              <a:spLocks noChangeArrowheads="1"/>
            </p:cNvSpPr>
            <p:nvPr/>
          </p:nvSpPr>
          <p:spPr bwMode="auto">
            <a:xfrm>
              <a:off x="102961" y="3759312"/>
              <a:ext cx="1131090" cy="44566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squar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A</a:t>
              </a:r>
            </a:p>
          </p:txBody>
        </p:sp>
        <p:sp>
          <p:nvSpPr>
            <p:cNvPr id="103" name="Text Box 116"/>
            <p:cNvSpPr txBox="1">
              <a:spLocks noChangeArrowheads="1"/>
            </p:cNvSpPr>
            <p:nvPr/>
          </p:nvSpPr>
          <p:spPr bwMode="auto">
            <a:xfrm>
              <a:off x="743513" y="2345336"/>
              <a:ext cx="1281906" cy="40011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移位器</a:t>
              </a:r>
            </a:p>
          </p:txBody>
        </p:sp>
        <p:sp>
          <p:nvSpPr>
            <p:cNvPr id="104" name="Line 20"/>
            <p:cNvSpPr>
              <a:spLocks noChangeShapeType="1"/>
            </p:cNvSpPr>
            <p:nvPr/>
          </p:nvSpPr>
          <p:spPr bwMode="auto">
            <a:xfrm>
              <a:off x="781617" y="2861490"/>
              <a:ext cx="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5" name="Text Box 125"/>
            <p:cNvSpPr txBox="1">
              <a:spLocks noChangeArrowheads="1"/>
            </p:cNvSpPr>
            <p:nvPr/>
          </p:nvSpPr>
          <p:spPr bwMode="auto">
            <a:xfrm>
              <a:off x="1460273" y="3759314"/>
              <a:ext cx="1131091" cy="44566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squar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B</a:t>
              </a:r>
            </a:p>
          </p:txBody>
        </p:sp>
        <p:sp>
          <p:nvSpPr>
            <p:cNvPr id="106" name="Text Box 127"/>
            <p:cNvSpPr txBox="1">
              <a:spLocks noChangeArrowheads="1"/>
            </p:cNvSpPr>
            <p:nvPr/>
          </p:nvSpPr>
          <p:spPr bwMode="auto">
            <a:xfrm>
              <a:off x="601436" y="3051996"/>
              <a:ext cx="1537493" cy="40011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squar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ALU</a:t>
              </a:r>
            </a:p>
          </p:txBody>
        </p:sp>
        <p:sp>
          <p:nvSpPr>
            <p:cNvPr id="107" name="Rectangle 39"/>
            <p:cNvSpPr>
              <a:spLocks noChangeArrowheads="1"/>
            </p:cNvSpPr>
            <p:nvPr/>
          </p:nvSpPr>
          <p:spPr bwMode="auto">
            <a:xfrm>
              <a:off x="2802732" y="3476928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R2</a:t>
              </a:r>
            </a:p>
          </p:txBody>
        </p:sp>
        <p:sp>
          <p:nvSpPr>
            <p:cNvPr id="108" name="Line 51"/>
            <p:cNvSpPr>
              <a:spLocks noChangeShapeType="1"/>
            </p:cNvSpPr>
            <p:nvPr/>
          </p:nvSpPr>
          <p:spPr bwMode="auto">
            <a:xfrm flipV="1">
              <a:off x="1384867" y="2113435"/>
              <a:ext cx="2699770" cy="1116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9" name="Line 52"/>
            <p:cNvSpPr>
              <a:spLocks noChangeShapeType="1"/>
            </p:cNvSpPr>
            <p:nvPr/>
          </p:nvSpPr>
          <p:spPr bwMode="auto">
            <a:xfrm>
              <a:off x="4078301" y="2094388"/>
              <a:ext cx="14633" cy="368229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0" name="Line 60"/>
            <p:cNvSpPr>
              <a:spLocks noChangeShapeType="1"/>
            </p:cNvSpPr>
            <p:nvPr/>
          </p:nvSpPr>
          <p:spPr bwMode="auto">
            <a:xfrm flipH="1">
              <a:off x="3683199" y="2474687"/>
              <a:ext cx="82946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1" name="Line 61"/>
            <p:cNvSpPr>
              <a:spLocks noChangeShapeType="1"/>
            </p:cNvSpPr>
            <p:nvPr/>
          </p:nvSpPr>
          <p:spPr bwMode="auto">
            <a:xfrm flipH="1">
              <a:off x="3707606" y="3063172"/>
              <a:ext cx="82946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2" name="Line 62"/>
            <p:cNvSpPr>
              <a:spLocks noChangeShapeType="1"/>
            </p:cNvSpPr>
            <p:nvPr/>
          </p:nvSpPr>
          <p:spPr bwMode="auto">
            <a:xfrm flipH="1">
              <a:off x="3707606" y="3637630"/>
              <a:ext cx="37703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3" name="Line 63"/>
            <p:cNvSpPr>
              <a:spLocks noChangeShapeType="1"/>
            </p:cNvSpPr>
            <p:nvPr/>
          </p:nvSpPr>
          <p:spPr bwMode="auto">
            <a:xfrm flipH="1">
              <a:off x="3707606" y="4238542"/>
              <a:ext cx="7540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4" name="Line 64"/>
            <p:cNvSpPr>
              <a:spLocks noChangeShapeType="1"/>
            </p:cNvSpPr>
            <p:nvPr/>
          </p:nvSpPr>
          <p:spPr bwMode="auto">
            <a:xfrm flipH="1">
              <a:off x="3707606" y="4857880"/>
              <a:ext cx="82946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5" name="Line 65"/>
            <p:cNvSpPr>
              <a:spLocks noChangeShapeType="1"/>
            </p:cNvSpPr>
            <p:nvPr/>
          </p:nvSpPr>
          <p:spPr bwMode="auto">
            <a:xfrm flipH="1">
              <a:off x="3707606" y="5492973"/>
              <a:ext cx="7540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6" name="Line 66"/>
            <p:cNvSpPr>
              <a:spLocks noChangeShapeType="1"/>
            </p:cNvSpPr>
            <p:nvPr/>
          </p:nvSpPr>
          <p:spPr bwMode="auto">
            <a:xfrm flipV="1">
              <a:off x="5099472" y="1828473"/>
              <a:ext cx="1958151" cy="2375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7" name="Line 68"/>
            <p:cNvSpPr>
              <a:spLocks noChangeShapeType="1"/>
            </p:cNvSpPr>
            <p:nvPr/>
          </p:nvSpPr>
          <p:spPr bwMode="auto">
            <a:xfrm flipV="1">
              <a:off x="5099471" y="2203903"/>
              <a:ext cx="1951801" cy="4372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8" name="Line 69"/>
            <p:cNvSpPr>
              <a:spLocks noChangeShapeType="1"/>
            </p:cNvSpPr>
            <p:nvPr/>
          </p:nvSpPr>
          <p:spPr bwMode="auto">
            <a:xfrm flipH="1" flipV="1">
              <a:off x="5098084" y="2016180"/>
              <a:ext cx="1958152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9" name="Line 73"/>
            <p:cNvSpPr>
              <a:spLocks noChangeShapeType="1"/>
            </p:cNvSpPr>
            <p:nvPr/>
          </p:nvSpPr>
          <p:spPr bwMode="auto">
            <a:xfrm flipH="1">
              <a:off x="6457950" y="1828473"/>
              <a:ext cx="446" cy="888624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0" name="Line 74"/>
            <p:cNvSpPr>
              <a:spLocks noChangeShapeType="1"/>
            </p:cNvSpPr>
            <p:nvPr/>
          </p:nvSpPr>
          <p:spPr bwMode="auto">
            <a:xfrm>
              <a:off x="6683723" y="2012834"/>
              <a:ext cx="446" cy="704262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2" name="Line 77"/>
            <p:cNvSpPr>
              <a:spLocks noChangeShapeType="1"/>
            </p:cNvSpPr>
            <p:nvPr/>
          </p:nvSpPr>
          <p:spPr bwMode="auto">
            <a:xfrm>
              <a:off x="6910388" y="2227375"/>
              <a:ext cx="0" cy="489721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4" name="Line 91"/>
            <p:cNvSpPr>
              <a:spLocks noChangeShapeType="1"/>
            </p:cNvSpPr>
            <p:nvPr/>
          </p:nvSpPr>
          <p:spPr bwMode="auto">
            <a:xfrm>
              <a:off x="5404247" y="2416631"/>
              <a:ext cx="22621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5" name="Line 92"/>
            <p:cNvSpPr>
              <a:spLocks noChangeShapeType="1"/>
            </p:cNvSpPr>
            <p:nvPr/>
          </p:nvSpPr>
          <p:spPr bwMode="auto">
            <a:xfrm flipV="1">
              <a:off x="5614035" y="1814746"/>
              <a:ext cx="9622" cy="58278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6" name="Line 93"/>
            <p:cNvSpPr>
              <a:spLocks noChangeShapeType="1"/>
            </p:cNvSpPr>
            <p:nvPr/>
          </p:nvSpPr>
          <p:spPr bwMode="auto">
            <a:xfrm flipH="1">
              <a:off x="5391947" y="2994235"/>
              <a:ext cx="37703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7" name="Line 94"/>
            <p:cNvSpPr>
              <a:spLocks noChangeShapeType="1"/>
            </p:cNvSpPr>
            <p:nvPr/>
          </p:nvSpPr>
          <p:spPr bwMode="auto">
            <a:xfrm flipV="1">
              <a:off x="5751194" y="2009193"/>
              <a:ext cx="273" cy="10083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8" name="Line 95"/>
            <p:cNvSpPr>
              <a:spLocks noChangeShapeType="1"/>
            </p:cNvSpPr>
            <p:nvPr/>
          </p:nvSpPr>
          <p:spPr bwMode="auto">
            <a:xfrm flipH="1">
              <a:off x="5902279" y="2016180"/>
              <a:ext cx="12404" cy="15633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9" name="Line 96"/>
            <p:cNvSpPr>
              <a:spLocks noChangeShapeType="1"/>
            </p:cNvSpPr>
            <p:nvPr/>
          </p:nvSpPr>
          <p:spPr bwMode="auto">
            <a:xfrm flipH="1">
              <a:off x="5408771" y="3571838"/>
              <a:ext cx="493196" cy="110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0" name="Text Box 110"/>
            <p:cNvSpPr txBox="1">
              <a:spLocks noChangeArrowheads="1"/>
            </p:cNvSpPr>
            <p:nvPr/>
          </p:nvSpPr>
          <p:spPr bwMode="auto">
            <a:xfrm>
              <a:off x="6307138" y="2717096"/>
              <a:ext cx="754063" cy="400110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miter lim="800000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主存</a:t>
              </a:r>
              <a:endPara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2" name="Text Box 114"/>
            <p:cNvSpPr txBox="1">
              <a:spLocks noChangeArrowheads="1"/>
            </p:cNvSpPr>
            <p:nvPr/>
          </p:nvSpPr>
          <p:spPr bwMode="auto">
            <a:xfrm>
              <a:off x="6983590" y="2076382"/>
              <a:ext cx="1247581" cy="4456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000" b="1" dirty="0">
                  <a:solidFill>
                    <a:schemeClr val="folHlink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控制总线</a:t>
              </a:r>
              <a:endParaRPr lang="en-US" altLang="zh-CN" sz="2000" b="1" dirty="0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3" name="Text Box 117"/>
            <p:cNvSpPr txBox="1">
              <a:spLocks noChangeArrowheads="1"/>
            </p:cNvSpPr>
            <p:nvPr/>
          </p:nvSpPr>
          <p:spPr bwMode="auto">
            <a:xfrm>
              <a:off x="1891521" y="1673922"/>
              <a:ext cx="1583531" cy="472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eaLnBrk="0" hangingPunct="0">
                <a:spcBef>
                  <a:spcPct val="50000"/>
                </a:spcBef>
                <a:defRPr sz="2000" b="1">
                  <a:solidFill>
                    <a:schemeClr val="folHlink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</a:lstStyle>
            <a:p>
              <a:r>
                <a:rPr lang="zh-CN" altLang="en-US" dirty="0">
                  <a:solidFill>
                    <a:schemeClr val="tx1"/>
                  </a:solidFill>
                </a:rPr>
                <a:t>内总线</a:t>
              </a:r>
            </a:p>
          </p:txBody>
        </p:sp>
        <p:sp>
          <p:nvSpPr>
            <p:cNvPr id="136" name="Text Box 153"/>
            <p:cNvSpPr txBox="1">
              <a:spLocks noChangeArrowheads="1"/>
            </p:cNvSpPr>
            <p:nvPr/>
          </p:nvSpPr>
          <p:spPr bwMode="auto">
            <a:xfrm>
              <a:off x="6984095" y="1554264"/>
              <a:ext cx="1246658" cy="4456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000" b="1" dirty="0">
                  <a:solidFill>
                    <a:schemeClr val="folHlink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地址总线</a:t>
              </a:r>
              <a:endParaRPr lang="en-US" altLang="zh-CN" sz="2000" b="1" dirty="0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7" name="Text Box 154"/>
            <p:cNvSpPr txBox="1">
              <a:spLocks noChangeArrowheads="1"/>
            </p:cNvSpPr>
            <p:nvPr/>
          </p:nvSpPr>
          <p:spPr bwMode="auto">
            <a:xfrm>
              <a:off x="6983590" y="1824166"/>
              <a:ext cx="1247581" cy="4456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000" b="1" dirty="0">
                  <a:solidFill>
                    <a:schemeClr val="folHlink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数据总线</a:t>
              </a:r>
              <a:endParaRPr lang="en-US" altLang="zh-CN" sz="2000" b="1" dirty="0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8" name="Line 156"/>
            <p:cNvSpPr>
              <a:spLocks noChangeShapeType="1"/>
            </p:cNvSpPr>
            <p:nvPr/>
          </p:nvSpPr>
          <p:spPr bwMode="auto">
            <a:xfrm flipH="1">
              <a:off x="6068514" y="2183302"/>
              <a:ext cx="12405" cy="19260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9" name="Text Box 157"/>
            <p:cNvSpPr txBox="1">
              <a:spLocks noChangeArrowheads="1"/>
            </p:cNvSpPr>
            <p:nvPr/>
          </p:nvSpPr>
          <p:spPr bwMode="auto">
            <a:xfrm>
              <a:off x="5687918" y="4107724"/>
              <a:ext cx="786525" cy="835164"/>
            </a:xfrm>
            <a:prstGeom prst="rect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控制逻辑 </a:t>
              </a:r>
            </a:p>
          </p:txBody>
        </p:sp>
        <p:sp>
          <p:nvSpPr>
            <p:cNvPr id="140" name="Rectangle 39"/>
            <p:cNvSpPr>
              <a:spLocks noChangeArrowheads="1"/>
            </p:cNvSpPr>
            <p:nvPr/>
          </p:nvSpPr>
          <p:spPr bwMode="auto">
            <a:xfrm>
              <a:off x="2802732" y="4077840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R3</a:t>
              </a:r>
            </a:p>
          </p:txBody>
        </p:sp>
        <p:sp>
          <p:nvSpPr>
            <p:cNvPr id="141" name="Rectangle 39"/>
            <p:cNvSpPr>
              <a:spLocks noChangeArrowheads="1"/>
            </p:cNvSpPr>
            <p:nvPr/>
          </p:nvSpPr>
          <p:spPr bwMode="auto">
            <a:xfrm>
              <a:off x="2802732" y="4697178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C</a:t>
              </a:r>
            </a:p>
          </p:txBody>
        </p:sp>
        <p:sp>
          <p:nvSpPr>
            <p:cNvPr id="142" name="Rectangle 39"/>
            <p:cNvSpPr>
              <a:spLocks noChangeArrowheads="1"/>
            </p:cNvSpPr>
            <p:nvPr/>
          </p:nvSpPr>
          <p:spPr bwMode="auto">
            <a:xfrm>
              <a:off x="2802732" y="2903575"/>
              <a:ext cx="845348" cy="319194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R1</a:t>
              </a:r>
            </a:p>
          </p:txBody>
        </p:sp>
        <p:sp>
          <p:nvSpPr>
            <p:cNvPr id="143" name="Rectangle 39"/>
            <p:cNvSpPr>
              <a:spLocks noChangeArrowheads="1"/>
            </p:cNvSpPr>
            <p:nvPr/>
          </p:nvSpPr>
          <p:spPr bwMode="auto">
            <a:xfrm>
              <a:off x="2802732" y="2316003"/>
              <a:ext cx="845348" cy="317369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R0</a:t>
              </a:r>
            </a:p>
          </p:txBody>
        </p:sp>
        <p:sp>
          <p:nvSpPr>
            <p:cNvPr id="144" name="Rectangle 39"/>
            <p:cNvSpPr>
              <a:spLocks noChangeArrowheads="1"/>
            </p:cNvSpPr>
            <p:nvPr/>
          </p:nvSpPr>
          <p:spPr bwMode="auto">
            <a:xfrm>
              <a:off x="2802732" y="5332271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D</a:t>
              </a:r>
            </a:p>
          </p:txBody>
        </p:sp>
        <p:sp>
          <p:nvSpPr>
            <p:cNvPr id="145" name="Rectangle 39"/>
            <p:cNvSpPr>
              <a:spLocks noChangeArrowheads="1"/>
            </p:cNvSpPr>
            <p:nvPr/>
          </p:nvSpPr>
          <p:spPr bwMode="auto">
            <a:xfrm>
              <a:off x="4548210" y="5332271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PSW</a:t>
              </a:r>
            </a:p>
          </p:txBody>
        </p:sp>
        <p:sp>
          <p:nvSpPr>
            <p:cNvPr id="146" name="Rectangle 39"/>
            <p:cNvSpPr>
              <a:spLocks noChangeArrowheads="1"/>
            </p:cNvSpPr>
            <p:nvPr/>
          </p:nvSpPr>
          <p:spPr bwMode="auto">
            <a:xfrm>
              <a:off x="4548210" y="4697178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SP</a:t>
              </a:r>
            </a:p>
          </p:txBody>
        </p:sp>
        <p:sp>
          <p:nvSpPr>
            <p:cNvPr id="147" name="Rectangle 39"/>
            <p:cNvSpPr>
              <a:spLocks noChangeArrowheads="1"/>
            </p:cNvSpPr>
            <p:nvPr/>
          </p:nvSpPr>
          <p:spPr bwMode="auto">
            <a:xfrm>
              <a:off x="4548210" y="4077840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PC</a:t>
              </a:r>
            </a:p>
          </p:txBody>
        </p:sp>
        <p:sp>
          <p:nvSpPr>
            <p:cNvPr id="148" name="Rectangle 39"/>
            <p:cNvSpPr>
              <a:spLocks noChangeArrowheads="1"/>
            </p:cNvSpPr>
            <p:nvPr/>
          </p:nvSpPr>
          <p:spPr bwMode="auto">
            <a:xfrm>
              <a:off x="4548210" y="3476928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IR</a:t>
              </a:r>
            </a:p>
          </p:txBody>
        </p:sp>
        <p:sp>
          <p:nvSpPr>
            <p:cNvPr id="149" name="Rectangle 39"/>
            <p:cNvSpPr>
              <a:spLocks noChangeArrowheads="1"/>
            </p:cNvSpPr>
            <p:nvPr/>
          </p:nvSpPr>
          <p:spPr bwMode="auto">
            <a:xfrm>
              <a:off x="4546599" y="2902470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MDR</a:t>
              </a:r>
            </a:p>
          </p:txBody>
        </p:sp>
        <p:sp>
          <p:nvSpPr>
            <p:cNvPr id="150" name="Rectangle 39"/>
            <p:cNvSpPr>
              <a:spLocks noChangeArrowheads="1"/>
            </p:cNvSpPr>
            <p:nvPr/>
          </p:nvSpPr>
          <p:spPr bwMode="auto">
            <a:xfrm>
              <a:off x="4547788" y="2313985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MAR</a:t>
              </a:r>
            </a:p>
          </p:txBody>
        </p:sp>
        <p:sp>
          <p:nvSpPr>
            <p:cNvPr id="155" name="Text Box 98"/>
            <p:cNvSpPr txBox="1">
              <a:spLocks noChangeArrowheads="1"/>
            </p:cNvSpPr>
            <p:nvPr/>
          </p:nvSpPr>
          <p:spPr bwMode="auto">
            <a:xfrm>
              <a:off x="1379462" y="4602527"/>
              <a:ext cx="1264229" cy="12547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 R0~R3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 C  D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PSW MDR</a:t>
              </a:r>
            </a:p>
          </p:txBody>
        </p:sp>
        <p:sp>
          <p:nvSpPr>
            <p:cNvPr id="156" name="Text Box 98"/>
            <p:cNvSpPr txBox="1">
              <a:spLocks noChangeArrowheads="1"/>
            </p:cNvSpPr>
            <p:nvPr/>
          </p:nvSpPr>
          <p:spPr bwMode="auto">
            <a:xfrm>
              <a:off x="380773" y="4328130"/>
              <a:ext cx="48684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…</a:t>
              </a:r>
            </a:p>
          </p:txBody>
        </p:sp>
        <p:sp>
          <p:nvSpPr>
            <p:cNvPr id="157" name="Text Box 98"/>
            <p:cNvSpPr txBox="1">
              <a:spLocks noChangeArrowheads="1"/>
            </p:cNvSpPr>
            <p:nvPr/>
          </p:nvSpPr>
          <p:spPr bwMode="auto">
            <a:xfrm>
              <a:off x="1752205" y="4350543"/>
              <a:ext cx="48684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…</a:t>
              </a:r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10C97596-949B-4C46-B79E-777065FAB2D8}"/>
              </a:ext>
            </a:extLst>
          </p:cNvPr>
          <p:cNvSpPr/>
          <p:nvPr/>
        </p:nvSpPr>
        <p:spPr>
          <a:xfrm>
            <a:off x="-3988" y="5106652"/>
            <a:ext cx="9181652" cy="12922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Text Box 98">
            <a:extLst>
              <a:ext uri="{FF2B5EF4-FFF2-40B4-BE49-F238E27FC236}">
                <a16:creationId xmlns:a16="http://schemas.microsoft.com/office/drawing/2014/main" id="{6D2F8A89-DDBA-4006-B25F-FF8A3B05F7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4600" y="3924494"/>
            <a:ext cx="519134" cy="313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R0 </a:t>
            </a:r>
          </a:p>
        </p:txBody>
      </p:sp>
      <p:sp>
        <p:nvSpPr>
          <p:cNvPr id="72" name="Line 31">
            <a:extLst>
              <a:ext uri="{FF2B5EF4-FFF2-40B4-BE49-F238E27FC236}">
                <a16:creationId xmlns:a16="http://schemas.microsoft.com/office/drawing/2014/main" id="{B5C4FEAA-D06B-456F-9127-5806AB95916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24812" y="3527820"/>
            <a:ext cx="1" cy="35917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3" name="Text Box 125">
            <a:extLst>
              <a:ext uri="{FF2B5EF4-FFF2-40B4-BE49-F238E27FC236}">
                <a16:creationId xmlns:a16="http://schemas.microsoft.com/office/drawing/2014/main" id="{96E403A3-6984-4D1B-AE86-DE95606B13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3211" y="3165209"/>
            <a:ext cx="1131091" cy="400110"/>
          </a:xfrm>
          <a:prstGeom prst="rect">
            <a:avLst/>
          </a:prstGeom>
          <a:solidFill>
            <a:srgbClr val="FF0000"/>
          </a:solidFill>
          <a:ln w="38100">
            <a:solidFill>
              <a:srgbClr val="ED7D31"/>
            </a:solidFill>
            <a:miter lim="800000"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</a:p>
        </p:txBody>
      </p:sp>
      <p:sp>
        <p:nvSpPr>
          <p:cNvPr id="75" name="Text Box 5">
            <a:extLst>
              <a:ext uri="{FF2B5EF4-FFF2-40B4-BE49-F238E27FC236}">
                <a16:creationId xmlns:a16="http://schemas.microsoft.com/office/drawing/2014/main" id="{05C37B7D-96A1-4C88-B75E-13C32BFC1D98}"/>
              </a:ext>
            </a:extLst>
          </p:cNvPr>
          <p:cNvSpPr txBox="1"/>
          <p:nvPr/>
        </p:nvSpPr>
        <p:spPr>
          <a:xfrm>
            <a:off x="591037" y="5486095"/>
            <a:ext cx="488257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r>
              <a:rPr lang="en-US" altLang="zh-CN" sz="2400" b="1" baseline="-25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</a:p>
        </p:txBody>
      </p:sp>
      <p:sp>
        <p:nvSpPr>
          <p:cNvPr id="76" name="Line 61">
            <a:extLst>
              <a:ext uri="{FF2B5EF4-FFF2-40B4-BE49-F238E27FC236}">
                <a16:creationId xmlns:a16="http://schemas.microsoft.com/office/drawing/2014/main" id="{1E32105E-BF24-4D0A-BFB6-BF130D82133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93725" y="5716045"/>
            <a:ext cx="352041" cy="176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8" name="Text Box 5">
            <a:extLst>
              <a:ext uri="{FF2B5EF4-FFF2-40B4-BE49-F238E27FC236}">
                <a16:creationId xmlns:a16="http://schemas.microsoft.com/office/drawing/2014/main" id="{A862B2C2-0518-4D9C-A529-764AB0AF1BB3}"/>
              </a:ext>
            </a:extLst>
          </p:cNvPr>
          <p:cNvSpPr txBox="1"/>
          <p:nvPr/>
        </p:nvSpPr>
        <p:spPr>
          <a:xfrm>
            <a:off x="1260197" y="5486095"/>
            <a:ext cx="66542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A/B</a:t>
            </a:r>
          </a:p>
        </p:txBody>
      </p:sp>
      <p:sp>
        <p:nvSpPr>
          <p:cNvPr id="121" name="Line 30">
            <a:extLst>
              <a:ext uri="{FF2B5EF4-FFF2-40B4-BE49-F238E27FC236}">
                <a16:creationId xmlns:a16="http://schemas.microsoft.com/office/drawing/2014/main" id="{489F7913-2449-4759-A179-6B2568E3139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66039" y="2869036"/>
            <a:ext cx="0" cy="29311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3" name="Text Box 127">
            <a:extLst>
              <a:ext uri="{FF2B5EF4-FFF2-40B4-BE49-F238E27FC236}">
                <a16:creationId xmlns:a16="http://schemas.microsoft.com/office/drawing/2014/main" id="{7ABB7AA1-7424-4D8B-BA41-20FE1D505B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2675" y="2529146"/>
            <a:ext cx="1537493" cy="359216"/>
          </a:xfrm>
          <a:prstGeom prst="rect">
            <a:avLst/>
          </a:prstGeom>
          <a:solidFill>
            <a:srgbClr val="FF0000"/>
          </a:solidFill>
          <a:ln w="38100">
            <a:solidFill>
              <a:srgbClr val="ED7D31"/>
            </a:solidFill>
            <a:miter lim="800000"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ALU</a:t>
            </a:r>
          </a:p>
        </p:txBody>
      </p:sp>
      <p:sp>
        <p:nvSpPr>
          <p:cNvPr id="131" name="Line 61">
            <a:extLst>
              <a:ext uri="{FF2B5EF4-FFF2-40B4-BE49-F238E27FC236}">
                <a16:creationId xmlns:a16="http://schemas.microsoft.com/office/drawing/2014/main" id="{08900B9B-8A18-4A67-B40D-7DB85CD5EE7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40052" y="5716045"/>
            <a:ext cx="352041" cy="176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4" name="Text Box 5">
            <a:extLst>
              <a:ext uri="{FF2B5EF4-FFF2-40B4-BE49-F238E27FC236}">
                <a16:creationId xmlns:a16="http://schemas.microsoft.com/office/drawing/2014/main" id="{9D4DFE86-1EA3-4D81-B2F4-551026F35FBA}"/>
              </a:ext>
            </a:extLst>
          </p:cNvPr>
          <p:cNvSpPr txBox="1"/>
          <p:nvPr/>
        </p:nvSpPr>
        <p:spPr>
          <a:xfrm>
            <a:off x="2106524" y="5486095"/>
            <a:ext cx="679707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ALU</a:t>
            </a:r>
          </a:p>
        </p:txBody>
      </p:sp>
      <p:sp>
        <p:nvSpPr>
          <p:cNvPr id="135" name="Line 30">
            <a:extLst>
              <a:ext uri="{FF2B5EF4-FFF2-40B4-BE49-F238E27FC236}">
                <a16:creationId xmlns:a16="http://schemas.microsoft.com/office/drawing/2014/main" id="{8154BF24-B6C9-436C-8E4C-9BCC69784BC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99674" y="2234012"/>
            <a:ext cx="0" cy="29311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1" name="Text Box 116">
            <a:extLst>
              <a:ext uri="{FF2B5EF4-FFF2-40B4-BE49-F238E27FC236}">
                <a16:creationId xmlns:a16="http://schemas.microsoft.com/office/drawing/2014/main" id="{BDA4417B-D79B-44C8-BE34-F1DBEDEDC3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485" y="1893752"/>
            <a:ext cx="1281906" cy="359216"/>
          </a:xfrm>
          <a:prstGeom prst="rect">
            <a:avLst/>
          </a:prstGeom>
          <a:solidFill>
            <a:srgbClr val="FF0000"/>
          </a:solidFill>
          <a:ln w="38100">
            <a:solidFill>
              <a:srgbClr val="ED7D31"/>
            </a:solidFill>
            <a:miter lim="800000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zh-CN" altLang="en-US" sz="20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移位器</a:t>
            </a:r>
          </a:p>
        </p:txBody>
      </p:sp>
      <p:sp>
        <p:nvSpPr>
          <p:cNvPr id="152" name="Line 61">
            <a:extLst>
              <a:ext uri="{FF2B5EF4-FFF2-40B4-BE49-F238E27FC236}">
                <a16:creationId xmlns:a16="http://schemas.microsoft.com/office/drawing/2014/main" id="{68ED0910-A055-496E-A377-FC6C8F2DB5A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00662" y="5716045"/>
            <a:ext cx="352041" cy="176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3" name="Text Box 5">
            <a:extLst>
              <a:ext uri="{FF2B5EF4-FFF2-40B4-BE49-F238E27FC236}">
                <a16:creationId xmlns:a16="http://schemas.microsoft.com/office/drawing/2014/main" id="{22532BA9-E11B-40DB-BB06-61B4BEDFA5D7}"/>
              </a:ext>
            </a:extLst>
          </p:cNvPr>
          <p:cNvSpPr txBox="1"/>
          <p:nvPr/>
        </p:nvSpPr>
        <p:spPr>
          <a:xfrm>
            <a:off x="2967134" y="5486095"/>
            <a:ext cx="1121463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移位器</a:t>
            </a:r>
            <a:endParaRPr lang="en-US" altLang="zh-CN" sz="24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4" name="Line 30">
            <a:extLst>
              <a:ext uri="{FF2B5EF4-FFF2-40B4-BE49-F238E27FC236}">
                <a16:creationId xmlns:a16="http://schemas.microsoft.com/office/drawing/2014/main" id="{F48AF3EF-1F97-40C3-83ED-3F40BF1421D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97057" y="1670690"/>
            <a:ext cx="0" cy="29311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8" name="Line 51">
            <a:extLst>
              <a:ext uri="{FF2B5EF4-FFF2-40B4-BE49-F238E27FC236}">
                <a16:creationId xmlns:a16="http://schemas.microsoft.com/office/drawing/2014/main" id="{DE11B293-5E7B-42BD-92C5-675B5FCBBD1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03461" y="1687906"/>
            <a:ext cx="2699770" cy="1002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9" name="Text Box 117">
            <a:extLst>
              <a:ext uri="{FF2B5EF4-FFF2-40B4-BE49-F238E27FC236}">
                <a16:creationId xmlns:a16="http://schemas.microsoft.com/office/drawing/2014/main" id="{565F7A45-253E-41D3-A7CE-924AD39E31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4360" y="1291128"/>
            <a:ext cx="15835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spcBef>
                <a:spcPct val="50000"/>
              </a:spcBef>
              <a:defRPr sz="2000" b="1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 dirty="0">
                <a:solidFill>
                  <a:srgbClr val="FF0000"/>
                </a:solidFill>
              </a:rPr>
              <a:t>内总线</a:t>
            </a:r>
          </a:p>
        </p:txBody>
      </p:sp>
      <p:sp>
        <p:nvSpPr>
          <p:cNvPr id="160" name="Line 52">
            <a:extLst>
              <a:ext uri="{FF2B5EF4-FFF2-40B4-BE49-F238E27FC236}">
                <a16:creationId xmlns:a16="http://schemas.microsoft.com/office/drawing/2014/main" id="{FDFC2DB0-FF73-4A03-BB12-DEFB9CD245AD}"/>
              </a:ext>
            </a:extLst>
          </p:cNvPr>
          <p:cNvSpPr>
            <a:spLocks noChangeShapeType="1"/>
          </p:cNvSpPr>
          <p:nvPr/>
        </p:nvSpPr>
        <p:spPr bwMode="auto">
          <a:xfrm>
            <a:off x="4590328" y="1667393"/>
            <a:ext cx="14633" cy="3305939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1" name="Line 61">
            <a:extLst>
              <a:ext uri="{FF2B5EF4-FFF2-40B4-BE49-F238E27FC236}">
                <a16:creationId xmlns:a16="http://schemas.microsoft.com/office/drawing/2014/main" id="{962C459A-EAA6-47CF-A62A-1868336CF37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03028" y="5716045"/>
            <a:ext cx="352041" cy="176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2" name="Text Box 5">
            <a:extLst>
              <a:ext uri="{FF2B5EF4-FFF2-40B4-BE49-F238E27FC236}">
                <a16:creationId xmlns:a16="http://schemas.microsoft.com/office/drawing/2014/main" id="{C3579357-A0BC-4E53-BA6F-F8021B1FDC93}"/>
              </a:ext>
            </a:extLst>
          </p:cNvPr>
          <p:cNvSpPr txBox="1"/>
          <p:nvPr/>
        </p:nvSpPr>
        <p:spPr>
          <a:xfrm>
            <a:off x="4269500" y="5486095"/>
            <a:ext cx="1605576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内总线</a:t>
            </a:r>
            <a:endParaRPr lang="en-US" altLang="zh-CN" sz="24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3" name="Line 60">
            <a:extLst>
              <a:ext uri="{FF2B5EF4-FFF2-40B4-BE49-F238E27FC236}">
                <a16:creationId xmlns:a16="http://schemas.microsoft.com/office/drawing/2014/main" id="{83F7E07C-7293-4D19-9545-822E1724859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19678" y="3592782"/>
            <a:ext cx="370798" cy="5079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4" name="Rectangle 39">
            <a:extLst>
              <a:ext uri="{FF2B5EF4-FFF2-40B4-BE49-F238E27FC236}">
                <a16:creationId xmlns:a16="http://schemas.microsoft.com/office/drawing/2014/main" id="{6B9B3DE3-A666-4421-9AEC-E0BCA38750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5597" y="3450885"/>
            <a:ext cx="845348" cy="288555"/>
          </a:xfrm>
          <a:prstGeom prst="rect">
            <a:avLst/>
          </a:prstGeom>
          <a:solidFill>
            <a:srgbClr val="FF0000"/>
          </a:solidFill>
          <a:ln w="38100">
            <a:solidFill>
              <a:srgbClr val="ED7D31"/>
            </a:solidFill>
            <a:miter lim="800000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0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R3</a:t>
            </a:r>
          </a:p>
        </p:txBody>
      </p:sp>
      <p:sp>
        <p:nvSpPr>
          <p:cNvPr id="165" name="Line 61">
            <a:extLst>
              <a:ext uri="{FF2B5EF4-FFF2-40B4-BE49-F238E27FC236}">
                <a16:creationId xmlns:a16="http://schemas.microsoft.com/office/drawing/2014/main" id="{21D364E2-4DF2-445C-9D69-F3895880A28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07959" y="5716045"/>
            <a:ext cx="352041" cy="176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6" name="Text Box 5">
            <a:extLst>
              <a:ext uri="{FF2B5EF4-FFF2-40B4-BE49-F238E27FC236}">
                <a16:creationId xmlns:a16="http://schemas.microsoft.com/office/drawing/2014/main" id="{4BE5EC95-897A-4B98-BD83-57F48534E75B}"/>
              </a:ext>
            </a:extLst>
          </p:cNvPr>
          <p:cNvSpPr txBox="1"/>
          <p:nvPr/>
        </p:nvSpPr>
        <p:spPr>
          <a:xfrm>
            <a:off x="6168709" y="5486095"/>
            <a:ext cx="596033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r>
              <a:rPr lang="en-US" altLang="zh-CN" sz="2400" b="1" baseline="-25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j</a:t>
            </a:r>
          </a:p>
        </p:txBody>
      </p:sp>
      <p:sp>
        <p:nvSpPr>
          <p:cNvPr id="167" name="箭头: 右 166">
            <a:extLst>
              <a:ext uri="{FF2B5EF4-FFF2-40B4-BE49-F238E27FC236}">
                <a16:creationId xmlns:a16="http://schemas.microsoft.com/office/drawing/2014/main" id="{C17AF098-26C6-4D8A-971A-57CEA827D780}"/>
              </a:ext>
            </a:extLst>
          </p:cNvPr>
          <p:cNvSpPr/>
          <p:nvPr/>
        </p:nvSpPr>
        <p:spPr>
          <a:xfrm>
            <a:off x="6728281" y="5586122"/>
            <a:ext cx="411514" cy="261610"/>
          </a:xfrm>
          <a:prstGeom prst="rightArrow">
            <a:avLst/>
          </a:prstGeom>
          <a:solidFill>
            <a:schemeClr val="bg1"/>
          </a:solidFill>
          <a:ln w="38100">
            <a:solidFill>
              <a:srgbClr val="2F5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8" name="Text Box 5">
            <a:extLst>
              <a:ext uri="{FF2B5EF4-FFF2-40B4-BE49-F238E27FC236}">
                <a16:creationId xmlns:a16="http://schemas.microsoft.com/office/drawing/2014/main" id="{98FE6060-31FF-4FED-8CE3-E1A00BD25D22}"/>
              </a:ext>
            </a:extLst>
          </p:cNvPr>
          <p:cNvSpPr txBox="1"/>
          <p:nvPr/>
        </p:nvSpPr>
        <p:spPr>
          <a:xfrm>
            <a:off x="7220811" y="5486095"/>
            <a:ext cx="488257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r>
              <a:rPr lang="en-US" altLang="zh-CN" sz="2400" b="1" baseline="-25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</a:p>
        </p:txBody>
      </p:sp>
      <p:sp>
        <p:nvSpPr>
          <p:cNvPr id="169" name="Line 61">
            <a:extLst>
              <a:ext uri="{FF2B5EF4-FFF2-40B4-BE49-F238E27FC236}">
                <a16:creationId xmlns:a16="http://schemas.microsoft.com/office/drawing/2014/main" id="{C9DDA2DD-BE1E-467E-81AF-86DA1CB1D2D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23499" y="5716045"/>
            <a:ext cx="352041" cy="176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0" name="Text Box 5">
            <a:extLst>
              <a:ext uri="{FF2B5EF4-FFF2-40B4-BE49-F238E27FC236}">
                <a16:creationId xmlns:a16="http://schemas.microsoft.com/office/drawing/2014/main" id="{C3C5BBFD-0B85-4F15-AAB9-0CCBBD039022}"/>
              </a:ext>
            </a:extLst>
          </p:cNvPr>
          <p:cNvSpPr txBox="1"/>
          <p:nvPr/>
        </p:nvSpPr>
        <p:spPr>
          <a:xfrm>
            <a:off x="7889971" y="5486095"/>
            <a:ext cx="66542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r>
              <a:rPr lang="en-US" altLang="zh-CN" sz="2400" b="1" baseline="-25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4179245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"/>
                            </p:stCondLst>
                            <p:childTnLst>
                              <p:par>
                                <p:cTn id="7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9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00"/>
                            </p:stCondLst>
                            <p:childTnLst>
                              <p:par>
                                <p:cTn id="1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000"/>
                            </p:stCondLst>
                            <p:childTnLst>
                              <p:par>
                                <p:cTn id="1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72" grpId="0" animBg="1"/>
      <p:bldP spid="73" grpId="0" animBg="1"/>
      <p:bldP spid="75" grpId="0"/>
      <p:bldP spid="76" grpId="0" bldLvl="0" animBg="1"/>
      <p:bldP spid="78" grpId="0"/>
      <p:bldP spid="121" grpId="0" animBg="1"/>
      <p:bldP spid="123" grpId="0" animBg="1"/>
      <p:bldP spid="131" grpId="0" bldLvl="0" animBg="1"/>
      <p:bldP spid="134" grpId="0"/>
      <p:bldP spid="135" grpId="0" animBg="1"/>
      <p:bldP spid="151" grpId="0" animBg="1"/>
      <p:bldP spid="152" grpId="0" bldLvl="0" animBg="1"/>
      <p:bldP spid="153" grpId="0"/>
      <p:bldP spid="154" grpId="0" animBg="1"/>
      <p:bldP spid="158" grpId="0" animBg="1"/>
      <p:bldP spid="159" grpId="0"/>
      <p:bldP spid="160" grpId="0" animBg="1"/>
      <p:bldP spid="161" grpId="0" bldLvl="0" animBg="1"/>
      <p:bldP spid="162" grpId="0"/>
      <p:bldP spid="163" grpId="0" animBg="1"/>
      <p:bldP spid="164" grpId="0" animBg="1"/>
      <p:bldP spid="165" grpId="0" bldLvl="0" animBg="1"/>
      <p:bldP spid="166" grpId="0"/>
      <p:bldP spid="167" grpId="0" bldLvl="0" animBg="1"/>
      <p:bldP spid="168" grpId="0"/>
      <p:bldP spid="169" grpId="0" bldLvl="0" animBg="1"/>
      <p:bldP spid="170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" y="-9526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-11991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三、</a:t>
            </a:r>
            <a:r>
              <a:rPr lang="en-US" altLang="zh-CN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CPU</a:t>
            </a:r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的内部数据通路结构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39</a:t>
            </a:fld>
            <a:endParaRPr lang="zh-CN" altLang="en-US"/>
          </a:p>
        </p:txBody>
      </p:sp>
      <p:sp>
        <p:nvSpPr>
          <p:cNvPr id="12" name="Text Box 5"/>
          <p:cNvSpPr txBox="1"/>
          <p:nvPr/>
        </p:nvSpPr>
        <p:spPr>
          <a:xfrm>
            <a:off x="136250" y="852322"/>
            <a:ext cx="8092012" cy="5232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、数据信息的传送</a:t>
            </a: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---②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寄存器→主存</a:t>
            </a:r>
          </a:p>
        </p:txBody>
      </p:sp>
      <p:grpSp>
        <p:nvGrpSpPr>
          <p:cNvPr id="92" name="组合 91"/>
          <p:cNvGrpSpPr/>
          <p:nvPr/>
        </p:nvGrpSpPr>
        <p:grpSpPr>
          <a:xfrm>
            <a:off x="504300" y="1132210"/>
            <a:ext cx="8239090" cy="3928939"/>
            <a:chOff x="-7919" y="1494853"/>
            <a:chExt cx="8239090" cy="4376228"/>
          </a:xfrm>
        </p:grpSpPr>
        <p:sp>
          <p:nvSpPr>
            <p:cNvPr id="93" name="Line 28"/>
            <p:cNvSpPr>
              <a:spLocks noChangeShapeType="1"/>
            </p:cNvSpPr>
            <p:nvPr/>
          </p:nvSpPr>
          <p:spPr bwMode="auto">
            <a:xfrm flipV="1">
              <a:off x="683198" y="3432832"/>
              <a:ext cx="0" cy="3264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4" name="Line 29"/>
            <p:cNvSpPr>
              <a:spLocks noChangeShapeType="1"/>
            </p:cNvSpPr>
            <p:nvPr/>
          </p:nvSpPr>
          <p:spPr bwMode="auto">
            <a:xfrm flipV="1">
              <a:off x="1384867" y="2725516"/>
              <a:ext cx="0" cy="3264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5" name="Line 30"/>
            <p:cNvSpPr>
              <a:spLocks noChangeShapeType="1"/>
            </p:cNvSpPr>
            <p:nvPr/>
          </p:nvSpPr>
          <p:spPr bwMode="auto">
            <a:xfrm flipV="1">
              <a:off x="2055593" y="3432832"/>
              <a:ext cx="0" cy="3264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6" name="Line 31"/>
            <p:cNvSpPr>
              <a:spLocks noChangeShapeType="1"/>
            </p:cNvSpPr>
            <p:nvPr/>
          </p:nvSpPr>
          <p:spPr bwMode="auto">
            <a:xfrm flipV="1">
              <a:off x="1611085" y="4163962"/>
              <a:ext cx="1" cy="40006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7" name="Line 32"/>
            <p:cNvSpPr>
              <a:spLocks noChangeShapeType="1"/>
            </p:cNvSpPr>
            <p:nvPr/>
          </p:nvSpPr>
          <p:spPr bwMode="auto">
            <a:xfrm flipV="1">
              <a:off x="1007836" y="4163963"/>
              <a:ext cx="0" cy="40007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8" name="Line 33"/>
            <p:cNvSpPr>
              <a:spLocks noChangeShapeType="1"/>
            </p:cNvSpPr>
            <p:nvPr/>
          </p:nvSpPr>
          <p:spPr bwMode="auto">
            <a:xfrm flipV="1">
              <a:off x="253774" y="4163962"/>
              <a:ext cx="0" cy="4000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9" name="Line 34"/>
            <p:cNvSpPr>
              <a:spLocks noChangeShapeType="1"/>
            </p:cNvSpPr>
            <p:nvPr/>
          </p:nvSpPr>
          <p:spPr bwMode="auto">
            <a:xfrm flipV="1">
              <a:off x="2324525" y="4167409"/>
              <a:ext cx="5709" cy="39661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0" name="Line 37"/>
            <p:cNvSpPr>
              <a:spLocks noChangeShapeType="1"/>
            </p:cNvSpPr>
            <p:nvPr/>
          </p:nvSpPr>
          <p:spPr bwMode="auto">
            <a:xfrm flipV="1">
              <a:off x="1384867" y="2094387"/>
              <a:ext cx="0" cy="26939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1" name="Text Box 98"/>
            <p:cNvSpPr txBox="1">
              <a:spLocks noChangeArrowheads="1"/>
            </p:cNvSpPr>
            <p:nvPr/>
          </p:nvSpPr>
          <p:spPr bwMode="auto">
            <a:xfrm>
              <a:off x="-7919" y="4616379"/>
              <a:ext cx="1264228" cy="12547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 R0~R3 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 C D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SP  PC </a:t>
              </a:r>
            </a:p>
          </p:txBody>
        </p:sp>
        <p:sp>
          <p:nvSpPr>
            <p:cNvPr id="102" name="Text Box 115"/>
            <p:cNvSpPr txBox="1">
              <a:spLocks noChangeArrowheads="1"/>
            </p:cNvSpPr>
            <p:nvPr/>
          </p:nvSpPr>
          <p:spPr bwMode="auto">
            <a:xfrm>
              <a:off x="102961" y="3759312"/>
              <a:ext cx="1131090" cy="44566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squar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A</a:t>
              </a:r>
            </a:p>
          </p:txBody>
        </p:sp>
        <p:sp>
          <p:nvSpPr>
            <p:cNvPr id="103" name="Text Box 116"/>
            <p:cNvSpPr txBox="1">
              <a:spLocks noChangeArrowheads="1"/>
            </p:cNvSpPr>
            <p:nvPr/>
          </p:nvSpPr>
          <p:spPr bwMode="auto">
            <a:xfrm>
              <a:off x="743513" y="2345336"/>
              <a:ext cx="1281906" cy="40011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移位器</a:t>
              </a:r>
            </a:p>
          </p:txBody>
        </p:sp>
        <p:sp>
          <p:nvSpPr>
            <p:cNvPr id="104" name="Line 20"/>
            <p:cNvSpPr>
              <a:spLocks noChangeShapeType="1"/>
            </p:cNvSpPr>
            <p:nvPr/>
          </p:nvSpPr>
          <p:spPr bwMode="auto">
            <a:xfrm>
              <a:off x="781617" y="2861490"/>
              <a:ext cx="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5" name="Text Box 125"/>
            <p:cNvSpPr txBox="1">
              <a:spLocks noChangeArrowheads="1"/>
            </p:cNvSpPr>
            <p:nvPr/>
          </p:nvSpPr>
          <p:spPr bwMode="auto">
            <a:xfrm>
              <a:off x="1460273" y="3759314"/>
              <a:ext cx="1131091" cy="44566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squar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B</a:t>
              </a:r>
            </a:p>
          </p:txBody>
        </p:sp>
        <p:sp>
          <p:nvSpPr>
            <p:cNvPr id="106" name="Text Box 127"/>
            <p:cNvSpPr txBox="1">
              <a:spLocks noChangeArrowheads="1"/>
            </p:cNvSpPr>
            <p:nvPr/>
          </p:nvSpPr>
          <p:spPr bwMode="auto">
            <a:xfrm>
              <a:off x="601436" y="3051996"/>
              <a:ext cx="1537493" cy="40011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squar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ALU</a:t>
              </a:r>
            </a:p>
          </p:txBody>
        </p:sp>
        <p:sp>
          <p:nvSpPr>
            <p:cNvPr id="107" name="Rectangle 39"/>
            <p:cNvSpPr>
              <a:spLocks noChangeArrowheads="1"/>
            </p:cNvSpPr>
            <p:nvPr/>
          </p:nvSpPr>
          <p:spPr bwMode="auto">
            <a:xfrm>
              <a:off x="2802732" y="3476928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R2</a:t>
              </a:r>
            </a:p>
          </p:txBody>
        </p:sp>
        <p:sp>
          <p:nvSpPr>
            <p:cNvPr id="108" name="Line 51"/>
            <p:cNvSpPr>
              <a:spLocks noChangeShapeType="1"/>
            </p:cNvSpPr>
            <p:nvPr/>
          </p:nvSpPr>
          <p:spPr bwMode="auto">
            <a:xfrm flipV="1">
              <a:off x="1384867" y="2113435"/>
              <a:ext cx="2699770" cy="1116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9" name="Line 52"/>
            <p:cNvSpPr>
              <a:spLocks noChangeShapeType="1"/>
            </p:cNvSpPr>
            <p:nvPr/>
          </p:nvSpPr>
          <p:spPr bwMode="auto">
            <a:xfrm>
              <a:off x="4078301" y="2094388"/>
              <a:ext cx="14633" cy="368229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0" name="Line 60"/>
            <p:cNvSpPr>
              <a:spLocks noChangeShapeType="1"/>
            </p:cNvSpPr>
            <p:nvPr/>
          </p:nvSpPr>
          <p:spPr bwMode="auto">
            <a:xfrm flipH="1">
              <a:off x="3683199" y="2474687"/>
              <a:ext cx="82946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1" name="Line 61"/>
            <p:cNvSpPr>
              <a:spLocks noChangeShapeType="1"/>
            </p:cNvSpPr>
            <p:nvPr/>
          </p:nvSpPr>
          <p:spPr bwMode="auto">
            <a:xfrm flipH="1">
              <a:off x="3707606" y="3063172"/>
              <a:ext cx="82946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2" name="Line 62"/>
            <p:cNvSpPr>
              <a:spLocks noChangeShapeType="1"/>
            </p:cNvSpPr>
            <p:nvPr/>
          </p:nvSpPr>
          <p:spPr bwMode="auto">
            <a:xfrm flipH="1">
              <a:off x="3707606" y="3637630"/>
              <a:ext cx="37703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3" name="Line 63"/>
            <p:cNvSpPr>
              <a:spLocks noChangeShapeType="1"/>
            </p:cNvSpPr>
            <p:nvPr/>
          </p:nvSpPr>
          <p:spPr bwMode="auto">
            <a:xfrm flipH="1">
              <a:off x="3707606" y="4238542"/>
              <a:ext cx="7540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4" name="Line 64"/>
            <p:cNvSpPr>
              <a:spLocks noChangeShapeType="1"/>
            </p:cNvSpPr>
            <p:nvPr/>
          </p:nvSpPr>
          <p:spPr bwMode="auto">
            <a:xfrm flipH="1">
              <a:off x="3707606" y="4857880"/>
              <a:ext cx="82946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5" name="Line 65"/>
            <p:cNvSpPr>
              <a:spLocks noChangeShapeType="1"/>
            </p:cNvSpPr>
            <p:nvPr/>
          </p:nvSpPr>
          <p:spPr bwMode="auto">
            <a:xfrm flipH="1">
              <a:off x="3707606" y="5492973"/>
              <a:ext cx="7540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6" name="Line 66"/>
            <p:cNvSpPr>
              <a:spLocks noChangeShapeType="1"/>
            </p:cNvSpPr>
            <p:nvPr/>
          </p:nvSpPr>
          <p:spPr bwMode="auto">
            <a:xfrm flipV="1">
              <a:off x="5099472" y="1828473"/>
              <a:ext cx="1958151" cy="2375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7" name="Line 68"/>
            <p:cNvSpPr>
              <a:spLocks noChangeShapeType="1"/>
            </p:cNvSpPr>
            <p:nvPr/>
          </p:nvSpPr>
          <p:spPr bwMode="auto">
            <a:xfrm flipV="1">
              <a:off x="5099471" y="2203903"/>
              <a:ext cx="1951801" cy="4372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8" name="Line 69"/>
            <p:cNvSpPr>
              <a:spLocks noChangeShapeType="1"/>
            </p:cNvSpPr>
            <p:nvPr/>
          </p:nvSpPr>
          <p:spPr bwMode="auto">
            <a:xfrm flipH="1" flipV="1">
              <a:off x="5098084" y="2016180"/>
              <a:ext cx="1958152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9" name="Line 73"/>
            <p:cNvSpPr>
              <a:spLocks noChangeShapeType="1"/>
            </p:cNvSpPr>
            <p:nvPr/>
          </p:nvSpPr>
          <p:spPr bwMode="auto">
            <a:xfrm flipH="1">
              <a:off x="6457950" y="1828473"/>
              <a:ext cx="446" cy="888624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0" name="Line 74"/>
            <p:cNvSpPr>
              <a:spLocks noChangeShapeType="1"/>
            </p:cNvSpPr>
            <p:nvPr/>
          </p:nvSpPr>
          <p:spPr bwMode="auto">
            <a:xfrm>
              <a:off x="6683723" y="2012834"/>
              <a:ext cx="446" cy="704262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2" name="Line 77"/>
            <p:cNvSpPr>
              <a:spLocks noChangeShapeType="1"/>
            </p:cNvSpPr>
            <p:nvPr/>
          </p:nvSpPr>
          <p:spPr bwMode="auto">
            <a:xfrm>
              <a:off x="6910388" y="2227375"/>
              <a:ext cx="0" cy="489721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4" name="Line 91"/>
            <p:cNvSpPr>
              <a:spLocks noChangeShapeType="1"/>
            </p:cNvSpPr>
            <p:nvPr/>
          </p:nvSpPr>
          <p:spPr bwMode="auto">
            <a:xfrm>
              <a:off x="5404247" y="2416631"/>
              <a:ext cx="22621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5" name="Line 92"/>
            <p:cNvSpPr>
              <a:spLocks noChangeShapeType="1"/>
            </p:cNvSpPr>
            <p:nvPr/>
          </p:nvSpPr>
          <p:spPr bwMode="auto">
            <a:xfrm flipV="1">
              <a:off x="5614035" y="1814746"/>
              <a:ext cx="9622" cy="58278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6" name="Line 93"/>
            <p:cNvSpPr>
              <a:spLocks noChangeShapeType="1"/>
            </p:cNvSpPr>
            <p:nvPr/>
          </p:nvSpPr>
          <p:spPr bwMode="auto">
            <a:xfrm flipH="1">
              <a:off x="5391947" y="2994235"/>
              <a:ext cx="37703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7" name="Line 94"/>
            <p:cNvSpPr>
              <a:spLocks noChangeShapeType="1"/>
            </p:cNvSpPr>
            <p:nvPr/>
          </p:nvSpPr>
          <p:spPr bwMode="auto">
            <a:xfrm flipV="1">
              <a:off x="5751194" y="2009193"/>
              <a:ext cx="273" cy="10083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8" name="Line 95"/>
            <p:cNvSpPr>
              <a:spLocks noChangeShapeType="1"/>
            </p:cNvSpPr>
            <p:nvPr/>
          </p:nvSpPr>
          <p:spPr bwMode="auto">
            <a:xfrm flipH="1">
              <a:off x="5902279" y="2016180"/>
              <a:ext cx="12404" cy="15633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9" name="Line 96"/>
            <p:cNvSpPr>
              <a:spLocks noChangeShapeType="1"/>
            </p:cNvSpPr>
            <p:nvPr/>
          </p:nvSpPr>
          <p:spPr bwMode="auto">
            <a:xfrm flipH="1">
              <a:off x="5408771" y="3571838"/>
              <a:ext cx="493196" cy="110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0" name="Text Box 110"/>
            <p:cNvSpPr txBox="1">
              <a:spLocks noChangeArrowheads="1"/>
            </p:cNvSpPr>
            <p:nvPr/>
          </p:nvSpPr>
          <p:spPr bwMode="auto">
            <a:xfrm>
              <a:off x="6307138" y="2717096"/>
              <a:ext cx="754063" cy="400110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miter lim="800000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主存</a:t>
              </a:r>
              <a:endPara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2" name="Text Box 114"/>
            <p:cNvSpPr txBox="1">
              <a:spLocks noChangeArrowheads="1"/>
            </p:cNvSpPr>
            <p:nvPr/>
          </p:nvSpPr>
          <p:spPr bwMode="auto">
            <a:xfrm>
              <a:off x="6983590" y="2016968"/>
              <a:ext cx="1247581" cy="445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000" b="1" dirty="0">
                  <a:solidFill>
                    <a:schemeClr val="folHlink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控制总线</a:t>
              </a:r>
              <a:endParaRPr lang="en-US" altLang="zh-CN" sz="2000" b="1" dirty="0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3" name="Text Box 117"/>
            <p:cNvSpPr txBox="1">
              <a:spLocks noChangeArrowheads="1"/>
            </p:cNvSpPr>
            <p:nvPr/>
          </p:nvSpPr>
          <p:spPr bwMode="auto">
            <a:xfrm>
              <a:off x="1891521" y="1673922"/>
              <a:ext cx="1583531" cy="472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eaLnBrk="0" hangingPunct="0">
                <a:spcBef>
                  <a:spcPct val="50000"/>
                </a:spcBef>
                <a:defRPr sz="2000" b="1">
                  <a:solidFill>
                    <a:schemeClr val="folHlink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</a:lstStyle>
            <a:p>
              <a:r>
                <a:rPr lang="zh-CN" altLang="en-US" dirty="0">
                  <a:solidFill>
                    <a:schemeClr val="tx1"/>
                  </a:solidFill>
                </a:rPr>
                <a:t>内总线</a:t>
              </a:r>
            </a:p>
          </p:txBody>
        </p:sp>
        <p:sp>
          <p:nvSpPr>
            <p:cNvPr id="136" name="Text Box 153"/>
            <p:cNvSpPr txBox="1">
              <a:spLocks noChangeArrowheads="1"/>
            </p:cNvSpPr>
            <p:nvPr/>
          </p:nvSpPr>
          <p:spPr bwMode="auto">
            <a:xfrm>
              <a:off x="6984095" y="1494853"/>
              <a:ext cx="1246658" cy="445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000" b="1" dirty="0">
                  <a:solidFill>
                    <a:schemeClr val="folHlink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地址总线</a:t>
              </a:r>
              <a:endParaRPr lang="en-US" altLang="zh-CN" sz="2000" b="1" dirty="0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7" name="Text Box 154"/>
            <p:cNvSpPr txBox="1">
              <a:spLocks noChangeArrowheads="1"/>
            </p:cNvSpPr>
            <p:nvPr/>
          </p:nvSpPr>
          <p:spPr bwMode="auto">
            <a:xfrm>
              <a:off x="6983590" y="1764755"/>
              <a:ext cx="1247581" cy="445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000" b="1" dirty="0">
                  <a:solidFill>
                    <a:schemeClr val="folHlink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数据总线</a:t>
              </a:r>
              <a:endParaRPr lang="en-US" altLang="zh-CN" sz="2000" b="1" dirty="0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8" name="Line 156"/>
            <p:cNvSpPr>
              <a:spLocks noChangeShapeType="1"/>
            </p:cNvSpPr>
            <p:nvPr/>
          </p:nvSpPr>
          <p:spPr bwMode="auto">
            <a:xfrm flipH="1">
              <a:off x="6068514" y="2183302"/>
              <a:ext cx="12405" cy="19260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9" name="Text Box 157"/>
            <p:cNvSpPr txBox="1">
              <a:spLocks noChangeArrowheads="1"/>
            </p:cNvSpPr>
            <p:nvPr/>
          </p:nvSpPr>
          <p:spPr bwMode="auto">
            <a:xfrm>
              <a:off x="5687918" y="4107724"/>
              <a:ext cx="786525" cy="835164"/>
            </a:xfrm>
            <a:prstGeom prst="rect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控制逻辑 </a:t>
              </a:r>
            </a:p>
          </p:txBody>
        </p:sp>
        <p:sp>
          <p:nvSpPr>
            <p:cNvPr id="140" name="Rectangle 39"/>
            <p:cNvSpPr>
              <a:spLocks noChangeArrowheads="1"/>
            </p:cNvSpPr>
            <p:nvPr/>
          </p:nvSpPr>
          <p:spPr bwMode="auto">
            <a:xfrm>
              <a:off x="2802732" y="4077840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R3</a:t>
              </a:r>
            </a:p>
          </p:txBody>
        </p:sp>
        <p:sp>
          <p:nvSpPr>
            <p:cNvPr id="141" name="Rectangle 39"/>
            <p:cNvSpPr>
              <a:spLocks noChangeArrowheads="1"/>
            </p:cNvSpPr>
            <p:nvPr/>
          </p:nvSpPr>
          <p:spPr bwMode="auto">
            <a:xfrm>
              <a:off x="2802732" y="4697178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C</a:t>
              </a:r>
            </a:p>
          </p:txBody>
        </p:sp>
        <p:sp>
          <p:nvSpPr>
            <p:cNvPr id="142" name="Rectangle 39"/>
            <p:cNvSpPr>
              <a:spLocks noChangeArrowheads="1"/>
            </p:cNvSpPr>
            <p:nvPr/>
          </p:nvSpPr>
          <p:spPr bwMode="auto">
            <a:xfrm>
              <a:off x="2802732" y="2903575"/>
              <a:ext cx="845348" cy="319194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R1</a:t>
              </a:r>
            </a:p>
          </p:txBody>
        </p:sp>
        <p:sp>
          <p:nvSpPr>
            <p:cNvPr id="143" name="Rectangle 39"/>
            <p:cNvSpPr>
              <a:spLocks noChangeArrowheads="1"/>
            </p:cNvSpPr>
            <p:nvPr/>
          </p:nvSpPr>
          <p:spPr bwMode="auto">
            <a:xfrm>
              <a:off x="2802732" y="2316003"/>
              <a:ext cx="845348" cy="317369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R0</a:t>
              </a:r>
            </a:p>
          </p:txBody>
        </p:sp>
        <p:sp>
          <p:nvSpPr>
            <p:cNvPr id="144" name="Rectangle 39"/>
            <p:cNvSpPr>
              <a:spLocks noChangeArrowheads="1"/>
            </p:cNvSpPr>
            <p:nvPr/>
          </p:nvSpPr>
          <p:spPr bwMode="auto">
            <a:xfrm>
              <a:off x="2802732" y="5332271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D</a:t>
              </a:r>
            </a:p>
          </p:txBody>
        </p:sp>
        <p:sp>
          <p:nvSpPr>
            <p:cNvPr id="145" name="Rectangle 39"/>
            <p:cNvSpPr>
              <a:spLocks noChangeArrowheads="1"/>
            </p:cNvSpPr>
            <p:nvPr/>
          </p:nvSpPr>
          <p:spPr bwMode="auto">
            <a:xfrm>
              <a:off x="4548210" y="5332271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PSW</a:t>
              </a:r>
            </a:p>
          </p:txBody>
        </p:sp>
        <p:sp>
          <p:nvSpPr>
            <p:cNvPr id="146" name="Rectangle 39"/>
            <p:cNvSpPr>
              <a:spLocks noChangeArrowheads="1"/>
            </p:cNvSpPr>
            <p:nvPr/>
          </p:nvSpPr>
          <p:spPr bwMode="auto">
            <a:xfrm>
              <a:off x="4548210" y="4697178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SP</a:t>
              </a:r>
            </a:p>
          </p:txBody>
        </p:sp>
        <p:sp>
          <p:nvSpPr>
            <p:cNvPr id="147" name="Rectangle 39"/>
            <p:cNvSpPr>
              <a:spLocks noChangeArrowheads="1"/>
            </p:cNvSpPr>
            <p:nvPr/>
          </p:nvSpPr>
          <p:spPr bwMode="auto">
            <a:xfrm>
              <a:off x="4548210" y="4077840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PC</a:t>
              </a:r>
            </a:p>
          </p:txBody>
        </p:sp>
        <p:sp>
          <p:nvSpPr>
            <p:cNvPr id="148" name="Rectangle 39"/>
            <p:cNvSpPr>
              <a:spLocks noChangeArrowheads="1"/>
            </p:cNvSpPr>
            <p:nvPr/>
          </p:nvSpPr>
          <p:spPr bwMode="auto">
            <a:xfrm>
              <a:off x="4548210" y="3476928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IR</a:t>
              </a:r>
            </a:p>
          </p:txBody>
        </p:sp>
        <p:sp>
          <p:nvSpPr>
            <p:cNvPr id="149" name="Rectangle 39"/>
            <p:cNvSpPr>
              <a:spLocks noChangeArrowheads="1"/>
            </p:cNvSpPr>
            <p:nvPr/>
          </p:nvSpPr>
          <p:spPr bwMode="auto">
            <a:xfrm>
              <a:off x="4546599" y="2902470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MDR</a:t>
              </a:r>
            </a:p>
          </p:txBody>
        </p:sp>
        <p:sp>
          <p:nvSpPr>
            <p:cNvPr id="150" name="Rectangle 39"/>
            <p:cNvSpPr>
              <a:spLocks noChangeArrowheads="1"/>
            </p:cNvSpPr>
            <p:nvPr/>
          </p:nvSpPr>
          <p:spPr bwMode="auto">
            <a:xfrm>
              <a:off x="4547788" y="2313985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MAR</a:t>
              </a:r>
            </a:p>
          </p:txBody>
        </p:sp>
        <p:sp>
          <p:nvSpPr>
            <p:cNvPr id="155" name="Text Box 98"/>
            <p:cNvSpPr txBox="1">
              <a:spLocks noChangeArrowheads="1"/>
            </p:cNvSpPr>
            <p:nvPr/>
          </p:nvSpPr>
          <p:spPr bwMode="auto">
            <a:xfrm>
              <a:off x="1379462" y="4602527"/>
              <a:ext cx="1264229" cy="12547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 R0~R3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 C  D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PSW MDR</a:t>
              </a:r>
            </a:p>
          </p:txBody>
        </p:sp>
        <p:sp>
          <p:nvSpPr>
            <p:cNvPr id="156" name="Text Box 98"/>
            <p:cNvSpPr txBox="1">
              <a:spLocks noChangeArrowheads="1"/>
            </p:cNvSpPr>
            <p:nvPr/>
          </p:nvSpPr>
          <p:spPr bwMode="auto">
            <a:xfrm>
              <a:off x="380773" y="4328130"/>
              <a:ext cx="48684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…</a:t>
              </a:r>
            </a:p>
          </p:txBody>
        </p:sp>
        <p:sp>
          <p:nvSpPr>
            <p:cNvPr id="157" name="Text Box 98"/>
            <p:cNvSpPr txBox="1">
              <a:spLocks noChangeArrowheads="1"/>
            </p:cNvSpPr>
            <p:nvPr/>
          </p:nvSpPr>
          <p:spPr bwMode="auto">
            <a:xfrm>
              <a:off x="1752205" y="4350543"/>
              <a:ext cx="48684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…</a:t>
              </a:r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10C97596-949B-4C46-B79E-777065FAB2D8}"/>
              </a:ext>
            </a:extLst>
          </p:cNvPr>
          <p:cNvSpPr/>
          <p:nvPr/>
        </p:nvSpPr>
        <p:spPr>
          <a:xfrm>
            <a:off x="-12697" y="5106652"/>
            <a:ext cx="9181652" cy="12922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Text Box 98">
            <a:extLst>
              <a:ext uri="{FF2B5EF4-FFF2-40B4-BE49-F238E27FC236}">
                <a16:creationId xmlns:a16="http://schemas.microsoft.com/office/drawing/2014/main" id="{48B62180-1A1C-4A32-9D54-D8ED618763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4600" y="3924494"/>
            <a:ext cx="519134" cy="313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R0 </a:t>
            </a:r>
          </a:p>
        </p:txBody>
      </p:sp>
      <p:sp>
        <p:nvSpPr>
          <p:cNvPr id="72" name="Line 31">
            <a:extLst>
              <a:ext uri="{FF2B5EF4-FFF2-40B4-BE49-F238E27FC236}">
                <a16:creationId xmlns:a16="http://schemas.microsoft.com/office/drawing/2014/main" id="{68221155-C0C6-4910-A08D-A0913F78F3A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24812" y="3527820"/>
            <a:ext cx="1" cy="35917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3" name="Text Box 125">
            <a:extLst>
              <a:ext uri="{FF2B5EF4-FFF2-40B4-BE49-F238E27FC236}">
                <a16:creationId xmlns:a16="http://schemas.microsoft.com/office/drawing/2014/main" id="{92FA09D2-CC1E-4520-8838-38442C859D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3211" y="3165209"/>
            <a:ext cx="1131091" cy="400110"/>
          </a:xfrm>
          <a:prstGeom prst="rect">
            <a:avLst/>
          </a:prstGeom>
          <a:solidFill>
            <a:srgbClr val="FF0000"/>
          </a:solidFill>
          <a:ln w="38100">
            <a:solidFill>
              <a:srgbClr val="ED7D31"/>
            </a:solidFill>
            <a:miter lim="800000"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</a:p>
        </p:txBody>
      </p:sp>
      <p:sp>
        <p:nvSpPr>
          <p:cNvPr id="74" name="Text Box 5">
            <a:extLst>
              <a:ext uri="{FF2B5EF4-FFF2-40B4-BE49-F238E27FC236}">
                <a16:creationId xmlns:a16="http://schemas.microsoft.com/office/drawing/2014/main" id="{7F69EFCE-95B9-4DBA-9139-E30971C94256}"/>
              </a:ext>
            </a:extLst>
          </p:cNvPr>
          <p:cNvSpPr txBox="1"/>
          <p:nvPr/>
        </p:nvSpPr>
        <p:spPr>
          <a:xfrm>
            <a:off x="392911" y="5239384"/>
            <a:ext cx="488257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r>
              <a:rPr lang="en-US" altLang="zh-CN" sz="2400" b="1" baseline="-25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</a:p>
        </p:txBody>
      </p:sp>
      <p:sp>
        <p:nvSpPr>
          <p:cNvPr id="75" name="Line 61">
            <a:extLst>
              <a:ext uri="{FF2B5EF4-FFF2-40B4-BE49-F238E27FC236}">
                <a16:creationId xmlns:a16="http://schemas.microsoft.com/office/drawing/2014/main" id="{6B0BD64D-AC1B-4B11-9623-DCF1ECD1C53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11889" y="5469334"/>
            <a:ext cx="352041" cy="176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6" name="Text Box 5">
            <a:extLst>
              <a:ext uri="{FF2B5EF4-FFF2-40B4-BE49-F238E27FC236}">
                <a16:creationId xmlns:a16="http://schemas.microsoft.com/office/drawing/2014/main" id="{CBF20084-0F30-4AF6-A05B-FFD9C9E62713}"/>
              </a:ext>
            </a:extLst>
          </p:cNvPr>
          <p:cNvSpPr txBox="1"/>
          <p:nvPr/>
        </p:nvSpPr>
        <p:spPr>
          <a:xfrm>
            <a:off x="1094651" y="5239384"/>
            <a:ext cx="66542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A/B</a:t>
            </a:r>
          </a:p>
        </p:txBody>
      </p:sp>
      <p:sp>
        <p:nvSpPr>
          <p:cNvPr id="77" name="Line 30">
            <a:extLst>
              <a:ext uri="{FF2B5EF4-FFF2-40B4-BE49-F238E27FC236}">
                <a16:creationId xmlns:a16="http://schemas.microsoft.com/office/drawing/2014/main" id="{4837535A-E175-4445-A5D3-7941ABA8654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66039" y="2869036"/>
            <a:ext cx="0" cy="29311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8" name="Text Box 127">
            <a:extLst>
              <a:ext uri="{FF2B5EF4-FFF2-40B4-BE49-F238E27FC236}">
                <a16:creationId xmlns:a16="http://schemas.microsoft.com/office/drawing/2014/main" id="{B9F6835B-8D7C-40C0-B2B4-0BB09A78D8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2675" y="2529146"/>
            <a:ext cx="1537493" cy="359216"/>
          </a:xfrm>
          <a:prstGeom prst="rect">
            <a:avLst/>
          </a:prstGeom>
          <a:solidFill>
            <a:srgbClr val="FF0000"/>
          </a:solidFill>
          <a:ln w="38100">
            <a:solidFill>
              <a:srgbClr val="ED7D31"/>
            </a:solidFill>
            <a:miter lim="800000"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ALU</a:t>
            </a:r>
          </a:p>
        </p:txBody>
      </p:sp>
      <p:sp>
        <p:nvSpPr>
          <p:cNvPr id="79" name="Line 61">
            <a:extLst>
              <a:ext uri="{FF2B5EF4-FFF2-40B4-BE49-F238E27FC236}">
                <a16:creationId xmlns:a16="http://schemas.microsoft.com/office/drawing/2014/main" id="{9BF6311C-68C6-4137-A54B-72BD134A675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90796" y="5469334"/>
            <a:ext cx="352041" cy="176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0" name="Text Box 5">
            <a:extLst>
              <a:ext uri="{FF2B5EF4-FFF2-40B4-BE49-F238E27FC236}">
                <a16:creationId xmlns:a16="http://schemas.microsoft.com/office/drawing/2014/main" id="{5B49B1E8-405D-42F0-9792-2564AF9C7C82}"/>
              </a:ext>
            </a:extLst>
          </p:cNvPr>
          <p:cNvSpPr txBox="1"/>
          <p:nvPr/>
        </p:nvSpPr>
        <p:spPr>
          <a:xfrm>
            <a:off x="1973558" y="5239384"/>
            <a:ext cx="679707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ALU</a:t>
            </a:r>
          </a:p>
        </p:txBody>
      </p:sp>
      <p:sp>
        <p:nvSpPr>
          <p:cNvPr id="81" name="Line 30">
            <a:extLst>
              <a:ext uri="{FF2B5EF4-FFF2-40B4-BE49-F238E27FC236}">
                <a16:creationId xmlns:a16="http://schemas.microsoft.com/office/drawing/2014/main" id="{BBCCE94F-FD01-4481-BE03-8A86F645C78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99674" y="2234012"/>
            <a:ext cx="0" cy="29311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2" name="Text Box 116">
            <a:extLst>
              <a:ext uri="{FF2B5EF4-FFF2-40B4-BE49-F238E27FC236}">
                <a16:creationId xmlns:a16="http://schemas.microsoft.com/office/drawing/2014/main" id="{01B11FEA-D132-4269-BF52-22CB3248F3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485" y="1893752"/>
            <a:ext cx="1281906" cy="359216"/>
          </a:xfrm>
          <a:prstGeom prst="rect">
            <a:avLst/>
          </a:prstGeom>
          <a:solidFill>
            <a:srgbClr val="FF0000"/>
          </a:solidFill>
          <a:ln w="38100">
            <a:solidFill>
              <a:srgbClr val="ED7D31"/>
            </a:solidFill>
            <a:miter lim="800000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zh-CN" altLang="en-US" sz="20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移位器</a:t>
            </a:r>
          </a:p>
        </p:txBody>
      </p:sp>
      <p:sp>
        <p:nvSpPr>
          <p:cNvPr id="83" name="Line 61">
            <a:extLst>
              <a:ext uri="{FF2B5EF4-FFF2-40B4-BE49-F238E27FC236}">
                <a16:creationId xmlns:a16="http://schemas.microsoft.com/office/drawing/2014/main" id="{7304B829-12F5-45E2-9C4C-FC7C53D0A0E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83986" y="5469334"/>
            <a:ext cx="352041" cy="176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4" name="Text Box 5">
            <a:extLst>
              <a:ext uri="{FF2B5EF4-FFF2-40B4-BE49-F238E27FC236}">
                <a16:creationId xmlns:a16="http://schemas.microsoft.com/office/drawing/2014/main" id="{53EA299D-3879-4F91-8564-02675E5F1A33}"/>
              </a:ext>
            </a:extLst>
          </p:cNvPr>
          <p:cNvSpPr txBox="1"/>
          <p:nvPr/>
        </p:nvSpPr>
        <p:spPr>
          <a:xfrm>
            <a:off x="2866748" y="5239384"/>
            <a:ext cx="1121463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移位器</a:t>
            </a:r>
            <a:endParaRPr lang="en-US" altLang="zh-CN" sz="24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5" name="Line 30">
            <a:extLst>
              <a:ext uri="{FF2B5EF4-FFF2-40B4-BE49-F238E27FC236}">
                <a16:creationId xmlns:a16="http://schemas.microsoft.com/office/drawing/2014/main" id="{F961CA55-7A58-470C-B369-E4772844A23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97057" y="1670690"/>
            <a:ext cx="0" cy="29311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6" name="Line 51">
            <a:extLst>
              <a:ext uri="{FF2B5EF4-FFF2-40B4-BE49-F238E27FC236}">
                <a16:creationId xmlns:a16="http://schemas.microsoft.com/office/drawing/2014/main" id="{AC4195F3-E732-4A3A-8D5B-E0169A44813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03461" y="1687906"/>
            <a:ext cx="2699770" cy="1002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7" name="Text Box 117">
            <a:extLst>
              <a:ext uri="{FF2B5EF4-FFF2-40B4-BE49-F238E27FC236}">
                <a16:creationId xmlns:a16="http://schemas.microsoft.com/office/drawing/2014/main" id="{5AF4C3D8-72A1-46DC-9B5F-994DC237F2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4360" y="1291128"/>
            <a:ext cx="15835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spcBef>
                <a:spcPct val="50000"/>
              </a:spcBef>
              <a:defRPr sz="2000" b="1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 dirty="0">
                <a:solidFill>
                  <a:srgbClr val="FF0000"/>
                </a:solidFill>
              </a:rPr>
              <a:t>内总线</a:t>
            </a:r>
          </a:p>
        </p:txBody>
      </p:sp>
      <p:sp>
        <p:nvSpPr>
          <p:cNvPr id="88" name="Line 52">
            <a:extLst>
              <a:ext uri="{FF2B5EF4-FFF2-40B4-BE49-F238E27FC236}">
                <a16:creationId xmlns:a16="http://schemas.microsoft.com/office/drawing/2014/main" id="{0CDBA8DC-4BDF-4FF6-A2E9-C38527C6E747}"/>
              </a:ext>
            </a:extLst>
          </p:cNvPr>
          <p:cNvSpPr>
            <a:spLocks noChangeShapeType="1"/>
          </p:cNvSpPr>
          <p:nvPr/>
        </p:nvSpPr>
        <p:spPr bwMode="auto">
          <a:xfrm>
            <a:off x="4590328" y="1667393"/>
            <a:ext cx="14633" cy="3305939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9" name="Line 61">
            <a:extLst>
              <a:ext uri="{FF2B5EF4-FFF2-40B4-BE49-F238E27FC236}">
                <a16:creationId xmlns:a16="http://schemas.microsoft.com/office/drawing/2014/main" id="{CA3D7FA3-55C5-409E-BC91-58D640DDBE6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18932" y="5469334"/>
            <a:ext cx="352041" cy="176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0" name="Text Box 5">
            <a:extLst>
              <a:ext uri="{FF2B5EF4-FFF2-40B4-BE49-F238E27FC236}">
                <a16:creationId xmlns:a16="http://schemas.microsoft.com/office/drawing/2014/main" id="{B1CF5818-B5A0-4072-981C-9BB2EB015CF3}"/>
              </a:ext>
            </a:extLst>
          </p:cNvPr>
          <p:cNvSpPr txBox="1"/>
          <p:nvPr/>
        </p:nvSpPr>
        <p:spPr>
          <a:xfrm>
            <a:off x="4201694" y="5239384"/>
            <a:ext cx="1605576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内总线</a:t>
            </a:r>
            <a:endParaRPr lang="en-US" altLang="zh-CN" sz="24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1" name="Line 60">
            <a:extLst>
              <a:ext uri="{FF2B5EF4-FFF2-40B4-BE49-F238E27FC236}">
                <a16:creationId xmlns:a16="http://schemas.microsoft.com/office/drawing/2014/main" id="{0EC1E12B-FB77-41EA-863D-08553F4844A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12550" y="2540637"/>
            <a:ext cx="434373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1" name="Rectangle 39">
            <a:extLst>
              <a:ext uri="{FF2B5EF4-FFF2-40B4-BE49-F238E27FC236}">
                <a16:creationId xmlns:a16="http://schemas.microsoft.com/office/drawing/2014/main" id="{ABEEF06B-8573-47B5-9C18-F71E5D091D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7988" y="2394612"/>
            <a:ext cx="845348" cy="288555"/>
          </a:xfrm>
          <a:prstGeom prst="rect">
            <a:avLst/>
          </a:prstGeom>
          <a:solidFill>
            <a:srgbClr val="FF0000"/>
          </a:solidFill>
          <a:ln w="38100">
            <a:solidFill>
              <a:srgbClr val="ED7D31"/>
            </a:solidFill>
            <a:miter lim="800000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0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MDR</a:t>
            </a:r>
          </a:p>
        </p:txBody>
      </p:sp>
      <p:sp>
        <p:nvSpPr>
          <p:cNvPr id="134" name="Line 61">
            <a:extLst>
              <a:ext uri="{FF2B5EF4-FFF2-40B4-BE49-F238E27FC236}">
                <a16:creationId xmlns:a16="http://schemas.microsoft.com/office/drawing/2014/main" id="{F09E0962-F8A3-4BDC-87C1-6E79DF390E4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37991" y="5469334"/>
            <a:ext cx="352041" cy="176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5" name="Text Box 5">
            <a:extLst>
              <a:ext uri="{FF2B5EF4-FFF2-40B4-BE49-F238E27FC236}">
                <a16:creationId xmlns:a16="http://schemas.microsoft.com/office/drawing/2014/main" id="{62F5C387-9BB1-44C0-8EAF-423022791541}"/>
              </a:ext>
            </a:extLst>
          </p:cNvPr>
          <p:cNvSpPr txBox="1"/>
          <p:nvPr/>
        </p:nvSpPr>
        <p:spPr>
          <a:xfrm>
            <a:off x="6020753" y="5239384"/>
            <a:ext cx="763378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MDR</a:t>
            </a:r>
          </a:p>
        </p:txBody>
      </p:sp>
      <p:sp>
        <p:nvSpPr>
          <p:cNvPr id="151" name="Line 69">
            <a:extLst>
              <a:ext uri="{FF2B5EF4-FFF2-40B4-BE49-F238E27FC236}">
                <a16:creationId xmlns:a16="http://schemas.microsoft.com/office/drawing/2014/main" id="{C34EEF1E-A4C2-46D4-8993-6B1D1B09EF9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610303" y="1600253"/>
            <a:ext cx="1958152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2" name="Line 93">
            <a:extLst>
              <a:ext uri="{FF2B5EF4-FFF2-40B4-BE49-F238E27FC236}">
                <a16:creationId xmlns:a16="http://schemas.microsoft.com/office/drawing/2014/main" id="{1346F4BF-F31D-47AC-925C-2AF1FBC1635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04162" y="2478338"/>
            <a:ext cx="377031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3" name="Line 94">
            <a:extLst>
              <a:ext uri="{FF2B5EF4-FFF2-40B4-BE49-F238E27FC236}">
                <a16:creationId xmlns:a16="http://schemas.microsoft.com/office/drawing/2014/main" id="{561235B1-1CE7-48C0-9898-147AA5EF60D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63409" y="1593976"/>
            <a:ext cx="273" cy="905311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4" name="Line 61">
            <a:extLst>
              <a:ext uri="{FF2B5EF4-FFF2-40B4-BE49-F238E27FC236}">
                <a16:creationId xmlns:a16="http://schemas.microsoft.com/office/drawing/2014/main" id="{0C0C9F9C-AA45-4EDA-92A1-F24FF897F82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14852" y="5469334"/>
            <a:ext cx="352041" cy="176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8" name="Text Box 5">
            <a:extLst>
              <a:ext uri="{FF2B5EF4-FFF2-40B4-BE49-F238E27FC236}">
                <a16:creationId xmlns:a16="http://schemas.microsoft.com/office/drawing/2014/main" id="{5FBECC5D-3645-4695-8C98-0B9C81827458}"/>
              </a:ext>
            </a:extLst>
          </p:cNvPr>
          <p:cNvSpPr txBox="1"/>
          <p:nvPr/>
        </p:nvSpPr>
        <p:spPr>
          <a:xfrm>
            <a:off x="6997614" y="5239384"/>
            <a:ext cx="907147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数总</a:t>
            </a:r>
            <a:endParaRPr lang="en-US" altLang="zh-CN" sz="24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9" name="Text Box 110">
            <a:extLst>
              <a:ext uri="{FF2B5EF4-FFF2-40B4-BE49-F238E27FC236}">
                <a16:creationId xmlns:a16="http://schemas.microsoft.com/office/drawing/2014/main" id="{304C0EBF-B7C3-4370-90A2-E7A28BDC17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9357" y="2213654"/>
            <a:ext cx="754063" cy="400110"/>
          </a:xfrm>
          <a:prstGeom prst="rect">
            <a:avLst/>
          </a:prstGeom>
          <a:solidFill>
            <a:srgbClr val="FF0000"/>
          </a:solidFill>
          <a:ln w="38100">
            <a:solidFill>
              <a:srgbClr val="ED7D31"/>
            </a:solidFill>
            <a:miter lim="800000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0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主存</a:t>
            </a:r>
            <a:endParaRPr lang="en-US" altLang="zh-CN" sz="20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0" name="Line 74">
            <a:extLst>
              <a:ext uri="{FF2B5EF4-FFF2-40B4-BE49-F238E27FC236}">
                <a16:creationId xmlns:a16="http://schemas.microsoft.com/office/drawing/2014/main" id="{BE354587-74A1-470F-8A2B-6695D9F2697D}"/>
              </a:ext>
            </a:extLst>
          </p:cNvPr>
          <p:cNvSpPr>
            <a:spLocks noChangeShapeType="1"/>
          </p:cNvSpPr>
          <p:nvPr/>
        </p:nvSpPr>
        <p:spPr bwMode="auto">
          <a:xfrm>
            <a:off x="7195719" y="1599993"/>
            <a:ext cx="446" cy="63228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1" name="Line 61">
            <a:extLst>
              <a:ext uri="{FF2B5EF4-FFF2-40B4-BE49-F238E27FC236}">
                <a16:creationId xmlns:a16="http://schemas.microsoft.com/office/drawing/2014/main" id="{FAA3515D-873D-44A8-9219-3F60A75D37B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35482" y="5469334"/>
            <a:ext cx="352041" cy="176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2" name="Text Box 5">
            <a:extLst>
              <a:ext uri="{FF2B5EF4-FFF2-40B4-BE49-F238E27FC236}">
                <a16:creationId xmlns:a16="http://schemas.microsoft.com/office/drawing/2014/main" id="{FD478E0B-31CA-46BB-ABC6-E585BDF0E6E6}"/>
              </a:ext>
            </a:extLst>
          </p:cNvPr>
          <p:cNvSpPr txBox="1"/>
          <p:nvPr/>
        </p:nvSpPr>
        <p:spPr>
          <a:xfrm>
            <a:off x="8118246" y="5239384"/>
            <a:ext cx="492915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</a:t>
            </a:r>
          </a:p>
        </p:txBody>
      </p:sp>
      <p:sp>
        <p:nvSpPr>
          <p:cNvPr id="163" name="箭头: 右 162">
            <a:extLst>
              <a:ext uri="{FF2B5EF4-FFF2-40B4-BE49-F238E27FC236}">
                <a16:creationId xmlns:a16="http://schemas.microsoft.com/office/drawing/2014/main" id="{EA5B9582-406A-4B87-BAA5-7888FFE06DE7}"/>
              </a:ext>
            </a:extLst>
          </p:cNvPr>
          <p:cNvSpPr/>
          <p:nvPr/>
        </p:nvSpPr>
        <p:spPr>
          <a:xfrm>
            <a:off x="2983330" y="5836304"/>
            <a:ext cx="411514" cy="261610"/>
          </a:xfrm>
          <a:prstGeom prst="rightArrow">
            <a:avLst/>
          </a:prstGeom>
          <a:solidFill>
            <a:schemeClr val="bg1"/>
          </a:solidFill>
          <a:ln w="38100">
            <a:solidFill>
              <a:srgbClr val="2F5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5" name="Text Box 5">
            <a:extLst>
              <a:ext uri="{FF2B5EF4-FFF2-40B4-BE49-F238E27FC236}">
                <a16:creationId xmlns:a16="http://schemas.microsoft.com/office/drawing/2014/main" id="{1584F9BB-78A9-4F6A-B167-C60CBB27E164}"/>
              </a:ext>
            </a:extLst>
          </p:cNvPr>
          <p:cNvSpPr txBox="1"/>
          <p:nvPr/>
        </p:nvSpPr>
        <p:spPr>
          <a:xfrm>
            <a:off x="3333833" y="5705499"/>
            <a:ext cx="488257" cy="5232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r>
              <a:rPr lang="en-US" altLang="zh-CN" sz="2800" b="1" baseline="-25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</a:p>
        </p:txBody>
      </p:sp>
      <p:sp>
        <p:nvSpPr>
          <p:cNvPr id="166" name="Line 61">
            <a:extLst>
              <a:ext uri="{FF2B5EF4-FFF2-40B4-BE49-F238E27FC236}">
                <a16:creationId xmlns:a16="http://schemas.microsoft.com/office/drawing/2014/main" id="{B996A633-01DE-4886-AB7B-7A12EC2BF81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61079" y="5966227"/>
            <a:ext cx="352041" cy="176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7" name="Text Box 5">
            <a:extLst>
              <a:ext uri="{FF2B5EF4-FFF2-40B4-BE49-F238E27FC236}">
                <a16:creationId xmlns:a16="http://schemas.microsoft.com/office/drawing/2014/main" id="{9D43AD74-B76B-4ECB-9A5C-55F2CA7E5CB6}"/>
              </a:ext>
            </a:extLst>
          </p:cNvPr>
          <p:cNvSpPr txBox="1"/>
          <p:nvPr/>
        </p:nvSpPr>
        <p:spPr>
          <a:xfrm>
            <a:off x="4052109" y="5736277"/>
            <a:ext cx="975509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MDR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endParaRPr lang="en-US" altLang="zh-CN" sz="24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8" name="Text Box 5">
            <a:extLst>
              <a:ext uri="{FF2B5EF4-FFF2-40B4-BE49-F238E27FC236}">
                <a16:creationId xmlns:a16="http://schemas.microsoft.com/office/drawing/2014/main" id="{C6CAAFB3-DC62-4CD4-B4C5-BC239EA06746}"/>
              </a:ext>
            </a:extLst>
          </p:cNvPr>
          <p:cNvSpPr txBox="1"/>
          <p:nvPr/>
        </p:nvSpPr>
        <p:spPr>
          <a:xfrm>
            <a:off x="4966607" y="5705499"/>
            <a:ext cx="758889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MDR</a:t>
            </a:r>
            <a:endParaRPr lang="en-US" altLang="zh-CN" sz="2400" b="1" baseline="-250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9" name="Line 61">
            <a:extLst>
              <a:ext uri="{FF2B5EF4-FFF2-40B4-BE49-F238E27FC236}">
                <a16:creationId xmlns:a16="http://schemas.microsoft.com/office/drawing/2014/main" id="{3C29F6A1-0585-428D-8DB1-2DF9B1DF081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64485" y="5966227"/>
            <a:ext cx="352041" cy="176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0" name="Text Box 5">
            <a:extLst>
              <a:ext uri="{FF2B5EF4-FFF2-40B4-BE49-F238E27FC236}">
                <a16:creationId xmlns:a16="http://schemas.microsoft.com/office/drawing/2014/main" id="{128301E9-E24C-4D34-A18A-3053C0CE6C4A}"/>
              </a:ext>
            </a:extLst>
          </p:cNvPr>
          <p:cNvSpPr txBox="1"/>
          <p:nvPr/>
        </p:nvSpPr>
        <p:spPr>
          <a:xfrm>
            <a:off x="5955514" y="5736277"/>
            <a:ext cx="758890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3851431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"/>
                            </p:stCondLst>
                            <p:childTnLst>
                              <p:par>
                                <p:cTn id="7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000"/>
                            </p:stCondLst>
                            <p:childTnLst>
                              <p:par>
                                <p:cTn id="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500"/>
                            </p:stCondLst>
                            <p:childTnLst>
                              <p:par>
                                <p:cTn id="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00"/>
                            </p:stCondLst>
                            <p:childTnLst>
                              <p:par>
                                <p:cTn id="1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4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500"/>
                            </p:stCondLst>
                            <p:childTnLst>
                              <p:par>
                                <p:cTn id="1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8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500"/>
                            </p:stCondLst>
                            <p:childTnLst>
                              <p:par>
                                <p:cTn id="1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500"/>
                            </p:stCondLst>
                            <p:childTnLst>
                              <p:par>
                                <p:cTn id="1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1000"/>
                            </p:stCondLst>
                            <p:childTnLst>
                              <p:par>
                                <p:cTn id="1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500"/>
                            </p:stCondLst>
                            <p:childTnLst>
                              <p:par>
                                <p:cTn id="1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1000"/>
                            </p:stCondLst>
                            <p:childTnLst>
                              <p:par>
                                <p:cTn id="1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72" grpId="0" animBg="1"/>
      <p:bldP spid="73" grpId="0" animBg="1"/>
      <p:bldP spid="74" grpId="0"/>
      <p:bldP spid="75" grpId="0" bldLvl="0" animBg="1"/>
      <p:bldP spid="76" grpId="0"/>
      <p:bldP spid="77" grpId="0" animBg="1"/>
      <p:bldP spid="78" grpId="0" animBg="1"/>
      <p:bldP spid="79" grpId="0" bldLvl="0" animBg="1"/>
      <p:bldP spid="80" grpId="0"/>
      <p:bldP spid="81" grpId="0" animBg="1"/>
      <p:bldP spid="82" grpId="0" animBg="1"/>
      <p:bldP spid="83" grpId="0" bldLvl="0" animBg="1"/>
      <p:bldP spid="84" grpId="0"/>
      <p:bldP spid="85" grpId="0" animBg="1"/>
      <p:bldP spid="86" grpId="0" animBg="1"/>
      <p:bldP spid="87" grpId="0"/>
      <p:bldP spid="88" grpId="0" animBg="1"/>
      <p:bldP spid="89" grpId="0" bldLvl="0" animBg="1"/>
      <p:bldP spid="90" grpId="0"/>
      <p:bldP spid="91" grpId="0" animBg="1"/>
      <p:bldP spid="121" grpId="0" animBg="1"/>
      <p:bldP spid="134" grpId="0" bldLvl="0" animBg="1"/>
      <p:bldP spid="135" grpId="0"/>
      <p:bldP spid="151" grpId="0" animBg="1"/>
      <p:bldP spid="152" grpId="0" animBg="1"/>
      <p:bldP spid="153" grpId="0" animBg="1"/>
      <p:bldP spid="154" grpId="0" bldLvl="0" animBg="1"/>
      <p:bldP spid="158" grpId="0"/>
      <p:bldP spid="159" grpId="0" animBg="1"/>
      <p:bldP spid="160" grpId="0" animBg="1"/>
      <p:bldP spid="161" grpId="0" bldLvl="0" animBg="1"/>
      <p:bldP spid="162" grpId="0"/>
      <p:bldP spid="163" grpId="0" bldLvl="0" animBg="1"/>
      <p:bldP spid="165" grpId="0"/>
      <p:bldP spid="166" grpId="0" bldLvl="0" animBg="1"/>
      <p:bldP spid="167" grpId="0"/>
      <p:bldP spid="168" grpId="0"/>
      <p:bldP spid="169" grpId="0" bldLvl="0" animBg="1"/>
      <p:bldP spid="17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6375401"/>
            <a:ext cx="2057400" cy="365125"/>
          </a:xfrm>
        </p:spPr>
        <p:txBody>
          <a:bodyPr/>
          <a:lstStyle/>
          <a:p>
            <a:fld id="{84B17413-E6D7-4777-BB3A-0DAB8977FD39}" type="datetime1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6375401"/>
            <a:ext cx="3086100" cy="365125"/>
          </a:xfrm>
        </p:spPr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4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-21515" y="-1475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" name="iSľídé"/>
          <p:cNvSpPr/>
          <p:nvPr/>
        </p:nvSpPr>
        <p:spPr>
          <a:xfrm>
            <a:off x="502444" y="1275597"/>
            <a:ext cx="8137922" cy="114259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1" name="iṧḷïḋê"/>
          <p:cNvGrpSpPr/>
          <p:nvPr/>
        </p:nvGrpSpPr>
        <p:grpSpPr>
          <a:xfrm>
            <a:off x="502444" y="1639807"/>
            <a:ext cx="6032468" cy="556314"/>
            <a:chOff x="669925" y="1609562"/>
            <a:chExt cx="3530781" cy="741752"/>
          </a:xfrm>
        </p:grpSpPr>
        <p:sp>
          <p:nvSpPr>
            <p:cNvPr id="12" name="ïšḻïdê"/>
            <p:cNvSpPr txBox="1"/>
            <p:nvPr/>
          </p:nvSpPr>
          <p:spPr bwMode="auto">
            <a:xfrm>
              <a:off x="669925" y="1609562"/>
              <a:ext cx="3527606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隶书" panose="02010509060101010101" pitchFamily="49" charset="-122"/>
                  <a:ea typeface="隶书" panose="02010509060101010101" pitchFamily="49" charset="-122"/>
                  <a:cs typeface="+mn-cs"/>
                </a:rPr>
                <a:t>3</a:t>
              </a: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隶书" panose="02010509060101010101" pitchFamily="49" charset="-122"/>
                  <a:ea typeface="隶书" panose="02010509060101010101" pitchFamily="49" charset="-122"/>
                  <a:cs typeface="+mn-cs"/>
                </a:rPr>
                <a:t>.1</a:t>
              </a:r>
              <a:r>
                <a: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隶书" panose="02010509060101010101" pitchFamily="49" charset="-122"/>
                  <a:ea typeface="隶书" panose="02010509060101010101" pitchFamily="49" charset="-122"/>
                  <a:cs typeface="+mn-cs"/>
                </a:rPr>
                <a:t> 模型机的总体设计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>
              <a:off x="673100" y="2351314"/>
              <a:ext cx="3527606" cy="0"/>
            </a:xfrm>
            <a:prstGeom prst="line">
              <a:avLst/>
            </a:prstGeom>
            <a:ln w="1905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îsḻíḋé"/>
          <p:cNvSpPr txBox="1"/>
          <p:nvPr/>
        </p:nvSpPr>
        <p:spPr>
          <a:xfrm>
            <a:off x="1872698" y="2496555"/>
            <a:ext cx="877034" cy="300082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01.</a:t>
            </a:r>
          </a:p>
        </p:txBody>
      </p:sp>
      <p:sp>
        <p:nvSpPr>
          <p:cNvPr id="15" name="ísḻiḑe"/>
          <p:cNvSpPr/>
          <p:nvPr/>
        </p:nvSpPr>
        <p:spPr>
          <a:xfrm>
            <a:off x="2526228" y="2508097"/>
            <a:ext cx="4941372" cy="288513"/>
          </a:xfrm>
          <a:prstGeom prst="rect">
            <a:avLst/>
          </a:prstGeom>
        </p:spPr>
        <p:txBody>
          <a:bodyPr wrap="square" lIns="91440" tIns="45720" rIns="91440" bIns="45720" anchor="ctr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15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b="1" kern="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模型机指令系统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16" name="ïṩľîdé"/>
          <p:cNvSpPr txBox="1"/>
          <p:nvPr/>
        </p:nvSpPr>
        <p:spPr>
          <a:xfrm>
            <a:off x="1872697" y="3181698"/>
            <a:ext cx="877034" cy="300082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02.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îṣ1idè"/>
          <p:cNvSpPr/>
          <p:nvPr/>
        </p:nvSpPr>
        <p:spPr>
          <a:xfrm>
            <a:off x="2526228" y="3193239"/>
            <a:ext cx="5220772" cy="296571"/>
          </a:xfrm>
          <a:prstGeom prst="rect">
            <a:avLst/>
          </a:prstGeom>
        </p:spPr>
        <p:txBody>
          <a:bodyPr wrap="square" lIns="91440" tIns="45720" rIns="91440" bIns="45720" anchor="ctr" anchorCtr="0">
            <a:noAutofit/>
          </a:bodyPr>
          <a:lstStyle/>
          <a:p>
            <a:pPr lvl="0">
              <a:lnSpc>
                <a:spcPct val="115000"/>
              </a:lnSpc>
              <a:spcBef>
                <a:spcPct val="10000"/>
              </a:spcBef>
            </a:pPr>
            <a:r>
              <a:rPr lang="en-US" altLang="zh-CN" sz="2800" b="1" kern="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CPU</a:t>
            </a:r>
            <a:r>
              <a:rPr lang="zh-CN" altLang="en-US" sz="2800" b="1" kern="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的组成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18" name="işľíďe"/>
          <p:cNvSpPr txBox="1"/>
          <p:nvPr/>
        </p:nvSpPr>
        <p:spPr>
          <a:xfrm>
            <a:off x="1872697" y="3892964"/>
            <a:ext cx="877034" cy="300082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03.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ïşľïdé"/>
          <p:cNvSpPr/>
          <p:nvPr/>
        </p:nvSpPr>
        <p:spPr>
          <a:xfrm>
            <a:off x="2526228" y="3904505"/>
            <a:ext cx="4158035" cy="276999"/>
          </a:xfrm>
          <a:prstGeom prst="rect">
            <a:avLst/>
          </a:prstGeom>
        </p:spPr>
        <p:txBody>
          <a:bodyPr wrap="square" lIns="91440" tIns="45720" rIns="91440" bIns="45720" anchor="ctr" anchorCtr="0">
            <a:noAutofit/>
          </a:bodyPr>
          <a:lstStyle/>
          <a:p>
            <a:pPr lvl="0">
              <a:lnSpc>
                <a:spcPct val="115000"/>
              </a:lnSpc>
              <a:spcBef>
                <a:spcPct val="10000"/>
              </a:spcBef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</a:t>
            </a:r>
            <a:r>
              <a:rPr lang="en-US" altLang="zh-CN" sz="2800" b="1" kern="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lang="zh-CN" altLang="en-US" sz="2800" b="1" kern="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的内部数据通路结构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20" name="ís1íde"/>
          <p:cNvSpPr txBox="1"/>
          <p:nvPr/>
        </p:nvSpPr>
        <p:spPr>
          <a:xfrm>
            <a:off x="1872697" y="4772421"/>
            <a:ext cx="877034" cy="300082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04.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íṡḻîḓé"/>
          <p:cNvSpPr/>
          <p:nvPr/>
        </p:nvSpPr>
        <p:spPr>
          <a:xfrm>
            <a:off x="2462623" y="4825198"/>
            <a:ext cx="4557302" cy="276999"/>
          </a:xfrm>
          <a:prstGeom prst="rect">
            <a:avLst/>
          </a:prstGeom>
        </p:spPr>
        <p:txBody>
          <a:bodyPr wrap="square" lIns="91440" tIns="45720" rIns="91440" bIns="45720" anchor="ctr" anchorCtr="0">
            <a:noAutofit/>
          </a:bodyPr>
          <a:lstStyle/>
          <a:p>
            <a:pPr lvl="0">
              <a:defRPr/>
            </a:pPr>
            <a:r>
              <a:rPr lang="zh-CN" altLang="en-US" sz="2800" b="1" kern="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主机与外部的数据通路与</a:t>
            </a:r>
            <a:endParaRPr lang="en-US" altLang="zh-CN" sz="2800" b="1" kern="0" dirty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defRPr/>
            </a:pPr>
            <a:r>
              <a:rPr lang="en-US" altLang="zh-CN" sz="2800" b="1" kern="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800" b="1" kern="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信息传送控制方式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22" name="îṩļíḑé"/>
          <p:cNvSpPr/>
          <p:nvPr/>
        </p:nvSpPr>
        <p:spPr>
          <a:xfrm>
            <a:off x="1524070" y="2525110"/>
            <a:ext cx="204036" cy="24297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 fontScale="62500" lnSpcReduction="2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3" name="ïśľîḋê"/>
          <p:cNvSpPr/>
          <p:nvPr/>
        </p:nvSpPr>
        <p:spPr>
          <a:xfrm>
            <a:off x="1524070" y="3210252"/>
            <a:ext cx="204036" cy="24297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 fontScale="62500" lnSpcReduction="2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4" name="íṧļîḓê"/>
          <p:cNvSpPr/>
          <p:nvPr/>
        </p:nvSpPr>
        <p:spPr>
          <a:xfrm>
            <a:off x="1524070" y="3921518"/>
            <a:ext cx="204036" cy="24297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 fontScale="62500" lnSpcReduction="2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5" name="íšḻíḋe"/>
          <p:cNvSpPr/>
          <p:nvPr/>
        </p:nvSpPr>
        <p:spPr>
          <a:xfrm>
            <a:off x="1524070" y="4800975"/>
            <a:ext cx="204036" cy="24297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 fontScale="62500" lnSpcReduction="2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1959428" y="3002757"/>
            <a:ext cx="5393872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1959428" y="3699447"/>
            <a:ext cx="5393872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1959428" y="4422260"/>
            <a:ext cx="5393872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图片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6226" y="204366"/>
            <a:ext cx="797210" cy="769144"/>
          </a:xfrm>
          <a:prstGeom prst="rect">
            <a:avLst/>
          </a:prstGeom>
        </p:spPr>
      </p:pic>
      <p:sp>
        <p:nvSpPr>
          <p:cNvPr id="30" name="ïṩľîdé"/>
          <p:cNvSpPr txBox="1"/>
          <p:nvPr/>
        </p:nvSpPr>
        <p:spPr>
          <a:xfrm>
            <a:off x="1872697" y="5667170"/>
            <a:ext cx="877034" cy="300082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05.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îṣ1idè"/>
          <p:cNvSpPr/>
          <p:nvPr/>
        </p:nvSpPr>
        <p:spPr>
          <a:xfrm>
            <a:off x="2526228" y="5678711"/>
            <a:ext cx="5220772" cy="296571"/>
          </a:xfrm>
          <a:prstGeom prst="rect">
            <a:avLst/>
          </a:prstGeom>
        </p:spPr>
        <p:txBody>
          <a:bodyPr wrap="square" lIns="91440" tIns="45720" rIns="91440" bIns="45720" anchor="ctr" anchorCtr="0">
            <a:noAutofit/>
          </a:bodyPr>
          <a:lstStyle/>
          <a:p>
            <a:pPr lvl="0">
              <a:lnSpc>
                <a:spcPct val="115000"/>
              </a:lnSpc>
              <a:spcBef>
                <a:spcPct val="10000"/>
              </a:spcBef>
            </a:pPr>
            <a:r>
              <a:rPr lang="zh-CN" altLang="en-US" sz="2800" b="1" kern="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时序控制方式与时序系统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32" name="işľíďe"/>
          <p:cNvSpPr txBox="1"/>
          <p:nvPr/>
        </p:nvSpPr>
        <p:spPr>
          <a:xfrm>
            <a:off x="1872697" y="6378436"/>
            <a:ext cx="877034" cy="300082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06.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ïşľïdé"/>
          <p:cNvSpPr/>
          <p:nvPr/>
        </p:nvSpPr>
        <p:spPr>
          <a:xfrm>
            <a:off x="2526228" y="6389977"/>
            <a:ext cx="4158035" cy="276999"/>
          </a:xfrm>
          <a:prstGeom prst="rect">
            <a:avLst/>
          </a:prstGeom>
        </p:spPr>
        <p:txBody>
          <a:bodyPr wrap="square" lIns="91440" tIns="45720" rIns="91440" bIns="45720" anchor="ctr" anchorCtr="0">
            <a:noAutofit/>
          </a:bodyPr>
          <a:lstStyle/>
          <a:p>
            <a:pPr lvl="0">
              <a:lnSpc>
                <a:spcPct val="115000"/>
              </a:lnSpc>
              <a:spcBef>
                <a:spcPct val="10000"/>
              </a:spcBef>
              <a:defRPr/>
            </a:pPr>
            <a:r>
              <a:rPr lang="zh-CN" altLang="en-US" sz="2800" b="1" kern="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同步控制的时序系统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34" name="ïśľîḋê"/>
          <p:cNvSpPr/>
          <p:nvPr/>
        </p:nvSpPr>
        <p:spPr>
          <a:xfrm>
            <a:off x="1524070" y="5695724"/>
            <a:ext cx="204036" cy="24297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 fontScale="62500" lnSpcReduction="2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5" name="íṧļîḓê"/>
          <p:cNvSpPr/>
          <p:nvPr/>
        </p:nvSpPr>
        <p:spPr>
          <a:xfrm>
            <a:off x="1524070" y="6406990"/>
            <a:ext cx="204036" cy="24297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 fontScale="62500" lnSpcReduction="2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1959428" y="5488229"/>
            <a:ext cx="5393872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1959428" y="6184919"/>
            <a:ext cx="5393872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1" y="-9526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9525" y="-11991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三、</a:t>
            </a:r>
            <a:r>
              <a:rPr lang="en-US" altLang="zh-CN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CPU</a:t>
            </a:r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的内部数据通路结构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40</a:t>
            </a:fld>
            <a:endParaRPr lang="zh-CN" altLang="en-US"/>
          </a:p>
        </p:txBody>
      </p:sp>
      <p:sp>
        <p:nvSpPr>
          <p:cNvPr id="12" name="Text Box 5"/>
          <p:cNvSpPr txBox="1"/>
          <p:nvPr/>
        </p:nvSpPr>
        <p:spPr>
          <a:xfrm>
            <a:off x="136250" y="852322"/>
            <a:ext cx="8092012" cy="5232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、数据信息的传送</a:t>
            </a: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---③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主存→寄存器</a:t>
            </a:r>
          </a:p>
        </p:txBody>
      </p:sp>
      <p:grpSp>
        <p:nvGrpSpPr>
          <p:cNvPr id="92" name="组合 91"/>
          <p:cNvGrpSpPr/>
          <p:nvPr/>
        </p:nvGrpSpPr>
        <p:grpSpPr>
          <a:xfrm>
            <a:off x="504300" y="1132210"/>
            <a:ext cx="8239090" cy="3928939"/>
            <a:chOff x="-7919" y="1494853"/>
            <a:chExt cx="8239090" cy="4376228"/>
          </a:xfrm>
        </p:grpSpPr>
        <p:sp>
          <p:nvSpPr>
            <p:cNvPr id="93" name="Line 28"/>
            <p:cNvSpPr>
              <a:spLocks noChangeShapeType="1"/>
            </p:cNvSpPr>
            <p:nvPr/>
          </p:nvSpPr>
          <p:spPr bwMode="auto">
            <a:xfrm flipV="1">
              <a:off x="683198" y="3432832"/>
              <a:ext cx="0" cy="3264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4" name="Line 29"/>
            <p:cNvSpPr>
              <a:spLocks noChangeShapeType="1"/>
            </p:cNvSpPr>
            <p:nvPr/>
          </p:nvSpPr>
          <p:spPr bwMode="auto">
            <a:xfrm flipV="1">
              <a:off x="1384867" y="2725516"/>
              <a:ext cx="0" cy="3264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5" name="Line 30"/>
            <p:cNvSpPr>
              <a:spLocks noChangeShapeType="1"/>
            </p:cNvSpPr>
            <p:nvPr/>
          </p:nvSpPr>
          <p:spPr bwMode="auto">
            <a:xfrm flipV="1">
              <a:off x="2055593" y="3432832"/>
              <a:ext cx="0" cy="3264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6" name="Line 31"/>
            <p:cNvSpPr>
              <a:spLocks noChangeShapeType="1"/>
            </p:cNvSpPr>
            <p:nvPr/>
          </p:nvSpPr>
          <p:spPr bwMode="auto">
            <a:xfrm flipV="1">
              <a:off x="1611085" y="4163962"/>
              <a:ext cx="1" cy="40006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7" name="Line 32"/>
            <p:cNvSpPr>
              <a:spLocks noChangeShapeType="1"/>
            </p:cNvSpPr>
            <p:nvPr/>
          </p:nvSpPr>
          <p:spPr bwMode="auto">
            <a:xfrm flipV="1">
              <a:off x="1007836" y="4163963"/>
              <a:ext cx="0" cy="40007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8" name="Line 33"/>
            <p:cNvSpPr>
              <a:spLocks noChangeShapeType="1"/>
            </p:cNvSpPr>
            <p:nvPr/>
          </p:nvSpPr>
          <p:spPr bwMode="auto">
            <a:xfrm flipV="1">
              <a:off x="253774" y="4163962"/>
              <a:ext cx="0" cy="4000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9" name="Line 34"/>
            <p:cNvSpPr>
              <a:spLocks noChangeShapeType="1"/>
            </p:cNvSpPr>
            <p:nvPr/>
          </p:nvSpPr>
          <p:spPr bwMode="auto">
            <a:xfrm flipV="1">
              <a:off x="2324525" y="4167409"/>
              <a:ext cx="5709" cy="39661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0" name="Line 37"/>
            <p:cNvSpPr>
              <a:spLocks noChangeShapeType="1"/>
            </p:cNvSpPr>
            <p:nvPr/>
          </p:nvSpPr>
          <p:spPr bwMode="auto">
            <a:xfrm flipV="1">
              <a:off x="1384867" y="2094387"/>
              <a:ext cx="0" cy="26939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1" name="Text Box 98"/>
            <p:cNvSpPr txBox="1">
              <a:spLocks noChangeArrowheads="1"/>
            </p:cNvSpPr>
            <p:nvPr/>
          </p:nvSpPr>
          <p:spPr bwMode="auto">
            <a:xfrm>
              <a:off x="-7919" y="4616379"/>
              <a:ext cx="1264228" cy="12547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 R0~R3 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 C D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SP  PC </a:t>
              </a:r>
            </a:p>
          </p:txBody>
        </p:sp>
        <p:sp>
          <p:nvSpPr>
            <p:cNvPr id="102" name="Text Box 115"/>
            <p:cNvSpPr txBox="1">
              <a:spLocks noChangeArrowheads="1"/>
            </p:cNvSpPr>
            <p:nvPr/>
          </p:nvSpPr>
          <p:spPr bwMode="auto">
            <a:xfrm>
              <a:off x="102961" y="3759312"/>
              <a:ext cx="1131090" cy="44566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squar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A</a:t>
              </a:r>
            </a:p>
          </p:txBody>
        </p:sp>
        <p:sp>
          <p:nvSpPr>
            <p:cNvPr id="103" name="Text Box 116"/>
            <p:cNvSpPr txBox="1">
              <a:spLocks noChangeArrowheads="1"/>
            </p:cNvSpPr>
            <p:nvPr/>
          </p:nvSpPr>
          <p:spPr bwMode="auto">
            <a:xfrm>
              <a:off x="743513" y="2345336"/>
              <a:ext cx="1281906" cy="40011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移位器</a:t>
              </a:r>
            </a:p>
          </p:txBody>
        </p:sp>
        <p:sp>
          <p:nvSpPr>
            <p:cNvPr id="104" name="Line 20"/>
            <p:cNvSpPr>
              <a:spLocks noChangeShapeType="1"/>
            </p:cNvSpPr>
            <p:nvPr/>
          </p:nvSpPr>
          <p:spPr bwMode="auto">
            <a:xfrm>
              <a:off x="781617" y="2861490"/>
              <a:ext cx="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5" name="Text Box 125"/>
            <p:cNvSpPr txBox="1">
              <a:spLocks noChangeArrowheads="1"/>
            </p:cNvSpPr>
            <p:nvPr/>
          </p:nvSpPr>
          <p:spPr bwMode="auto">
            <a:xfrm>
              <a:off x="1460273" y="3759314"/>
              <a:ext cx="1131091" cy="44566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squar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B</a:t>
              </a:r>
            </a:p>
          </p:txBody>
        </p:sp>
        <p:sp>
          <p:nvSpPr>
            <p:cNvPr id="106" name="Text Box 127"/>
            <p:cNvSpPr txBox="1">
              <a:spLocks noChangeArrowheads="1"/>
            </p:cNvSpPr>
            <p:nvPr/>
          </p:nvSpPr>
          <p:spPr bwMode="auto">
            <a:xfrm>
              <a:off x="601436" y="3051996"/>
              <a:ext cx="1537493" cy="40011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squar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ALU</a:t>
              </a:r>
            </a:p>
          </p:txBody>
        </p:sp>
        <p:sp>
          <p:nvSpPr>
            <p:cNvPr id="107" name="Rectangle 39"/>
            <p:cNvSpPr>
              <a:spLocks noChangeArrowheads="1"/>
            </p:cNvSpPr>
            <p:nvPr/>
          </p:nvSpPr>
          <p:spPr bwMode="auto">
            <a:xfrm>
              <a:off x="2802732" y="3476928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R2</a:t>
              </a:r>
            </a:p>
          </p:txBody>
        </p:sp>
        <p:sp>
          <p:nvSpPr>
            <p:cNvPr id="108" name="Line 51"/>
            <p:cNvSpPr>
              <a:spLocks noChangeShapeType="1"/>
            </p:cNvSpPr>
            <p:nvPr/>
          </p:nvSpPr>
          <p:spPr bwMode="auto">
            <a:xfrm flipV="1">
              <a:off x="1384867" y="2113435"/>
              <a:ext cx="2699770" cy="1116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9" name="Line 52"/>
            <p:cNvSpPr>
              <a:spLocks noChangeShapeType="1"/>
            </p:cNvSpPr>
            <p:nvPr/>
          </p:nvSpPr>
          <p:spPr bwMode="auto">
            <a:xfrm>
              <a:off x="4078301" y="2094388"/>
              <a:ext cx="14633" cy="368229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0" name="Line 60"/>
            <p:cNvSpPr>
              <a:spLocks noChangeShapeType="1"/>
            </p:cNvSpPr>
            <p:nvPr/>
          </p:nvSpPr>
          <p:spPr bwMode="auto">
            <a:xfrm flipH="1">
              <a:off x="3683199" y="2474687"/>
              <a:ext cx="82946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1" name="Line 61"/>
            <p:cNvSpPr>
              <a:spLocks noChangeShapeType="1"/>
            </p:cNvSpPr>
            <p:nvPr/>
          </p:nvSpPr>
          <p:spPr bwMode="auto">
            <a:xfrm flipH="1">
              <a:off x="3707606" y="3063172"/>
              <a:ext cx="82946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2" name="Line 62"/>
            <p:cNvSpPr>
              <a:spLocks noChangeShapeType="1"/>
            </p:cNvSpPr>
            <p:nvPr/>
          </p:nvSpPr>
          <p:spPr bwMode="auto">
            <a:xfrm flipH="1">
              <a:off x="3707606" y="3637630"/>
              <a:ext cx="37703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3" name="Line 63"/>
            <p:cNvSpPr>
              <a:spLocks noChangeShapeType="1"/>
            </p:cNvSpPr>
            <p:nvPr/>
          </p:nvSpPr>
          <p:spPr bwMode="auto">
            <a:xfrm flipH="1">
              <a:off x="3707606" y="4238542"/>
              <a:ext cx="7540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4" name="Line 64"/>
            <p:cNvSpPr>
              <a:spLocks noChangeShapeType="1"/>
            </p:cNvSpPr>
            <p:nvPr/>
          </p:nvSpPr>
          <p:spPr bwMode="auto">
            <a:xfrm flipH="1">
              <a:off x="3707606" y="4857880"/>
              <a:ext cx="82946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5" name="Line 65"/>
            <p:cNvSpPr>
              <a:spLocks noChangeShapeType="1"/>
            </p:cNvSpPr>
            <p:nvPr/>
          </p:nvSpPr>
          <p:spPr bwMode="auto">
            <a:xfrm flipH="1">
              <a:off x="3707606" y="5492973"/>
              <a:ext cx="7540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6" name="Line 66"/>
            <p:cNvSpPr>
              <a:spLocks noChangeShapeType="1"/>
            </p:cNvSpPr>
            <p:nvPr/>
          </p:nvSpPr>
          <p:spPr bwMode="auto">
            <a:xfrm flipV="1">
              <a:off x="5099472" y="1828473"/>
              <a:ext cx="1958151" cy="2375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7" name="Line 68"/>
            <p:cNvSpPr>
              <a:spLocks noChangeShapeType="1"/>
            </p:cNvSpPr>
            <p:nvPr/>
          </p:nvSpPr>
          <p:spPr bwMode="auto">
            <a:xfrm flipV="1">
              <a:off x="5099471" y="2203903"/>
              <a:ext cx="1951801" cy="4372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8" name="Line 69"/>
            <p:cNvSpPr>
              <a:spLocks noChangeShapeType="1"/>
            </p:cNvSpPr>
            <p:nvPr/>
          </p:nvSpPr>
          <p:spPr bwMode="auto">
            <a:xfrm flipH="1" flipV="1">
              <a:off x="5098084" y="2016180"/>
              <a:ext cx="1958152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9" name="Line 73"/>
            <p:cNvSpPr>
              <a:spLocks noChangeShapeType="1"/>
            </p:cNvSpPr>
            <p:nvPr/>
          </p:nvSpPr>
          <p:spPr bwMode="auto">
            <a:xfrm flipH="1">
              <a:off x="6457950" y="1828473"/>
              <a:ext cx="446" cy="888624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0" name="Line 74"/>
            <p:cNvSpPr>
              <a:spLocks noChangeShapeType="1"/>
            </p:cNvSpPr>
            <p:nvPr/>
          </p:nvSpPr>
          <p:spPr bwMode="auto">
            <a:xfrm>
              <a:off x="6683723" y="2012834"/>
              <a:ext cx="446" cy="704262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2" name="Line 77"/>
            <p:cNvSpPr>
              <a:spLocks noChangeShapeType="1"/>
            </p:cNvSpPr>
            <p:nvPr/>
          </p:nvSpPr>
          <p:spPr bwMode="auto">
            <a:xfrm>
              <a:off x="6910388" y="2227375"/>
              <a:ext cx="0" cy="489721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4" name="Line 91"/>
            <p:cNvSpPr>
              <a:spLocks noChangeShapeType="1"/>
            </p:cNvSpPr>
            <p:nvPr/>
          </p:nvSpPr>
          <p:spPr bwMode="auto">
            <a:xfrm>
              <a:off x="5404247" y="2416631"/>
              <a:ext cx="22621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5" name="Line 92"/>
            <p:cNvSpPr>
              <a:spLocks noChangeShapeType="1"/>
            </p:cNvSpPr>
            <p:nvPr/>
          </p:nvSpPr>
          <p:spPr bwMode="auto">
            <a:xfrm flipV="1">
              <a:off x="5614035" y="1814746"/>
              <a:ext cx="9622" cy="58278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6" name="Line 93"/>
            <p:cNvSpPr>
              <a:spLocks noChangeShapeType="1"/>
            </p:cNvSpPr>
            <p:nvPr/>
          </p:nvSpPr>
          <p:spPr bwMode="auto">
            <a:xfrm flipH="1">
              <a:off x="5391947" y="2994235"/>
              <a:ext cx="37703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7" name="Line 94"/>
            <p:cNvSpPr>
              <a:spLocks noChangeShapeType="1"/>
            </p:cNvSpPr>
            <p:nvPr/>
          </p:nvSpPr>
          <p:spPr bwMode="auto">
            <a:xfrm flipV="1">
              <a:off x="5751194" y="2009193"/>
              <a:ext cx="273" cy="10083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8" name="Line 95"/>
            <p:cNvSpPr>
              <a:spLocks noChangeShapeType="1"/>
            </p:cNvSpPr>
            <p:nvPr/>
          </p:nvSpPr>
          <p:spPr bwMode="auto">
            <a:xfrm flipH="1">
              <a:off x="5902279" y="2016180"/>
              <a:ext cx="12404" cy="15633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9" name="Line 96"/>
            <p:cNvSpPr>
              <a:spLocks noChangeShapeType="1"/>
            </p:cNvSpPr>
            <p:nvPr/>
          </p:nvSpPr>
          <p:spPr bwMode="auto">
            <a:xfrm flipH="1">
              <a:off x="5408771" y="3571838"/>
              <a:ext cx="493196" cy="110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0" name="Text Box 110"/>
            <p:cNvSpPr txBox="1">
              <a:spLocks noChangeArrowheads="1"/>
            </p:cNvSpPr>
            <p:nvPr/>
          </p:nvSpPr>
          <p:spPr bwMode="auto">
            <a:xfrm>
              <a:off x="6307138" y="2717096"/>
              <a:ext cx="754063" cy="400110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miter lim="800000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主存</a:t>
              </a:r>
              <a:endPara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2" name="Text Box 114"/>
            <p:cNvSpPr txBox="1">
              <a:spLocks noChangeArrowheads="1"/>
            </p:cNvSpPr>
            <p:nvPr/>
          </p:nvSpPr>
          <p:spPr bwMode="auto">
            <a:xfrm>
              <a:off x="6983590" y="2016968"/>
              <a:ext cx="1247581" cy="445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000" b="1" dirty="0">
                  <a:solidFill>
                    <a:schemeClr val="folHlink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控制总线</a:t>
              </a:r>
              <a:endParaRPr lang="en-US" altLang="zh-CN" sz="2000" b="1" dirty="0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3" name="Text Box 117"/>
            <p:cNvSpPr txBox="1">
              <a:spLocks noChangeArrowheads="1"/>
            </p:cNvSpPr>
            <p:nvPr/>
          </p:nvSpPr>
          <p:spPr bwMode="auto">
            <a:xfrm>
              <a:off x="1891521" y="1673922"/>
              <a:ext cx="1583531" cy="472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eaLnBrk="0" hangingPunct="0">
                <a:spcBef>
                  <a:spcPct val="50000"/>
                </a:spcBef>
                <a:defRPr sz="2000" b="1">
                  <a:solidFill>
                    <a:schemeClr val="folHlink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</a:lstStyle>
            <a:p>
              <a:r>
                <a:rPr lang="zh-CN" altLang="en-US" dirty="0">
                  <a:solidFill>
                    <a:schemeClr val="tx1"/>
                  </a:solidFill>
                </a:rPr>
                <a:t>内总线</a:t>
              </a:r>
            </a:p>
          </p:txBody>
        </p:sp>
        <p:sp>
          <p:nvSpPr>
            <p:cNvPr id="136" name="Text Box 153"/>
            <p:cNvSpPr txBox="1">
              <a:spLocks noChangeArrowheads="1"/>
            </p:cNvSpPr>
            <p:nvPr/>
          </p:nvSpPr>
          <p:spPr bwMode="auto">
            <a:xfrm>
              <a:off x="6984095" y="1494853"/>
              <a:ext cx="1246658" cy="445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000" b="1" dirty="0">
                  <a:solidFill>
                    <a:schemeClr val="folHlink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地址总线</a:t>
              </a:r>
              <a:endParaRPr lang="en-US" altLang="zh-CN" sz="2000" b="1" dirty="0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7" name="Text Box 154"/>
            <p:cNvSpPr txBox="1">
              <a:spLocks noChangeArrowheads="1"/>
            </p:cNvSpPr>
            <p:nvPr/>
          </p:nvSpPr>
          <p:spPr bwMode="auto">
            <a:xfrm>
              <a:off x="6983590" y="1764755"/>
              <a:ext cx="1247581" cy="445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000" b="1" dirty="0">
                  <a:solidFill>
                    <a:schemeClr val="folHlink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数据总线</a:t>
              </a:r>
              <a:endParaRPr lang="en-US" altLang="zh-CN" sz="2000" b="1" dirty="0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8" name="Line 156"/>
            <p:cNvSpPr>
              <a:spLocks noChangeShapeType="1"/>
            </p:cNvSpPr>
            <p:nvPr/>
          </p:nvSpPr>
          <p:spPr bwMode="auto">
            <a:xfrm flipH="1">
              <a:off x="6068514" y="2183302"/>
              <a:ext cx="12405" cy="19260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9" name="Text Box 157"/>
            <p:cNvSpPr txBox="1">
              <a:spLocks noChangeArrowheads="1"/>
            </p:cNvSpPr>
            <p:nvPr/>
          </p:nvSpPr>
          <p:spPr bwMode="auto">
            <a:xfrm>
              <a:off x="5687918" y="4107724"/>
              <a:ext cx="786525" cy="835164"/>
            </a:xfrm>
            <a:prstGeom prst="rect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控制逻辑 </a:t>
              </a:r>
            </a:p>
          </p:txBody>
        </p:sp>
        <p:sp>
          <p:nvSpPr>
            <p:cNvPr id="140" name="Rectangle 39"/>
            <p:cNvSpPr>
              <a:spLocks noChangeArrowheads="1"/>
            </p:cNvSpPr>
            <p:nvPr/>
          </p:nvSpPr>
          <p:spPr bwMode="auto">
            <a:xfrm>
              <a:off x="2802732" y="4077840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R3</a:t>
              </a:r>
            </a:p>
          </p:txBody>
        </p:sp>
        <p:sp>
          <p:nvSpPr>
            <p:cNvPr id="141" name="Rectangle 39"/>
            <p:cNvSpPr>
              <a:spLocks noChangeArrowheads="1"/>
            </p:cNvSpPr>
            <p:nvPr/>
          </p:nvSpPr>
          <p:spPr bwMode="auto">
            <a:xfrm>
              <a:off x="2802732" y="4697178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C</a:t>
              </a:r>
            </a:p>
          </p:txBody>
        </p:sp>
        <p:sp>
          <p:nvSpPr>
            <p:cNvPr id="142" name="Rectangle 39"/>
            <p:cNvSpPr>
              <a:spLocks noChangeArrowheads="1"/>
            </p:cNvSpPr>
            <p:nvPr/>
          </p:nvSpPr>
          <p:spPr bwMode="auto">
            <a:xfrm>
              <a:off x="2802732" y="2903575"/>
              <a:ext cx="845348" cy="319194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R1</a:t>
              </a:r>
            </a:p>
          </p:txBody>
        </p:sp>
        <p:sp>
          <p:nvSpPr>
            <p:cNvPr id="143" name="Rectangle 39"/>
            <p:cNvSpPr>
              <a:spLocks noChangeArrowheads="1"/>
            </p:cNvSpPr>
            <p:nvPr/>
          </p:nvSpPr>
          <p:spPr bwMode="auto">
            <a:xfrm>
              <a:off x="2802732" y="2316003"/>
              <a:ext cx="845348" cy="317369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R0</a:t>
              </a:r>
            </a:p>
          </p:txBody>
        </p:sp>
        <p:sp>
          <p:nvSpPr>
            <p:cNvPr id="144" name="Rectangle 39"/>
            <p:cNvSpPr>
              <a:spLocks noChangeArrowheads="1"/>
            </p:cNvSpPr>
            <p:nvPr/>
          </p:nvSpPr>
          <p:spPr bwMode="auto">
            <a:xfrm>
              <a:off x="2802732" y="5332271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D</a:t>
              </a:r>
            </a:p>
          </p:txBody>
        </p:sp>
        <p:sp>
          <p:nvSpPr>
            <p:cNvPr id="145" name="Rectangle 39"/>
            <p:cNvSpPr>
              <a:spLocks noChangeArrowheads="1"/>
            </p:cNvSpPr>
            <p:nvPr/>
          </p:nvSpPr>
          <p:spPr bwMode="auto">
            <a:xfrm>
              <a:off x="4548210" y="5332271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PSW</a:t>
              </a:r>
            </a:p>
          </p:txBody>
        </p:sp>
        <p:sp>
          <p:nvSpPr>
            <p:cNvPr id="146" name="Rectangle 39"/>
            <p:cNvSpPr>
              <a:spLocks noChangeArrowheads="1"/>
            </p:cNvSpPr>
            <p:nvPr/>
          </p:nvSpPr>
          <p:spPr bwMode="auto">
            <a:xfrm>
              <a:off x="4548210" y="4697178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SP</a:t>
              </a:r>
            </a:p>
          </p:txBody>
        </p:sp>
        <p:sp>
          <p:nvSpPr>
            <p:cNvPr id="147" name="Rectangle 39"/>
            <p:cNvSpPr>
              <a:spLocks noChangeArrowheads="1"/>
            </p:cNvSpPr>
            <p:nvPr/>
          </p:nvSpPr>
          <p:spPr bwMode="auto">
            <a:xfrm>
              <a:off x="4548210" y="4077840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PC</a:t>
              </a:r>
            </a:p>
          </p:txBody>
        </p:sp>
        <p:sp>
          <p:nvSpPr>
            <p:cNvPr id="148" name="Rectangle 39"/>
            <p:cNvSpPr>
              <a:spLocks noChangeArrowheads="1"/>
            </p:cNvSpPr>
            <p:nvPr/>
          </p:nvSpPr>
          <p:spPr bwMode="auto">
            <a:xfrm>
              <a:off x="4548210" y="3476928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IR</a:t>
              </a:r>
            </a:p>
          </p:txBody>
        </p:sp>
        <p:sp>
          <p:nvSpPr>
            <p:cNvPr id="149" name="Rectangle 39"/>
            <p:cNvSpPr>
              <a:spLocks noChangeArrowheads="1"/>
            </p:cNvSpPr>
            <p:nvPr/>
          </p:nvSpPr>
          <p:spPr bwMode="auto">
            <a:xfrm>
              <a:off x="4546599" y="2902470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MDR</a:t>
              </a:r>
            </a:p>
          </p:txBody>
        </p:sp>
        <p:sp>
          <p:nvSpPr>
            <p:cNvPr id="150" name="Rectangle 39"/>
            <p:cNvSpPr>
              <a:spLocks noChangeArrowheads="1"/>
            </p:cNvSpPr>
            <p:nvPr/>
          </p:nvSpPr>
          <p:spPr bwMode="auto">
            <a:xfrm>
              <a:off x="4547788" y="2313985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MAR</a:t>
              </a:r>
            </a:p>
          </p:txBody>
        </p:sp>
        <p:sp>
          <p:nvSpPr>
            <p:cNvPr id="155" name="Text Box 98"/>
            <p:cNvSpPr txBox="1">
              <a:spLocks noChangeArrowheads="1"/>
            </p:cNvSpPr>
            <p:nvPr/>
          </p:nvSpPr>
          <p:spPr bwMode="auto">
            <a:xfrm>
              <a:off x="1379462" y="4602527"/>
              <a:ext cx="1264229" cy="12547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 R0~R3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 C  D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PSW MDR</a:t>
              </a:r>
            </a:p>
          </p:txBody>
        </p:sp>
        <p:sp>
          <p:nvSpPr>
            <p:cNvPr id="156" name="Text Box 98"/>
            <p:cNvSpPr txBox="1">
              <a:spLocks noChangeArrowheads="1"/>
            </p:cNvSpPr>
            <p:nvPr/>
          </p:nvSpPr>
          <p:spPr bwMode="auto">
            <a:xfrm>
              <a:off x="380773" y="4328130"/>
              <a:ext cx="48684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…</a:t>
              </a:r>
            </a:p>
          </p:txBody>
        </p:sp>
        <p:sp>
          <p:nvSpPr>
            <p:cNvPr id="157" name="Text Box 98"/>
            <p:cNvSpPr txBox="1">
              <a:spLocks noChangeArrowheads="1"/>
            </p:cNvSpPr>
            <p:nvPr/>
          </p:nvSpPr>
          <p:spPr bwMode="auto">
            <a:xfrm>
              <a:off x="1752205" y="4350543"/>
              <a:ext cx="48684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…</a:t>
              </a:r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10C97596-949B-4C46-B79E-777065FAB2D8}"/>
              </a:ext>
            </a:extLst>
          </p:cNvPr>
          <p:cNvSpPr/>
          <p:nvPr/>
        </p:nvSpPr>
        <p:spPr>
          <a:xfrm>
            <a:off x="-3988" y="5106652"/>
            <a:ext cx="9181652" cy="12922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Text Box 110">
            <a:extLst>
              <a:ext uri="{FF2B5EF4-FFF2-40B4-BE49-F238E27FC236}">
                <a16:creationId xmlns:a16="http://schemas.microsoft.com/office/drawing/2014/main" id="{61A873EF-1604-439D-900F-055D4E0D9C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9357" y="2213654"/>
            <a:ext cx="754063" cy="400110"/>
          </a:xfrm>
          <a:prstGeom prst="rect">
            <a:avLst/>
          </a:prstGeom>
          <a:solidFill>
            <a:srgbClr val="FF0000"/>
          </a:solidFill>
          <a:ln w="38100">
            <a:solidFill>
              <a:srgbClr val="ED7D31"/>
            </a:solidFill>
            <a:miter lim="800000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0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主存</a:t>
            </a:r>
            <a:endParaRPr lang="en-US" altLang="zh-CN" sz="20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1" name="Line 74">
            <a:extLst>
              <a:ext uri="{FF2B5EF4-FFF2-40B4-BE49-F238E27FC236}">
                <a16:creationId xmlns:a16="http://schemas.microsoft.com/office/drawing/2014/main" id="{5B07A781-16E9-48C7-931E-45FFC69386EA}"/>
              </a:ext>
            </a:extLst>
          </p:cNvPr>
          <p:cNvSpPr>
            <a:spLocks noChangeShapeType="1"/>
          </p:cNvSpPr>
          <p:nvPr/>
        </p:nvSpPr>
        <p:spPr bwMode="auto">
          <a:xfrm>
            <a:off x="7195719" y="1599993"/>
            <a:ext cx="446" cy="63228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3" name="Line 69">
            <a:extLst>
              <a:ext uri="{FF2B5EF4-FFF2-40B4-BE49-F238E27FC236}">
                <a16:creationId xmlns:a16="http://schemas.microsoft.com/office/drawing/2014/main" id="{E091CBD6-6154-4CBB-BA60-0C4D34843FC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614062" y="1603190"/>
            <a:ext cx="1958152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4" name="Text Box 5">
            <a:extLst>
              <a:ext uri="{FF2B5EF4-FFF2-40B4-BE49-F238E27FC236}">
                <a16:creationId xmlns:a16="http://schemas.microsoft.com/office/drawing/2014/main" id="{CF3C0903-2007-469A-9287-56E095711251}"/>
              </a:ext>
            </a:extLst>
          </p:cNvPr>
          <p:cNvSpPr txBox="1"/>
          <p:nvPr/>
        </p:nvSpPr>
        <p:spPr>
          <a:xfrm>
            <a:off x="499591" y="5325109"/>
            <a:ext cx="488257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</a:t>
            </a:r>
          </a:p>
        </p:txBody>
      </p:sp>
      <p:sp>
        <p:nvSpPr>
          <p:cNvPr id="75" name="Line 61">
            <a:extLst>
              <a:ext uri="{FF2B5EF4-FFF2-40B4-BE49-F238E27FC236}">
                <a16:creationId xmlns:a16="http://schemas.microsoft.com/office/drawing/2014/main" id="{393370AF-C5D4-4AC0-821C-F7F546A5DFF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18569" y="5555059"/>
            <a:ext cx="352041" cy="176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6" name="Text Box 5">
            <a:extLst>
              <a:ext uri="{FF2B5EF4-FFF2-40B4-BE49-F238E27FC236}">
                <a16:creationId xmlns:a16="http://schemas.microsoft.com/office/drawing/2014/main" id="{2CCDC32C-FF61-42F6-8F10-07BCEF9C632A}"/>
              </a:ext>
            </a:extLst>
          </p:cNvPr>
          <p:cNvSpPr txBox="1"/>
          <p:nvPr/>
        </p:nvSpPr>
        <p:spPr>
          <a:xfrm>
            <a:off x="1163231" y="5325109"/>
            <a:ext cx="797030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数总</a:t>
            </a:r>
            <a:endParaRPr lang="en-US" altLang="zh-CN" sz="24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7" name="Rectangle 39">
            <a:extLst>
              <a:ext uri="{FF2B5EF4-FFF2-40B4-BE49-F238E27FC236}">
                <a16:creationId xmlns:a16="http://schemas.microsoft.com/office/drawing/2014/main" id="{CC9202C3-947E-43B4-92CA-8F9B8C5551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7988" y="2394612"/>
            <a:ext cx="845348" cy="288555"/>
          </a:xfrm>
          <a:prstGeom prst="rect">
            <a:avLst/>
          </a:prstGeom>
          <a:solidFill>
            <a:srgbClr val="FF0000"/>
          </a:solidFill>
          <a:ln w="38100">
            <a:solidFill>
              <a:srgbClr val="ED7D31"/>
            </a:solidFill>
            <a:miter lim="800000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0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MDR</a:t>
            </a:r>
          </a:p>
        </p:txBody>
      </p:sp>
      <p:sp>
        <p:nvSpPr>
          <p:cNvPr id="78" name="Line 93">
            <a:extLst>
              <a:ext uri="{FF2B5EF4-FFF2-40B4-BE49-F238E27FC236}">
                <a16:creationId xmlns:a16="http://schemas.microsoft.com/office/drawing/2014/main" id="{66EE3EB8-30DE-4DD5-9AC7-73C087FD039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04162" y="2478338"/>
            <a:ext cx="377031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9" name="Line 94">
            <a:extLst>
              <a:ext uri="{FF2B5EF4-FFF2-40B4-BE49-F238E27FC236}">
                <a16:creationId xmlns:a16="http://schemas.microsoft.com/office/drawing/2014/main" id="{F03038AE-262F-4691-9E28-E35DEC9DF9B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63409" y="1593976"/>
            <a:ext cx="273" cy="905311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0" name="Line 61">
            <a:extLst>
              <a:ext uri="{FF2B5EF4-FFF2-40B4-BE49-F238E27FC236}">
                <a16:creationId xmlns:a16="http://schemas.microsoft.com/office/drawing/2014/main" id="{E208DEE3-27A0-4306-9199-5E31730BBF0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20336" y="5555059"/>
            <a:ext cx="352041" cy="176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1" name="Text Box 5">
            <a:extLst>
              <a:ext uri="{FF2B5EF4-FFF2-40B4-BE49-F238E27FC236}">
                <a16:creationId xmlns:a16="http://schemas.microsoft.com/office/drawing/2014/main" id="{460DFEBD-3D09-4292-88F8-ECCEB93DB43B}"/>
              </a:ext>
            </a:extLst>
          </p:cNvPr>
          <p:cNvSpPr txBox="1"/>
          <p:nvPr/>
        </p:nvSpPr>
        <p:spPr>
          <a:xfrm>
            <a:off x="2106365" y="5325109"/>
            <a:ext cx="679707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MDR</a:t>
            </a:r>
          </a:p>
        </p:txBody>
      </p:sp>
      <p:sp>
        <p:nvSpPr>
          <p:cNvPr id="82" name="Text Box 98">
            <a:extLst>
              <a:ext uri="{FF2B5EF4-FFF2-40B4-BE49-F238E27FC236}">
                <a16:creationId xmlns:a16="http://schemas.microsoft.com/office/drawing/2014/main" id="{4E070A4D-5702-4275-9DF0-BBE76A5144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843" y="4726106"/>
            <a:ext cx="674639" cy="313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MDR</a:t>
            </a:r>
          </a:p>
        </p:txBody>
      </p:sp>
      <p:sp>
        <p:nvSpPr>
          <p:cNvPr id="83" name="Line 31">
            <a:extLst>
              <a:ext uri="{FF2B5EF4-FFF2-40B4-BE49-F238E27FC236}">
                <a16:creationId xmlns:a16="http://schemas.microsoft.com/office/drawing/2014/main" id="{0D2BCD11-1753-4DC7-8E4A-FED59DADE27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39199" y="3532582"/>
            <a:ext cx="1" cy="35917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4" name="Text Box 125">
            <a:extLst>
              <a:ext uri="{FF2B5EF4-FFF2-40B4-BE49-F238E27FC236}">
                <a16:creationId xmlns:a16="http://schemas.microsoft.com/office/drawing/2014/main" id="{B4B583A2-B893-4277-952E-875C48C86E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3211" y="3165209"/>
            <a:ext cx="1131091" cy="400110"/>
          </a:xfrm>
          <a:prstGeom prst="rect">
            <a:avLst/>
          </a:prstGeom>
          <a:solidFill>
            <a:srgbClr val="FF0000"/>
          </a:solidFill>
          <a:ln w="38100">
            <a:solidFill>
              <a:srgbClr val="ED7D31"/>
            </a:solidFill>
            <a:miter lim="800000"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</a:p>
        </p:txBody>
      </p:sp>
      <p:sp>
        <p:nvSpPr>
          <p:cNvPr id="85" name="Line 61">
            <a:extLst>
              <a:ext uri="{FF2B5EF4-FFF2-40B4-BE49-F238E27FC236}">
                <a16:creationId xmlns:a16="http://schemas.microsoft.com/office/drawing/2014/main" id="{0C660F0D-6577-4306-AF6C-32D893D1EAA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90666" y="5555059"/>
            <a:ext cx="352041" cy="176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6" name="Text Box 5">
            <a:extLst>
              <a:ext uri="{FF2B5EF4-FFF2-40B4-BE49-F238E27FC236}">
                <a16:creationId xmlns:a16="http://schemas.microsoft.com/office/drawing/2014/main" id="{EB1569D8-8B10-4BAE-8FF4-7A0A4726D1B7}"/>
              </a:ext>
            </a:extLst>
          </p:cNvPr>
          <p:cNvSpPr txBox="1"/>
          <p:nvPr/>
        </p:nvSpPr>
        <p:spPr>
          <a:xfrm>
            <a:off x="2973429" y="5325109"/>
            <a:ext cx="530502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</a:p>
        </p:txBody>
      </p:sp>
      <p:sp>
        <p:nvSpPr>
          <p:cNvPr id="87" name="Line 30">
            <a:extLst>
              <a:ext uri="{FF2B5EF4-FFF2-40B4-BE49-F238E27FC236}">
                <a16:creationId xmlns:a16="http://schemas.microsoft.com/office/drawing/2014/main" id="{C63EC1B4-7302-482A-ADF1-1875A29D99C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66039" y="2869036"/>
            <a:ext cx="0" cy="29311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8" name="Text Box 127">
            <a:extLst>
              <a:ext uri="{FF2B5EF4-FFF2-40B4-BE49-F238E27FC236}">
                <a16:creationId xmlns:a16="http://schemas.microsoft.com/office/drawing/2014/main" id="{7038E86A-F304-4561-A414-356FD6F9CF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2675" y="2529146"/>
            <a:ext cx="1537493" cy="359216"/>
          </a:xfrm>
          <a:prstGeom prst="rect">
            <a:avLst/>
          </a:prstGeom>
          <a:solidFill>
            <a:srgbClr val="FF0000"/>
          </a:solidFill>
          <a:ln w="38100">
            <a:solidFill>
              <a:srgbClr val="ED7D31"/>
            </a:solidFill>
            <a:miter lim="800000"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ALU</a:t>
            </a:r>
          </a:p>
        </p:txBody>
      </p:sp>
      <p:sp>
        <p:nvSpPr>
          <p:cNvPr id="89" name="Line 61">
            <a:extLst>
              <a:ext uri="{FF2B5EF4-FFF2-40B4-BE49-F238E27FC236}">
                <a16:creationId xmlns:a16="http://schemas.microsoft.com/office/drawing/2014/main" id="{6A8ED6F9-62D0-4AA4-8C29-634B08621F1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04026" y="5555059"/>
            <a:ext cx="352041" cy="176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0" name="Text Box 5">
            <a:extLst>
              <a:ext uri="{FF2B5EF4-FFF2-40B4-BE49-F238E27FC236}">
                <a16:creationId xmlns:a16="http://schemas.microsoft.com/office/drawing/2014/main" id="{0183CE18-7792-4F25-89A8-7F5734615B85}"/>
              </a:ext>
            </a:extLst>
          </p:cNvPr>
          <p:cNvSpPr txBox="1"/>
          <p:nvPr/>
        </p:nvSpPr>
        <p:spPr>
          <a:xfrm>
            <a:off x="3686788" y="5325109"/>
            <a:ext cx="679707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ALU</a:t>
            </a:r>
          </a:p>
        </p:txBody>
      </p:sp>
      <p:sp>
        <p:nvSpPr>
          <p:cNvPr id="134" name="Line 30">
            <a:extLst>
              <a:ext uri="{FF2B5EF4-FFF2-40B4-BE49-F238E27FC236}">
                <a16:creationId xmlns:a16="http://schemas.microsoft.com/office/drawing/2014/main" id="{88F86BB5-D815-4FDD-9C11-D3107EB2538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99674" y="2234012"/>
            <a:ext cx="0" cy="29311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5" name="Text Box 116">
            <a:extLst>
              <a:ext uri="{FF2B5EF4-FFF2-40B4-BE49-F238E27FC236}">
                <a16:creationId xmlns:a16="http://schemas.microsoft.com/office/drawing/2014/main" id="{C69CF431-AF17-4F32-BAC8-DE3D34F5BE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485" y="1893752"/>
            <a:ext cx="1281906" cy="359216"/>
          </a:xfrm>
          <a:prstGeom prst="rect">
            <a:avLst/>
          </a:prstGeom>
          <a:solidFill>
            <a:srgbClr val="FF0000"/>
          </a:solidFill>
          <a:ln w="38100">
            <a:solidFill>
              <a:srgbClr val="ED7D31"/>
            </a:solidFill>
            <a:miter lim="800000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zh-CN" altLang="en-US" sz="20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移位器</a:t>
            </a:r>
          </a:p>
        </p:txBody>
      </p:sp>
      <p:sp>
        <p:nvSpPr>
          <p:cNvPr id="151" name="Line 61">
            <a:extLst>
              <a:ext uri="{FF2B5EF4-FFF2-40B4-BE49-F238E27FC236}">
                <a16:creationId xmlns:a16="http://schemas.microsoft.com/office/drawing/2014/main" id="{60ED496D-700B-4ADB-9E0A-474308319DF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09916" y="5555059"/>
            <a:ext cx="352041" cy="176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2" name="Text Box 5">
            <a:extLst>
              <a:ext uri="{FF2B5EF4-FFF2-40B4-BE49-F238E27FC236}">
                <a16:creationId xmlns:a16="http://schemas.microsoft.com/office/drawing/2014/main" id="{8CA2B219-E0D7-4EEA-A15E-F87D8FB29076}"/>
              </a:ext>
            </a:extLst>
          </p:cNvPr>
          <p:cNvSpPr txBox="1"/>
          <p:nvPr/>
        </p:nvSpPr>
        <p:spPr>
          <a:xfrm>
            <a:off x="4592678" y="5325109"/>
            <a:ext cx="1121463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移位器</a:t>
            </a:r>
            <a:endParaRPr lang="en-US" altLang="zh-CN" sz="24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3" name="Line 30">
            <a:extLst>
              <a:ext uri="{FF2B5EF4-FFF2-40B4-BE49-F238E27FC236}">
                <a16:creationId xmlns:a16="http://schemas.microsoft.com/office/drawing/2014/main" id="{C4A9EB59-FEFD-43DF-9B21-E5D2FAE648E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97057" y="1670690"/>
            <a:ext cx="0" cy="29311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4" name="Line 51">
            <a:extLst>
              <a:ext uri="{FF2B5EF4-FFF2-40B4-BE49-F238E27FC236}">
                <a16:creationId xmlns:a16="http://schemas.microsoft.com/office/drawing/2014/main" id="{A87A689D-8EFD-4902-8D26-95592CF5018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03461" y="1687906"/>
            <a:ext cx="2699770" cy="1002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8" name="Text Box 117">
            <a:extLst>
              <a:ext uri="{FF2B5EF4-FFF2-40B4-BE49-F238E27FC236}">
                <a16:creationId xmlns:a16="http://schemas.microsoft.com/office/drawing/2014/main" id="{10E8CAE2-2B2C-4836-827C-04EE7397C7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4360" y="1291128"/>
            <a:ext cx="15835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spcBef>
                <a:spcPct val="50000"/>
              </a:spcBef>
              <a:defRPr sz="2000" b="1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 dirty="0">
                <a:solidFill>
                  <a:srgbClr val="FF0000"/>
                </a:solidFill>
              </a:rPr>
              <a:t>内总线</a:t>
            </a:r>
          </a:p>
        </p:txBody>
      </p:sp>
      <p:sp>
        <p:nvSpPr>
          <p:cNvPr id="159" name="Line 52">
            <a:extLst>
              <a:ext uri="{FF2B5EF4-FFF2-40B4-BE49-F238E27FC236}">
                <a16:creationId xmlns:a16="http://schemas.microsoft.com/office/drawing/2014/main" id="{E45EEAA8-5E64-4472-9AD4-A0054402ADDA}"/>
              </a:ext>
            </a:extLst>
          </p:cNvPr>
          <p:cNvSpPr>
            <a:spLocks noChangeShapeType="1"/>
          </p:cNvSpPr>
          <p:nvPr/>
        </p:nvSpPr>
        <p:spPr bwMode="auto">
          <a:xfrm>
            <a:off x="4590328" y="1667393"/>
            <a:ext cx="14633" cy="3305939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0" name="Line 61">
            <a:extLst>
              <a:ext uri="{FF2B5EF4-FFF2-40B4-BE49-F238E27FC236}">
                <a16:creationId xmlns:a16="http://schemas.microsoft.com/office/drawing/2014/main" id="{CDF689A0-88A9-483B-A0A9-EB99142F758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76612" y="5555059"/>
            <a:ext cx="352041" cy="176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1" name="Text Box 5">
            <a:extLst>
              <a:ext uri="{FF2B5EF4-FFF2-40B4-BE49-F238E27FC236}">
                <a16:creationId xmlns:a16="http://schemas.microsoft.com/office/drawing/2014/main" id="{024C2C56-0464-4C13-9656-09C875DFBF1B}"/>
              </a:ext>
            </a:extLst>
          </p:cNvPr>
          <p:cNvSpPr txBox="1"/>
          <p:nvPr/>
        </p:nvSpPr>
        <p:spPr>
          <a:xfrm>
            <a:off x="5959374" y="5325109"/>
            <a:ext cx="1605576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内总线</a:t>
            </a:r>
            <a:endParaRPr lang="en-US" altLang="zh-CN" sz="24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3" name="Line 60">
            <a:extLst>
              <a:ext uri="{FF2B5EF4-FFF2-40B4-BE49-F238E27FC236}">
                <a16:creationId xmlns:a16="http://schemas.microsoft.com/office/drawing/2014/main" id="{7C0D72EB-BF13-44C4-801E-D27D7388A3F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19678" y="3592782"/>
            <a:ext cx="370798" cy="5079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4" name="Rectangle 39">
            <a:extLst>
              <a:ext uri="{FF2B5EF4-FFF2-40B4-BE49-F238E27FC236}">
                <a16:creationId xmlns:a16="http://schemas.microsoft.com/office/drawing/2014/main" id="{1F4671BF-6080-42D8-8434-F3DB1414A3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5597" y="3450885"/>
            <a:ext cx="845348" cy="288555"/>
          </a:xfrm>
          <a:prstGeom prst="rect">
            <a:avLst/>
          </a:prstGeom>
          <a:solidFill>
            <a:srgbClr val="FF0000"/>
          </a:solidFill>
          <a:ln w="38100">
            <a:solidFill>
              <a:srgbClr val="ED7D31"/>
            </a:solidFill>
            <a:miter lim="800000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0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R3</a:t>
            </a:r>
          </a:p>
        </p:txBody>
      </p:sp>
      <p:sp>
        <p:nvSpPr>
          <p:cNvPr id="165" name="Line 61">
            <a:extLst>
              <a:ext uri="{FF2B5EF4-FFF2-40B4-BE49-F238E27FC236}">
                <a16:creationId xmlns:a16="http://schemas.microsoft.com/office/drawing/2014/main" id="{A3D2F0F9-ABDB-4013-A986-0B2EB417C0A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31012" y="5555059"/>
            <a:ext cx="352041" cy="176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6" name="Text Box 5">
            <a:extLst>
              <a:ext uri="{FF2B5EF4-FFF2-40B4-BE49-F238E27FC236}">
                <a16:creationId xmlns:a16="http://schemas.microsoft.com/office/drawing/2014/main" id="{61522C2B-37A4-4F81-B498-30D9A52D4A0D}"/>
              </a:ext>
            </a:extLst>
          </p:cNvPr>
          <p:cNvSpPr txBox="1"/>
          <p:nvPr/>
        </p:nvSpPr>
        <p:spPr>
          <a:xfrm>
            <a:off x="7913776" y="5325109"/>
            <a:ext cx="492915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r>
              <a:rPr lang="en-US" altLang="zh-CN" sz="2400" b="1" baseline="-25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</a:p>
        </p:txBody>
      </p:sp>
      <p:sp>
        <p:nvSpPr>
          <p:cNvPr id="167" name="箭头: 右 166">
            <a:extLst>
              <a:ext uri="{FF2B5EF4-FFF2-40B4-BE49-F238E27FC236}">
                <a16:creationId xmlns:a16="http://schemas.microsoft.com/office/drawing/2014/main" id="{65DC40FF-C210-4404-AB14-9DC2C2E69208}"/>
              </a:ext>
            </a:extLst>
          </p:cNvPr>
          <p:cNvSpPr/>
          <p:nvPr/>
        </p:nvSpPr>
        <p:spPr>
          <a:xfrm>
            <a:off x="3105256" y="5922029"/>
            <a:ext cx="411514" cy="261610"/>
          </a:xfrm>
          <a:prstGeom prst="rightArrow">
            <a:avLst/>
          </a:prstGeom>
          <a:solidFill>
            <a:schemeClr val="bg1"/>
          </a:solidFill>
          <a:ln w="38100">
            <a:solidFill>
              <a:srgbClr val="2F5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8" name="Text Box 5">
            <a:extLst>
              <a:ext uri="{FF2B5EF4-FFF2-40B4-BE49-F238E27FC236}">
                <a16:creationId xmlns:a16="http://schemas.microsoft.com/office/drawing/2014/main" id="{2377A915-72D6-4329-BDE2-E99DF95CA607}"/>
              </a:ext>
            </a:extLst>
          </p:cNvPr>
          <p:cNvSpPr txBox="1"/>
          <p:nvPr/>
        </p:nvSpPr>
        <p:spPr>
          <a:xfrm>
            <a:off x="3455759" y="5791224"/>
            <a:ext cx="488257" cy="5232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</a:t>
            </a:r>
          </a:p>
        </p:txBody>
      </p:sp>
      <p:sp>
        <p:nvSpPr>
          <p:cNvPr id="169" name="Line 61">
            <a:extLst>
              <a:ext uri="{FF2B5EF4-FFF2-40B4-BE49-F238E27FC236}">
                <a16:creationId xmlns:a16="http://schemas.microsoft.com/office/drawing/2014/main" id="{F278B2DB-E0CC-43BC-8760-38A950568E7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83005" y="6051952"/>
            <a:ext cx="352041" cy="176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0" name="Text Box 5">
            <a:extLst>
              <a:ext uri="{FF2B5EF4-FFF2-40B4-BE49-F238E27FC236}">
                <a16:creationId xmlns:a16="http://schemas.microsoft.com/office/drawing/2014/main" id="{D459586F-F19B-4FEF-BD38-5EDAE77A3828}"/>
              </a:ext>
            </a:extLst>
          </p:cNvPr>
          <p:cNvSpPr txBox="1"/>
          <p:nvPr/>
        </p:nvSpPr>
        <p:spPr>
          <a:xfrm>
            <a:off x="4174035" y="5822002"/>
            <a:ext cx="805411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MDR</a:t>
            </a:r>
          </a:p>
        </p:txBody>
      </p:sp>
      <p:sp>
        <p:nvSpPr>
          <p:cNvPr id="172" name="Line 61">
            <a:extLst>
              <a:ext uri="{FF2B5EF4-FFF2-40B4-BE49-F238E27FC236}">
                <a16:creationId xmlns:a16="http://schemas.microsoft.com/office/drawing/2014/main" id="{B6BCFF00-DFB8-4C7F-B342-98A41053B76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54638" y="6061745"/>
            <a:ext cx="352041" cy="176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3" name="Text Box 5">
            <a:extLst>
              <a:ext uri="{FF2B5EF4-FFF2-40B4-BE49-F238E27FC236}">
                <a16:creationId xmlns:a16="http://schemas.microsoft.com/office/drawing/2014/main" id="{30E8907F-4A5C-4E9D-835A-0CBF777FCE9F}"/>
              </a:ext>
            </a:extLst>
          </p:cNvPr>
          <p:cNvSpPr txBox="1"/>
          <p:nvPr/>
        </p:nvSpPr>
        <p:spPr>
          <a:xfrm>
            <a:off x="5215668" y="5804107"/>
            <a:ext cx="758890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r>
              <a:rPr lang="en-US" altLang="zh-CN" sz="2400" b="1" baseline="-25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1373476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000"/>
                            </p:stCondLst>
                            <p:childTnLst>
                              <p:par>
                                <p:cTn id="1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6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500"/>
                            </p:stCondLst>
                            <p:childTnLst>
                              <p:par>
                                <p:cTn id="1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500"/>
                            </p:stCondLst>
                            <p:childTnLst>
                              <p:par>
                                <p:cTn id="14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4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500"/>
                            </p:stCondLst>
                            <p:childTnLst>
                              <p:par>
                                <p:cTn id="1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500"/>
                            </p:stCondLst>
                            <p:childTnLst>
                              <p:par>
                                <p:cTn id="1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1000"/>
                            </p:stCondLst>
                            <p:childTnLst>
                              <p:par>
                                <p:cTn id="1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1500"/>
                            </p:stCondLst>
                            <p:childTnLst>
                              <p:par>
                                <p:cTn id="1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  <p:bldP spid="71" grpId="0" animBg="1"/>
      <p:bldP spid="73" grpId="0" animBg="1"/>
      <p:bldP spid="74" grpId="0"/>
      <p:bldP spid="75" grpId="0" bldLvl="0" animBg="1"/>
      <p:bldP spid="76" grpId="0"/>
      <p:bldP spid="77" grpId="0" animBg="1"/>
      <p:bldP spid="78" grpId="0" animBg="1"/>
      <p:bldP spid="79" grpId="0" animBg="1"/>
      <p:bldP spid="80" grpId="0" bldLvl="0" animBg="1"/>
      <p:bldP spid="81" grpId="0"/>
      <p:bldP spid="82" grpId="0"/>
      <p:bldP spid="83" grpId="0" animBg="1"/>
      <p:bldP spid="84" grpId="0" animBg="1"/>
      <p:bldP spid="85" grpId="0" bldLvl="0" animBg="1"/>
      <p:bldP spid="86" grpId="0"/>
      <p:bldP spid="87" grpId="0" animBg="1"/>
      <p:bldP spid="88" grpId="0" animBg="1"/>
      <p:bldP spid="89" grpId="0" bldLvl="0" animBg="1"/>
      <p:bldP spid="90" grpId="0"/>
      <p:bldP spid="134" grpId="0" animBg="1"/>
      <p:bldP spid="135" grpId="0" animBg="1"/>
      <p:bldP spid="151" grpId="0" bldLvl="0" animBg="1"/>
      <p:bldP spid="152" grpId="0"/>
      <p:bldP spid="153" grpId="0" animBg="1"/>
      <p:bldP spid="154" grpId="0" animBg="1"/>
      <p:bldP spid="158" grpId="0"/>
      <p:bldP spid="159" grpId="0" animBg="1"/>
      <p:bldP spid="160" grpId="0" bldLvl="0" animBg="1"/>
      <p:bldP spid="161" grpId="0"/>
      <p:bldP spid="163" grpId="0" animBg="1"/>
      <p:bldP spid="164" grpId="0" animBg="1"/>
      <p:bldP spid="165" grpId="0" bldLvl="0" animBg="1"/>
      <p:bldP spid="166" grpId="0"/>
      <p:bldP spid="167" grpId="0" bldLvl="0" animBg="1"/>
      <p:bldP spid="168" grpId="0"/>
      <p:bldP spid="169" grpId="0" bldLvl="0" animBg="1"/>
      <p:bldP spid="170" grpId="0"/>
      <p:bldP spid="172" grpId="0" bldLvl="0" animBg="1"/>
      <p:bldP spid="173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" y="-24585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-21516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三、</a:t>
            </a:r>
            <a:r>
              <a:rPr lang="en-US" altLang="zh-CN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CPU</a:t>
            </a:r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的内部数据通路结构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41</a:t>
            </a:fld>
            <a:endParaRPr lang="zh-CN" altLang="en-US" dirty="0"/>
          </a:p>
        </p:txBody>
      </p:sp>
      <p:sp>
        <p:nvSpPr>
          <p:cNvPr id="12" name="Text Box 5"/>
          <p:cNvSpPr txBox="1"/>
          <p:nvPr/>
        </p:nvSpPr>
        <p:spPr>
          <a:xfrm>
            <a:off x="136250" y="852322"/>
            <a:ext cx="8092012" cy="5232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、数据信息的传送</a:t>
            </a: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---④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主存→主存</a:t>
            </a:r>
          </a:p>
        </p:txBody>
      </p:sp>
      <p:grpSp>
        <p:nvGrpSpPr>
          <p:cNvPr id="92" name="组合 91"/>
          <p:cNvGrpSpPr/>
          <p:nvPr/>
        </p:nvGrpSpPr>
        <p:grpSpPr>
          <a:xfrm>
            <a:off x="504300" y="1132210"/>
            <a:ext cx="8239090" cy="3928939"/>
            <a:chOff x="-7919" y="1494853"/>
            <a:chExt cx="8239090" cy="4376228"/>
          </a:xfrm>
        </p:grpSpPr>
        <p:sp>
          <p:nvSpPr>
            <p:cNvPr id="93" name="Line 28"/>
            <p:cNvSpPr>
              <a:spLocks noChangeShapeType="1"/>
            </p:cNvSpPr>
            <p:nvPr/>
          </p:nvSpPr>
          <p:spPr bwMode="auto">
            <a:xfrm flipV="1">
              <a:off x="683198" y="3432832"/>
              <a:ext cx="0" cy="3264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4" name="Line 29"/>
            <p:cNvSpPr>
              <a:spLocks noChangeShapeType="1"/>
            </p:cNvSpPr>
            <p:nvPr/>
          </p:nvSpPr>
          <p:spPr bwMode="auto">
            <a:xfrm flipV="1">
              <a:off x="1384867" y="2725516"/>
              <a:ext cx="0" cy="3264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5" name="Line 30"/>
            <p:cNvSpPr>
              <a:spLocks noChangeShapeType="1"/>
            </p:cNvSpPr>
            <p:nvPr/>
          </p:nvSpPr>
          <p:spPr bwMode="auto">
            <a:xfrm flipV="1">
              <a:off x="2055593" y="3432832"/>
              <a:ext cx="0" cy="3264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6" name="Line 31"/>
            <p:cNvSpPr>
              <a:spLocks noChangeShapeType="1"/>
            </p:cNvSpPr>
            <p:nvPr/>
          </p:nvSpPr>
          <p:spPr bwMode="auto">
            <a:xfrm flipV="1">
              <a:off x="1611085" y="4163962"/>
              <a:ext cx="1" cy="40006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7" name="Line 32"/>
            <p:cNvSpPr>
              <a:spLocks noChangeShapeType="1"/>
            </p:cNvSpPr>
            <p:nvPr/>
          </p:nvSpPr>
          <p:spPr bwMode="auto">
            <a:xfrm flipV="1">
              <a:off x="1007836" y="4163963"/>
              <a:ext cx="0" cy="40007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8" name="Line 33"/>
            <p:cNvSpPr>
              <a:spLocks noChangeShapeType="1"/>
            </p:cNvSpPr>
            <p:nvPr/>
          </p:nvSpPr>
          <p:spPr bwMode="auto">
            <a:xfrm flipV="1">
              <a:off x="253774" y="4163962"/>
              <a:ext cx="0" cy="4000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9" name="Line 34"/>
            <p:cNvSpPr>
              <a:spLocks noChangeShapeType="1"/>
            </p:cNvSpPr>
            <p:nvPr/>
          </p:nvSpPr>
          <p:spPr bwMode="auto">
            <a:xfrm flipV="1">
              <a:off x="2324525" y="4167409"/>
              <a:ext cx="5709" cy="39661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0" name="Line 37"/>
            <p:cNvSpPr>
              <a:spLocks noChangeShapeType="1"/>
            </p:cNvSpPr>
            <p:nvPr/>
          </p:nvSpPr>
          <p:spPr bwMode="auto">
            <a:xfrm flipV="1">
              <a:off x="1384867" y="2094387"/>
              <a:ext cx="0" cy="26939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1" name="Text Box 98"/>
            <p:cNvSpPr txBox="1">
              <a:spLocks noChangeArrowheads="1"/>
            </p:cNvSpPr>
            <p:nvPr/>
          </p:nvSpPr>
          <p:spPr bwMode="auto">
            <a:xfrm>
              <a:off x="-7919" y="4616379"/>
              <a:ext cx="1264228" cy="12547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 R0~R3 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 C D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SP  PC </a:t>
              </a:r>
            </a:p>
          </p:txBody>
        </p:sp>
        <p:sp>
          <p:nvSpPr>
            <p:cNvPr id="102" name="Text Box 115"/>
            <p:cNvSpPr txBox="1">
              <a:spLocks noChangeArrowheads="1"/>
            </p:cNvSpPr>
            <p:nvPr/>
          </p:nvSpPr>
          <p:spPr bwMode="auto">
            <a:xfrm>
              <a:off x="102961" y="3759312"/>
              <a:ext cx="1131090" cy="44566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squar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A</a:t>
              </a:r>
            </a:p>
          </p:txBody>
        </p:sp>
        <p:sp>
          <p:nvSpPr>
            <p:cNvPr id="103" name="Text Box 116"/>
            <p:cNvSpPr txBox="1">
              <a:spLocks noChangeArrowheads="1"/>
            </p:cNvSpPr>
            <p:nvPr/>
          </p:nvSpPr>
          <p:spPr bwMode="auto">
            <a:xfrm>
              <a:off x="743513" y="2345336"/>
              <a:ext cx="1281906" cy="40011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移位器</a:t>
              </a:r>
            </a:p>
          </p:txBody>
        </p:sp>
        <p:sp>
          <p:nvSpPr>
            <p:cNvPr id="104" name="Line 20"/>
            <p:cNvSpPr>
              <a:spLocks noChangeShapeType="1"/>
            </p:cNvSpPr>
            <p:nvPr/>
          </p:nvSpPr>
          <p:spPr bwMode="auto">
            <a:xfrm>
              <a:off x="781617" y="2861490"/>
              <a:ext cx="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5" name="Text Box 125"/>
            <p:cNvSpPr txBox="1">
              <a:spLocks noChangeArrowheads="1"/>
            </p:cNvSpPr>
            <p:nvPr/>
          </p:nvSpPr>
          <p:spPr bwMode="auto">
            <a:xfrm>
              <a:off x="1460273" y="3759314"/>
              <a:ext cx="1131091" cy="44566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squar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B</a:t>
              </a:r>
            </a:p>
          </p:txBody>
        </p:sp>
        <p:sp>
          <p:nvSpPr>
            <p:cNvPr id="106" name="Text Box 127"/>
            <p:cNvSpPr txBox="1">
              <a:spLocks noChangeArrowheads="1"/>
            </p:cNvSpPr>
            <p:nvPr/>
          </p:nvSpPr>
          <p:spPr bwMode="auto">
            <a:xfrm>
              <a:off x="601436" y="3051996"/>
              <a:ext cx="1537493" cy="40011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squar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ALU</a:t>
              </a:r>
            </a:p>
          </p:txBody>
        </p:sp>
        <p:sp>
          <p:nvSpPr>
            <p:cNvPr id="107" name="Rectangle 39"/>
            <p:cNvSpPr>
              <a:spLocks noChangeArrowheads="1"/>
            </p:cNvSpPr>
            <p:nvPr/>
          </p:nvSpPr>
          <p:spPr bwMode="auto">
            <a:xfrm>
              <a:off x="2802732" y="3476928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R2</a:t>
              </a:r>
            </a:p>
          </p:txBody>
        </p:sp>
        <p:sp>
          <p:nvSpPr>
            <p:cNvPr id="108" name="Line 51"/>
            <p:cNvSpPr>
              <a:spLocks noChangeShapeType="1"/>
            </p:cNvSpPr>
            <p:nvPr/>
          </p:nvSpPr>
          <p:spPr bwMode="auto">
            <a:xfrm flipV="1">
              <a:off x="1384867" y="2113435"/>
              <a:ext cx="2699770" cy="1116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9" name="Line 52"/>
            <p:cNvSpPr>
              <a:spLocks noChangeShapeType="1"/>
            </p:cNvSpPr>
            <p:nvPr/>
          </p:nvSpPr>
          <p:spPr bwMode="auto">
            <a:xfrm>
              <a:off x="4078301" y="2094388"/>
              <a:ext cx="14633" cy="368229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0" name="Line 60"/>
            <p:cNvSpPr>
              <a:spLocks noChangeShapeType="1"/>
            </p:cNvSpPr>
            <p:nvPr/>
          </p:nvSpPr>
          <p:spPr bwMode="auto">
            <a:xfrm flipH="1">
              <a:off x="3683199" y="2474687"/>
              <a:ext cx="82946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1" name="Line 61"/>
            <p:cNvSpPr>
              <a:spLocks noChangeShapeType="1"/>
            </p:cNvSpPr>
            <p:nvPr/>
          </p:nvSpPr>
          <p:spPr bwMode="auto">
            <a:xfrm flipH="1">
              <a:off x="3707606" y="3063172"/>
              <a:ext cx="82946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2" name="Line 62"/>
            <p:cNvSpPr>
              <a:spLocks noChangeShapeType="1"/>
            </p:cNvSpPr>
            <p:nvPr/>
          </p:nvSpPr>
          <p:spPr bwMode="auto">
            <a:xfrm flipH="1">
              <a:off x="3707606" y="3637630"/>
              <a:ext cx="37703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3" name="Line 63"/>
            <p:cNvSpPr>
              <a:spLocks noChangeShapeType="1"/>
            </p:cNvSpPr>
            <p:nvPr/>
          </p:nvSpPr>
          <p:spPr bwMode="auto">
            <a:xfrm flipH="1">
              <a:off x="3707606" y="4238542"/>
              <a:ext cx="7540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4" name="Line 64"/>
            <p:cNvSpPr>
              <a:spLocks noChangeShapeType="1"/>
            </p:cNvSpPr>
            <p:nvPr/>
          </p:nvSpPr>
          <p:spPr bwMode="auto">
            <a:xfrm flipH="1">
              <a:off x="3707606" y="4857880"/>
              <a:ext cx="82946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5" name="Line 65"/>
            <p:cNvSpPr>
              <a:spLocks noChangeShapeType="1"/>
            </p:cNvSpPr>
            <p:nvPr/>
          </p:nvSpPr>
          <p:spPr bwMode="auto">
            <a:xfrm flipH="1">
              <a:off x="3707606" y="5492973"/>
              <a:ext cx="7540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6" name="Line 66"/>
            <p:cNvSpPr>
              <a:spLocks noChangeShapeType="1"/>
            </p:cNvSpPr>
            <p:nvPr/>
          </p:nvSpPr>
          <p:spPr bwMode="auto">
            <a:xfrm flipV="1">
              <a:off x="5099472" y="1828473"/>
              <a:ext cx="1958151" cy="2375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7" name="Line 68"/>
            <p:cNvSpPr>
              <a:spLocks noChangeShapeType="1"/>
            </p:cNvSpPr>
            <p:nvPr/>
          </p:nvSpPr>
          <p:spPr bwMode="auto">
            <a:xfrm flipV="1">
              <a:off x="5099471" y="2203903"/>
              <a:ext cx="1951801" cy="4372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8" name="Line 69"/>
            <p:cNvSpPr>
              <a:spLocks noChangeShapeType="1"/>
            </p:cNvSpPr>
            <p:nvPr/>
          </p:nvSpPr>
          <p:spPr bwMode="auto">
            <a:xfrm flipH="1" flipV="1">
              <a:off x="5098084" y="2016180"/>
              <a:ext cx="1958152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9" name="Line 73"/>
            <p:cNvSpPr>
              <a:spLocks noChangeShapeType="1"/>
            </p:cNvSpPr>
            <p:nvPr/>
          </p:nvSpPr>
          <p:spPr bwMode="auto">
            <a:xfrm flipH="1">
              <a:off x="6457950" y="1828473"/>
              <a:ext cx="446" cy="888624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0" name="Line 74"/>
            <p:cNvSpPr>
              <a:spLocks noChangeShapeType="1"/>
            </p:cNvSpPr>
            <p:nvPr/>
          </p:nvSpPr>
          <p:spPr bwMode="auto">
            <a:xfrm>
              <a:off x="6683723" y="2012834"/>
              <a:ext cx="446" cy="704262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2" name="Line 77"/>
            <p:cNvSpPr>
              <a:spLocks noChangeShapeType="1"/>
            </p:cNvSpPr>
            <p:nvPr/>
          </p:nvSpPr>
          <p:spPr bwMode="auto">
            <a:xfrm>
              <a:off x="6910388" y="2227375"/>
              <a:ext cx="0" cy="489721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4" name="Line 91"/>
            <p:cNvSpPr>
              <a:spLocks noChangeShapeType="1"/>
            </p:cNvSpPr>
            <p:nvPr/>
          </p:nvSpPr>
          <p:spPr bwMode="auto">
            <a:xfrm>
              <a:off x="5404247" y="2416631"/>
              <a:ext cx="22621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5" name="Line 92"/>
            <p:cNvSpPr>
              <a:spLocks noChangeShapeType="1"/>
            </p:cNvSpPr>
            <p:nvPr/>
          </p:nvSpPr>
          <p:spPr bwMode="auto">
            <a:xfrm flipV="1">
              <a:off x="5614035" y="1814746"/>
              <a:ext cx="9622" cy="58278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6" name="Line 93"/>
            <p:cNvSpPr>
              <a:spLocks noChangeShapeType="1"/>
            </p:cNvSpPr>
            <p:nvPr/>
          </p:nvSpPr>
          <p:spPr bwMode="auto">
            <a:xfrm flipH="1">
              <a:off x="5391947" y="2994235"/>
              <a:ext cx="37703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7" name="Line 94"/>
            <p:cNvSpPr>
              <a:spLocks noChangeShapeType="1"/>
            </p:cNvSpPr>
            <p:nvPr/>
          </p:nvSpPr>
          <p:spPr bwMode="auto">
            <a:xfrm flipV="1">
              <a:off x="5751194" y="2009193"/>
              <a:ext cx="273" cy="10083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8" name="Line 95"/>
            <p:cNvSpPr>
              <a:spLocks noChangeShapeType="1"/>
            </p:cNvSpPr>
            <p:nvPr/>
          </p:nvSpPr>
          <p:spPr bwMode="auto">
            <a:xfrm flipH="1">
              <a:off x="5902279" y="2016180"/>
              <a:ext cx="12404" cy="15633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9" name="Line 96"/>
            <p:cNvSpPr>
              <a:spLocks noChangeShapeType="1"/>
            </p:cNvSpPr>
            <p:nvPr/>
          </p:nvSpPr>
          <p:spPr bwMode="auto">
            <a:xfrm flipH="1">
              <a:off x="5408771" y="3571838"/>
              <a:ext cx="493196" cy="110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0" name="Text Box 110"/>
            <p:cNvSpPr txBox="1">
              <a:spLocks noChangeArrowheads="1"/>
            </p:cNvSpPr>
            <p:nvPr/>
          </p:nvSpPr>
          <p:spPr bwMode="auto">
            <a:xfrm>
              <a:off x="6307138" y="2717096"/>
              <a:ext cx="754063" cy="400110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miter lim="800000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主存</a:t>
              </a:r>
              <a:endPara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2" name="Text Box 114"/>
            <p:cNvSpPr txBox="1">
              <a:spLocks noChangeArrowheads="1"/>
            </p:cNvSpPr>
            <p:nvPr/>
          </p:nvSpPr>
          <p:spPr bwMode="auto">
            <a:xfrm>
              <a:off x="6983590" y="2016968"/>
              <a:ext cx="1247581" cy="445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000" b="1" dirty="0">
                  <a:solidFill>
                    <a:schemeClr val="folHlink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控制总线</a:t>
              </a:r>
              <a:endParaRPr lang="en-US" altLang="zh-CN" sz="2000" b="1" dirty="0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3" name="Text Box 117"/>
            <p:cNvSpPr txBox="1">
              <a:spLocks noChangeArrowheads="1"/>
            </p:cNvSpPr>
            <p:nvPr/>
          </p:nvSpPr>
          <p:spPr bwMode="auto">
            <a:xfrm>
              <a:off x="1891521" y="1673922"/>
              <a:ext cx="1583531" cy="472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eaLnBrk="0" hangingPunct="0">
                <a:spcBef>
                  <a:spcPct val="50000"/>
                </a:spcBef>
                <a:defRPr sz="2000" b="1">
                  <a:solidFill>
                    <a:schemeClr val="folHlink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</a:lstStyle>
            <a:p>
              <a:r>
                <a:rPr lang="zh-CN" altLang="en-US" dirty="0">
                  <a:solidFill>
                    <a:schemeClr val="tx1"/>
                  </a:solidFill>
                </a:rPr>
                <a:t>内总线</a:t>
              </a:r>
            </a:p>
          </p:txBody>
        </p:sp>
        <p:sp>
          <p:nvSpPr>
            <p:cNvPr id="136" name="Text Box 153"/>
            <p:cNvSpPr txBox="1">
              <a:spLocks noChangeArrowheads="1"/>
            </p:cNvSpPr>
            <p:nvPr/>
          </p:nvSpPr>
          <p:spPr bwMode="auto">
            <a:xfrm>
              <a:off x="6984095" y="1494853"/>
              <a:ext cx="1246658" cy="445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000" b="1" dirty="0">
                  <a:solidFill>
                    <a:schemeClr val="folHlink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地址总线</a:t>
              </a:r>
              <a:endParaRPr lang="en-US" altLang="zh-CN" sz="2000" b="1" dirty="0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7" name="Text Box 154"/>
            <p:cNvSpPr txBox="1">
              <a:spLocks noChangeArrowheads="1"/>
            </p:cNvSpPr>
            <p:nvPr/>
          </p:nvSpPr>
          <p:spPr bwMode="auto">
            <a:xfrm>
              <a:off x="6983590" y="1764755"/>
              <a:ext cx="1247581" cy="445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000" b="1" dirty="0">
                  <a:solidFill>
                    <a:schemeClr val="folHlink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数据总线</a:t>
              </a:r>
              <a:endParaRPr lang="en-US" altLang="zh-CN" sz="2000" b="1" dirty="0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8" name="Line 156"/>
            <p:cNvSpPr>
              <a:spLocks noChangeShapeType="1"/>
            </p:cNvSpPr>
            <p:nvPr/>
          </p:nvSpPr>
          <p:spPr bwMode="auto">
            <a:xfrm flipH="1">
              <a:off x="6068514" y="2183302"/>
              <a:ext cx="12405" cy="19260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9" name="Text Box 157"/>
            <p:cNvSpPr txBox="1">
              <a:spLocks noChangeArrowheads="1"/>
            </p:cNvSpPr>
            <p:nvPr/>
          </p:nvSpPr>
          <p:spPr bwMode="auto">
            <a:xfrm>
              <a:off x="5687918" y="4107724"/>
              <a:ext cx="786525" cy="835164"/>
            </a:xfrm>
            <a:prstGeom prst="rect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控制逻辑 </a:t>
              </a:r>
            </a:p>
          </p:txBody>
        </p:sp>
        <p:sp>
          <p:nvSpPr>
            <p:cNvPr id="140" name="Rectangle 39"/>
            <p:cNvSpPr>
              <a:spLocks noChangeArrowheads="1"/>
            </p:cNvSpPr>
            <p:nvPr/>
          </p:nvSpPr>
          <p:spPr bwMode="auto">
            <a:xfrm>
              <a:off x="2802732" y="4077840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R3</a:t>
              </a:r>
            </a:p>
          </p:txBody>
        </p:sp>
        <p:sp>
          <p:nvSpPr>
            <p:cNvPr id="141" name="Rectangle 39"/>
            <p:cNvSpPr>
              <a:spLocks noChangeArrowheads="1"/>
            </p:cNvSpPr>
            <p:nvPr/>
          </p:nvSpPr>
          <p:spPr bwMode="auto">
            <a:xfrm>
              <a:off x="2802732" y="4697178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C</a:t>
              </a:r>
            </a:p>
          </p:txBody>
        </p:sp>
        <p:sp>
          <p:nvSpPr>
            <p:cNvPr id="142" name="Rectangle 39"/>
            <p:cNvSpPr>
              <a:spLocks noChangeArrowheads="1"/>
            </p:cNvSpPr>
            <p:nvPr/>
          </p:nvSpPr>
          <p:spPr bwMode="auto">
            <a:xfrm>
              <a:off x="2802732" y="2903575"/>
              <a:ext cx="845348" cy="319194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R1</a:t>
              </a:r>
            </a:p>
          </p:txBody>
        </p:sp>
        <p:sp>
          <p:nvSpPr>
            <p:cNvPr id="143" name="Rectangle 39"/>
            <p:cNvSpPr>
              <a:spLocks noChangeArrowheads="1"/>
            </p:cNvSpPr>
            <p:nvPr/>
          </p:nvSpPr>
          <p:spPr bwMode="auto">
            <a:xfrm>
              <a:off x="2802732" y="2316003"/>
              <a:ext cx="845348" cy="317369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R0</a:t>
              </a:r>
            </a:p>
          </p:txBody>
        </p:sp>
        <p:sp>
          <p:nvSpPr>
            <p:cNvPr id="144" name="Rectangle 39"/>
            <p:cNvSpPr>
              <a:spLocks noChangeArrowheads="1"/>
            </p:cNvSpPr>
            <p:nvPr/>
          </p:nvSpPr>
          <p:spPr bwMode="auto">
            <a:xfrm>
              <a:off x="2802732" y="5332271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D</a:t>
              </a:r>
            </a:p>
          </p:txBody>
        </p:sp>
        <p:sp>
          <p:nvSpPr>
            <p:cNvPr id="145" name="Rectangle 39"/>
            <p:cNvSpPr>
              <a:spLocks noChangeArrowheads="1"/>
            </p:cNvSpPr>
            <p:nvPr/>
          </p:nvSpPr>
          <p:spPr bwMode="auto">
            <a:xfrm>
              <a:off x="4548210" y="5332271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PSW</a:t>
              </a:r>
            </a:p>
          </p:txBody>
        </p:sp>
        <p:sp>
          <p:nvSpPr>
            <p:cNvPr id="146" name="Rectangle 39"/>
            <p:cNvSpPr>
              <a:spLocks noChangeArrowheads="1"/>
            </p:cNvSpPr>
            <p:nvPr/>
          </p:nvSpPr>
          <p:spPr bwMode="auto">
            <a:xfrm>
              <a:off x="4548210" y="4697178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SP</a:t>
              </a:r>
            </a:p>
          </p:txBody>
        </p:sp>
        <p:sp>
          <p:nvSpPr>
            <p:cNvPr id="147" name="Rectangle 39"/>
            <p:cNvSpPr>
              <a:spLocks noChangeArrowheads="1"/>
            </p:cNvSpPr>
            <p:nvPr/>
          </p:nvSpPr>
          <p:spPr bwMode="auto">
            <a:xfrm>
              <a:off x="4548210" y="4077840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PC</a:t>
              </a:r>
            </a:p>
          </p:txBody>
        </p:sp>
        <p:sp>
          <p:nvSpPr>
            <p:cNvPr id="148" name="Rectangle 39"/>
            <p:cNvSpPr>
              <a:spLocks noChangeArrowheads="1"/>
            </p:cNvSpPr>
            <p:nvPr/>
          </p:nvSpPr>
          <p:spPr bwMode="auto">
            <a:xfrm>
              <a:off x="4548210" y="3476928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IR</a:t>
              </a:r>
            </a:p>
          </p:txBody>
        </p:sp>
        <p:sp>
          <p:nvSpPr>
            <p:cNvPr id="149" name="Rectangle 39"/>
            <p:cNvSpPr>
              <a:spLocks noChangeArrowheads="1"/>
            </p:cNvSpPr>
            <p:nvPr/>
          </p:nvSpPr>
          <p:spPr bwMode="auto">
            <a:xfrm>
              <a:off x="4546599" y="2902470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MDR</a:t>
              </a:r>
            </a:p>
          </p:txBody>
        </p:sp>
        <p:sp>
          <p:nvSpPr>
            <p:cNvPr id="150" name="Rectangle 39"/>
            <p:cNvSpPr>
              <a:spLocks noChangeArrowheads="1"/>
            </p:cNvSpPr>
            <p:nvPr/>
          </p:nvSpPr>
          <p:spPr bwMode="auto">
            <a:xfrm>
              <a:off x="4547788" y="2313985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MAR</a:t>
              </a:r>
            </a:p>
          </p:txBody>
        </p:sp>
        <p:sp>
          <p:nvSpPr>
            <p:cNvPr id="155" name="Text Box 98"/>
            <p:cNvSpPr txBox="1">
              <a:spLocks noChangeArrowheads="1"/>
            </p:cNvSpPr>
            <p:nvPr/>
          </p:nvSpPr>
          <p:spPr bwMode="auto">
            <a:xfrm>
              <a:off x="1379462" y="4602527"/>
              <a:ext cx="1264229" cy="12547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 R0~R3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 C  D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PSW MDR</a:t>
              </a:r>
            </a:p>
          </p:txBody>
        </p:sp>
        <p:sp>
          <p:nvSpPr>
            <p:cNvPr id="156" name="Text Box 98"/>
            <p:cNvSpPr txBox="1">
              <a:spLocks noChangeArrowheads="1"/>
            </p:cNvSpPr>
            <p:nvPr/>
          </p:nvSpPr>
          <p:spPr bwMode="auto">
            <a:xfrm>
              <a:off x="380773" y="4328130"/>
              <a:ext cx="48684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…</a:t>
              </a:r>
            </a:p>
          </p:txBody>
        </p:sp>
        <p:sp>
          <p:nvSpPr>
            <p:cNvPr id="157" name="Text Box 98"/>
            <p:cNvSpPr txBox="1">
              <a:spLocks noChangeArrowheads="1"/>
            </p:cNvSpPr>
            <p:nvPr/>
          </p:nvSpPr>
          <p:spPr bwMode="auto">
            <a:xfrm>
              <a:off x="1752205" y="4350543"/>
              <a:ext cx="48684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…</a:t>
              </a:r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10C97596-949B-4C46-B79E-777065FAB2D8}"/>
              </a:ext>
            </a:extLst>
          </p:cNvPr>
          <p:cNvSpPr/>
          <p:nvPr/>
        </p:nvSpPr>
        <p:spPr>
          <a:xfrm>
            <a:off x="2543" y="5106652"/>
            <a:ext cx="9181652" cy="12922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Text Box 110">
            <a:extLst>
              <a:ext uri="{FF2B5EF4-FFF2-40B4-BE49-F238E27FC236}">
                <a16:creationId xmlns:a16="http://schemas.microsoft.com/office/drawing/2014/main" id="{58C902AA-232E-42E2-8B6A-F6AD066EC5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9357" y="2213654"/>
            <a:ext cx="754063" cy="400110"/>
          </a:xfrm>
          <a:prstGeom prst="rect">
            <a:avLst/>
          </a:prstGeom>
          <a:solidFill>
            <a:srgbClr val="FF0000"/>
          </a:solidFill>
          <a:ln w="38100">
            <a:solidFill>
              <a:srgbClr val="ED7D31"/>
            </a:solidFill>
            <a:miter lim="800000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0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主存</a:t>
            </a:r>
            <a:endParaRPr lang="en-US" altLang="zh-CN" sz="20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2" name="Line 74">
            <a:extLst>
              <a:ext uri="{FF2B5EF4-FFF2-40B4-BE49-F238E27FC236}">
                <a16:creationId xmlns:a16="http://schemas.microsoft.com/office/drawing/2014/main" id="{0D04C296-748D-49B5-8BBC-14A36BDD3679}"/>
              </a:ext>
            </a:extLst>
          </p:cNvPr>
          <p:cNvSpPr>
            <a:spLocks noChangeShapeType="1"/>
          </p:cNvSpPr>
          <p:nvPr/>
        </p:nvSpPr>
        <p:spPr bwMode="auto">
          <a:xfrm>
            <a:off x="7195719" y="1599993"/>
            <a:ext cx="446" cy="63228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3" name="Line 69">
            <a:extLst>
              <a:ext uri="{FF2B5EF4-FFF2-40B4-BE49-F238E27FC236}">
                <a16:creationId xmlns:a16="http://schemas.microsoft.com/office/drawing/2014/main" id="{62510080-1424-42BF-B312-D747B900BE2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614062" y="1603190"/>
            <a:ext cx="1958152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4" name="Text Box 5">
            <a:extLst>
              <a:ext uri="{FF2B5EF4-FFF2-40B4-BE49-F238E27FC236}">
                <a16:creationId xmlns:a16="http://schemas.microsoft.com/office/drawing/2014/main" id="{B8B8F6D1-5D51-4EED-A869-5D4F75181974}"/>
              </a:ext>
            </a:extLst>
          </p:cNvPr>
          <p:cNvSpPr txBox="1"/>
          <p:nvPr/>
        </p:nvSpPr>
        <p:spPr>
          <a:xfrm>
            <a:off x="-70827" y="5315826"/>
            <a:ext cx="488257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</a:t>
            </a:r>
          </a:p>
        </p:txBody>
      </p:sp>
      <p:sp>
        <p:nvSpPr>
          <p:cNvPr id="75" name="Line 61">
            <a:extLst>
              <a:ext uri="{FF2B5EF4-FFF2-40B4-BE49-F238E27FC236}">
                <a16:creationId xmlns:a16="http://schemas.microsoft.com/office/drawing/2014/main" id="{7ED67365-30A2-4621-91A6-4E1071FC6C0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4651" y="5545776"/>
            <a:ext cx="352041" cy="176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6" name="Text Box 5">
            <a:extLst>
              <a:ext uri="{FF2B5EF4-FFF2-40B4-BE49-F238E27FC236}">
                <a16:creationId xmlns:a16="http://schemas.microsoft.com/office/drawing/2014/main" id="{35C50C45-85AD-4AD9-98B7-C9513C509D44}"/>
              </a:ext>
            </a:extLst>
          </p:cNvPr>
          <p:cNvSpPr txBox="1"/>
          <p:nvPr/>
        </p:nvSpPr>
        <p:spPr>
          <a:xfrm>
            <a:off x="542013" y="5315826"/>
            <a:ext cx="797030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数总</a:t>
            </a:r>
            <a:endParaRPr lang="en-US" altLang="zh-CN" sz="24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7" name="Rectangle 39">
            <a:extLst>
              <a:ext uri="{FF2B5EF4-FFF2-40B4-BE49-F238E27FC236}">
                <a16:creationId xmlns:a16="http://schemas.microsoft.com/office/drawing/2014/main" id="{C6B0EFFF-CFAE-4F0A-B556-283F653ACA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7988" y="2394612"/>
            <a:ext cx="845348" cy="288555"/>
          </a:xfrm>
          <a:prstGeom prst="rect">
            <a:avLst/>
          </a:prstGeom>
          <a:solidFill>
            <a:srgbClr val="FF0000"/>
          </a:solidFill>
          <a:ln w="38100">
            <a:solidFill>
              <a:srgbClr val="ED7D31"/>
            </a:solidFill>
            <a:miter lim="800000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0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MDR</a:t>
            </a:r>
          </a:p>
        </p:txBody>
      </p:sp>
      <p:sp>
        <p:nvSpPr>
          <p:cNvPr id="78" name="Line 93">
            <a:extLst>
              <a:ext uri="{FF2B5EF4-FFF2-40B4-BE49-F238E27FC236}">
                <a16:creationId xmlns:a16="http://schemas.microsoft.com/office/drawing/2014/main" id="{84D50FB6-2E16-4DE2-BFF6-81375AA5143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04162" y="2478338"/>
            <a:ext cx="377031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9" name="Line 94">
            <a:extLst>
              <a:ext uri="{FF2B5EF4-FFF2-40B4-BE49-F238E27FC236}">
                <a16:creationId xmlns:a16="http://schemas.microsoft.com/office/drawing/2014/main" id="{A8514B1C-7329-40C7-B293-3D9879E3B2A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63409" y="1593976"/>
            <a:ext cx="273" cy="905311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0" name="Line 61">
            <a:extLst>
              <a:ext uri="{FF2B5EF4-FFF2-40B4-BE49-F238E27FC236}">
                <a16:creationId xmlns:a16="http://schemas.microsoft.com/office/drawing/2014/main" id="{31F237A2-6F61-4443-B7D8-2A587AE795C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24518" y="5545776"/>
            <a:ext cx="352041" cy="176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1" name="Text Box 5">
            <a:extLst>
              <a:ext uri="{FF2B5EF4-FFF2-40B4-BE49-F238E27FC236}">
                <a16:creationId xmlns:a16="http://schemas.microsoft.com/office/drawing/2014/main" id="{3F10B8BF-ADFB-4676-8A0A-9493A0A3DE56}"/>
              </a:ext>
            </a:extLst>
          </p:cNvPr>
          <p:cNvSpPr txBox="1"/>
          <p:nvPr/>
        </p:nvSpPr>
        <p:spPr>
          <a:xfrm>
            <a:off x="1485147" y="5315826"/>
            <a:ext cx="679707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MDR</a:t>
            </a:r>
          </a:p>
        </p:txBody>
      </p:sp>
      <p:sp>
        <p:nvSpPr>
          <p:cNvPr id="82" name="Text Box 98">
            <a:extLst>
              <a:ext uri="{FF2B5EF4-FFF2-40B4-BE49-F238E27FC236}">
                <a16:creationId xmlns:a16="http://schemas.microsoft.com/office/drawing/2014/main" id="{A85BAA9A-B527-4EC4-9B38-AFEAE62093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843" y="4726106"/>
            <a:ext cx="674639" cy="313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MDR</a:t>
            </a:r>
          </a:p>
        </p:txBody>
      </p:sp>
      <p:sp>
        <p:nvSpPr>
          <p:cNvPr id="83" name="Line 31">
            <a:extLst>
              <a:ext uri="{FF2B5EF4-FFF2-40B4-BE49-F238E27FC236}">
                <a16:creationId xmlns:a16="http://schemas.microsoft.com/office/drawing/2014/main" id="{D502292C-F795-4D7D-B74B-12B95C8BC5E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39199" y="3532582"/>
            <a:ext cx="1" cy="35917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4" name="Text Box 125">
            <a:extLst>
              <a:ext uri="{FF2B5EF4-FFF2-40B4-BE49-F238E27FC236}">
                <a16:creationId xmlns:a16="http://schemas.microsoft.com/office/drawing/2014/main" id="{48B74D5C-B12C-401B-BA4C-10B39372E5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3211" y="3165209"/>
            <a:ext cx="1131091" cy="400110"/>
          </a:xfrm>
          <a:prstGeom prst="rect">
            <a:avLst/>
          </a:prstGeom>
          <a:solidFill>
            <a:srgbClr val="FF0000"/>
          </a:solidFill>
          <a:ln w="38100">
            <a:solidFill>
              <a:srgbClr val="ED7D31"/>
            </a:solidFill>
            <a:miter lim="800000"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</a:p>
        </p:txBody>
      </p:sp>
      <p:sp>
        <p:nvSpPr>
          <p:cNvPr id="85" name="Line 61">
            <a:extLst>
              <a:ext uri="{FF2B5EF4-FFF2-40B4-BE49-F238E27FC236}">
                <a16:creationId xmlns:a16="http://schemas.microsoft.com/office/drawing/2014/main" id="{10DC854B-3318-436F-B29C-06BC301E643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82148" y="5545776"/>
            <a:ext cx="352041" cy="176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6" name="Text Box 5">
            <a:extLst>
              <a:ext uri="{FF2B5EF4-FFF2-40B4-BE49-F238E27FC236}">
                <a16:creationId xmlns:a16="http://schemas.microsoft.com/office/drawing/2014/main" id="{F4695D9D-B01C-447F-8CFB-0983DA08AEEC}"/>
              </a:ext>
            </a:extLst>
          </p:cNvPr>
          <p:cNvSpPr txBox="1"/>
          <p:nvPr/>
        </p:nvSpPr>
        <p:spPr>
          <a:xfrm>
            <a:off x="2288711" y="5315826"/>
            <a:ext cx="530502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</a:p>
        </p:txBody>
      </p:sp>
      <p:sp>
        <p:nvSpPr>
          <p:cNvPr id="87" name="Line 30">
            <a:extLst>
              <a:ext uri="{FF2B5EF4-FFF2-40B4-BE49-F238E27FC236}">
                <a16:creationId xmlns:a16="http://schemas.microsoft.com/office/drawing/2014/main" id="{068FB1F4-4807-4A5C-8297-DFAE17AD6FD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66039" y="2869036"/>
            <a:ext cx="0" cy="29311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8" name="Text Box 127">
            <a:extLst>
              <a:ext uri="{FF2B5EF4-FFF2-40B4-BE49-F238E27FC236}">
                <a16:creationId xmlns:a16="http://schemas.microsoft.com/office/drawing/2014/main" id="{A68D7855-B810-49AC-A278-427B0AE17C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2675" y="2529146"/>
            <a:ext cx="1537493" cy="359216"/>
          </a:xfrm>
          <a:prstGeom prst="rect">
            <a:avLst/>
          </a:prstGeom>
          <a:solidFill>
            <a:srgbClr val="FF0000"/>
          </a:solidFill>
          <a:ln w="38100">
            <a:solidFill>
              <a:srgbClr val="ED7D31"/>
            </a:solidFill>
            <a:miter lim="800000"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ALU</a:t>
            </a:r>
          </a:p>
        </p:txBody>
      </p:sp>
      <p:sp>
        <p:nvSpPr>
          <p:cNvPr id="89" name="Line 61">
            <a:extLst>
              <a:ext uri="{FF2B5EF4-FFF2-40B4-BE49-F238E27FC236}">
                <a16:creationId xmlns:a16="http://schemas.microsoft.com/office/drawing/2014/main" id="{241F26E2-A687-40F7-AA85-2B8DDCAA75D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74858" y="5545776"/>
            <a:ext cx="352041" cy="176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0" name="Text Box 5">
            <a:extLst>
              <a:ext uri="{FF2B5EF4-FFF2-40B4-BE49-F238E27FC236}">
                <a16:creationId xmlns:a16="http://schemas.microsoft.com/office/drawing/2014/main" id="{F1EAA71C-B29E-4691-BBFB-8C74688D243C}"/>
              </a:ext>
            </a:extLst>
          </p:cNvPr>
          <p:cNvSpPr txBox="1"/>
          <p:nvPr/>
        </p:nvSpPr>
        <p:spPr>
          <a:xfrm>
            <a:off x="2899068" y="5315826"/>
            <a:ext cx="679707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ALU</a:t>
            </a:r>
          </a:p>
        </p:txBody>
      </p:sp>
      <p:sp>
        <p:nvSpPr>
          <p:cNvPr id="91" name="Line 30">
            <a:extLst>
              <a:ext uri="{FF2B5EF4-FFF2-40B4-BE49-F238E27FC236}">
                <a16:creationId xmlns:a16="http://schemas.microsoft.com/office/drawing/2014/main" id="{10CB0081-7896-47E0-AC52-BCF4552A9B6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99674" y="2234012"/>
            <a:ext cx="0" cy="29311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1" name="Text Box 116">
            <a:extLst>
              <a:ext uri="{FF2B5EF4-FFF2-40B4-BE49-F238E27FC236}">
                <a16:creationId xmlns:a16="http://schemas.microsoft.com/office/drawing/2014/main" id="{E66AA714-2E1A-4876-9328-1A4E714EC6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485" y="1893752"/>
            <a:ext cx="1281906" cy="359216"/>
          </a:xfrm>
          <a:prstGeom prst="rect">
            <a:avLst/>
          </a:prstGeom>
          <a:solidFill>
            <a:srgbClr val="FF0000"/>
          </a:solidFill>
          <a:ln w="38100">
            <a:solidFill>
              <a:srgbClr val="ED7D31"/>
            </a:solidFill>
            <a:miter lim="800000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zh-CN" altLang="en-US" sz="20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移位器</a:t>
            </a:r>
          </a:p>
        </p:txBody>
      </p:sp>
      <p:sp>
        <p:nvSpPr>
          <p:cNvPr id="123" name="Line 61">
            <a:extLst>
              <a:ext uri="{FF2B5EF4-FFF2-40B4-BE49-F238E27FC236}">
                <a16:creationId xmlns:a16="http://schemas.microsoft.com/office/drawing/2014/main" id="{4E6AEBA1-08B9-478A-BB10-3061B419C8C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10898" y="5545776"/>
            <a:ext cx="352041" cy="176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1" name="Text Box 5">
            <a:extLst>
              <a:ext uri="{FF2B5EF4-FFF2-40B4-BE49-F238E27FC236}">
                <a16:creationId xmlns:a16="http://schemas.microsoft.com/office/drawing/2014/main" id="{6C223D47-B27D-49D0-BBD7-CE175CF743C9}"/>
              </a:ext>
            </a:extLst>
          </p:cNvPr>
          <p:cNvSpPr txBox="1"/>
          <p:nvPr/>
        </p:nvSpPr>
        <p:spPr>
          <a:xfrm>
            <a:off x="3723811" y="5315826"/>
            <a:ext cx="623128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移</a:t>
            </a:r>
            <a:endParaRPr lang="en-US" altLang="zh-CN" sz="24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4" name="Line 30">
            <a:extLst>
              <a:ext uri="{FF2B5EF4-FFF2-40B4-BE49-F238E27FC236}">
                <a16:creationId xmlns:a16="http://schemas.microsoft.com/office/drawing/2014/main" id="{33F1A7DF-CBA8-486B-9944-038F33B256B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97057" y="1670690"/>
            <a:ext cx="0" cy="29311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5" name="Line 51">
            <a:extLst>
              <a:ext uri="{FF2B5EF4-FFF2-40B4-BE49-F238E27FC236}">
                <a16:creationId xmlns:a16="http://schemas.microsoft.com/office/drawing/2014/main" id="{AAE0371E-1297-40E4-AA12-D8933972A73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03461" y="1687906"/>
            <a:ext cx="2699770" cy="1002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1" name="Text Box 117">
            <a:extLst>
              <a:ext uri="{FF2B5EF4-FFF2-40B4-BE49-F238E27FC236}">
                <a16:creationId xmlns:a16="http://schemas.microsoft.com/office/drawing/2014/main" id="{7E618399-4703-4DDB-9D58-6C8E632591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4360" y="1291128"/>
            <a:ext cx="15835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spcBef>
                <a:spcPct val="50000"/>
              </a:spcBef>
              <a:defRPr sz="2000" b="1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 dirty="0">
                <a:solidFill>
                  <a:srgbClr val="FF0000"/>
                </a:solidFill>
              </a:rPr>
              <a:t>内总线</a:t>
            </a:r>
          </a:p>
        </p:txBody>
      </p:sp>
      <p:sp>
        <p:nvSpPr>
          <p:cNvPr id="152" name="Line 52">
            <a:extLst>
              <a:ext uri="{FF2B5EF4-FFF2-40B4-BE49-F238E27FC236}">
                <a16:creationId xmlns:a16="http://schemas.microsoft.com/office/drawing/2014/main" id="{066E4BAE-B508-41B7-ACEC-0009067DA3F5}"/>
              </a:ext>
            </a:extLst>
          </p:cNvPr>
          <p:cNvSpPr>
            <a:spLocks noChangeShapeType="1"/>
          </p:cNvSpPr>
          <p:nvPr/>
        </p:nvSpPr>
        <p:spPr bwMode="auto">
          <a:xfrm>
            <a:off x="4590328" y="1667393"/>
            <a:ext cx="14633" cy="3305939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3" name="Line 61">
            <a:extLst>
              <a:ext uri="{FF2B5EF4-FFF2-40B4-BE49-F238E27FC236}">
                <a16:creationId xmlns:a16="http://schemas.microsoft.com/office/drawing/2014/main" id="{F024F04B-0AF5-4066-9C7F-0CC8EC96E41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03586" y="5545776"/>
            <a:ext cx="352041" cy="176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4" name="Text Box 5">
            <a:extLst>
              <a:ext uri="{FF2B5EF4-FFF2-40B4-BE49-F238E27FC236}">
                <a16:creationId xmlns:a16="http://schemas.microsoft.com/office/drawing/2014/main" id="{4F3DCBBC-6EEC-47EF-9545-F688E43F6D9D}"/>
              </a:ext>
            </a:extLst>
          </p:cNvPr>
          <p:cNvSpPr txBox="1"/>
          <p:nvPr/>
        </p:nvSpPr>
        <p:spPr>
          <a:xfrm>
            <a:off x="4486348" y="5315826"/>
            <a:ext cx="1605576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内总线</a:t>
            </a:r>
            <a:endParaRPr lang="en-US" altLang="zh-CN" sz="24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8" name="Line 60">
            <a:extLst>
              <a:ext uri="{FF2B5EF4-FFF2-40B4-BE49-F238E27FC236}">
                <a16:creationId xmlns:a16="http://schemas.microsoft.com/office/drawing/2014/main" id="{F41BD9BD-70E1-4F9A-93BF-61BB6989128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19678" y="4150128"/>
            <a:ext cx="370798" cy="5079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9" name="Rectangle 39">
            <a:extLst>
              <a:ext uri="{FF2B5EF4-FFF2-40B4-BE49-F238E27FC236}">
                <a16:creationId xmlns:a16="http://schemas.microsoft.com/office/drawing/2014/main" id="{B8832981-0EE9-454B-9F8A-DB36E8FE48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5597" y="4008231"/>
            <a:ext cx="845348" cy="288555"/>
          </a:xfrm>
          <a:prstGeom prst="rect">
            <a:avLst/>
          </a:prstGeom>
          <a:solidFill>
            <a:srgbClr val="FF0000"/>
          </a:solidFill>
          <a:ln w="38100">
            <a:solidFill>
              <a:srgbClr val="ED7D31"/>
            </a:solidFill>
            <a:miter lim="800000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0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</a:p>
        </p:txBody>
      </p:sp>
      <p:sp>
        <p:nvSpPr>
          <p:cNvPr id="160" name="Line 61">
            <a:extLst>
              <a:ext uri="{FF2B5EF4-FFF2-40B4-BE49-F238E27FC236}">
                <a16:creationId xmlns:a16="http://schemas.microsoft.com/office/drawing/2014/main" id="{5D678CE8-85F3-4DE5-96E5-5A8857B9E1D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45496" y="5545776"/>
            <a:ext cx="352041" cy="176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1" name="Text Box 5">
            <a:extLst>
              <a:ext uri="{FF2B5EF4-FFF2-40B4-BE49-F238E27FC236}">
                <a16:creationId xmlns:a16="http://schemas.microsoft.com/office/drawing/2014/main" id="{9084D63B-44FB-4B55-934C-B996C1F7106E}"/>
              </a:ext>
            </a:extLst>
          </p:cNvPr>
          <p:cNvSpPr txBox="1"/>
          <p:nvPr/>
        </p:nvSpPr>
        <p:spPr>
          <a:xfrm>
            <a:off x="6290161" y="5315826"/>
            <a:ext cx="471420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endParaRPr lang="en-US" altLang="zh-CN" sz="2400" b="1" baseline="-250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8" name="Text Box 98">
            <a:extLst>
              <a:ext uri="{FF2B5EF4-FFF2-40B4-BE49-F238E27FC236}">
                <a16:creationId xmlns:a16="http://schemas.microsoft.com/office/drawing/2014/main" id="{146FFD8D-5BB1-4A6E-949D-CD529E6077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509" y="4338081"/>
            <a:ext cx="674639" cy="313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</a:p>
        </p:txBody>
      </p:sp>
      <p:sp>
        <p:nvSpPr>
          <p:cNvPr id="169" name="Line 31">
            <a:extLst>
              <a:ext uri="{FF2B5EF4-FFF2-40B4-BE49-F238E27FC236}">
                <a16:creationId xmlns:a16="http://schemas.microsoft.com/office/drawing/2014/main" id="{31662FD7-A900-48F2-865E-95C63A48502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3908" y="3528227"/>
            <a:ext cx="1" cy="359177"/>
          </a:xfrm>
          <a:prstGeom prst="line">
            <a:avLst/>
          </a:prstGeom>
          <a:noFill/>
          <a:ln w="38100">
            <a:solidFill>
              <a:schemeClr val="accent6">
                <a:lumMod val="75000"/>
              </a:schemeClr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0" name="Text Box 115">
            <a:extLst>
              <a:ext uri="{FF2B5EF4-FFF2-40B4-BE49-F238E27FC236}">
                <a16:creationId xmlns:a16="http://schemas.microsoft.com/office/drawing/2014/main" id="{7BE91808-8713-4F81-A01A-FDE6DC6E06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503" y="3163838"/>
            <a:ext cx="1131090" cy="40011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  <a:miter lim="800000"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</a:p>
        </p:txBody>
      </p:sp>
      <p:sp>
        <p:nvSpPr>
          <p:cNvPr id="171" name="Line 61">
            <a:extLst>
              <a:ext uri="{FF2B5EF4-FFF2-40B4-BE49-F238E27FC236}">
                <a16:creationId xmlns:a16="http://schemas.microsoft.com/office/drawing/2014/main" id="{D16A7685-74E9-44B0-9103-E6BB7355FFC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79289" y="5545776"/>
            <a:ext cx="352041" cy="1764"/>
          </a:xfrm>
          <a:prstGeom prst="line">
            <a:avLst/>
          </a:prstGeom>
          <a:noFill/>
          <a:ln w="38100">
            <a:solidFill>
              <a:schemeClr val="accent6">
                <a:lumMod val="75000"/>
              </a:schemeClr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2" name="Text Box 5">
            <a:extLst>
              <a:ext uri="{FF2B5EF4-FFF2-40B4-BE49-F238E27FC236}">
                <a16:creationId xmlns:a16="http://schemas.microsoft.com/office/drawing/2014/main" id="{1FFCC209-93C6-4403-A769-0BEA4DB9A043}"/>
              </a:ext>
            </a:extLst>
          </p:cNvPr>
          <p:cNvSpPr txBox="1"/>
          <p:nvPr/>
        </p:nvSpPr>
        <p:spPr>
          <a:xfrm>
            <a:off x="6962051" y="5315826"/>
            <a:ext cx="66542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A/B</a:t>
            </a:r>
          </a:p>
        </p:txBody>
      </p:sp>
      <p:sp>
        <p:nvSpPr>
          <p:cNvPr id="173" name="Line 28">
            <a:extLst>
              <a:ext uri="{FF2B5EF4-FFF2-40B4-BE49-F238E27FC236}">
                <a16:creationId xmlns:a16="http://schemas.microsoft.com/office/drawing/2014/main" id="{1D6FA3AC-ACAC-4D6E-A3FD-62A36C93775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95447" y="2870963"/>
            <a:ext cx="0" cy="293112"/>
          </a:xfrm>
          <a:prstGeom prst="line">
            <a:avLst/>
          </a:prstGeom>
          <a:noFill/>
          <a:ln w="38100">
            <a:solidFill>
              <a:schemeClr val="accent6">
                <a:lumMod val="75000"/>
              </a:schemeClr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4" name="Text Box 127">
            <a:extLst>
              <a:ext uri="{FF2B5EF4-FFF2-40B4-BE49-F238E27FC236}">
                <a16:creationId xmlns:a16="http://schemas.microsoft.com/office/drawing/2014/main" id="{7F840627-0441-4BF0-A8DF-85BC697C26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3582" y="2531153"/>
            <a:ext cx="1537493" cy="35921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  <a:miter lim="800000"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ALU</a:t>
            </a:r>
          </a:p>
        </p:txBody>
      </p:sp>
      <p:sp>
        <p:nvSpPr>
          <p:cNvPr id="175" name="Line 61">
            <a:extLst>
              <a:ext uri="{FF2B5EF4-FFF2-40B4-BE49-F238E27FC236}">
                <a16:creationId xmlns:a16="http://schemas.microsoft.com/office/drawing/2014/main" id="{BD4BC447-7540-4091-AD5C-378C95498A7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86069" y="5545776"/>
            <a:ext cx="352041" cy="1764"/>
          </a:xfrm>
          <a:prstGeom prst="line">
            <a:avLst/>
          </a:prstGeom>
          <a:noFill/>
          <a:ln w="38100">
            <a:solidFill>
              <a:schemeClr val="accent6">
                <a:lumMod val="75000"/>
              </a:schemeClr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6" name="Text Box 5">
            <a:extLst>
              <a:ext uri="{FF2B5EF4-FFF2-40B4-BE49-F238E27FC236}">
                <a16:creationId xmlns:a16="http://schemas.microsoft.com/office/drawing/2014/main" id="{55315AFA-6829-486A-80A3-C50E3B9006D1}"/>
              </a:ext>
            </a:extLst>
          </p:cNvPr>
          <p:cNvSpPr txBox="1"/>
          <p:nvPr/>
        </p:nvSpPr>
        <p:spPr>
          <a:xfrm>
            <a:off x="7868831" y="5315826"/>
            <a:ext cx="66542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ALU</a:t>
            </a:r>
          </a:p>
        </p:txBody>
      </p:sp>
      <p:sp>
        <p:nvSpPr>
          <p:cNvPr id="177" name="Line 30">
            <a:extLst>
              <a:ext uri="{FF2B5EF4-FFF2-40B4-BE49-F238E27FC236}">
                <a16:creationId xmlns:a16="http://schemas.microsoft.com/office/drawing/2014/main" id="{375AB4DD-6E4B-4C82-8882-52FBDC4CE91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97295" y="2236398"/>
            <a:ext cx="0" cy="293112"/>
          </a:xfrm>
          <a:prstGeom prst="line">
            <a:avLst/>
          </a:prstGeom>
          <a:noFill/>
          <a:ln w="38100">
            <a:solidFill>
              <a:schemeClr val="accent6">
                <a:lumMod val="75000"/>
              </a:schemeClr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8" name="Text Box 116">
            <a:extLst>
              <a:ext uri="{FF2B5EF4-FFF2-40B4-BE49-F238E27FC236}">
                <a16:creationId xmlns:a16="http://schemas.microsoft.com/office/drawing/2014/main" id="{3752D173-4E22-49FD-9EA6-EE9C9EDBE7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6106" y="1896138"/>
            <a:ext cx="1281906" cy="359216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  <a:miter lim="800000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zh-CN" altLang="en-US" sz="20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移位器</a:t>
            </a:r>
          </a:p>
        </p:txBody>
      </p:sp>
      <p:sp>
        <p:nvSpPr>
          <p:cNvPr id="179" name="Line 61">
            <a:extLst>
              <a:ext uri="{FF2B5EF4-FFF2-40B4-BE49-F238E27FC236}">
                <a16:creationId xmlns:a16="http://schemas.microsoft.com/office/drawing/2014/main" id="{0E1C71A1-9E20-41DC-BA7A-3EB9BEAFA36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475511" y="5545776"/>
            <a:ext cx="352041" cy="1764"/>
          </a:xfrm>
          <a:prstGeom prst="line">
            <a:avLst/>
          </a:prstGeom>
          <a:noFill/>
          <a:ln w="38100">
            <a:solidFill>
              <a:schemeClr val="accent6">
                <a:lumMod val="75000"/>
              </a:schemeClr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0" name="Text Box 5">
            <a:extLst>
              <a:ext uri="{FF2B5EF4-FFF2-40B4-BE49-F238E27FC236}">
                <a16:creationId xmlns:a16="http://schemas.microsoft.com/office/drawing/2014/main" id="{07E1A89C-B433-4E9B-BF47-BE7C162142E0}"/>
              </a:ext>
            </a:extLst>
          </p:cNvPr>
          <p:cNvSpPr txBox="1"/>
          <p:nvPr/>
        </p:nvSpPr>
        <p:spPr>
          <a:xfrm>
            <a:off x="8726430" y="5315826"/>
            <a:ext cx="471420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移</a:t>
            </a:r>
            <a:endParaRPr lang="en-US" altLang="zh-CN" sz="2400" b="1" dirty="0">
              <a:solidFill>
                <a:schemeClr val="accent6">
                  <a:lumMod val="7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1" name="Line 30">
            <a:extLst>
              <a:ext uri="{FF2B5EF4-FFF2-40B4-BE49-F238E27FC236}">
                <a16:creationId xmlns:a16="http://schemas.microsoft.com/office/drawing/2014/main" id="{AA71AD31-F045-484A-AED3-465A581B939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98650" y="1672282"/>
            <a:ext cx="0" cy="293112"/>
          </a:xfrm>
          <a:prstGeom prst="line">
            <a:avLst/>
          </a:prstGeom>
          <a:noFill/>
          <a:ln w="38100">
            <a:solidFill>
              <a:schemeClr val="accent6">
                <a:lumMod val="75000"/>
              </a:schemeClr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3" name="Line 51">
            <a:extLst>
              <a:ext uri="{FF2B5EF4-FFF2-40B4-BE49-F238E27FC236}">
                <a16:creationId xmlns:a16="http://schemas.microsoft.com/office/drawing/2014/main" id="{559BA38A-2FE2-4A96-8C3C-41B2DF82E6C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04261" y="1687910"/>
            <a:ext cx="2699770" cy="10027"/>
          </a:xfrm>
          <a:prstGeom prst="line">
            <a:avLst/>
          </a:prstGeom>
          <a:noFill/>
          <a:ln w="38100">
            <a:solidFill>
              <a:schemeClr val="accent6">
                <a:lumMod val="75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4" name="Line 52">
            <a:extLst>
              <a:ext uri="{FF2B5EF4-FFF2-40B4-BE49-F238E27FC236}">
                <a16:creationId xmlns:a16="http://schemas.microsoft.com/office/drawing/2014/main" id="{076C0BD3-0CD7-4608-9239-9814A30AB7F3}"/>
              </a:ext>
            </a:extLst>
          </p:cNvPr>
          <p:cNvSpPr>
            <a:spLocks noChangeShapeType="1"/>
          </p:cNvSpPr>
          <p:nvPr/>
        </p:nvSpPr>
        <p:spPr bwMode="auto">
          <a:xfrm>
            <a:off x="4590335" y="1665016"/>
            <a:ext cx="14633" cy="3305939"/>
          </a:xfrm>
          <a:prstGeom prst="line">
            <a:avLst/>
          </a:prstGeom>
          <a:noFill/>
          <a:ln w="38100">
            <a:solidFill>
              <a:schemeClr val="accent6">
                <a:lumMod val="75000"/>
              </a:schemeClr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5" name="Line 61">
            <a:extLst>
              <a:ext uri="{FF2B5EF4-FFF2-40B4-BE49-F238E27FC236}">
                <a16:creationId xmlns:a16="http://schemas.microsoft.com/office/drawing/2014/main" id="{DDCE07C8-F506-4E89-AD50-EF53F4356EE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847" y="6013032"/>
            <a:ext cx="352041" cy="1764"/>
          </a:xfrm>
          <a:prstGeom prst="line">
            <a:avLst/>
          </a:prstGeom>
          <a:noFill/>
          <a:ln w="38100">
            <a:solidFill>
              <a:schemeClr val="accent6">
                <a:lumMod val="75000"/>
              </a:schemeClr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6" name="Text Box 5">
            <a:extLst>
              <a:ext uri="{FF2B5EF4-FFF2-40B4-BE49-F238E27FC236}">
                <a16:creationId xmlns:a16="http://schemas.microsoft.com/office/drawing/2014/main" id="{D075B4F6-D104-475C-AF38-48853B2CB703}"/>
              </a:ext>
            </a:extLst>
          </p:cNvPr>
          <p:cNvSpPr txBox="1"/>
          <p:nvPr/>
        </p:nvSpPr>
        <p:spPr>
          <a:xfrm>
            <a:off x="321748" y="5783082"/>
            <a:ext cx="1575632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lang="zh-CN" altLang="en-US" sz="24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内总线</a:t>
            </a:r>
            <a:endParaRPr lang="en-US" altLang="zh-CN" sz="2400" b="1" dirty="0">
              <a:solidFill>
                <a:schemeClr val="accent6">
                  <a:lumMod val="7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9" name="Line 60">
            <a:extLst>
              <a:ext uri="{FF2B5EF4-FFF2-40B4-BE49-F238E27FC236}">
                <a16:creationId xmlns:a16="http://schemas.microsoft.com/office/drawing/2014/main" id="{8422D8CE-658A-4475-B925-79DAC34E473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14931" y="2537775"/>
            <a:ext cx="434373" cy="0"/>
          </a:xfrm>
          <a:prstGeom prst="line">
            <a:avLst/>
          </a:prstGeom>
          <a:noFill/>
          <a:ln w="38100">
            <a:solidFill>
              <a:schemeClr val="accent6">
                <a:lumMod val="75000"/>
              </a:schemeClr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90" name="Rectangle 39">
            <a:extLst>
              <a:ext uri="{FF2B5EF4-FFF2-40B4-BE49-F238E27FC236}">
                <a16:creationId xmlns:a16="http://schemas.microsoft.com/office/drawing/2014/main" id="{F3F3E05F-A051-4B69-8A5B-F42E1BE389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7988" y="2391750"/>
            <a:ext cx="845348" cy="28855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0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MDR</a:t>
            </a:r>
          </a:p>
        </p:txBody>
      </p:sp>
      <p:sp>
        <p:nvSpPr>
          <p:cNvPr id="191" name="Line 61">
            <a:extLst>
              <a:ext uri="{FF2B5EF4-FFF2-40B4-BE49-F238E27FC236}">
                <a16:creationId xmlns:a16="http://schemas.microsoft.com/office/drawing/2014/main" id="{F76BFDC5-7BD6-4BE2-B1F0-3231D70215A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799765" y="6013032"/>
            <a:ext cx="352041" cy="1764"/>
          </a:xfrm>
          <a:prstGeom prst="line">
            <a:avLst/>
          </a:prstGeom>
          <a:noFill/>
          <a:ln w="38100">
            <a:solidFill>
              <a:schemeClr val="accent6">
                <a:lumMod val="75000"/>
              </a:schemeClr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92" name="Text Box 5">
            <a:extLst>
              <a:ext uri="{FF2B5EF4-FFF2-40B4-BE49-F238E27FC236}">
                <a16:creationId xmlns:a16="http://schemas.microsoft.com/office/drawing/2014/main" id="{B6B7A3AA-5284-49FB-9E36-FF1264F62F63}"/>
              </a:ext>
            </a:extLst>
          </p:cNvPr>
          <p:cNvSpPr txBox="1"/>
          <p:nvPr/>
        </p:nvSpPr>
        <p:spPr>
          <a:xfrm>
            <a:off x="2029187" y="5783082"/>
            <a:ext cx="77388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MDR</a:t>
            </a:r>
          </a:p>
        </p:txBody>
      </p:sp>
      <p:sp>
        <p:nvSpPr>
          <p:cNvPr id="193" name="Line 69">
            <a:extLst>
              <a:ext uri="{FF2B5EF4-FFF2-40B4-BE49-F238E27FC236}">
                <a16:creationId xmlns:a16="http://schemas.microsoft.com/office/drawing/2014/main" id="{3B1F4A82-54F2-4F8B-8BC6-8F7AC2F7D84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610288" y="1602621"/>
            <a:ext cx="1958152" cy="0"/>
          </a:xfrm>
          <a:prstGeom prst="line">
            <a:avLst/>
          </a:prstGeom>
          <a:noFill/>
          <a:ln w="38100">
            <a:solidFill>
              <a:schemeClr val="accent6">
                <a:lumMod val="75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94" name="Line 93">
            <a:extLst>
              <a:ext uri="{FF2B5EF4-FFF2-40B4-BE49-F238E27FC236}">
                <a16:creationId xmlns:a16="http://schemas.microsoft.com/office/drawing/2014/main" id="{08AAE399-95AB-48A1-849E-08635385C8F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04147" y="2480706"/>
            <a:ext cx="377031" cy="0"/>
          </a:xfrm>
          <a:prstGeom prst="line">
            <a:avLst/>
          </a:prstGeom>
          <a:noFill/>
          <a:ln w="38100">
            <a:solidFill>
              <a:schemeClr val="accent6">
                <a:lumMod val="75000"/>
              </a:schemeClr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95" name="Line 94">
            <a:extLst>
              <a:ext uri="{FF2B5EF4-FFF2-40B4-BE49-F238E27FC236}">
                <a16:creationId xmlns:a16="http://schemas.microsoft.com/office/drawing/2014/main" id="{4EA3E4B6-24AE-48D8-A824-408058D7082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63394" y="1596344"/>
            <a:ext cx="273" cy="905311"/>
          </a:xfrm>
          <a:prstGeom prst="line">
            <a:avLst/>
          </a:prstGeom>
          <a:noFill/>
          <a:ln w="38100">
            <a:solidFill>
              <a:schemeClr val="accent6">
                <a:lumMod val="75000"/>
              </a:schemeClr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96" name="Line 61">
            <a:extLst>
              <a:ext uri="{FF2B5EF4-FFF2-40B4-BE49-F238E27FC236}">
                <a16:creationId xmlns:a16="http://schemas.microsoft.com/office/drawing/2014/main" id="{215AA7A3-1A18-40AD-AB6A-4F7C02649B3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90495" y="6013032"/>
            <a:ext cx="352041" cy="1764"/>
          </a:xfrm>
          <a:prstGeom prst="line">
            <a:avLst/>
          </a:prstGeom>
          <a:noFill/>
          <a:ln w="38100">
            <a:solidFill>
              <a:schemeClr val="accent6">
                <a:lumMod val="75000"/>
              </a:schemeClr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97" name="Text Box 5">
            <a:extLst>
              <a:ext uri="{FF2B5EF4-FFF2-40B4-BE49-F238E27FC236}">
                <a16:creationId xmlns:a16="http://schemas.microsoft.com/office/drawing/2014/main" id="{BB578049-74AE-419F-BA43-E192218381D9}"/>
              </a:ext>
            </a:extLst>
          </p:cNvPr>
          <p:cNvSpPr txBox="1"/>
          <p:nvPr/>
        </p:nvSpPr>
        <p:spPr>
          <a:xfrm>
            <a:off x="2927537" y="5783082"/>
            <a:ext cx="82987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数总</a:t>
            </a:r>
            <a:endParaRPr lang="en-US" altLang="zh-CN" sz="2400" b="1" dirty="0">
              <a:solidFill>
                <a:schemeClr val="accent6">
                  <a:lumMod val="7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98" name="Text Box 110">
            <a:extLst>
              <a:ext uri="{FF2B5EF4-FFF2-40B4-BE49-F238E27FC236}">
                <a16:creationId xmlns:a16="http://schemas.microsoft.com/office/drawing/2014/main" id="{19C3027B-66D3-4197-BBD1-19295B9146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2580" y="2213832"/>
            <a:ext cx="754063" cy="40011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  <a:miter lim="800000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0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主存</a:t>
            </a:r>
            <a:endParaRPr lang="en-US" altLang="zh-CN" sz="20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99" name="Line 74">
            <a:extLst>
              <a:ext uri="{FF2B5EF4-FFF2-40B4-BE49-F238E27FC236}">
                <a16:creationId xmlns:a16="http://schemas.microsoft.com/office/drawing/2014/main" id="{EBF26261-C39E-4EEF-98EC-5A19CB581D25}"/>
              </a:ext>
            </a:extLst>
          </p:cNvPr>
          <p:cNvSpPr>
            <a:spLocks noChangeShapeType="1"/>
          </p:cNvSpPr>
          <p:nvPr/>
        </p:nvSpPr>
        <p:spPr bwMode="auto">
          <a:xfrm>
            <a:off x="7196561" y="1600171"/>
            <a:ext cx="446" cy="632280"/>
          </a:xfrm>
          <a:prstGeom prst="line">
            <a:avLst/>
          </a:prstGeom>
          <a:noFill/>
          <a:ln w="38100">
            <a:solidFill>
              <a:schemeClr val="accent6">
                <a:lumMod val="75000"/>
              </a:schemeClr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0" name="Line 61">
            <a:extLst>
              <a:ext uri="{FF2B5EF4-FFF2-40B4-BE49-F238E27FC236}">
                <a16:creationId xmlns:a16="http://schemas.microsoft.com/office/drawing/2014/main" id="{0D0EC0FF-055A-4F0D-8444-B76F13543F9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64690" y="6013032"/>
            <a:ext cx="352041" cy="1764"/>
          </a:xfrm>
          <a:prstGeom prst="line">
            <a:avLst/>
          </a:prstGeom>
          <a:noFill/>
          <a:ln w="38100">
            <a:solidFill>
              <a:schemeClr val="accent6">
                <a:lumMod val="75000"/>
              </a:schemeClr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1" name="Text Box 5">
            <a:extLst>
              <a:ext uri="{FF2B5EF4-FFF2-40B4-BE49-F238E27FC236}">
                <a16:creationId xmlns:a16="http://schemas.microsoft.com/office/drawing/2014/main" id="{96242465-0038-4D32-9918-3CDED15BD235}"/>
              </a:ext>
            </a:extLst>
          </p:cNvPr>
          <p:cNvSpPr txBox="1"/>
          <p:nvPr/>
        </p:nvSpPr>
        <p:spPr>
          <a:xfrm>
            <a:off x="3894112" y="5783082"/>
            <a:ext cx="472798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</a:t>
            </a:r>
          </a:p>
        </p:txBody>
      </p:sp>
      <p:sp>
        <p:nvSpPr>
          <p:cNvPr id="202" name="箭头: 右 201">
            <a:extLst>
              <a:ext uri="{FF2B5EF4-FFF2-40B4-BE49-F238E27FC236}">
                <a16:creationId xmlns:a16="http://schemas.microsoft.com/office/drawing/2014/main" id="{51A0D206-1A4E-490C-9E9E-05BE0C79F031}"/>
              </a:ext>
            </a:extLst>
          </p:cNvPr>
          <p:cNvSpPr/>
          <p:nvPr/>
        </p:nvSpPr>
        <p:spPr>
          <a:xfrm>
            <a:off x="4308294" y="5883109"/>
            <a:ext cx="411514" cy="261610"/>
          </a:xfrm>
          <a:prstGeom prst="rightArrow">
            <a:avLst/>
          </a:prstGeom>
          <a:solidFill>
            <a:schemeClr val="bg1"/>
          </a:solidFill>
          <a:ln w="38100">
            <a:solidFill>
              <a:srgbClr val="2F5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03" name="Text Box 5">
            <a:extLst>
              <a:ext uri="{FF2B5EF4-FFF2-40B4-BE49-F238E27FC236}">
                <a16:creationId xmlns:a16="http://schemas.microsoft.com/office/drawing/2014/main" id="{CCF15B64-1EE2-4F50-B893-6119C9C3E53B}"/>
              </a:ext>
            </a:extLst>
          </p:cNvPr>
          <p:cNvSpPr txBox="1"/>
          <p:nvPr/>
        </p:nvSpPr>
        <p:spPr>
          <a:xfrm>
            <a:off x="4678312" y="5752304"/>
            <a:ext cx="488257" cy="5232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</a:t>
            </a:r>
            <a:r>
              <a:rPr lang="en-US" altLang="zh-CN" sz="2800" b="1" baseline="-25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</a:p>
        </p:txBody>
      </p:sp>
      <p:sp>
        <p:nvSpPr>
          <p:cNvPr id="204" name="Line 61">
            <a:extLst>
              <a:ext uri="{FF2B5EF4-FFF2-40B4-BE49-F238E27FC236}">
                <a16:creationId xmlns:a16="http://schemas.microsoft.com/office/drawing/2014/main" id="{99D9267A-FE16-40B9-81F9-5501D4E111D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52218" y="6013032"/>
            <a:ext cx="352041" cy="176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5" name="Text Box 5">
            <a:extLst>
              <a:ext uri="{FF2B5EF4-FFF2-40B4-BE49-F238E27FC236}">
                <a16:creationId xmlns:a16="http://schemas.microsoft.com/office/drawing/2014/main" id="{7B9FE03B-23DD-47EF-B1DC-5CA5B770F012}"/>
              </a:ext>
            </a:extLst>
          </p:cNvPr>
          <p:cNvSpPr txBox="1"/>
          <p:nvPr/>
        </p:nvSpPr>
        <p:spPr>
          <a:xfrm>
            <a:off x="5267048" y="5783082"/>
            <a:ext cx="805411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MDR</a:t>
            </a:r>
          </a:p>
        </p:txBody>
      </p:sp>
      <p:sp>
        <p:nvSpPr>
          <p:cNvPr id="206" name="Line 61">
            <a:extLst>
              <a:ext uri="{FF2B5EF4-FFF2-40B4-BE49-F238E27FC236}">
                <a16:creationId xmlns:a16="http://schemas.microsoft.com/office/drawing/2014/main" id="{CCA42DA4-5F33-4A2E-8A4F-7A1121CD81B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63831" y="6013032"/>
            <a:ext cx="352041" cy="176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7" name="Text Box 5">
            <a:extLst>
              <a:ext uri="{FF2B5EF4-FFF2-40B4-BE49-F238E27FC236}">
                <a16:creationId xmlns:a16="http://schemas.microsoft.com/office/drawing/2014/main" id="{0D3BED43-BB54-4AEA-B0D7-A926CBA0FB1E}"/>
              </a:ext>
            </a:extLst>
          </p:cNvPr>
          <p:cNvSpPr txBox="1"/>
          <p:nvPr/>
        </p:nvSpPr>
        <p:spPr>
          <a:xfrm>
            <a:off x="6369641" y="5783082"/>
            <a:ext cx="471420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endParaRPr lang="en-US" altLang="zh-CN" sz="24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8" name="Text Box 5">
            <a:extLst>
              <a:ext uri="{FF2B5EF4-FFF2-40B4-BE49-F238E27FC236}">
                <a16:creationId xmlns:a16="http://schemas.microsoft.com/office/drawing/2014/main" id="{822C240D-70D8-41EC-AB2C-322DE74815F0}"/>
              </a:ext>
            </a:extLst>
          </p:cNvPr>
          <p:cNvSpPr txBox="1"/>
          <p:nvPr/>
        </p:nvSpPr>
        <p:spPr>
          <a:xfrm>
            <a:off x="6577213" y="5783082"/>
            <a:ext cx="416365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</a:p>
        </p:txBody>
      </p:sp>
      <p:sp>
        <p:nvSpPr>
          <p:cNvPr id="209" name="Line 61">
            <a:extLst>
              <a:ext uri="{FF2B5EF4-FFF2-40B4-BE49-F238E27FC236}">
                <a16:creationId xmlns:a16="http://schemas.microsoft.com/office/drawing/2014/main" id="{9976FE00-0A24-4763-88F1-246A835B0B4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92996" y="6013032"/>
            <a:ext cx="352041" cy="176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10" name="Text Box 5">
            <a:extLst>
              <a:ext uri="{FF2B5EF4-FFF2-40B4-BE49-F238E27FC236}">
                <a16:creationId xmlns:a16="http://schemas.microsoft.com/office/drawing/2014/main" id="{4CDAD91F-420A-40F8-A41B-A89CF8820CFC}"/>
              </a:ext>
            </a:extLst>
          </p:cNvPr>
          <p:cNvSpPr txBox="1"/>
          <p:nvPr/>
        </p:nvSpPr>
        <p:spPr>
          <a:xfrm>
            <a:off x="7321665" y="5783082"/>
            <a:ext cx="706726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MDR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endParaRPr lang="en-US" altLang="zh-CN" sz="24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11" name="Text Box 5">
            <a:extLst>
              <a:ext uri="{FF2B5EF4-FFF2-40B4-BE49-F238E27FC236}">
                <a16:creationId xmlns:a16="http://schemas.microsoft.com/office/drawing/2014/main" id="{7D84D3E5-C915-4D2B-9888-1E107A93CB17}"/>
              </a:ext>
            </a:extLst>
          </p:cNvPr>
          <p:cNvSpPr txBox="1"/>
          <p:nvPr/>
        </p:nvSpPr>
        <p:spPr>
          <a:xfrm>
            <a:off x="7744125" y="5783082"/>
            <a:ext cx="805411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MDR</a:t>
            </a:r>
          </a:p>
        </p:txBody>
      </p:sp>
      <p:sp>
        <p:nvSpPr>
          <p:cNvPr id="212" name="Line 61">
            <a:extLst>
              <a:ext uri="{FF2B5EF4-FFF2-40B4-BE49-F238E27FC236}">
                <a16:creationId xmlns:a16="http://schemas.microsoft.com/office/drawing/2014/main" id="{15333636-6A37-434C-914F-2497FE1BAC7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448528" y="6013032"/>
            <a:ext cx="352041" cy="176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13" name="Text Box 5">
            <a:extLst>
              <a:ext uri="{FF2B5EF4-FFF2-40B4-BE49-F238E27FC236}">
                <a16:creationId xmlns:a16="http://schemas.microsoft.com/office/drawing/2014/main" id="{F59ED39E-EBF6-4D48-A3DB-B863A6C4DB7C}"/>
              </a:ext>
            </a:extLst>
          </p:cNvPr>
          <p:cNvSpPr txBox="1"/>
          <p:nvPr/>
        </p:nvSpPr>
        <p:spPr>
          <a:xfrm>
            <a:off x="8709558" y="5783082"/>
            <a:ext cx="471420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</a:t>
            </a:r>
            <a:r>
              <a:rPr lang="en-US" altLang="zh-CN" sz="2400" b="1" baseline="-25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8913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000"/>
                            </p:stCondLst>
                            <p:childTnLst>
                              <p:par>
                                <p:cTn id="1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6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500"/>
                            </p:stCondLst>
                            <p:childTnLst>
                              <p:par>
                                <p:cTn id="1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500"/>
                            </p:stCondLst>
                            <p:childTnLst>
                              <p:par>
                                <p:cTn id="14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4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500"/>
                            </p:stCondLst>
                            <p:childTnLst>
                              <p:par>
                                <p:cTn id="1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8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3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500"/>
                            </p:stCondLst>
                            <p:childTnLst>
                              <p:par>
                                <p:cTn id="16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1000"/>
                            </p:stCondLst>
                            <p:childTnLst>
                              <p:par>
                                <p:cTn id="1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1500"/>
                            </p:stCondLst>
                            <p:childTnLst>
                              <p:par>
                                <p:cTn id="1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0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500"/>
                            </p:stCondLst>
                            <p:childTnLst>
                              <p:par>
                                <p:cTn id="18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4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1000"/>
                            </p:stCondLst>
                            <p:childTnLst>
                              <p:par>
                                <p:cTn id="1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1500"/>
                            </p:stCondLst>
                            <p:childTnLst>
                              <p:par>
                                <p:cTn id="1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2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7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500"/>
                            </p:stCondLst>
                            <p:childTnLst>
                              <p:par>
                                <p:cTn id="19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1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1000"/>
                            </p:stCondLst>
                            <p:childTnLst>
                              <p:par>
                                <p:cTn id="20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5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1500"/>
                            </p:stCondLst>
                            <p:childTnLst>
                              <p:par>
                                <p:cTn id="20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9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4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500"/>
                            </p:stCondLst>
                            <p:childTnLst>
                              <p:par>
                                <p:cTn id="2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8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2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6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0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>
                            <p:stCondLst>
                              <p:cond delay="2500"/>
                            </p:stCondLst>
                            <p:childTnLst>
                              <p:par>
                                <p:cTn id="2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4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5" fill="hold">
                            <p:stCondLst>
                              <p:cond delay="3000"/>
                            </p:stCondLst>
                            <p:childTnLst>
                              <p:par>
                                <p:cTn id="2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8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9" fill="hold">
                            <p:stCondLst>
                              <p:cond delay="3500"/>
                            </p:stCondLst>
                            <p:childTnLst>
                              <p:par>
                                <p:cTn id="2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2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3" fill="hold">
                            <p:stCondLst>
                              <p:cond delay="4000"/>
                            </p:stCondLst>
                            <p:childTnLst>
                              <p:par>
                                <p:cTn id="2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6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1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2" fill="hold">
                            <p:stCondLst>
                              <p:cond delay="500"/>
                            </p:stCondLst>
                            <p:childTnLst>
                              <p:par>
                                <p:cTn id="2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5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>
                            <p:stCondLst>
                              <p:cond delay="1000"/>
                            </p:stCondLst>
                            <p:childTnLst>
                              <p:par>
                                <p:cTn id="2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9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0" fill="hold">
                            <p:stCondLst>
                              <p:cond delay="1500"/>
                            </p:stCondLst>
                            <p:childTnLst>
                              <p:par>
                                <p:cTn id="2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3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>
                            <p:stCondLst>
                              <p:cond delay="2000"/>
                            </p:stCondLst>
                            <p:childTnLst>
                              <p:par>
                                <p:cTn id="2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7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2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3" fill="hold">
                            <p:stCondLst>
                              <p:cond delay="500"/>
                            </p:stCondLst>
                            <p:childTnLst>
                              <p:par>
                                <p:cTn id="27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6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7" fill="hold">
                            <p:stCondLst>
                              <p:cond delay="1000"/>
                            </p:stCondLst>
                            <p:childTnLst>
                              <p:par>
                                <p:cTn id="2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0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1" fill="hold">
                            <p:stCondLst>
                              <p:cond delay="1500"/>
                            </p:stCondLst>
                            <p:childTnLst>
                              <p:par>
                                <p:cTn id="2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4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9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4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5" fill="hold">
                            <p:stCondLst>
                              <p:cond delay="500"/>
                            </p:stCondLst>
                            <p:childTnLst>
                              <p:par>
                                <p:cTn id="2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8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2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3" fill="hold">
                            <p:stCondLst>
                              <p:cond delay="1500"/>
                            </p:stCondLst>
                            <p:childTnLst>
                              <p:par>
                                <p:cTn id="3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6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7" fill="hold">
                            <p:stCondLst>
                              <p:cond delay="2000"/>
                            </p:stCondLst>
                            <p:childTnLst>
                              <p:par>
                                <p:cTn id="30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0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1" fill="hold">
                            <p:stCondLst>
                              <p:cond delay="2500"/>
                            </p:stCondLst>
                            <p:childTnLst>
                              <p:par>
                                <p:cTn id="3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4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5" fill="hold">
                            <p:stCondLst>
                              <p:cond delay="3000"/>
                            </p:stCondLst>
                            <p:childTnLst>
                              <p:par>
                                <p:cTn id="3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8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9" fill="hold">
                            <p:stCondLst>
                              <p:cond delay="3500"/>
                            </p:stCondLst>
                            <p:childTnLst>
                              <p:par>
                                <p:cTn id="3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2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3" fill="hold">
                            <p:stCondLst>
                              <p:cond delay="4000"/>
                            </p:stCondLst>
                            <p:childTnLst>
                              <p:par>
                                <p:cTn id="3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6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7" fill="hold">
                            <p:stCondLst>
                              <p:cond delay="4500"/>
                            </p:stCondLst>
                            <p:childTnLst>
                              <p:par>
                                <p:cTn id="3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0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1" fill="hold">
                            <p:stCondLst>
                              <p:cond delay="5000"/>
                            </p:stCondLst>
                            <p:childTnLst>
                              <p:par>
                                <p:cTn id="3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4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2" grpId="0" animBg="1"/>
      <p:bldP spid="73" grpId="0" animBg="1"/>
      <p:bldP spid="74" grpId="0"/>
      <p:bldP spid="75" grpId="0" bldLvl="0" animBg="1"/>
      <p:bldP spid="76" grpId="0"/>
      <p:bldP spid="77" grpId="0" animBg="1"/>
      <p:bldP spid="78" grpId="0" animBg="1"/>
      <p:bldP spid="79" grpId="0" animBg="1"/>
      <p:bldP spid="80" grpId="0" bldLvl="0" animBg="1"/>
      <p:bldP spid="81" grpId="0"/>
      <p:bldP spid="82" grpId="0"/>
      <p:bldP spid="83" grpId="0" animBg="1"/>
      <p:bldP spid="84" grpId="0" animBg="1"/>
      <p:bldP spid="85" grpId="0" bldLvl="0" animBg="1"/>
      <p:bldP spid="86" grpId="0"/>
      <p:bldP spid="87" grpId="0" animBg="1"/>
      <p:bldP spid="88" grpId="0" animBg="1"/>
      <p:bldP spid="89" grpId="0" bldLvl="0" animBg="1"/>
      <p:bldP spid="90" grpId="0"/>
      <p:bldP spid="91" grpId="0" animBg="1"/>
      <p:bldP spid="121" grpId="0" animBg="1"/>
      <p:bldP spid="123" grpId="0" bldLvl="0" animBg="1"/>
      <p:bldP spid="131" grpId="0"/>
      <p:bldP spid="134" grpId="0" animBg="1"/>
      <p:bldP spid="135" grpId="0" animBg="1"/>
      <p:bldP spid="151" grpId="0"/>
      <p:bldP spid="152" grpId="0" animBg="1"/>
      <p:bldP spid="153" grpId="0" bldLvl="0" animBg="1"/>
      <p:bldP spid="154" grpId="0"/>
      <p:bldP spid="158" grpId="0" animBg="1"/>
      <p:bldP spid="159" grpId="0" animBg="1"/>
      <p:bldP spid="160" grpId="0" bldLvl="0" animBg="1"/>
      <p:bldP spid="161" grpId="0"/>
      <p:bldP spid="168" grpId="0"/>
      <p:bldP spid="169" grpId="0" animBg="1"/>
      <p:bldP spid="170" grpId="0" animBg="1"/>
      <p:bldP spid="171" grpId="0" bldLvl="0" animBg="1"/>
      <p:bldP spid="172" grpId="0"/>
      <p:bldP spid="173" grpId="0" animBg="1"/>
      <p:bldP spid="174" grpId="0" animBg="1"/>
      <p:bldP spid="175" grpId="0" bldLvl="0" animBg="1"/>
      <p:bldP spid="176" grpId="0"/>
      <p:bldP spid="177" grpId="0" animBg="1"/>
      <p:bldP spid="178" grpId="0" animBg="1"/>
      <p:bldP spid="179" grpId="0" bldLvl="0" animBg="1"/>
      <p:bldP spid="180" grpId="0"/>
      <p:bldP spid="181" grpId="0" animBg="1"/>
      <p:bldP spid="183" grpId="0" animBg="1"/>
      <p:bldP spid="184" grpId="0" animBg="1"/>
      <p:bldP spid="185" grpId="0" bldLvl="0" animBg="1"/>
      <p:bldP spid="186" grpId="0"/>
      <p:bldP spid="189" grpId="0" animBg="1"/>
      <p:bldP spid="190" grpId="0" animBg="1"/>
      <p:bldP spid="191" grpId="0" bldLvl="0" animBg="1"/>
      <p:bldP spid="192" grpId="0"/>
      <p:bldP spid="193" grpId="0" animBg="1"/>
      <p:bldP spid="194" grpId="0" animBg="1"/>
      <p:bldP spid="195" grpId="0" animBg="1"/>
      <p:bldP spid="196" grpId="0" bldLvl="0" animBg="1"/>
      <p:bldP spid="197" grpId="0"/>
      <p:bldP spid="198" grpId="0" animBg="1"/>
      <p:bldP spid="199" grpId="0" animBg="1"/>
      <p:bldP spid="200" grpId="0" bldLvl="0" animBg="1"/>
      <p:bldP spid="201" grpId="0"/>
      <p:bldP spid="202" grpId="0" bldLvl="0" animBg="1"/>
      <p:bldP spid="203" grpId="0"/>
      <p:bldP spid="204" grpId="0" bldLvl="0" animBg="1"/>
      <p:bldP spid="205" grpId="0"/>
      <p:bldP spid="206" grpId="0" bldLvl="0" animBg="1"/>
      <p:bldP spid="207" grpId="0"/>
      <p:bldP spid="208" grpId="0"/>
      <p:bldP spid="209" grpId="0" bldLvl="0" animBg="1"/>
      <p:bldP spid="210" grpId="0"/>
      <p:bldP spid="211" grpId="0"/>
      <p:bldP spid="212" grpId="0" bldLvl="0" animBg="1"/>
      <p:bldP spid="213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" y="-24766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7620" y="-21516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三、</a:t>
            </a:r>
            <a:r>
              <a:rPr lang="en-US" altLang="zh-CN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CPU</a:t>
            </a:r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的内部数据通路结构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42</a:t>
            </a:fld>
            <a:endParaRPr lang="zh-CN" altLang="en-US"/>
          </a:p>
        </p:txBody>
      </p:sp>
      <p:sp>
        <p:nvSpPr>
          <p:cNvPr id="12" name="Text Box 5"/>
          <p:cNvSpPr txBox="1"/>
          <p:nvPr/>
        </p:nvSpPr>
        <p:spPr>
          <a:xfrm>
            <a:off x="136249" y="852322"/>
            <a:ext cx="8827705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4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4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、数据信息的传送</a:t>
            </a:r>
            <a:r>
              <a:rPr lang="en-US" altLang="zh-CN" sz="24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---⑤CPU</a:t>
            </a:r>
            <a:r>
              <a:rPr lang="zh-CN" altLang="en-US" sz="24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内的寄存器→外围设备（统一编址）</a:t>
            </a:r>
          </a:p>
        </p:txBody>
      </p:sp>
      <p:grpSp>
        <p:nvGrpSpPr>
          <p:cNvPr id="92" name="组合 91"/>
          <p:cNvGrpSpPr/>
          <p:nvPr/>
        </p:nvGrpSpPr>
        <p:grpSpPr>
          <a:xfrm>
            <a:off x="138540" y="1132210"/>
            <a:ext cx="9054430" cy="3928939"/>
            <a:chOff x="-7919" y="1494853"/>
            <a:chExt cx="9054430" cy="4376228"/>
          </a:xfrm>
        </p:grpSpPr>
        <p:sp>
          <p:nvSpPr>
            <p:cNvPr id="93" name="Line 28"/>
            <p:cNvSpPr>
              <a:spLocks noChangeShapeType="1"/>
            </p:cNvSpPr>
            <p:nvPr/>
          </p:nvSpPr>
          <p:spPr bwMode="auto">
            <a:xfrm flipV="1">
              <a:off x="683198" y="3432832"/>
              <a:ext cx="0" cy="3264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4" name="Line 29"/>
            <p:cNvSpPr>
              <a:spLocks noChangeShapeType="1"/>
            </p:cNvSpPr>
            <p:nvPr/>
          </p:nvSpPr>
          <p:spPr bwMode="auto">
            <a:xfrm flipV="1">
              <a:off x="1384867" y="2725516"/>
              <a:ext cx="0" cy="3264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5" name="Line 30"/>
            <p:cNvSpPr>
              <a:spLocks noChangeShapeType="1"/>
            </p:cNvSpPr>
            <p:nvPr/>
          </p:nvSpPr>
          <p:spPr bwMode="auto">
            <a:xfrm flipV="1">
              <a:off x="2055593" y="3432832"/>
              <a:ext cx="0" cy="3264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6" name="Line 31"/>
            <p:cNvSpPr>
              <a:spLocks noChangeShapeType="1"/>
            </p:cNvSpPr>
            <p:nvPr/>
          </p:nvSpPr>
          <p:spPr bwMode="auto">
            <a:xfrm flipV="1">
              <a:off x="1611085" y="4163962"/>
              <a:ext cx="1" cy="40006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7" name="Line 32"/>
            <p:cNvSpPr>
              <a:spLocks noChangeShapeType="1"/>
            </p:cNvSpPr>
            <p:nvPr/>
          </p:nvSpPr>
          <p:spPr bwMode="auto">
            <a:xfrm flipV="1">
              <a:off x="1007836" y="4163963"/>
              <a:ext cx="0" cy="40007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8" name="Line 33"/>
            <p:cNvSpPr>
              <a:spLocks noChangeShapeType="1"/>
            </p:cNvSpPr>
            <p:nvPr/>
          </p:nvSpPr>
          <p:spPr bwMode="auto">
            <a:xfrm flipV="1">
              <a:off x="253774" y="4163962"/>
              <a:ext cx="0" cy="4000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9" name="Line 34"/>
            <p:cNvSpPr>
              <a:spLocks noChangeShapeType="1"/>
            </p:cNvSpPr>
            <p:nvPr/>
          </p:nvSpPr>
          <p:spPr bwMode="auto">
            <a:xfrm flipV="1">
              <a:off x="2324525" y="4167409"/>
              <a:ext cx="5709" cy="39661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0" name="Line 37"/>
            <p:cNvSpPr>
              <a:spLocks noChangeShapeType="1"/>
            </p:cNvSpPr>
            <p:nvPr/>
          </p:nvSpPr>
          <p:spPr bwMode="auto">
            <a:xfrm flipV="1">
              <a:off x="1384867" y="2094387"/>
              <a:ext cx="0" cy="26939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1" name="Text Box 98"/>
            <p:cNvSpPr txBox="1">
              <a:spLocks noChangeArrowheads="1"/>
            </p:cNvSpPr>
            <p:nvPr/>
          </p:nvSpPr>
          <p:spPr bwMode="auto">
            <a:xfrm>
              <a:off x="-7919" y="4616379"/>
              <a:ext cx="1264228" cy="12547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 R0~R3 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 C D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SP  PC </a:t>
              </a:r>
            </a:p>
          </p:txBody>
        </p:sp>
        <p:sp>
          <p:nvSpPr>
            <p:cNvPr id="102" name="Text Box 115"/>
            <p:cNvSpPr txBox="1">
              <a:spLocks noChangeArrowheads="1"/>
            </p:cNvSpPr>
            <p:nvPr/>
          </p:nvSpPr>
          <p:spPr bwMode="auto">
            <a:xfrm>
              <a:off x="102961" y="3759312"/>
              <a:ext cx="1131090" cy="44566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squar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A</a:t>
              </a:r>
            </a:p>
          </p:txBody>
        </p:sp>
        <p:sp>
          <p:nvSpPr>
            <p:cNvPr id="103" name="Text Box 116"/>
            <p:cNvSpPr txBox="1">
              <a:spLocks noChangeArrowheads="1"/>
            </p:cNvSpPr>
            <p:nvPr/>
          </p:nvSpPr>
          <p:spPr bwMode="auto">
            <a:xfrm>
              <a:off x="743513" y="2345336"/>
              <a:ext cx="1281906" cy="40011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移位器</a:t>
              </a:r>
            </a:p>
          </p:txBody>
        </p:sp>
        <p:sp>
          <p:nvSpPr>
            <p:cNvPr id="104" name="Line 20"/>
            <p:cNvSpPr>
              <a:spLocks noChangeShapeType="1"/>
            </p:cNvSpPr>
            <p:nvPr/>
          </p:nvSpPr>
          <p:spPr bwMode="auto">
            <a:xfrm>
              <a:off x="781617" y="2861490"/>
              <a:ext cx="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5" name="Text Box 125"/>
            <p:cNvSpPr txBox="1">
              <a:spLocks noChangeArrowheads="1"/>
            </p:cNvSpPr>
            <p:nvPr/>
          </p:nvSpPr>
          <p:spPr bwMode="auto">
            <a:xfrm>
              <a:off x="1460273" y="3759314"/>
              <a:ext cx="1131091" cy="44566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squar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B</a:t>
              </a:r>
            </a:p>
          </p:txBody>
        </p:sp>
        <p:sp>
          <p:nvSpPr>
            <p:cNvPr id="106" name="Text Box 127"/>
            <p:cNvSpPr txBox="1">
              <a:spLocks noChangeArrowheads="1"/>
            </p:cNvSpPr>
            <p:nvPr/>
          </p:nvSpPr>
          <p:spPr bwMode="auto">
            <a:xfrm>
              <a:off x="601436" y="3051996"/>
              <a:ext cx="1537493" cy="40011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squar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ALU</a:t>
              </a:r>
            </a:p>
          </p:txBody>
        </p:sp>
        <p:sp>
          <p:nvSpPr>
            <p:cNvPr id="107" name="Rectangle 39"/>
            <p:cNvSpPr>
              <a:spLocks noChangeArrowheads="1"/>
            </p:cNvSpPr>
            <p:nvPr/>
          </p:nvSpPr>
          <p:spPr bwMode="auto">
            <a:xfrm>
              <a:off x="2802732" y="3476928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R2</a:t>
              </a:r>
            </a:p>
          </p:txBody>
        </p:sp>
        <p:sp>
          <p:nvSpPr>
            <p:cNvPr id="108" name="Line 51"/>
            <p:cNvSpPr>
              <a:spLocks noChangeShapeType="1"/>
            </p:cNvSpPr>
            <p:nvPr/>
          </p:nvSpPr>
          <p:spPr bwMode="auto">
            <a:xfrm flipV="1">
              <a:off x="1384867" y="2113435"/>
              <a:ext cx="2699770" cy="1116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9" name="Line 52"/>
            <p:cNvSpPr>
              <a:spLocks noChangeShapeType="1"/>
            </p:cNvSpPr>
            <p:nvPr/>
          </p:nvSpPr>
          <p:spPr bwMode="auto">
            <a:xfrm>
              <a:off x="4078301" y="2094388"/>
              <a:ext cx="14633" cy="368229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0" name="Line 60"/>
            <p:cNvSpPr>
              <a:spLocks noChangeShapeType="1"/>
            </p:cNvSpPr>
            <p:nvPr/>
          </p:nvSpPr>
          <p:spPr bwMode="auto">
            <a:xfrm flipH="1">
              <a:off x="3683199" y="2474687"/>
              <a:ext cx="82946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1" name="Line 61"/>
            <p:cNvSpPr>
              <a:spLocks noChangeShapeType="1"/>
            </p:cNvSpPr>
            <p:nvPr/>
          </p:nvSpPr>
          <p:spPr bwMode="auto">
            <a:xfrm flipH="1">
              <a:off x="3707606" y="3063172"/>
              <a:ext cx="82946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2" name="Line 62"/>
            <p:cNvSpPr>
              <a:spLocks noChangeShapeType="1"/>
            </p:cNvSpPr>
            <p:nvPr/>
          </p:nvSpPr>
          <p:spPr bwMode="auto">
            <a:xfrm flipH="1">
              <a:off x="3707606" y="3637630"/>
              <a:ext cx="37703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3" name="Line 63"/>
            <p:cNvSpPr>
              <a:spLocks noChangeShapeType="1"/>
            </p:cNvSpPr>
            <p:nvPr/>
          </p:nvSpPr>
          <p:spPr bwMode="auto">
            <a:xfrm flipH="1">
              <a:off x="3707606" y="4238542"/>
              <a:ext cx="7540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4" name="Line 64"/>
            <p:cNvSpPr>
              <a:spLocks noChangeShapeType="1"/>
            </p:cNvSpPr>
            <p:nvPr/>
          </p:nvSpPr>
          <p:spPr bwMode="auto">
            <a:xfrm flipH="1">
              <a:off x="3707606" y="4857880"/>
              <a:ext cx="82946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5" name="Line 65"/>
            <p:cNvSpPr>
              <a:spLocks noChangeShapeType="1"/>
            </p:cNvSpPr>
            <p:nvPr/>
          </p:nvSpPr>
          <p:spPr bwMode="auto">
            <a:xfrm flipH="1">
              <a:off x="3707606" y="5492973"/>
              <a:ext cx="7540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6" name="Line 66"/>
            <p:cNvSpPr>
              <a:spLocks noChangeShapeType="1"/>
            </p:cNvSpPr>
            <p:nvPr/>
          </p:nvSpPr>
          <p:spPr bwMode="auto">
            <a:xfrm flipV="1">
              <a:off x="5099472" y="1830848"/>
              <a:ext cx="2726048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7" name="Line 68"/>
            <p:cNvSpPr>
              <a:spLocks noChangeShapeType="1"/>
            </p:cNvSpPr>
            <p:nvPr/>
          </p:nvSpPr>
          <p:spPr bwMode="auto">
            <a:xfrm flipV="1">
              <a:off x="5099471" y="2198288"/>
              <a:ext cx="2707799" cy="9986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8" name="Line 69"/>
            <p:cNvSpPr>
              <a:spLocks noChangeShapeType="1"/>
            </p:cNvSpPr>
            <p:nvPr/>
          </p:nvSpPr>
          <p:spPr bwMode="auto">
            <a:xfrm flipH="1">
              <a:off x="5098083" y="2008811"/>
              <a:ext cx="2722431" cy="7369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9" name="Line 73"/>
            <p:cNvSpPr>
              <a:spLocks noChangeShapeType="1"/>
            </p:cNvSpPr>
            <p:nvPr/>
          </p:nvSpPr>
          <p:spPr bwMode="auto">
            <a:xfrm flipH="1">
              <a:off x="6457950" y="1828473"/>
              <a:ext cx="446" cy="888624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0" name="Line 74"/>
            <p:cNvSpPr>
              <a:spLocks noChangeShapeType="1"/>
            </p:cNvSpPr>
            <p:nvPr/>
          </p:nvSpPr>
          <p:spPr bwMode="auto">
            <a:xfrm>
              <a:off x="6683723" y="2012834"/>
              <a:ext cx="446" cy="704262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2" name="Line 77"/>
            <p:cNvSpPr>
              <a:spLocks noChangeShapeType="1"/>
            </p:cNvSpPr>
            <p:nvPr/>
          </p:nvSpPr>
          <p:spPr bwMode="auto">
            <a:xfrm>
              <a:off x="6910388" y="2227375"/>
              <a:ext cx="0" cy="489721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4" name="Line 91"/>
            <p:cNvSpPr>
              <a:spLocks noChangeShapeType="1"/>
            </p:cNvSpPr>
            <p:nvPr/>
          </p:nvSpPr>
          <p:spPr bwMode="auto">
            <a:xfrm>
              <a:off x="5404247" y="2416631"/>
              <a:ext cx="22621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5" name="Line 92"/>
            <p:cNvSpPr>
              <a:spLocks noChangeShapeType="1"/>
            </p:cNvSpPr>
            <p:nvPr/>
          </p:nvSpPr>
          <p:spPr bwMode="auto">
            <a:xfrm flipV="1">
              <a:off x="5614035" y="1814746"/>
              <a:ext cx="9622" cy="58278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6" name="Line 93"/>
            <p:cNvSpPr>
              <a:spLocks noChangeShapeType="1"/>
            </p:cNvSpPr>
            <p:nvPr/>
          </p:nvSpPr>
          <p:spPr bwMode="auto">
            <a:xfrm flipH="1">
              <a:off x="5391947" y="2994235"/>
              <a:ext cx="37703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7" name="Line 94"/>
            <p:cNvSpPr>
              <a:spLocks noChangeShapeType="1"/>
            </p:cNvSpPr>
            <p:nvPr/>
          </p:nvSpPr>
          <p:spPr bwMode="auto">
            <a:xfrm flipV="1">
              <a:off x="5751194" y="2009193"/>
              <a:ext cx="273" cy="10083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8" name="Line 95"/>
            <p:cNvSpPr>
              <a:spLocks noChangeShapeType="1"/>
            </p:cNvSpPr>
            <p:nvPr/>
          </p:nvSpPr>
          <p:spPr bwMode="auto">
            <a:xfrm flipH="1">
              <a:off x="5902279" y="2016180"/>
              <a:ext cx="12404" cy="15633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9" name="Line 96"/>
            <p:cNvSpPr>
              <a:spLocks noChangeShapeType="1"/>
            </p:cNvSpPr>
            <p:nvPr/>
          </p:nvSpPr>
          <p:spPr bwMode="auto">
            <a:xfrm flipH="1">
              <a:off x="5408771" y="3571838"/>
              <a:ext cx="493196" cy="110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0" name="Text Box 110"/>
            <p:cNvSpPr txBox="1">
              <a:spLocks noChangeArrowheads="1"/>
            </p:cNvSpPr>
            <p:nvPr/>
          </p:nvSpPr>
          <p:spPr bwMode="auto">
            <a:xfrm>
              <a:off x="6307138" y="2717096"/>
              <a:ext cx="754063" cy="400110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miter lim="800000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主存</a:t>
              </a:r>
              <a:endPara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2" name="Text Box 114"/>
            <p:cNvSpPr txBox="1">
              <a:spLocks noChangeArrowheads="1"/>
            </p:cNvSpPr>
            <p:nvPr/>
          </p:nvSpPr>
          <p:spPr bwMode="auto">
            <a:xfrm>
              <a:off x="7798930" y="2016968"/>
              <a:ext cx="1247581" cy="445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000" b="1" dirty="0">
                  <a:solidFill>
                    <a:schemeClr val="folHlink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控制总线</a:t>
              </a:r>
              <a:endParaRPr lang="en-US" altLang="zh-CN" sz="2000" b="1" dirty="0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3" name="Text Box 117"/>
            <p:cNvSpPr txBox="1">
              <a:spLocks noChangeArrowheads="1"/>
            </p:cNvSpPr>
            <p:nvPr/>
          </p:nvSpPr>
          <p:spPr bwMode="auto">
            <a:xfrm>
              <a:off x="1891521" y="1673922"/>
              <a:ext cx="1583531" cy="472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eaLnBrk="0" hangingPunct="0">
                <a:spcBef>
                  <a:spcPct val="50000"/>
                </a:spcBef>
                <a:defRPr sz="2000" b="1">
                  <a:solidFill>
                    <a:schemeClr val="folHlink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</a:lstStyle>
            <a:p>
              <a:r>
                <a:rPr lang="zh-CN" altLang="en-US" dirty="0">
                  <a:solidFill>
                    <a:schemeClr val="tx1"/>
                  </a:solidFill>
                </a:rPr>
                <a:t>内总线</a:t>
              </a:r>
            </a:p>
          </p:txBody>
        </p:sp>
        <p:sp>
          <p:nvSpPr>
            <p:cNvPr id="136" name="Text Box 153"/>
            <p:cNvSpPr txBox="1">
              <a:spLocks noChangeArrowheads="1"/>
            </p:cNvSpPr>
            <p:nvPr/>
          </p:nvSpPr>
          <p:spPr bwMode="auto">
            <a:xfrm>
              <a:off x="7799435" y="1494853"/>
              <a:ext cx="1246658" cy="445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000" b="1" dirty="0">
                  <a:solidFill>
                    <a:schemeClr val="folHlink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地址总线</a:t>
              </a:r>
              <a:endParaRPr lang="en-US" altLang="zh-CN" sz="2000" b="1" dirty="0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7" name="Text Box 154"/>
            <p:cNvSpPr txBox="1">
              <a:spLocks noChangeArrowheads="1"/>
            </p:cNvSpPr>
            <p:nvPr/>
          </p:nvSpPr>
          <p:spPr bwMode="auto">
            <a:xfrm>
              <a:off x="7798930" y="1764755"/>
              <a:ext cx="1247581" cy="445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000" b="1" dirty="0">
                  <a:solidFill>
                    <a:schemeClr val="folHlink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数据总线</a:t>
              </a:r>
              <a:endParaRPr lang="en-US" altLang="zh-CN" sz="2000" b="1" dirty="0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8" name="Line 156"/>
            <p:cNvSpPr>
              <a:spLocks noChangeShapeType="1"/>
            </p:cNvSpPr>
            <p:nvPr/>
          </p:nvSpPr>
          <p:spPr bwMode="auto">
            <a:xfrm flipH="1">
              <a:off x="6068514" y="2183302"/>
              <a:ext cx="12405" cy="19260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9" name="Text Box 157"/>
            <p:cNvSpPr txBox="1">
              <a:spLocks noChangeArrowheads="1"/>
            </p:cNvSpPr>
            <p:nvPr/>
          </p:nvSpPr>
          <p:spPr bwMode="auto">
            <a:xfrm>
              <a:off x="5687918" y="4107724"/>
              <a:ext cx="786525" cy="835164"/>
            </a:xfrm>
            <a:prstGeom prst="rect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控制逻辑 </a:t>
              </a:r>
            </a:p>
          </p:txBody>
        </p:sp>
        <p:sp>
          <p:nvSpPr>
            <p:cNvPr id="140" name="Rectangle 39"/>
            <p:cNvSpPr>
              <a:spLocks noChangeArrowheads="1"/>
            </p:cNvSpPr>
            <p:nvPr/>
          </p:nvSpPr>
          <p:spPr bwMode="auto">
            <a:xfrm>
              <a:off x="2802732" y="4077840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R3</a:t>
              </a:r>
            </a:p>
          </p:txBody>
        </p:sp>
        <p:sp>
          <p:nvSpPr>
            <p:cNvPr id="141" name="Rectangle 39"/>
            <p:cNvSpPr>
              <a:spLocks noChangeArrowheads="1"/>
            </p:cNvSpPr>
            <p:nvPr/>
          </p:nvSpPr>
          <p:spPr bwMode="auto">
            <a:xfrm>
              <a:off x="2802732" y="4697178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C</a:t>
              </a:r>
            </a:p>
          </p:txBody>
        </p:sp>
        <p:sp>
          <p:nvSpPr>
            <p:cNvPr id="142" name="Rectangle 39"/>
            <p:cNvSpPr>
              <a:spLocks noChangeArrowheads="1"/>
            </p:cNvSpPr>
            <p:nvPr/>
          </p:nvSpPr>
          <p:spPr bwMode="auto">
            <a:xfrm>
              <a:off x="2802732" y="2903575"/>
              <a:ext cx="845348" cy="319194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R1</a:t>
              </a:r>
            </a:p>
          </p:txBody>
        </p:sp>
        <p:sp>
          <p:nvSpPr>
            <p:cNvPr id="143" name="Rectangle 39"/>
            <p:cNvSpPr>
              <a:spLocks noChangeArrowheads="1"/>
            </p:cNvSpPr>
            <p:nvPr/>
          </p:nvSpPr>
          <p:spPr bwMode="auto">
            <a:xfrm>
              <a:off x="2802732" y="2316003"/>
              <a:ext cx="845348" cy="317369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R0</a:t>
              </a:r>
            </a:p>
          </p:txBody>
        </p:sp>
        <p:sp>
          <p:nvSpPr>
            <p:cNvPr id="144" name="Rectangle 39"/>
            <p:cNvSpPr>
              <a:spLocks noChangeArrowheads="1"/>
            </p:cNvSpPr>
            <p:nvPr/>
          </p:nvSpPr>
          <p:spPr bwMode="auto">
            <a:xfrm>
              <a:off x="2802732" y="5332271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D</a:t>
              </a:r>
            </a:p>
          </p:txBody>
        </p:sp>
        <p:sp>
          <p:nvSpPr>
            <p:cNvPr id="145" name="Rectangle 39"/>
            <p:cNvSpPr>
              <a:spLocks noChangeArrowheads="1"/>
            </p:cNvSpPr>
            <p:nvPr/>
          </p:nvSpPr>
          <p:spPr bwMode="auto">
            <a:xfrm>
              <a:off x="4548210" y="5332271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PSW</a:t>
              </a:r>
            </a:p>
          </p:txBody>
        </p:sp>
        <p:sp>
          <p:nvSpPr>
            <p:cNvPr id="146" name="Rectangle 39"/>
            <p:cNvSpPr>
              <a:spLocks noChangeArrowheads="1"/>
            </p:cNvSpPr>
            <p:nvPr/>
          </p:nvSpPr>
          <p:spPr bwMode="auto">
            <a:xfrm>
              <a:off x="4548210" y="4697178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SP</a:t>
              </a:r>
            </a:p>
          </p:txBody>
        </p:sp>
        <p:sp>
          <p:nvSpPr>
            <p:cNvPr id="147" name="Rectangle 39"/>
            <p:cNvSpPr>
              <a:spLocks noChangeArrowheads="1"/>
            </p:cNvSpPr>
            <p:nvPr/>
          </p:nvSpPr>
          <p:spPr bwMode="auto">
            <a:xfrm>
              <a:off x="4548210" y="4077840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PC</a:t>
              </a:r>
            </a:p>
          </p:txBody>
        </p:sp>
        <p:sp>
          <p:nvSpPr>
            <p:cNvPr id="148" name="Rectangle 39"/>
            <p:cNvSpPr>
              <a:spLocks noChangeArrowheads="1"/>
            </p:cNvSpPr>
            <p:nvPr/>
          </p:nvSpPr>
          <p:spPr bwMode="auto">
            <a:xfrm>
              <a:off x="4548210" y="3476928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IR</a:t>
              </a:r>
            </a:p>
          </p:txBody>
        </p:sp>
        <p:sp>
          <p:nvSpPr>
            <p:cNvPr id="149" name="Rectangle 39"/>
            <p:cNvSpPr>
              <a:spLocks noChangeArrowheads="1"/>
            </p:cNvSpPr>
            <p:nvPr/>
          </p:nvSpPr>
          <p:spPr bwMode="auto">
            <a:xfrm>
              <a:off x="4546599" y="2902470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MDR</a:t>
              </a:r>
            </a:p>
          </p:txBody>
        </p:sp>
        <p:sp>
          <p:nvSpPr>
            <p:cNvPr id="150" name="Rectangle 39"/>
            <p:cNvSpPr>
              <a:spLocks noChangeArrowheads="1"/>
            </p:cNvSpPr>
            <p:nvPr/>
          </p:nvSpPr>
          <p:spPr bwMode="auto">
            <a:xfrm>
              <a:off x="4547788" y="2313985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MAR</a:t>
              </a:r>
            </a:p>
          </p:txBody>
        </p:sp>
        <p:sp>
          <p:nvSpPr>
            <p:cNvPr id="155" name="Text Box 98"/>
            <p:cNvSpPr txBox="1">
              <a:spLocks noChangeArrowheads="1"/>
            </p:cNvSpPr>
            <p:nvPr/>
          </p:nvSpPr>
          <p:spPr bwMode="auto">
            <a:xfrm>
              <a:off x="1379462" y="4602527"/>
              <a:ext cx="1264229" cy="12547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 R0~R3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 C  D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PSW MDR</a:t>
              </a:r>
            </a:p>
          </p:txBody>
        </p:sp>
        <p:sp>
          <p:nvSpPr>
            <p:cNvPr id="156" name="Text Box 98"/>
            <p:cNvSpPr txBox="1">
              <a:spLocks noChangeArrowheads="1"/>
            </p:cNvSpPr>
            <p:nvPr/>
          </p:nvSpPr>
          <p:spPr bwMode="auto">
            <a:xfrm>
              <a:off x="380773" y="4328130"/>
              <a:ext cx="48684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…</a:t>
              </a:r>
            </a:p>
          </p:txBody>
        </p:sp>
        <p:sp>
          <p:nvSpPr>
            <p:cNvPr id="157" name="Text Box 98"/>
            <p:cNvSpPr txBox="1">
              <a:spLocks noChangeArrowheads="1"/>
            </p:cNvSpPr>
            <p:nvPr/>
          </p:nvSpPr>
          <p:spPr bwMode="auto">
            <a:xfrm>
              <a:off x="1752205" y="4350543"/>
              <a:ext cx="48684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…</a:t>
              </a:r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10C97596-949B-4C46-B79E-777065FAB2D8}"/>
              </a:ext>
            </a:extLst>
          </p:cNvPr>
          <p:cNvSpPr/>
          <p:nvPr/>
        </p:nvSpPr>
        <p:spPr>
          <a:xfrm>
            <a:off x="2543" y="5106652"/>
            <a:ext cx="9181652" cy="12922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Line 75">
            <a:extLst>
              <a:ext uri="{FF2B5EF4-FFF2-40B4-BE49-F238E27FC236}">
                <a16:creationId xmlns:a16="http://schemas.microsoft.com/office/drawing/2014/main" id="{C1BCCACE-3321-492E-92DD-1EDAE940C564}"/>
              </a:ext>
            </a:extLst>
          </p:cNvPr>
          <p:cNvSpPr>
            <a:spLocks noChangeShapeType="1"/>
          </p:cNvSpPr>
          <p:nvPr/>
        </p:nvSpPr>
        <p:spPr bwMode="auto">
          <a:xfrm>
            <a:off x="7455530" y="1431731"/>
            <a:ext cx="446" cy="822729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2" name="Line 78">
            <a:extLst>
              <a:ext uri="{FF2B5EF4-FFF2-40B4-BE49-F238E27FC236}">
                <a16:creationId xmlns:a16="http://schemas.microsoft.com/office/drawing/2014/main" id="{7E7974CD-D809-446E-9363-2D8F1F027489}"/>
              </a:ext>
            </a:extLst>
          </p:cNvPr>
          <p:cNvSpPr>
            <a:spLocks noChangeShapeType="1"/>
          </p:cNvSpPr>
          <p:nvPr/>
        </p:nvSpPr>
        <p:spPr bwMode="auto">
          <a:xfrm>
            <a:off x="7908413" y="1764738"/>
            <a:ext cx="0" cy="489721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3" name="Text Box 111">
            <a:extLst>
              <a:ext uri="{FF2B5EF4-FFF2-40B4-BE49-F238E27FC236}">
                <a16:creationId xmlns:a16="http://schemas.microsoft.com/office/drawing/2014/main" id="{EE6DD0ED-7B35-4171-8528-100C784A81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0570" y="2225884"/>
            <a:ext cx="730300" cy="40011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  <a:miter lim="800000"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接口</a:t>
            </a:r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4" name="Line 152">
            <a:extLst>
              <a:ext uri="{FF2B5EF4-FFF2-40B4-BE49-F238E27FC236}">
                <a16:creationId xmlns:a16="http://schemas.microsoft.com/office/drawing/2014/main" id="{E4CBD12D-5495-4622-A05D-9AC55D0AB8E2}"/>
              </a:ext>
            </a:extLst>
          </p:cNvPr>
          <p:cNvSpPr>
            <a:spLocks noChangeShapeType="1"/>
          </p:cNvSpPr>
          <p:nvPr/>
        </p:nvSpPr>
        <p:spPr bwMode="auto">
          <a:xfrm>
            <a:off x="7678578" y="1600959"/>
            <a:ext cx="3617" cy="653499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5" name="Text Box 111">
            <a:extLst>
              <a:ext uri="{FF2B5EF4-FFF2-40B4-BE49-F238E27FC236}">
                <a16:creationId xmlns:a16="http://schemas.microsoft.com/office/drawing/2014/main" id="{8F2E4979-813E-46CD-B6D9-512A259D78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0570" y="2951754"/>
            <a:ext cx="678656" cy="40011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  <a:miter lim="800000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000" b="1">
                <a:latin typeface="楷体" panose="02010609060101010101" pitchFamily="49" charset="-122"/>
                <a:ea typeface="楷体" panose="02010609060101010101" pitchFamily="49" charset="-122"/>
              </a:rPr>
              <a:t>I/O</a:t>
            </a:r>
          </a:p>
        </p:txBody>
      </p:sp>
      <p:sp>
        <p:nvSpPr>
          <p:cNvPr id="76" name="Line 78">
            <a:extLst>
              <a:ext uri="{FF2B5EF4-FFF2-40B4-BE49-F238E27FC236}">
                <a16:creationId xmlns:a16="http://schemas.microsoft.com/office/drawing/2014/main" id="{DEC403F7-1335-4938-9B50-F2702BF47A7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89407" y="2633316"/>
            <a:ext cx="1" cy="3159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7" name="Text Box 98">
            <a:extLst>
              <a:ext uri="{FF2B5EF4-FFF2-40B4-BE49-F238E27FC236}">
                <a16:creationId xmlns:a16="http://schemas.microsoft.com/office/drawing/2014/main" id="{8B5C7151-7312-45FF-B35A-BB68343D99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8834" y="3924494"/>
            <a:ext cx="519134" cy="313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R0 </a:t>
            </a:r>
          </a:p>
        </p:txBody>
      </p:sp>
      <p:sp>
        <p:nvSpPr>
          <p:cNvPr id="78" name="Line 31">
            <a:extLst>
              <a:ext uri="{FF2B5EF4-FFF2-40B4-BE49-F238E27FC236}">
                <a16:creationId xmlns:a16="http://schemas.microsoft.com/office/drawing/2014/main" id="{843AB56D-CC0C-43AB-B70F-183265A615B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59046" y="3527820"/>
            <a:ext cx="1" cy="35917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9" name="Text Box 125">
            <a:extLst>
              <a:ext uri="{FF2B5EF4-FFF2-40B4-BE49-F238E27FC236}">
                <a16:creationId xmlns:a16="http://schemas.microsoft.com/office/drawing/2014/main" id="{F5697156-0A26-4375-8818-1AB1770E71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7445" y="3165209"/>
            <a:ext cx="1131091" cy="400110"/>
          </a:xfrm>
          <a:prstGeom prst="rect">
            <a:avLst/>
          </a:prstGeom>
          <a:solidFill>
            <a:srgbClr val="FF0000"/>
          </a:solidFill>
          <a:ln w="38100">
            <a:solidFill>
              <a:srgbClr val="ED7D31"/>
            </a:solidFill>
            <a:miter lim="800000"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</a:p>
        </p:txBody>
      </p:sp>
      <p:sp>
        <p:nvSpPr>
          <p:cNvPr id="80" name="Text Box 5">
            <a:extLst>
              <a:ext uri="{FF2B5EF4-FFF2-40B4-BE49-F238E27FC236}">
                <a16:creationId xmlns:a16="http://schemas.microsoft.com/office/drawing/2014/main" id="{7B305FC6-DD94-48FC-93F2-50EA024FD033}"/>
              </a:ext>
            </a:extLst>
          </p:cNvPr>
          <p:cNvSpPr txBox="1"/>
          <p:nvPr/>
        </p:nvSpPr>
        <p:spPr>
          <a:xfrm>
            <a:off x="525148" y="5283764"/>
            <a:ext cx="488257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r>
              <a:rPr lang="en-US" altLang="zh-CN" sz="2400" b="1" baseline="-25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</a:p>
        </p:txBody>
      </p:sp>
      <p:sp>
        <p:nvSpPr>
          <p:cNvPr id="81" name="Line 61">
            <a:extLst>
              <a:ext uri="{FF2B5EF4-FFF2-40B4-BE49-F238E27FC236}">
                <a16:creationId xmlns:a16="http://schemas.microsoft.com/office/drawing/2014/main" id="{4D9B9B1B-8A62-4FF3-B3D2-9891E633AEB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90786" y="5513714"/>
            <a:ext cx="352041" cy="176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2" name="Text Box 5">
            <a:extLst>
              <a:ext uri="{FF2B5EF4-FFF2-40B4-BE49-F238E27FC236}">
                <a16:creationId xmlns:a16="http://schemas.microsoft.com/office/drawing/2014/main" id="{E7E346AB-A7B7-43BE-8808-9AD135120689}"/>
              </a:ext>
            </a:extLst>
          </p:cNvPr>
          <p:cNvSpPr txBox="1"/>
          <p:nvPr/>
        </p:nvSpPr>
        <p:spPr>
          <a:xfrm>
            <a:off x="1173548" y="5283764"/>
            <a:ext cx="66542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A/B</a:t>
            </a:r>
          </a:p>
        </p:txBody>
      </p:sp>
      <p:sp>
        <p:nvSpPr>
          <p:cNvPr id="83" name="Line 30">
            <a:extLst>
              <a:ext uri="{FF2B5EF4-FFF2-40B4-BE49-F238E27FC236}">
                <a16:creationId xmlns:a16="http://schemas.microsoft.com/office/drawing/2014/main" id="{EF4C3DA8-024C-4184-BDE7-691984BB3BC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0279" y="2869036"/>
            <a:ext cx="0" cy="29311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4" name="Text Box 127">
            <a:extLst>
              <a:ext uri="{FF2B5EF4-FFF2-40B4-BE49-F238E27FC236}">
                <a16:creationId xmlns:a16="http://schemas.microsoft.com/office/drawing/2014/main" id="{C74F1C87-DB4E-4E1E-96F7-D18CE699EB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915" y="2529146"/>
            <a:ext cx="1537493" cy="359216"/>
          </a:xfrm>
          <a:prstGeom prst="rect">
            <a:avLst/>
          </a:prstGeom>
          <a:solidFill>
            <a:srgbClr val="FF0000"/>
          </a:solidFill>
          <a:ln w="38100">
            <a:solidFill>
              <a:srgbClr val="ED7D31"/>
            </a:solidFill>
            <a:miter lim="800000"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ALU</a:t>
            </a:r>
          </a:p>
        </p:txBody>
      </p:sp>
      <p:sp>
        <p:nvSpPr>
          <p:cNvPr id="85" name="Line 61">
            <a:extLst>
              <a:ext uri="{FF2B5EF4-FFF2-40B4-BE49-F238E27FC236}">
                <a16:creationId xmlns:a16="http://schemas.microsoft.com/office/drawing/2014/main" id="{CAC305D5-2717-49F4-8648-33E0BB8CA8D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769693" y="5513714"/>
            <a:ext cx="352041" cy="176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6" name="Text Box 5">
            <a:extLst>
              <a:ext uri="{FF2B5EF4-FFF2-40B4-BE49-F238E27FC236}">
                <a16:creationId xmlns:a16="http://schemas.microsoft.com/office/drawing/2014/main" id="{989164E5-840D-48FF-AD7B-0E0EF4714C18}"/>
              </a:ext>
            </a:extLst>
          </p:cNvPr>
          <p:cNvSpPr txBox="1"/>
          <p:nvPr/>
        </p:nvSpPr>
        <p:spPr>
          <a:xfrm>
            <a:off x="2052455" y="5283764"/>
            <a:ext cx="679707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ALU</a:t>
            </a:r>
          </a:p>
        </p:txBody>
      </p:sp>
      <p:sp>
        <p:nvSpPr>
          <p:cNvPr id="87" name="Line 30">
            <a:extLst>
              <a:ext uri="{FF2B5EF4-FFF2-40B4-BE49-F238E27FC236}">
                <a16:creationId xmlns:a16="http://schemas.microsoft.com/office/drawing/2014/main" id="{877E8097-69C2-4824-9965-C600C674CBD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33914" y="2234012"/>
            <a:ext cx="0" cy="29311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8" name="Text Box 116">
            <a:extLst>
              <a:ext uri="{FF2B5EF4-FFF2-40B4-BE49-F238E27FC236}">
                <a16:creationId xmlns:a16="http://schemas.microsoft.com/office/drawing/2014/main" id="{293351E9-238E-4254-83B5-44DE5F8A27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2725" y="1893752"/>
            <a:ext cx="1281906" cy="359216"/>
          </a:xfrm>
          <a:prstGeom prst="rect">
            <a:avLst/>
          </a:prstGeom>
          <a:solidFill>
            <a:srgbClr val="FF0000"/>
          </a:solidFill>
          <a:ln w="38100">
            <a:solidFill>
              <a:srgbClr val="ED7D31"/>
            </a:solidFill>
            <a:miter lim="800000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zh-CN" altLang="en-US" sz="20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移位器</a:t>
            </a:r>
          </a:p>
        </p:txBody>
      </p:sp>
      <p:sp>
        <p:nvSpPr>
          <p:cNvPr id="89" name="Line 61">
            <a:extLst>
              <a:ext uri="{FF2B5EF4-FFF2-40B4-BE49-F238E27FC236}">
                <a16:creationId xmlns:a16="http://schemas.microsoft.com/office/drawing/2014/main" id="{C4FFE91D-F713-4FB6-B087-B375BF71352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62883" y="5513714"/>
            <a:ext cx="352041" cy="176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0" name="Text Box 5">
            <a:extLst>
              <a:ext uri="{FF2B5EF4-FFF2-40B4-BE49-F238E27FC236}">
                <a16:creationId xmlns:a16="http://schemas.microsoft.com/office/drawing/2014/main" id="{589C12FE-4001-4C0A-B034-CDA74B86DD21}"/>
              </a:ext>
            </a:extLst>
          </p:cNvPr>
          <p:cNvSpPr txBox="1"/>
          <p:nvPr/>
        </p:nvSpPr>
        <p:spPr>
          <a:xfrm>
            <a:off x="2945645" y="5283764"/>
            <a:ext cx="1121463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移位器</a:t>
            </a:r>
            <a:endParaRPr lang="en-US" altLang="zh-CN" sz="24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1" name="Line 30">
            <a:extLst>
              <a:ext uri="{FF2B5EF4-FFF2-40B4-BE49-F238E27FC236}">
                <a16:creationId xmlns:a16="http://schemas.microsoft.com/office/drawing/2014/main" id="{26ADF21F-F474-4CB7-A9FB-81A6DE682B3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31297" y="1670690"/>
            <a:ext cx="0" cy="29311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4" name="Line 51">
            <a:extLst>
              <a:ext uri="{FF2B5EF4-FFF2-40B4-BE49-F238E27FC236}">
                <a16:creationId xmlns:a16="http://schemas.microsoft.com/office/drawing/2014/main" id="{4AEAF529-55D8-4A72-8224-9EDB447F355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37701" y="1687906"/>
            <a:ext cx="2699770" cy="1002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5" name="Text Box 117">
            <a:extLst>
              <a:ext uri="{FF2B5EF4-FFF2-40B4-BE49-F238E27FC236}">
                <a16:creationId xmlns:a16="http://schemas.microsoft.com/office/drawing/2014/main" id="{EE78B46A-BB52-4E36-A85A-5E36732D74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8600" y="1291128"/>
            <a:ext cx="15835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spcBef>
                <a:spcPct val="50000"/>
              </a:spcBef>
              <a:defRPr sz="2000" b="1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 dirty="0">
                <a:solidFill>
                  <a:srgbClr val="FF0000"/>
                </a:solidFill>
              </a:rPr>
              <a:t>内总线</a:t>
            </a:r>
          </a:p>
        </p:txBody>
      </p:sp>
      <p:sp>
        <p:nvSpPr>
          <p:cNvPr id="151" name="Line 52">
            <a:extLst>
              <a:ext uri="{FF2B5EF4-FFF2-40B4-BE49-F238E27FC236}">
                <a16:creationId xmlns:a16="http://schemas.microsoft.com/office/drawing/2014/main" id="{4D6692AB-78DA-4E1E-8C6B-76D8B5849410}"/>
              </a:ext>
            </a:extLst>
          </p:cNvPr>
          <p:cNvSpPr>
            <a:spLocks noChangeShapeType="1"/>
          </p:cNvSpPr>
          <p:nvPr/>
        </p:nvSpPr>
        <p:spPr bwMode="auto">
          <a:xfrm>
            <a:off x="4224568" y="1667393"/>
            <a:ext cx="14633" cy="3305939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2" name="Line 61">
            <a:extLst>
              <a:ext uri="{FF2B5EF4-FFF2-40B4-BE49-F238E27FC236}">
                <a16:creationId xmlns:a16="http://schemas.microsoft.com/office/drawing/2014/main" id="{AFE43FC5-9AF3-4C1E-AF14-1C80304776B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13785" y="5513714"/>
            <a:ext cx="352041" cy="176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3" name="Text Box 5">
            <a:extLst>
              <a:ext uri="{FF2B5EF4-FFF2-40B4-BE49-F238E27FC236}">
                <a16:creationId xmlns:a16="http://schemas.microsoft.com/office/drawing/2014/main" id="{71BD923D-8F04-408F-AC08-F1920BA7D251}"/>
              </a:ext>
            </a:extLst>
          </p:cNvPr>
          <p:cNvSpPr txBox="1"/>
          <p:nvPr/>
        </p:nvSpPr>
        <p:spPr>
          <a:xfrm>
            <a:off x="4296547" y="5283764"/>
            <a:ext cx="1605576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内总线</a:t>
            </a:r>
            <a:endParaRPr lang="en-US" altLang="zh-CN" sz="24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4" name="Line 60">
            <a:extLst>
              <a:ext uri="{FF2B5EF4-FFF2-40B4-BE49-F238E27FC236}">
                <a16:creationId xmlns:a16="http://schemas.microsoft.com/office/drawing/2014/main" id="{E31281D0-8E61-48E8-A0F0-CFE34B6CA13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46782" y="2540637"/>
            <a:ext cx="434373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8" name="Rectangle 39">
            <a:extLst>
              <a:ext uri="{FF2B5EF4-FFF2-40B4-BE49-F238E27FC236}">
                <a16:creationId xmlns:a16="http://schemas.microsoft.com/office/drawing/2014/main" id="{E2BBFE98-D2F4-473E-ADCF-56B4CB797C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2220" y="2394612"/>
            <a:ext cx="845348" cy="288555"/>
          </a:xfrm>
          <a:prstGeom prst="rect">
            <a:avLst/>
          </a:prstGeom>
          <a:solidFill>
            <a:srgbClr val="FF0000"/>
          </a:solidFill>
          <a:ln w="38100">
            <a:solidFill>
              <a:srgbClr val="ED7D31"/>
            </a:solidFill>
            <a:miter lim="800000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0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MDR</a:t>
            </a:r>
          </a:p>
        </p:txBody>
      </p:sp>
      <p:sp>
        <p:nvSpPr>
          <p:cNvPr id="159" name="Line 61">
            <a:extLst>
              <a:ext uri="{FF2B5EF4-FFF2-40B4-BE49-F238E27FC236}">
                <a16:creationId xmlns:a16="http://schemas.microsoft.com/office/drawing/2014/main" id="{FE812958-31D4-4FE7-AF71-AE9FA6708F9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41294" y="5513714"/>
            <a:ext cx="352041" cy="176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0" name="Text Box 5">
            <a:extLst>
              <a:ext uri="{FF2B5EF4-FFF2-40B4-BE49-F238E27FC236}">
                <a16:creationId xmlns:a16="http://schemas.microsoft.com/office/drawing/2014/main" id="{2FBB7986-E65F-4C7A-97B2-A6D8DD82644A}"/>
              </a:ext>
            </a:extLst>
          </p:cNvPr>
          <p:cNvSpPr txBox="1"/>
          <p:nvPr/>
        </p:nvSpPr>
        <p:spPr>
          <a:xfrm>
            <a:off x="6127323" y="5283764"/>
            <a:ext cx="679707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MDR</a:t>
            </a:r>
          </a:p>
        </p:txBody>
      </p:sp>
      <p:sp>
        <p:nvSpPr>
          <p:cNvPr id="161" name="Line 69">
            <a:extLst>
              <a:ext uri="{FF2B5EF4-FFF2-40B4-BE49-F238E27FC236}">
                <a16:creationId xmlns:a16="http://schemas.microsoft.com/office/drawing/2014/main" id="{5699230B-07FA-42B2-B431-8FCBF78FF48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44538" y="1590260"/>
            <a:ext cx="2722431" cy="999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2" name="Line 93">
            <a:extLst>
              <a:ext uri="{FF2B5EF4-FFF2-40B4-BE49-F238E27FC236}">
                <a16:creationId xmlns:a16="http://schemas.microsoft.com/office/drawing/2014/main" id="{C425D9CA-DB78-4566-A5FC-B908C81AEB8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38398" y="2478338"/>
            <a:ext cx="377031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3" name="Line 94">
            <a:extLst>
              <a:ext uri="{FF2B5EF4-FFF2-40B4-BE49-F238E27FC236}">
                <a16:creationId xmlns:a16="http://schemas.microsoft.com/office/drawing/2014/main" id="{343D17CC-0037-4DFE-B387-FC4B5B61191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97645" y="1593976"/>
            <a:ext cx="273" cy="905311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4" name="Line 61">
            <a:extLst>
              <a:ext uri="{FF2B5EF4-FFF2-40B4-BE49-F238E27FC236}">
                <a16:creationId xmlns:a16="http://schemas.microsoft.com/office/drawing/2014/main" id="{A265D116-DCA4-4CE4-95E3-E1EE5D22214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13912" y="5513714"/>
            <a:ext cx="352041" cy="176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5" name="Text Box 5">
            <a:extLst>
              <a:ext uri="{FF2B5EF4-FFF2-40B4-BE49-F238E27FC236}">
                <a16:creationId xmlns:a16="http://schemas.microsoft.com/office/drawing/2014/main" id="{F13395A0-0AA2-4A52-8B6B-C442D44CE90A}"/>
              </a:ext>
            </a:extLst>
          </p:cNvPr>
          <p:cNvSpPr txBox="1"/>
          <p:nvPr/>
        </p:nvSpPr>
        <p:spPr>
          <a:xfrm>
            <a:off x="6971274" y="5283764"/>
            <a:ext cx="797030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数总</a:t>
            </a:r>
            <a:endParaRPr lang="en-US" altLang="zh-CN" sz="24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6" name="Text Box 110">
            <a:extLst>
              <a:ext uri="{FF2B5EF4-FFF2-40B4-BE49-F238E27FC236}">
                <a16:creationId xmlns:a16="http://schemas.microsoft.com/office/drawing/2014/main" id="{967CFACD-858D-4C94-9FD7-FB2BB89934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75697" y="2223534"/>
            <a:ext cx="754063" cy="400110"/>
          </a:xfrm>
          <a:prstGeom prst="rect">
            <a:avLst/>
          </a:prstGeom>
          <a:solidFill>
            <a:srgbClr val="FF0000"/>
          </a:solidFill>
          <a:ln w="38100">
            <a:solidFill>
              <a:srgbClr val="ED7D31"/>
            </a:solidFill>
            <a:miter lim="800000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0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接口</a:t>
            </a:r>
            <a:endParaRPr lang="en-US" altLang="zh-CN" sz="20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7" name="Line 74">
            <a:extLst>
              <a:ext uri="{FF2B5EF4-FFF2-40B4-BE49-F238E27FC236}">
                <a16:creationId xmlns:a16="http://schemas.microsoft.com/office/drawing/2014/main" id="{4FBDEA13-42F8-4D51-A12D-01CA6C812DAD}"/>
              </a:ext>
            </a:extLst>
          </p:cNvPr>
          <p:cNvSpPr>
            <a:spLocks noChangeShapeType="1"/>
          </p:cNvSpPr>
          <p:nvPr/>
        </p:nvSpPr>
        <p:spPr bwMode="auto">
          <a:xfrm>
            <a:off x="7679034" y="1616223"/>
            <a:ext cx="446" cy="63228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8" name="Line 61">
            <a:extLst>
              <a:ext uri="{FF2B5EF4-FFF2-40B4-BE49-F238E27FC236}">
                <a16:creationId xmlns:a16="http://schemas.microsoft.com/office/drawing/2014/main" id="{52C793C5-75DF-459B-A2EB-23B16EF1FE2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84342" y="5513714"/>
            <a:ext cx="352041" cy="176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9" name="Text Box 5">
            <a:extLst>
              <a:ext uri="{FF2B5EF4-FFF2-40B4-BE49-F238E27FC236}">
                <a16:creationId xmlns:a16="http://schemas.microsoft.com/office/drawing/2014/main" id="{48E32877-C7F2-4C62-9BA4-ED2603FB2196}"/>
              </a:ext>
            </a:extLst>
          </p:cNvPr>
          <p:cNvSpPr txBox="1"/>
          <p:nvPr/>
        </p:nvSpPr>
        <p:spPr>
          <a:xfrm>
            <a:off x="7850264" y="5283764"/>
            <a:ext cx="797030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r>
              <a:rPr lang="en-US" altLang="zh-CN" sz="2400" b="1" baseline="-25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j</a:t>
            </a:r>
          </a:p>
        </p:txBody>
      </p:sp>
      <p:sp>
        <p:nvSpPr>
          <p:cNvPr id="170" name="Text Box 5">
            <a:extLst>
              <a:ext uri="{FF2B5EF4-FFF2-40B4-BE49-F238E27FC236}">
                <a16:creationId xmlns:a16="http://schemas.microsoft.com/office/drawing/2014/main" id="{C42B48DC-52A9-484D-A53F-192C92D312A7}"/>
              </a:ext>
            </a:extLst>
          </p:cNvPr>
          <p:cNvSpPr txBox="1"/>
          <p:nvPr/>
        </p:nvSpPr>
        <p:spPr>
          <a:xfrm>
            <a:off x="3060802" y="5818119"/>
            <a:ext cx="3022396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（与②相同）</a:t>
            </a:r>
            <a:endParaRPr lang="en-US" altLang="zh-CN" sz="24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82101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"/>
                            </p:stCondLst>
                            <p:childTnLst>
                              <p:par>
                                <p:cTn id="7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000"/>
                            </p:stCondLst>
                            <p:childTnLst>
                              <p:par>
                                <p:cTn id="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500"/>
                            </p:stCondLst>
                            <p:childTnLst>
                              <p:par>
                                <p:cTn id="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2000"/>
                            </p:stCondLst>
                            <p:childTnLst>
                              <p:par>
                                <p:cTn id="1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500"/>
                            </p:stCondLst>
                            <p:childTnLst>
                              <p:par>
                                <p:cTn id="1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000"/>
                            </p:stCondLst>
                            <p:childTnLst>
                              <p:par>
                                <p:cTn id="1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500"/>
                            </p:stCondLst>
                            <p:childTnLst>
                              <p:par>
                                <p:cTn id="1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2000"/>
                            </p:stCondLst>
                            <p:childTnLst>
                              <p:par>
                                <p:cTn id="1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78" grpId="0" animBg="1"/>
      <p:bldP spid="79" grpId="0" animBg="1"/>
      <p:bldP spid="80" grpId="0"/>
      <p:bldP spid="81" grpId="0" bldLvl="0" animBg="1"/>
      <p:bldP spid="82" grpId="0"/>
      <p:bldP spid="83" grpId="0" animBg="1"/>
      <p:bldP spid="84" grpId="0" animBg="1"/>
      <p:bldP spid="85" grpId="0" bldLvl="0" animBg="1"/>
      <p:bldP spid="86" grpId="0"/>
      <p:bldP spid="87" grpId="0" animBg="1"/>
      <p:bldP spid="88" grpId="0" animBg="1"/>
      <p:bldP spid="89" grpId="0" bldLvl="0" animBg="1"/>
      <p:bldP spid="90" grpId="0"/>
      <p:bldP spid="131" grpId="0" animBg="1"/>
      <p:bldP spid="134" grpId="0" animBg="1"/>
      <p:bldP spid="135" grpId="0"/>
      <p:bldP spid="151" grpId="0" animBg="1"/>
      <p:bldP spid="152" grpId="0" bldLvl="0" animBg="1"/>
      <p:bldP spid="153" grpId="0"/>
      <p:bldP spid="154" grpId="0" animBg="1"/>
      <p:bldP spid="158" grpId="0" animBg="1"/>
      <p:bldP spid="159" grpId="0" bldLvl="0" animBg="1"/>
      <p:bldP spid="160" grpId="0"/>
      <p:bldP spid="161" grpId="0" animBg="1"/>
      <p:bldP spid="162" grpId="0" animBg="1"/>
      <p:bldP spid="163" grpId="0" animBg="1"/>
      <p:bldP spid="164" grpId="0" bldLvl="0" animBg="1"/>
      <p:bldP spid="165" grpId="0"/>
      <p:bldP spid="166" grpId="0" animBg="1"/>
      <p:bldP spid="167" grpId="0" animBg="1"/>
      <p:bldP spid="168" grpId="0" bldLvl="0" animBg="1"/>
      <p:bldP spid="169" grpId="0"/>
      <p:bldP spid="170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" y="-24766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-21516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三、</a:t>
            </a:r>
            <a:r>
              <a:rPr lang="en-US" altLang="zh-CN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CPU</a:t>
            </a:r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的内部数据通路结构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43</a:t>
            </a:fld>
            <a:endParaRPr lang="zh-CN" altLang="en-US"/>
          </a:p>
        </p:txBody>
      </p:sp>
      <p:sp>
        <p:nvSpPr>
          <p:cNvPr id="12" name="Text Box 5"/>
          <p:cNvSpPr txBox="1"/>
          <p:nvPr/>
        </p:nvSpPr>
        <p:spPr>
          <a:xfrm>
            <a:off x="136249" y="852322"/>
            <a:ext cx="8827705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4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4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、数据信息的传送</a:t>
            </a:r>
            <a:r>
              <a:rPr lang="en-US" altLang="zh-CN" sz="24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---⑥</a:t>
            </a:r>
            <a:r>
              <a:rPr lang="zh-CN" altLang="en-US" sz="24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外围设备→</a:t>
            </a:r>
            <a:r>
              <a:rPr lang="en-US" altLang="zh-CN" sz="24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lang="zh-CN" altLang="en-US" sz="24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内的寄存器（统一编址）</a:t>
            </a:r>
          </a:p>
        </p:txBody>
      </p:sp>
      <p:grpSp>
        <p:nvGrpSpPr>
          <p:cNvPr id="92" name="组合 91"/>
          <p:cNvGrpSpPr/>
          <p:nvPr/>
        </p:nvGrpSpPr>
        <p:grpSpPr>
          <a:xfrm>
            <a:off x="138540" y="1132210"/>
            <a:ext cx="9054430" cy="3928939"/>
            <a:chOff x="-7919" y="1494853"/>
            <a:chExt cx="9054430" cy="4376228"/>
          </a:xfrm>
        </p:grpSpPr>
        <p:sp>
          <p:nvSpPr>
            <p:cNvPr id="93" name="Line 28"/>
            <p:cNvSpPr>
              <a:spLocks noChangeShapeType="1"/>
            </p:cNvSpPr>
            <p:nvPr/>
          </p:nvSpPr>
          <p:spPr bwMode="auto">
            <a:xfrm flipV="1">
              <a:off x="683198" y="3432832"/>
              <a:ext cx="0" cy="3264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4" name="Line 29"/>
            <p:cNvSpPr>
              <a:spLocks noChangeShapeType="1"/>
            </p:cNvSpPr>
            <p:nvPr/>
          </p:nvSpPr>
          <p:spPr bwMode="auto">
            <a:xfrm flipV="1">
              <a:off x="1384867" y="2725516"/>
              <a:ext cx="0" cy="3264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5" name="Line 30"/>
            <p:cNvSpPr>
              <a:spLocks noChangeShapeType="1"/>
            </p:cNvSpPr>
            <p:nvPr/>
          </p:nvSpPr>
          <p:spPr bwMode="auto">
            <a:xfrm flipV="1">
              <a:off x="2055593" y="3432832"/>
              <a:ext cx="0" cy="3264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6" name="Line 31"/>
            <p:cNvSpPr>
              <a:spLocks noChangeShapeType="1"/>
            </p:cNvSpPr>
            <p:nvPr/>
          </p:nvSpPr>
          <p:spPr bwMode="auto">
            <a:xfrm flipV="1">
              <a:off x="1611085" y="4163962"/>
              <a:ext cx="1" cy="40006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7" name="Line 32"/>
            <p:cNvSpPr>
              <a:spLocks noChangeShapeType="1"/>
            </p:cNvSpPr>
            <p:nvPr/>
          </p:nvSpPr>
          <p:spPr bwMode="auto">
            <a:xfrm flipV="1">
              <a:off x="1007836" y="4163963"/>
              <a:ext cx="0" cy="40007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8" name="Line 33"/>
            <p:cNvSpPr>
              <a:spLocks noChangeShapeType="1"/>
            </p:cNvSpPr>
            <p:nvPr/>
          </p:nvSpPr>
          <p:spPr bwMode="auto">
            <a:xfrm flipV="1">
              <a:off x="253774" y="4163962"/>
              <a:ext cx="0" cy="4000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9" name="Line 34"/>
            <p:cNvSpPr>
              <a:spLocks noChangeShapeType="1"/>
            </p:cNvSpPr>
            <p:nvPr/>
          </p:nvSpPr>
          <p:spPr bwMode="auto">
            <a:xfrm flipV="1">
              <a:off x="2324525" y="4167409"/>
              <a:ext cx="5709" cy="39661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0" name="Line 37"/>
            <p:cNvSpPr>
              <a:spLocks noChangeShapeType="1"/>
            </p:cNvSpPr>
            <p:nvPr/>
          </p:nvSpPr>
          <p:spPr bwMode="auto">
            <a:xfrm flipV="1">
              <a:off x="1384867" y="2094387"/>
              <a:ext cx="0" cy="26939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1" name="Text Box 98"/>
            <p:cNvSpPr txBox="1">
              <a:spLocks noChangeArrowheads="1"/>
            </p:cNvSpPr>
            <p:nvPr/>
          </p:nvSpPr>
          <p:spPr bwMode="auto">
            <a:xfrm>
              <a:off x="-7919" y="4616379"/>
              <a:ext cx="1264228" cy="12547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 R0~R3 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 C D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SP  PC </a:t>
              </a:r>
            </a:p>
          </p:txBody>
        </p:sp>
        <p:sp>
          <p:nvSpPr>
            <p:cNvPr id="102" name="Text Box 115"/>
            <p:cNvSpPr txBox="1">
              <a:spLocks noChangeArrowheads="1"/>
            </p:cNvSpPr>
            <p:nvPr/>
          </p:nvSpPr>
          <p:spPr bwMode="auto">
            <a:xfrm>
              <a:off x="102961" y="3759312"/>
              <a:ext cx="1131090" cy="44566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squar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A</a:t>
              </a:r>
            </a:p>
          </p:txBody>
        </p:sp>
        <p:sp>
          <p:nvSpPr>
            <p:cNvPr id="103" name="Text Box 116"/>
            <p:cNvSpPr txBox="1">
              <a:spLocks noChangeArrowheads="1"/>
            </p:cNvSpPr>
            <p:nvPr/>
          </p:nvSpPr>
          <p:spPr bwMode="auto">
            <a:xfrm>
              <a:off x="743513" y="2345336"/>
              <a:ext cx="1281906" cy="40011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移位器</a:t>
              </a:r>
            </a:p>
          </p:txBody>
        </p:sp>
        <p:sp>
          <p:nvSpPr>
            <p:cNvPr id="104" name="Line 20"/>
            <p:cNvSpPr>
              <a:spLocks noChangeShapeType="1"/>
            </p:cNvSpPr>
            <p:nvPr/>
          </p:nvSpPr>
          <p:spPr bwMode="auto">
            <a:xfrm>
              <a:off x="781617" y="2861490"/>
              <a:ext cx="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5" name="Text Box 125"/>
            <p:cNvSpPr txBox="1">
              <a:spLocks noChangeArrowheads="1"/>
            </p:cNvSpPr>
            <p:nvPr/>
          </p:nvSpPr>
          <p:spPr bwMode="auto">
            <a:xfrm>
              <a:off x="1460273" y="3759314"/>
              <a:ext cx="1131091" cy="44566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squar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B</a:t>
              </a:r>
            </a:p>
          </p:txBody>
        </p:sp>
        <p:sp>
          <p:nvSpPr>
            <p:cNvPr id="106" name="Text Box 127"/>
            <p:cNvSpPr txBox="1">
              <a:spLocks noChangeArrowheads="1"/>
            </p:cNvSpPr>
            <p:nvPr/>
          </p:nvSpPr>
          <p:spPr bwMode="auto">
            <a:xfrm>
              <a:off x="601436" y="3051996"/>
              <a:ext cx="1537493" cy="40011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squar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ALU</a:t>
              </a:r>
            </a:p>
          </p:txBody>
        </p:sp>
        <p:sp>
          <p:nvSpPr>
            <p:cNvPr id="107" name="Rectangle 39"/>
            <p:cNvSpPr>
              <a:spLocks noChangeArrowheads="1"/>
            </p:cNvSpPr>
            <p:nvPr/>
          </p:nvSpPr>
          <p:spPr bwMode="auto">
            <a:xfrm>
              <a:off x="2802732" y="3476928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R2</a:t>
              </a:r>
            </a:p>
          </p:txBody>
        </p:sp>
        <p:sp>
          <p:nvSpPr>
            <p:cNvPr id="108" name="Line 51"/>
            <p:cNvSpPr>
              <a:spLocks noChangeShapeType="1"/>
            </p:cNvSpPr>
            <p:nvPr/>
          </p:nvSpPr>
          <p:spPr bwMode="auto">
            <a:xfrm flipV="1">
              <a:off x="1384867" y="2113435"/>
              <a:ext cx="2699770" cy="1116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9" name="Line 52"/>
            <p:cNvSpPr>
              <a:spLocks noChangeShapeType="1"/>
            </p:cNvSpPr>
            <p:nvPr/>
          </p:nvSpPr>
          <p:spPr bwMode="auto">
            <a:xfrm>
              <a:off x="4078301" y="2094388"/>
              <a:ext cx="14633" cy="368229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0" name="Line 60"/>
            <p:cNvSpPr>
              <a:spLocks noChangeShapeType="1"/>
            </p:cNvSpPr>
            <p:nvPr/>
          </p:nvSpPr>
          <p:spPr bwMode="auto">
            <a:xfrm flipH="1">
              <a:off x="3683199" y="2474687"/>
              <a:ext cx="82946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1" name="Line 61"/>
            <p:cNvSpPr>
              <a:spLocks noChangeShapeType="1"/>
            </p:cNvSpPr>
            <p:nvPr/>
          </p:nvSpPr>
          <p:spPr bwMode="auto">
            <a:xfrm flipH="1">
              <a:off x="3707606" y="3063172"/>
              <a:ext cx="82946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2" name="Line 62"/>
            <p:cNvSpPr>
              <a:spLocks noChangeShapeType="1"/>
            </p:cNvSpPr>
            <p:nvPr/>
          </p:nvSpPr>
          <p:spPr bwMode="auto">
            <a:xfrm flipH="1">
              <a:off x="3707606" y="3637630"/>
              <a:ext cx="37703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3" name="Line 63"/>
            <p:cNvSpPr>
              <a:spLocks noChangeShapeType="1"/>
            </p:cNvSpPr>
            <p:nvPr/>
          </p:nvSpPr>
          <p:spPr bwMode="auto">
            <a:xfrm flipH="1">
              <a:off x="3707606" y="4238542"/>
              <a:ext cx="7540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4" name="Line 64"/>
            <p:cNvSpPr>
              <a:spLocks noChangeShapeType="1"/>
            </p:cNvSpPr>
            <p:nvPr/>
          </p:nvSpPr>
          <p:spPr bwMode="auto">
            <a:xfrm flipH="1">
              <a:off x="3707606" y="4857880"/>
              <a:ext cx="82946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5" name="Line 65"/>
            <p:cNvSpPr>
              <a:spLocks noChangeShapeType="1"/>
            </p:cNvSpPr>
            <p:nvPr/>
          </p:nvSpPr>
          <p:spPr bwMode="auto">
            <a:xfrm flipH="1">
              <a:off x="3707606" y="5492973"/>
              <a:ext cx="7540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6" name="Line 66"/>
            <p:cNvSpPr>
              <a:spLocks noChangeShapeType="1"/>
            </p:cNvSpPr>
            <p:nvPr/>
          </p:nvSpPr>
          <p:spPr bwMode="auto">
            <a:xfrm flipV="1">
              <a:off x="5099472" y="1830848"/>
              <a:ext cx="2726048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7" name="Line 68"/>
            <p:cNvSpPr>
              <a:spLocks noChangeShapeType="1"/>
            </p:cNvSpPr>
            <p:nvPr/>
          </p:nvSpPr>
          <p:spPr bwMode="auto">
            <a:xfrm flipV="1">
              <a:off x="5099471" y="2198288"/>
              <a:ext cx="2707799" cy="9986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8" name="Line 69"/>
            <p:cNvSpPr>
              <a:spLocks noChangeShapeType="1"/>
            </p:cNvSpPr>
            <p:nvPr/>
          </p:nvSpPr>
          <p:spPr bwMode="auto">
            <a:xfrm flipH="1">
              <a:off x="5098083" y="2008811"/>
              <a:ext cx="2722431" cy="7369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9" name="Line 73"/>
            <p:cNvSpPr>
              <a:spLocks noChangeShapeType="1"/>
            </p:cNvSpPr>
            <p:nvPr/>
          </p:nvSpPr>
          <p:spPr bwMode="auto">
            <a:xfrm flipH="1">
              <a:off x="6457950" y="1828473"/>
              <a:ext cx="446" cy="888624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0" name="Line 74"/>
            <p:cNvSpPr>
              <a:spLocks noChangeShapeType="1"/>
            </p:cNvSpPr>
            <p:nvPr/>
          </p:nvSpPr>
          <p:spPr bwMode="auto">
            <a:xfrm>
              <a:off x="6683723" y="2012834"/>
              <a:ext cx="446" cy="704262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2" name="Line 77"/>
            <p:cNvSpPr>
              <a:spLocks noChangeShapeType="1"/>
            </p:cNvSpPr>
            <p:nvPr/>
          </p:nvSpPr>
          <p:spPr bwMode="auto">
            <a:xfrm>
              <a:off x="6910388" y="2227375"/>
              <a:ext cx="0" cy="489721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4" name="Line 91"/>
            <p:cNvSpPr>
              <a:spLocks noChangeShapeType="1"/>
            </p:cNvSpPr>
            <p:nvPr/>
          </p:nvSpPr>
          <p:spPr bwMode="auto">
            <a:xfrm>
              <a:off x="5404247" y="2416631"/>
              <a:ext cx="22621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5" name="Line 92"/>
            <p:cNvSpPr>
              <a:spLocks noChangeShapeType="1"/>
            </p:cNvSpPr>
            <p:nvPr/>
          </p:nvSpPr>
          <p:spPr bwMode="auto">
            <a:xfrm flipV="1">
              <a:off x="5614035" y="1814746"/>
              <a:ext cx="9622" cy="58278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6" name="Line 93"/>
            <p:cNvSpPr>
              <a:spLocks noChangeShapeType="1"/>
            </p:cNvSpPr>
            <p:nvPr/>
          </p:nvSpPr>
          <p:spPr bwMode="auto">
            <a:xfrm flipH="1">
              <a:off x="5391947" y="2994235"/>
              <a:ext cx="37703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7" name="Line 94"/>
            <p:cNvSpPr>
              <a:spLocks noChangeShapeType="1"/>
            </p:cNvSpPr>
            <p:nvPr/>
          </p:nvSpPr>
          <p:spPr bwMode="auto">
            <a:xfrm flipV="1">
              <a:off x="5751194" y="2009193"/>
              <a:ext cx="273" cy="10083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8" name="Line 95"/>
            <p:cNvSpPr>
              <a:spLocks noChangeShapeType="1"/>
            </p:cNvSpPr>
            <p:nvPr/>
          </p:nvSpPr>
          <p:spPr bwMode="auto">
            <a:xfrm flipH="1">
              <a:off x="5902279" y="2016180"/>
              <a:ext cx="12404" cy="15633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9" name="Line 96"/>
            <p:cNvSpPr>
              <a:spLocks noChangeShapeType="1"/>
            </p:cNvSpPr>
            <p:nvPr/>
          </p:nvSpPr>
          <p:spPr bwMode="auto">
            <a:xfrm flipH="1">
              <a:off x="5408771" y="3571838"/>
              <a:ext cx="493196" cy="110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0" name="Text Box 110"/>
            <p:cNvSpPr txBox="1">
              <a:spLocks noChangeArrowheads="1"/>
            </p:cNvSpPr>
            <p:nvPr/>
          </p:nvSpPr>
          <p:spPr bwMode="auto">
            <a:xfrm>
              <a:off x="6307138" y="2717096"/>
              <a:ext cx="754063" cy="400110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miter lim="800000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主存</a:t>
              </a:r>
              <a:endPara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2" name="Text Box 114"/>
            <p:cNvSpPr txBox="1">
              <a:spLocks noChangeArrowheads="1"/>
            </p:cNvSpPr>
            <p:nvPr/>
          </p:nvSpPr>
          <p:spPr bwMode="auto">
            <a:xfrm>
              <a:off x="7798930" y="2016968"/>
              <a:ext cx="1247581" cy="445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000" b="1" dirty="0">
                  <a:solidFill>
                    <a:schemeClr val="folHlink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控制总线</a:t>
              </a:r>
              <a:endParaRPr lang="en-US" altLang="zh-CN" sz="2000" b="1" dirty="0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3" name="Text Box 117"/>
            <p:cNvSpPr txBox="1">
              <a:spLocks noChangeArrowheads="1"/>
            </p:cNvSpPr>
            <p:nvPr/>
          </p:nvSpPr>
          <p:spPr bwMode="auto">
            <a:xfrm>
              <a:off x="1891521" y="1673922"/>
              <a:ext cx="1583531" cy="472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eaLnBrk="0" hangingPunct="0">
                <a:spcBef>
                  <a:spcPct val="50000"/>
                </a:spcBef>
                <a:defRPr sz="2000" b="1">
                  <a:solidFill>
                    <a:schemeClr val="folHlink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</a:lstStyle>
            <a:p>
              <a:r>
                <a:rPr lang="zh-CN" altLang="en-US" dirty="0">
                  <a:solidFill>
                    <a:schemeClr val="tx1"/>
                  </a:solidFill>
                </a:rPr>
                <a:t>内总线</a:t>
              </a:r>
            </a:p>
          </p:txBody>
        </p:sp>
        <p:sp>
          <p:nvSpPr>
            <p:cNvPr id="136" name="Text Box 153"/>
            <p:cNvSpPr txBox="1">
              <a:spLocks noChangeArrowheads="1"/>
            </p:cNvSpPr>
            <p:nvPr/>
          </p:nvSpPr>
          <p:spPr bwMode="auto">
            <a:xfrm>
              <a:off x="7799435" y="1494853"/>
              <a:ext cx="1246658" cy="445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000" b="1" dirty="0">
                  <a:solidFill>
                    <a:schemeClr val="folHlink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地址总线</a:t>
              </a:r>
              <a:endParaRPr lang="en-US" altLang="zh-CN" sz="2000" b="1" dirty="0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7" name="Text Box 154"/>
            <p:cNvSpPr txBox="1">
              <a:spLocks noChangeArrowheads="1"/>
            </p:cNvSpPr>
            <p:nvPr/>
          </p:nvSpPr>
          <p:spPr bwMode="auto">
            <a:xfrm>
              <a:off x="7798930" y="1764755"/>
              <a:ext cx="1247581" cy="445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000" b="1" dirty="0">
                  <a:solidFill>
                    <a:schemeClr val="folHlink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数据总线</a:t>
              </a:r>
              <a:endParaRPr lang="en-US" altLang="zh-CN" sz="2000" b="1" dirty="0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8" name="Line 156"/>
            <p:cNvSpPr>
              <a:spLocks noChangeShapeType="1"/>
            </p:cNvSpPr>
            <p:nvPr/>
          </p:nvSpPr>
          <p:spPr bwMode="auto">
            <a:xfrm flipH="1">
              <a:off x="6068514" y="2183302"/>
              <a:ext cx="12405" cy="19260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9" name="Text Box 157"/>
            <p:cNvSpPr txBox="1">
              <a:spLocks noChangeArrowheads="1"/>
            </p:cNvSpPr>
            <p:nvPr/>
          </p:nvSpPr>
          <p:spPr bwMode="auto">
            <a:xfrm>
              <a:off x="5687918" y="4107724"/>
              <a:ext cx="786525" cy="835164"/>
            </a:xfrm>
            <a:prstGeom prst="rect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控制逻辑 </a:t>
              </a:r>
            </a:p>
          </p:txBody>
        </p:sp>
        <p:sp>
          <p:nvSpPr>
            <p:cNvPr id="140" name="Rectangle 39"/>
            <p:cNvSpPr>
              <a:spLocks noChangeArrowheads="1"/>
            </p:cNvSpPr>
            <p:nvPr/>
          </p:nvSpPr>
          <p:spPr bwMode="auto">
            <a:xfrm>
              <a:off x="2802732" y="4077840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R3</a:t>
              </a:r>
            </a:p>
          </p:txBody>
        </p:sp>
        <p:sp>
          <p:nvSpPr>
            <p:cNvPr id="141" name="Rectangle 39"/>
            <p:cNvSpPr>
              <a:spLocks noChangeArrowheads="1"/>
            </p:cNvSpPr>
            <p:nvPr/>
          </p:nvSpPr>
          <p:spPr bwMode="auto">
            <a:xfrm>
              <a:off x="2802732" y="4697178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C</a:t>
              </a:r>
            </a:p>
          </p:txBody>
        </p:sp>
        <p:sp>
          <p:nvSpPr>
            <p:cNvPr id="142" name="Rectangle 39"/>
            <p:cNvSpPr>
              <a:spLocks noChangeArrowheads="1"/>
            </p:cNvSpPr>
            <p:nvPr/>
          </p:nvSpPr>
          <p:spPr bwMode="auto">
            <a:xfrm>
              <a:off x="2802732" y="2903575"/>
              <a:ext cx="845348" cy="319194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R1</a:t>
              </a:r>
            </a:p>
          </p:txBody>
        </p:sp>
        <p:sp>
          <p:nvSpPr>
            <p:cNvPr id="143" name="Rectangle 39"/>
            <p:cNvSpPr>
              <a:spLocks noChangeArrowheads="1"/>
            </p:cNvSpPr>
            <p:nvPr/>
          </p:nvSpPr>
          <p:spPr bwMode="auto">
            <a:xfrm>
              <a:off x="2802732" y="2316003"/>
              <a:ext cx="845348" cy="317369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R0</a:t>
              </a:r>
            </a:p>
          </p:txBody>
        </p:sp>
        <p:sp>
          <p:nvSpPr>
            <p:cNvPr id="144" name="Rectangle 39"/>
            <p:cNvSpPr>
              <a:spLocks noChangeArrowheads="1"/>
            </p:cNvSpPr>
            <p:nvPr/>
          </p:nvSpPr>
          <p:spPr bwMode="auto">
            <a:xfrm>
              <a:off x="2802732" y="5332271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D</a:t>
              </a:r>
            </a:p>
          </p:txBody>
        </p:sp>
        <p:sp>
          <p:nvSpPr>
            <p:cNvPr id="145" name="Rectangle 39"/>
            <p:cNvSpPr>
              <a:spLocks noChangeArrowheads="1"/>
            </p:cNvSpPr>
            <p:nvPr/>
          </p:nvSpPr>
          <p:spPr bwMode="auto">
            <a:xfrm>
              <a:off x="4548210" y="5332271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PSW</a:t>
              </a:r>
            </a:p>
          </p:txBody>
        </p:sp>
        <p:sp>
          <p:nvSpPr>
            <p:cNvPr id="146" name="Rectangle 39"/>
            <p:cNvSpPr>
              <a:spLocks noChangeArrowheads="1"/>
            </p:cNvSpPr>
            <p:nvPr/>
          </p:nvSpPr>
          <p:spPr bwMode="auto">
            <a:xfrm>
              <a:off x="4548210" y="4697178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SP</a:t>
              </a:r>
            </a:p>
          </p:txBody>
        </p:sp>
        <p:sp>
          <p:nvSpPr>
            <p:cNvPr id="147" name="Rectangle 39"/>
            <p:cNvSpPr>
              <a:spLocks noChangeArrowheads="1"/>
            </p:cNvSpPr>
            <p:nvPr/>
          </p:nvSpPr>
          <p:spPr bwMode="auto">
            <a:xfrm>
              <a:off x="4548210" y="4077840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PC</a:t>
              </a:r>
            </a:p>
          </p:txBody>
        </p:sp>
        <p:sp>
          <p:nvSpPr>
            <p:cNvPr id="148" name="Rectangle 39"/>
            <p:cNvSpPr>
              <a:spLocks noChangeArrowheads="1"/>
            </p:cNvSpPr>
            <p:nvPr/>
          </p:nvSpPr>
          <p:spPr bwMode="auto">
            <a:xfrm>
              <a:off x="4548210" y="3476928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IR</a:t>
              </a:r>
            </a:p>
          </p:txBody>
        </p:sp>
        <p:sp>
          <p:nvSpPr>
            <p:cNvPr id="149" name="Rectangle 39"/>
            <p:cNvSpPr>
              <a:spLocks noChangeArrowheads="1"/>
            </p:cNvSpPr>
            <p:nvPr/>
          </p:nvSpPr>
          <p:spPr bwMode="auto">
            <a:xfrm>
              <a:off x="4546599" y="2902470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MDR</a:t>
              </a:r>
            </a:p>
          </p:txBody>
        </p:sp>
        <p:sp>
          <p:nvSpPr>
            <p:cNvPr id="150" name="Rectangle 39"/>
            <p:cNvSpPr>
              <a:spLocks noChangeArrowheads="1"/>
            </p:cNvSpPr>
            <p:nvPr/>
          </p:nvSpPr>
          <p:spPr bwMode="auto">
            <a:xfrm>
              <a:off x="4547788" y="2313985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MAR</a:t>
              </a:r>
            </a:p>
          </p:txBody>
        </p:sp>
        <p:sp>
          <p:nvSpPr>
            <p:cNvPr id="155" name="Text Box 98"/>
            <p:cNvSpPr txBox="1">
              <a:spLocks noChangeArrowheads="1"/>
            </p:cNvSpPr>
            <p:nvPr/>
          </p:nvSpPr>
          <p:spPr bwMode="auto">
            <a:xfrm>
              <a:off x="1379462" y="4602527"/>
              <a:ext cx="1264229" cy="12547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 R0~R3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 C  D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PSW MDR</a:t>
              </a:r>
            </a:p>
          </p:txBody>
        </p:sp>
        <p:sp>
          <p:nvSpPr>
            <p:cNvPr id="156" name="Text Box 98"/>
            <p:cNvSpPr txBox="1">
              <a:spLocks noChangeArrowheads="1"/>
            </p:cNvSpPr>
            <p:nvPr/>
          </p:nvSpPr>
          <p:spPr bwMode="auto">
            <a:xfrm>
              <a:off x="380773" y="4328130"/>
              <a:ext cx="48684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…</a:t>
              </a:r>
            </a:p>
          </p:txBody>
        </p:sp>
        <p:sp>
          <p:nvSpPr>
            <p:cNvPr id="157" name="Text Box 98"/>
            <p:cNvSpPr txBox="1">
              <a:spLocks noChangeArrowheads="1"/>
            </p:cNvSpPr>
            <p:nvPr/>
          </p:nvSpPr>
          <p:spPr bwMode="auto">
            <a:xfrm>
              <a:off x="1752205" y="4350543"/>
              <a:ext cx="48684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…</a:t>
              </a:r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10C97596-949B-4C46-B79E-777065FAB2D8}"/>
              </a:ext>
            </a:extLst>
          </p:cNvPr>
          <p:cNvSpPr/>
          <p:nvPr/>
        </p:nvSpPr>
        <p:spPr>
          <a:xfrm>
            <a:off x="-5077" y="5106652"/>
            <a:ext cx="9181652" cy="12922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Line 75">
            <a:extLst>
              <a:ext uri="{FF2B5EF4-FFF2-40B4-BE49-F238E27FC236}">
                <a16:creationId xmlns:a16="http://schemas.microsoft.com/office/drawing/2014/main" id="{C1BCCACE-3321-492E-92DD-1EDAE940C564}"/>
              </a:ext>
            </a:extLst>
          </p:cNvPr>
          <p:cNvSpPr>
            <a:spLocks noChangeShapeType="1"/>
          </p:cNvSpPr>
          <p:nvPr/>
        </p:nvSpPr>
        <p:spPr bwMode="auto">
          <a:xfrm>
            <a:off x="7455530" y="1431731"/>
            <a:ext cx="446" cy="822729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2" name="Line 78">
            <a:extLst>
              <a:ext uri="{FF2B5EF4-FFF2-40B4-BE49-F238E27FC236}">
                <a16:creationId xmlns:a16="http://schemas.microsoft.com/office/drawing/2014/main" id="{7E7974CD-D809-446E-9363-2D8F1F027489}"/>
              </a:ext>
            </a:extLst>
          </p:cNvPr>
          <p:cNvSpPr>
            <a:spLocks noChangeShapeType="1"/>
          </p:cNvSpPr>
          <p:nvPr/>
        </p:nvSpPr>
        <p:spPr bwMode="auto">
          <a:xfrm>
            <a:off x="7908413" y="1764738"/>
            <a:ext cx="0" cy="489721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3" name="Text Box 111">
            <a:extLst>
              <a:ext uri="{FF2B5EF4-FFF2-40B4-BE49-F238E27FC236}">
                <a16:creationId xmlns:a16="http://schemas.microsoft.com/office/drawing/2014/main" id="{EE6DD0ED-7B35-4171-8528-100C784A81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0570" y="2225884"/>
            <a:ext cx="730300" cy="40011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  <a:miter lim="800000"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接口</a:t>
            </a:r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4" name="Line 152">
            <a:extLst>
              <a:ext uri="{FF2B5EF4-FFF2-40B4-BE49-F238E27FC236}">
                <a16:creationId xmlns:a16="http://schemas.microsoft.com/office/drawing/2014/main" id="{E4CBD12D-5495-4622-A05D-9AC55D0AB8E2}"/>
              </a:ext>
            </a:extLst>
          </p:cNvPr>
          <p:cNvSpPr>
            <a:spLocks noChangeShapeType="1"/>
          </p:cNvSpPr>
          <p:nvPr/>
        </p:nvSpPr>
        <p:spPr bwMode="auto">
          <a:xfrm>
            <a:off x="7678578" y="1600959"/>
            <a:ext cx="3617" cy="653499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5" name="Text Box 111">
            <a:extLst>
              <a:ext uri="{FF2B5EF4-FFF2-40B4-BE49-F238E27FC236}">
                <a16:creationId xmlns:a16="http://schemas.microsoft.com/office/drawing/2014/main" id="{8F2E4979-813E-46CD-B6D9-512A259D78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0570" y="2951754"/>
            <a:ext cx="678656" cy="40011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  <a:miter lim="800000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000" b="1">
                <a:latin typeface="楷体" panose="02010609060101010101" pitchFamily="49" charset="-122"/>
                <a:ea typeface="楷体" panose="02010609060101010101" pitchFamily="49" charset="-122"/>
              </a:rPr>
              <a:t>I/O</a:t>
            </a:r>
          </a:p>
        </p:txBody>
      </p:sp>
      <p:sp>
        <p:nvSpPr>
          <p:cNvPr id="76" name="Line 78">
            <a:extLst>
              <a:ext uri="{FF2B5EF4-FFF2-40B4-BE49-F238E27FC236}">
                <a16:creationId xmlns:a16="http://schemas.microsoft.com/office/drawing/2014/main" id="{DEC403F7-1335-4938-9B50-F2702BF47A7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89407" y="2633316"/>
            <a:ext cx="1" cy="3159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0" name="Line 69">
            <a:extLst>
              <a:ext uri="{FF2B5EF4-FFF2-40B4-BE49-F238E27FC236}">
                <a16:creationId xmlns:a16="http://schemas.microsoft.com/office/drawing/2014/main" id="{FC4ABF2C-EB95-430A-B073-964F4E9F429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44538" y="1590260"/>
            <a:ext cx="2722431" cy="999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1" name="Text Box 110">
            <a:extLst>
              <a:ext uri="{FF2B5EF4-FFF2-40B4-BE49-F238E27FC236}">
                <a16:creationId xmlns:a16="http://schemas.microsoft.com/office/drawing/2014/main" id="{574BC272-C114-48F8-94FC-9D0EEFC230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75697" y="2223534"/>
            <a:ext cx="754063" cy="400110"/>
          </a:xfrm>
          <a:prstGeom prst="rect">
            <a:avLst/>
          </a:prstGeom>
          <a:solidFill>
            <a:srgbClr val="FF0000"/>
          </a:solidFill>
          <a:ln w="38100">
            <a:solidFill>
              <a:srgbClr val="ED7D31"/>
            </a:solidFill>
            <a:miter lim="800000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0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接口</a:t>
            </a:r>
            <a:endParaRPr lang="en-US" altLang="zh-CN" sz="20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2" name="Line 74">
            <a:extLst>
              <a:ext uri="{FF2B5EF4-FFF2-40B4-BE49-F238E27FC236}">
                <a16:creationId xmlns:a16="http://schemas.microsoft.com/office/drawing/2014/main" id="{D23F2B85-2682-42DB-9BCB-38E96758F1A1}"/>
              </a:ext>
            </a:extLst>
          </p:cNvPr>
          <p:cNvSpPr>
            <a:spLocks noChangeShapeType="1"/>
          </p:cNvSpPr>
          <p:nvPr/>
        </p:nvSpPr>
        <p:spPr bwMode="auto">
          <a:xfrm>
            <a:off x="7679034" y="1616223"/>
            <a:ext cx="446" cy="63228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3" name="Text Box 5">
            <a:extLst>
              <a:ext uri="{FF2B5EF4-FFF2-40B4-BE49-F238E27FC236}">
                <a16:creationId xmlns:a16="http://schemas.microsoft.com/office/drawing/2014/main" id="{BC75EC1A-C8F3-489D-B2CE-A0C0094A228B}"/>
              </a:ext>
            </a:extLst>
          </p:cNvPr>
          <p:cNvSpPr txBox="1"/>
          <p:nvPr/>
        </p:nvSpPr>
        <p:spPr>
          <a:xfrm>
            <a:off x="525148" y="5312711"/>
            <a:ext cx="488257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r>
              <a:rPr lang="en-US" altLang="zh-CN" sz="2400" b="1" baseline="-25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j</a:t>
            </a:r>
          </a:p>
        </p:txBody>
      </p:sp>
      <p:sp>
        <p:nvSpPr>
          <p:cNvPr id="84" name="Line 61">
            <a:extLst>
              <a:ext uri="{FF2B5EF4-FFF2-40B4-BE49-F238E27FC236}">
                <a16:creationId xmlns:a16="http://schemas.microsoft.com/office/drawing/2014/main" id="{C59930EE-02C8-4238-8203-A5779A7EE9C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08204" y="5542661"/>
            <a:ext cx="352041" cy="176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5" name="Text Box 5">
            <a:extLst>
              <a:ext uri="{FF2B5EF4-FFF2-40B4-BE49-F238E27FC236}">
                <a16:creationId xmlns:a16="http://schemas.microsoft.com/office/drawing/2014/main" id="{46AA39E7-6F88-4F2B-8399-70E7BE146923}"/>
              </a:ext>
            </a:extLst>
          </p:cNvPr>
          <p:cNvSpPr txBox="1"/>
          <p:nvPr/>
        </p:nvSpPr>
        <p:spPr>
          <a:xfrm>
            <a:off x="1173548" y="5312711"/>
            <a:ext cx="864432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数总</a:t>
            </a:r>
            <a:endParaRPr lang="en-US" altLang="zh-CN" sz="24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6" name="Rectangle 39">
            <a:extLst>
              <a:ext uri="{FF2B5EF4-FFF2-40B4-BE49-F238E27FC236}">
                <a16:creationId xmlns:a16="http://schemas.microsoft.com/office/drawing/2014/main" id="{9AE3FA39-4CB9-421B-99B7-1B82527730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2228" y="2394612"/>
            <a:ext cx="845348" cy="288555"/>
          </a:xfrm>
          <a:prstGeom prst="rect">
            <a:avLst/>
          </a:prstGeom>
          <a:solidFill>
            <a:srgbClr val="FF0000"/>
          </a:solidFill>
          <a:ln w="38100">
            <a:solidFill>
              <a:srgbClr val="ED7D31"/>
            </a:solidFill>
            <a:miter lim="800000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0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MDR</a:t>
            </a:r>
          </a:p>
        </p:txBody>
      </p:sp>
      <p:sp>
        <p:nvSpPr>
          <p:cNvPr id="87" name="Line 93">
            <a:extLst>
              <a:ext uri="{FF2B5EF4-FFF2-40B4-BE49-F238E27FC236}">
                <a16:creationId xmlns:a16="http://schemas.microsoft.com/office/drawing/2014/main" id="{21B8145D-5BC0-4961-917E-16FBF35A0D4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38402" y="2478338"/>
            <a:ext cx="377031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8" name="Line 94">
            <a:extLst>
              <a:ext uri="{FF2B5EF4-FFF2-40B4-BE49-F238E27FC236}">
                <a16:creationId xmlns:a16="http://schemas.microsoft.com/office/drawing/2014/main" id="{498D3C24-3EF4-4BF0-B25D-343B176A601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97649" y="1593976"/>
            <a:ext cx="273" cy="905311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9" name="Line 61">
            <a:extLst>
              <a:ext uri="{FF2B5EF4-FFF2-40B4-BE49-F238E27FC236}">
                <a16:creationId xmlns:a16="http://schemas.microsoft.com/office/drawing/2014/main" id="{043EF94D-A2F7-4159-8FE1-F52E82B830B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32779" y="5542661"/>
            <a:ext cx="352041" cy="176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0" name="Text Box 5">
            <a:extLst>
              <a:ext uri="{FF2B5EF4-FFF2-40B4-BE49-F238E27FC236}">
                <a16:creationId xmlns:a16="http://schemas.microsoft.com/office/drawing/2014/main" id="{E6C43BF1-517C-45CD-933F-6B7B97D28631}"/>
              </a:ext>
            </a:extLst>
          </p:cNvPr>
          <p:cNvSpPr txBox="1"/>
          <p:nvPr/>
        </p:nvSpPr>
        <p:spPr>
          <a:xfrm>
            <a:off x="2198123" y="5312711"/>
            <a:ext cx="864432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MDR</a:t>
            </a:r>
          </a:p>
        </p:txBody>
      </p:sp>
      <p:sp>
        <p:nvSpPr>
          <p:cNvPr id="91" name="Text Box 98">
            <a:extLst>
              <a:ext uri="{FF2B5EF4-FFF2-40B4-BE49-F238E27FC236}">
                <a16:creationId xmlns:a16="http://schemas.microsoft.com/office/drawing/2014/main" id="{F0437C17-D299-4013-9D88-C4352F8330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3079" y="4726106"/>
            <a:ext cx="674639" cy="313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MDR</a:t>
            </a:r>
          </a:p>
        </p:txBody>
      </p:sp>
      <p:sp>
        <p:nvSpPr>
          <p:cNvPr id="121" name="Line 31">
            <a:extLst>
              <a:ext uri="{FF2B5EF4-FFF2-40B4-BE49-F238E27FC236}">
                <a16:creationId xmlns:a16="http://schemas.microsoft.com/office/drawing/2014/main" id="{917848B3-2365-4BDE-9A5C-91419C32C08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70899" y="3532582"/>
            <a:ext cx="1" cy="35917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3" name="Text Box 125">
            <a:extLst>
              <a:ext uri="{FF2B5EF4-FFF2-40B4-BE49-F238E27FC236}">
                <a16:creationId xmlns:a16="http://schemas.microsoft.com/office/drawing/2014/main" id="{2638BCA4-A32C-403F-BF95-8082F56377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4911" y="3165209"/>
            <a:ext cx="1131091" cy="400110"/>
          </a:xfrm>
          <a:prstGeom prst="rect">
            <a:avLst/>
          </a:prstGeom>
          <a:solidFill>
            <a:srgbClr val="FF0000"/>
          </a:solidFill>
          <a:ln w="38100">
            <a:solidFill>
              <a:srgbClr val="ED7D31"/>
            </a:solidFill>
            <a:miter lim="800000"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</a:p>
        </p:txBody>
      </p:sp>
      <p:sp>
        <p:nvSpPr>
          <p:cNvPr id="131" name="Line 61">
            <a:extLst>
              <a:ext uri="{FF2B5EF4-FFF2-40B4-BE49-F238E27FC236}">
                <a16:creationId xmlns:a16="http://schemas.microsoft.com/office/drawing/2014/main" id="{567BC4FF-9A54-41D8-9E37-FC4A945DE79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49191" y="5542661"/>
            <a:ext cx="352041" cy="176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4" name="Text Box 5">
            <a:extLst>
              <a:ext uri="{FF2B5EF4-FFF2-40B4-BE49-F238E27FC236}">
                <a16:creationId xmlns:a16="http://schemas.microsoft.com/office/drawing/2014/main" id="{9D8C9DAF-0AD5-4B69-83BA-E1DA09F2A210}"/>
              </a:ext>
            </a:extLst>
          </p:cNvPr>
          <p:cNvSpPr txBox="1"/>
          <p:nvPr/>
        </p:nvSpPr>
        <p:spPr>
          <a:xfrm>
            <a:off x="3214535" y="5312711"/>
            <a:ext cx="58000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</a:p>
        </p:txBody>
      </p:sp>
      <p:sp>
        <p:nvSpPr>
          <p:cNvPr id="135" name="Line 30">
            <a:extLst>
              <a:ext uri="{FF2B5EF4-FFF2-40B4-BE49-F238E27FC236}">
                <a16:creationId xmlns:a16="http://schemas.microsoft.com/office/drawing/2014/main" id="{F979D0C7-2BB7-4A52-A691-9BD1626D1E8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4089" y="2869036"/>
            <a:ext cx="0" cy="29311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1" name="Text Box 127">
            <a:extLst>
              <a:ext uri="{FF2B5EF4-FFF2-40B4-BE49-F238E27FC236}">
                <a16:creationId xmlns:a16="http://schemas.microsoft.com/office/drawing/2014/main" id="{E9BF73D4-79C6-41A6-BAA3-894053F3AD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725" y="2529146"/>
            <a:ext cx="1537493" cy="359216"/>
          </a:xfrm>
          <a:prstGeom prst="rect">
            <a:avLst/>
          </a:prstGeom>
          <a:solidFill>
            <a:srgbClr val="FF0000"/>
          </a:solidFill>
          <a:ln w="38100">
            <a:solidFill>
              <a:srgbClr val="ED7D31"/>
            </a:solidFill>
            <a:miter lim="800000"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ALU</a:t>
            </a:r>
          </a:p>
        </p:txBody>
      </p:sp>
      <p:sp>
        <p:nvSpPr>
          <p:cNvPr id="152" name="Line 61">
            <a:extLst>
              <a:ext uri="{FF2B5EF4-FFF2-40B4-BE49-F238E27FC236}">
                <a16:creationId xmlns:a16="http://schemas.microsoft.com/office/drawing/2014/main" id="{8AF9CCEF-30C1-4299-8BC6-7A963A3F6C7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04323" y="5542661"/>
            <a:ext cx="352041" cy="176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3" name="Text Box 5">
            <a:extLst>
              <a:ext uri="{FF2B5EF4-FFF2-40B4-BE49-F238E27FC236}">
                <a16:creationId xmlns:a16="http://schemas.microsoft.com/office/drawing/2014/main" id="{EF31D6FD-2C2C-428E-AE18-88D21D09ED79}"/>
              </a:ext>
            </a:extLst>
          </p:cNvPr>
          <p:cNvSpPr txBox="1"/>
          <p:nvPr/>
        </p:nvSpPr>
        <p:spPr>
          <a:xfrm>
            <a:off x="3969666" y="5312711"/>
            <a:ext cx="722561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ALU</a:t>
            </a:r>
          </a:p>
        </p:txBody>
      </p:sp>
      <p:sp>
        <p:nvSpPr>
          <p:cNvPr id="154" name="Line 30">
            <a:extLst>
              <a:ext uri="{FF2B5EF4-FFF2-40B4-BE49-F238E27FC236}">
                <a16:creationId xmlns:a16="http://schemas.microsoft.com/office/drawing/2014/main" id="{CEBBCBB2-DC85-48C2-B56B-CD9467DEF3D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31374" y="2234012"/>
            <a:ext cx="0" cy="29311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8" name="Text Box 116">
            <a:extLst>
              <a:ext uri="{FF2B5EF4-FFF2-40B4-BE49-F238E27FC236}">
                <a16:creationId xmlns:a16="http://schemas.microsoft.com/office/drawing/2014/main" id="{9E4FE084-ADFD-4538-BAE8-F8D107561D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0185" y="1893752"/>
            <a:ext cx="1281906" cy="359216"/>
          </a:xfrm>
          <a:prstGeom prst="rect">
            <a:avLst/>
          </a:prstGeom>
          <a:solidFill>
            <a:srgbClr val="FF0000"/>
          </a:solidFill>
          <a:ln w="38100">
            <a:solidFill>
              <a:srgbClr val="ED7D31"/>
            </a:solidFill>
            <a:miter lim="800000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zh-CN" altLang="en-US" sz="20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移位器</a:t>
            </a:r>
          </a:p>
        </p:txBody>
      </p:sp>
      <p:sp>
        <p:nvSpPr>
          <p:cNvPr id="159" name="Line 61">
            <a:extLst>
              <a:ext uri="{FF2B5EF4-FFF2-40B4-BE49-F238E27FC236}">
                <a16:creationId xmlns:a16="http://schemas.microsoft.com/office/drawing/2014/main" id="{8E39AF9C-8B81-46B0-AE32-E19C7E89BD2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22081" y="5542661"/>
            <a:ext cx="352041" cy="176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0" name="Text Box 5">
            <a:extLst>
              <a:ext uri="{FF2B5EF4-FFF2-40B4-BE49-F238E27FC236}">
                <a16:creationId xmlns:a16="http://schemas.microsoft.com/office/drawing/2014/main" id="{5C976962-85FB-4A1E-9460-EBEC97DCD993}"/>
              </a:ext>
            </a:extLst>
          </p:cNvPr>
          <p:cNvSpPr txBox="1"/>
          <p:nvPr/>
        </p:nvSpPr>
        <p:spPr>
          <a:xfrm>
            <a:off x="4900124" y="5312711"/>
            <a:ext cx="1116412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移位器</a:t>
            </a:r>
            <a:endParaRPr lang="en-US" altLang="zh-CN" sz="24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1" name="Line 30">
            <a:extLst>
              <a:ext uri="{FF2B5EF4-FFF2-40B4-BE49-F238E27FC236}">
                <a16:creationId xmlns:a16="http://schemas.microsoft.com/office/drawing/2014/main" id="{EDCCCCAC-9644-4D7D-A3BD-8AA13C272F8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31287" y="1670690"/>
            <a:ext cx="0" cy="29311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2" name="Line 51">
            <a:extLst>
              <a:ext uri="{FF2B5EF4-FFF2-40B4-BE49-F238E27FC236}">
                <a16:creationId xmlns:a16="http://schemas.microsoft.com/office/drawing/2014/main" id="{1B1A33AF-1200-4F95-9EC1-8ABFC71B8F1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37691" y="1687906"/>
            <a:ext cx="2699770" cy="1002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3" name="Text Box 117">
            <a:extLst>
              <a:ext uri="{FF2B5EF4-FFF2-40B4-BE49-F238E27FC236}">
                <a16:creationId xmlns:a16="http://schemas.microsoft.com/office/drawing/2014/main" id="{BC3C1EA4-7EA4-4290-9A7A-F090AC2963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8590" y="1291128"/>
            <a:ext cx="15835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spcBef>
                <a:spcPct val="50000"/>
              </a:spcBef>
              <a:defRPr sz="2000" b="1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 dirty="0">
                <a:solidFill>
                  <a:srgbClr val="FF0000"/>
                </a:solidFill>
              </a:rPr>
              <a:t>内总线</a:t>
            </a:r>
          </a:p>
        </p:txBody>
      </p:sp>
      <p:sp>
        <p:nvSpPr>
          <p:cNvPr id="164" name="Line 52">
            <a:extLst>
              <a:ext uri="{FF2B5EF4-FFF2-40B4-BE49-F238E27FC236}">
                <a16:creationId xmlns:a16="http://schemas.microsoft.com/office/drawing/2014/main" id="{77951B35-41D1-4039-AD4A-388840271588}"/>
              </a:ext>
            </a:extLst>
          </p:cNvPr>
          <p:cNvSpPr>
            <a:spLocks noChangeShapeType="1"/>
          </p:cNvSpPr>
          <p:nvPr/>
        </p:nvSpPr>
        <p:spPr bwMode="auto">
          <a:xfrm>
            <a:off x="4224558" y="1667393"/>
            <a:ext cx="14633" cy="3305939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5" name="Line 61">
            <a:extLst>
              <a:ext uri="{FF2B5EF4-FFF2-40B4-BE49-F238E27FC236}">
                <a16:creationId xmlns:a16="http://schemas.microsoft.com/office/drawing/2014/main" id="{14F82C5F-CD28-4EA5-8D42-B8BAA2C2496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43359" y="5542661"/>
            <a:ext cx="352041" cy="176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6" name="Text Box 5">
            <a:extLst>
              <a:ext uri="{FF2B5EF4-FFF2-40B4-BE49-F238E27FC236}">
                <a16:creationId xmlns:a16="http://schemas.microsoft.com/office/drawing/2014/main" id="{BE78AF82-FF83-41B6-95AE-A3DF3224177D}"/>
              </a:ext>
            </a:extLst>
          </p:cNvPr>
          <p:cNvSpPr txBox="1"/>
          <p:nvPr/>
        </p:nvSpPr>
        <p:spPr>
          <a:xfrm>
            <a:off x="6208702" y="5312711"/>
            <a:ext cx="1699711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内总线</a:t>
            </a:r>
            <a:endParaRPr lang="en-US" altLang="zh-CN" sz="24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7" name="Line 60">
            <a:extLst>
              <a:ext uri="{FF2B5EF4-FFF2-40B4-BE49-F238E27FC236}">
                <a16:creationId xmlns:a16="http://schemas.microsoft.com/office/drawing/2014/main" id="{DABB7475-9DBD-44B3-9546-024E11FE8ED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53272" y="3052955"/>
            <a:ext cx="370798" cy="5079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8" name="Rectangle 39">
            <a:extLst>
              <a:ext uri="{FF2B5EF4-FFF2-40B4-BE49-F238E27FC236}">
                <a16:creationId xmlns:a16="http://schemas.microsoft.com/office/drawing/2014/main" id="{41892EFC-FC01-4F54-89B9-2A6E37DE9C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9191" y="2911058"/>
            <a:ext cx="845348" cy="288555"/>
          </a:xfrm>
          <a:prstGeom prst="rect">
            <a:avLst/>
          </a:prstGeom>
          <a:solidFill>
            <a:srgbClr val="FF0000"/>
          </a:solidFill>
          <a:ln w="38100">
            <a:solidFill>
              <a:srgbClr val="ED7D31"/>
            </a:solidFill>
            <a:miter lim="800000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0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R2</a:t>
            </a:r>
          </a:p>
        </p:txBody>
      </p:sp>
      <p:sp>
        <p:nvSpPr>
          <p:cNvPr id="169" name="Line 61">
            <a:extLst>
              <a:ext uri="{FF2B5EF4-FFF2-40B4-BE49-F238E27FC236}">
                <a16:creationId xmlns:a16="http://schemas.microsoft.com/office/drawing/2014/main" id="{15F9C0BA-28C4-4DDA-AA59-C4235897AE7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780474" y="5542661"/>
            <a:ext cx="352041" cy="176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0" name="Text Box 5">
            <a:extLst>
              <a:ext uri="{FF2B5EF4-FFF2-40B4-BE49-F238E27FC236}">
                <a16:creationId xmlns:a16="http://schemas.microsoft.com/office/drawing/2014/main" id="{808F561F-6F71-4485-84FA-B5C27AC034B1}"/>
              </a:ext>
            </a:extLst>
          </p:cNvPr>
          <p:cNvSpPr txBox="1"/>
          <p:nvPr/>
        </p:nvSpPr>
        <p:spPr>
          <a:xfrm>
            <a:off x="8058517" y="5312711"/>
            <a:ext cx="651046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r>
              <a:rPr lang="en-US" altLang="zh-CN" sz="2400" b="1" baseline="-25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</a:p>
        </p:txBody>
      </p:sp>
      <p:sp>
        <p:nvSpPr>
          <p:cNvPr id="171" name="Text Box 5">
            <a:extLst>
              <a:ext uri="{FF2B5EF4-FFF2-40B4-BE49-F238E27FC236}">
                <a16:creationId xmlns:a16="http://schemas.microsoft.com/office/drawing/2014/main" id="{9F1FE725-076D-405D-BE3F-199B4EC30B5A}"/>
              </a:ext>
            </a:extLst>
          </p:cNvPr>
          <p:cNvSpPr txBox="1"/>
          <p:nvPr/>
        </p:nvSpPr>
        <p:spPr>
          <a:xfrm>
            <a:off x="3062555" y="5780971"/>
            <a:ext cx="3022396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（与③相同）</a:t>
            </a:r>
            <a:endParaRPr lang="en-US" altLang="zh-CN" sz="24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71435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5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50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00"/>
                            </p:stCondLst>
                            <p:childTnLst>
                              <p:par>
                                <p:cTn id="9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500"/>
                            </p:stCondLst>
                            <p:childTnLst>
                              <p:par>
                                <p:cTn id="10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"/>
                            </p:stCondLst>
                            <p:childTnLst>
                              <p:par>
                                <p:cTn id="1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500"/>
                            </p:stCondLst>
                            <p:childTnLst>
                              <p:par>
                                <p:cTn id="1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2000"/>
                            </p:stCondLst>
                            <p:childTnLst>
                              <p:par>
                                <p:cTn id="1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500"/>
                            </p:stCondLst>
                            <p:childTnLst>
                              <p:par>
                                <p:cTn id="13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8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1000"/>
                            </p:stCondLst>
                            <p:childTnLst>
                              <p:par>
                                <p:cTn id="1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2000"/>
                            </p:stCondLst>
                            <p:childTnLst>
                              <p:par>
                                <p:cTn id="1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  <p:bldP spid="81" grpId="0" animBg="1"/>
      <p:bldP spid="82" grpId="0" animBg="1"/>
      <p:bldP spid="83" grpId="0"/>
      <p:bldP spid="84" grpId="0" bldLvl="0" animBg="1"/>
      <p:bldP spid="85" grpId="0"/>
      <p:bldP spid="86" grpId="0" animBg="1"/>
      <p:bldP spid="87" grpId="0" animBg="1"/>
      <p:bldP spid="88" grpId="0" animBg="1"/>
      <p:bldP spid="89" grpId="0" bldLvl="0" animBg="1"/>
      <p:bldP spid="90" grpId="0"/>
      <p:bldP spid="91" grpId="0"/>
      <p:bldP spid="121" grpId="0" animBg="1"/>
      <p:bldP spid="123" grpId="0" animBg="1"/>
      <p:bldP spid="131" grpId="0" bldLvl="0" animBg="1"/>
      <p:bldP spid="134" grpId="0"/>
      <p:bldP spid="135" grpId="0" animBg="1"/>
      <p:bldP spid="151" grpId="0" animBg="1"/>
      <p:bldP spid="152" grpId="0" bldLvl="0" animBg="1"/>
      <p:bldP spid="153" grpId="0"/>
      <p:bldP spid="154" grpId="0" animBg="1"/>
      <p:bldP spid="158" grpId="0" animBg="1"/>
      <p:bldP spid="159" grpId="0" bldLvl="0" animBg="1"/>
      <p:bldP spid="160" grpId="0"/>
      <p:bldP spid="161" grpId="0" animBg="1"/>
      <p:bldP spid="162" grpId="0" animBg="1"/>
      <p:bldP spid="163" grpId="0"/>
      <p:bldP spid="164" grpId="0" animBg="1"/>
      <p:bldP spid="165" grpId="0" bldLvl="0" animBg="1"/>
      <p:bldP spid="166" grpId="0"/>
      <p:bldP spid="167" grpId="0" animBg="1"/>
      <p:bldP spid="168" grpId="0" animBg="1"/>
      <p:bldP spid="169" grpId="0" bldLvl="0" animBg="1"/>
      <p:bldP spid="170" grpId="0"/>
      <p:bldP spid="171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" y="-24766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-21516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三、</a:t>
            </a:r>
            <a:r>
              <a:rPr lang="en-US" altLang="zh-CN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CPU</a:t>
            </a:r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的内部数据通路结构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44</a:t>
            </a:fld>
            <a:endParaRPr lang="zh-CN" altLang="en-US"/>
          </a:p>
        </p:txBody>
      </p:sp>
      <p:sp>
        <p:nvSpPr>
          <p:cNvPr id="77" name="Text Box 5">
            <a:extLst>
              <a:ext uri="{FF2B5EF4-FFF2-40B4-BE49-F238E27FC236}">
                <a16:creationId xmlns:a16="http://schemas.microsoft.com/office/drawing/2014/main" id="{CA8F5292-BDA9-490B-8FFB-687E70313832}"/>
              </a:ext>
            </a:extLst>
          </p:cNvPr>
          <p:cNvSpPr txBox="1"/>
          <p:nvPr/>
        </p:nvSpPr>
        <p:spPr>
          <a:xfrm>
            <a:off x="34513" y="980894"/>
            <a:ext cx="5509944" cy="5232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）微命令设置</a:t>
            </a:r>
            <a:endParaRPr lang="en-US" altLang="zh-CN" sz="28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140D1C7-F200-4533-A78F-E2F68340D379}"/>
              </a:ext>
            </a:extLst>
          </p:cNvPr>
          <p:cNvSpPr txBox="1"/>
          <p:nvPr/>
        </p:nvSpPr>
        <p:spPr>
          <a:xfrm>
            <a:off x="71298" y="1559302"/>
            <a:ext cx="9255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将模型机的数据传送路径分为两大类操作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并分段设置相关微命令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98B8703-7AA5-42AA-A346-66A02CDF2766}"/>
              </a:ext>
            </a:extLst>
          </p:cNvPr>
          <p:cNvSpPr txBox="1"/>
          <p:nvPr/>
        </p:nvSpPr>
        <p:spPr>
          <a:xfrm>
            <a:off x="108334" y="2011322"/>
            <a:ext cx="8765628" cy="4437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400" b="1" noProof="1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kumimoji="1" lang="zh-CN" altLang="en-US" sz="2400" b="1" noProof="1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、数据通路操作</a:t>
            </a:r>
            <a:endParaRPr kumimoji="1" lang="en-US" altLang="zh-CN" sz="2400" b="1" noProof="1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400" b="1" noProof="1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1）ALU输入选择:</a:t>
            </a:r>
            <a:endParaRPr lang="en-US" altLang="zh-CN" sz="2400" b="1" noProof="1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400" b="1" noProof="1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kumimoji="1" lang="zh-CN" altLang="en-US" sz="2400" b="1" noProof="1">
                <a:latin typeface="楷体" panose="02010609060101010101" pitchFamily="49" charset="-122"/>
                <a:ea typeface="楷体" panose="02010609060101010101" pitchFamily="49" charset="-122"/>
              </a:rPr>
              <a:t>Ri→A，Ri的取值：R0—R3，C,D,PC,SP</a:t>
            </a:r>
            <a:endParaRPr lang="en-US" altLang="zh-CN" sz="2400" b="1" noProof="1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400" b="1" noProof="1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kumimoji="1" lang="zh-CN" altLang="en-US" sz="2400" b="1" noProof="1">
                <a:latin typeface="楷体" panose="02010609060101010101" pitchFamily="49" charset="-122"/>
                <a:ea typeface="楷体" panose="02010609060101010101" pitchFamily="49" charset="-122"/>
              </a:rPr>
              <a:t>Ri→B，Ri的取值：R0—R3,C,D,MDR,PSW</a:t>
            </a:r>
            <a:endParaRPr lang="en-US" altLang="zh-CN" sz="2400" b="1" noProof="1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400" b="1" noProof="1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2）AUL功能选择:</a:t>
            </a:r>
            <a:endParaRPr lang="en-US" altLang="zh-CN" sz="2400" b="1" noProof="1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400" b="1" noProof="1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kumimoji="1" lang="zh-CN" altLang="en-US" sz="2400" b="1" noProof="1">
                <a:latin typeface="楷体" panose="02010609060101010101" pitchFamily="49" charset="-122"/>
                <a:ea typeface="楷体" panose="02010609060101010101" pitchFamily="49" charset="-122"/>
              </a:rPr>
              <a:t>S0—S3，C0，M</a:t>
            </a:r>
            <a:endParaRPr lang="en-US" altLang="zh-CN" sz="2400" b="1" noProof="1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400" b="1" noProof="1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3）移位器功能选择:</a:t>
            </a:r>
            <a:endParaRPr lang="en-US" altLang="zh-CN" sz="2400" b="1" noProof="1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400" b="1" noProof="1"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  <a:r>
              <a:rPr kumimoji="1" lang="zh-CN" altLang="en-US" sz="2400" b="1" noProof="1">
                <a:latin typeface="楷体" panose="02010609060101010101" pitchFamily="49" charset="-122"/>
                <a:ea typeface="楷体" panose="02010609060101010101" pitchFamily="49" charset="-122"/>
              </a:rPr>
              <a:t>直传DM、左移</a:t>
            </a:r>
            <a:r>
              <a:rPr kumimoji="1" lang="en-US" altLang="zh-CN" sz="2400" b="1" noProof="1">
                <a:latin typeface="楷体" panose="02010609060101010101" pitchFamily="49" charset="-122"/>
                <a:ea typeface="楷体" panose="02010609060101010101" pitchFamily="49" charset="-122"/>
              </a:rPr>
              <a:t>SL</a:t>
            </a:r>
            <a:r>
              <a:rPr kumimoji="1" lang="zh-CN" altLang="en-US" sz="2400" b="1" noProof="1">
                <a:latin typeface="楷体" panose="02010609060101010101" pitchFamily="49" charset="-122"/>
                <a:ea typeface="楷体" panose="02010609060101010101" pitchFamily="49" charset="-122"/>
              </a:rPr>
              <a:t>、右移</a:t>
            </a:r>
            <a:r>
              <a:rPr kumimoji="1" lang="en-US" altLang="zh-CN" sz="2400" b="1" noProof="1">
                <a:latin typeface="楷体" panose="02010609060101010101" pitchFamily="49" charset="-122"/>
                <a:ea typeface="楷体" panose="02010609060101010101" pitchFamily="49" charset="-122"/>
              </a:rPr>
              <a:t>SR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53130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6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" y="-9526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-21516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cxnSp>
        <p:nvCxnSpPr>
          <p:cNvPr id="31" name="直接连接符 30"/>
          <p:cNvCxnSpPr>
            <a:cxnSpLocks/>
          </p:cNvCxnSpPr>
          <p:nvPr/>
        </p:nvCxnSpPr>
        <p:spPr>
          <a:xfrm>
            <a:off x="2381" y="655346"/>
            <a:ext cx="7293769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45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C3392D4-3D65-4489-A47D-380731A479A0}"/>
              </a:ext>
            </a:extLst>
          </p:cNvPr>
          <p:cNvSpPr txBox="1"/>
          <p:nvPr/>
        </p:nvSpPr>
        <p:spPr>
          <a:xfrm>
            <a:off x="199696" y="932329"/>
            <a:ext cx="8765628" cy="4391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en-US" altLang="zh-CN" sz="2400" b="1" noProof="1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kumimoji="1" lang="zh-CN" altLang="en-US" sz="2400" b="1" noProof="1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）分配脉冲（打入到寄存器中的脉冲）:</a:t>
            </a:r>
            <a:endParaRPr lang="en-US" altLang="zh-CN" sz="2400" b="1" noProof="1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400" b="1" noProof="1"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CPR</a:t>
            </a:r>
            <a:r>
              <a:rPr lang="en-US" altLang="zh-CN" sz="24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—CPR</a:t>
            </a:r>
            <a:r>
              <a:rPr lang="en-US" altLang="zh-CN" sz="24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, CPC,CPD,CPMDR,CPMAR,CPPSW, CPPC,CPSP</a:t>
            </a:r>
          </a:p>
          <a:p>
            <a:pPr>
              <a:lnSpc>
                <a:spcPct val="200000"/>
              </a:lnSpc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 (1)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读入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EMAR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SMDR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（除指令以外），或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SIR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（指令）</a:t>
            </a:r>
          </a:p>
          <a:p>
            <a:pPr>
              <a:lnSpc>
                <a:spcPct val="200000"/>
              </a:lnSpc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 (2)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写入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M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EMAR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W</a:t>
            </a:r>
          </a:p>
          <a:p>
            <a:pPr>
              <a:lnSpc>
                <a:spcPct val="200000"/>
              </a:lnSpc>
            </a:pPr>
            <a:r>
              <a:rPr lang="en-US" altLang="zh-CN" sz="24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4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、与系统线及主存有关的微命令</a:t>
            </a:r>
          </a:p>
          <a:p>
            <a:pPr>
              <a:lnSpc>
                <a:spcPct val="200000"/>
              </a:lnSpc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  EMAR,R,W,SIR,SMDR</a:t>
            </a:r>
          </a:p>
        </p:txBody>
      </p:sp>
      <p:sp>
        <p:nvSpPr>
          <p:cNvPr id="12" name="ïšḻïdê">
            <a:extLst>
              <a:ext uri="{FF2B5EF4-FFF2-40B4-BE49-F238E27FC236}">
                <a16:creationId xmlns:a16="http://schemas.microsoft.com/office/drawing/2014/main" id="{693BA6F0-0681-4BD0-8BD1-FBFE0D460431}"/>
              </a:ext>
            </a:extLst>
          </p:cNvPr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三、</a:t>
            </a:r>
            <a:r>
              <a:rPr lang="en-US" altLang="zh-CN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CPU</a:t>
            </a:r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的内部数据通路结构</a:t>
            </a:r>
          </a:p>
        </p:txBody>
      </p:sp>
    </p:spTree>
    <p:extLst>
      <p:ext uri="{BB962C8B-B14F-4D97-AF65-F5344CB8AC3E}">
        <p14:creationId xmlns:p14="http://schemas.microsoft.com/office/powerpoint/2010/main" val="1873713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" y="-9526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-21516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71532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 fontScale="925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四、主机与外部的数据通路与信息传送控制方式</a:t>
            </a:r>
          </a:p>
        </p:txBody>
      </p:sp>
      <p:cxnSp>
        <p:nvCxnSpPr>
          <p:cNvPr id="31" name="直接连接符 30"/>
          <p:cNvCxnSpPr>
            <a:cxnSpLocks/>
          </p:cNvCxnSpPr>
          <p:nvPr/>
        </p:nvCxnSpPr>
        <p:spPr>
          <a:xfrm>
            <a:off x="2381" y="655346"/>
            <a:ext cx="7293769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46</a:t>
            </a:fld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7AF542A8-63CF-43DC-BB02-1FE9D183556C}"/>
              </a:ext>
            </a:extLst>
          </p:cNvPr>
          <p:cNvGrpSpPr/>
          <p:nvPr/>
        </p:nvGrpSpPr>
        <p:grpSpPr>
          <a:xfrm>
            <a:off x="215027" y="1172301"/>
            <a:ext cx="6878363" cy="1979035"/>
            <a:chOff x="215027" y="1172301"/>
            <a:chExt cx="6878363" cy="1979035"/>
          </a:xfrm>
        </p:grpSpPr>
        <p:sp>
          <p:nvSpPr>
            <p:cNvPr id="12" name="Text Box 5">
              <a:extLst>
                <a:ext uri="{FF2B5EF4-FFF2-40B4-BE49-F238E27FC236}">
                  <a16:creationId xmlns:a16="http://schemas.microsoft.com/office/drawing/2014/main" id="{FA5D6124-AD3F-46BB-AA37-7B62E645B8FD}"/>
                </a:ext>
              </a:extLst>
            </p:cNvPr>
            <p:cNvSpPr txBox="1"/>
            <p:nvPr/>
          </p:nvSpPr>
          <p:spPr>
            <a:xfrm>
              <a:off x="215027" y="1854701"/>
              <a:ext cx="3885052" cy="5232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800" b="1" dirty="0">
                  <a:solidFill>
                    <a:srgbClr val="ED7D3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主机与外设的连接模式</a:t>
              </a:r>
              <a:endPara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" name="AutoShape 5">
              <a:extLst>
                <a:ext uri="{FF2B5EF4-FFF2-40B4-BE49-F238E27FC236}">
                  <a16:creationId xmlns:a16="http://schemas.microsoft.com/office/drawing/2014/main" id="{CA38B4B8-437D-4AAB-998A-5F638E99EA8E}"/>
                </a:ext>
              </a:extLst>
            </p:cNvPr>
            <p:cNvSpPr/>
            <p:nvPr/>
          </p:nvSpPr>
          <p:spPr bwMode="auto">
            <a:xfrm>
              <a:off x="4192150" y="1417355"/>
              <a:ext cx="157134" cy="1587039"/>
            </a:xfrm>
            <a:prstGeom prst="leftBrace">
              <a:avLst>
                <a:gd name="adj1" fmla="val 63817"/>
                <a:gd name="adj2" fmla="val 50000"/>
              </a:avLst>
            </a:prstGeom>
            <a:noFill/>
            <a:ln w="25400" cap="sq">
              <a:solidFill>
                <a:schemeClr val="accent1">
                  <a:lumMod val="75000"/>
                </a:schemeClr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rgbClr val="FF00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1800" b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4" name="Text Box 5">
              <a:extLst>
                <a:ext uri="{FF2B5EF4-FFF2-40B4-BE49-F238E27FC236}">
                  <a16:creationId xmlns:a16="http://schemas.microsoft.com/office/drawing/2014/main" id="{94AA788E-AD8B-405F-A82F-8EBEE413415F}"/>
                </a:ext>
              </a:extLst>
            </p:cNvPr>
            <p:cNvSpPr txBox="1"/>
            <p:nvPr/>
          </p:nvSpPr>
          <p:spPr>
            <a:xfrm>
              <a:off x="4499177" y="1172301"/>
              <a:ext cx="2594213" cy="5232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8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辐射型</a:t>
              </a:r>
              <a:endPara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5" name="Text Box 5">
              <a:extLst>
                <a:ext uri="{FF2B5EF4-FFF2-40B4-BE49-F238E27FC236}">
                  <a16:creationId xmlns:a16="http://schemas.microsoft.com/office/drawing/2014/main" id="{6CBCBB31-4B7B-442A-B89D-3E1E751FDC3B}"/>
                </a:ext>
              </a:extLst>
            </p:cNvPr>
            <p:cNvSpPr txBox="1"/>
            <p:nvPr/>
          </p:nvSpPr>
          <p:spPr>
            <a:xfrm>
              <a:off x="4499176" y="1904513"/>
              <a:ext cx="2594213" cy="5232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8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总线型</a:t>
              </a:r>
              <a:endPara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6" name="Text Box 5">
              <a:extLst>
                <a:ext uri="{FF2B5EF4-FFF2-40B4-BE49-F238E27FC236}">
                  <a16:creationId xmlns:a16="http://schemas.microsoft.com/office/drawing/2014/main" id="{4D1D2136-01B0-4EF3-B70C-D7ED79303B5C}"/>
                </a:ext>
              </a:extLst>
            </p:cNvPr>
            <p:cNvSpPr txBox="1"/>
            <p:nvPr/>
          </p:nvSpPr>
          <p:spPr>
            <a:xfrm>
              <a:off x="4499175" y="2628116"/>
              <a:ext cx="2594213" cy="5232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8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通道型</a:t>
              </a:r>
              <a:endPara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1ABC405B-BF9E-46B8-A260-7AA07D415747}"/>
              </a:ext>
            </a:extLst>
          </p:cNvPr>
          <p:cNvGrpSpPr/>
          <p:nvPr/>
        </p:nvGrpSpPr>
        <p:grpSpPr>
          <a:xfrm>
            <a:off x="215028" y="3829264"/>
            <a:ext cx="8876423" cy="1979035"/>
            <a:chOff x="215028" y="3829264"/>
            <a:chExt cx="8876423" cy="1979035"/>
          </a:xfrm>
        </p:grpSpPr>
        <p:sp>
          <p:nvSpPr>
            <p:cNvPr id="17" name="Text Box 5">
              <a:extLst>
                <a:ext uri="{FF2B5EF4-FFF2-40B4-BE49-F238E27FC236}">
                  <a16:creationId xmlns:a16="http://schemas.microsoft.com/office/drawing/2014/main" id="{EE277EE7-2274-44AF-A666-AA66E027EE3E}"/>
                </a:ext>
              </a:extLst>
            </p:cNvPr>
            <p:cNvSpPr txBox="1"/>
            <p:nvPr/>
          </p:nvSpPr>
          <p:spPr>
            <a:xfrm>
              <a:off x="215028" y="4511664"/>
              <a:ext cx="3885052" cy="5232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800" b="1" dirty="0">
                  <a:solidFill>
                    <a:srgbClr val="ED7D3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对信息传送的控制方式</a:t>
              </a:r>
              <a:endPara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8" name="AutoShape 5">
              <a:extLst>
                <a:ext uri="{FF2B5EF4-FFF2-40B4-BE49-F238E27FC236}">
                  <a16:creationId xmlns:a16="http://schemas.microsoft.com/office/drawing/2014/main" id="{AE993A98-DF91-4659-B57F-94AE0B4351C8}"/>
                </a:ext>
              </a:extLst>
            </p:cNvPr>
            <p:cNvSpPr/>
            <p:nvPr/>
          </p:nvSpPr>
          <p:spPr bwMode="auto">
            <a:xfrm>
              <a:off x="4192151" y="4074318"/>
              <a:ext cx="157134" cy="1587039"/>
            </a:xfrm>
            <a:prstGeom prst="leftBrace">
              <a:avLst>
                <a:gd name="adj1" fmla="val 63817"/>
                <a:gd name="adj2" fmla="val 50000"/>
              </a:avLst>
            </a:prstGeom>
            <a:noFill/>
            <a:ln w="25400" cap="sq">
              <a:solidFill>
                <a:schemeClr val="accent1">
                  <a:lumMod val="75000"/>
                </a:schemeClr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rgbClr val="FF00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1800" b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9" name="Text Box 5">
              <a:extLst>
                <a:ext uri="{FF2B5EF4-FFF2-40B4-BE49-F238E27FC236}">
                  <a16:creationId xmlns:a16="http://schemas.microsoft.com/office/drawing/2014/main" id="{6196CF3A-C147-4E02-B600-6D5733827C2C}"/>
                </a:ext>
              </a:extLst>
            </p:cNvPr>
            <p:cNvSpPr txBox="1"/>
            <p:nvPr/>
          </p:nvSpPr>
          <p:spPr>
            <a:xfrm>
              <a:off x="4499178" y="3829264"/>
              <a:ext cx="3635832" cy="5232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8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直接程序传送方式</a:t>
              </a:r>
              <a:endPara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0" name="Text Box 5">
              <a:extLst>
                <a:ext uri="{FF2B5EF4-FFF2-40B4-BE49-F238E27FC236}">
                  <a16:creationId xmlns:a16="http://schemas.microsoft.com/office/drawing/2014/main" id="{9CDA6744-61DE-4070-B1F6-6811A167D318}"/>
                </a:ext>
              </a:extLst>
            </p:cNvPr>
            <p:cNvSpPr txBox="1"/>
            <p:nvPr/>
          </p:nvSpPr>
          <p:spPr>
            <a:xfrm>
              <a:off x="4499177" y="4561476"/>
              <a:ext cx="2594213" cy="5232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8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程序中断方式</a:t>
              </a:r>
              <a:endPara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3" name="Text Box 5">
              <a:extLst>
                <a:ext uri="{FF2B5EF4-FFF2-40B4-BE49-F238E27FC236}">
                  <a16:creationId xmlns:a16="http://schemas.microsoft.com/office/drawing/2014/main" id="{18160411-3456-4404-B969-CDF49ADB71B3}"/>
                </a:ext>
              </a:extLst>
            </p:cNvPr>
            <p:cNvSpPr txBox="1"/>
            <p:nvPr/>
          </p:nvSpPr>
          <p:spPr>
            <a:xfrm>
              <a:off x="4499176" y="5285079"/>
              <a:ext cx="4592275" cy="5232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8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直接有储器访问方式（</a:t>
              </a:r>
              <a:r>
                <a:rPr lang="en-US" altLang="zh-CN" sz="28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DMA</a:t>
              </a:r>
              <a:r>
                <a:rPr lang="zh-CN" altLang="en-US" sz="28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）</a:t>
              </a:r>
              <a:endPara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20236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" y="-9526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-21516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71532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 fontScale="925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四、主机与外部的数据通路与信息传送控制方式</a:t>
            </a:r>
          </a:p>
        </p:txBody>
      </p:sp>
      <p:cxnSp>
        <p:nvCxnSpPr>
          <p:cNvPr id="31" name="直接连接符 30"/>
          <p:cNvCxnSpPr>
            <a:cxnSpLocks/>
          </p:cNvCxnSpPr>
          <p:nvPr/>
        </p:nvCxnSpPr>
        <p:spPr>
          <a:xfrm>
            <a:off x="2381" y="655346"/>
            <a:ext cx="7293769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47</a:t>
            </a:fld>
            <a:endParaRPr lang="zh-CN" altLang="en-US"/>
          </a:p>
        </p:txBody>
      </p:sp>
      <p:sp>
        <p:nvSpPr>
          <p:cNvPr id="24" name="Text Box 5">
            <a:extLst>
              <a:ext uri="{FF2B5EF4-FFF2-40B4-BE49-F238E27FC236}">
                <a16:creationId xmlns:a16="http://schemas.microsoft.com/office/drawing/2014/main" id="{448A9156-7886-4C55-A736-0CD366D3F945}"/>
              </a:ext>
            </a:extLst>
          </p:cNvPr>
          <p:cNvSpPr txBox="1"/>
          <p:nvPr/>
        </p:nvSpPr>
        <p:spPr>
          <a:xfrm>
            <a:off x="136251" y="883852"/>
            <a:ext cx="5509944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、主机与外围设备的连接方式</a:t>
            </a:r>
          </a:p>
        </p:txBody>
      </p:sp>
      <p:sp>
        <p:nvSpPr>
          <p:cNvPr id="25" name="Text Box 5">
            <a:extLst>
              <a:ext uri="{FF2B5EF4-FFF2-40B4-BE49-F238E27FC236}">
                <a16:creationId xmlns:a16="http://schemas.microsoft.com/office/drawing/2014/main" id="{598FADE2-9210-4A84-85FD-53B5295EF949}"/>
              </a:ext>
            </a:extLst>
          </p:cNvPr>
          <p:cNvSpPr txBox="1"/>
          <p:nvPr/>
        </p:nvSpPr>
        <p:spPr>
          <a:xfrm>
            <a:off x="136251" y="1513803"/>
            <a:ext cx="5509944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① 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辐射型（星型）</a:t>
            </a:r>
          </a:p>
        </p:txBody>
      </p:sp>
      <p:sp>
        <p:nvSpPr>
          <p:cNvPr id="26" name="Text Box 5">
            <a:extLst>
              <a:ext uri="{FF2B5EF4-FFF2-40B4-BE49-F238E27FC236}">
                <a16:creationId xmlns:a16="http://schemas.microsoft.com/office/drawing/2014/main" id="{13430DAA-562F-4F9C-AC13-A6E4B04CAE07}"/>
              </a:ext>
            </a:extLst>
          </p:cNvPr>
          <p:cNvSpPr txBox="1"/>
          <p:nvPr/>
        </p:nvSpPr>
        <p:spPr>
          <a:xfrm>
            <a:off x="136251" y="2122734"/>
            <a:ext cx="8618866" cy="1284006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定义：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主机与各外围设备间有单独的数据通路。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结构图：</a:t>
            </a:r>
            <a:endParaRPr lang="en-US" altLang="zh-CN" sz="28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7" name="Text Box 5">
            <a:extLst>
              <a:ext uri="{FF2B5EF4-FFF2-40B4-BE49-F238E27FC236}">
                <a16:creationId xmlns:a16="http://schemas.microsoft.com/office/drawing/2014/main" id="{CDFA72C2-8BA6-42F1-A547-75BC8F4F87A6}"/>
              </a:ext>
            </a:extLst>
          </p:cNvPr>
          <p:cNvSpPr txBox="1"/>
          <p:nvPr/>
        </p:nvSpPr>
        <p:spPr>
          <a:xfrm>
            <a:off x="136251" y="5539047"/>
            <a:ext cx="5509944" cy="6376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28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 dirty="0"/>
              <a:t>特点：</a:t>
            </a:r>
            <a:r>
              <a:rPr lang="zh-CN" altLang="en-US" dirty="0">
                <a:solidFill>
                  <a:schemeClr val="tx1"/>
                </a:solidFill>
              </a:rPr>
              <a:t>速度较快，但不易扩展。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137AB5F-F267-4617-90EE-1C556E421D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9346" y="3030006"/>
            <a:ext cx="4985188" cy="2566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90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 build="p"/>
      <p:bldP spid="27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" y="-9526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-21516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71532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 fontScale="925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四、主机与外部的数据通路与信息传送控制方式</a:t>
            </a:r>
          </a:p>
        </p:txBody>
      </p:sp>
      <p:cxnSp>
        <p:nvCxnSpPr>
          <p:cNvPr id="31" name="直接连接符 30"/>
          <p:cNvCxnSpPr>
            <a:cxnSpLocks/>
          </p:cNvCxnSpPr>
          <p:nvPr/>
        </p:nvCxnSpPr>
        <p:spPr>
          <a:xfrm>
            <a:off x="2381" y="655346"/>
            <a:ext cx="7293769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48</a:t>
            </a:fld>
            <a:endParaRPr lang="zh-CN" altLang="en-US"/>
          </a:p>
        </p:txBody>
      </p:sp>
      <p:sp>
        <p:nvSpPr>
          <p:cNvPr id="25" name="Text Box 5">
            <a:extLst>
              <a:ext uri="{FF2B5EF4-FFF2-40B4-BE49-F238E27FC236}">
                <a16:creationId xmlns:a16="http://schemas.microsoft.com/office/drawing/2014/main" id="{598FADE2-9210-4A84-85FD-53B5295EF949}"/>
              </a:ext>
            </a:extLst>
          </p:cNvPr>
          <p:cNvSpPr txBox="1"/>
          <p:nvPr/>
        </p:nvSpPr>
        <p:spPr>
          <a:xfrm>
            <a:off x="136251" y="916903"/>
            <a:ext cx="5509944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② 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总线型</a:t>
            </a:r>
          </a:p>
        </p:txBody>
      </p:sp>
      <p:sp>
        <p:nvSpPr>
          <p:cNvPr id="26" name="Text Box 5">
            <a:extLst>
              <a:ext uri="{FF2B5EF4-FFF2-40B4-BE49-F238E27FC236}">
                <a16:creationId xmlns:a16="http://schemas.microsoft.com/office/drawing/2014/main" id="{13430DAA-562F-4F9C-AC13-A6E4B04CAE07}"/>
              </a:ext>
            </a:extLst>
          </p:cNvPr>
          <p:cNvSpPr txBox="1"/>
          <p:nvPr/>
        </p:nvSpPr>
        <p:spPr>
          <a:xfrm>
            <a:off x="136251" y="1525834"/>
            <a:ext cx="9062070" cy="1284006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定义：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各外设通过各自接口直接与公共的系统总线相连。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结构图：</a:t>
            </a:r>
            <a:endParaRPr lang="en-US" altLang="zh-CN" sz="28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7" name="Text Box 5">
            <a:extLst>
              <a:ext uri="{FF2B5EF4-FFF2-40B4-BE49-F238E27FC236}">
                <a16:creationId xmlns:a16="http://schemas.microsoft.com/office/drawing/2014/main" id="{CDFA72C2-8BA6-42F1-A547-75BC8F4F87A6}"/>
              </a:ext>
            </a:extLst>
          </p:cNvPr>
          <p:cNvSpPr txBox="1"/>
          <p:nvPr/>
        </p:nvSpPr>
        <p:spPr>
          <a:xfrm>
            <a:off x="136250" y="5081847"/>
            <a:ext cx="8988699" cy="1284006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28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 dirty="0"/>
              <a:t>特点：</a:t>
            </a:r>
            <a:r>
              <a:rPr lang="zh-CN" altLang="en-US" dirty="0">
                <a:solidFill>
                  <a:schemeClr val="tx1"/>
                </a:solidFill>
              </a:rPr>
              <a:t>结构简单，易扩展，但如果整个系统只有一组系</a:t>
            </a:r>
            <a:br>
              <a:rPr lang="en-US" altLang="zh-CN" dirty="0">
                <a:solidFill>
                  <a:schemeClr val="tx1"/>
                </a:solidFill>
              </a:rPr>
            </a:br>
            <a:r>
              <a:rPr lang="en-US" altLang="zh-CN" dirty="0">
                <a:solidFill>
                  <a:schemeClr val="tx1"/>
                </a:solidFill>
              </a:rPr>
              <a:t>      </a:t>
            </a:r>
            <a:r>
              <a:rPr lang="zh-CN" altLang="en-US" dirty="0">
                <a:solidFill>
                  <a:schemeClr val="tx1"/>
                </a:solidFill>
              </a:rPr>
              <a:t>统总线时，信息吞吐量有限，且速度较慢。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F1BF387-1B0B-4129-AE84-E8C35A4D21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33787" y="2359131"/>
            <a:ext cx="4676426" cy="2745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691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 build="p"/>
      <p:bldP spid="27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" y="-9526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-21516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71532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 fontScale="925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四、主机与外部的数据通路与信息传送控制方式</a:t>
            </a:r>
          </a:p>
        </p:txBody>
      </p:sp>
      <p:cxnSp>
        <p:nvCxnSpPr>
          <p:cNvPr id="31" name="直接连接符 30"/>
          <p:cNvCxnSpPr>
            <a:cxnSpLocks/>
          </p:cNvCxnSpPr>
          <p:nvPr/>
        </p:nvCxnSpPr>
        <p:spPr>
          <a:xfrm>
            <a:off x="2381" y="655346"/>
            <a:ext cx="7293769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49</a:t>
            </a:fld>
            <a:endParaRPr lang="zh-CN" altLang="en-US"/>
          </a:p>
        </p:txBody>
      </p:sp>
      <p:sp>
        <p:nvSpPr>
          <p:cNvPr id="25" name="Text Box 5">
            <a:extLst>
              <a:ext uri="{FF2B5EF4-FFF2-40B4-BE49-F238E27FC236}">
                <a16:creationId xmlns:a16="http://schemas.microsoft.com/office/drawing/2014/main" id="{598FADE2-9210-4A84-85FD-53B5295EF949}"/>
              </a:ext>
            </a:extLst>
          </p:cNvPr>
          <p:cNvSpPr txBox="1"/>
          <p:nvPr/>
        </p:nvSpPr>
        <p:spPr>
          <a:xfrm>
            <a:off x="136251" y="916903"/>
            <a:ext cx="5509944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③ 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通道型</a:t>
            </a:r>
          </a:p>
        </p:txBody>
      </p:sp>
      <p:sp>
        <p:nvSpPr>
          <p:cNvPr id="26" name="Text Box 5">
            <a:extLst>
              <a:ext uri="{FF2B5EF4-FFF2-40B4-BE49-F238E27FC236}">
                <a16:creationId xmlns:a16="http://schemas.microsoft.com/office/drawing/2014/main" id="{13430DAA-562F-4F9C-AC13-A6E4B04CAE07}"/>
              </a:ext>
            </a:extLst>
          </p:cNvPr>
          <p:cNvSpPr txBox="1"/>
          <p:nvPr/>
        </p:nvSpPr>
        <p:spPr>
          <a:xfrm>
            <a:off x="136251" y="1449634"/>
            <a:ext cx="9045401" cy="193033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定义：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采取一种称为多种连接模式的部件去连接外设，</a:t>
            </a:r>
            <a:b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 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这种部件称为通道。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结构图：</a:t>
            </a:r>
            <a:endParaRPr lang="en-US" altLang="zh-CN" sz="28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7" name="Text Box 5">
            <a:extLst>
              <a:ext uri="{FF2B5EF4-FFF2-40B4-BE49-F238E27FC236}">
                <a16:creationId xmlns:a16="http://schemas.microsoft.com/office/drawing/2014/main" id="{CDFA72C2-8BA6-42F1-A547-75BC8F4F87A6}"/>
              </a:ext>
            </a:extLst>
          </p:cNvPr>
          <p:cNvSpPr txBox="1"/>
          <p:nvPr/>
        </p:nvSpPr>
        <p:spPr>
          <a:xfrm>
            <a:off x="136251" y="5686280"/>
            <a:ext cx="8988699" cy="6376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28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 dirty="0"/>
              <a:t>特点：</a:t>
            </a:r>
            <a:r>
              <a:rPr lang="zh-CN" altLang="en-US" dirty="0">
                <a:solidFill>
                  <a:schemeClr val="tx1"/>
                </a:solidFill>
              </a:rPr>
              <a:t>并行能力强。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4E6BF49-7212-42B2-AFB4-C21DFAA1E9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20880" y="2881381"/>
            <a:ext cx="4676142" cy="2861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116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 build="p"/>
      <p:bldP spid="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一、模型机指令系统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12" name="Text Box 5"/>
          <p:cNvSpPr txBox="1"/>
          <p:nvPr/>
        </p:nvSpPr>
        <p:spPr>
          <a:xfrm>
            <a:off x="690901" y="1692730"/>
            <a:ext cx="3567589" cy="6376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模型机指令格式分类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" name="AutoShape 5"/>
          <p:cNvSpPr/>
          <p:nvPr/>
        </p:nvSpPr>
        <p:spPr bwMode="auto">
          <a:xfrm>
            <a:off x="4060050" y="1514455"/>
            <a:ext cx="157134" cy="1136745"/>
          </a:xfrm>
          <a:prstGeom prst="leftBrace">
            <a:avLst>
              <a:gd name="adj1" fmla="val 63817"/>
              <a:gd name="adj2" fmla="val 50000"/>
            </a:avLst>
          </a:prstGeom>
          <a:noFill/>
          <a:ln w="25400" cap="sq">
            <a:solidFill>
              <a:schemeClr val="accent1">
                <a:lumMod val="75000"/>
              </a:schemeClr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4" name="Text Box 5"/>
          <p:cNvSpPr txBox="1"/>
          <p:nvPr/>
        </p:nvSpPr>
        <p:spPr>
          <a:xfrm>
            <a:off x="4258490" y="1061657"/>
            <a:ext cx="3567589" cy="6376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双操作数指令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Text Box 5"/>
          <p:cNvSpPr txBox="1"/>
          <p:nvPr/>
        </p:nvSpPr>
        <p:spPr>
          <a:xfrm>
            <a:off x="4252143" y="1644934"/>
            <a:ext cx="3567589" cy="6376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单操作数指令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" name="Text Box 5"/>
          <p:cNvSpPr txBox="1"/>
          <p:nvPr/>
        </p:nvSpPr>
        <p:spPr>
          <a:xfrm>
            <a:off x="4268015" y="2261681"/>
            <a:ext cx="3567589" cy="6376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转移指令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" name="Text Box 5"/>
          <p:cNvSpPr txBox="1"/>
          <p:nvPr/>
        </p:nvSpPr>
        <p:spPr>
          <a:xfrm>
            <a:off x="173747" y="3062300"/>
            <a:ext cx="3567589" cy="6376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、双操作数指令</a:t>
            </a:r>
            <a:endParaRPr lang="en-US" altLang="zh-CN" sz="2800" b="1" dirty="0">
              <a:solidFill>
                <a:srgbClr val="0563C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9" name="AutoShape 16"/>
          <p:cNvSpPr/>
          <p:nvPr/>
        </p:nvSpPr>
        <p:spPr bwMode="auto">
          <a:xfrm rot="16200000">
            <a:off x="3481542" y="3710340"/>
            <a:ext cx="228600" cy="3276600"/>
          </a:xfrm>
          <a:prstGeom prst="leftBrace">
            <a:avLst>
              <a:gd name="adj1" fmla="val 118847"/>
              <a:gd name="adj2" fmla="val 50000"/>
            </a:avLst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20" name="Group 25"/>
          <p:cNvGrpSpPr/>
          <p:nvPr/>
        </p:nvGrpSpPr>
        <p:grpSpPr bwMode="auto">
          <a:xfrm>
            <a:off x="281142" y="4548539"/>
            <a:ext cx="8610600" cy="523875"/>
            <a:chOff x="96" y="720"/>
            <a:chExt cx="5424" cy="330"/>
          </a:xfrm>
        </p:grpSpPr>
        <p:sp>
          <p:nvSpPr>
            <p:cNvPr id="23" name="Text Box 5"/>
            <p:cNvSpPr txBox="1">
              <a:spLocks noChangeArrowheads="1"/>
            </p:cNvSpPr>
            <p:nvPr/>
          </p:nvSpPr>
          <p:spPr bwMode="auto">
            <a:xfrm>
              <a:off x="96" y="720"/>
              <a:ext cx="5424" cy="33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solidFill>
                    <a:sysClr val="windowText" lastClr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操作码   寄存器号  寻址方式  寄存器号  寻址方式</a:t>
              </a:r>
            </a:p>
          </p:txBody>
        </p:sp>
        <p:sp>
          <p:nvSpPr>
            <p:cNvPr id="24" name="Line 21"/>
            <p:cNvSpPr>
              <a:spLocks noChangeShapeType="1"/>
            </p:cNvSpPr>
            <p:nvPr/>
          </p:nvSpPr>
          <p:spPr bwMode="auto">
            <a:xfrm>
              <a:off x="1008" y="720"/>
              <a:ext cx="1" cy="33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5" name="Line 22"/>
            <p:cNvSpPr>
              <a:spLocks noChangeShapeType="1"/>
            </p:cNvSpPr>
            <p:nvPr/>
          </p:nvSpPr>
          <p:spPr bwMode="auto">
            <a:xfrm flipH="1">
              <a:off x="2159" y="720"/>
              <a:ext cx="1" cy="33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6" name="Line 23"/>
            <p:cNvSpPr>
              <a:spLocks noChangeShapeType="1"/>
            </p:cNvSpPr>
            <p:nvPr/>
          </p:nvSpPr>
          <p:spPr bwMode="auto">
            <a:xfrm>
              <a:off x="3312" y="720"/>
              <a:ext cx="3" cy="33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7" name="Line 24"/>
            <p:cNvSpPr>
              <a:spLocks noChangeShapeType="1"/>
            </p:cNvSpPr>
            <p:nvPr/>
          </p:nvSpPr>
          <p:spPr bwMode="auto">
            <a:xfrm>
              <a:off x="4464" y="720"/>
              <a:ext cx="3" cy="33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28" name="Text Box 26"/>
          <p:cNvSpPr txBox="1">
            <a:spLocks noChangeArrowheads="1"/>
          </p:cNvSpPr>
          <p:nvPr/>
        </p:nvSpPr>
        <p:spPr bwMode="auto">
          <a:xfrm>
            <a:off x="2795742" y="5386740"/>
            <a:ext cx="2209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目的地址</a:t>
            </a:r>
          </a:p>
        </p:txBody>
      </p:sp>
      <p:sp>
        <p:nvSpPr>
          <p:cNvPr id="29" name="AutoShape 27"/>
          <p:cNvSpPr/>
          <p:nvPr/>
        </p:nvSpPr>
        <p:spPr bwMode="auto">
          <a:xfrm rot="16200000">
            <a:off x="7139142" y="3710340"/>
            <a:ext cx="228600" cy="3276600"/>
          </a:xfrm>
          <a:prstGeom prst="leftBrace">
            <a:avLst>
              <a:gd name="adj1" fmla="val 118847"/>
              <a:gd name="adj2" fmla="val 50000"/>
            </a:avLst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3" name="Text Box 28"/>
          <p:cNvSpPr txBox="1">
            <a:spLocks noChangeArrowheads="1"/>
          </p:cNvSpPr>
          <p:nvPr/>
        </p:nvSpPr>
        <p:spPr bwMode="auto">
          <a:xfrm>
            <a:off x="6529542" y="5386740"/>
            <a:ext cx="1981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源地址</a:t>
            </a:r>
          </a:p>
        </p:txBody>
      </p:sp>
      <p:sp>
        <p:nvSpPr>
          <p:cNvPr id="34" name="Text Box 5"/>
          <p:cNvSpPr txBox="1"/>
          <p:nvPr/>
        </p:nvSpPr>
        <p:spPr>
          <a:xfrm>
            <a:off x="213002" y="3914318"/>
            <a:ext cx="8717995" cy="559769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15    12  11       9  8        6  5        3  2       0</a:t>
            </a:r>
          </a:p>
        </p:txBody>
      </p:sp>
      <p:sp>
        <p:nvSpPr>
          <p:cNvPr id="35" name="Text Box 5"/>
          <p:cNvSpPr txBox="1"/>
          <p:nvPr/>
        </p:nvSpPr>
        <p:spPr>
          <a:xfrm>
            <a:off x="-71861" y="892208"/>
            <a:ext cx="2883726" cy="6376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）指令格式</a:t>
            </a:r>
            <a:endParaRPr lang="en-US" altLang="zh-CN" sz="28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  <p:bldP spid="13" grpId="0" animBg="1"/>
      <p:bldP spid="14" grpId="0" build="p"/>
      <p:bldP spid="16" grpId="0" build="p"/>
      <p:bldP spid="17" grpId="0" build="p"/>
      <p:bldP spid="18" grpId="0" build="p"/>
      <p:bldP spid="19" grpId="0" animBg="1"/>
      <p:bldP spid="28" grpId="0"/>
      <p:bldP spid="29" grpId="0" animBg="1"/>
      <p:bldP spid="33" grpId="0"/>
      <p:bldP spid="34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" y="-9526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-21516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71532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 fontScale="925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四、主机与外部的数据通路与信息传送控制方式</a:t>
            </a:r>
          </a:p>
        </p:txBody>
      </p:sp>
      <p:cxnSp>
        <p:nvCxnSpPr>
          <p:cNvPr id="31" name="直接连接符 30"/>
          <p:cNvCxnSpPr>
            <a:cxnSpLocks/>
          </p:cNvCxnSpPr>
          <p:nvPr/>
        </p:nvCxnSpPr>
        <p:spPr>
          <a:xfrm>
            <a:off x="2381" y="655346"/>
            <a:ext cx="7293769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50</a:t>
            </a:fld>
            <a:endParaRPr lang="zh-CN" altLang="en-US"/>
          </a:p>
        </p:txBody>
      </p:sp>
      <p:sp>
        <p:nvSpPr>
          <p:cNvPr id="26" name="Text Box 5">
            <a:extLst>
              <a:ext uri="{FF2B5EF4-FFF2-40B4-BE49-F238E27FC236}">
                <a16:creationId xmlns:a16="http://schemas.microsoft.com/office/drawing/2014/main" id="{13430DAA-562F-4F9C-AC13-A6E4B04CAE07}"/>
              </a:ext>
            </a:extLst>
          </p:cNvPr>
          <p:cNvSpPr txBox="1"/>
          <p:nvPr/>
        </p:nvSpPr>
        <p:spPr>
          <a:xfrm>
            <a:off x="212451" y="1234221"/>
            <a:ext cx="8861699" cy="510813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主机与外设进行信息交换时，应考虑两个问题：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(1)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在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启动外设后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在外设准备与操作期间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是让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等待还是让它并行地处理执行主机的程序。</a:t>
            </a:r>
          </a:p>
          <a:p>
            <a:pPr>
              <a:lnSpc>
                <a:spcPct val="200000"/>
              </a:lnSpc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(2)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如果让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并行地执行程序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外设将如何唤起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去执行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I/O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操作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?CPU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将通过子程序处理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I/O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操作还是通过硬件隐指令方式处理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?</a:t>
            </a:r>
          </a:p>
        </p:txBody>
      </p:sp>
      <p:sp>
        <p:nvSpPr>
          <p:cNvPr id="15" name="Text Box 5">
            <a:extLst>
              <a:ext uri="{FF2B5EF4-FFF2-40B4-BE49-F238E27FC236}">
                <a16:creationId xmlns:a16="http://schemas.microsoft.com/office/drawing/2014/main" id="{5E4FDA35-A17F-4DD9-911A-AE840F695C35}"/>
              </a:ext>
            </a:extLst>
          </p:cNvPr>
          <p:cNvSpPr txBox="1"/>
          <p:nvPr/>
        </p:nvSpPr>
        <p:spPr>
          <a:xfrm>
            <a:off x="136251" y="883852"/>
            <a:ext cx="5509944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、信息传送的控制方式</a:t>
            </a:r>
          </a:p>
        </p:txBody>
      </p:sp>
    </p:spTree>
    <p:extLst>
      <p:ext uri="{BB962C8B-B14F-4D97-AF65-F5344CB8AC3E}">
        <p14:creationId xmlns:p14="http://schemas.microsoft.com/office/powerpoint/2010/main" val="1195966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uild="p"/>
      <p:bldP spid="15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" y="-9526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-21516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71532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 fontScale="925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四、主机与外部的数据通路与信息传送控制方式</a:t>
            </a:r>
          </a:p>
        </p:txBody>
      </p:sp>
      <p:cxnSp>
        <p:nvCxnSpPr>
          <p:cNvPr id="31" name="直接连接符 30"/>
          <p:cNvCxnSpPr>
            <a:cxnSpLocks/>
          </p:cNvCxnSpPr>
          <p:nvPr/>
        </p:nvCxnSpPr>
        <p:spPr>
          <a:xfrm>
            <a:off x="2381" y="655346"/>
            <a:ext cx="7293769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51</a:t>
            </a:fld>
            <a:endParaRPr lang="zh-CN" altLang="en-US"/>
          </a:p>
        </p:txBody>
      </p:sp>
      <p:sp>
        <p:nvSpPr>
          <p:cNvPr id="13" name="Text Box 5">
            <a:extLst>
              <a:ext uri="{FF2B5EF4-FFF2-40B4-BE49-F238E27FC236}">
                <a16:creationId xmlns:a16="http://schemas.microsoft.com/office/drawing/2014/main" id="{4C40761C-5E84-478F-A8A0-1965720B34D7}"/>
              </a:ext>
            </a:extLst>
          </p:cNvPr>
          <p:cNvSpPr txBox="1"/>
          <p:nvPr/>
        </p:nvSpPr>
        <p:spPr>
          <a:xfrm>
            <a:off x="148951" y="832247"/>
            <a:ext cx="5509944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① 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直接程序传送方式</a:t>
            </a:r>
          </a:p>
        </p:txBody>
      </p:sp>
      <p:sp>
        <p:nvSpPr>
          <p:cNvPr id="14" name="Text Box 5">
            <a:extLst>
              <a:ext uri="{FF2B5EF4-FFF2-40B4-BE49-F238E27FC236}">
                <a16:creationId xmlns:a16="http://schemas.microsoft.com/office/drawing/2014/main" id="{5EC5C545-8459-40DB-BDB3-D4BFAA65372A}"/>
              </a:ext>
            </a:extLst>
          </p:cNvPr>
          <p:cNvSpPr txBox="1"/>
          <p:nvPr/>
        </p:nvSpPr>
        <p:spPr>
          <a:xfrm>
            <a:off x="148951" y="1263378"/>
            <a:ext cx="8618866" cy="371351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定义：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直接利用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I/O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指令程序实现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I/O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传送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在外设</a:t>
            </a:r>
            <a:b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    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工作期间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, CPU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不执行与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I/O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无关的操作。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主机状态：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处于查询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—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等待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—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执行状态。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外设状态：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在外设接口的状态字中设置两位表状态。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    空闲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——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外设不工作，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00</a:t>
            </a: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    工作（忙）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——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外设置在执行操作，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01</a:t>
            </a: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    结束（完成）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——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外设完成一次操作，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10</a:t>
            </a:r>
          </a:p>
        </p:txBody>
      </p:sp>
      <p:sp>
        <p:nvSpPr>
          <p:cNvPr id="16" name="Text Box 5">
            <a:extLst>
              <a:ext uri="{FF2B5EF4-FFF2-40B4-BE49-F238E27FC236}">
                <a16:creationId xmlns:a16="http://schemas.microsoft.com/office/drawing/2014/main" id="{0B271997-33CC-4A32-9A53-86A84318C4BB}"/>
              </a:ext>
            </a:extLst>
          </p:cNvPr>
          <p:cNvSpPr txBox="1"/>
          <p:nvPr/>
        </p:nvSpPr>
        <p:spPr>
          <a:xfrm>
            <a:off x="148951" y="5343600"/>
            <a:ext cx="8782864" cy="1113766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28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 sz="2400" dirty="0"/>
              <a:t>特点：</a:t>
            </a:r>
            <a:r>
              <a:rPr lang="en-US" altLang="zh-CN" sz="2400" dirty="0">
                <a:solidFill>
                  <a:schemeClr val="tx1"/>
                </a:solidFill>
              </a:rPr>
              <a:t>CPU</a:t>
            </a:r>
            <a:r>
              <a:rPr lang="zh-CN" altLang="en-US" sz="2400" dirty="0">
                <a:solidFill>
                  <a:schemeClr val="tx1"/>
                </a:solidFill>
              </a:rPr>
              <a:t>不能与外设并行地工作</a:t>
            </a:r>
            <a:r>
              <a:rPr lang="en-US" altLang="zh-CN" sz="2400" dirty="0">
                <a:solidFill>
                  <a:schemeClr val="tx1"/>
                </a:solidFill>
              </a:rPr>
              <a:t>,</a:t>
            </a:r>
            <a:r>
              <a:rPr lang="zh-CN" altLang="en-US" sz="2400" dirty="0">
                <a:solidFill>
                  <a:schemeClr val="tx1"/>
                </a:solidFill>
              </a:rPr>
              <a:t>因而</a:t>
            </a:r>
            <a:r>
              <a:rPr lang="en-US" altLang="zh-CN" sz="2400" dirty="0">
                <a:solidFill>
                  <a:schemeClr val="tx1"/>
                </a:solidFill>
              </a:rPr>
              <a:t>CPU</a:t>
            </a:r>
            <a:r>
              <a:rPr lang="zh-CN" altLang="en-US" sz="2400" dirty="0">
                <a:solidFill>
                  <a:schemeClr val="tx1"/>
                </a:solidFill>
              </a:rPr>
              <a:t>利用率低</a:t>
            </a:r>
            <a:r>
              <a:rPr lang="en-US" altLang="zh-CN" sz="2400" dirty="0">
                <a:solidFill>
                  <a:schemeClr val="tx1"/>
                </a:solidFill>
              </a:rPr>
              <a:t>,</a:t>
            </a:r>
            <a:r>
              <a:rPr lang="zh-CN" altLang="en-US" sz="2400" dirty="0">
                <a:solidFill>
                  <a:schemeClr val="tx1"/>
                </a:solidFill>
              </a:rPr>
              <a:t>并且</a:t>
            </a:r>
            <a:r>
              <a:rPr lang="en-US" altLang="zh-CN" sz="2400" dirty="0">
                <a:solidFill>
                  <a:schemeClr val="tx1"/>
                </a:solidFill>
              </a:rPr>
              <a:t>CPU</a:t>
            </a:r>
            <a:r>
              <a:rPr lang="zh-CN" altLang="en-US" sz="2400" dirty="0">
                <a:solidFill>
                  <a:schemeClr val="tx1"/>
                </a:solidFill>
              </a:rPr>
              <a:t>不能响应来自外部的随机请求。因此，只适用于低速外设。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70F042A-EA8C-4B17-8BC3-C01278663C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94940" y="3439616"/>
            <a:ext cx="3391146" cy="2078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893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build="p"/>
      <p:bldP spid="16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" y="-9526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-21516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71532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 fontScale="925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四、主机与外部的数据通路与信息传送控制方式</a:t>
            </a:r>
          </a:p>
        </p:txBody>
      </p:sp>
      <p:cxnSp>
        <p:nvCxnSpPr>
          <p:cNvPr id="31" name="直接连接符 30"/>
          <p:cNvCxnSpPr>
            <a:cxnSpLocks/>
          </p:cNvCxnSpPr>
          <p:nvPr/>
        </p:nvCxnSpPr>
        <p:spPr>
          <a:xfrm>
            <a:off x="2381" y="655346"/>
            <a:ext cx="7293769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52</a:t>
            </a:fld>
            <a:endParaRPr lang="zh-CN" altLang="en-US"/>
          </a:p>
        </p:txBody>
      </p:sp>
      <p:sp>
        <p:nvSpPr>
          <p:cNvPr id="13" name="Text Box 5">
            <a:extLst>
              <a:ext uri="{FF2B5EF4-FFF2-40B4-BE49-F238E27FC236}">
                <a16:creationId xmlns:a16="http://schemas.microsoft.com/office/drawing/2014/main" id="{4C40761C-5E84-478F-A8A0-1965720B34D7}"/>
              </a:ext>
            </a:extLst>
          </p:cNvPr>
          <p:cNvSpPr txBox="1"/>
          <p:nvPr/>
        </p:nvSpPr>
        <p:spPr>
          <a:xfrm>
            <a:off x="148951" y="883047"/>
            <a:ext cx="5509944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② 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程序中断方式</a:t>
            </a:r>
          </a:p>
        </p:txBody>
      </p:sp>
      <p:sp>
        <p:nvSpPr>
          <p:cNvPr id="14" name="Text Box 5">
            <a:extLst>
              <a:ext uri="{FF2B5EF4-FFF2-40B4-BE49-F238E27FC236}">
                <a16:creationId xmlns:a16="http://schemas.microsoft.com/office/drawing/2014/main" id="{5EC5C545-8459-40DB-BDB3-D4BFAA65372A}"/>
              </a:ext>
            </a:extLst>
          </p:cNvPr>
          <p:cNvSpPr txBox="1"/>
          <p:nvPr/>
        </p:nvSpPr>
        <p:spPr>
          <a:xfrm>
            <a:off x="148951" y="1501683"/>
            <a:ext cx="8618866" cy="45156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如何提高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的利用率？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在等待外设准备与操作这段时间内，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可否并行执行程序？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如行，在外设准备好或完成本次操作后，如何向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提出新的请求？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此外，在计算机工作过程中，还可能会遇到一些随机事态，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如何响应处理这些事情？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86740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" y="-9526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-21516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71532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 fontScale="925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四、主机与外部的数据通路与信息传送控制方式</a:t>
            </a:r>
          </a:p>
        </p:txBody>
      </p:sp>
      <p:cxnSp>
        <p:nvCxnSpPr>
          <p:cNvPr id="31" name="直接连接符 30"/>
          <p:cNvCxnSpPr>
            <a:cxnSpLocks/>
          </p:cNvCxnSpPr>
          <p:nvPr/>
        </p:nvCxnSpPr>
        <p:spPr>
          <a:xfrm>
            <a:off x="2381" y="655346"/>
            <a:ext cx="7293769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53</a:t>
            </a:fld>
            <a:endParaRPr lang="zh-CN" altLang="en-US"/>
          </a:p>
        </p:txBody>
      </p:sp>
      <p:sp>
        <p:nvSpPr>
          <p:cNvPr id="15" name="Text Box 5">
            <a:extLst>
              <a:ext uri="{FF2B5EF4-FFF2-40B4-BE49-F238E27FC236}">
                <a16:creationId xmlns:a16="http://schemas.microsoft.com/office/drawing/2014/main" id="{363510BA-72FC-43F1-AF93-159E4C665575}"/>
              </a:ext>
            </a:extLst>
          </p:cNvPr>
          <p:cNvSpPr txBox="1"/>
          <p:nvPr/>
        </p:nvSpPr>
        <p:spPr>
          <a:xfrm>
            <a:off x="41139" y="917615"/>
            <a:ext cx="9045401" cy="5161991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定义：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暂停执行现行程序，转去执行中断程序，以处</a:t>
            </a:r>
            <a:b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 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理某些随机事态，并在处理完毕后自动恢复原程</a:t>
            </a:r>
            <a:b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 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序的执行。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实质：程序的切换过程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。包括将断点，有关状态</a:t>
            </a:r>
            <a:b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 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信息（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PSW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）压栈保护起来，然后根据中断号，从</a:t>
            </a:r>
            <a:b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 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中断向量表中得到中断服务程序的地址，送入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PC</a:t>
            </a:r>
            <a:b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 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中。（这一切是硬件实现的，称为隐指令）。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特点：随机性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37134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" y="-9526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-21516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71532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 fontScale="925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四、主机与外部的数据通路与信息传送控制方式</a:t>
            </a:r>
          </a:p>
        </p:txBody>
      </p:sp>
      <p:cxnSp>
        <p:nvCxnSpPr>
          <p:cNvPr id="31" name="直接连接符 30"/>
          <p:cNvCxnSpPr>
            <a:cxnSpLocks/>
          </p:cNvCxnSpPr>
          <p:nvPr/>
        </p:nvCxnSpPr>
        <p:spPr>
          <a:xfrm>
            <a:off x="2381" y="655346"/>
            <a:ext cx="7293769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54</a:t>
            </a:fld>
            <a:endParaRPr lang="zh-CN" altLang="en-US"/>
          </a:p>
        </p:txBody>
      </p:sp>
      <p:sp>
        <p:nvSpPr>
          <p:cNvPr id="15" name="Text Box 5">
            <a:extLst>
              <a:ext uri="{FF2B5EF4-FFF2-40B4-BE49-F238E27FC236}">
                <a16:creationId xmlns:a16="http://schemas.microsoft.com/office/drawing/2014/main" id="{363510BA-72FC-43F1-AF93-159E4C665575}"/>
              </a:ext>
            </a:extLst>
          </p:cNvPr>
          <p:cNvSpPr txBox="1"/>
          <p:nvPr/>
        </p:nvSpPr>
        <p:spPr>
          <a:xfrm>
            <a:off x="41139" y="917615"/>
            <a:ext cx="9045401" cy="257666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软件组织与程序安排：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将系统中接收的中断请求编制成</a:t>
            </a:r>
            <a:b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中断服务模块存入主存，并将其入口地址写入中断</a:t>
            </a:r>
            <a:b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向量表。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 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工作流程：</a:t>
            </a:r>
            <a:endParaRPr lang="en-US" altLang="zh-CN" sz="2800" b="1" dirty="0">
              <a:solidFill>
                <a:srgbClr val="0563C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B09688C-5DAB-4C00-A911-7644E92CDD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23758" y="2743002"/>
            <a:ext cx="3651499" cy="3613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406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" y="-9526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-21516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71532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 fontScale="925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四、主机与外部的数据通路与信息传送控制方式</a:t>
            </a:r>
          </a:p>
        </p:txBody>
      </p:sp>
      <p:cxnSp>
        <p:nvCxnSpPr>
          <p:cNvPr id="31" name="直接连接符 30"/>
          <p:cNvCxnSpPr>
            <a:cxnSpLocks/>
          </p:cNvCxnSpPr>
          <p:nvPr/>
        </p:nvCxnSpPr>
        <p:spPr>
          <a:xfrm>
            <a:off x="2381" y="655346"/>
            <a:ext cx="7293769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55</a:t>
            </a:fld>
            <a:endParaRPr lang="zh-CN" altLang="en-US"/>
          </a:p>
        </p:txBody>
      </p:sp>
      <p:sp>
        <p:nvSpPr>
          <p:cNvPr id="15" name="Text Box 5">
            <a:extLst>
              <a:ext uri="{FF2B5EF4-FFF2-40B4-BE49-F238E27FC236}">
                <a16:creationId xmlns:a16="http://schemas.microsoft.com/office/drawing/2014/main" id="{363510BA-72FC-43F1-AF93-159E4C665575}"/>
              </a:ext>
            </a:extLst>
          </p:cNvPr>
          <p:cNvSpPr txBox="1"/>
          <p:nvPr/>
        </p:nvSpPr>
        <p:spPr>
          <a:xfrm>
            <a:off x="41139" y="917615"/>
            <a:ext cx="9045401" cy="5161991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硬件组织：</a:t>
            </a:r>
            <a:endParaRPr lang="en-US" altLang="zh-CN" sz="28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方面：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在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PSW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中设置一个中断位；在模型机中，</a:t>
            </a:r>
            <a:b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外部请求只有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IREQ0—IREQ7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，因此在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内还应设置</a:t>
            </a:r>
            <a:b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一个判优逻辑。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接口方面：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设置了中断接口。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特点：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可以处理随机的复杂事态，但程序的切换需花费</a:t>
            </a:r>
            <a:b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一定时间，因此，其适用范围是中低速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I/O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操作与随</a:t>
            </a:r>
            <a:b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机请求。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26762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" y="-9526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-21516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71532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 fontScale="925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四、主机与外部的数据通路与信息传送控制方式</a:t>
            </a:r>
          </a:p>
        </p:txBody>
      </p:sp>
      <p:cxnSp>
        <p:nvCxnSpPr>
          <p:cNvPr id="31" name="直接连接符 30"/>
          <p:cNvCxnSpPr>
            <a:cxnSpLocks/>
          </p:cNvCxnSpPr>
          <p:nvPr/>
        </p:nvCxnSpPr>
        <p:spPr>
          <a:xfrm>
            <a:off x="2381" y="655346"/>
            <a:ext cx="7293769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56</a:t>
            </a:fld>
            <a:endParaRPr lang="zh-CN" altLang="en-US"/>
          </a:p>
        </p:txBody>
      </p:sp>
      <p:sp>
        <p:nvSpPr>
          <p:cNvPr id="12" name="Text Box 5">
            <a:extLst>
              <a:ext uri="{FF2B5EF4-FFF2-40B4-BE49-F238E27FC236}">
                <a16:creationId xmlns:a16="http://schemas.microsoft.com/office/drawing/2014/main" id="{D168A204-30D2-4819-B4DB-93A8D6F112F6}"/>
              </a:ext>
            </a:extLst>
          </p:cNvPr>
          <p:cNvSpPr txBox="1"/>
          <p:nvPr/>
        </p:nvSpPr>
        <p:spPr>
          <a:xfrm>
            <a:off x="148951" y="883047"/>
            <a:ext cx="5509944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③ 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直接存储器存取（</a:t>
            </a:r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DMA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）方式</a:t>
            </a:r>
          </a:p>
        </p:txBody>
      </p:sp>
      <p:sp>
        <p:nvSpPr>
          <p:cNvPr id="13" name="Text Box 5">
            <a:extLst>
              <a:ext uri="{FF2B5EF4-FFF2-40B4-BE49-F238E27FC236}">
                <a16:creationId xmlns:a16="http://schemas.microsoft.com/office/drawing/2014/main" id="{A5CE8F2B-59DE-489A-9497-D53BB41F825D}"/>
              </a:ext>
            </a:extLst>
          </p:cNvPr>
          <p:cNvSpPr txBox="1"/>
          <p:nvPr/>
        </p:nvSpPr>
        <p:spPr>
          <a:xfrm>
            <a:off x="281393" y="1405017"/>
            <a:ext cx="8618866" cy="45156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如果主机与高速外存或高速通信设备交换，采用什么方式？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定义：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直接依靠硬件在主存与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I/O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设备进行简单成批数</a:t>
            </a:r>
            <a:b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 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据传送的一种工作方式，在传送期间不需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b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 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程序干预。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  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实质：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暂停执行程序。不存在断点，现场的保</a:t>
            </a:r>
            <a:b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 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护，速度很快。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48446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" y="-9526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-21516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71532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 fontScale="925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四、主机与外部的数据通路与信息传送控制方式</a:t>
            </a:r>
          </a:p>
        </p:txBody>
      </p:sp>
      <p:cxnSp>
        <p:nvCxnSpPr>
          <p:cNvPr id="31" name="直接连接符 30"/>
          <p:cNvCxnSpPr>
            <a:cxnSpLocks/>
          </p:cNvCxnSpPr>
          <p:nvPr/>
        </p:nvCxnSpPr>
        <p:spPr>
          <a:xfrm>
            <a:off x="2381" y="655346"/>
            <a:ext cx="7293769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2020/6/17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57</a:t>
            </a:fld>
            <a:endParaRPr lang="zh-CN" altLang="en-US"/>
          </a:p>
        </p:txBody>
      </p:sp>
      <p:sp>
        <p:nvSpPr>
          <p:cNvPr id="13" name="Text Box 5">
            <a:extLst>
              <a:ext uri="{FF2B5EF4-FFF2-40B4-BE49-F238E27FC236}">
                <a16:creationId xmlns:a16="http://schemas.microsoft.com/office/drawing/2014/main" id="{A5CE8F2B-59DE-489A-9497-D53BB41F825D}"/>
              </a:ext>
            </a:extLst>
          </p:cNvPr>
          <p:cNvSpPr txBox="1"/>
          <p:nvPr/>
        </p:nvSpPr>
        <p:spPr>
          <a:xfrm>
            <a:off x="140253" y="893240"/>
            <a:ext cx="8618866" cy="510813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程序组织与</a:t>
            </a:r>
            <a:r>
              <a:rPr lang="en-US" altLang="zh-CN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DMA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初始化：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在进行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DMA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传送前，应对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DMA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控制器进行初始化，主要初始化以下三个信息：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(1)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送出控制字：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操作类型（输入或输出），外设地址。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(2)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送出主存缓冲区首址：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传送或接收数据的起始地址。</a:t>
            </a:r>
          </a:p>
          <a:p>
            <a:pPr>
              <a:lnSpc>
                <a:spcPct val="200000"/>
              </a:lnSpc>
            </a:pP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(3)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送出交换量：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DMA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是批量传送的，传送的数据块数目。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2242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" y="-9526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-21516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71532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 fontScale="925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四、主机与外部的数据通路与信息传送控制方式</a:t>
            </a:r>
          </a:p>
        </p:txBody>
      </p:sp>
      <p:cxnSp>
        <p:nvCxnSpPr>
          <p:cNvPr id="31" name="直接连接符 30"/>
          <p:cNvCxnSpPr>
            <a:cxnSpLocks/>
          </p:cNvCxnSpPr>
          <p:nvPr/>
        </p:nvCxnSpPr>
        <p:spPr>
          <a:xfrm>
            <a:off x="2381" y="655346"/>
            <a:ext cx="7293769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2020/6/17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58</a:t>
            </a:fld>
            <a:endParaRPr lang="zh-CN" altLang="en-US"/>
          </a:p>
        </p:txBody>
      </p:sp>
      <p:sp>
        <p:nvSpPr>
          <p:cNvPr id="14" name="Text Box 5">
            <a:extLst>
              <a:ext uri="{FF2B5EF4-FFF2-40B4-BE49-F238E27FC236}">
                <a16:creationId xmlns:a16="http://schemas.microsoft.com/office/drawing/2014/main" id="{10FDD430-95D9-4DAF-8285-2259FAEA0C14}"/>
              </a:ext>
            </a:extLst>
          </p:cNvPr>
          <p:cNvSpPr txBox="1"/>
          <p:nvPr/>
        </p:nvSpPr>
        <p:spPr>
          <a:xfrm>
            <a:off x="140253" y="702740"/>
            <a:ext cx="8618866" cy="79925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DMA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初始化后的工作流程：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D7E51CC-9B44-4626-B01B-8DB8DF3894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3591" y="1602888"/>
            <a:ext cx="4748389" cy="4682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538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" y="-9526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-21516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71532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 fontScale="925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四、主机与外部的数据通路与信息传送控制方式</a:t>
            </a:r>
          </a:p>
        </p:txBody>
      </p:sp>
      <p:cxnSp>
        <p:nvCxnSpPr>
          <p:cNvPr id="31" name="直接连接符 30"/>
          <p:cNvCxnSpPr>
            <a:cxnSpLocks/>
          </p:cNvCxnSpPr>
          <p:nvPr/>
        </p:nvCxnSpPr>
        <p:spPr>
          <a:xfrm>
            <a:off x="2381" y="655346"/>
            <a:ext cx="7293769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2020/6/17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59</a:t>
            </a:fld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E27D7DF-C79A-4B96-809C-D34E0720B800}"/>
              </a:ext>
            </a:extLst>
          </p:cNvPr>
          <p:cNvSpPr/>
          <p:nvPr/>
        </p:nvSpPr>
        <p:spPr>
          <a:xfrm>
            <a:off x="134937" y="917110"/>
            <a:ext cx="8823325" cy="5161991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硬件组织：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由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DMA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控制器控制管理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DMA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传送。</a:t>
            </a:r>
          </a:p>
          <a:p>
            <a:pPr marL="720000">
              <a:lnSpc>
                <a:spcPct val="150000"/>
              </a:lnSpc>
            </a:pP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方面</a:t>
            </a: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在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的时序系统中，设置专门的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DMA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周期。在此周期，总线由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DMA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控制。每当系统总线周期结束（完成一次总线传送）时，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对总线控制权转移作出判断，是继续由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DMA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控制器掌管，还是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收回其控制权，恢复正常程序执行。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720000">
              <a:lnSpc>
                <a:spcPct val="150000"/>
              </a:lnSpc>
            </a:pP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接口方面</a:t>
            </a: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设置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DMA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控制器与接口。</a:t>
            </a: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特点：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适用于高速外设与主存之间的简单批量数据传送。</a:t>
            </a:r>
          </a:p>
        </p:txBody>
      </p:sp>
    </p:spTree>
    <p:extLst>
      <p:ext uri="{BB962C8B-B14F-4D97-AF65-F5344CB8AC3E}">
        <p14:creationId xmlns:p14="http://schemas.microsoft.com/office/powerpoint/2010/main" val="424804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一、模型机指令系统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18" name="Text Box 5"/>
          <p:cNvSpPr txBox="1"/>
          <p:nvPr/>
        </p:nvSpPr>
        <p:spPr>
          <a:xfrm>
            <a:off x="173746" y="794519"/>
            <a:ext cx="3567589" cy="6376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、单操作数指令</a:t>
            </a:r>
            <a:endParaRPr lang="en-US" altLang="zh-CN" sz="2800" b="1" dirty="0">
              <a:solidFill>
                <a:srgbClr val="0563C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20" name="Group 25"/>
          <p:cNvGrpSpPr/>
          <p:nvPr/>
        </p:nvGrpSpPr>
        <p:grpSpPr bwMode="auto">
          <a:xfrm>
            <a:off x="281142" y="2075940"/>
            <a:ext cx="8610600" cy="523875"/>
            <a:chOff x="96" y="720"/>
            <a:chExt cx="5424" cy="330"/>
          </a:xfrm>
        </p:grpSpPr>
        <p:sp>
          <p:nvSpPr>
            <p:cNvPr id="23" name="Text Box 5"/>
            <p:cNvSpPr txBox="1">
              <a:spLocks noChangeArrowheads="1"/>
            </p:cNvSpPr>
            <p:nvPr/>
          </p:nvSpPr>
          <p:spPr bwMode="auto">
            <a:xfrm>
              <a:off x="96" y="720"/>
              <a:ext cx="5424" cy="33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操作码                       寄存器号  寻址方式</a:t>
              </a:r>
            </a:p>
          </p:txBody>
        </p:sp>
        <p:sp>
          <p:nvSpPr>
            <p:cNvPr id="24" name="Line 21"/>
            <p:cNvSpPr>
              <a:spLocks noChangeShapeType="1"/>
            </p:cNvSpPr>
            <p:nvPr/>
          </p:nvSpPr>
          <p:spPr bwMode="auto">
            <a:xfrm>
              <a:off x="1008" y="720"/>
              <a:ext cx="1" cy="33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6" name="Line 23"/>
            <p:cNvSpPr>
              <a:spLocks noChangeShapeType="1"/>
            </p:cNvSpPr>
            <p:nvPr/>
          </p:nvSpPr>
          <p:spPr bwMode="auto">
            <a:xfrm>
              <a:off x="3312" y="720"/>
              <a:ext cx="3" cy="33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7" name="Line 24"/>
            <p:cNvSpPr>
              <a:spLocks noChangeShapeType="1"/>
            </p:cNvSpPr>
            <p:nvPr/>
          </p:nvSpPr>
          <p:spPr bwMode="auto">
            <a:xfrm>
              <a:off x="4464" y="720"/>
              <a:ext cx="3" cy="33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29" name="AutoShape 27"/>
          <p:cNvSpPr/>
          <p:nvPr/>
        </p:nvSpPr>
        <p:spPr bwMode="auto">
          <a:xfrm rot="16200000">
            <a:off x="7139142" y="1237741"/>
            <a:ext cx="228600" cy="3276600"/>
          </a:xfrm>
          <a:prstGeom prst="leftBrace">
            <a:avLst>
              <a:gd name="adj1" fmla="val 118847"/>
              <a:gd name="adj2" fmla="val 50000"/>
            </a:avLst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3" name="Text Box 28"/>
          <p:cNvSpPr txBox="1">
            <a:spLocks noChangeArrowheads="1"/>
          </p:cNvSpPr>
          <p:nvPr/>
        </p:nvSpPr>
        <p:spPr bwMode="auto">
          <a:xfrm>
            <a:off x="6529542" y="2914141"/>
            <a:ext cx="1981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目的地址</a:t>
            </a:r>
          </a:p>
        </p:txBody>
      </p:sp>
      <p:sp>
        <p:nvSpPr>
          <p:cNvPr id="34" name="Text Box 5"/>
          <p:cNvSpPr txBox="1"/>
          <p:nvPr/>
        </p:nvSpPr>
        <p:spPr>
          <a:xfrm>
            <a:off x="213002" y="1441719"/>
            <a:ext cx="8717995" cy="559769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15    12  11       9  8        6  5        3  2       0</a:t>
            </a:r>
          </a:p>
        </p:txBody>
      </p:sp>
      <p:sp>
        <p:nvSpPr>
          <p:cNvPr id="35" name="Text Box 5"/>
          <p:cNvSpPr txBox="1"/>
          <p:nvPr/>
        </p:nvSpPr>
        <p:spPr>
          <a:xfrm>
            <a:off x="173747" y="3478982"/>
            <a:ext cx="3567589" cy="6376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、转移指令</a:t>
            </a:r>
            <a:endParaRPr lang="en-US" altLang="zh-CN" sz="2800" b="1" dirty="0">
              <a:solidFill>
                <a:srgbClr val="0563C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6" name="AutoShape 16"/>
          <p:cNvSpPr/>
          <p:nvPr/>
        </p:nvSpPr>
        <p:spPr bwMode="auto">
          <a:xfrm rot="16200000">
            <a:off x="3481542" y="3919188"/>
            <a:ext cx="228600" cy="3276600"/>
          </a:xfrm>
          <a:prstGeom prst="leftBrace">
            <a:avLst>
              <a:gd name="adj1" fmla="val 118847"/>
              <a:gd name="adj2" fmla="val 50000"/>
            </a:avLst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3" name="Text Box 26"/>
          <p:cNvSpPr txBox="1">
            <a:spLocks noChangeArrowheads="1"/>
          </p:cNvSpPr>
          <p:nvPr/>
        </p:nvSpPr>
        <p:spPr bwMode="auto">
          <a:xfrm>
            <a:off x="2795742" y="5595588"/>
            <a:ext cx="2209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转移地址</a:t>
            </a:r>
          </a:p>
        </p:txBody>
      </p:sp>
      <p:sp>
        <p:nvSpPr>
          <p:cNvPr id="44" name="AutoShape 27"/>
          <p:cNvSpPr/>
          <p:nvPr/>
        </p:nvSpPr>
        <p:spPr bwMode="auto">
          <a:xfrm rot="16200000">
            <a:off x="7139142" y="3919188"/>
            <a:ext cx="228600" cy="3276600"/>
          </a:xfrm>
          <a:prstGeom prst="leftBrace">
            <a:avLst>
              <a:gd name="adj1" fmla="val 118847"/>
              <a:gd name="adj2" fmla="val 50000"/>
            </a:avLst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5" name="Text Box 28"/>
          <p:cNvSpPr txBox="1">
            <a:spLocks noChangeArrowheads="1"/>
          </p:cNvSpPr>
          <p:nvPr/>
        </p:nvSpPr>
        <p:spPr bwMode="auto">
          <a:xfrm>
            <a:off x="6529542" y="5595588"/>
            <a:ext cx="1981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转移条件</a:t>
            </a:r>
          </a:p>
        </p:txBody>
      </p:sp>
      <p:sp>
        <p:nvSpPr>
          <p:cNvPr id="46" name="Text Box 5"/>
          <p:cNvSpPr txBox="1"/>
          <p:nvPr/>
        </p:nvSpPr>
        <p:spPr>
          <a:xfrm>
            <a:off x="213002" y="4123166"/>
            <a:ext cx="8717995" cy="559769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15    12  11       9  8        6   5  4  3   2   1   0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D527A5B6-3650-4C95-8C31-0DFF00916937}"/>
              </a:ext>
            </a:extLst>
          </p:cNvPr>
          <p:cNvGrpSpPr/>
          <p:nvPr/>
        </p:nvGrpSpPr>
        <p:grpSpPr>
          <a:xfrm>
            <a:off x="281142" y="4754007"/>
            <a:ext cx="8610600" cy="528904"/>
            <a:chOff x="281142" y="4919464"/>
            <a:chExt cx="8610600" cy="528904"/>
          </a:xfrm>
        </p:grpSpPr>
        <p:grpSp>
          <p:nvGrpSpPr>
            <p:cNvPr id="37" name="Group 25"/>
            <p:cNvGrpSpPr/>
            <p:nvPr/>
          </p:nvGrpSpPr>
          <p:grpSpPr bwMode="auto">
            <a:xfrm>
              <a:off x="281142" y="4922844"/>
              <a:ext cx="8610600" cy="523875"/>
              <a:chOff x="96" y="720"/>
              <a:chExt cx="5424" cy="330"/>
            </a:xfrm>
          </p:grpSpPr>
          <p:sp>
            <p:nvSpPr>
              <p:cNvPr id="38" name="Text Box 5"/>
              <p:cNvSpPr txBox="1">
                <a:spLocks noChangeArrowheads="1"/>
              </p:cNvSpPr>
              <p:nvPr/>
            </p:nvSpPr>
            <p:spPr bwMode="auto">
              <a:xfrm>
                <a:off x="96" y="720"/>
                <a:ext cx="5424" cy="330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</a:ln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b="1" dirty="0">
                    <a:solidFill>
                      <a:sysClr val="windowText" lastClr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操作码   寄存器号  寻址方式        </a:t>
                </a:r>
                <a:r>
                  <a:rPr lang="en-US" altLang="zh-CN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N’ Z’ V</a:t>
                </a:r>
                <a:r>
                  <a: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’</a:t>
                </a:r>
                <a:r>
                  <a:rPr lang="en-US" altLang="zh-CN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C</a:t>
                </a:r>
                <a:r>
                  <a: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’</a:t>
                </a:r>
                <a:endParaRPr lang="zh-CN" altLang="en-US" sz="2800" b="1" dirty="0">
                  <a:solidFill>
                    <a:sysClr val="windowText" lastClr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39" name="Line 21"/>
              <p:cNvSpPr>
                <a:spLocks noChangeShapeType="1"/>
              </p:cNvSpPr>
              <p:nvPr/>
            </p:nvSpPr>
            <p:spPr bwMode="auto">
              <a:xfrm>
                <a:off x="1008" y="720"/>
                <a:ext cx="1" cy="33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8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40" name="Line 22"/>
              <p:cNvSpPr>
                <a:spLocks noChangeShapeType="1"/>
              </p:cNvSpPr>
              <p:nvPr/>
            </p:nvSpPr>
            <p:spPr bwMode="auto">
              <a:xfrm flipH="1">
                <a:off x="2159" y="720"/>
                <a:ext cx="1" cy="33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80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41" name="Line 23"/>
              <p:cNvSpPr>
                <a:spLocks noChangeShapeType="1"/>
              </p:cNvSpPr>
              <p:nvPr/>
            </p:nvSpPr>
            <p:spPr bwMode="auto">
              <a:xfrm>
                <a:off x="3312" y="720"/>
                <a:ext cx="3" cy="33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80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42" name="Line 24"/>
              <p:cNvSpPr>
                <a:spLocks noChangeShapeType="1"/>
              </p:cNvSpPr>
              <p:nvPr/>
            </p:nvSpPr>
            <p:spPr bwMode="auto">
              <a:xfrm>
                <a:off x="4385" y="720"/>
                <a:ext cx="3" cy="33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80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47" name="Line 24"/>
            <p:cNvSpPr>
              <a:spLocks noChangeShapeType="1"/>
            </p:cNvSpPr>
            <p:nvPr/>
          </p:nvSpPr>
          <p:spPr bwMode="auto">
            <a:xfrm>
              <a:off x="8324233" y="4924493"/>
              <a:ext cx="4763" cy="523875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48" name="Line 24"/>
            <p:cNvSpPr>
              <a:spLocks noChangeShapeType="1"/>
            </p:cNvSpPr>
            <p:nvPr/>
          </p:nvSpPr>
          <p:spPr bwMode="auto">
            <a:xfrm>
              <a:off x="7723513" y="4924493"/>
              <a:ext cx="4763" cy="523875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49" name="Line 24"/>
            <p:cNvSpPr>
              <a:spLocks noChangeShapeType="1"/>
            </p:cNvSpPr>
            <p:nvPr/>
          </p:nvSpPr>
          <p:spPr bwMode="auto">
            <a:xfrm>
              <a:off x="6477288" y="4919464"/>
              <a:ext cx="4763" cy="523875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0" name="Line 24"/>
            <p:cNvSpPr>
              <a:spLocks noChangeShapeType="1"/>
            </p:cNvSpPr>
            <p:nvPr/>
          </p:nvSpPr>
          <p:spPr bwMode="auto">
            <a:xfrm>
              <a:off x="5969783" y="4924493"/>
              <a:ext cx="4763" cy="523875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  <p:bldP spid="29" grpId="0" animBg="1"/>
      <p:bldP spid="33" grpId="0"/>
      <p:bldP spid="34" grpId="0" build="p"/>
      <p:bldP spid="35" grpId="0" build="p"/>
      <p:bldP spid="36" grpId="0" animBg="1"/>
      <p:bldP spid="43" grpId="0"/>
      <p:bldP spid="44" grpId="0" animBg="1"/>
      <p:bldP spid="45" grpId="0"/>
      <p:bldP spid="46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" y="-9526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-21516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4572001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 fontScale="925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五、时序控制方式与时序系统</a:t>
            </a:r>
          </a:p>
        </p:txBody>
      </p:sp>
      <p:cxnSp>
        <p:nvCxnSpPr>
          <p:cNvPr id="31" name="直接连接符 30"/>
          <p:cNvCxnSpPr>
            <a:cxnSpLocks/>
          </p:cNvCxnSpPr>
          <p:nvPr/>
        </p:nvCxnSpPr>
        <p:spPr>
          <a:xfrm>
            <a:off x="2381" y="655346"/>
            <a:ext cx="7293769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2020/6/17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60</a:t>
            </a:fld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E27D7DF-C79A-4B96-809C-D34E0720B800}"/>
              </a:ext>
            </a:extLst>
          </p:cNvPr>
          <p:cNvSpPr/>
          <p:nvPr/>
        </p:nvSpPr>
        <p:spPr>
          <a:xfrm>
            <a:off x="134937" y="1221910"/>
            <a:ext cx="8823325" cy="45156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计算机的工作需要分步地执行，这就需要一种时间划分的信号标志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——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时序信号，以反映在什么时间段或时刻，计算机做了什么操作。</a:t>
            </a: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为了形成控制流，在时序方面有三个问题需要考虑：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1.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操作与时序信号之间的关系，即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时序控制方式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2.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指令之间的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衔接方式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3.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如何形成所需的时序信号，即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时序系统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638934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" y="-9526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-21516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4572001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 fontScale="925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五、时序控制方式与时序系统</a:t>
            </a:r>
          </a:p>
        </p:txBody>
      </p:sp>
      <p:cxnSp>
        <p:nvCxnSpPr>
          <p:cNvPr id="31" name="直接连接符 30"/>
          <p:cNvCxnSpPr>
            <a:cxnSpLocks/>
          </p:cNvCxnSpPr>
          <p:nvPr/>
        </p:nvCxnSpPr>
        <p:spPr>
          <a:xfrm>
            <a:off x="2381" y="655346"/>
            <a:ext cx="7293769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2020/6/17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61</a:t>
            </a:fld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E27D7DF-C79A-4B96-809C-D34E0720B800}"/>
              </a:ext>
            </a:extLst>
          </p:cNvPr>
          <p:cNvSpPr/>
          <p:nvPr/>
        </p:nvSpPr>
        <p:spPr>
          <a:xfrm>
            <a:off x="151986" y="2501303"/>
            <a:ext cx="8877679" cy="3869329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① 同步控制方式</a:t>
            </a:r>
            <a:endParaRPr lang="en-US" altLang="zh-CN" sz="2800" b="1" dirty="0">
              <a:solidFill>
                <a:srgbClr val="ED7D3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定义：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如果各项操作与统一的时序信号同步，称为同步</a:t>
            </a:r>
            <a:b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 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控制。</a:t>
            </a: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时间分配（基本特征）：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同步控制方式的基本特征是将</a:t>
            </a:r>
            <a:b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 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操作时间划分为许多时钟周期，周期长度固定，</a:t>
            </a:r>
            <a:b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 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每个时钟周期完成一步操作。</a:t>
            </a:r>
          </a:p>
        </p:txBody>
      </p:sp>
      <p:sp>
        <p:nvSpPr>
          <p:cNvPr id="12" name="Text Box 5">
            <a:extLst>
              <a:ext uri="{FF2B5EF4-FFF2-40B4-BE49-F238E27FC236}">
                <a16:creationId xmlns:a16="http://schemas.microsoft.com/office/drawing/2014/main" id="{B91804DD-9C63-4463-91B3-CC176965373A}"/>
              </a:ext>
            </a:extLst>
          </p:cNvPr>
          <p:cNvSpPr txBox="1"/>
          <p:nvPr/>
        </p:nvSpPr>
        <p:spPr>
          <a:xfrm>
            <a:off x="136251" y="883852"/>
            <a:ext cx="5509944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、时序控制方式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839B792A-6305-45C4-8ADA-A175E2EAC7F4}"/>
              </a:ext>
            </a:extLst>
          </p:cNvPr>
          <p:cNvGrpSpPr/>
          <p:nvPr/>
        </p:nvGrpSpPr>
        <p:grpSpPr>
          <a:xfrm>
            <a:off x="3128572" y="1235361"/>
            <a:ext cx="3964818" cy="1265942"/>
            <a:chOff x="3128572" y="1235361"/>
            <a:chExt cx="3964818" cy="1265942"/>
          </a:xfrm>
        </p:grpSpPr>
        <p:sp>
          <p:nvSpPr>
            <p:cNvPr id="13" name="Text Box 5">
              <a:extLst>
                <a:ext uri="{FF2B5EF4-FFF2-40B4-BE49-F238E27FC236}">
                  <a16:creationId xmlns:a16="http://schemas.microsoft.com/office/drawing/2014/main" id="{5B463649-E78A-4C2E-A23B-721A7FE87D58}"/>
                </a:ext>
              </a:extLst>
            </p:cNvPr>
            <p:cNvSpPr txBox="1"/>
            <p:nvPr/>
          </p:nvSpPr>
          <p:spPr>
            <a:xfrm>
              <a:off x="3128572" y="1636029"/>
              <a:ext cx="1142145" cy="5232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8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分类</a:t>
              </a:r>
              <a:endPara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4" name="AutoShape 5">
              <a:extLst>
                <a:ext uri="{FF2B5EF4-FFF2-40B4-BE49-F238E27FC236}">
                  <a16:creationId xmlns:a16="http://schemas.microsoft.com/office/drawing/2014/main" id="{8713FAA0-3E72-4293-BA79-45BCFF8E6DFD}"/>
                </a:ext>
              </a:extLst>
            </p:cNvPr>
            <p:cNvSpPr/>
            <p:nvPr/>
          </p:nvSpPr>
          <p:spPr bwMode="auto">
            <a:xfrm>
              <a:off x="4192150" y="1417356"/>
              <a:ext cx="157134" cy="960566"/>
            </a:xfrm>
            <a:prstGeom prst="leftBrace">
              <a:avLst>
                <a:gd name="adj1" fmla="val 63817"/>
                <a:gd name="adj2" fmla="val 50000"/>
              </a:avLst>
            </a:prstGeom>
            <a:noFill/>
            <a:ln w="25400" cap="sq">
              <a:solidFill>
                <a:schemeClr val="accent1">
                  <a:lumMod val="75000"/>
                </a:schemeClr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rgbClr val="FF00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1800" b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5" name="Text Box 5">
              <a:extLst>
                <a:ext uri="{FF2B5EF4-FFF2-40B4-BE49-F238E27FC236}">
                  <a16:creationId xmlns:a16="http://schemas.microsoft.com/office/drawing/2014/main" id="{F2D5F68A-9EA8-4120-AD6A-15CFFFD51B1C}"/>
                </a:ext>
              </a:extLst>
            </p:cNvPr>
            <p:cNvSpPr txBox="1"/>
            <p:nvPr/>
          </p:nvSpPr>
          <p:spPr>
            <a:xfrm>
              <a:off x="4499177" y="1235361"/>
              <a:ext cx="2594213" cy="5232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8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同步控制</a:t>
              </a:r>
              <a:endPara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6" name="Text Box 5">
              <a:extLst>
                <a:ext uri="{FF2B5EF4-FFF2-40B4-BE49-F238E27FC236}">
                  <a16:creationId xmlns:a16="http://schemas.microsoft.com/office/drawing/2014/main" id="{FAB38D17-3573-4367-99DA-47337823AAA8}"/>
                </a:ext>
              </a:extLst>
            </p:cNvPr>
            <p:cNvSpPr txBox="1"/>
            <p:nvPr/>
          </p:nvSpPr>
          <p:spPr>
            <a:xfrm>
              <a:off x="4499176" y="1978083"/>
              <a:ext cx="2594213" cy="5232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8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异步控制</a:t>
              </a:r>
              <a:endPara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2842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" y="-9526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-21516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4572001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 fontScale="925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五、时序控制方式与时序系统</a:t>
            </a:r>
          </a:p>
        </p:txBody>
      </p:sp>
      <p:cxnSp>
        <p:nvCxnSpPr>
          <p:cNvPr id="31" name="直接连接符 30"/>
          <p:cNvCxnSpPr>
            <a:cxnSpLocks/>
          </p:cNvCxnSpPr>
          <p:nvPr/>
        </p:nvCxnSpPr>
        <p:spPr>
          <a:xfrm>
            <a:off x="2381" y="655346"/>
            <a:ext cx="7293769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2020/6/17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62</a:t>
            </a:fld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E27D7DF-C79A-4B96-809C-D34E0720B800}"/>
              </a:ext>
            </a:extLst>
          </p:cNvPr>
          <p:cNvSpPr/>
          <p:nvPr/>
        </p:nvSpPr>
        <p:spPr>
          <a:xfrm>
            <a:off x="133160" y="932329"/>
            <a:ext cx="8877679" cy="510813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同步定时：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在许多操作中需要严格地同步定时，如同步</a:t>
            </a:r>
            <a:b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 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打入脉冲。</a:t>
            </a:r>
          </a:p>
          <a:p>
            <a:pPr>
              <a:lnSpc>
                <a:spcPct val="20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各部件间的协调：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在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内，一般采用由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提供的统一</a:t>
            </a:r>
            <a:b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 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时序信号来控制部件间信息的传送的。</a:t>
            </a:r>
          </a:p>
          <a:p>
            <a:pPr>
              <a:lnSpc>
                <a:spcPct val="20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特点：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时序关系比较简单，在是时间安排利用上可能不</a:t>
            </a:r>
            <a:b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 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经济的。 </a:t>
            </a:r>
          </a:p>
        </p:txBody>
      </p:sp>
    </p:spTree>
    <p:extLst>
      <p:ext uri="{BB962C8B-B14F-4D97-AF65-F5344CB8AC3E}">
        <p14:creationId xmlns:p14="http://schemas.microsoft.com/office/powerpoint/2010/main" val="1175539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" y="-9526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-21516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4572001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 fontScale="925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五、时序控制方式与时序系统</a:t>
            </a:r>
          </a:p>
        </p:txBody>
      </p:sp>
      <p:cxnSp>
        <p:nvCxnSpPr>
          <p:cNvPr id="31" name="直接连接符 30"/>
          <p:cNvCxnSpPr>
            <a:cxnSpLocks/>
          </p:cNvCxnSpPr>
          <p:nvPr/>
        </p:nvCxnSpPr>
        <p:spPr>
          <a:xfrm>
            <a:off x="2381" y="655346"/>
            <a:ext cx="7293769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2020/6/17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63</a:t>
            </a:fld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E27D7DF-C79A-4B96-809C-D34E0720B800}"/>
              </a:ext>
            </a:extLst>
          </p:cNvPr>
          <p:cNvSpPr/>
          <p:nvPr/>
        </p:nvSpPr>
        <p:spPr>
          <a:xfrm>
            <a:off x="133160" y="798371"/>
            <a:ext cx="8877679" cy="5969904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② 异步控制方式</a:t>
            </a:r>
            <a:endParaRPr lang="en-US" altLang="zh-CN" sz="2800" b="1" dirty="0">
              <a:solidFill>
                <a:srgbClr val="ED7D3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定义：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异步控制是指各项操作按其需要选择不同的时间，</a:t>
            </a:r>
            <a:b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 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不受统一的时钟周期的约束；各操作之间的衔接</a:t>
            </a:r>
            <a:b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 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与各部件之间的信息交换采取应答方式。</a:t>
            </a:r>
          </a:p>
          <a:p>
            <a:pPr>
              <a:lnSpc>
                <a:spcPct val="20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时间分配（基本特征）：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没有统一的节拍划分与同步定</a:t>
            </a:r>
            <a:b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 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时脉冲，但存在着申请、响应、询问、回答一类</a:t>
            </a:r>
            <a:b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 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的应答关系。</a:t>
            </a:r>
          </a:p>
        </p:txBody>
      </p:sp>
    </p:spTree>
    <p:extLst>
      <p:ext uri="{BB962C8B-B14F-4D97-AF65-F5344CB8AC3E}">
        <p14:creationId xmlns:p14="http://schemas.microsoft.com/office/powerpoint/2010/main" val="1914920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" y="-9526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-21516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4572001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 fontScale="925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五、时序控制方式与时序系统</a:t>
            </a:r>
          </a:p>
        </p:txBody>
      </p:sp>
      <p:cxnSp>
        <p:nvCxnSpPr>
          <p:cNvPr id="31" name="直接连接符 30"/>
          <p:cNvCxnSpPr>
            <a:cxnSpLocks/>
          </p:cNvCxnSpPr>
          <p:nvPr/>
        </p:nvCxnSpPr>
        <p:spPr>
          <a:xfrm>
            <a:off x="2381" y="655346"/>
            <a:ext cx="7293769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2020/6/17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64</a:t>
            </a:fld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E27D7DF-C79A-4B96-809C-D34E0720B800}"/>
              </a:ext>
            </a:extLst>
          </p:cNvPr>
          <p:cNvSpPr/>
          <p:nvPr/>
        </p:nvSpPr>
        <p:spPr>
          <a:xfrm>
            <a:off x="133161" y="820446"/>
            <a:ext cx="8877679" cy="257666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主从设备的概念：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申请使用总线，并获得批准后掌管总</a:t>
            </a:r>
            <a:b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  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线控制权的设备，称为主设备，否则为从设备。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特点：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时间紧凑，能按不同部件，设备的实际需要分配</a:t>
            </a:r>
            <a:b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  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时间，实现异步应答所需的控制比较复杂。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B8D19E7-BF18-4076-9409-07A68EB6FBD1}"/>
              </a:ext>
            </a:extLst>
          </p:cNvPr>
          <p:cNvSpPr/>
          <p:nvPr/>
        </p:nvSpPr>
        <p:spPr>
          <a:xfrm>
            <a:off x="179163" y="3307503"/>
            <a:ext cx="8877679" cy="322299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③ 实际应用中的一些变化</a:t>
            </a:r>
            <a:endParaRPr lang="en-US" altLang="zh-CN" sz="2800" b="1" dirty="0">
              <a:solidFill>
                <a:srgbClr val="ED7D3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在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或设备的内部普遍采用同步控制方式；对连接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、主存、外设的系统总线，有的采用同步，有的采用异步控制，但多采用异步控制。在实际应用中，同步控制甚至引入异步应答关系。</a:t>
            </a:r>
          </a:p>
        </p:txBody>
      </p:sp>
    </p:spTree>
    <p:extLst>
      <p:ext uri="{BB962C8B-B14F-4D97-AF65-F5344CB8AC3E}">
        <p14:creationId xmlns:p14="http://schemas.microsoft.com/office/powerpoint/2010/main" val="310863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" y="-9526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-21516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4572001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 fontScale="925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五、时序控制方式与时序系统</a:t>
            </a:r>
          </a:p>
        </p:txBody>
      </p:sp>
      <p:cxnSp>
        <p:nvCxnSpPr>
          <p:cNvPr id="31" name="直接连接符 30"/>
          <p:cNvCxnSpPr>
            <a:cxnSpLocks/>
          </p:cNvCxnSpPr>
          <p:nvPr/>
        </p:nvCxnSpPr>
        <p:spPr>
          <a:xfrm>
            <a:off x="2381" y="655346"/>
            <a:ext cx="7293769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2020/6/17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65</a:t>
            </a:fld>
            <a:endParaRPr lang="zh-CN" altLang="en-US"/>
          </a:p>
        </p:txBody>
      </p:sp>
      <p:sp>
        <p:nvSpPr>
          <p:cNvPr id="13" name="Text Box 5">
            <a:extLst>
              <a:ext uri="{FF2B5EF4-FFF2-40B4-BE49-F238E27FC236}">
                <a16:creationId xmlns:a16="http://schemas.microsoft.com/office/drawing/2014/main" id="{59C0D8A6-2600-4511-B925-9986807395E1}"/>
              </a:ext>
            </a:extLst>
          </p:cNvPr>
          <p:cNvSpPr txBox="1"/>
          <p:nvPr/>
        </p:nvSpPr>
        <p:spPr>
          <a:xfrm>
            <a:off x="136251" y="1014478"/>
            <a:ext cx="5509944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、指令序列间的衔接方式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73F23EC1-1D43-4DFE-BD33-C754220F22A8}"/>
              </a:ext>
            </a:extLst>
          </p:cNvPr>
          <p:cNvGrpSpPr/>
          <p:nvPr/>
        </p:nvGrpSpPr>
        <p:grpSpPr>
          <a:xfrm>
            <a:off x="1080247" y="1843930"/>
            <a:ext cx="7204044" cy="3761945"/>
            <a:chOff x="1080247" y="1843930"/>
            <a:chExt cx="7204044" cy="3761945"/>
          </a:xfrm>
        </p:grpSpPr>
        <p:sp>
          <p:nvSpPr>
            <p:cNvPr id="14" name="Text Box 5">
              <a:extLst>
                <a:ext uri="{FF2B5EF4-FFF2-40B4-BE49-F238E27FC236}">
                  <a16:creationId xmlns:a16="http://schemas.microsoft.com/office/drawing/2014/main" id="{08C3669E-B682-499E-AD16-F820217942E2}"/>
                </a:ext>
              </a:extLst>
            </p:cNvPr>
            <p:cNvSpPr txBox="1"/>
            <p:nvPr/>
          </p:nvSpPr>
          <p:spPr>
            <a:xfrm>
              <a:off x="1080247" y="3375245"/>
              <a:ext cx="1142145" cy="5232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8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分类</a:t>
              </a:r>
              <a:endPara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5" name="AutoShape 5">
              <a:extLst>
                <a:ext uri="{FF2B5EF4-FFF2-40B4-BE49-F238E27FC236}">
                  <a16:creationId xmlns:a16="http://schemas.microsoft.com/office/drawing/2014/main" id="{775EF2E8-6F8F-4F06-934B-B0EC31FDF007}"/>
                </a:ext>
              </a:extLst>
            </p:cNvPr>
            <p:cNvSpPr/>
            <p:nvPr/>
          </p:nvSpPr>
          <p:spPr bwMode="auto">
            <a:xfrm>
              <a:off x="2143825" y="2042616"/>
              <a:ext cx="157134" cy="3278188"/>
            </a:xfrm>
            <a:prstGeom prst="leftBrace">
              <a:avLst>
                <a:gd name="adj1" fmla="val 63817"/>
                <a:gd name="adj2" fmla="val 50000"/>
              </a:avLst>
            </a:prstGeom>
            <a:noFill/>
            <a:ln w="25400" cap="sq">
              <a:solidFill>
                <a:schemeClr val="accent1">
                  <a:lumMod val="75000"/>
                </a:schemeClr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rgbClr val="FF00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1800" b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6" name="Text Box 5">
              <a:extLst>
                <a:ext uri="{FF2B5EF4-FFF2-40B4-BE49-F238E27FC236}">
                  <a16:creationId xmlns:a16="http://schemas.microsoft.com/office/drawing/2014/main" id="{50DAB52C-78B8-4962-BC88-4C347F175619}"/>
                </a:ext>
              </a:extLst>
            </p:cNvPr>
            <p:cNvSpPr txBox="1"/>
            <p:nvPr/>
          </p:nvSpPr>
          <p:spPr>
            <a:xfrm>
              <a:off x="2418957" y="1843930"/>
              <a:ext cx="4137263" cy="5232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8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串行顺处理方式</a:t>
              </a:r>
              <a:endPara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7" name="Text Box 5">
              <a:extLst>
                <a:ext uri="{FF2B5EF4-FFF2-40B4-BE49-F238E27FC236}">
                  <a16:creationId xmlns:a16="http://schemas.microsoft.com/office/drawing/2014/main" id="{C0E1D2A1-73B6-40C1-B131-472543FF6DAF}"/>
                </a:ext>
              </a:extLst>
            </p:cNvPr>
            <p:cNvSpPr txBox="1"/>
            <p:nvPr/>
          </p:nvSpPr>
          <p:spPr>
            <a:xfrm>
              <a:off x="2418957" y="2923505"/>
              <a:ext cx="5722346" cy="5232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8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单存储体重叠处理方式</a:t>
              </a:r>
              <a:endPara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8" name="Text Box 5">
              <a:extLst>
                <a:ext uri="{FF2B5EF4-FFF2-40B4-BE49-F238E27FC236}">
                  <a16:creationId xmlns:a16="http://schemas.microsoft.com/office/drawing/2014/main" id="{643AC597-4E78-434D-8BD2-DA4BFDB62427}"/>
                </a:ext>
              </a:extLst>
            </p:cNvPr>
            <p:cNvSpPr txBox="1"/>
            <p:nvPr/>
          </p:nvSpPr>
          <p:spPr>
            <a:xfrm>
              <a:off x="2418957" y="4003080"/>
              <a:ext cx="5280226" cy="5232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8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双存储体重叠处理方式</a:t>
              </a:r>
              <a:endPara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9" name="Text Box 5">
              <a:extLst>
                <a:ext uri="{FF2B5EF4-FFF2-40B4-BE49-F238E27FC236}">
                  <a16:creationId xmlns:a16="http://schemas.microsoft.com/office/drawing/2014/main" id="{C7B4F9EC-D5E2-4599-B494-321196F50C9C}"/>
                </a:ext>
              </a:extLst>
            </p:cNvPr>
            <p:cNvSpPr txBox="1"/>
            <p:nvPr/>
          </p:nvSpPr>
          <p:spPr>
            <a:xfrm>
              <a:off x="2418957" y="5082655"/>
              <a:ext cx="5865334" cy="5232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8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多存储体重的交叉与重叠处理方式	</a:t>
              </a:r>
              <a:endPara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52234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" y="-9526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-21516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4572001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六、同步控制的时序系统</a:t>
            </a:r>
          </a:p>
        </p:txBody>
      </p:sp>
      <p:cxnSp>
        <p:nvCxnSpPr>
          <p:cNvPr id="31" name="直接连接符 30"/>
          <p:cNvCxnSpPr>
            <a:cxnSpLocks/>
          </p:cNvCxnSpPr>
          <p:nvPr/>
        </p:nvCxnSpPr>
        <p:spPr>
          <a:xfrm>
            <a:off x="2381" y="655346"/>
            <a:ext cx="7293769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2020/6/17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66</a:t>
            </a:fld>
            <a:endParaRPr lang="zh-CN" altLang="en-US"/>
          </a:p>
        </p:txBody>
      </p:sp>
      <p:sp>
        <p:nvSpPr>
          <p:cNvPr id="13" name="Text Box 5">
            <a:extLst>
              <a:ext uri="{FF2B5EF4-FFF2-40B4-BE49-F238E27FC236}">
                <a16:creationId xmlns:a16="http://schemas.microsoft.com/office/drawing/2014/main" id="{59C0D8A6-2600-4511-B925-9986807395E1}"/>
              </a:ext>
            </a:extLst>
          </p:cNvPr>
          <p:cNvSpPr txBox="1"/>
          <p:nvPr/>
        </p:nvSpPr>
        <p:spPr>
          <a:xfrm>
            <a:off x="136251" y="1014478"/>
            <a:ext cx="5509944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、定义及组成</a:t>
            </a:r>
          </a:p>
        </p:txBody>
      </p:sp>
      <p:sp>
        <p:nvSpPr>
          <p:cNvPr id="16" name="Text Box 5">
            <a:extLst>
              <a:ext uri="{FF2B5EF4-FFF2-40B4-BE49-F238E27FC236}">
                <a16:creationId xmlns:a16="http://schemas.microsoft.com/office/drawing/2014/main" id="{50DAB52C-78B8-4962-BC88-4C347F175619}"/>
              </a:ext>
            </a:extLst>
          </p:cNvPr>
          <p:cNvSpPr txBox="1"/>
          <p:nvPr/>
        </p:nvSpPr>
        <p:spPr>
          <a:xfrm>
            <a:off x="156491" y="1650218"/>
            <a:ext cx="8900351" cy="1284006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时序系统：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产生节拍，脉冲等时序信号的部件，</a:t>
            </a:r>
            <a:b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     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称为时序系统。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BBDCB42B-12CA-414E-8E75-FEA5BCA4FDB3}"/>
              </a:ext>
            </a:extLst>
          </p:cNvPr>
          <p:cNvGrpSpPr/>
          <p:nvPr/>
        </p:nvGrpSpPr>
        <p:grpSpPr>
          <a:xfrm>
            <a:off x="136251" y="3241616"/>
            <a:ext cx="7185299" cy="1821637"/>
            <a:chOff x="136251" y="3241616"/>
            <a:chExt cx="7185299" cy="1821637"/>
          </a:xfrm>
        </p:grpSpPr>
        <p:sp>
          <p:nvSpPr>
            <p:cNvPr id="14" name="Text Box 5">
              <a:extLst>
                <a:ext uri="{FF2B5EF4-FFF2-40B4-BE49-F238E27FC236}">
                  <a16:creationId xmlns:a16="http://schemas.microsoft.com/office/drawing/2014/main" id="{08C3669E-B682-499E-AD16-F820217942E2}"/>
                </a:ext>
              </a:extLst>
            </p:cNvPr>
            <p:cNvSpPr txBox="1"/>
            <p:nvPr/>
          </p:nvSpPr>
          <p:spPr>
            <a:xfrm>
              <a:off x="136251" y="3898521"/>
              <a:ext cx="3606799" cy="5232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800" b="1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时序系统的组成</a:t>
              </a:r>
              <a:endParaRPr lang="en-US" altLang="zh-CN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5" name="AutoShape 5">
              <a:extLst>
                <a:ext uri="{FF2B5EF4-FFF2-40B4-BE49-F238E27FC236}">
                  <a16:creationId xmlns:a16="http://schemas.microsoft.com/office/drawing/2014/main" id="{775EF2E8-6F8F-4F06-934B-B0EC31FDF007}"/>
                </a:ext>
              </a:extLst>
            </p:cNvPr>
            <p:cNvSpPr/>
            <p:nvPr/>
          </p:nvSpPr>
          <p:spPr bwMode="auto">
            <a:xfrm>
              <a:off x="2842325" y="3483312"/>
              <a:ext cx="157134" cy="1425237"/>
            </a:xfrm>
            <a:prstGeom prst="leftBrace">
              <a:avLst>
                <a:gd name="adj1" fmla="val 63817"/>
                <a:gd name="adj2" fmla="val 50000"/>
              </a:avLst>
            </a:prstGeom>
            <a:noFill/>
            <a:ln w="25400" cap="sq">
              <a:solidFill>
                <a:schemeClr val="accent1">
                  <a:lumMod val="75000"/>
                </a:schemeClr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rgbClr val="FF00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1800" b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8" name="Text Box 5">
              <a:extLst>
                <a:ext uri="{FF2B5EF4-FFF2-40B4-BE49-F238E27FC236}">
                  <a16:creationId xmlns:a16="http://schemas.microsoft.com/office/drawing/2014/main" id="{643AC597-4E78-434D-8BD2-DA4BFDB62427}"/>
                </a:ext>
              </a:extLst>
            </p:cNvPr>
            <p:cNvSpPr txBox="1"/>
            <p:nvPr/>
          </p:nvSpPr>
          <p:spPr>
            <a:xfrm>
              <a:off x="3117457" y="3241616"/>
              <a:ext cx="4204093" cy="5232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8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一个振荡器：产生脉冲源</a:t>
              </a:r>
              <a:endPara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9" name="Text Box 5">
              <a:extLst>
                <a:ext uri="{FF2B5EF4-FFF2-40B4-BE49-F238E27FC236}">
                  <a16:creationId xmlns:a16="http://schemas.microsoft.com/office/drawing/2014/main" id="{C7B4F9EC-D5E2-4599-B494-321196F50C9C}"/>
                </a:ext>
              </a:extLst>
            </p:cNvPr>
            <p:cNvSpPr txBox="1"/>
            <p:nvPr/>
          </p:nvSpPr>
          <p:spPr>
            <a:xfrm>
              <a:off x="3117457" y="4540033"/>
              <a:ext cx="4007990" cy="5232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8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一组计数分频逻辑</a:t>
              </a:r>
              <a:endPara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8381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" y="-9526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-21516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4572001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六、同步控制的时序系统</a:t>
            </a:r>
          </a:p>
        </p:txBody>
      </p:sp>
      <p:cxnSp>
        <p:nvCxnSpPr>
          <p:cNvPr id="31" name="直接连接符 30"/>
          <p:cNvCxnSpPr>
            <a:cxnSpLocks/>
          </p:cNvCxnSpPr>
          <p:nvPr/>
        </p:nvCxnSpPr>
        <p:spPr>
          <a:xfrm>
            <a:off x="2381" y="655346"/>
            <a:ext cx="7293769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2020/6/17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67</a:t>
            </a:fld>
            <a:endParaRPr lang="zh-CN" altLang="en-US"/>
          </a:p>
        </p:txBody>
      </p:sp>
      <p:sp>
        <p:nvSpPr>
          <p:cNvPr id="13" name="Text Box 5">
            <a:extLst>
              <a:ext uri="{FF2B5EF4-FFF2-40B4-BE49-F238E27FC236}">
                <a16:creationId xmlns:a16="http://schemas.microsoft.com/office/drawing/2014/main" id="{59C0D8A6-2600-4511-B925-9986807395E1}"/>
              </a:ext>
            </a:extLst>
          </p:cNvPr>
          <p:cNvSpPr txBox="1"/>
          <p:nvPr/>
        </p:nvSpPr>
        <p:spPr>
          <a:xfrm>
            <a:off x="136251" y="898366"/>
            <a:ext cx="5509944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、时序划分层次</a:t>
            </a:r>
          </a:p>
        </p:txBody>
      </p:sp>
      <p:sp>
        <p:nvSpPr>
          <p:cNvPr id="16" name="Text Box 5">
            <a:extLst>
              <a:ext uri="{FF2B5EF4-FFF2-40B4-BE49-F238E27FC236}">
                <a16:creationId xmlns:a16="http://schemas.microsoft.com/office/drawing/2014/main" id="{50DAB52C-78B8-4962-BC88-4C347F175619}"/>
              </a:ext>
            </a:extLst>
          </p:cNvPr>
          <p:cNvSpPr txBox="1"/>
          <p:nvPr/>
        </p:nvSpPr>
        <p:spPr>
          <a:xfrm>
            <a:off x="156491" y="1330902"/>
            <a:ext cx="8900351" cy="5161991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指令周期：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读取并执行一条指令所需的时间，称为指令</a:t>
            </a:r>
            <a:b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 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周期。一般不作为时序的一级。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工作周期：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在指令周期中的某一工作阶段所需的时</a:t>
            </a:r>
            <a:b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 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间，称为一个工作周期。一般不同。</a:t>
            </a: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时钟周期（节拍）：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是时序系统中最基本的时间分段。</a:t>
            </a:r>
            <a:b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 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各节拍的长度相同。</a:t>
            </a: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定时脉冲（工作脉冲）：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有的操作如打入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，还需严格</a:t>
            </a:r>
            <a:b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 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的定时脉冲，以确定在哪一刻打入。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0415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" y="-9526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-21516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4572001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六、同步控制的时序系统</a:t>
            </a:r>
          </a:p>
        </p:txBody>
      </p:sp>
      <p:cxnSp>
        <p:nvCxnSpPr>
          <p:cNvPr id="31" name="直接连接符 30"/>
          <p:cNvCxnSpPr>
            <a:cxnSpLocks/>
          </p:cNvCxnSpPr>
          <p:nvPr/>
        </p:nvCxnSpPr>
        <p:spPr>
          <a:xfrm>
            <a:off x="2381" y="655346"/>
            <a:ext cx="7293769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2020/6/17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68</a:t>
            </a:fld>
            <a:endParaRPr lang="zh-CN" altLang="en-US"/>
          </a:p>
        </p:txBody>
      </p:sp>
      <p:sp>
        <p:nvSpPr>
          <p:cNvPr id="13" name="Text Box 5">
            <a:extLst>
              <a:ext uri="{FF2B5EF4-FFF2-40B4-BE49-F238E27FC236}">
                <a16:creationId xmlns:a16="http://schemas.microsoft.com/office/drawing/2014/main" id="{59C0D8A6-2600-4511-B925-9986807395E1}"/>
              </a:ext>
            </a:extLst>
          </p:cNvPr>
          <p:cNvSpPr txBox="1"/>
          <p:nvPr/>
        </p:nvSpPr>
        <p:spPr>
          <a:xfrm>
            <a:off x="136251" y="898366"/>
            <a:ext cx="5509944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、多级时序的划分</a:t>
            </a:r>
          </a:p>
        </p:txBody>
      </p:sp>
      <p:sp>
        <p:nvSpPr>
          <p:cNvPr id="16" name="Text Box 5">
            <a:extLst>
              <a:ext uri="{FF2B5EF4-FFF2-40B4-BE49-F238E27FC236}">
                <a16:creationId xmlns:a16="http://schemas.microsoft.com/office/drawing/2014/main" id="{50DAB52C-78B8-4962-BC88-4C347F175619}"/>
              </a:ext>
            </a:extLst>
          </p:cNvPr>
          <p:cNvSpPr txBox="1"/>
          <p:nvPr/>
        </p:nvSpPr>
        <p:spPr>
          <a:xfrm>
            <a:off x="156491" y="1330902"/>
            <a:ext cx="8900351" cy="6376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① 二级时序（用在微程序控制器中）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" name="Text Box 5">
            <a:extLst>
              <a:ext uri="{FF2B5EF4-FFF2-40B4-BE49-F238E27FC236}">
                <a16:creationId xmlns:a16="http://schemas.microsoft.com/office/drawing/2014/main" id="{A61D9F87-C722-4F64-81D4-F8B655565277}"/>
              </a:ext>
            </a:extLst>
          </p:cNvPr>
          <p:cNvSpPr txBox="1"/>
          <p:nvPr/>
        </p:nvSpPr>
        <p:spPr>
          <a:xfrm>
            <a:off x="140650" y="3196622"/>
            <a:ext cx="8900351" cy="6376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② 三级时序（用在组合逻辑控制器中）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EFFC65B6-693A-460A-973C-CCF0712D960B}"/>
              </a:ext>
            </a:extLst>
          </p:cNvPr>
          <p:cNvGrpSpPr/>
          <p:nvPr/>
        </p:nvGrpSpPr>
        <p:grpSpPr>
          <a:xfrm>
            <a:off x="572903" y="2048573"/>
            <a:ext cx="7750987" cy="1244128"/>
            <a:chOff x="572903" y="2048573"/>
            <a:chExt cx="7750987" cy="1244128"/>
          </a:xfrm>
        </p:grpSpPr>
        <p:sp>
          <p:nvSpPr>
            <p:cNvPr id="18" name="Text Box 5">
              <a:extLst>
                <a:ext uri="{FF2B5EF4-FFF2-40B4-BE49-F238E27FC236}">
                  <a16:creationId xmlns:a16="http://schemas.microsoft.com/office/drawing/2014/main" id="{B3758E70-82EC-4D05-BACD-7D5441EC4525}"/>
                </a:ext>
              </a:extLst>
            </p:cNvPr>
            <p:cNvSpPr txBox="1"/>
            <p:nvPr/>
          </p:nvSpPr>
          <p:spPr>
            <a:xfrm>
              <a:off x="572903" y="2389657"/>
              <a:ext cx="1735809" cy="5232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8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指令周期</a:t>
              </a:r>
              <a:endPara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9" name="AutoShape 5">
              <a:extLst>
                <a:ext uri="{FF2B5EF4-FFF2-40B4-BE49-F238E27FC236}">
                  <a16:creationId xmlns:a16="http://schemas.microsoft.com/office/drawing/2014/main" id="{5B0090F7-C6B8-45AB-8544-DFF27D1B2692}"/>
                </a:ext>
              </a:extLst>
            </p:cNvPr>
            <p:cNvSpPr/>
            <p:nvPr/>
          </p:nvSpPr>
          <p:spPr bwMode="auto">
            <a:xfrm>
              <a:off x="2285999" y="2278922"/>
              <a:ext cx="157134" cy="922831"/>
            </a:xfrm>
            <a:prstGeom prst="leftBrace">
              <a:avLst>
                <a:gd name="adj1" fmla="val 63817"/>
                <a:gd name="adj2" fmla="val 50000"/>
              </a:avLst>
            </a:prstGeom>
            <a:noFill/>
            <a:ln w="25400" cap="sq">
              <a:solidFill>
                <a:schemeClr val="accent1">
                  <a:lumMod val="75000"/>
                </a:schemeClr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rgbClr val="FF00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1800" b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0" name="Text Box 5">
              <a:extLst>
                <a:ext uri="{FF2B5EF4-FFF2-40B4-BE49-F238E27FC236}">
                  <a16:creationId xmlns:a16="http://schemas.microsoft.com/office/drawing/2014/main" id="{CB18FF45-BC47-492C-BF1B-3AF8FD009128}"/>
                </a:ext>
              </a:extLst>
            </p:cNvPr>
            <p:cNvSpPr txBox="1"/>
            <p:nvPr/>
          </p:nvSpPr>
          <p:spPr>
            <a:xfrm>
              <a:off x="2571587" y="2048573"/>
              <a:ext cx="5752303" cy="5232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8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时钟周期（节拍）</a:t>
              </a:r>
              <a:r>
                <a:rPr lang="en-US" altLang="zh-CN" sz="28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O—</a:t>
              </a:r>
              <a:r>
                <a:rPr lang="zh-CN" altLang="en-US" sz="28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工作脉冲</a:t>
              </a:r>
              <a:endPara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3" name="Text Box 5">
              <a:extLst>
                <a:ext uri="{FF2B5EF4-FFF2-40B4-BE49-F238E27FC236}">
                  <a16:creationId xmlns:a16="http://schemas.microsoft.com/office/drawing/2014/main" id="{B7328218-CB44-41BB-A8C8-CA4778554D23}"/>
                </a:ext>
              </a:extLst>
            </p:cNvPr>
            <p:cNvSpPr txBox="1"/>
            <p:nvPr/>
          </p:nvSpPr>
          <p:spPr>
            <a:xfrm>
              <a:off x="2568005" y="2769481"/>
              <a:ext cx="4007990" cy="5232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en-US" altLang="zh-CN" sz="28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……n……</a:t>
              </a: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C4E7C446-2850-4259-A441-3D75F13E2217}"/>
              </a:ext>
            </a:extLst>
          </p:cNvPr>
          <p:cNvGrpSpPr/>
          <p:nvPr/>
        </p:nvGrpSpPr>
        <p:grpSpPr>
          <a:xfrm>
            <a:off x="248448" y="3914515"/>
            <a:ext cx="8808395" cy="2479170"/>
            <a:chOff x="248448" y="3914515"/>
            <a:chExt cx="8808395" cy="2479170"/>
          </a:xfrm>
        </p:grpSpPr>
        <p:sp>
          <p:nvSpPr>
            <p:cNvPr id="24" name="Text Box 5">
              <a:extLst>
                <a:ext uri="{FF2B5EF4-FFF2-40B4-BE49-F238E27FC236}">
                  <a16:creationId xmlns:a16="http://schemas.microsoft.com/office/drawing/2014/main" id="{EAB473FC-FF46-4940-AD34-C18DD040DB74}"/>
                </a:ext>
              </a:extLst>
            </p:cNvPr>
            <p:cNvSpPr txBox="1"/>
            <p:nvPr/>
          </p:nvSpPr>
          <p:spPr>
            <a:xfrm>
              <a:off x="248448" y="4878458"/>
              <a:ext cx="1735809" cy="5232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8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指令周期</a:t>
              </a:r>
              <a:endPara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5" name="AutoShape 5">
              <a:extLst>
                <a:ext uri="{FF2B5EF4-FFF2-40B4-BE49-F238E27FC236}">
                  <a16:creationId xmlns:a16="http://schemas.microsoft.com/office/drawing/2014/main" id="{93968911-84DA-4EA8-AA60-C185E5DEEADF}"/>
                </a:ext>
              </a:extLst>
            </p:cNvPr>
            <p:cNvSpPr/>
            <p:nvPr/>
          </p:nvSpPr>
          <p:spPr bwMode="auto">
            <a:xfrm>
              <a:off x="1830918" y="4421648"/>
              <a:ext cx="157134" cy="1448817"/>
            </a:xfrm>
            <a:prstGeom prst="leftBrace">
              <a:avLst>
                <a:gd name="adj1" fmla="val 63817"/>
                <a:gd name="adj2" fmla="val 50000"/>
              </a:avLst>
            </a:prstGeom>
            <a:noFill/>
            <a:ln w="25400" cap="sq">
              <a:solidFill>
                <a:schemeClr val="accent1">
                  <a:lumMod val="75000"/>
                </a:schemeClr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rgbClr val="FF00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1800" b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6" name="Text Box 5">
              <a:extLst>
                <a:ext uri="{FF2B5EF4-FFF2-40B4-BE49-F238E27FC236}">
                  <a16:creationId xmlns:a16="http://schemas.microsoft.com/office/drawing/2014/main" id="{5877817B-7746-4731-B202-339D5B6C9C76}"/>
                </a:ext>
              </a:extLst>
            </p:cNvPr>
            <p:cNvSpPr txBox="1"/>
            <p:nvPr/>
          </p:nvSpPr>
          <p:spPr>
            <a:xfrm>
              <a:off x="1898797" y="4191299"/>
              <a:ext cx="1932982" cy="5232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8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工作周期</a:t>
              </a:r>
              <a:r>
                <a:rPr lang="en-US" altLang="zh-CN" sz="28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0</a:t>
              </a:r>
            </a:p>
          </p:txBody>
        </p:sp>
        <p:sp>
          <p:nvSpPr>
            <p:cNvPr id="27" name="Text Box 5">
              <a:extLst>
                <a:ext uri="{FF2B5EF4-FFF2-40B4-BE49-F238E27FC236}">
                  <a16:creationId xmlns:a16="http://schemas.microsoft.com/office/drawing/2014/main" id="{E1B06DE9-85C5-4426-A7EF-4581FBAFCD63}"/>
                </a:ext>
              </a:extLst>
            </p:cNvPr>
            <p:cNvSpPr txBox="1"/>
            <p:nvPr/>
          </p:nvSpPr>
          <p:spPr>
            <a:xfrm>
              <a:off x="1895214" y="5534507"/>
              <a:ext cx="1880790" cy="5232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8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工作周期</a:t>
              </a:r>
              <a:r>
                <a:rPr lang="en-US" altLang="zh-CN" sz="28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m</a:t>
              </a:r>
            </a:p>
          </p:txBody>
        </p:sp>
        <p:sp>
          <p:nvSpPr>
            <p:cNvPr id="28" name="AutoShape 5">
              <a:extLst>
                <a:ext uri="{FF2B5EF4-FFF2-40B4-BE49-F238E27FC236}">
                  <a16:creationId xmlns:a16="http://schemas.microsoft.com/office/drawing/2014/main" id="{9F32E6A1-B24C-4076-B752-914225BD4B54}"/>
                </a:ext>
              </a:extLst>
            </p:cNvPr>
            <p:cNvSpPr/>
            <p:nvPr/>
          </p:nvSpPr>
          <p:spPr bwMode="auto">
            <a:xfrm>
              <a:off x="3663062" y="4081364"/>
              <a:ext cx="157134" cy="922831"/>
            </a:xfrm>
            <a:prstGeom prst="leftBrace">
              <a:avLst>
                <a:gd name="adj1" fmla="val 63817"/>
                <a:gd name="adj2" fmla="val 50000"/>
              </a:avLst>
            </a:prstGeom>
            <a:noFill/>
            <a:ln w="25400" cap="sq">
              <a:solidFill>
                <a:schemeClr val="accent1">
                  <a:lumMod val="75000"/>
                </a:schemeClr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rgbClr val="FF00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1800" b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9" name="Text Box 5">
              <a:extLst>
                <a:ext uri="{FF2B5EF4-FFF2-40B4-BE49-F238E27FC236}">
                  <a16:creationId xmlns:a16="http://schemas.microsoft.com/office/drawing/2014/main" id="{70B2E994-69C0-43D8-BDD3-E37A938EA2A8}"/>
                </a:ext>
              </a:extLst>
            </p:cNvPr>
            <p:cNvSpPr txBox="1"/>
            <p:nvPr/>
          </p:nvSpPr>
          <p:spPr>
            <a:xfrm>
              <a:off x="3861566" y="3914515"/>
              <a:ext cx="5173510" cy="5232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8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时钟周期（节拍）</a:t>
              </a:r>
              <a:r>
                <a:rPr lang="en-US" altLang="zh-CN" sz="28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O—</a:t>
              </a:r>
              <a:r>
                <a:rPr lang="zh-CN" altLang="en-US" sz="28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工作脉冲</a:t>
              </a:r>
              <a:endPara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3" name="Text Box 5">
              <a:extLst>
                <a:ext uri="{FF2B5EF4-FFF2-40B4-BE49-F238E27FC236}">
                  <a16:creationId xmlns:a16="http://schemas.microsoft.com/office/drawing/2014/main" id="{314F3B1B-297C-45E2-8445-5A66236D0DCF}"/>
                </a:ext>
              </a:extLst>
            </p:cNvPr>
            <p:cNvSpPr txBox="1"/>
            <p:nvPr/>
          </p:nvSpPr>
          <p:spPr>
            <a:xfrm>
              <a:off x="3945068" y="4546523"/>
              <a:ext cx="4007990" cy="5232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en-US" altLang="zh-CN" sz="28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……n……</a:t>
              </a:r>
            </a:p>
          </p:txBody>
        </p:sp>
        <p:sp>
          <p:nvSpPr>
            <p:cNvPr id="34" name="AutoShape 5">
              <a:extLst>
                <a:ext uri="{FF2B5EF4-FFF2-40B4-BE49-F238E27FC236}">
                  <a16:creationId xmlns:a16="http://schemas.microsoft.com/office/drawing/2014/main" id="{C4B4A412-B008-4EC4-B24F-B1985CF2BE31}"/>
                </a:ext>
              </a:extLst>
            </p:cNvPr>
            <p:cNvSpPr/>
            <p:nvPr/>
          </p:nvSpPr>
          <p:spPr bwMode="auto">
            <a:xfrm>
              <a:off x="3684829" y="5379906"/>
              <a:ext cx="157134" cy="922831"/>
            </a:xfrm>
            <a:prstGeom prst="leftBrace">
              <a:avLst>
                <a:gd name="adj1" fmla="val 63817"/>
                <a:gd name="adj2" fmla="val 50000"/>
              </a:avLst>
            </a:prstGeom>
            <a:noFill/>
            <a:ln w="25400" cap="sq">
              <a:solidFill>
                <a:schemeClr val="accent1">
                  <a:lumMod val="75000"/>
                </a:schemeClr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rgbClr val="FF00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1800" b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5" name="Text Box 5">
              <a:extLst>
                <a:ext uri="{FF2B5EF4-FFF2-40B4-BE49-F238E27FC236}">
                  <a16:creationId xmlns:a16="http://schemas.microsoft.com/office/drawing/2014/main" id="{3D0E24E3-52A9-4CD3-91C5-599F22F2DF6C}"/>
                </a:ext>
              </a:extLst>
            </p:cNvPr>
            <p:cNvSpPr txBox="1"/>
            <p:nvPr/>
          </p:nvSpPr>
          <p:spPr>
            <a:xfrm>
              <a:off x="3883333" y="5187657"/>
              <a:ext cx="5173510" cy="5232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8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时钟周期（节拍）</a:t>
              </a:r>
              <a:r>
                <a:rPr lang="en-US" altLang="zh-CN" sz="28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O—</a:t>
              </a:r>
              <a:r>
                <a:rPr lang="zh-CN" altLang="en-US" sz="28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工作脉冲</a:t>
              </a:r>
              <a:endPara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6" name="Text Box 5">
              <a:extLst>
                <a:ext uri="{FF2B5EF4-FFF2-40B4-BE49-F238E27FC236}">
                  <a16:creationId xmlns:a16="http://schemas.microsoft.com/office/drawing/2014/main" id="{74E63DAE-3049-45E7-9CEF-8C404B1F795B}"/>
                </a:ext>
              </a:extLst>
            </p:cNvPr>
            <p:cNvSpPr txBox="1"/>
            <p:nvPr/>
          </p:nvSpPr>
          <p:spPr>
            <a:xfrm>
              <a:off x="3966835" y="5870465"/>
              <a:ext cx="4007990" cy="5232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en-US" altLang="zh-CN" sz="28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……n……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5255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/>
      <p:bldP spid="14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-11990" y="8050"/>
            <a:ext cx="9181652" cy="6901031"/>
          </a:xfrm>
          <a:prstGeom prst="rect">
            <a:avLst/>
          </a:prstGeom>
          <a:solidFill>
            <a:schemeClr val="bg1">
              <a:alpha val="54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/>
          <p:cNvCxnSpPr/>
          <p:nvPr/>
        </p:nvCxnSpPr>
        <p:spPr>
          <a:xfrm>
            <a:off x="2298198" y="3054281"/>
            <a:ext cx="4579144" cy="0"/>
          </a:xfrm>
          <a:prstGeom prst="line">
            <a:avLst/>
          </a:prstGeom>
          <a:ln w="19050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2293131" y="3196018"/>
            <a:ext cx="4579143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>
              <a:defRPr/>
            </a:pPr>
            <a:r>
              <a:rPr lang="zh-CN" altLang="en-US" sz="3600" b="1" dirty="0">
                <a:solidFill>
                  <a:srgbClr val="0045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谢谢观看</a:t>
            </a:r>
          </a:p>
        </p:txBody>
      </p:sp>
      <p:cxnSp>
        <p:nvCxnSpPr>
          <p:cNvPr id="16" name="直接连接符 15"/>
          <p:cNvCxnSpPr/>
          <p:nvPr/>
        </p:nvCxnSpPr>
        <p:spPr>
          <a:xfrm>
            <a:off x="2293131" y="3977456"/>
            <a:ext cx="4579144" cy="0"/>
          </a:xfrm>
          <a:prstGeom prst="line">
            <a:avLst/>
          </a:prstGeom>
          <a:ln w="19050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2293131" y="4121256"/>
            <a:ext cx="4579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800" b="1" dirty="0">
                <a:solidFill>
                  <a:srgbClr val="004578"/>
                </a:solidFill>
              </a:rPr>
              <a:t>计算机组成原理</a:t>
            </a:r>
          </a:p>
        </p:txBody>
      </p:sp>
      <p:cxnSp>
        <p:nvCxnSpPr>
          <p:cNvPr id="19" name="直接连接符 18"/>
          <p:cNvCxnSpPr/>
          <p:nvPr/>
        </p:nvCxnSpPr>
        <p:spPr>
          <a:xfrm>
            <a:off x="238316" y="6407901"/>
            <a:ext cx="400458" cy="0"/>
          </a:xfrm>
          <a:prstGeom prst="line">
            <a:avLst/>
          </a:prstGeom>
          <a:ln w="28575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6100" y="1398382"/>
            <a:ext cx="1591799" cy="1584000"/>
          </a:xfrm>
          <a:prstGeom prst="rect">
            <a:avLst/>
          </a:prstGeom>
        </p:spPr>
      </p:pic>
      <p:pic>
        <p:nvPicPr>
          <p:cNvPr id="15" name="图片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3954" y="6236297"/>
            <a:ext cx="621635" cy="57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6"/>
          <p:cNvSpPr txBox="1">
            <a:spLocks noChangeArrowheads="1"/>
          </p:cNvSpPr>
          <p:nvPr/>
        </p:nvSpPr>
        <p:spPr bwMode="auto">
          <a:xfrm>
            <a:off x="6715450" y="6274229"/>
            <a:ext cx="3092999" cy="5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600" b="1" dirty="0">
                <a:solidFill>
                  <a:srgbClr val="0070C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信息与软件工程学院</a:t>
            </a:r>
            <a:endParaRPr lang="en-US" altLang="zh-CN" sz="1600" b="1" dirty="0">
              <a:solidFill>
                <a:srgbClr val="0070C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000" b="1" dirty="0">
                <a:solidFill>
                  <a:srgbClr val="0070C0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School of Information and Software Engineering</a:t>
            </a:r>
            <a:endParaRPr lang="zh-CN" altLang="en-US" sz="1000" b="1" dirty="0">
              <a:solidFill>
                <a:srgbClr val="0070C0"/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21" name="日期占位符 2"/>
          <p:cNvSpPr>
            <a:spLocks noGrp="1"/>
          </p:cNvSpPr>
          <p:nvPr>
            <p:ph type="dt" sz="half" idx="10"/>
          </p:nvPr>
        </p:nvSpPr>
        <p:spPr>
          <a:xfrm>
            <a:off x="235731" y="6474676"/>
            <a:ext cx="2057400" cy="365125"/>
          </a:xfrm>
        </p:spPr>
        <p:txBody>
          <a:bodyPr/>
          <a:lstStyle/>
          <a:p>
            <a:fld id="{88D359CD-C887-4460-A350-FDDE9A47B3D8}" type="datetime1">
              <a:rPr lang="zh-CN" altLang="en-US" sz="1400" smtClean="0">
                <a:solidFill>
                  <a:schemeClr val="tx1"/>
                </a:solidFill>
              </a:rPr>
              <a:t>2020/6/17</a:t>
            </a:fld>
            <a:endParaRPr lang="zh-CN" alt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一、模型机指令系统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52" name="Text Box 5"/>
          <p:cNvSpPr txBox="1"/>
          <p:nvPr/>
        </p:nvSpPr>
        <p:spPr>
          <a:xfrm>
            <a:off x="518824" y="1529883"/>
            <a:ext cx="8395488" cy="1284006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模型机的编址为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按字编址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，字长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16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位，采用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定字长指令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格式，指令字长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16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位。寻址方式共以下八种：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386916" y="2954110"/>
          <a:ext cx="8334103" cy="301168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89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735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62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652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8288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序号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寻址方式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助记符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可指定寄存器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28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altLang="en-US" sz="24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立即寻址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I</a:t>
                      </a:r>
                      <a:endParaRPr lang="zh-CN" altLang="en-US" sz="24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无</a:t>
                      </a:r>
                      <a:endParaRPr lang="en-US" altLang="zh-CN" sz="24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28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</a:t>
                      </a:r>
                      <a:endParaRPr lang="zh-CN" altLang="en-US" sz="24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寄存器寻址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R</a:t>
                      </a:r>
                      <a:endParaRPr lang="zh-CN" altLang="en-US" sz="24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pt-BR" altLang="zh-CN" sz="24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R0~R3</a:t>
                      </a:r>
                      <a:r>
                        <a:rPr lang="zh-CN" altLang="pt-BR" sz="24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，</a:t>
                      </a:r>
                      <a:r>
                        <a:rPr lang="pt-BR" altLang="zh-CN" sz="24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SP</a:t>
                      </a:r>
                      <a:r>
                        <a:rPr lang="zh-CN" altLang="pt-BR" sz="24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、</a:t>
                      </a:r>
                      <a:r>
                        <a:rPr lang="pt-BR" altLang="zh-CN" sz="24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PC</a:t>
                      </a:r>
                      <a:r>
                        <a:rPr lang="zh-CN" altLang="pt-BR" sz="24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、</a:t>
                      </a:r>
                      <a:r>
                        <a:rPr lang="pt-BR" altLang="zh-CN" sz="24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PSW</a:t>
                      </a:r>
                    </a:p>
                    <a:p>
                      <a:pPr algn="ctr"/>
                      <a:endParaRPr lang="zh-CN" altLang="en-US" sz="24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28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3</a:t>
                      </a:r>
                      <a:endParaRPr lang="zh-CN" altLang="en-US" sz="24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4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寄存器间址</a:t>
                      </a:r>
                    </a:p>
                    <a:p>
                      <a:pPr algn="ctr"/>
                      <a:endParaRPr lang="zh-CN" altLang="en-US" sz="24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(R)</a:t>
                      </a:r>
                      <a:endParaRPr lang="zh-CN" altLang="en-US" sz="24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R0~R3</a:t>
                      </a:r>
                      <a:r>
                        <a:rPr lang="zh-CN" altLang="en-US" sz="24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，</a:t>
                      </a:r>
                      <a:r>
                        <a:rPr lang="en-US" altLang="zh-CN" sz="24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SP</a:t>
                      </a:r>
                      <a:r>
                        <a:rPr lang="zh-CN" altLang="en-US" sz="24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、</a:t>
                      </a:r>
                      <a:r>
                        <a:rPr lang="en-US" altLang="zh-CN" sz="24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PC</a:t>
                      </a:r>
                    </a:p>
                    <a:p>
                      <a:pPr algn="ctr"/>
                      <a:endParaRPr lang="zh-CN" altLang="en-US" sz="24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3" name="Text Box 5"/>
          <p:cNvSpPr txBox="1"/>
          <p:nvPr/>
        </p:nvSpPr>
        <p:spPr>
          <a:xfrm>
            <a:off x="-71861" y="892208"/>
            <a:ext cx="2883726" cy="6376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）寻址方式</a:t>
            </a:r>
            <a:endParaRPr lang="en-US" altLang="zh-CN" sz="28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一、模型机指令系统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8</a:t>
            </a:fld>
            <a:endParaRPr lang="zh-CN" altLang="en-US"/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386916" y="1402818"/>
          <a:ext cx="8334103" cy="437744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89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735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94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820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8288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序号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寻址方式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助记符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可指定寄存器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28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4</a:t>
                      </a:r>
                      <a:endParaRPr lang="zh-CN" altLang="en-US" sz="24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4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自减型寄存器间址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-</a:t>
                      </a:r>
                      <a:r>
                        <a:rPr lang="zh-CN" altLang="en-US" sz="24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（</a:t>
                      </a:r>
                      <a:r>
                        <a:rPr lang="en-US" altLang="zh-CN" sz="24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R</a:t>
                      </a:r>
                      <a:r>
                        <a:rPr lang="zh-CN" altLang="en-US" sz="24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）</a:t>
                      </a:r>
                      <a:endParaRPr lang="en-US" altLang="zh-CN" sz="2400" b="1" kern="1200" dirty="0">
                        <a:solidFill>
                          <a:schemeClr val="dk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R0~R3</a:t>
                      </a:r>
                      <a:r>
                        <a:rPr lang="zh-CN" altLang="en-US" sz="24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、</a:t>
                      </a:r>
                      <a:r>
                        <a:rPr lang="en-US" altLang="zh-CN" sz="24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SP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28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5</a:t>
                      </a:r>
                      <a:endParaRPr lang="zh-CN" altLang="en-US" sz="24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自增型寄存器间址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（</a:t>
                      </a:r>
                      <a:r>
                        <a:rPr lang="en-US" altLang="zh-CN" sz="24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R</a:t>
                      </a:r>
                      <a:r>
                        <a:rPr lang="zh-CN" altLang="en-US" sz="24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）</a:t>
                      </a:r>
                      <a:r>
                        <a:rPr lang="en-US" altLang="zh-CN" sz="24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+</a:t>
                      </a:r>
                      <a:endParaRPr lang="zh-CN" altLang="en-US" sz="24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R0~R3</a:t>
                      </a:r>
                      <a:r>
                        <a:rPr lang="zh-CN" altLang="en-US" sz="24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、</a:t>
                      </a:r>
                      <a:r>
                        <a:rPr lang="en-US" altLang="zh-CN" sz="24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SP</a:t>
                      </a:r>
                      <a:r>
                        <a:rPr lang="zh-CN" altLang="en-US" sz="24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、</a:t>
                      </a:r>
                      <a:r>
                        <a:rPr lang="en-US" altLang="zh-CN" sz="24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PC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28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6</a:t>
                      </a:r>
                      <a:endParaRPr lang="zh-CN" altLang="en-US" sz="24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自增型双间址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@</a:t>
                      </a:r>
                      <a:r>
                        <a:rPr lang="zh-CN" altLang="en-US" sz="24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（</a:t>
                      </a:r>
                      <a:r>
                        <a:rPr lang="en-US" altLang="zh-CN" sz="24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R</a:t>
                      </a:r>
                      <a:r>
                        <a:rPr lang="zh-CN" altLang="en-US" sz="24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）</a:t>
                      </a:r>
                      <a:r>
                        <a:rPr lang="en-US" altLang="zh-CN" sz="24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+</a:t>
                      </a:r>
                    </a:p>
                    <a:p>
                      <a:r>
                        <a:rPr lang="en-US" altLang="zh-CN" sz="24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@</a:t>
                      </a:r>
                      <a:r>
                        <a:rPr lang="zh-CN" altLang="en-US" sz="24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（</a:t>
                      </a:r>
                      <a:r>
                        <a:rPr lang="en-US" altLang="zh-CN" sz="24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PC</a:t>
                      </a:r>
                      <a:r>
                        <a:rPr lang="zh-CN" altLang="en-US" sz="24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）</a:t>
                      </a:r>
                      <a:r>
                        <a:rPr lang="en-US" altLang="zh-CN" sz="24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+</a:t>
                      </a:r>
                      <a:endParaRPr lang="zh-CN" altLang="en-US" sz="24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pt-BR" altLang="zh-CN" sz="24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R0~R3</a:t>
                      </a:r>
                      <a:r>
                        <a:rPr lang="zh-CN" altLang="pt-BR" sz="24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、</a:t>
                      </a:r>
                      <a:r>
                        <a:rPr lang="pt-BR" altLang="zh-CN" sz="24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SP</a:t>
                      </a:r>
                      <a:r>
                        <a:rPr lang="zh-CN" altLang="pt-BR" sz="24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、</a:t>
                      </a:r>
                      <a:r>
                        <a:rPr lang="pt-BR" altLang="zh-CN" sz="24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PC</a:t>
                      </a:r>
                      <a:endParaRPr lang="zh-CN" altLang="en-US" sz="24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28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7</a:t>
                      </a:r>
                      <a:endParaRPr lang="zh-CN" altLang="en-US" sz="24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4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变址方式</a:t>
                      </a:r>
                      <a:endParaRPr lang="zh-CN" altLang="en-US" sz="24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X</a:t>
                      </a:r>
                      <a:r>
                        <a:rPr lang="zh-CN" altLang="en-US" sz="24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（</a:t>
                      </a:r>
                      <a:r>
                        <a:rPr lang="en-US" altLang="zh-CN" sz="24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R</a:t>
                      </a:r>
                      <a:r>
                        <a:rPr lang="zh-CN" altLang="en-US" sz="24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）</a:t>
                      </a:r>
                      <a:endParaRPr lang="en-US" altLang="zh-CN" sz="24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  <a:p>
                      <a:r>
                        <a:rPr lang="en-US" altLang="zh-CN" sz="24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X</a:t>
                      </a:r>
                      <a:r>
                        <a:rPr lang="zh-CN" altLang="en-US" sz="24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（</a:t>
                      </a:r>
                      <a:r>
                        <a:rPr lang="en-US" altLang="zh-CN" sz="24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PC</a:t>
                      </a:r>
                      <a:r>
                        <a:rPr lang="zh-CN" altLang="en-US" sz="24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R0~R3</a:t>
                      </a:r>
                      <a:r>
                        <a:rPr lang="zh-CN" altLang="en-US" sz="24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、</a:t>
                      </a:r>
                      <a:r>
                        <a:rPr lang="en-US" altLang="zh-CN" sz="24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SP</a:t>
                      </a:r>
                      <a:r>
                        <a:rPr lang="zh-CN" altLang="en-US" sz="24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、</a:t>
                      </a:r>
                      <a:r>
                        <a:rPr lang="en-US" altLang="zh-CN" sz="24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PC</a:t>
                      </a:r>
                      <a:endParaRPr lang="zh-CN" altLang="en-US" sz="24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28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8</a:t>
                      </a:r>
                      <a:endParaRPr lang="zh-CN" altLang="en-US" sz="24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4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跳步方式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SKP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sz="2400" b="1" kern="1200" dirty="0">
                        <a:solidFill>
                          <a:schemeClr val="dk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一、模型机指令系统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51" name="Text Box 5"/>
          <p:cNvSpPr txBox="1"/>
          <p:nvPr/>
        </p:nvSpPr>
        <p:spPr>
          <a:xfrm>
            <a:off x="-71861" y="892208"/>
            <a:ext cx="2883726" cy="6376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）操作类型</a:t>
            </a:r>
            <a:endParaRPr lang="en-US" altLang="zh-CN" sz="28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" name="Text Box 5"/>
          <p:cNvSpPr txBox="1"/>
          <p:nvPr/>
        </p:nvSpPr>
        <p:spPr>
          <a:xfrm>
            <a:off x="286605" y="1643676"/>
            <a:ext cx="8589391" cy="3869329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操作码共</a:t>
            </a:r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位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，设置</a:t>
            </a:r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15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种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指令（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14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种编码方式），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余下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两种操作码组合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可供扩充：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、传送指令：一种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、双操作数算逻指令：五种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、单操作数算逻指令：六种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、程序控制类指令：三种，但其中两种操作码相同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蓝色简介大气毕业答辩竞赛演讲PPT模板"/>
</p:tagLst>
</file>

<file path=ppt/theme/theme1.xml><?xml version="1.0" encoding="utf-8"?>
<a:theme xmlns:a="http://schemas.openxmlformats.org/drawingml/2006/main" name="1_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1796</TotalTime>
  <Words>5490</Words>
  <Application>Microsoft Office PowerPoint</Application>
  <PresentationFormat>全屏显示(4:3)</PresentationFormat>
  <Paragraphs>1559</Paragraphs>
  <Slides>69</Slides>
  <Notes>68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69</vt:i4>
      </vt:variant>
    </vt:vector>
  </HeadingPairs>
  <TitlesOfParts>
    <vt:vector size="83" baseType="lpstr">
      <vt:lpstr>等线</vt:lpstr>
      <vt:lpstr>等线 Light</vt:lpstr>
      <vt:lpstr>华文行楷</vt:lpstr>
      <vt:lpstr>华文隶书</vt:lpstr>
      <vt:lpstr>楷体</vt:lpstr>
      <vt:lpstr>隶书</vt:lpstr>
      <vt:lpstr>宋体</vt:lpstr>
      <vt:lpstr>微软雅黑</vt:lpstr>
      <vt:lpstr>Arial</vt:lpstr>
      <vt:lpstr>Calibri</vt:lpstr>
      <vt:lpstr>Calibri Light</vt:lpstr>
      <vt:lpstr>Tahoma</vt:lpstr>
      <vt:lpstr>Wingdings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蓝色简介大气毕业答辩竞赛演讲PPT模板</dc:title>
  <dc:creator>Windows 用户</dc:creator>
  <cp:lastModifiedBy>H Kathy</cp:lastModifiedBy>
  <cp:revision>1193</cp:revision>
  <dcterms:created xsi:type="dcterms:W3CDTF">2018-07-22T02:36:00Z</dcterms:created>
  <dcterms:modified xsi:type="dcterms:W3CDTF">2020-06-17T07:40:08Z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