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842" r:id="rId2"/>
    <p:sldId id="843" r:id="rId3"/>
    <p:sldId id="844" r:id="rId4"/>
    <p:sldId id="845" r:id="rId5"/>
    <p:sldId id="846" r:id="rId6"/>
    <p:sldId id="838" r:id="rId7"/>
    <p:sldId id="847" r:id="rId8"/>
    <p:sldId id="839" r:id="rId9"/>
    <p:sldId id="848" r:id="rId10"/>
    <p:sldId id="840" r:id="rId11"/>
    <p:sldId id="849" r:id="rId12"/>
    <p:sldId id="850" r:id="rId13"/>
    <p:sldId id="851" r:id="rId14"/>
    <p:sldId id="841" r:id="rId15"/>
    <p:sldId id="852" r:id="rId16"/>
    <p:sldId id="853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861" r:id="rId25"/>
    <p:sldId id="862" r:id="rId26"/>
    <p:sldId id="863" r:id="rId27"/>
    <p:sldId id="864" r:id="rId28"/>
    <p:sldId id="865" r:id="rId29"/>
    <p:sldId id="866" r:id="rId30"/>
    <p:sldId id="867" r:id="rId31"/>
    <p:sldId id="868" r:id="rId32"/>
    <p:sldId id="869" r:id="rId33"/>
    <p:sldId id="730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FFFFFF"/>
    <a:srgbClr val="ED7D31"/>
    <a:srgbClr val="2F5597"/>
    <a:srgbClr val="4472C4"/>
    <a:srgbClr val="FF0000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6000" autoAdjust="0"/>
  </p:normalViewPr>
  <p:slideViewPr>
    <p:cSldViewPr snapToGrid="0" showGuides="1">
      <p:cViewPr>
        <p:scale>
          <a:sx n="100" d="100"/>
          <a:sy n="100" d="100"/>
        </p:scale>
        <p:origin x="1074" y="216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1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3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24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5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6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1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8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6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73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21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7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59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06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72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57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76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60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9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06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58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88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6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6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1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8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1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2020/6/23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843187"/>
            <a:ext cx="8867447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、原码一位乘法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取两个操作数的绝对值相乘，每步处理一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位乘法，符号位单独处理。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① 寄存器分配与初始值：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A,B,C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存放部分积累加和，初始值为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双符号位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存放被乘数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（绝对值），此时，符号位为双符号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（在乘的过程中，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中的值一直保持不变）；</a:t>
            </a:r>
          </a:p>
        </p:txBody>
      </p:sp>
    </p:spTree>
    <p:extLst>
      <p:ext uri="{BB962C8B-B14F-4D97-AF65-F5344CB8AC3E}">
        <p14:creationId xmlns:p14="http://schemas.microsoft.com/office/powerpoint/2010/main" val="35764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900337"/>
            <a:ext cx="8867447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（绝对值），将符号位去掉；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初始值是乘数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的尾数（有效位数），以后每乘一次，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将已处理的低位乘数右移舍去，同时将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寄存器的末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位移入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寄存器的高位。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② 符号位：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均设置双符号位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③ 基本操作：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在原码一位乘中，每步只处理一位乘数，即位于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存器末位的乘数，也称之为判断位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5659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7669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Cn=1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，则部分积为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操作，然后将累加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和右移一位，用“→”表示。（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Cn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位去掉）；执行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部分积累加和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操作，然后将新部分积累加和右移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Cn=0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，则部分积为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操作，然后右移。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或直接让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右移一位。（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Cn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位去掉）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右移时，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的末位移入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的高位，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的第二符号位移入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尾数最高位，第一符号位移入第二符号位，而第一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符号位本身则补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5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900337"/>
            <a:ext cx="8867447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④ 操作步骤：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次累加与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次移位（最后一次累加后要移位）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⑤ 加符号位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X = 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 = 0.1011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，求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XY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设寄存器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00.0000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B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C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.1011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3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455A5D-6710-4A91-8CE0-60976123B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39572"/>
              </p:ext>
            </p:extLst>
          </p:nvPr>
        </p:nvGraphicFramePr>
        <p:xfrm>
          <a:off x="209550" y="855841"/>
          <a:ext cx="8743950" cy="51076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48790">
                  <a:extLst>
                    <a:ext uri="{9D8B030D-6E8A-4147-A177-3AD203B41FA5}">
                      <a16:colId xmlns:a16="http://schemas.microsoft.com/office/drawing/2014/main" val="196596806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1597188015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1990814674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43945503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3304499781"/>
                    </a:ext>
                  </a:extLst>
                </a:gridCol>
              </a:tblGrid>
              <a:tr h="550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C </a:t>
                      </a:r>
                      <a:r>
                        <a:rPr lang="en-US" altLang="zh-CN" sz="2400" b="1" baseline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endParaRPr lang="zh-CN" altLang="en-US" sz="2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52116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00.0000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.101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95604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0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0919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00.0110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1.10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818775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0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22514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00.1001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11.1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375303"/>
                  </a:ext>
                </a:extLst>
              </a:tr>
              <a:tr h="61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0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6489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00.0100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111.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4039"/>
                  </a:ext>
                </a:extLst>
              </a:tr>
              <a:tr h="6732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第四步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0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0935"/>
                  </a:ext>
                </a:extLst>
              </a:tr>
              <a:tr h="47173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00.1000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11074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42C1C55A-6B17-413B-8C2C-4F34517D6246}"/>
              </a:ext>
            </a:extLst>
          </p:cNvPr>
          <p:cNvGrpSpPr/>
          <p:nvPr/>
        </p:nvGrpSpPr>
        <p:grpSpPr>
          <a:xfrm>
            <a:off x="5412884" y="1653359"/>
            <a:ext cx="1628775" cy="781945"/>
            <a:chOff x="3080164" y="2918334"/>
            <a:chExt cx="1628775" cy="781945"/>
          </a:xfrm>
        </p:grpSpPr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5E08A89F-50F6-4A3A-9D9C-EED0EEBA45B8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00.1101</a:t>
              </a:r>
            </a:p>
          </p:txBody>
        </p:sp>
        <p:cxnSp>
          <p:nvCxnSpPr>
            <p:cNvPr id="14" name="直接连接符 18">
              <a:extLst>
                <a:ext uri="{FF2B5EF4-FFF2-40B4-BE49-F238E27FC236}">
                  <a16:creationId xmlns:a16="http://schemas.microsoft.com/office/drawing/2014/main" id="{F08F01CC-71FB-48C7-BC31-C2D3A5F6A7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xt Box 5">
            <a:extLst>
              <a:ext uri="{FF2B5EF4-FFF2-40B4-BE49-F238E27FC236}">
                <a16:creationId xmlns:a16="http://schemas.microsoft.com/office/drawing/2014/main" id="{4007E3BC-2848-4ED3-B833-4265255AD1C4}"/>
              </a:ext>
            </a:extLst>
          </p:cNvPr>
          <p:cNvSpPr txBox="1"/>
          <p:nvPr/>
        </p:nvSpPr>
        <p:spPr>
          <a:xfrm>
            <a:off x="8211086" y="677369"/>
            <a:ext cx="1164244" cy="481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判断位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24C6BB9-E7EF-4168-8945-C57BE7A2C7F3}"/>
              </a:ext>
            </a:extLst>
          </p:cNvPr>
          <p:cNvGrpSpPr/>
          <p:nvPr/>
        </p:nvGrpSpPr>
        <p:grpSpPr>
          <a:xfrm>
            <a:off x="5411565" y="2681880"/>
            <a:ext cx="1628775" cy="781945"/>
            <a:chOff x="3080164" y="2918334"/>
            <a:chExt cx="1628775" cy="781945"/>
          </a:xfrm>
        </p:grpSpPr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C79FE2CC-1891-4CD5-8938-5BD3F374FB0D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01.0011</a:t>
              </a:r>
            </a:p>
          </p:txBody>
        </p:sp>
        <p:cxnSp>
          <p:nvCxnSpPr>
            <p:cNvPr id="23" name="直接连接符 18">
              <a:extLst>
                <a:ext uri="{FF2B5EF4-FFF2-40B4-BE49-F238E27FC236}">
                  <a16:creationId xmlns:a16="http://schemas.microsoft.com/office/drawing/2014/main" id="{8C33BA31-75B2-4BF4-AF41-0A17CE6828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227ECB9-9E71-4028-91AF-6143E40DD4F2}"/>
              </a:ext>
            </a:extLst>
          </p:cNvPr>
          <p:cNvGrpSpPr/>
          <p:nvPr/>
        </p:nvGrpSpPr>
        <p:grpSpPr>
          <a:xfrm>
            <a:off x="5402856" y="3708067"/>
            <a:ext cx="1628775" cy="781945"/>
            <a:chOff x="3080164" y="2918334"/>
            <a:chExt cx="1628775" cy="781945"/>
          </a:xfrm>
        </p:grpSpPr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815FBF6B-53DD-47BE-82CF-FB02893F767F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00.0000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00.1001</a:t>
              </a:r>
            </a:p>
          </p:txBody>
        </p:sp>
        <p:cxnSp>
          <p:nvCxnSpPr>
            <p:cNvPr id="26" name="直接连接符 18">
              <a:extLst>
                <a:ext uri="{FF2B5EF4-FFF2-40B4-BE49-F238E27FC236}">
                  <a16:creationId xmlns:a16="http://schemas.microsoft.com/office/drawing/2014/main" id="{1A7F3F07-084E-4996-9627-A669B1C26D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887752-9800-4AE3-95A5-F733856299F6}"/>
              </a:ext>
            </a:extLst>
          </p:cNvPr>
          <p:cNvGrpSpPr/>
          <p:nvPr/>
        </p:nvGrpSpPr>
        <p:grpSpPr>
          <a:xfrm>
            <a:off x="5427664" y="4757005"/>
            <a:ext cx="1628775" cy="781945"/>
            <a:chOff x="3080164" y="2918334"/>
            <a:chExt cx="1628775" cy="781945"/>
          </a:xfrm>
        </p:grpSpPr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07399C77-4FF7-4F6D-9DD6-88F6E2C3EFF0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01.0001</a:t>
              </a:r>
            </a:p>
          </p:txBody>
        </p:sp>
        <p:cxnSp>
          <p:nvCxnSpPr>
            <p:cNvPr id="29" name="直接连接符 18">
              <a:extLst>
                <a:ext uri="{FF2B5EF4-FFF2-40B4-BE49-F238E27FC236}">
                  <a16:creationId xmlns:a16="http://schemas.microsoft.com/office/drawing/2014/main" id="{37263FFF-29F8-46E1-BB25-BAFC8AE8ED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Text Box 5">
            <a:extLst>
              <a:ext uri="{FF2B5EF4-FFF2-40B4-BE49-F238E27FC236}">
                <a16:creationId xmlns:a16="http://schemas.microsoft.com/office/drawing/2014/main" id="{8CA7890A-962B-4DE2-AC45-7EF271051C69}"/>
              </a:ext>
            </a:extLst>
          </p:cNvPr>
          <p:cNvSpPr txBox="1"/>
          <p:nvPr/>
        </p:nvSpPr>
        <p:spPr>
          <a:xfrm>
            <a:off x="190500" y="5835406"/>
            <a:ext cx="66509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加符号位，则乘积为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1.10001111</a:t>
            </a:r>
          </a:p>
        </p:txBody>
      </p:sp>
    </p:spTree>
    <p:extLst>
      <p:ext uri="{BB962C8B-B14F-4D97-AF65-F5344CB8AC3E}">
        <p14:creationId xmlns:p14="http://schemas.microsoft.com/office/powerpoint/2010/main" val="6781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301ADDB0-D832-4993-B019-E040751D142E}"/>
              </a:ext>
            </a:extLst>
          </p:cNvPr>
          <p:cNvSpPr txBox="1"/>
          <p:nvPr/>
        </p:nvSpPr>
        <p:spPr>
          <a:xfrm>
            <a:off x="87158" y="728350"/>
            <a:ext cx="4954742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硬件逻辑框图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B8D5AC-6272-43AE-90EC-7FEEA652A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329" y="985764"/>
            <a:ext cx="6118513" cy="3751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6426DAA4-1228-4C2E-B8FD-C034F50D6374}"/>
                  </a:ext>
                </a:extLst>
              </p:cNvPr>
              <p:cNvSpPr txBox="1"/>
              <p:nvPr/>
            </p:nvSpPr>
            <p:spPr>
              <a:xfrm>
                <a:off x="87158" y="4368914"/>
                <a:ext cx="8969684" cy="2106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(5)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微命令设置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+B, A+B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A+0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6426DAA4-1228-4C2E-B8FD-C034F50D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8" y="4368914"/>
                <a:ext cx="8969684" cy="2106346"/>
              </a:xfrm>
              <a:prstGeom prst="rect">
                <a:avLst/>
              </a:prstGeom>
              <a:blipFill>
                <a:blip r:embed="rId6"/>
                <a:stretch>
                  <a:fillRect l="-1359" b="-579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9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137141" y="7415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、补码一位乘法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操作数与结果均以补码表示，连同符号位一起，按相应算法运算。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）运算方法及关系式：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比较法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[XY]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[A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(Y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)[X]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注意：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为低位，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为高位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① 寄存器分配、初始值及符号位：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A,B,C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</a:t>
            </a:r>
          </a:p>
        </p:txBody>
      </p:sp>
    </p:spTree>
    <p:extLst>
      <p:ext uri="{BB962C8B-B14F-4D97-AF65-F5344CB8AC3E}">
        <p14:creationId xmlns:p14="http://schemas.microsoft.com/office/powerpoint/2010/main" val="42783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76063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存放部分积累加和，初始值为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双符号位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存放被乘数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，（双符号位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表示）；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，单符号位（符号位参与运算），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末位添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，称为附加位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基本操作：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寄存器最末两位（含增加的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）作判断位，即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(Y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为判断位。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，右移，实际上可直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右移一位；</a:t>
            </a:r>
          </a:p>
        </p:txBody>
      </p:sp>
    </p:spTree>
    <p:extLst>
      <p:ext uri="{BB962C8B-B14F-4D97-AF65-F5344CB8AC3E}">
        <p14:creationId xmlns:p14="http://schemas.microsoft.com/office/powerpoint/2010/main" val="28137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72253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A+[-X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在右移时，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寄存器中的第二符号位值移入尾数的最高数位（有效位的最高位），第一符号位值移入第二符号位，第一符号位本身不变，而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寄存器末位移入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操作步数：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为有效位位数的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 = -0.1101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 = -0.1011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[XY]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设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00.0000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 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11.0011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-B = -X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 = 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1.0101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79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2FD09D-177C-4484-9AD3-F06A58234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50602"/>
              </p:ext>
            </p:extLst>
          </p:nvPr>
        </p:nvGraphicFramePr>
        <p:xfrm>
          <a:off x="209550" y="855841"/>
          <a:ext cx="8743950" cy="57227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48790">
                  <a:extLst>
                    <a:ext uri="{9D8B030D-6E8A-4147-A177-3AD203B41FA5}">
                      <a16:colId xmlns:a16="http://schemas.microsoft.com/office/drawing/2014/main" val="196596806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1597188015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1990814674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43945503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3304499781"/>
                    </a:ext>
                  </a:extLst>
                </a:gridCol>
              </a:tblGrid>
              <a:tr h="550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n+1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C </a:t>
                      </a:r>
                      <a:r>
                        <a:rPr lang="en-US" altLang="zh-CN" sz="2400" b="1" baseline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n+1</a:t>
                      </a:r>
                      <a:endParaRPr lang="zh-CN" altLang="en-US" sz="2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52116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00.0000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1.010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0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95604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0919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00.0110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11.01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818775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22514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11.1100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111.0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375303"/>
                  </a:ext>
                </a:extLst>
              </a:tr>
              <a:tr h="61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6489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00.0100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1111.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4039"/>
                  </a:ext>
                </a:extLst>
              </a:tr>
              <a:tr h="6732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第四步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0935"/>
                  </a:ext>
                </a:extLst>
              </a:tr>
              <a:tr h="47173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11.1011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1111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11074"/>
                  </a:ext>
                </a:extLst>
              </a:tr>
              <a:tr h="6150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第五步</a:t>
                      </a: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1111</a:t>
                      </a:r>
                      <a:endParaRPr lang="zh-CN" altLang="en-US" sz="20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54906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73D509-3A46-4BAA-B520-02E6DF197E4F}"/>
              </a:ext>
            </a:extLst>
          </p:cNvPr>
          <p:cNvGrpSpPr/>
          <p:nvPr/>
        </p:nvGrpSpPr>
        <p:grpSpPr>
          <a:xfrm>
            <a:off x="5412884" y="1653359"/>
            <a:ext cx="1628775" cy="781945"/>
            <a:chOff x="3080164" y="2918334"/>
            <a:chExt cx="1628775" cy="781945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585DB8C0-BC9B-4D07-AD78-E636441BC33E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00.1101</a:t>
              </a:r>
            </a:p>
          </p:txBody>
        </p:sp>
        <p:cxnSp>
          <p:nvCxnSpPr>
            <p:cNvPr id="16" name="直接连接符 18">
              <a:extLst>
                <a:ext uri="{FF2B5EF4-FFF2-40B4-BE49-F238E27FC236}">
                  <a16:creationId xmlns:a16="http://schemas.microsoft.com/office/drawing/2014/main" id="{E776EFFD-0CCB-419C-8851-8C24F7432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99B875-50D3-4CA4-92AC-FDA434CD0AD9}"/>
              </a:ext>
            </a:extLst>
          </p:cNvPr>
          <p:cNvGrpSpPr/>
          <p:nvPr/>
        </p:nvGrpSpPr>
        <p:grpSpPr>
          <a:xfrm>
            <a:off x="5411565" y="2681880"/>
            <a:ext cx="1628775" cy="781945"/>
            <a:chOff x="3080164" y="2918334"/>
            <a:chExt cx="1628775" cy="781945"/>
          </a:xfrm>
        </p:grpSpPr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94F4ADA7-A5C1-4C5A-8E00-2E42098F20EF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11.0011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11.1001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5CD50A1-B765-443D-BDF6-DCB484D5E5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0D652D-B17C-41B0-8C1B-45B905139483}"/>
              </a:ext>
            </a:extLst>
          </p:cNvPr>
          <p:cNvGrpSpPr/>
          <p:nvPr/>
        </p:nvGrpSpPr>
        <p:grpSpPr>
          <a:xfrm>
            <a:off x="5402856" y="3708067"/>
            <a:ext cx="1628775" cy="781945"/>
            <a:chOff x="3080164" y="2918334"/>
            <a:chExt cx="1628775" cy="781945"/>
          </a:xfrm>
        </p:grpSpPr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083FEB39-B25F-44F9-ACA9-8EF64FD3CC4B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00.1001</a:t>
              </a:r>
            </a:p>
          </p:txBody>
        </p:sp>
        <p:cxnSp>
          <p:nvCxnSpPr>
            <p:cNvPr id="24" name="直接连接符 18">
              <a:extLst>
                <a:ext uri="{FF2B5EF4-FFF2-40B4-BE49-F238E27FC236}">
                  <a16:creationId xmlns:a16="http://schemas.microsoft.com/office/drawing/2014/main" id="{6E7828C1-7CA8-4EDF-A874-11E1FD3A13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C1AC223-5007-4081-B18A-FF587A4E716C}"/>
              </a:ext>
            </a:extLst>
          </p:cNvPr>
          <p:cNvGrpSpPr/>
          <p:nvPr/>
        </p:nvGrpSpPr>
        <p:grpSpPr>
          <a:xfrm>
            <a:off x="5427664" y="4757005"/>
            <a:ext cx="1628775" cy="781945"/>
            <a:chOff x="3080164" y="2918334"/>
            <a:chExt cx="1628775" cy="781945"/>
          </a:xfrm>
        </p:grpSpPr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3F73BDF7-D0DE-4371-8E46-3FBF604169C7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11.0011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11.0111</a:t>
              </a:r>
            </a:p>
          </p:txBody>
        </p:sp>
        <p:cxnSp>
          <p:nvCxnSpPr>
            <p:cNvPr id="27" name="直接连接符 18">
              <a:extLst>
                <a:ext uri="{FF2B5EF4-FFF2-40B4-BE49-F238E27FC236}">
                  <a16:creationId xmlns:a16="http://schemas.microsoft.com/office/drawing/2014/main" id="{26394EF4-F4E6-41CD-8837-45A5ED5565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ED8F5D7-4249-4AE5-B5EB-D45C2F193541}"/>
              </a:ext>
            </a:extLst>
          </p:cNvPr>
          <p:cNvGrpSpPr/>
          <p:nvPr/>
        </p:nvGrpSpPr>
        <p:grpSpPr>
          <a:xfrm>
            <a:off x="5402855" y="5847455"/>
            <a:ext cx="1628775" cy="781945"/>
            <a:chOff x="3080164" y="2918334"/>
            <a:chExt cx="1628775" cy="781945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23AEDFC8-D22C-44F0-A3B1-1C2660C39D21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00.1000</a:t>
              </a:r>
            </a:p>
          </p:txBody>
        </p:sp>
        <p:cxnSp>
          <p:nvCxnSpPr>
            <p:cNvPr id="34" name="直接连接符 18">
              <a:extLst>
                <a:ext uri="{FF2B5EF4-FFF2-40B4-BE49-F238E27FC236}">
                  <a16:creationId xmlns:a16="http://schemas.microsoft.com/office/drawing/2014/main" id="{4372DE42-2A09-4C00-B8BB-C341BB3AA4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 Box 5">
            <a:extLst>
              <a:ext uri="{FF2B5EF4-FFF2-40B4-BE49-F238E27FC236}">
                <a16:creationId xmlns:a16="http://schemas.microsoft.com/office/drawing/2014/main" id="{CB28D174-A8D1-4919-A9E9-40317FAE496F}"/>
              </a:ext>
            </a:extLst>
          </p:cNvPr>
          <p:cNvSpPr txBox="1"/>
          <p:nvPr/>
        </p:nvSpPr>
        <p:spPr>
          <a:xfrm>
            <a:off x="483785" y="5352417"/>
            <a:ext cx="299720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[XY]</a:t>
            </a:r>
            <a:r>
              <a:rPr lang="zh-CN" altLang="en-US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=0.1000111</a:t>
            </a:r>
          </a:p>
        </p:txBody>
      </p:sp>
    </p:spTree>
    <p:extLst>
      <p:ext uri="{BB962C8B-B14F-4D97-AF65-F5344CB8AC3E}">
        <p14:creationId xmlns:p14="http://schemas.microsoft.com/office/powerpoint/2010/main" val="27674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72" y="517812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10444" y="508280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878AB24D-FC3B-4882-9783-B450BB7A1DD8}"/>
                  </a:ext>
                </a:extLst>
              </p:cNvPr>
              <p:cNvSpPr txBox="1"/>
              <p:nvPr/>
            </p:nvSpPr>
            <p:spPr>
              <a:xfrm>
                <a:off x="189395" y="779779"/>
                <a:ext cx="8867447" cy="47743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）微命令设置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Y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11: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zh-CN" altLang="en-US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Y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01: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zh-CN" altLang="en-US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Y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10: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zh-CN" altLang="en-US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878AB24D-FC3B-4882-9783-B450BB7A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5" y="779779"/>
                <a:ext cx="8867447" cy="4774320"/>
              </a:xfrm>
              <a:prstGeom prst="rect">
                <a:avLst/>
              </a:prstGeom>
              <a:blipFill>
                <a:blip r:embed="rId5"/>
                <a:stretch>
                  <a:fillRect l="-1375" r="-481" b="-204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8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137141" y="805814"/>
            <a:ext cx="6911359" cy="105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手工变为机器实现时，需要解决三个问题：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如何判断够减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BDC61B0C-C804-4361-ABE1-F64ABFF7DE70}"/>
              </a:ext>
            </a:extLst>
          </p:cNvPr>
          <p:cNvSpPr/>
          <p:nvPr/>
        </p:nvSpPr>
        <p:spPr bwMode="auto">
          <a:xfrm>
            <a:off x="1069975" y="2063921"/>
            <a:ext cx="123825" cy="698329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7B67C19-4945-46EA-811A-90B2DBFD7673}"/>
              </a:ext>
            </a:extLst>
          </p:cNvPr>
          <p:cNvSpPr txBox="1"/>
          <p:nvPr/>
        </p:nvSpPr>
        <p:spPr>
          <a:xfrm>
            <a:off x="180003" y="2050411"/>
            <a:ext cx="105665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D2ED292F-1FD1-4629-8C08-60CBAE21E7C2}"/>
              </a:ext>
            </a:extLst>
          </p:cNvPr>
          <p:cNvSpPr txBox="1"/>
          <p:nvPr/>
        </p:nvSpPr>
        <p:spPr>
          <a:xfrm>
            <a:off x="1300844" y="1699215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先判后减（硬件方式）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DF549BBA-9421-4E3D-A24F-CF204E561B24}"/>
              </a:ext>
            </a:extLst>
          </p:cNvPr>
          <p:cNvSpPr txBox="1"/>
          <p:nvPr/>
        </p:nvSpPr>
        <p:spPr>
          <a:xfrm>
            <a:off x="1300843" y="2338146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先减后判（软件方式）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46EB09FE-0F85-46D6-B89F-C0084D2A61DA}"/>
              </a:ext>
            </a:extLst>
          </p:cNvPr>
          <p:cNvSpPr/>
          <p:nvPr/>
        </p:nvSpPr>
        <p:spPr bwMode="auto">
          <a:xfrm>
            <a:off x="4932226" y="2255491"/>
            <a:ext cx="123825" cy="905333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D0AE2E0F-5E75-4FFE-9167-4257E55573FE}"/>
              </a:ext>
            </a:extLst>
          </p:cNvPr>
          <p:cNvSpPr txBox="1"/>
          <p:nvPr/>
        </p:nvSpPr>
        <p:spPr>
          <a:xfrm>
            <a:off x="5166370" y="1881041"/>
            <a:ext cx="220108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恢复余数法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C69B486B-FCB4-4E47-8B34-980187A764C8}"/>
              </a:ext>
            </a:extLst>
          </p:cNvPr>
          <p:cNvSpPr txBox="1"/>
          <p:nvPr/>
        </p:nvSpPr>
        <p:spPr>
          <a:xfrm>
            <a:off x="5166370" y="2488043"/>
            <a:ext cx="3890472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不恢复余数法（加减交替除法）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A7563C11-D10C-4656-B881-045779B7A978}"/>
              </a:ext>
            </a:extLst>
          </p:cNvPr>
          <p:cNvSpPr txBox="1"/>
          <p:nvPr/>
        </p:nvSpPr>
        <p:spPr>
          <a:xfrm>
            <a:off x="137140" y="3281495"/>
            <a:ext cx="4918911" cy="16718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如何处理符号位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如何提高除法运算速度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除法器分类：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643F2EE6-3F05-4F63-B06D-6A29092410C8}"/>
              </a:ext>
            </a:extLst>
          </p:cNvPr>
          <p:cNvSpPr/>
          <p:nvPr/>
        </p:nvSpPr>
        <p:spPr bwMode="auto">
          <a:xfrm>
            <a:off x="3618884" y="4796305"/>
            <a:ext cx="123825" cy="1449734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CAB55DF5-7323-4BFC-8EBA-9AA8AB022FF0}"/>
              </a:ext>
            </a:extLst>
          </p:cNvPr>
          <p:cNvSpPr txBox="1"/>
          <p:nvPr/>
        </p:nvSpPr>
        <p:spPr>
          <a:xfrm>
            <a:off x="2676525" y="5123086"/>
            <a:ext cx="105665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1563776-E545-4208-A572-5B49EC8CC52E}"/>
              </a:ext>
            </a:extLst>
          </p:cNvPr>
          <p:cNvSpPr txBox="1"/>
          <p:nvPr/>
        </p:nvSpPr>
        <p:spPr>
          <a:xfrm>
            <a:off x="3764299" y="4459204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常规除法器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38CB2624-0203-4116-83A8-50A765DC0077}"/>
              </a:ext>
            </a:extLst>
          </p:cNvPr>
          <p:cNvSpPr txBox="1"/>
          <p:nvPr/>
        </p:nvSpPr>
        <p:spPr>
          <a:xfrm>
            <a:off x="3764299" y="5121895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迭代除法器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F8F8F8C7-8175-4872-8705-0348A367005A}"/>
              </a:ext>
            </a:extLst>
          </p:cNvPr>
          <p:cNvSpPr txBox="1"/>
          <p:nvPr/>
        </p:nvSpPr>
        <p:spPr>
          <a:xfrm>
            <a:off x="3764299" y="5784585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阵列除法器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9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/>
      <p:bldP spid="14" grpId="0"/>
      <p:bldP spid="16" grpId="0" animBg="1"/>
      <p:bldP spid="17" grpId="0"/>
      <p:bldP spid="18" grpId="0"/>
      <p:bldP spid="19" grpId="0" build="p"/>
      <p:bldP spid="23" grpId="0" animBg="1"/>
      <p:bldP spid="24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/>
              <p:nvPr/>
            </p:nvSpPr>
            <p:spPr>
              <a:xfrm>
                <a:off x="137141" y="741587"/>
                <a:ext cx="8867447" cy="5808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、原码不恢复余数除法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）定义：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取两个操作数的绝对值相除，符号位单独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处理。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）运算关系式：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根据余数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符号判断是否够减：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为正表示够减，上商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 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为负表示不够减，上商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 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通式：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𝒀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若第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步够减，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，则第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步应做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若第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步不够减，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，则第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步应做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1" y="741587"/>
                <a:ext cx="8867447" cy="5808321"/>
              </a:xfrm>
              <a:prstGeom prst="rect">
                <a:avLst/>
              </a:prstGeom>
              <a:blipFill>
                <a:blip r:embed="rId5"/>
                <a:stretch>
                  <a:fillRect l="-1375" b="-210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8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76178" y="732878"/>
            <a:ext cx="9006859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寄存器分配与符号位：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A,B,C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初始值存放被除数（绝对值），以后存放各次余数，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取双符号位，从第一符号位判断是否够减，从而决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定商值；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寄存器存放除数的绝对值，取双符号位；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存放商，取单符号位；商由末位置入，在每次置入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新商时，原商同时左移一位。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0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76178" y="880930"/>
            <a:ext cx="9006859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基本操作与上商：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第一步操作必为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Y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以后各部根据如下条件进行：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为正表示够减，即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步应为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为负表示不够减，即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步应为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c.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最后一步：若第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步（最后一步）余数为负，则需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增加一步恢复余数，这增加的一步不移位，操作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6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76178" y="819966"/>
            <a:ext cx="9006859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操作步数：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要求得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位商（不含符号位），则需做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步（次）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“左移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加减”循环。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同号相除为正，异号反之。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）举例：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X÷Y = 0.10110÷0.11111 = ?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|X| = 00.10110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 = |Y| = 00.11111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 = 11.00001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 = |Q| = 0.00000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5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60A8855-A103-4D5A-B35B-AC1BAA1BE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07448"/>
              </p:ext>
            </p:extLst>
          </p:nvPr>
        </p:nvGraphicFramePr>
        <p:xfrm>
          <a:off x="200025" y="776364"/>
          <a:ext cx="8743950" cy="58496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4486">
                  <a:extLst>
                    <a:ext uri="{9D8B030D-6E8A-4147-A177-3AD203B41FA5}">
                      <a16:colId xmlns:a16="http://schemas.microsoft.com/office/drawing/2014/main" val="196596806"/>
                    </a:ext>
                  </a:extLst>
                </a:gridCol>
                <a:gridCol w="1501089">
                  <a:extLst>
                    <a:ext uri="{9D8B030D-6E8A-4147-A177-3AD203B41FA5}">
                      <a16:colId xmlns:a16="http://schemas.microsoft.com/office/drawing/2014/main" val="15971880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90814674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439455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032005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30449978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48205575"/>
                    </a:ext>
                  </a:extLst>
                </a:gridCol>
              </a:tblGrid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n+1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C  </a:t>
                      </a:r>
                      <a:r>
                        <a:rPr lang="en-US" altLang="zh-CN" sz="1400" b="1" baseline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endParaRPr lang="zh-CN" altLang="en-US" sz="1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52116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00.10110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0.00000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95604"/>
                  </a:ext>
                </a:extLst>
              </a:tr>
              <a:tr h="296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01.01100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0919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+ 11.00001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818775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00.01101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0.0000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22514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00.11010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375303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+ 11.00001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6489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11.11011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0.0001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4039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11.10110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0935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+ 00.11111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11074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00.10101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0.0010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055781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第四步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01.01010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44557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+ 11.00001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491103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00.01011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0.0101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2441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第五步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00.10110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438299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+ 11.00001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14955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11.10111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0.1011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416962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第六步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+ 00.11111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37937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恢复余数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00.10110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618632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E078E8-1E92-46EB-880D-9EF6784D4287}"/>
              </a:ext>
            </a:extLst>
          </p:cNvPr>
          <p:cNvGrpSpPr/>
          <p:nvPr/>
        </p:nvGrpSpPr>
        <p:grpSpPr>
          <a:xfrm>
            <a:off x="4289730" y="38152"/>
            <a:ext cx="1628775" cy="646331"/>
            <a:chOff x="3080164" y="2787699"/>
            <a:chExt cx="1628775" cy="64633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5CF02A3D-635E-4262-ACC8-AB976BD35DC2}"/>
                </a:ext>
              </a:extLst>
            </p:cNvPr>
            <p:cNvSpPr txBox="1"/>
            <p:nvPr/>
          </p:nvSpPr>
          <p:spPr>
            <a:xfrm>
              <a:off x="3080164" y="2787699"/>
              <a:ext cx="1628775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11.00001</a:t>
              </a:r>
            </a:p>
            <a:p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00.01101</a:t>
              </a:r>
            </a:p>
          </p:txBody>
        </p:sp>
        <p:cxnSp>
          <p:nvCxnSpPr>
            <p:cNvPr id="15" name="直接连接符 18">
              <a:extLst>
                <a:ext uri="{FF2B5EF4-FFF2-40B4-BE49-F238E27FC236}">
                  <a16:creationId xmlns:a16="http://schemas.microsoft.com/office/drawing/2014/main" id="{79F3E7E1-1D30-48BA-9DFC-16CD8689E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137118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" name="直接连接符 18">
            <a:extLst>
              <a:ext uri="{FF2B5EF4-FFF2-40B4-BE49-F238E27FC236}">
                <a16:creationId xmlns:a16="http://schemas.microsoft.com/office/drawing/2014/main" id="{8987D810-898F-4109-9F42-01C1B998BF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1698211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18">
            <a:extLst>
              <a:ext uri="{FF2B5EF4-FFF2-40B4-BE49-F238E27FC236}">
                <a16:creationId xmlns:a16="http://schemas.microsoft.com/office/drawing/2014/main" id="{A968AF7B-AF35-4519-842A-5D25732DD3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2612611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8">
            <a:extLst>
              <a:ext uri="{FF2B5EF4-FFF2-40B4-BE49-F238E27FC236}">
                <a16:creationId xmlns:a16="http://schemas.microsoft.com/office/drawing/2014/main" id="{41DC6C74-E221-4950-8DA1-3F95B36FB2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3544428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8">
            <a:extLst>
              <a:ext uri="{FF2B5EF4-FFF2-40B4-BE49-F238E27FC236}">
                <a16:creationId xmlns:a16="http://schemas.microsoft.com/office/drawing/2014/main" id="{4FD355AC-1435-45FB-85B3-331ED1AB89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4450120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8">
            <a:extLst>
              <a:ext uri="{FF2B5EF4-FFF2-40B4-BE49-F238E27FC236}">
                <a16:creationId xmlns:a16="http://schemas.microsoft.com/office/drawing/2014/main" id="{C86F693A-EFE5-49DE-8627-4F318D447C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6035079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8">
            <a:extLst>
              <a:ext uri="{FF2B5EF4-FFF2-40B4-BE49-F238E27FC236}">
                <a16:creationId xmlns:a16="http://schemas.microsoft.com/office/drawing/2014/main" id="{11AF5B59-BCC5-4591-85E8-563DA1292F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5699800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A178FE1F-F057-4A15-9202-5772E827C17D}"/>
                  </a:ext>
                </a:extLst>
              </p:cNvPr>
              <p:cNvSpPr txBox="1"/>
              <p:nvPr/>
            </p:nvSpPr>
            <p:spPr>
              <a:xfrm>
                <a:off x="342920" y="5561735"/>
                <a:ext cx="2257405" cy="9698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=0.101110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余数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=0.10110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A178FE1F-F057-4A15-9202-5772E827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0" y="5561735"/>
                <a:ext cx="2257405" cy="969881"/>
              </a:xfrm>
              <a:prstGeom prst="rect">
                <a:avLst/>
              </a:prstGeom>
              <a:blipFill>
                <a:blip r:embed="rId5"/>
                <a:stretch>
                  <a:fillRect l="-2695" b="-880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99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/>
              <p:nvPr/>
            </p:nvSpPr>
            <p:spPr>
              <a:xfrm>
                <a:off x="76178" y="819966"/>
                <a:ext cx="9006859" cy="51619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）微命令设置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 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+2A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 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+2A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最后一步中，若余数为负，则需要恢复余数操作，即？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 Y : ??</a:t>
                </a:r>
              </a:p>
            </p:txBody>
          </p:sp>
        </mc:Choice>
        <mc:Fallback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" y="819966"/>
                <a:ext cx="9006859" cy="5161991"/>
              </a:xfrm>
              <a:prstGeom prst="rect">
                <a:avLst/>
              </a:prstGeom>
              <a:blipFill>
                <a:blip r:embed="rId5"/>
                <a:stretch>
                  <a:fillRect l="-1353" r="-609" b="-248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0F9A29F-CC61-4ADA-BD4E-79143E4B1B01}"/>
              </a:ext>
            </a:extLst>
          </p:cNvPr>
          <p:cNvSpPr txBox="1"/>
          <p:nvPr/>
        </p:nvSpPr>
        <p:spPr>
          <a:xfrm>
            <a:off x="137141" y="7415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、补码不恢复余数除法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指被除数、除数，所求得的商，余数等都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用补码表示，连同符号位一起运算。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寄存器分配与符号位：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A,B,C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初始值存放被除数（补码表示），以后存放各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次余数，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取双符号位；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寄存器存放除数（补码表示），取双符号位；</a:t>
            </a:r>
          </a:p>
        </p:txBody>
      </p:sp>
    </p:spTree>
    <p:extLst>
      <p:ext uri="{BB962C8B-B14F-4D97-AF65-F5344CB8AC3E}">
        <p14:creationId xmlns:p14="http://schemas.microsoft.com/office/powerpoint/2010/main" val="10821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0F9A29F-CC61-4ADA-BD4E-79143E4B1B01}"/>
              </a:ext>
            </a:extLst>
          </p:cNvPr>
          <p:cNvSpPr txBox="1"/>
          <p:nvPr/>
        </p:nvSpPr>
        <p:spPr>
          <a:xfrm>
            <a:off x="137141" y="7415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存放商，取单符号位，初始值为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假商符：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在第一步操作之前，先根据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符号比较确定假商符（与真商符相反），即：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第一步操作，假商符为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1(r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假商符为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0(r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其余操作根据如下规则进行：</a:t>
            </a:r>
          </a:p>
        </p:txBody>
      </p:sp>
    </p:spTree>
    <p:extLst>
      <p:ext uri="{BB962C8B-B14F-4D97-AF65-F5344CB8AC3E}">
        <p14:creationId xmlns:p14="http://schemas.microsoft.com/office/powerpoint/2010/main" val="9404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运算方法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931987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943529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定点加减运算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61713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628671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定点乘法运算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32839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4339937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定点除法运算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296054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64568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35695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3818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413487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0F9A29F-CC61-4ADA-BD4E-79143E4B1B01}"/>
              </a:ext>
            </a:extLst>
          </p:cNvPr>
          <p:cNvSpPr txBox="1"/>
          <p:nvPr/>
        </p:nvSpPr>
        <p:spPr>
          <a:xfrm>
            <a:off x="137141" y="805087"/>
            <a:ext cx="8867447" cy="56144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同号：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同号（够减），上商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异号（不够减），上商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，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异号：  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同号（不够减），上商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异号（够减），上商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最后一步要对假商校正。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（三）举例：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X÷Y = 0.1000÷(-0.1010)=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00.1000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 = 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11.0110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B = 00.1010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 = Q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0.0000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0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B91A-0E67-4AF1-B7E9-5F9B9A187CEC}"/>
              </a:ext>
            </a:extLst>
          </p:cNvPr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1DBC7E6-D84C-4E7F-8FB8-D0118691D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99041"/>
              </p:ext>
            </p:extLst>
          </p:nvPr>
        </p:nvGraphicFramePr>
        <p:xfrm>
          <a:off x="209550" y="855842"/>
          <a:ext cx="8743952" cy="469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49136">
                  <a:extLst>
                    <a:ext uri="{9D8B030D-6E8A-4147-A177-3AD203B41FA5}">
                      <a16:colId xmlns:a16="http://schemas.microsoft.com/office/drawing/2014/main" val="196596806"/>
                    </a:ext>
                  </a:extLst>
                </a:gridCol>
                <a:gridCol w="1500414">
                  <a:extLst>
                    <a:ext uri="{9D8B030D-6E8A-4147-A177-3AD203B41FA5}">
                      <a16:colId xmlns:a16="http://schemas.microsoft.com/office/drawing/2014/main" val="1597188015"/>
                    </a:ext>
                  </a:extLst>
                </a:gridCol>
                <a:gridCol w="997858">
                  <a:extLst>
                    <a:ext uri="{9D8B030D-6E8A-4147-A177-3AD203B41FA5}">
                      <a16:colId xmlns:a16="http://schemas.microsoft.com/office/drawing/2014/main" val="1990814674"/>
                    </a:ext>
                  </a:extLst>
                </a:gridCol>
                <a:gridCol w="1821542">
                  <a:extLst>
                    <a:ext uri="{9D8B030D-6E8A-4147-A177-3AD203B41FA5}">
                      <a16:colId xmlns:a16="http://schemas.microsoft.com/office/drawing/2014/main" val="439455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78321590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304499781"/>
                    </a:ext>
                  </a:extLst>
                </a:gridCol>
                <a:gridCol w="673102">
                  <a:extLst>
                    <a:ext uri="{9D8B030D-6E8A-4147-A177-3AD203B41FA5}">
                      <a16:colId xmlns:a16="http://schemas.microsoft.com/office/drawing/2014/main" val="3191389358"/>
                    </a:ext>
                  </a:extLst>
                </a:gridCol>
              </a:tblGrid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   </a:t>
                      </a:r>
                      <a:r>
                        <a:rPr lang="en-US" altLang="zh-CN" sz="1600" b="1" baseline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n-1</a:t>
                      </a:r>
                      <a:endParaRPr lang="zh-CN" altLang="en-US" sz="16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52116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求商符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00.1000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</a:t>
                      </a:r>
                      <a:r>
                        <a:rPr lang="en-US" altLang="zh-CN" sz="16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95604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n-1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01.0000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0919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+ 11.0110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818775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00.0110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</a:t>
                      </a:r>
                      <a:r>
                        <a:rPr lang="en-US" altLang="zh-CN" sz="16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22514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n-1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00.1100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375303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  11.0110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6489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00.0010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</a:t>
                      </a:r>
                      <a:r>
                        <a:rPr lang="en-US" altLang="zh-CN" sz="16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4039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n-1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00.0100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0935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+ 11.0110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11074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11.1010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</a:t>
                      </a:r>
                      <a:r>
                        <a:rPr lang="en-US" altLang="zh-CN" sz="16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00910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第四步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n-1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11.0100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02086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+ 00.1010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16645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11.1110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785010"/>
                  </a:ext>
                </a:extLst>
              </a:tr>
            </a:tbl>
          </a:graphicData>
        </a:graphic>
      </p:graphicFrame>
      <p:cxnSp>
        <p:nvCxnSpPr>
          <p:cNvPr id="50" name="直接连接符 18">
            <a:extLst>
              <a:ext uri="{FF2B5EF4-FFF2-40B4-BE49-F238E27FC236}">
                <a16:creationId xmlns:a16="http://schemas.microsoft.com/office/drawing/2014/main" id="{BEE52F7E-8F3A-4F46-AD35-8904147C5B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3115" y="1861173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18">
            <a:extLst>
              <a:ext uri="{FF2B5EF4-FFF2-40B4-BE49-F238E27FC236}">
                <a16:creationId xmlns:a16="http://schemas.microsoft.com/office/drawing/2014/main" id="{87186906-0725-47EF-85BA-6D2D5F11AC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3115" y="2866108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18">
            <a:extLst>
              <a:ext uri="{FF2B5EF4-FFF2-40B4-BE49-F238E27FC236}">
                <a16:creationId xmlns:a16="http://schemas.microsoft.com/office/drawing/2014/main" id="{35BC8BBA-BFFC-4F4A-B1BC-7C400F4C9F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3115" y="3880097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18">
            <a:extLst>
              <a:ext uri="{FF2B5EF4-FFF2-40B4-BE49-F238E27FC236}">
                <a16:creationId xmlns:a16="http://schemas.microsoft.com/office/drawing/2014/main" id="{D228D304-5B6B-46F7-AF5C-A687001C91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3115" y="4866924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5">
            <a:extLst>
              <a:ext uri="{FF2B5EF4-FFF2-40B4-BE49-F238E27FC236}">
                <a16:creationId xmlns:a16="http://schemas.microsoft.com/office/drawing/2014/main" id="{06BF34C9-A089-490F-9EAA-61879DD22719}"/>
              </a:ext>
            </a:extLst>
          </p:cNvPr>
          <p:cNvSpPr txBox="1"/>
          <p:nvPr/>
        </p:nvSpPr>
        <p:spPr>
          <a:xfrm>
            <a:off x="209550" y="5496357"/>
            <a:ext cx="8743952" cy="9698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假商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0.001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，真商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0.001 + 1.0001 = 1.0011</a:t>
            </a:r>
            <a:r>
              <a:rPr lang="zh-CN" altLang="en-US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0.1101</a:t>
            </a:r>
            <a:r>
              <a:rPr lang="zh-CN" altLang="en-US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</a:t>
            </a:r>
            <a:r>
              <a:rPr lang="en-US" altLang="zh-CN" sz="20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1.11111110</a:t>
            </a:r>
            <a:r>
              <a:rPr lang="zh-CN" altLang="en-US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-2</a:t>
            </a:r>
            <a:r>
              <a:rPr lang="en-US" altLang="zh-CN" sz="20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×0.0010</a:t>
            </a:r>
            <a:r>
              <a:rPr lang="zh-CN" altLang="en-US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9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B91A-0E67-4AF1-B7E9-5F9B9A187CEC}"/>
              </a:ext>
            </a:extLst>
          </p:cNvPr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77DE5F71-9EAF-4094-A5F9-70C3AA886192}"/>
                  </a:ext>
                </a:extLst>
              </p:cNvPr>
              <p:cNvSpPr txBox="1"/>
              <p:nvPr/>
            </p:nvSpPr>
            <p:spPr>
              <a:xfrm>
                <a:off x="137141" y="827312"/>
                <a:ext cx="8867447" cy="32387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）微命令设置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r</a:t>
                </a:r>
                <a:r>
                  <a:rPr lang="en-US" altLang="zh-CN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同号，即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-Y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+2A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en-US" altLang="zh-CN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异号，即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+Y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+2A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77DE5F71-9EAF-4094-A5F9-70C3AA886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1" y="827312"/>
                <a:ext cx="8867447" cy="3238772"/>
              </a:xfrm>
              <a:prstGeom prst="rect">
                <a:avLst/>
              </a:prstGeom>
              <a:blipFill>
                <a:blip r:embed="rId5"/>
                <a:stretch>
                  <a:fillRect l="-1375" b="-39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2020/6/23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288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、补码加减运算的基本关系式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补码加减：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操作数用补码表示，连同符号位一起运算，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结果也用补码表示。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补码加减所依据的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基本关系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(X +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(X 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表明：当操作码为“加”时，可直接将补码表示的两个操作数（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补）相加，不必考虑它们的数符是正或负，所得结果即为补码表示的和。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98559"/>
            <a:ext cx="8867447" cy="55297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(X +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(X 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表明：当操作码为“减”时，可转换为与减数的负数相加，从而化“减”为“加”。（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）补是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补的机器负数。由于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补本身可正可负，（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）补也可能为负或为正。由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补求（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）补，称为对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补求补或变补，即将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补连同符号位一起变反，并在末位加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（不论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补本身为正或负）。如果减数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为正，则变补后可转换为加一个负数；如果减数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为负，则变补后可转换为加一个正数。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3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8F57757-1B57-44CE-BC9A-9FA7CB53A281}"/>
              </a:ext>
            </a:extLst>
          </p:cNvPr>
          <p:cNvSpPr txBox="1"/>
          <p:nvPr/>
        </p:nvSpPr>
        <p:spPr>
          <a:xfrm>
            <a:off x="137141" y="789850"/>
            <a:ext cx="8867447" cy="31260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、补码加减运算规则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参与运算的操作数用补码表示，符号位作为数的一部分直接参与运算，所得运算结果即为补码表示形式；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若操作码为加，则两数直接相加；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若操作码为减，则将减数变补后再与被减数相加。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、补码加减运算的逻辑实现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626E067-47CA-4924-8373-713516BC4AD7}"/>
              </a:ext>
            </a:extLst>
          </p:cNvPr>
          <p:cNvSpPr txBox="1"/>
          <p:nvPr/>
        </p:nvSpPr>
        <p:spPr>
          <a:xfrm>
            <a:off x="130794" y="3902813"/>
            <a:ext cx="8867447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补码加减法所需控制命令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852F23C-4449-4126-AB6E-AC586F9C6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70527"/>
              </p:ext>
            </p:extLst>
          </p:nvPr>
        </p:nvGraphicFramePr>
        <p:xfrm>
          <a:off x="628650" y="4500893"/>
          <a:ext cx="7886700" cy="17801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91739">
                  <a:extLst>
                    <a:ext uri="{9D8B030D-6E8A-4147-A177-3AD203B41FA5}">
                      <a16:colId xmlns:a16="http://schemas.microsoft.com/office/drawing/2014/main" val="3862789213"/>
                    </a:ext>
                  </a:extLst>
                </a:gridCol>
                <a:gridCol w="6494961">
                  <a:extLst>
                    <a:ext uri="{9D8B030D-6E8A-4147-A177-3AD203B41FA5}">
                      <a16:colId xmlns:a16="http://schemas.microsoft.com/office/drawing/2014/main" val="1407227771"/>
                    </a:ext>
                  </a:extLst>
                </a:gridCol>
              </a:tblGrid>
              <a:tr h="593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所需控制命令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018861"/>
                  </a:ext>
                </a:extLst>
              </a:tr>
              <a:tr h="593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+A    +B            Σ→A    CPA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9753"/>
                  </a:ext>
                </a:extLst>
              </a:tr>
              <a:tr h="593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+A    +B     +1     Σ→A    CPA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72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25D0A-E94F-4F8A-B96D-99A565244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492" y="884687"/>
            <a:ext cx="5623016" cy="4997555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2CBD60DD-DA01-4B3F-B0BF-02B236D67D27}"/>
              </a:ext>
            </a:extLst>
          </p:cNvPr>
          <p:cNvSpPr txBox="1"/>
          <p:nvPr/>
        </p:nvSpPr>
        <p:spPr>
          <a:xfrm>
            <a:off x="1975159" y="5810531"/>
            <a:ext cx="5193681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补码加减法运算器粗框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9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730FBA6-D61F-4F9B-B6DE-BCFF68A5C226}"/>
              </a:ext>
            </a:extLst>
          </p:cNvPr>
          <p:cNvSpPr txBox="1"/>
          <p:nvPr/>
        </p:nvSpPr>
        <p:spPr>
          <a:xfrm>
            <a:off x="67288" y="764085"/>
            <a:ext cx="6314462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手算乘法如何实现？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例：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0.ll0l×0.l0ll 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B39854FB-8B9F-40E5-A0B4-798A2ADBACD5}"/>
              </a:ext>
            </a:extLst>
          </p:cNvPr>
          <p:cNvSpPr txBox="1"/>
          <p:nvPr/>
        </p:nvSpPr>
        <p:spPr>
          <a:xfrm>
            <a:off x="171532" y="3058702"/>
            <a:ext cx="8819537" cy="33738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由手算到机器实现，要解决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符号问题如何处理？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多项部分积相加，如何解决进位传递问题？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乘数权值每高一位，新部分积需左移一位，才能保持两次部分积之间的位权对应关系，这导致加法器位数增加。为了保持加法器位数不变，能否改变移位方法？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757DD9-3432-428E-98E8-E5136378225D}"/>
              </a:ext>
            </a:extLst>
          </p:cNvPr>
          <p:cNvGrpSpPr/>
          <p:nvPr/>
        </p:nvGrpSpPr>
        <p:grpSpPr>
          <a:xfrm>
            <a:off x="4860536" y="905682"/>
            <a:ext cx="3873889" cy="3135858"/>
            <a:chOff x="4860536" y="905682"/>
            <a:chExt cx="3873889" cy="3135858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E14CA358-76E9-4BD5-B0A7-F5EB2963A4D0}"/>
                </a:ext>
              </a:extLst>
            </p:cNvPr>
            <p:cNvSpPr txBox="1"/>
            <p:nvPr/>
          </p:nvSpPr>
          <p:spPr>
            <a:xfrm>
              <a:off x="4860536" y="905682"/>
              <a:ext cx="3873889" cy="3135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× 0.1011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 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0000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1101 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0.10001111</a:t>
              </a:r>
            </a:p>
          </p:txBody>
        </p:sp>
        <p:cxnSp>
          <p:nvCxnSpPr>
            <p:cNvPr id="16" name="直接连接符 18">
              <a:extLst>
                <a:ext uri="{FF2B5EF4-FFF2-40B4-BE49-F238E27FC236}">
                  <a16:creationId xmlns:a16="http://schemas.microsoft.com/office/drawing/2014/main" id="{F415266C-89B9-462B-B4C4-908087464B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7473" y="1824598"/>
              <a:ext cx="1673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连接符 18">
              <a:extLst>
                <a:ext uri="{FF2B5EF4-FFF2-40B4-BE49-F238E27FC236}">
                  <a16:creationId xmlns:a16="http://schemas.microsoft.com/office/drawing/2014/main" id="{ADAB79AC-0BB4-476F-AC93-BE62F835D6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7473" y="3558148"/>
              <a:ext cx="1673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29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730FBA6-D61F-4F9B-B6DE-BCFF68A5C226}"/>
              </a:ext>
            </a:extLst>
          </p:cNvPr>
          <p:cNvSpPr txBox="1"/>
          <p:nvPr/>
        </p:nvSpPr>
        <p:spPr>
          <a:xfrm>
            <a:off x="143487" y="910814"/>
            <a:ext cx="8819537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的处理方法：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可采用原码乘法或补码乘法。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后两种问题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的处理方法：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一种乘法器是将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位乘法转换为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次累加与移位循环，因而可用常规加法器实现。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另一类乘法器结构，称为阵列乘法器。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本节主要讨论如何通过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累加、移位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分步乘法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运算。</a:t>
            </a:r>
          </a:p>
        </p:txBody>
      </p:sp>
    </p:spTree>
    <p:extLst>
      <p:ext uri="{BB962C8B-B14F-4D97-AF65-F5344CB8AC3E}">
        <p14:creationId xmlns:p14="http://schemas.microsoft.com/office/powerpoint/2010/main" val="27582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9827</TotalTime>
  <Words>2584</Words>
  <Application>Microsoft Office PowerPoint</Application>
  <PresentationFormat>全屏显示(4:3)</PresentationFormat>
  <Paragraphs>562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等线 Light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Cambria Math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1155</cp:revision>
  <dcterms:created xsi:type="dcterms:W3CDTF">2018-07-22T02:36:00Z</dcterms:created>
  <dcterms:modified xsi:type="dcterms:W3CDTF">2020-06-23T05:16:18Z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