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842" r:id="rId2"/>
    <p:sldId id="843" r:id="rId3"/>
    <p:sldId id="844" r:id="rId4"/>
    <p:sldId id="838" r:id="rId5"/>
    <p:sldId id="875" r:id="rId6"/>
    <p:sldId id="876" r:id="rId7"/>
    <p:sldId id="877" r:id="rId8"/>
    <p:sldId id="878" r:id="rId9"/>
    <p:sldId id="879" r:id="rId10"/>
    <p:sldId id="880" r:id="rId11"/>
    <p:sldId id="881" r:id="rId12"/>
    <p:sldId id="882" r:id="rId13"/>
    <p:sldId id="883" r:id="rId14"/>
    <p:sldId id="884" r:id="rId15"/>
    <p:sldId id="885" r:id="rId16"/>
    <p:sldId id="886" r:id="rId17"/>
    <p:sldId id="887" r:id="rId18"/>
    <p:sldId id="888" r:id="rId19"/>
    <p:sldId id="889" r:id="rId20"/>
    <p:sldId id="890" r:id="rId21"/>
    <p:sldId id="891" r:id="rId22"/>
    <p:sldId id="730" r:id="rId23"/>
  </p:sldIdLst>
  <p:sldSz cx="9144000" cy="6858000" type="screen4x3"/>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1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FF9900"/>
    <a:srgbClr val="ED7D31"/>
    <a:srgbClr val="FF0000"/>
    <a:srgbClr val="2F5597"/>
    <a:srgbClr val="4472C4"/>
    <a:srgbClr val="F0DADA"/>
    <a:srgbClr val="668CCF"/>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9" autoAdjust="0"/>
    <p:restoredTop sz="96046" autoAdjust="0"/>
  </p:normalViewPr>
  <p:slideViewPr>
    <p:cSldViewPr snapToGrid="0" showGuides="1">
      <p:cViewPr>
        <p:scale>
          <a:sx n="100" d="100"/>
          <a:sy n="100" d="100"/>
        </p:scale>
        <p:origin x="1074" y="318"/>
      </p:cViewPr>
      <p:guideLst>
        <p:guide orient="horz" pos="2107"/>
        <p:guide pos="190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2020/7/2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2066162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57710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572604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40217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383630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280190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141506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42770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824536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113459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extLst>
      <p:ext uri="{BB962C8B-B14F-4D97-AF65-F5344CB8AC3E}">
        <p14:creationId xmlns:p14="http://schemas.microsoft.com/office/powerpoint/2010/main" val="370959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734756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60287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338662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53286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1338535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164897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31923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BF612E-3E0E-4677-BD75-C3035F09CF8B}" type="datetime1">
              <a:rPr lang="zh-CN" altLang="en-US" smtClean="0"/>
              <a:t>2020/7/2</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B788F-638F-420D-B92E-DC41F3CBC6C6}" type="datetime1">
              <a:rPr lang="zh-CN" altLang="en-US" smtClean="0"/>
              <a:t>2020/7/2</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846EFAD-2E9E-4200-8350-F282439D6341}" type="datetime1">
              <a:rPr lang="zh-CN" altLang="en-US" smtClean="0"/>
              <a:t>2020/7/2</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C82452-4414-4A67-B06C-4837C797611A}" type="datetime1">
              <a:rPr lang="zh-CN" altLang="en-US" smtClean="0"/>
              <a:t>2020/7/2</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4E8EB7-07DD-4FAB-99F8-EDA876343D2C}" type="datetime1">
              <a:rPr lang="zh-CN" altLang="en-US" smtClean="0"/>
              <a:t>2020/7/2</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268ACAB-1C17-4C81-8E84-4BC1B099DDB3}" type="datetime1">
              <a:rPr lang="zh-CN" altLang="en-US" smtClean="0"/>
              <a:t>2020/7/2</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587B67D-DE4A-485B-9DC6-907AA302B6B6}" type="datetime1">
              <a:rPr lang="zh-CN" altLang="en-US" smtClean="0"/>
              <a:t>2020/7/2</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686E9-2264-4CE7-89DC-C1C773EB3590}" type="datetime1">
              <a:rPr lang="zh-CN" altLang="en-US" smtClean="0"/>
              <a:t>2020/7/2</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3D547-54F4-4352-808B-20CE77C0E88A}" type="datetime1">
              <a:rPr lang="zh-CN" altLang="en-US" smtClean="0"/>
              <a:t>2020/7/2</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2AEDEE5-FD89-44CA-A729-5164AD3A421C}" type="datetime1">
              <a:rPr lang="zh-CN" altLang="en-US" smtClean="0"/>
              <a:t>2020/7/2</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EFB0151-3BD9-4887-91D7-BC694D94DD37}" type="datetime1">
              <a:rPr lang="zh-CN" altLang="en-US" smtClean="0"/>
              <a:t>2020/7/2</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D277E-88D0-47EF-B828-8C9E90EDC2AB}" type="datetime1">
              <a:rPr lang="zh-CN" altLang="en-US" smtClean="0"/>
              <a:t>2020/7/2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第三章 中央处理器</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B565E591-3381-4D38-9DF8-0AEAC6FC1F45}" type="datetime1">
              <a:rPr lang="zh-CN" altLang="en-US" sz="1400" smtClean="0">
                <a:solidFill>
                  <a:schemeClr val="tx1"/>
                </a:solidFill>
              </a:rPr>
              <a:t>2020/7/2</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10</a:t>
            </a:fld>
            <a:endParaRPr lang="zh-CN" altLang="en-US"/>
          </a:p>
        </p:txBody>
      </p:sp>
      <p:sp>
        <p:nvSpPr>
          <p:cNvPr id="16" name="文本框 15">
            <a:extLst>
              <a:ext uri="{FF2B5EF4-FFF2-40B4-BE49-F238E27FC236}">
                <a16:creationId xmlns:a16="http://schemas.microsoft.com/office/drawing/2014/main" id="{D947ED62-AE36-4241-BC08-AEBD263FA4F9}"/>
              </a:ext>
            </a:extLst>
          </p:cNvPr>
          <p:cNvSpPr txBox="1"/>
          <p:nvPr/>
        </p:nvSpPr>
        <p:spPr>
          <a:xfrm>
            <a:off x="184306" y="905675"/>
            <a:ext cx="8872536" cy="5711372"/>
          </a:xfrm>
          <a:prstGeom prst="rect">
            <a:avLst/>
          </a:prstGeom>
          <a:noFill/>
        </p:spPr>
        <p:txBody>
          <a:bodyPr wrap="square" rtlCol="0">
            <a:spAutoFit/>
          </a:bodyPr>
          <a:lstStyle/>
          <a:p>
            <a:pPr>
              <a:lnSpc>
                <a:spcPct val="120000"/>
              </a:lnSpc>
              <a:defRPr/>
            </a:pPr>
            <a:r>
              <a:rPr lang="zh-CN" altLang="en-US" sz="2800" b="1" dirty="0">
                <a:solidFill>
                  <a:schemeClr val="accent2"/>
                </a:solidFill>
                <a:latin typeface="楷体" panose="02010609060101010101" pitchFamily="49" charset="-122"/>
                <a:ea typeface="楷体" panose="02010609060101010101" pitchFamily="49" charset="-122"/>
              </a:rPr>
              <a:t>③ 微地址形成电路：</a:t>
            </a:r>
            <a:r>
              <a:rPr lang="zh-CN" altLang="en-US" sz="2800" b="1" dirty="0">
                <a:latin typeface="楷体" panose="02010609060101010101" pitchFamily="49" charset="-122"/>
                <a:ea typeface="楷体" panose="02010609060101010101" pitchFamily="49" charset="-122"/>
              </a:rPr>
              <a:t>根据微程序执行顺序的需要，应</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有多种后继微指令地址的形成方式。</a:t>
            </a:r>
            <a:endParaRPr lang="en-US" altLang="zh-CN" sz="2800" b="1" dirty="0">
              <a:latin typeface="楷体" panose="02010609060101010101" pitchFamily="49" charset="-122"/>
              <a:ea typeface="楷体" panose="02010609060101010101" pitchFamily="49" charset="-122"/>
            </a:endParaRPr>
          </a:p>
          <a:p>
            <a:pPr>
              <a:lnSpc>
                <a:spcPct val="12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依据以下几种信息的一部分去形成后继微地址：</a:t>
            </a:r>
            <a:r>
              <a:rPr lang="zh-CN" altLang="en-US" sz="2800" b="1" dirty="0">
                <a:solidFill>
                  <a:schemeClr val="accent6">
                    <a:lumMod val="75000"/>
                  </a:schemeClr>
                </a:solidFill>
                <a:latin typeface="楷体" panose="02010609060101010101" pitchFamily="49" charset="-122"/>
                <a:ea typeface="楷体" panose="02010609060101010101" pitchFamily="49" charset="-122"/>
              </a:rPr>
              <a:t>顺</a:t>
            </a:r>
            <a:br>
              <a:rPr lang="en-US" altLang="zh-CN" sz="2800" b="1" dirty="0">
                <a:solidFill>
                  <a:schemeClr val="accent6">
                    <a:lumMod val="75000"/>
                  </a:schemeClr>
                </a:solidFill>
                <a:latin typeface="楷体" panose="02010609060101010101" pitchFamily="49" charset="-122"/>
                <a:ea typeface="楷体" panose="02010609060101010101" pitchFamily="49" charset="-122"/>
              </a:rPr>
            </a:b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序控制字段，现行微指令地址，微程序转移时的微</a:t>
            </a:r>
            <a:br>
              <a:rPr lang="en-US" altLang="zh-CN" sz="2800" b="1" dirty="0">
                <a:solidFill>
                  <a:schemeClr val="accent6">
                    <a:lumMod val="75000"/>
                  </a:schemeClr>
                </a:solidFill>
                <a:latin typeface="楷体" panose="02010609060101010101" pitchFamily="49" charset="-122"/>
                <a:ea typeface="楷体" panose="02010609060101010101" pitchFamily="49" charset="-122"/>
              </a:rPr>
            </a:b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地址</a:t>
            </a:r>
            <a:r>
              <a:rPr lang="zh-CN" altLang="en-US" sz="2800" b="1" dirty="0">
                <a:latin typeface="楷体" panose="02010609060101010101" pitchFamily="49" charset="-122"/>
                <a:ea typeface="楷体" panose="02010609060101010101" pitchFamily="49" charset="-122"/>
              </a:rPr>
              <a:t>等。</a:t>
            </a:r>
            <a:endParaRPr lang="en-US" altLang="zh-CN" sz="2800" b="1" dirty="0">
              <a:latin typeface="楷体" panose="02010609060101010101" pitchFamily="49" charset="-122"/>
              <a:ea typeface="楷体" panose="02010609060101010101" pitchFamily="49" charset="-122"/>
            </a:endParaRPr>
          </a:p>
          <a:p>
            <a:pPr>
              <a:lnSpc>
                <a:spcPct val="120000"/>
              </a:lnSpc>
              <a:defRPr/>
            </a:pPr>
            <a:r>
              <a:rPr lang="zh-CN" altLang="en-US" sz="2800" b="1" dirty="0">
                <a:solidFill>
                  <a:schemeClr val="accent2"/>
                </a:solidFill>
                <a:latin typeface="楷体" panose="02010609060101010101" pitchFamily="49" charset="-122"/>
                <a:ea typeface="楷体" panose="02010609060101010101" pitchFamily="49" charset="-122"/>
              </a:rPr>
              <a:t>④ 微地址寄存器</a:t>
            </a:r>
            <a:r>
              <a:rPr lang="en-US" altLang="zh-CN" sz="2800" b="1" dirty="0">
                <a:solidFill>
                  <a:schemeClr val="accent2"/>
                </a:solidFill>
                <a:latin typeface="楷体" panose="02010609060101010101" pitchFamily="49" charset="-122"/>
                <a:ea typeface="楷体" panose="02010609060101010101" pitchFamily="49" charset="-122"/>
              </a:rPr>
              <a:t>UAR:</a:t>
            </a:r>
            <a:r>
              <a:rPr lang="zh-CN" altLang="en-US" sz="2800" b="1" dirty="0">
                <a:latin typeface="楷体" panose="02010609060101010101" pitchFamily="49" charset="-122"/>
                <a:ea typeface="楷体" panose="02010609060101010101" pitchFamily="49" charset="-122"/>
              </a:rPr>
              <a:t>在从</a:t>
            </a:r>
            <a:r>
              <a:rPr lang="en-US" altLang="zh-CN" sz="2800" b="1" dirty="0">
                <a:latin typeface="楷体" panose="02010609060101010101" pitchFamily="49" charset="-122"/>
                <a:ea typeface="楷体" panose="02010609060101010101" pitchFamily="49" charset="-122"/>
              </a:rPr>
              <a:t>CM</a:t>
            </a:r>
            <a:r>
              <a:rPr lang="zh-CN" altLang="en-US" sz="2800" b="1" dirty="0">
                <a:latin typeface="楷体" panose="02010609060101010101" pitchFamily="49" charset="-122"/>
                <a:ea typeface="楷体" panose="02010609060101010101" pitchFamily="49" charset="-122"/>
              </a:rPr>
              <a:t>中读取</a:t>
            </a:r>
            <a:r>
              <a:rPr lang="en-US" altLang="zh-CN" sz="2800" b="1" dirty="0">
                <a:latin typeface="楷体" panose="02010609060101010101" pitchFamily="49" charset="-122"/>
                <a:ea typeface="楷体" panose="02010609060101010101" pitchFamily="49" charset="-122"/>
              </a:rPr>
              <a:t>UI</a:t>
            </a:r>
            <a:r>
              <a:rPr lang="zh-CN" altLang="en-US" sz="2800" b="1" dirty="0">
                <a:latin typeface="楷体" panose="02010609060101010101" pitchFamily="49" charset="-122"/>
                <a:ea typeface="楷体" panose="02010609060101010101" pitchFamily="49" charset="-122"/>
              </a:rPr>
              <a:t>时，</a:t>
            </a:r>
            <a:r>
              <a:rPr lang="en-US" altLang="zh-CN" sz="2800" b="1" dirty="0">
                <a:latin typeface="楷体" panose="02010609060101010101" pitchFamily="49" charset="-122"/>
                <a:ea typeface="楷体" panose="02010609060101010101" pitchFamily="49" charset="-122"/>
              </a:rPr>
              <a:t>MAR</a:t>
            </a:r>
            <a:r>
              <a:rPr lang="zh-CN" altLang="en-US" sz="2800" b="1" dirty="0">
                <a:latin typeface="楷体" panose="02010609060101010101" pitchFamily="49" charset="-122"/>
                <a:ea typeface="楷体" panose="02010609060101010101" pitchFamily="49" charset="-122"/>
              </a:rPr>
              <a:t>中保存着</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CM</a:t>
            </a:r>
            <a:r>
              <a:rPr lang="zh-CN" altLang="en-US" sz="2800" b="1" dirty="0">
                <a:latin typeface="楷体" panose="02010609060101010101" pitchFamily="49" charset="-122"/>
                <a:ea typeface="楷体" panose="02010609060101010101" pitchFamily="49" charset="-122"/>
              </a:rPr>
              <a:t>的地址（微地址），指向</a:t>
            </a:r>
            <a:r>
              <a:rPr lang="en-US" altLang="zh-CN" sz="2800" b="1" dirty="0">
                <a:latin typeface="楷体" panose="02010609060101010101" pitchFamily="49" charset="-122"/>
                <a:ea typeface="楷体" panose="02010609060101010101" pitchFamily="49" charset="-122"/>
              </a:rPr>
              <a:t>CM</a:t>
            </a:r>
            <a:r>
              <a:rPr lang="zh-CN" altLang="en-US" sz="2800" b="1" dirty="0">
                <a:latin typeface="楷体" panose="02010609060101010101" pitchFamily="49" charset="-122"/>
                <a:ea typeface="楷体" panose="02010609060101010101" pitchFamily="49" charset="-122"/>
              </a:rPr>
              <a:t>单元（如同</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或堆栈</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指针）。</a:t>
            </a:r>
            <a:endParaRPr lang="en-US" altLang="zh-CN" sz="2800" b="1" dirty="0">
              <a:latin typeface="楷体" panose="02010609060101010101" pitchFamily="49" charset="-122"/>
              <a:ea typeface="楷体" panose="02010609060101010101" pitchFamily="49" charset="-122"/>
            </a:endParaRPr>
          </a:p>
          <a:p>
            <a:pPr>
              <a:lnSpc>
                <a:spcPct val="12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读出微指令或完成一个微指令周期操作后，微地址</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形成电路将后继微地址打入</a:t>
            </a:r>
            <a:r>
              <a:rPr lang="en-US" altLang="zh-CN" sz="2800" b="1" dirty="0">
                <a:latin typeface="楷体" panose="02010609060101010101" pitchFamily="49" charset="-122"/>
                <a:ea typeface="楷体" panose="02010609060101010101" pitchFamily="49" charset="-122"/>
              </a:rPr>
              <a:t>UAR</a:t>
            </a:r>
            <a:r>
              <a:rPr lang="zh-CN" altLang="en-US" sz="2800" b="1" dirty="0">
                <a:latin typeface="楷体" panose="02010609060101010101" pitchFamily="49" charset="-122"/>
                <a:ea typeface="楷体" panose="02010609060101010101" pitchFamily="49" charset="-122"/>
              </a:rPr>
              <a:t>中，为读取下一条微</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指令做准备。</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72305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11</a:t>
            </a:fld>
            <a:endParaRPr lang="zh-CN" altLang="en-US"/>
          </a:p>
        </p:txBody>
      </p:sp>
      <p:sp>
        <p:nvSpPr>
          <p:cNvPr id="12" name="文本框 11">
            <a:extLst>
              <a:ext uri="{FF2B5EF4-FFF2-40B4-BE49-F238E27FC236}">
                <a16:creationId xmlns:a16="http://schemas.microsoft.com/office/drawing/2014/main" id="{EA58E87E-7C87-4E74-BCFD-49301BD803D5}"/>
              </a:ext>
            </a:extLst>
          </p:cNvPr>
          <p:cNvSpPr txBox="1"/>
          <p:nvPr/>
        </p:nvSpPr>
        <p:spPr>
          <a:xfrm>
            <a:off x="184306" y="792458"/>
            <a:ext cx="8759397" cy="2576667"/>
          </a:xfrm>
          <a:prstGeom prst="rect">
            <a:avLst/>
          </a:prstGeom>
          <a:noFill/>
        </p:spPr>
        <p:txBody>
          <a:bodyPr wrap="square" rtlCol="0">
            <a:spAutoFit/>
          </a:bodyPr>
          <a:lstStyle/>
          <a:p>
            <a:pPr>
              <a:lnSpc>
                <a:spcPct val="150000"/>
              </a:lnSpc>
              <a:defRPr/>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、微程序控制器工作原理</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执行指令时，从控制存储器中找到相应的微程序段，逐次取出微指令，送入微指令寄存器，译码后产生所需微命令，控制各步操作的完成。</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837806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三、微指令的编码方式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12</a:t>
            </a:fld>
            <a:endParaRPr lang="zh-CN" altLang="en-US"/>
          </a:p>
        </p:txBody>
      </p:sp>
      <p:sp>
        <p:nvSpPr>
          <p:cNvPr id="13" name="AutoShape 16">
            <a:extLst>
              <a:ext uri="{FF2B5EF4-FFF2-40B4-BE49-F238E27FC236}">
                <a16:creationId xmlns:a16="http://schemas.microsoft.com/office/drawing/2014/main" id="{7C33980D-5215-43CA-98F1-EAFE549CEF61}"/>
              </a:ext>
            </a:extLst>
          </p:cNvPr>
          <p:cNvSpPr/>
          <p:nvPr/>
        </p:nvSpPr>
        <p:spPr bwMode="auto">
          <a:xfrm>
            <a:off x="1694293" y="1345549"/>
            <a:ext cx="123825" cy="1480796"/>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24F51EA4-E06D-44AF-A501-9D87F7A99FC2}"/>
              </a:ext>
            </a:extLst>
          </p:cNvPr>
          <p:cNvSpPr txBox="1"/>
          <p:nvPr/>
        </p:nvSpPr>
        <p:spPr>
          <a:xfrm>
            <a:off x="1874239" y="1027296"/>
            <a:ext cx="6846308" cy="1930337"/>
          </a:xfrm>
          <a:prstGeom prst="rect">
            <a:avLst/>
          </a:prstGeom>
          <a:noFill/>
        </p:spPr>
        <p:txBody>
          <a:bodyPr wrap="square" rtlCol="0">
            <a:spAutoFit/>
          </a:bodyPr>
          <a:lstStyle/>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微操作控制字段：</a:t>
            </a:r>
            <a:r>
              <a:rPr lang="zh-CN" altLang="en-US" sz="2800" b="1" dirty="0">
                <a:latin typeface="楷体" panose="02010609060101010101" pitchFamily="49" charset="-122"/>
                <a:ea typeface="楷体" panose="02010609060101010101" pitchFamily="49" charset="-122"/>
              </a:rPr>
              <a:t>进行某一步操作所需的</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微命令信息。</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顺序控制字段</a:t>
            </a:r>
            <a:endParaRPr lang="en-US" altLang="zh-CN" sz="2800"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308EAA8E-D79F-4C97-BEAA-B9A97929FEED}"/>
              </a:ext>
            </a:extLst>
          </p:cNvPr>
          <p:cNvSpPr txBox="1"/>
          <p:nvPr/>
        </p:nvSpPr>
        <p:spPr>
          <a:xfrm>
            <a:off x="383781" y="1703950"/>
            <a:ext cx="1485696" cy="637675"/>
          </a:xfrm>
          <a:prstGeom prst="rect">
            <a:avLst/>
          </a:prstGeom>
          <a:noFill/>
        </p:spPr>
        <p:txBody>
          <a:bodyPr wrap="square" rtlCol="0">
            <a:spAutoFit/>
          </a:bodyPr>
          <a:lstStyle/>
          <a:p>
            <a:pPr>
              <a:lnSpc>
                <a:spcPct val="150000"/>
              </a:lnSpc>
              <a:defRPr/>
            </a:pPr>
            <a:r>
              <a:rPr lang="en-US" altLang="zh-CN" sz="2800" b="1" dirty="0">
                <a:solidFill>
                  <a:schemeClr val="accent2"/>
                </a:solidFill>
                <a:latin typeface="楷体" panose="02010609060101010101" pitchFamily="49" charset="-122"/>
                <a:ea typeface="楷体" panose="02010609060101010101" pitchFamily="49" charset="-122"/>
              </a:rPr>
              <a:t>UI</a:t>
            </a:r>
            <a:r>
              <a:rPr lang="zh-CN" altLang="en-US" sz="2800" b="1" dirty="0">
                <a:solidFill>
                  <a:schemeClr val="accent2"/>
                </a:solidFill>
                <a:latin typeface="楷体" panose="02010609060101010101" pitchFamily="49" charset="-122"/>
                <a:ea typeface="楷体" panose="02010609060101010101" pitchFamily="49" charset="-122"/>
              </a:rPr>
              <a:t>分为</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6" name="AutoShape 16">
            <a:extLst>
              <a:ext uri="{FF2B5EF4-FFF2-40B4-BE49-F238E27FC236}">
                <a16:creationId xmlns:a16="http://schemas.microsoft.com/office/drawing/2014/main" id="{D7FBF323-7959-4B9F-BC82-947A101E04F2}"/>
              </a:ext>
            </a:extLst>
          </p:cNvPr>
          <p:cNvSpPr/>
          <p:nvPr/>
        </p:nvSpPr>
        <p:spPr bwMode="auto">
          <a:xfrm>
            <a:off x="4097864" y="3835019"/>
            <a:ext cx="86435" cy="1480796"/>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5D0040EE-AF7B-4CCA-8191-A09267AE43A1}"/>
              </a:ext>
            </a:extLst>
          </p:cNvPr>
          <p:cNvSpPr txBox="1"/>
          <p:nvPr/>
        </p:nvSpPr>
        <p:spPr>
          <a:xfrm>
            <a:off x="4277810" y="3514451"/>
            <a:ext cx="4779032" cy="1930337"/>
          </a:xfrm>
          <a:prstGeom prst="rect">
            <a:avLst/>
          </a:prstGeom>
          <a:noFill/>
        </p:spPr>
        <p:txBody>
          <a:bodyPr wrap="square" rtlCol="0">
            <a:spAutoFit/>
          </a:bodyPr>
          <a:lstStyle/>
          <a:p>
            <a:pPr>
              <a:lnSpc>
                <a:spcPct val="150000"/>
              </a:lnSpc>
              <a:defRPr/>
            </a:pPr>
            <a:r>
              <a:rPr lang="zh-CN" altLang="en-US" sz="2800" b="1" dirty="0">
                <a:latin typeface="楷体" panose="02010609060101010101" pitchFamily="49" charset="-122"/>
                <a:ea typeface="楷体" panose="02010609060101010101" pitchFamily="49" charset="-122"/>
              </a:rPr>
              <a:t>直接控制法（不译法）</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分段直接编译法（显示编码）</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分段间接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（隐式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B9D5193C-15F4-4ADE-AD71-25D05A90CA87}"/>
              </a:ext>
            </a:extLst>
          </p:cNvPr>
          <p:cNvSpPr txBox="1"/>
          <p:nvPr/>
        </p:nvSpPr>
        <p:spPr>
          <a:xfrm>
            <a:off x="102602" y="3514451"/>
            <a:ext cx="3785091" cy="1930337"/>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如何组织与表示这些微命令，就是微指令的编码方式</a:t>
            </a:r>
            <a:endParaRPr lang="en-US" altLang="zh-CN" sz="28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5296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wipe(left)">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left)">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wipe(left)">
                                      <p:cBhvr>
                                        <p:cTn id="37" dur="500"/>
                                        <p:tgtEl>
                                          <p:spTgt spid="1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wipe(left)">
                                      <p:cBhvr>
                                        <p:cTn id="42" dur="500"/>
                                        <p:tgtEl>
                                          <p:spTgt spid="1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xEl>
                                              <p:pRg st="2" end="2"/>
                                            </p:txEl>
                                          </p:spTgt>
                                        </p:tgtEl>
                                        <p:attrNameLst>
                                          <p:attrName>style.visibility</p:attrName>
                                        </p:attrNameLst>
                                      </p:cBhvr>
                                      <p:to>
                                        <p:strVal val="visible"/>
                                      </p:to>
                                    </p:set>
                                    <p:animEffect transition="in" filter="wipe(left)">
                                      <p:cBhvr>
                                        <p:cTn id="4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build="p"/>
      <p:bldP spid="15" grpId="0" build="p"/>
      <p:bldP spid="16" grpId="0" animBg="1"/>
      <p:bldP spid="17" grpId="0" build="p"/>
      <p:bldP spid="1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三、微指令的编码方式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2" name="文本框 1">
            <a:extLst>
              <a:ext uri="{FF2B5EF4-FFF2-40B4-BE49-F238E27FC236}">
                <a16:creationId xmlns:a16="http://schemas.microsoft.com/office/drawing/2014/main" id="{3D9C0159-95CF-4F97-BA40-036ACA8A078D}"/>
              </a:ext>
            </a:extLst>
          </p:cNvPr>
          <p:cNvSpPr txBox="1"/>
          <p:nvPr/>
        </p:nvSpPr>
        <p:spPr>
          <a:xfrm>
            <a:off x="87158" y="772432"/>
            <a:ext cx="8969684" cy="5614422"/>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30000"/>
              </a:lnSpc>
            </a:pPr>
            <a:r>
              <a:rPr lang="en-US" altLang="zh-CN" dirty="0"/>
              <a:t>1</a:t>
            </a:r>
            <a:r>
              <a:rPr lang="zh-CN" altLang="en-US" dirty="0"/>
              <a:t>、直接控制法（不译法）</a:t>
            </a:r>
            <a:endParaRPr lang="en-US" altLang="zh-CN" dirty="0"/>
          </a:p>
          <a:p>
            <a:pPr>
              <a:lnSpc>
                <a:spcPct val="130000"/>
              </a:lnSpc>
            </a:pPr>
            <a:r>
              <a:rPr lang="en-US" altLang="zh-CN" dirty="0">
                <a:solidFill>
                  <a:schemeClr val="tx1"/>
                </a:solidFill>
              </a:rPr>
              <a:t>   </a:t>
            </a:r>
            <a:r>
              <a:rPr lang="zh-CN" altLang="en-US" dirty="0">
                <a:solidFill>
                  <a:schemeClr val="tx1"/>
                </a:solidFill>
              </a:rPr>
              <a:t>微指令中控制字段的每一位就是一个微命令，直接</a:t>
            </a:r>
            <a:br>
              <a:rPr lang="en-US" altLang="zh-CN" dirty="0">
                <a:solidFill>
                  <a:schemeClr val="tx1"/>
                </a:solidFill>
              </a:rPr>
            </a:br>
            <a:r>
              <a:rPr lang="en-US" altLang="zh-CN" dirty="0">
                <a:solidFill>
                  <a:schemeClr val="tx1"/>
                </a:solidFill>
              </a:rPr>
              <a:t>   </a:t>
            </a:r>
            <a:r>
              <a:rPr lang="zh-CN" altLang="en-US" dirty="0">
                <a:solidFill>
                  <a:schemeClr val="tx1"/>
                </a:solidFill>
              </a:rPr>
              <a:t>对应于一种微操作。</a:t>
            </a:r>
          </a:p>
          <a:p>
            <a:pPr>
              <a:lnSpc>
                <a:spcPct val="130000"/>
              </a:lnSpc>
            </a:pPr>
            <a:r>
              <a:rPr lang="en-US" altLang="zh-CN" dirty="0"/>
              <a:t>2</a:t>
            </a:r>
            <a:r>
              <a:rPr lang="zh-CN" altLang="en-US" dirty="0"/>
              <a:t>、分段直接编译法（显示编码、单重定义）</a:t>
            </a:r>
          </a:p>
          <a:p>
            <a:pPr>
              <a:lnSpc>
                <a:spcPct val="130000"/>
              </a:lnSpc>
            </a:pPr>
            <a:r>
              <a:rPr lang="en-US" altLang="zh-CN" dirty="0">
                <a:solidFill>
                  <a:schemeClr val="tx1"/>
                </a:solidFill>
              </a:rPr>
              <a:t>   </a:t>
            </a:r>
            <a:r>
              <a:rPr lang="zh-CN" altLang="en-US" dirty="0">
                <a:solidFill>
                  <a:schemeClr val="tx1"/>
                </a:solidFill>
              </a:rPr>
              <a:t>将微指令分为若干小字段（组），名段独立地通过</a:t>
            </a:r>
            <a:br>
              <a:rPr lang="en-US" altLang="zh-CN" dirty="0">
                <a:solidFill>
                  <a:schemeClr val="tx1"/>
                </a:solidFill>
              </a:rPr>
            </a:br>
            <a:r>
              <a:rPr lang="en-US" altLang="zh-CN" dirty="0">
                <a:solidFill>
                  <a:schemeClr val="tx1"/>
                </a:solidFill>
              </a:rPr>
              <a:t>   </a:t>
            </a:r>
            <a:r>
              <a:rPr lang="zh-CN" altLang="en-US" dirty="0">
                <a:solidFill>
                  <a:schemeClr val="tx1"/>
                </a:solidFill>
              </a:rPr>
              <a:t>译码电路定义其编码定义，一种字段编码对应表示</a:t>
            </a:r>
            <a:br>
              <a:rPr lang="en-US" altLang="zh-CN" dirty="0">
                <a:solidFill>
                  <a:schemeClr val="tx1"/>
                </a:solidFill>
              </a:rPr>
            </a:br>
            <a:r>
              <a:rPr lang="en-US" altLang="zh-CN" dirty="0">
                <a:solidFill>
                  <a:schemeClr val="tx1"/>
                </a:solidFill>
              </a:rPr>
              <a:t>   </a:t>
            </a:r>
            <a:r>
              <a:rPr lang="zh-CN" altLang="en-US" dirty="0">
                <a:solidFill>
                  <a:schemeClr val="tx1"/>
                </a:solidFill>
              </a:rPr>
              <a:t>一种微命令。</a:t>
            </a:r>
          </a:p>
          <a:p>
            <a:pPr>
              <a:lnSpc>
                <a:spcPct val="130000"/>
              </a:lnSpc>
            </a:pPr>
            <a:r>
              <a:rPr lang="en-US" altLang="zh-CN" dirty="0"/>
              <a:t>3</a:t>
            </a:r>
            <a:r>
              <a:rPr lang="zh-CN" altLang="en-US" dirty="0"/>
              <a:t>、分段间接编译法（隐式编码，多重定义）</a:t>
            </a:r>
          </a:p>
          <a:p>
            <a:pPr>
              <a:lnSpc>
                <a:spcPct val="130000"/>
              </a:lnSpc>
            </a:pPr>
            <a:r>
              <a:rPr lang="en-US" altLang="zh-CN" dirty="0"/>
              <a:t>   </a:t>
            </a:r>
            <a:r>
              <a:rPr lang="zh-CN" altLang="en-US" dirty="0">
                <a:solidFill>
                  <a:schemeClr val="tx1"/>
                </a:solidFill>
              </a:rPr>
              <a:t>如果一个字段的含义不仅决定于本字段编码，还兼由</a:t>
            </a:r>
            <a:br>
              <a:rPr lang="en-US" altLang="zh-CN" dirty="0">
                <a:solidFill>
                  <a:schemeClr val="tx1"/>
                </a:solidFill>
              </a:rPr>
            </a:br>
            <a:r>
              <a:rPr lang="en-US" altLang="zh-CN" dirty="0">
                <a:solidFill>
                  <a:schemeClr val="tx1"/>
                </a:solidFill>
              </a:rPr>
              <a:t>   </a:t>
            </a:r>
            <a:r>
              <a:rPr lang="zh-CN" altLang="en-US" dirty="0">
                <a:solidFill>
                  <a:schemeClr val="tx1"/>
                </a:solidFill>
              </a:rPr>
              <a:t>其它字段（或位）参与解释，则称为分段间接编译法。</a:t>
            </a:r>
          </a:p>
        </p:txBody>
      </p:sp>
    </p:spTree>
    <p:extLst>
      <p:ext uri="{BB962C8B-B14F-4D97-AF65-F5344CB8AC3E}">
        <p14:creationId xmlns:p14="http://schemas.microsoft.com/office/powerpoint/2010/main" val="22881091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四、微程序的顺序控制方式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2" name="文本框 1">
            <a:extLst>
              <a:ext uri="{FF2B5EF4-FFF2-40B4-BE49-F238E27FC236}">
                <a16:creationId xmlns:a16="http://schemas.microsoft.com/office/drawing/2014/main" id="{3D9C0159-95CF-4F97-BA40-036ACA8A078D}"/>
              </a:ext>
            </a:extLst>
          </p:cNvPr>
          <p:cNvSpPr txBox="1"/>
          <p:nvPr/>
        </p:nvSpPr>
        <p:spPr>
          <a:xfrm>
            <a:off x="87158" y="772432"/>
            <a:ext cx="8969684" cy="1133195"/>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30000"/>
              </a:lnSpc>
            </a:pPr>
            <a:r>
              <a:rPr lang="zh-CN" altLang="en-US" dirty="0">
                <a:solidFill>
                  <a:schemeClr val="tx1"/>
                </a:solidFill>
              </a:rPr>
              <a:t>要使微程序连续地执行下去，就涉及到</a:t>
            </a:r>
            <a:r>
              <a:rPr lang="zh-CN" altLang="en-US" dirty="0">
                <a:solidFill>
                  <a:schemeClr val="accent2"/>
                </a:solidFill>
              </a:rPr>
              <a:t>后续微地址的形成</a:t>
            </a:r>
            <a:r>
              <a:rPr lang="zh-CN" altLang="en-US" dirty="0">
                <a:solidFill>
                  <a:schemeClr val="tx1"/>
                </a:solidFill>
              </a:rPr>
              <a:t>问题。</a:t>
            </a:r>
            <a:endParaRPr lang="en-US" altLang="zh-CN" dirty="0">
              <a:solidFill>
                <a:schemeClr val="tx1"/>
              </a:solidFill>
            </a:endParaRPr>
          </a:p>
        </p:txBody>
      </p:sp>
      <p:sp>
        <p:nvSpPr>
          <p:cNvPr id="12" name="AutoShape 16">
            <a:extLst>
              <a:ext uri="{FF2B5EF4-FFF2-40B4-BE49-F238E27FC236}">
                <a16:creationId xmlns:a16="http://schemas.microsoft.com/office/drawing/2014/main" id="{1414EE37-B8A0-4775-9B3E-37A6BB5C170D}"/>
              </a:ext>
            </a:extLst>
          </p:cNvPr>
          <p:cNvSpPr/>
          <p:nvPr/>
        </p:nvSpPr>
        <p:spPr bwMode="auto">
          <a:xfrm>
            <a:off x="4127058" y="1614266"/>
            <a:ext cx="86435" cy="815900"/>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7F408CCE-79E0-4AD6-B94D-4521BE70ECEE}"/>
              </a:ext>
            </a:extLst>
          </p:cNvPr>
          <p:cNvSpPr txBox="1"/>
          <p:nvPr/>
        </p:nvSpPr>
        <p:spPr>
          <a:xfrm>
            <a:off x="4307004" y="1293698"/>
            <a:ext cx="1808046" cy="1284006"/>
          </a:xfrm>
          <a:prstGeom prst="rect">
            <a:avLst/>
          </a:prstGeom>
          <a:noFill/>
        </p:spPr>
        <p:txBody>
          <a:bodyPr wrap="square" rtlCol="0">
            <a:spAutoFit/>
          </a:bodyPr>
          <a:lstStyle/>
          <a:p>
            <a:pPr>
              <a:lnSpc>
                <a:spcPct val="150000"/>
              </a:lnSpc>
              <a:defRPr/>
            </a:pPr>
            <a:r>
              <a:rPr lang="zh-CN" altLang="en-US" sz="2800" b="1" dirty="0">
                <a:latin typeface="楷体" panose="02010609060101010101" pitchFamily="49" charset="-122"/>
                <a:ea typeface="楷体" panose="02010609060101010101" pitchFamily="49" charset="-122"/>
              </a:rPr>
              <a:t>顺序执行</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转移</a:t>
            </a:r>
            <a:endParaRPr lang="en-US" altLang="zh-CN" sz="2800" b="1"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0C4B1D4E-3130-47CC-A642-8E0293CCD44B}"/>
              </a:ext>
            </a:extLst>
          </p:cNvPr>
          <p:cNvSpPr txBox="1"/>
          <p:nvPr/>
        </p:nvSpPr>
        <p:spPr>
          <a:xfrm>
            <a:off x="2362229" y="1560055"/>
            <a:ext cx="1808046"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顺序控制</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CE1AD56F-1651-4FDC-8D7D-E8795664ED2D}"/>
              </a:ext>
            </a:extLst>
          </p:cNvPr>
          <p:cNvSpPr txBox="1"/>
          <p:nvPr/>
        </p:nvSpPr>
        <p:spPr>
          <a:xfrm>
            <a:off x="174316" y="2327138"/>
            <a:ext cx="8882526" cy="4224811"/>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40000"/>
              </a:lnSpc>
            </a:pPr>
            <a:r>
              <a:rPr lang="en-US" altLang="zh-CN" dirty="0"/>
              <a:t>1</a:t>
            </a:r>
            <a:r>
              <a:rPr lang="zh-CN" altLang="en-US" dirty="0"/>
              <a:t>、初始微地址的形成</a:t>
            </a:r>
            <a:endParaRPr lang="en-US" altLang="zh-CN" dirty="0"/>
          </a:p>
          <a:p>
            <a:pPr>
              <a:lnSpc>
                <a:spcPct val="140000"/>
              </a:lnSpc>
            </a:pPr>
            <a:r>
              <a:rPr lang="zh-CN" altLang="en-US" dirty="0">
                <a:solidFill>
                  <a:schemeClr val="tx1"/>
                </a:solidFill>
              </a:rPr>
              <a:t>   每一种机器指令由一段对应的微程序解释执行，其  </a:t>
            </a:r>
            <a:br>
              <a:rPr lang="en-US" altLang="zh-CN" dirty="0">
                <a:solidFill>
                  <a:schemeClr val="tx1"/>
                </a:solidFill>
              </a:rPr>
            </a:br>
            <a:r>
              <a:rPr lang="en-US" altLang="zh-CN" dirty="0">
                <a:solidFill>
                  <a:schemeClr val="tx1"/>
                </a:solidFill>
              </a:rPr>
              <a:t>   </a:t>
            </a:r>
            <a:r>
              <a:rPr lang="zh-CN" altLang="en-US" dirty="0">
                <a:solidFill>
                  <a:schemeClr val="tx1"/>
                </a:solidFill>
              </a:rPr>
              <a:t>入口就是初始微地址。</a:t>
            </a:r>
          </a:p>
          <a:p>
            <a:pPr>
              <a:lnSpc>
                <a:spcPct val="140000"/>
              </a:lnSpc>
            </a:pPr>
            <a:r>
              <a:rPr lang="zh-CN" altLang="en-US" dirty="0">
                <a:solidFill>
                  <a:schemeClr val="accent2"/>
                </a:solidFill>
              </a:rPr>
              <a:t>① 取机器指令</a:t>
            </a:r>
            <a:endParaRPr lang="en-US" altLang="zh-CN" dirty="0">
              <a:solidFill>
                <a:schemeClr val="accent2"/>
              </a:solidFill>
            </a:endParaRPr>
          </a:p>
          <a:p>
            <a:pPr>
              <a:lnSpc>
                <a:spcPct val="140000"/>
              </a:lnSpc>
            </a:pPr>
            <a:r>
              <a:rPr lang="en-US" altLang="zh-CN" dirty="0">
                <a:solidFill>
                  <a:schemeClr val="accent2"/>
                </a:solidFill>
              </a:rPr>
              <a:t>	</a:t>
            </a:r>
            <a:r>
              <a:rPr lang="zh-CN" altLang="en-US" dirty="0">
                <a:solidFill>
                  <a:schemeClr val="tx1"/>
                </a:solidFill>
              </a:rPr>
              <a:t>在机器指令周期开始时，先从</a:t>
            </a:r>
            <a:r>
              <a:rPr lang="en-US" altLang="zh-CN" dirty="0">
                <a:solidFill>
                  <a:schemeClr val="tx1"/>
                </a:solidFill>
              </a:rPr>
              <a:t>CM</a:t>
            </a:r>
            <a:r>
              <a:rPr lang="zh-CN" altLang="en-US" dirty="0">
                <a:solidFill>
                  <a:schemeClr val="tx1"/>
                </a:solidFill>
              </a:rPr>
              <a:t>特定单元中读取“取</a:t>
            </a:r>
            <a:r>
              <a:rPr lang="en-US" altLang="zh-CN" dirty="0">
                <a:solidFill>
                  <a:schemeClr val="tx1"/>
                </a:solidFill>
              </a:rPr>
              <a:t>	</a:t>
            </a:r>
            <a:r>
              <a:rPr lang="zh-CN" altLang="en-US" dirty="0">
                <a:solidFill>
                  <a:schemeClr val="tx1"/>
                </a:solidFill>
              </a:rPr>
              <a:t>机器指令的微程序”，其微命令使</a:t>
            </a:r>
            <a:r>
              <a:rPr lang="en-US" altLang="zh-CN" dirty="0">
                <a:solidFill>
                  <a:schemeClr val="tx1"/>
                </a:solidFill>
              </a:rPr>
              <a:t>CPU</a:t>
            </a:r>
            <a:r>
              <a:rPr lang="zh-CN" altLang="en-US" dirty="0">
                <a:solidFill>
                  <a:schemeClr val="tx1"/>
                </a:solidFill>
              </a:rPr>
              <a:t>访问主存，读</a:t>
            </a:r>
            <a:r>
              <a:rPr lang="en-US" altLang="zh-CN" dirty="0">
                <a:solidFill>
                  <a:schemeClr val="tx1"/>
                </a:solidFill>
              </a:rPr>
              <a:t>	</a:t>
            </a:r>
            <a:r>
              <a:rPr lang="zh-CN" altLang="en-US" dirty="0">
                <a:solidFill>
                  <a:schemeClr val="tx1"/>
                </a:solidFill>
              </a:rPr>
              <a:t>取机器指令，送入</a:t>
            </a:r>
            <a:r>
              <a:rPr lang="en-US" altLang="zh-CN" dirty="0">
                <a:solidFill>
                  <a:schemeClr val="tx1"/>
                </a:solidFill>
              </a:rPr>
              <a:t>IR</a:t>
            </a:r>
            <a:r>
              <a:rPr lang="zh-CN" altLang="en-US" dirty="0">
                <a:solidFill>
                  <a:schemeClr val="tx1"/>
                </a:solidFill>
              </a:rPr>
              <a:t>，然后修改</a:t>
            </a:r>
            <a:r>
              <a:rPr lang="en-US" altLang="zh-CN" dirty="0">
                <a:solidFill>
                  <a:schemeClr val="tx1"/>
                </a:solidFill>
              </a:rPr>
              <a:t>PC</a:t>
            </a:r>
            <a:r>
              <a:rPr lang="zh-CN" altLang="en-US" dirty="0">
                <a:solidFill>
                  <a:schemeClr val="tx1"/>
                </a:solidFill>
              </a:rPr>
              <a:t>的内容。</a:t>
            </a:r>
          </a:p>
        </p:txBody>
      </p:sp>
    </p:spTree>
    <p:extLst>
      <p:ext uri="{BB962C8B-B14F-4D97-AF65-F5344CB8AC3E}">
        <p14:creationId xmlns:p14="http://schemas.microsoft.com/office/powerpoint/2010/main" val="13158830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wipe(left)">
                                      <p:cBhvr>
                                        <p:cTn id="37" dur="500"/>
                                        <p:tgtEl>
                                          <p:spTgt spid="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wipe(left)">
                                      <p:cBhvr>
                                        <p:cTn id="42" dur="500"/>
                                        <p:tgtEl>
                                          <p:spTgt spid="1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Effect transition="in" filter="wipe(left)">
                                      <p:cBhvr>
                                        <p:cTn id="4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build="p"/>
      <p:bldP spid="14" grpId="0" build="p"/>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四、微程序的顺序控制方式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15</a:t>
            </a:fld>
            <a:endParaRPr lang="zh-CN" altLang="en-US"/>
          </a:p>
        </p:txBody>
      </p:sp>
      <p:sp>
        <p:nvSpPr>
          <p:cNvPr id="15" name="文本框 14">
            <a:extLst>
              <a:ext uri="{FF2B5EF4-FFF2-40B4-BE49-F238E27FC236}">
                <a16:creationId xmlns:a16="http://schemas.microsoft.com/office/drawing/2014/main" id="{CE1AD56F-1651-4FDC-8D7D-E8795664ED2D}"/>
              </a:ext>
            </a:extLst>
          </p:cNvPr>
          <p:cNvSpPr txBox="1"/>
          <p:nvPr/>
        </p:nvSpPr>
        <p:spPr>
          <a:xfrm>
            <a:off x="164791" y="776856"/>
            <a:ext cx="8882526" cy="3061416"/>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zh-CN" altLang="en-US" dirty="0">
                <a:solidFill>
                  <a:schemeClr val="accent2"/>
                </a:solidFill>
              </a:rPr>
              <a:t>② 功能转移 </a:t>
            </a:r>
            <a:endParaRPr lang="en-US" altLang="zh-CN" dirty="0">
              <a:solidFill>
                <a:schemeClr val="accent2"/>
              </a:solidFill>
            </a:endParaRPr>
          </a:p>
          <a:p>
            <a:pPr>
              <a:lnSpc>
                <a:spcPct val="180000"/>
              </a:lnSpc>
            </a:pPr>
            <a:r>
              <a:rPr lang="en-US" altLang="zh-CN" dirty="0">
                <a:solidFill>
                  <a:schemeClr val="accent2"/>
                </a:solidFill>
              </a:rPr>
              <a:t>   </a:t>
            </a:r>
            <a:r>
              <a:rPr lang="zh-CN" altLang="en-US" dirty="0">
                <a:solidFill>
                  <a:schemeClr val="tx1"/>
                </a:solidFill>
              </a:rPr>
              <a:t>根据取出机器指令中的操作码，通过微地址形成电</a:t>
            </a:r>
            <a:br>
              <a:rPr lang="en-US" altLang="zh-CN" dirty="0">
                <a:solidFill>
                  <a:schemeClr val="tx1"/>
                </a:solidFill>
              </a:rPr>
            </a:br>
            <a:r>
              <a:rPr lang="en-US" altLang="zh-CN" dirty="0">
                <a:solidFill>
                  <a:schemeClr val="tx1"/>
                </a:solidFill>
              </a:rPr>
              <a:t>   </a:t>
            </a:r>
            <a:r>
              <a:rPr lang="zh-CN" altLang="en-US" dirty="0">
                <a:solidFill>
                  <a:schemeClr val="tx1"/>
                </a:solidFill>
              </a:rPr>
              <a:t>路，找到与该机器指令所对应的微程序入口地址，</a:t>
            </a:r>
            <a:br>
              <a:rPr lang="en-US" altLang="zh-CN" dirty="0">
                <a:solidFill>
                  <a:schemeClr val="tx1"/>
                </a:solidFill>
              </a:rPr>
            </a:br>
            <a:r>
              <a:rPr lang="en-US" altLang="zh-CN" dirty="0">
                <a:solidFill>
                  <a:schemeClr val="tx1"/>
                </a:solidFill>
              </a:rPr>
              <a:t>   </a:t>
            </a:r>
            <a:r>
              <a:rPr lang="zh-CN" altLang="en-US" dirty="0">
                <a:solidFill>
                  <a:schemeClr val="tx1"/>
                </a:solidFill>
              </a:rPr>
              <a:t>称为功能转移。</a:t>
            </a:r>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3360269" y="3927158"/>
            <a:ext cx="86435" cy="2040731"/>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3540215" y="3501165"/>
            <a:ext cx="4779032" cy="2522807"/>
          </a:xfrm>
          <a:prstGeom prst="rect">
            <a:avLst/>
          </a:prstGeom>
          <a:noFill/>
        </p:spPr>
        <p:txBody>
          <a:bodyPr wrap="square" rtlCol="0">
            <a:spAutoFit/>
          </a:bodyPr>
          <a:lstStyle/>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一级功能转移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多级功能转移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采用</a:t>
            </a:r>
            <a:r>
              <a:rPr lang="en-US" altLang="zh-CN" sz="2800" b="1" dirty="0">
                <a:solidFill>
                  <a:schemeClr val="accent6">
                    <a:lumMod val="75000"/>
                  </a:schemeClr>
                </a:solidFill>
                <a:latin typeface="楷体" panose="02010609060101010101" pitchFamily="49" charset="-122"/>
                <a:ea typeface="楷体" panose="02010609060101010101" pitchFamily="49" charset="-122"/>
              </a:rPr>
              <a:t>PLA</a:t>
            </a:r>
            <a:r>
              <a:rPr lang="zh-CN" altLang="en-US" sz="2800" b="1" dirty="0">
                <a:solidFill>
                  <a:schemeClr val="accent6">
                    <a:lumMod val="75000"/>
                  </a:schemeClr>
                </a:solidFill>
                <a:latin typeface="楷体" panose="02010609060101010101" pitchFamily="49" charset="-122"/>
                <a:ea typeface="楷体" panose="02010609060101010101" pitchFamily="49" charset="-122"/>
              </a:rPr>
              <a:t>电路实现功能转移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2CDA1FBD-7D0C-4A64-B388-B830E2AC18B8}"/>
              </a:ext>
            </a:extLst>
          </p:cNvPr>
          <p:cNvSpPr txBox="1"/>
          <p:nvPr/>
        </p:nvSpPr>
        <p:spPr>
          <a:xfrm>
            <a:off x="793504" y="4570113"/>
            <a:ext cx="3785091"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功能转移分为</a:t>
            </a:r>
            <a:endParaRPr lang="en-US" altLang="zh-CN" sz="28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951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wipe(left)">
                                      <p:cBhvr>
                                        <p:cTn id="32" dur="500"/>
                                        <p:tgtEl>
                                          <p:spTgt spid="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wipe(left)">
                                      <p:cBhvr>
                                        <p:cTn id="3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build="p"/>
      <p:bldP spid="1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四、微程序的顺序控制方式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3960344" y="4231958"/>
            <a:ext cx="135406" cy="1021929"/>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4185480" y="3763032"/>
            <a:ext cx="1993810" cy="1661032"/>
          </a:xfrm>
          <a:prstGeom prst="rect">
            <a:avLst/>
          </a:prstGeom>
          <a:noFill/>
        </p:spPr>
        <p:txBody>
          <a:bodyPr wrap="square" rtlCol="0">
            <a:spAutoFit/>
          </a:bodyPr>
          <a:lstStyle/>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增量方式</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断定方式</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2CDA1FBD-7D0C-4A64-B388-B830E2AC18B8}"/>
              </a:ext>
            </a:extLst>
          </p:cNvPr>
          <p:cNvSpPr txBox="1"/>
          <p:nvPr/>
        </p:nvSpPr>
        <p:spPr>
          <a:xfrm>
            <a:off x="704850" y="4335607"/>
            <a:ext cx="3785091"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后继微地址的形成</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77310ADC-2B47-4814-A0D6-97166DDCB709}"/>
              </a:ext>
            </a:extLst>
          </p:cNvPr>
          <p:cNvSpPr txBox="1"/>
          <p:nvPr/>
        </p:nvSpPr>
        <p:spPr>
          <a:xfrm>
            <a:off x="130737" y="820665"/>
            <a:ext cx="8882526" cy="3061416"/>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en-US" altLang="zh-CN" dirty="0"/>
              <a:t>2</a:t>
            </a:r>
            <a:r>
              <a:rPr lang="zh-CN" altLang="en-US" dirty="0"/>
              <a:t>、后继微地址的形成</a:t>
            </a:r>
            <a:endParaRPr lang="en-US" altLang="zh-CN" dirty="0"/>
          </a:p>
          <a:p>
            <a:pPr>
              <a:lnSpc>
                <a:spcPct val="180000"/>
              </a:lnSpc>
            </a:pPr>
            <a:r>
              <a:rPr lang="zh-CN" altLang="en-US" dirty="0">
                <a:solidFill>
                  <a:schemeClr val="tx1"/>
                </a:solidFill>
              </a:rPr>
              <a:t>   找到微程序入口后，可以开始执行微程序。每条微</a:t>
            </a:r>
            <a:br>
              <a:rPr lang="en-US" altLang="zh-CN" dirty="0">
                <a:solidFill>
                  <a:schemeClr val="tx1"/>
                </a:solidFill>
              </a:rPr>
            </a:br>
            <a:r>
              <a:rPr lang="en-US" altLang="zh-CN" dirty="0">
                <a:solidFill>
                  <a:schemeClr val="tx1"/>
                </a:solidFill>
              </a:rPr>
              <a:t>   </a:t>
            </a:r>
            <a:r>
              <a:rPr lang="zh-CN" altLang="en-US" dirty="0">
                <a:solidFill>
                  <a:schemeClr val="tx1"/>
                </a:solidFill>
              </a:rPr>
              <a:t>指令执行完毕后，都要根据其顺序控制字段的规定</a:t>
            </a:r>
            <a:br>
              <a:rPr lang="en-US" altLang="zh-CN" dirty="0">
                <a:solidFill>
                  <a:schemeClr val="tx1"/>
                </a:solidFill>
              </a:rPr>
            </a:br>
            <a:r>
              <a:rPr lang="en-US" altLang="zh-CN" dirty="0">
                <a:solidFill>
                  <a:schemeClr val="tx1"/>
                </a:solidFill>
              </a:rPr>
              <a:t>   </a:t>
            </a:r>
            <a:r>
              <a:rPr lang="zh-CN" altLang="en-US" dirty="0">
                <a:solidFill>
                  <a:schemeClr val="tx1"/>
                </a:solidFill>
              </a:rPr>
              <a:t>形成后继微地址。</a:t>
            </a:r>
          </a:p>
        </p:txBody>
      </p:sp>
    </p:spTree>
    <p:extLst>
      <p:ext uri="{BB962C8B-B14F-4D97-AF65-F5344CB8AC3E}">
        <p14:creationId xmlns:p14="http://schemas.microsoft.com/office/powerpoint/2010/main" val="76510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wipe(left)">
                                      <p:cBhvr>
                                        <p:cTn id="3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8" grpId="0" build="p"/>
      <p:bldP spid="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3309469" y="4191782"/>
            <a:ext cx="135406" cy="1961368"/>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3696530" y="3757343"/>
            <a:ext cx="4691820" cy="2522807"/>
          </a:xfrm>
          <a:prstGeom prst="rect">
            <a:avLst/>
          </a:prstGeom>
          <a:noFill/>
        </p:spPr>
        <p:txBody>
          <a:bodyPr wrap="square" rtlCol="0">
            <a:spAutoFit/>
          </a:bodyPr>
          <a:lstStyle/>
          <a:p>
            <a:pPr>
              <a:lnSpc>
                <a:spcPct val="200000"/>
              </a:lnSpc>
              <a:defRPr/>
            </a:pPr>
            <a:r>
              <a:rPr lang="zh-CN" altLang="en-US" sz="2800" b="1" dirty="0">
                <a:solidFill>
                  <a:schemeClr val="accent2"/>
                </a:solidFill>
                <a:latin typeface="楷体" panose="02010609060101010101" pitchFamily="49" charset="-122"/>
                <a:ea typeface="楷体" panose="02010609060101010101" pitchFamily="49" charset="-122"/>
              </a:rPr>
              <a:t>基本数据通路控制字段</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2"/>
                </a:solidFill>
                <a:latin typeface="楷体" panose="02010609060101010101" pitchFamily="49" charset="-122"/>
                <a:ea typeface="楷体" panose="02010609060101010101" pitchFamily="49" charset="-122"/>
              </a:rPr>
              <a:t>访存控制字段</a:t>
            </a:r>
          </a:p>
          <a:p>
            <a:pPr>
              <a:lnSpc>
                <a:spcPct val="200000"/>
              </a:lnSpc>
              <a:defRPr/>
            </a:pPr>
            <a:r>
              <a:rPr lang="zh-CN" altLang="en-US" sz="2800" b="1" dirty="0">
                <a:solidFill>
                  <a:schemeClr val="accent2"/>
                </a:solidFill>
                <a:latin typeface="楷体" panose="02010609060101010101" pitchFamily="49" charset="-122"/>
                <a:ea typeface="楷体" panose="02010609060101010101" pitchFamily="49" charset="-122"/>
              </a:rPr>
              <a:t>辅助控制字段</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77310ADC-2B47-4814-A0D6-97166DDCB709}"/>
              </a:ext>
            </a:extLst>
          </p:cNvPr>
          <p:cNvSpPr txBox="1"/>
          <p:nvPr/>
        </p:nvSpPr>
        <p:spPr>
          <a:xfrm>
            <a:off x="130737" y="757165"/>
            <a:ext cx="8882526" cy="3837012"/>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en-US" altLang="zh-CN" dirty="0"/>
              <a:t>1</a:t>
            </a:r>
            <a:r>
              <a:rPr lang="zh-CN" altLang="en-US" dirty="0"/>
              <a:t>、微指令格式</a:t>
            </a:r>
            <a:endParaRPr lang="en-US" altLang="zh-CN" dirty="0"/>
          </a:p>
          <a:p>
            <a:pPr>
              <a:lnSpc>
                <a:spcPct val="180000"/>
              </a:lnSpc>
            </a:pPr>
            <a:r>
              <a:rPr lang="en-US" altLang="zh-CN" dirty="0">
                <a:solidFill>
                  <a:schemeClr val="tx1"/>
                </a:solidFill>
              </a:rPr>
              <a:t>   </a:t>
            </a:r>
            <a:r>
              <a:rPr lang="zh-CN" altLang="en-US" dirty="0">
                <a:solidFill>
                  <a:schemeClr val="tx1"/>
                </a:solidFill>
              </a:rPr>
              <a:t>微程序设计的关键在于如何确定微指令格式，它与</a:t>
            </a:r>
            <a:br>
              <a:rPr lang="en-US" altLang="zh-CN" dirty="0">
                <a:solidFill>
                  <a:schemeClr val="tx1"/>
                </a:solidFill>
              </a:rPr>
            </a:br>
            <a:r>
              <a:rPr lang="en-US" altLang="zh-CN" dirty="0">
                <a:solidFill>
                  <a:schemeClr val="tx1"/>
                </a:solidFill>
              </a:rPr>
              <a:t>   CPU</a:t>
            </a:r>
            <a:r>
              <a:rPr lang="zh-CN" altLang="en-US" dirty="0">
                <a:solidFill>
                  <a:schemeClr val="tx1"/>
                </a:solidFill>
              </a:rPr>
              <a:t>的数据通路结构有很密切的关系。</a:t>
            </a:r>
            <a:endParaRPr lang="en-US" altLang="zh-CN" dirty="0">
              <a:solidFill>
                <a:schemeClr val="tx1"/>
              </a:solidFill>
            </a:endParaRPr>
          </a:p>
          <a:p>
            <a:pPr>
              <a:lnSpc>
                <a:spcPct val="180000"/>
              </a:lnSpc>
            </a:pPr>
            <a:r>
              <a:rPr lang="en-US" altLang="zh-CN" dirty="0">
                <a:solidFill>
                  <a:schemeClr val="tx1"/>
                </a:solidFill>
              </a:rPr>
              <a:t>   </a:t>
            </a:r>
            <a:r>
              <a:rPr lang="zh-CN" altLang="en-US" dirty="0">
                <a:solidFill>
                  <a:schemeClr val="tx1"/>
                </a:solidFill>
              </a:rPr>
              <a:t>按模型机数据通路结构的需要，将微操作控制字段</a:t>
            </a:r>
            <a:br>
              <a:rPr lang="en-US" altLang="zh-CN" dirty="0">
                <a:solidFill>
                  <a:schemeClr val="tx1"/>
                </a:solidFill>
              </a:rPr>
            </a:br>
            <a:r>
              <a:rPr lang="en-US" altLang="zh-CN" dirty="0">
                <a:solidFill>
                  <a:schemeClr val="tx1"/>
                </a:solidFill>
              </a:rPr>
              <a:t>   </a:t>
            </a:r>
            <a:r>
              <a:rPr lang="zh-CN" altLang="en-US" dirty="0">
                <a:solidFill>
                  <a:schemeClr val="tx1"/>
                </a:solidFill>
              </a:rPr>
              <a:t>分为三个部分</a:t>
            </a: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6789516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wipe(left)">
                                      <p:cBhvr>
                                        <p:cTn id="32" dur="500"/>
                                        <p:tgtEl>
                                          <p:spTgt spid="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wipe(left)">
                                      <p:cBhvr>
                                        <p:cTn id="3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2364589" y="1760618"/>
            <a:ext cx="135406" cy="1530270"/>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2760359" y="1473842"/>
            <a:ext cx="2619361" cy="1930337"/>
          </a:xfrm>
          <a:prstGeom prst="rect">
            <a:avLst/>
          </a:prstGeom>
          <a:noFill/>
        </p:spPr>
        <p:txBody>
          <a:bodyPr wrap="square" rtlCol="0">
            <a:spAutoFit/>
          </a:bodyPr>
          <a:lstStyle/>
          <a:p>
            <a:pPr>
              <a:lnSpc>
                <a:spcPct val="150000"/>
              </a:lnSpc>
              <a:defRPr/>
            </a:pPr>
            <a:r>
              <a:rPr lang="zh-CN" altLang="en-US" sz="2800" b="1" dirty="0">
                <a:solidFill>
                  <a:schemeClr val="accent6"/>
                </a:solidFill>
                <a:latin typeface="楷体" panose="02010609060101010101" pitchFamily="49" charset="-122"/>
                <a:ea typeface="楷体" panose="02010609060101010101" pitchFamily="49" charset="-122"/>
              </a:rPr>
              <a:t>垂直型微指令</a:t>
            </a:r>
          </a:p>
          <a:p>
            <a:pPr>
              <a:lnSpc>
                <a:spcPct val="150000"/>
              </a:lnSpc>
              <a:defRPr/>
            </a:pPr>
            <a:r>
              <a:rPr lang="zh-CN" altLang="en-US" sz="2800" b="1" dirty="0">
                <a:solidFill>
                  <a:schemeClr val="accent6"/>
                </a:solidFill>
                <a:latin typeface="楷体" panose="02010609060101010101" pitchFamily="49" charset="-122"/>
                <a:ea typeface="楷体" panose="02010609060101010101" pitchFamily="49" charset="-122"/>
              </a:rPr>
              <a:t>水平型微指令</a:t>
            </a:r>
          </a:p>
          <a:p>
            <a:pPr>
              <a:lnSpc>
                <a:spcPct val="150000"/>
              </a:lnSpc>
              <a:defRPr/>
            </a:pPr>
            <a:r>
              <a:rPr lang="zh-CN" altLang="en-US" sz="2800" b="1" dirty="0">
                <a:solidFill>
                  <a:schemeClr val="accent6"/>
                </a:solidFill>
                <a:latin typeface="楷体" panose="02010609060101010101" pitchFamily="49" charset="-122"/>
                <a:ea typeface="楷体" panose="02010609060101010101" pitchFamily="49" charset="-122"/>
              </a:rPr>
              <a:t>混合型微指令</a:t>
            </a:r>
            <a:endParaRPr lang="en-US" altLang="zh-CN" sz="2800" b="1" dirty="0">
              <a:solidFill>
                <a:schemeClr val="accent6"/>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77310ADC-2B47-4814-A0D6-97166DDCB709}"/>
              </a:ext>
            </a:extLst>
          </p:cNvPr>
          <p:cNvSpPr txBox="1"/>
          <p:nvPr/>
        </p:nvSpPr>
        <p:spPr>
          <a:xfrm>
            <a:off x="130737" y="757165"/>
            <a:ext cx="8882526" cy="734625"/>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en-US" altLang="zh-CN" dirty="0"/>
              <a:t>2</a:t>
            </a:r>
            <a:r>
              <a:rPr lang="zh-CN" altLang="en-US" dirty="0"/>
              <a:t>、微指令格式的分类</a:t>
            </a:r>
            <a:endParaRPr lang="en-US" altLang="zh-CN" dirty="0"/>
          </a:p>
        </p:txBody>
      </p:sp>
      <p:sp>
        <p:nvSpPr>
          <p:cNvPr id="14" name="文本框 13">
            <a:extLst>
              <a:ext uri="{FF2B5EF4-FFF2-40B4-BE49-F238E27FC236}">
                <a16:creationId xmlns:a16="http://schemas.microsoft.com/office/drawing/2014/main" id="{BC354B03-DBCC-47C8-A9AB-BE3B709CDD48}"/>
              </a:ext>
            </a:extLst>
          </p:cNvPr>
          <p:cNvSpPr txBox="1"/>
          <p:nvPr/>
        </p:nvSpPr>
        <p:spPr>
          <a:xfrm>
            <a:off x="489599" y="2100343"/>
            <a:ext cx="1735441" cy="637675"/>
          </a:xfrm>
          <a:prstGeom prst="rect">
            <a:avLst/>
          </a:prstGeom>
          <a:noFill/>
        </p:spPr>
        <p:txBody>
          <a:bodyPr wrap="square" rtlCol="0">
            <a:spAutoFit/>
          </a:bodyPr>
          <a:lstStyle/>
          <a:p>
            <a:pPr>
              <a:lnSpc>
                <a:spcPct val="150000"/>
              </a:lnSpc>
              <a:defRPr/>
            </a:pPr>
            <a:r>
              <a:rPr lang="zh-CN" altLang="en-US" sz="2800" b="1" dirty="0">
                <a:latin typeface="楷体" panose="02010609060101010101" pitchFamily="49" charset="-122"/>
                <a:ea typeface="楷体" panose="02010609060101010101" pitchFamily="49" charset="-122"/>
              </a:rPr>
              <a:t>分为三种 </a:t>
            </a:r>
            <a:endParaRPr lang="en-US" altLang="zh-CN" sz="2800"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6F88D919-7021-4C4C-86EA-094C3B442059}"/>
              </a:ext>
            </a:extLst>
          </p:cNvPr>
          <p:cNvSpPr txBox="1"/>
          <p:nvPr/>
        </p:nvSpPr>
        <p:spPr>
          <a:xfrm>
            <a:off x="130737" y="3407427"/>
            <a:ext cx="8882526" cy="3061416"/>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zh-CN" altLang="en-US" dirty="0">
                <a:solidFill>
                  <a:schemeClr val="accent2"/>
                </a:solidFill>
              </a:rPr>
              <a:t>① 垂直型微命令</a:t>
            </a:r>
            <a:endParaRPr lang="en-US" altLang="zh-CN" dirty="0">
              <a:solidFill>
                <a:schemeClr val="accent2"/>
              </a:solidFill>
            </a:endParaRPr>
          </a:p>
          <a:p>
            <a:pPr>
              <a:lnSpc>
                <a:spcPct val="180000"/>
              </a:lnSpc>
            </a:pPr>
            <a:r>
              <a:rPr lang="en-US" altLang="zh-CN" dirty="0">
                <a:solidFill>
                  <a:schemeClr val="accent2"/>
                </a:solidFill>
              </a:rPr>
              <a:t>   </a:t>
            </a:r>
            <a:r>
              <a:rPr lang="zh-CN" altLang="en-US" dirty="0">
                <a:solidFill>
                  <a:schemeClr val="tx1"/>
                </a:solidFill>
              </a:rPr>
              <a:t>如果每条微指令只定义并执行一种基本操作，例如</a:t>
            </a:r>
            <a:br>
              <a:rPr lang="en-US" altLang="zh-CN" dirty="0">
                <a:solidFill>
                  <a:schemeClr val="tx1"/>
                </a:solidFill>
              </a:rPr>
            </a:br>
            <a:r>
              <a:rPr lang="en-US" altLang="zh-CN" dirty="0">
                <a:solidFill>
                  <a:schemeClr val="tx1"/>
                </a:solidFill>
              </a:rPr>
              <a:t>   </a:t>
            </a:r>
            <a:r>
              <a:rPr lang="zh-CN" altLang="en-US" dirty="0">
                <a:solidFill>
                  <a:schemeClr val="tx1"/>
                </a:solidFill>
              </a:rPr>
              <a:t>使某组代码从某个源部件传送至一个或数个目的部</a:t>
            </a:r>
            <a:br>
              <a:rPr lang="en-US" altLang="zh-CN" dirty="0">
                <a:solidFill>
                  <a:schemeClr val="tx1"/>
                </a:solidFill>
              </a:rPr>
            </a:br>
            <a:r>
              <a:rPr lang="en-US" altLang="zh-CN" dirty="0">
                <a:solidFill>
                  <a:schemeClr val="tx1"/>
                </a:solidFill>
              </a:rPr>
              <a:t>   </a:t>
            </a:r>
            <a:r>
              <a:rPr lang="zh-CN" altLang="en-US" dirty="0">
                <a:solidFill>
                  <a:schemeClr val="tx1"/>
                </a:solidFill>
              </a:rPr>
              <a:t>件，则是典型的垂直微指令。</a:t>
            </a:r>
          </a:p>
        </p:txBody>
      </p:sp>
    </p:spTree>
    <p:extLst>
      <p:ext uri="{BB962C8B-B14F-4D97-AF65-F5344CB8AC3E}">
        <p14:creationId xmlns:p14="http://schemas.microsoft.com/office/powerpoint/2010/main" val="32794169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left)">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wipe(left)">
                                      <p:cBhvr>
                                        <p:cTn id="27" dur="500"/>
                                        <p:tgtEl>
                                          <p:spTgt spid="1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wipe(left)">
                                      <p:cBhvr>
                                        <p:cTn id="32" dur="500"/>
                                        <p:tgtEl>
                                          <p:spTgt spid="1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wipe(left)">
                                      <p:cBhvr>
                                        <p:cTn id="4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9" grpId="0"/>
      <p:bldP spid="14" grpId="0" build="p"/>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a:p>
        </p:txBody>
      </p:sp>
      <p:sp>
        <p:nvSpPr>
          <p:cNvPr id="20" name="文本框 19">
            <a:extLst>
              <a:ext uri="{FF2B5EF4-FFF2-40B4-BE49-F238E27FC236}">
                <a16:creationId xmlns:a16="http://schemas.microsoft.com/office/drawing/2014/main" id="{C334C761-31FF-4E85-93CE-AA013BA08698}"/>
              </a:ext>
            </a:extLst>
          </p:cNvPr>
          <p:cNvSpPr txBox="1"/>
          <p:nvPr/>
        </p:nvSpPr>
        <p:spPr>
          <a:xfrm>
            <a:off x="191933" y="829582"/>
            <a:ext cx="8882526" cy="1938992"/>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00000"/>
              </a:lnSpc>
            </a:pPr>
            <a:r>
              <a:rPr lang="zh-CN" altLang="en-US" sz="2400" dirty="0">
                <a:solidFill>
                  <a:schemeClr val="tx1"/>
                </a:solidFill>
              </a:rPr>
              <a:t>如：</a:t>
            </a:r>
            <a:r>
              <a:rPr lang="en-US" altLang="zh-CN" sz="2400" dirty="0">
                <a:solidFill>
                  <a:schemeClr val="tx1"/>
                </a:solidFill>
              </a:rPr>
              <a:t>-</a:t>
            </a:r>
            <a:r>
              <a:rPr lang="zh-CN" altLang="en-US" sz="2400" dirty="0">
                <a:solidFill>
                  <a:schemeClr val="tx1"/>
                </a:solidFill>
              </a:rPr>
              <a:t>（</a:t>
            </a:r>
            <a:r>
              <a:rPr lang="en-US" altLang="zh-CN" sz="2400" dirty="0">
                <a:solidFill>
                  <a:schemeClr val="tx1"/>
                </a:solidFill>
              </a:rPr>
              <a:t>R</a:t>
            </a:r>
            <a:r>
              <a:rPr lang="zh-CN" altLang="en-US" sz="2400" dirty="0">
                <a:solidFill>
                  <a:schemeClr val="tx1"/>
                </a:solidFill>
              </a:rPr>
              <a:t>）型中</a:t>
            </a:r>
            <a:endParaRPr lang="en-US" altLang="zh-CN" sz="2400" dirty="0">
              <a:solidFill>
                <a:schemeClr val="tx1"/>
              </a:solidFill>
            </a:endParaRPr>
          </a:p>
          <a:p>
            <a:pPr>
              <a:lnSpc>
                <a:spcPct val="100000"/>
              </a:lnSpc>
            </a:pPr>
            <a:r>
              <a:rPr lang="en-US" altLang="zh-CN" sz="2400" dirty="0" err="1">
                <a:solidFill>
                  <a:schemeClr val="tx1"/>
                </a:solidFill>
              </a:rPr>
              <a:t>STo</a:t>
            </a:r>
            <a:r>
              <a:rPr lang="en-US" altLang="zh-CN" sz="2400" dirty="0">
                <a:solidFill>
                  <a:schemeClr val="tx1"/>
                </a:solidFill>
              </a:rPr>
              <a:t>   -1→R</a:t>
            </a:r>
            <a:r>
              <a:rPr lang="en-US" altLang="zh-CN" sz="2400" baseline="-25000" dirty="0">
                <a:solidFill>
                  <a:schemeClr val="tx1"/>
                </a:solidFill>
              </a:rPr>
              <a:t>i</a:t>
            </a:r>
            <a:r>
              <a:rPr lang="zh-CN" altLang="en-US" sz="2400" dirty="0">
                <a:solidFill>
                  <a:schemeClr val="tx1"/>
                </a:solidFill>
              </a:rPr>
              <a:t>，</a:t>
            </a:r>
            <a:r>
              <a:rPr lang="en-US" altLang="zh-CN" sz="2400" dirty="0">
                <a:solidFill>
                  <a:schemeClr val="tx1"/>
                </a:solidFill>
              </a:rPr>
              <a:t>MAR    </a:t>
            </a:r>
            <a:r>
              <a:rPr lang="en-US" altLang="zh-CN" sz="2400" dirty="0" err="1">
                <a:solidFill>
                  <a:schemeClr val="tx1"/>
                </a:solidFill>
              </a:rPr>
              <a:t>Ri→A</a:t>
            </a:r>
            <a:r>
              <a:rPr lang="en-US" altLang="zh-CN" sz="2400" dirty="0">
                <a:solidFill>
                  <a:schemeClr val="tx1"/>
                </a:solidFill>
              </a:rPr>
              <a:t>/B</a:t>
            </a:r>
          </a:p>
          <a:p>
            <a:pPr>
              <a:lnSpc>
                <a:spcPct val="100000"/>
              </a:lnSpc>
            </a:pPr>
            <a:r>
              <a:rPr lang="zh-CN" altLang="en-US" sz="2400" dirty="0">
                <a:solidFill>
                  <a:schemeClr val="tx1"/>
                </a:solidFill>
              </a:rPr>
              <a:t>                    在</a:t>
            </a:r>
            <a:r>
              <a:rPr lang="en-US" altLang="zh-CN" sz="2400" dirty="0" err="1">
                <a:solidFill>
                  <a:schemeClr val="tx1"/>
                </a:solidFill>
              </a:rPr>
              <a:t>AlU</a:t>
            </a:r>
            <a:r>
              <a:rPr lang="zh-CN" altLang="en-US" sz="2400" dirty="0">
                <a:solidFill>
                  <a:schemeClr val="tx1"/>
                </a:solidFill>
              </a:rPr>
              <a:t>中</a:t>
            </a:r>
            <a:r>
              <a:rPr lang="en-US" altLang="zh-CN" sz="2400" dirty="0">
                <a:solidFill>
                  <a:schemeClr val="tx1"/>
                </a:solidFill>
              </a:rPr>
              <a:t>A-1</a:t>
            </a:r>
          </a:p>
          <a:p>
            <a:pPr>
              <a:lnSpc>
                <a:spcPct val="100000"/>
              </a:lnSpc>
            </a:pPr>
            <a:r>
              <a:rPr lang="en-US" altLang="zh-CN" sz="2400" dirty="0">
                <a:solidFill>
                  <a:schemeClr val="tx1"/>
                </a:solidFill>
              </a:rPr>
              <a:t>                       DM                    CPMAR,CPR</a:t>
            </a:r>
          </a:p>
          <a:p>
            <a:pPr>
              <a:lnSpc>
                <a:spcPct val="100000"/>
              </a:lnSpc>
            </a:pPr>
            <a:r>
              <a:rPr lang="en-US" altLang="zh-CN" sz="2400" dirty="0">
                <a:solidFill>
                  <a:schemeClr val="tx1"/>
                </a:solidFill>
              </a:rPr>
              <a:t>                       T+1                    CPT</a:t>
            </a:r>
            <a:endParaRPr lang="zh-CN" altLang="en-US" sz="2400" dirty="0">
              <a:solidFill>
                <a:schemeClr val="tx1"/>
              </a:solidFill>
            </a:endParaRPr>
          </a:p>
        </p:txBody>
      </p:sp>
      <p:sp>
        <p:nvSpPr>
          <p:cNvPr id="23" name="文本框 22">
            <a:extLst>
              <a:ext uri="{FF2B5EF4-FFF2-40B4-BE49-F238E27FC236}">
                <a16:creationId xmlns:a16="http://schemas.microsoft.com/office/drawing/2014/main" id="{39F60F13-4052-4AB9-B078-F13548B89EF3}"/>
              </a:ext>
            </a:extLst>
          </p:cNvPr>
          <p:cNvSpPr txBox="1"/>
          <p:nvPr/>
        </p:nvSpPr>
        <p:spPr>
          <a:xfrm>
            <a:off x="130737" y="2626377"/>
            <a:ext cx="8882526" cy="3699090"/>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r>
              <a:rPr lang="zh-CN" altLang="en-US" dirty="0">
                <a:solidFill>
                  <a:schemeClr val="accent2"/>
                </a:solidFill>
              </a:rPr>
              <a:t>② 水平型微命令：</a:t>
            </a:r>
            <a:r>
              <a:rPr lang="zh-CN" altLang="en-US" dirty="0">
                <a:solidFill>
                  <a:schemeClr val="tx1"/>
                </a:solidFill>
              </a:rPr>
              <a:t>如果每条微指令定义并执行集中并行的基本操作，例如一次就能让两组以上信息从各自的源部件传送至它们的目的部件，则是典型的水平型微指令。</a:t>
            </a:r>
            <a:endParaRPr lang="en-US" altLang="zh-CN" dirty="0">
              <a:solidFill>
                <a:schemeClr val="tx1"/>
              </a:solidFill>
            </a:endParaRPr>
          </a:p>
          <a:p>
            <a:r>
              <a:rPr lang="zh-CN" altLang="en-US" sz="2400" dirty="0">
                <a:solidFill>
                  <a:schemeClr val="tx1"/>
                </a:solidFill>
              </a:rPr>
              <a:t>如：</a:t>
            </a:r>
            <a:r>
              <a:rPr lang="en-US" altLang="zh-CN" sz="2400" dirty="0">
                <a:solidFill>
                  <a:schemeClr val="tx1"/>
                </a:solidFill>
              </a:rPr>
              <a:t>FT</a:t>
            </a:r>
            <a:r>
              <a:rPr lang="zh-CN" altLang="en-US" sz="2400" dirty="0">
                <a:solidFill>
                  <a:schemeClr val="tx1"/>
                </a:solidFill>
              </a:rPr>
              <a:t>中：</a:t>
            </a:r>
            <a:r>
              <a:rPr lang="en-US" altLang="zh-CN" sz="2400" dirty="0">
                <a:solidFill>
                  <a:schemeClr val="tx1"/>
                </a:solidFill>
              </a:rPr>
              <a:t>M→IR</a:t>
            </a:r>
            <a:r>
              <a:rPr lang="zh-CN" altLang="en-US" sz="2400" dirty="0">
                <a:solidFill>
                  <a:schemeClr val="tx1"/>
                </a:solidFill>
              </a:rPr>
              <a:t>， 即</a:t>
            </a:r>
            <a:r>
              <a:rPr lang="en-US" altLang="zh-CN" sz="2400" dirty="0">
                <a:solidFill>
                  <a:schemeClr val="tx1"/>
                </a:solidFill>
              </a:rPr>
              <a:t>EMAR</a:t>
            </a:r>
            <a:r>
              <a:rPr lang="zh-CN" altLang="en-US" sz="2400" dirty="0">
                <a:solidFill>
                  <a:schemeClr val="tx1"/>
                </a:solidFill>
              </a:rPr>
              <a:t>，</a:t>
            </a:r>
            <a:r>
              <a:rPr lang="en-US" altLang="zh-CN" sz="2400" dirty="0">
                <a:solidFill>
                  <a:schemeClr val="tx1"/>
                </a:solidFill>
              </a:rPr>
              <a:t>R </a:t>
            </a:r>
            <a:r>
              <a:rPr lang="zh-CN" altLang="en-US" sz="2400" dirty="0">
                <a:solidFill>
                  <a:schemeClr val="tx1"/>
                </a:solidFill>
              </a:rPr>
              <a:t>，</a:t>
            </a:r>
            <a:r>
              <a:rPr lang="en-US" altLang="zh-CN" sz="2400" dirty="0">
                <a:solidFill>
                  <a:schemeClr val="tx1"/>
                </a:solidFill>
              </a:rPr>
              <a:t>SIR </a:t>
            </a:r>
            <a:r>
              <a:rPr lang="zh-CN" altLang="en-US" sz="2400" dirty="0">
                <a:solidFill>
                  <a:schemeClr val="tx1"/>
                </a:solidFill>
              </a:rPr>
              <a:t>，同时， </a:t>
            </a:r>
            <a:br>
              <a:rPr lang="en-US" altLang="zh-CN" sz="2400" dirty="0">
                <a:solidFill>
                  <a:schemeClr val="tx1"/>
                </a:solidFill>
              </a:rPr>
            </a:br>
            <a:r>
              <a:rPr lang="en-US" altLang="zh-CN" sz="2400" dirty="0">
                <a:solidFill>
                  <a:schemeClr val="tx1"/>
                </a:solidFill>
              </a:rPr>
              <a:t>    PC+1→PC</a:t>
            </a:r>
            <a:r>
              <a:rPr lang="zh-CN" altLang="en-US" sz="2400" dirty="0">
                <a:solidFill>
                  <a:schemeClr val="tx1"/>
                </a:solidFill>
              </a:rPr>
              <a:t>，即</a:t>
            </a:r>
            <a:r>
              <a:rPr lang="en-US" altLang="zh-CN" sz="2400" dirty="0">
                <a:solidFill>
                  <a:schemeClr val="tx1"/>
                </a:solidFill>
              </a:rPr>
              <a:t>PC→A </a:t>
            </a:r>
            <a:r>
              <a:rPr lang="zh-CN" altLang="en-US" sz="2400" dirty="0">
                <a:solidFill>
                  <a:schemeClr val="tx1"/>
                </a:solidFill>
              </a:rPr>
              <a:t>，经过</a:t>
            </a:r>
            <a:r>
              <a:rPr lang="en-US" altLang="zh-CN" sz="2400" dirty="0" err="1">
                <a:solidFill>
                  <a:schemeClr val="tx1"/>
                </a:solidFill>
              </a:rPr>
              <a:t>AlU</a:t>
            </a:r>
            <a:r>
              <a:rPr lang="zh-CN" altLang="en-US" sz="2400" dirty="0">
                <a:solidFill>
                  <a:schemeClr val="tx1"/>
                </a:solidFill>
              </a:rPr>
              <a:t>中传送 ，</a:t>
            </a:r>
            <a:r>
              <a:rPr lang="en-US" altLang="zh-CN" sz="2400" dirty="0">
                <a:solidFill>
                  <a:schemeClr val="tx1"/>
                </a:solidFill>
              </a:rPr>
              <a:t>DM ,CPPC </a:t>
            </a:r>
            <a:endParaRPr lang="zh-CN" altLang="en-US" sz="2400" dirty="0">
              <a:solidFill>
                <a:schemeClr val="tx1"/>
              </a:solidFill>
            </a:endParaRPr>
          </a:p>
        </p:txBody>
      </p:sp>
    </p:spTree>
    <p:extLst>
      <p:ext uri="{BB962C8B-B14F-4D97-AF65-F5344CB8AC3E}">
        <p14:creationId xmlns:p14="http://schemas.microsoft.com/office/powerpoint/2010/main" val="240639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3704772" y="1769449"/>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4" name="椭圆 13"/>
          <p:cNvSpPr/>
          <p:nvPr/>
        </p:nvSpPr>
        <p:spPr>
          <a:xfrm>
            <a:off x="3704772" y="2621617"/>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3704772" y="3473785"/>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46638" y="3374660"/>
            <a:ext cx="3389539"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运算方法</a:t>
            </a:r>
          </a:p>
        </p:txBody>
      </p:sp>
      <p:sp>
        <p:nvSpPr>
          <p:cNvPr id="18" name="文本框 17"/>
          <p:cNvSpPr txBox="1"/>
          <p:nvPr/>
        </p:nvSpPr>
        <p:spPr>
          <a:xfrm>
            <a:off x="4146638" y="1666510"/>
            <a:ext cx="3415091"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模型机的总体设计</a:t>
            </a:r>
          </a:p>
        </p:txBody>
      </p:sp>
      <p:sp>
        <p:nvSpPr>
          <p:cNvPr id="19" name="文本框 18"/>
          <p:cNvSpPr txBox="1"/>
          <p:nvPr/>
        </p:nvSpPr>
        <p:spPr>
          <a:xfrm>
            <a:off x="4146638" y="2520585"/>
            <a:ext cx="3797777" cy="523220"/>
          </a:xfrm>
          <a:prstGeom prst="rect">
            <a:avLst/>
          </a:prstGeom>
          <a:noFill/>
        </p:spPr>
        <p:txBody>
          <a:bodyPr wrap="square" rtlCol="0">
            <a:spAutoFit/>
          </a:bodyPr>
          <a:lstStyle/>
          <a:p>
            <a:pPr lvl="0">
              <a:defRPr/>
            </a:pPr>
            <a:r>
              <a:rPr lang="zh-CN" altLang="en-US" sz="2800" b="1" dirty="0">
                <a:latin typeface="楷体" panose="02010609060101010101" pitchFamily="49" charset="-122"/>
                <a:ea typeface="楷体" panose="02010609060101010101" pitchFamily="49" charset="-122"/>
              </a:rPr>
              <a:t>算术逻辑运算部件</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2" name="椭圆 21">
            <a:extLst>
              <a:ext uri="{FF2B5EF4-FFF2-40B4-BE49-F238E27FC236}">
                <a16:creationId xmlns:a16="http://schemas.microsoft.com/office/drawing/2014/main" id="{21ADD485-E0E0-4836-8EE9-6806D8013258}"/>
              </a:ext>
            </a:extLst>
          </p:cNvPr>
          <p:cNvSpPr/>
          <p:nvPr/>
        </p:nvSpPr>
        <p:spPr>
          <a:xfrm>
            <a:off x="3704772" y="432595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4</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6F6B514-A15F-45D7-9EE1-6358302BD334}"/>
              </a:ext>
            </a:extLst>
          </p:cNvPr>
          <p:cNvSpPr txBox="1"/>
          <p:nvPr/>
        </p:nvSpPr>
        <p:spPr>
          <a:xfrm>
            <a:off x="4146638" y="4228735"/>
            <a:ext cx="4481633" cy="523220"/>
          </a:xfrm>
          <a:prstGeom prst="rect">
            <a:avLst/>
          </a:prstGeom>
          <a:noFill/>
        </p:spPr>
        <p:txBody>
          <a:bodyPr wrap="square" rtlCol="0">
            <a:spAutoFit/>
          </a:bodyPr>
          <a:lstStyle>
            <a:defPPr>
              <a:defRPr lang="en-US"/>
            </a:defPPr>
            <a:lvl1pPr lvl="0">
              <a:defRPr sz="2800" b="1">
                <a:solidFill>
                  <a:prstClr val="black"/>
                </a:solidFill>
                <a:latin typeface="楷体" panose="02010609060101010101" pitchFamily="49" charset="-122"/>
                <a:ea typeface="楷体" panose="02010609060101010101" pitchFamily="49" charset="-122"/>
              </a:defRPr>
            </a:lvl1pPr>
          </a:lstStyle>
          <a:p>
            <a:r>
              <a:rPr lang="zh-CN" altLang="en-US" dirty="0"/>
              <a:t>模型机的组合逻辑控制器</a:t>
            </a:r>
          </a:p>
        </p:txBody>
      </p:sp>
      <p:sp>
        <p:nvSpPr>
          <p:cNvPr id="24" name="椭圆 23">
            <a:extLst>
              <a:ext uri="{FF2B5EF4-FFF2-40B4-BE49-F238E27FC236}">
                <a16:creationId xmlns:a16="http://schemas.microsoft.com/office/drawing/2014/main" id="{A1FC0AE8-6523-40FD-83C7-293D68EBF575}"/>
              </a:ext>
            </a:extLst>
          </p:cNvPr>
          <p:cNvSpPr/>
          <p:nvPr/>
        </p:nvSpPr>
        <p:spPr>
          <a:xfrm>
            <a:off x="3704772" y="5178120"/>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5</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2A7C183-A572-42D5-B5A3-898F42879B09}"/>
              </a:ext>
            </a:extLst>
          </p:cNvPr>
          <p:cNvSpPr txBox="1"/>
          <p:nvPr/>
        </p:nvSpPr>
        <p:spPr>
          <a:xfrm>
            <a:off x="4110444" y="5082808"/>
            <a:ext cx="4481633" cy="523220"/>
          </a:xfrm>
          <a:prstGeom prst="rect">
            <a:avLst/>
          </a:prstGeom>
          <a:noFill/>
        </p:spPr>
        <p:txBody>
          <a:bodyPr wrap="square" rtlCol="0">
            <a:spAutoFit/>
          </a:bodyPr>
          <a:lstStyle>
            <a:defPPr>
              <a:defRPr lang="en-US"/>
            </a:defPPr>
            <a:lvl1pPr lvl="0">
              <a:defRPr sz="2800" b="1">
                <a:solidFill>
                  <a:srgbClr val="0563C1"/>
                </a:solidFill>
                <a:latin typeface="楷体" panose="02010609060101010101" pitchFamily="49" charset="-122"/>
                <a:ea typeface="楷体" panose="02010609060101010101" pitchFamily="49" charset="-122"/>
              </a:defRPr>
            </a:lvl1pPr>
          </a:lstStyle>
          <a:p>
            <a:r>
              <a:rPr lang="zh-CN" altLang="en-US" dirty="0"/>
              <a:t>模型机的微程序控制器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综合应用题</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a:p>
        </p:txBody>
      </p:sp>
      <p:pic>
        <p:nvPicPr>
          <p:cNvPr id="2" name="图片 1">
            <a:extLst>
              <a:ext uri="{FF2B5EF4-FFF2-40B4-BE49-F238E27FC236}">
                <a16:creationId xmlns:a16="http://schemas.microsoft.com/office/drawing/2014/main" id="{C23426C4-5C56-4070-B29E-520BD2EE2C58}"/>
              </a:ext>
            </a:extLst>
          </p:cNvPr>
          <p:cNvPicPr>
            <a:picLocks noChangeAspect="1"/>
          </p:cNvPicPr>
          <p:nvPr/>
        </p:nvPicPr>
        <p:blipFill>
          <a:blip r:embed="rId5"/>
          <a:stretch>
            <a:fillRect/>
          </a:stretch>
        </p:blipFill>
        <p:spPr>
          <a:xfrm>
            <a:off x="-9525" y="869366"/>
            <a:ext cx="9144000" cy="5417949"/>
          </a:xfrm>
          <a:prstGeom prst="rect">
            <a:avLst/>
          </a:prstGeom>
        </p:spPr>
      </p:pic>
    </p:spTree>
    <p:extLst>
      <p:ext uri="{BB962C8B-B14F-4D97-AF65-F5344CB8AC3E}">
        <p14:creationId xmlns:p14="http://schemas.microsoft.com/office/powerpoint/2010/main" val="35982591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综合应用题</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21</a:t>
            </a:fld>
            <a:endParaRPr lang="zh-CN" altLang="en-US"/>
          </a:p>
        </p:txBody>
      </p:sp>
      <p:pic>
        <p:nvPicPr>
          <p:cNvPr id="9" name="图片 8">
            <a:extLst>
              <a:ext uri="{FF2B5EF4-FFF2-40B4-BE49-F238E27FC236}">
                <a16:creationId xmlns:a16="http://schemas.microsoft.com/office/drawing/2014/main" id="{7028A5FC-5484-439B-84D1-DB309F8AC1A0}"/>
              </a:ext>
            </a:extLst>
          </p:cNvPr>
          <p:cNvPicPr>
            <a:picLocks noChangeAspect="1"/>
          </p:cNvPicPr>
          <p:nvPr/>
        </p:nvPicPr>
        <p:blipFill>
          <a:blip r:embed="rId5"/>
          <a:stretch>
            <a:fillRect/>
          </a:stretch>
        </p:blipFill>
        <p:spPr>
          <a:xfrm>
            <a:off x="1049864" y="830049"/>
            <a:ext cx="7062874" cy="5909606"/>
          </a:xfrm>
          <a:prstGeom prst="rect">
            <a:avLst/>
          </a:prstGeom>
        </p:spPr>
      </p:pic>
    </p:spTree>
    <p:extLst>
      <p:ext uri="{BB962C8B-B14F-4D97-AF65-F5344CB8AC3E}">
        <p14:creationId xmlns:p14="http://schemas.microsoft.com/office/powerpoint/2010/main" val="2325161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计算机组成原理</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88D359CD-C887-4460-A350-FDDE9A47B3D8}" type="datetime1">
              <a:rPr lang="zh-CN" altLang="en-US" sz="1400" smtClean="0">
                <a:solidFill>
                  <a:schemeClr val="tx1"/>
                </a:solidFill>
              </a:rPr>
              <a:t>2020/7/2</a:t>
            </a:fld>
            <a:endParaRPr lang="zh-CN" altLang="en-US" sz="1400" dirty="0">
              <a:solidFill>
                <a:schemeClr val="tx1"/>
              </a:solidFill>
            </a:endParaRPr>
          </a:p>
        </p:txBody>
      </p:sp>
      <p:sp>
        <p:nvSpPr>
          <p:cNvPr id="3" name="页脚占位符 2"/>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灯片编号占位符 5"/>
          <p:cNvSpPr>
            <a:spLocks noGrp="1"/>
          </p:cNvSpPr>
          <p:nvPr>
            <p:ph type="sldNum" sz="quarter" idx="12"/>
          </p:nvPr>
        </p:nvSpPr>
        <p:spPr/>
        <p:txBody>
          <a:bodyPr/>
          <a:lstStyle/>
          <a:p>
            <a:fld id="{CD331227-691F-4B7F-8493-F4368ED92163}" type="slidenum">
              <a:rPr lang="zh-CN" altLang="en-US" smtClean="0"/>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3</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5</a:t>
              </a:r>
              <a:r>
                <a:rPr lang="en-US" altLang="zh-CN" sz="2800" b="1" dirty="0">
                  <a:solidFill>
                    <a:prstClr val="white"/>
                  </a:solidFill>
                  <a:latin typeface="隶书" panose="02010509060101010101" pitchFamily="49" charset="-122"/>
                  <a:ea typeface="隶书" panose="02010509060101010101" pitchFamily="49" charset="-122"/>
                </a:rPr>
                <a:t> </a:t>
              </a:r>
              <a:r>
                <a:rPr lang="zh-CN" altLang="en-US" sz="2800" b="1" dirty="0">
                  <a:solidFill>
                    <a:prstClr val="white"/>
                  </a:solidFill>
                  <a:latin typeface="隶书" panose="02010509060101010101" pitchFamily="49" charset="-122"/>
                  <a:ea typeface="隶书" panose="02010509060101010101" pitchFamily="49" charset="-122"/>
                </a:rPr>
                <a:t>模型机的微程序控制器</a:t>
              </a:r>
              <a:endParaRPr lang="zh-CN" altLang="en-US" sz="2800" dirty="0">
                <a:solidFill>
                  <a:prstClr val="white"/>
                </a:solidFill>
                <a:latin typeface="隶书" panose="02010509060101010101" pitchFamily="49" charset="-122"/>
                <a:ea typeface="隶书"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2923279"/>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p>
        </p:txBody>
      </p:sp>
      <p:sp>
        <p:nvSpPr>
          <p:cNvPr id="15" name="ísḻiḑe"/>
          <p:cNvSpPr/>
          <p:nvPr/>
        </p:nvSpPr>
        <p:spPr>
          <a:xfrm>
            <a:off x="2526228" y="2934821"/>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lang="zh-CN" altLang="en-US" sz="2800" b="1" kern="0" dirty="0">
                <a:solidFill>
                  <a:prstClr val="black"/>
                </a:solidFill>
                <a:latin typeface="楷体" panose="02010609060101010101" pitchFamily="49" charset="-122"/>
                <a:ea typeface="楷体" panose="02010609060101010101" pitchFamily="49" charset="-122"/>
              </a:rPr>
              <a:t> 基本概念及基本原理</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360842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702874" y="3594033"/>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zh-CN" altLang="en-US" sz="2800" b="1" kern="0" dirty="0">
                <a:solidFill>
                  <a:prstClr val="black"/>
                </a:solidFill>
                <a:latin typeface="楷体" panose="02010609060101010101" pitchFamily="49" charset="-122"/>
                <a:ea typeface="楷体" panose="02010609060101010101" pitchFamily="49" charset="-122"/>
              </a:rPr>
              <a:t>微程序控制器组成及工作原理</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8" name="işľíďe"/>
          <p:cNvSpPr txBox="1"/>
          <p:nvPr/>
        </p:nvSpPr>
        <p:spPr>
          <a:xfrm>
            <a:off x="1872697" y="431968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9" name="ïşľïdé"/>
          <p:cNvSpPr/>
          <p:nvPr/>
        </p:nvSpPr>
        <p:spPr>
          <a:xfrm>
            <a:off x="2702874" y="4316268"/>
            <a:ext cx="4158035" cy="276999"/>
          </a:xfrm>
          <a:prstGeom prst="rect">
            <a:avLst/>
          </a:prstGeom>
        </p:spPr>
        <p:txBody>
          <a:bodyPr wrap="square" lIns="91440" tIns="45720" rIns="91440" bIns="45720" anchor="ctr" anchorCtr="0">
            <a:noAutofit/>
          </a:bodyPr>
          <a:lstStyle/>
          <a:p>
            <a:pPr>
              <a:lnSpc>
                <a:spcPct val="115000"/>
              </a:lnSpc>
              <a:spcBef>
                <a:spcPct val="10000"/>
              </a:spcBef>
              <a:defRPr/>
            </a:pPr>
            <a:r>
              <a:rPr lang="zh-CN" altLang="en-US" sz="2800" b="1" kern="0" dirty="0">
                <a:solidFill>
                  <a:prstClr val="black"/>
                </a:solidFill>
                <a:latin typeface="楷体" panose="02010609060101010101" pitchFamily="49" charset="-122"/>
                <a:ea typeface="楷体" panose="02010609060101010101" pitchFamily="49" charset="-122"/>
              </a:rPr>
              <a:t>微指令的编码方式</a:t>
            </a:r>
          </a:p>
        </p:txBody>
      </p:sp>
      <p:sp>
        <p:nvSpPr>
          <p:cNvPr id="20" name="ís1íde"/>
          <p:cNvSpPr txBox="1"/>
          <p:nvPr/>
        </p:nvSpPr>
        <p:spPr>
          <a:xfrm>
            <a:off x="1872697" y="507722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1" name="íṡḻîḓé"/>
          <p:cNvSpPr/>
          <p:nvPr/>
        </p:nvSpPr>
        <p:spPr>
          <a:xfrm>
            <a:off x="2702874" y="5065680"/>
            <a:ext cx="4557302" cy="276999"/>
          </a:xfrm>
          <a:prstGeom prst="rect">
            <a:avLst/>
          </a:prstGeom>
        </p:spPr>
        <p:txBody>
          <a:bodyPr wrap="square" lIns="91440" tIns="45720" rIns="91440" bIns="45720" anchor="ctr" anchorCtr="0">
            <a:noAutofit/>
          </a:bodyPr>
          <a:lstStyle/>
          <a:p>
            <a:pPr lvl="0">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微程序的顺序控制方式</a:t>
            </a:r>
          </a:p>
        </p:txBody>
      </p:sp>
      <p:sp>
        <p:nvSpPr>
          <p:cNvPr id="22" name="îṩļíḑé"/>
          <p:cNvSpPr/>
          <p:nvPr/>
        </p:nvSpPr>
        <p:spPr>
          <a:xfrm>
            <a:off x="1524070" y="2951834"/>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363697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4" name="íṧļîḓê"/>
          <p:cNvSpPr/>
          <p:nvPr/>
        </p:nvSpPr>
        <p:spPr>
          <a:xfrm>
            <a:off x="1524070" y="434824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5" name="íšḻíḋe"/>
          <p:cNvSpPr/>
          <p:nvPr/>
        </p:nvSpPr>
        <p:spPr>
          <a:xfrm>
            <a:off x="1524070" y="510577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3429481"/>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4126171"/>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59428" y="4848984"/>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34" name="ís1íde">
            <a:extLst>
              <a:ext uri="{FF2B5EF4-FFF2-40B4-BE49-F238E27FC236}">
                <a16:creationId xmlns:a16="http://schemas.microsoft.com/office/drawing/2014/main" id="{B11B7460-1F6F-4D08-B824-FD86672A180D}"/>
              </a:ext>
            </a:extLst>
          </p:cNvPr>
          <p:cNvSpPr txBox="1"/>
          <p:nvPr/>
        </p:nvSpPr>
        <p:spPr>
          <a:xfrm>
            <a:off x="1883824" y="579915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05.</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35" name="íṡḻîḓé">
            <a:extLst>
              <a:ext uri="{FF2B5EF4-FFF2-40B4-BE49-F238E27FC236}">
                <a16:creationId xmlns:a16="http://schemas.microsoft.com/office/drawing/2014/main" id="{872498AA-78FB-4B59-8D3C-5F00873BD23F}"/>
              </a:ext>
            </a:extLst>
          </p:cNvPr>
          <p:cNvSpPr/>
          <p:nvPr/>
        </p:nvSpPr>
        <p:spPr>
          <a:xfrm>
            <a:off x="2714001" y="5787612"/>
            <a:ext cx="4557302" cy="276999"/>
          </a:xfrm>
          <a:prstGeom prst="rect">
            <a:avLst/>
          </a:prstGeom>
        </p:spPr>
        <p:txBody>
          <a:bodyPr wrap="square" lIns="91440" tIns="45720" rIns="91440" bIns="45720" anchor="ctr" anchorCtr="0">
            <a:noAutofit/>
          </a:bodyPr>
          <a:lstStyle/>
          <a:p>
            <a:pPr lvl="0">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微指令格式</a:t>
            </a:r>
          </a:p>
        </p:txBody>
      </p:sp>
      <p:sp>
        <p:nvSpPr>
          <p:cNvPr id="36" name="íšḻíḋe">
            <a:extLst>
              <a:ext uri="{FF2B5EF4-FFF2-40B4-BE49-F238E27FC236}">
                <a16:creationId xmlns:a16="http://schemas.microsoft.com/office/drawing/2014/main" id="{B001FB71-C212-463F-AA60-B49BED2A6D9E}"/>
              </a:ext>
            </a:extLst>
          </p:cNvPr>
          <p:cNvSpPr/>
          <p:nvPr/>
        </p:nvSpPr>
        <p:spPr>
          <a:xfrm>
            <a:off x="1535197" y="582770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37" name="直接连接符 36">
            <a:extLst>
              <a:ext uri="{FF2B5EF4-FFF2-40B4-BE49-F238E27FC236}">
                <a16:creationId xmlns:a16="http://schemas.microsoft.com/office/drawing/2014/main" id="{B8523047-122E-4139-A40D-C0B7A33D9701}"/>
              </a:ext>
            </a:extLst>
          </p:cNvPr>
          <p:cNvCxnSpPr/>
          <p:nvPr/>
        </p:nvCxnSpPr>
        <p:spPr>
          <a:xfrm>
            <a:off x="1970555" y="5570916"/>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2020/7/2</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12" name="文本框 11">
            <a:extLst>
              <a:ext uri="{FF2B5EF4-FFF2-40B4-BE49-F238E27FC236}">
                <a16:creationId xmlns:a16="http://schemas.microsoft.com/office/drawing/2014/main" id="{1459AC15-7791-42A4-8EEE-348DB0841955}"/>
              </a:ext>
            </a:extLst>
          </p:cNvPr>
          <p:cNvSpPr txBox="1"/>
          <p:nvPr/>
        </p:nvSpPr>
        <p:spPr>
          <a:xfrm>
            <a:off x="193607" y="789460"/>
            <a:ext cx="8775387" cy="5614422"/>
          </a:xfrm>
          <a:prstGeom prst="rect">
            <a:avLst/>
          </a:prstGeom>
          <a:noFill/>
        </p:spPr>
        <p:txBody>
          <a:bodyPr wrap="square" rtlCol="0">
            <a:spAutoFit/>
          </a:bodyPr>
          <a:lstStyle/>
          <a:p>
            <a:pPr lvl="0">
              <a:lnSpc>
                <a:spcPct val="130000"/>
              </a:lnSpc>
              <a:defRPr/>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、基本概念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3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①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微命令：</a:t>
            </a:r>
            <a:r>
              <a:rPr lang="zh-CN" altLang="en-US" sz="2800" b="1" dirty="0">
                <a:latin typeface="楷体" panose="02010609060101010101" pitchFamily="49" charset="-122"/>
                <a:ea typeface="楷体" panose="02010609060101010101" pitchFamily="49" charset="-122"/>
              </a:rPr>
              <a:t>构成</a:t>
            </a:r>
            <a:r>
              <a:rPr lang="zh-CN" altLang="en-US" sz="2800" b="1" dirty="0">
                <a:solidFill>
                  <a:schemeClr val="accent2"/>
                </a:solidFill>
                <a:latin typeface="楷体" panose="02010609060101010101" pitchFamily="49" charset="-122"/>
                <a:ea typeface="楷体" panose="02010609060101010101" pitchFamily="49" charset="-122"/>
              </a:rPr>
              <a:t>控制信号序列</a:t>
            </a:r>
            <a:r>
              <a:rPr lang="zh-CN" altLang="en-US" sz="2800" b="1" dirty="0">
                <a:latin typeface="楷体" panose="02010609060101010101" pitchFamily="49" charset="-122"/>
                <a:ea typeface="楷体" panose="02010609060101010101" pitchFamily="49" charset="-122"/>
              </a:rPr>
              <a:t>的</a:t>
            </a:r>
            <a:r>
              <a:rPr lang="zh-CN" altLang="en-US" sz="2800" b="1" dirty="0">
                <a:solidFill>
                  <a:schemeClr val="accent2"/>
                </a:solidFill>
                <a:latin typeface="楷体" panose="02010609060101010101" pitchFamily="49" charset="-122"/>
                <a:ea typeface="楷体" panose="02010609060101010101" pitchFamily="49" charset="-122"/>
              </a:rPr>
              <a:t>最小单位</a:t>
            </a:r>
            <a:r>
              <a:rPr lang="zh-CN" altLang="en-US" sz="2800" b="1" dirty="0">
                <a:latin typeface="楷体" panose="02010609060101010101" pitchFamily="49" charset="-122"/>
                <a:ea typeface="楷体" panose="02010609060101010101" pitchFamily="49" charset="-122"/>
              </a:rPr>
              <a:t>，又称微信</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号，指那些直接作用于部件或控制门电路的命令。</a:t>
            </a:r>
            <a:endParaRPr lang="en-US" altLang="zh-CN" sz="2800" b="1" dirty="0">
              <a:latin typeface="楷体" panose="02010609060101010101" pitchFamily="49" charset="-122"/>
              <a:ea typeface="楷体" panose="02010609060101010101" pitchFamily="49" charset="-122"/>
            </a:endParaRPr>
          </a:p>
          <a:p>
            <a:pPr lvl="0">
              <a:lnSpc>
                <a:spcPct val="13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如：打开或关闭某传送通路的电信命令，或对触发</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器或</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进行同步打入，置位、复位等的控制脉冲。</a:t>
            </a:r>
            <a:endParaRPr lang="en-US" altLang="zh-CN" sz="2800" b="1" dirty="0">
              <a:latin typeface="楷体" panose="02010609060101010101" pitchFamily="49" charset="-122"/>
              <a:ea typeface="楷体" panose="02010609060101010101" pitchFamily="49" charset="-122"/>
            </a:endParaRPr>
          </a:p>
          <a:p>
            <a:pPr lvl="0">
              <a:lnSpc>
                <a:spcPct val="13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②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微操作：</a:t>
            </a:r>
            <a:r>
              <a:rPr lang="zh-CN" altLang="en-US" sz="2800" b="1" dirty="0">
                <a:latin typeface="楷体" panose="02010609060101010101" pitchFamily="49" charset="-122"/>
                <a:ea typeface="楷体" panose="02010609060101010101" pitchFamily="49" charset="-122"/>
              </a:rPr>
              <a:t>由微命令控制实现的</a:t>
            </a:r>
            <a:r>
              <a:rPr lang="zh-CN" altLang="en-US" sz="2800" b="1" dirty="0">
                <a:solidFill>
                  <a:schemeClr val="accent2"/>
                </a:solidFill>
                <a:latin typeface="楷体" panose="02010609060101010101" pitchFamily="49" charset="-122"/>
                <a:ea typeface="楷体" panose="02010609060101010101" pitchFamily="49" charset="-122"/>
              </a:rPr>
              <a:t>最基本的操作</a:t>
            </a:r>
            <a:r>
              <a:rPr lang="zh-CN" altLang="en-US" sz="2800" b="1" dirty="0">
                <a:latin typeface="楷体" panose="02010609060101010101" pitchFamily="49" charset="-122"/>
                <a:ea typeface="楷体" panose="02010609060101010101" pitchFamily="49" charset="-122"/>
              </a:rPr>
              <a:t>称为微</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操作，如：开门、关门、选择。</a:t>
            </a:r>
            <a:endParaRPr lang="en-US" altLang="zh-CN" sz="2800" b="1" dirty="0">
              <a:latin typeface="楷体" panose="02010609060101010101" pitchFamily="49" charset="-122"/>
              <a:ea typeface="楷体" panose="02010609060101010101" pitchFamily="49" charset="-122"/>
            </a:endParaRPr>
          </a:p>
          <a:p>
            <a:pPr lvl="0">
              <a:lnSpc>
                <a:spcPct val="13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③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微周期：</a:t>
            </a:r>
            <a:r>
              <a:rPr lang="zh-CN" altLang="en-US" sz="2800" b="1" dirty="0">
                <a:latin typeface="楷体" panose="02010609060101010101" pitchFamily="49" charset="-122"/>
                <a:ea typeface="楷体" panose="02010609060101010101" pitchFamily="49" charset="-122"/>
              </a:rPr>
              <a:t>从控制存储器中读取一条微指令并执行相</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应的一步操作所需的时间，称为一个微周期或微指</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令周期。通常</a:t>
            </a:r>
            <a:r>
              <a:rPr lang="zh-CN" altLang="en-US" sz="2800" b="1" dirty="0">
                <a:solidFill>
                  <a:srgbClr val="ED7D31"/>
                </a:solidFill>
                <a:latin typeface="楷体" panose="02010609060101010101" pitchFamily="49" charset="-122"/>
                <a:ea typeface="楷体" panose="02010609060101010101" pitchFamily="49" charset="-122"/>
              </a:rPr>
              <a:t>一个时钟周期</a:t>
            </a:r>
            <a:r>
              <a:rPr lang="zh-CN" altLang="en-US" sz="2800" b="1" dirty="0">
                <a:latin typeface="楷体" panose="02010609060101010101" pitchFamily="49" charset="-122"/>
                <a:ea typeface="楷体" panose="02010609060101010101" pitchFamily="49" charset="-122"/>
              </a:rPr>
              <a:t>为一个微周期。</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41598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12" name="文本框 11">
            <a:extLst>
              <a:ext uri="{FF2B5EF4-FFF2-40B4-BE49-F238E27FC236}">
                <a16:creationId xmlns:a16="http://schemas.microsoft.com/office/drawing/2014/main" id="{1459AC15-7791-42A4-8EEE-348DB0841955}"/>
              </a:ext>
            </a:extLst>
          </p:cNvPr>
          <p:cNvSpPr txBox="1"/>
          <p:nvPr/>
        </p:nvSpPr>
        <p:spPr>
          <a:xfrm>
            <a:off x="177024" y="867268"/>
            <a:ext cx="8775387" cy="3869329"/>
          </a:xfrm>
          <a:prstGeom prst="rect">
            <a:avLst/>
          </a:prstGeom>
          <a:noFill/>
        </p:spPr>
        <p:txBody>
          <a:bodyPr wrap="square" rtlCol="0">
            <a:spAutoFit/>
          </a:bodyPr>
          <a:lstStyle/>
          <a:p>
            <a:pPr lvl="0">
              <a:lnSpc>
                <a:spcPct val="15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④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微指令：</a:t>
            </a:r>
            <a:r>
              <a:rPr lang="zh-CN" altLang="en-US" sz="2800" b="1" dirty="0">
                <a:latin typeface="楷体" panose="02010609060101010101" pitchFamily="49" charset="-122"/>
                <a:ea typeface="楷体" panose="02010609060101010101" pitchFamily="49" charset="-122"/>
              </a:rPr>
              <a:t>每个</a:t>
            </a:r>
            <a:r>
              <a:rPr lang="zh-CN" altLang="en-US" sz="2800" b="1" dirty="0">
                <a:solidFill>
                  <a:schemeClr val="accent2"/>
                </a:solidFill>
                <a:latin typeface="楷体" panose="02010609060101010101" pitchFamily="49" charset="-122"/>
                <a:ea typeface="楷体" panose="02010609060101010101" pitchFamily="49" charset="-122"/>
              </a:rPr>
              <a:t>微周期</a:t>
            </a:r>
            <a:r>
              <a:rPr lang="zh-CN" altLang="en-US" sz="2800" b="1" dirty="0">
                <a:latin typeface="楷体" panose="02010609060101010101" pitchFamily="49" charset="-122"/>
                <a:ea typeface="楷体" panose="02010609060101010101" pitchFamily="49" charset="-122"/>
              </a:rPr>
              <a:t>的操作所需的微命令组成一条</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微指令。从控制存储器的组织角度讲，每个单元存</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放一条微指令。 </a:t>
            </a:r>
            <a:endParaRPr lang="en-US" altLang="zh-CN" sz="2800" b="1" dirty="0">
              <a:latin typeface="楷体" panose="02010609060101010101" pitchFamily="49" charset="-122"/>
              <a:ea typeface="楷体" panose="02010609060101010101" pitchFamily="49" charset="-122"/>
            </a:endParaRPr>
          </a:p>
          <a:p>
            <a:pPr lvl="0">
              <a:lnSpc>
                <a:spcPct val="15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⑤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微程序：</a:t>
            </a:r>
            <a:r>
              <a:rPr lang="zh-CN" altLang="en-US" sz="2800" b="1" dirty="0">
                <a:latin typeface="楷体" panose="02010609060101010101" pitchFamily="49" charset="-122"/>
                <a:ea typeface="楷体" panose="02010609060101010101" pitchFamily="49" charset="-122"/>
              </a:rPr>
              <a:t>一系列微指令的</a:t>
            </a:r>
            <a:r>
              <a:rPr lang="zh-CN" altLang="en-US" sz="2800" b="1" dirty="0">
                <a:solidFill>
                  <a:schemeClr val="accent2"/>
                </a:solidFill>
                <a:latin typeface="楷体" panose="02010609060101010101" pitchFamily="49" charset="-122"/>
                <a:ea typeface="楷体" panose="02010609060101010101" pitchFamily="49" charset="-122"/>
              </a:rPr>
              <a:t>有序集合</a:t>
            </a:r>
            <a:r>
              <a:rPr lang="zh-CN" altLang="en-US" sz="2800" b="1" dirty="0">
                <a:latin typeface="楷体" panose="02010609060101010101" pitchFamily="49" charset="-122"/>
                <a:ea typeface="楷体" panose="02010609060101010101" pitchFamily="49" charset="-122"/>
              </a:rPr>
              <a:t>称为微程序，用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来解释执行一条机器指令。</a:t>
            </a:r>
            <a:endParaRPr lang="en-US" altLang="zh-CN" sz="2800" b="1" dirty="0">
              <a:latin typeface="楷体" panose="02010609060101010101" pitchFamily="49" charset="-122"/>
              <a:ea typeface="楷体" panose="02010609060101010101" pitchFamily="49" charset="-122"/>
            </a:endParaRPr>
          </a:p>
          <a:p>
            <a:pPr lvl="0">
              <a:lnSpc>
                <a:spcPct val="15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⑥ </a:t>
            </a:r>
            <a:r>
              <a:rPr lang="zh-CN" altLang="en-US" sz="2800" b="1" dirty="0">
                <a:solidFill>
                  <a:schemeClr val="accent6">
                    <a:lumMod val="75000"/>
                  </a:schemeClr>
                </a:solidFill>
                <a:latin typeface="楷体" panose="02010609060101010101" pitchFamily="49" charset="-122"/>
                <a:ea typeface="楷体" panose="02010609060101010101" pitchFamily="49" charset="-122"/>
              </a:rPr>
              <a:t>对应关系：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C87EE5A5-83FC-4CB4-9112-183827B69420}"/>
              </a:ext>
            </a:extLst>
          </p:cNvPr>
          <p:cNvSpPr txBox="1"/>
          <p:nvPr/>
        </p:nvSpPr>
        <p:spPr>
          <a:xfrm>
            <a:off x="282369"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一条</a:t>
            </a:r>
          </a:p>
          <a:p>
            <a:pPr lvl="0" algn="ctr">
              <a:defRPr/>
            </a:pPr>
            <a:r>
              <a:rPr lang="zh-CN" altLang="en-US" sz="2800" b="1" dirty="0">
                <a:latin typeface="楷体" panose="02010609060101010101" pitchFamily="49" charset="-122"/>
                <a:ea typeface="楷体" panose="02010609060101010101" pitchFamily="49" charset="-122"/>
              </a:rPr>
              <a:t>机器指令</a:t>
            </a:r>
            <a:endParaRPr lang="en-US" altLang="zh-CN" sz="2800"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5F9A1837-3021-4FBA-9C31-8A0018009B03}"/>
              </a:ext>
            </a:extLst>
          </p:cNvPr>
          <p:cNvSpPr txBox="1"/>
          <p:nvPr/>
        </p:nvSpPr>
        <p:spPr>
          <a:xfrm>
            <a:off x="2662237"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一段</a:t>
            </a:r>
          </a:p>
          <a:p>
            <a:pPr lvl="0" algn="ctr">
              <a:defRPr/>
            </a:pPr>
            <a:r>
              <a:rPr lang="zh-CN" altLang="en-US" sz="2800" b="1" dirty="0">
                <a:latin typeface="楷体" panose="02010609060101010101" pitchFamily="49" charset="-122"/>
                <a:ea typeface="楷体" panose="02010609060101010101" pitchFamily="49" charset="-122"/>
              </a:rPr>
              <a:t>微程序</a:t>
            </a:r>
            <a:endParaRPr lang="en-US" altLang="zh-CN" sz="2800" b="1" dirty="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7BFC5236-17FE-430D-92B9-CB2762FCB6F5}"/>
              </a:ext>
            </a:extLst>
          </p:cNvPr>
          <p:cNvSpPr txBox="1"/>
          <p:nvPr/>
        </p:nvSpPr>
        <p:spPr>
          <a:xfrm>
            <a:off x="5042105"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一系列</a:t>
            </a:r>
          </a:p>
          <a:p>
            <a:pPr lvl="0" algn="ctr">
              <a:defRPr/>
            </a:pPr>
            <a:r>
              <a:rPr lang="zh-CN" altLang="en-US" sz="2800" b="1" dirty="0">
                <a:latin typeface="楷体" panose="02010609060101010101" pitchFamily="49" charset="-122"/>
                <a:ea typeface="楷体" panose="02010609060101010101" pitchFamily="49" charset="-122"/>
              </a:rPr>
              <a:t>微指令</a:t>
            </a:r>
            <a:endParaRPr lang="en-US" altLang="zh-CN" sz="2800" b="1" dirty="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35324B6C-0581-414C-920B-290381FC3A7D}"/>
              </a:ext>
            </a:extLst>
          </p:cNvPr>
          <p:cNvSpPr txBox="1"/>
          <p:nvPr/>
        </p:nvSpPr>
        <p:spPr>
          <a:xfrm>
            <a:off x="7421972" y="5144923"/>
            <a:ext cx="1725457" cy="523220"/>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微指令</a:t>
            </a:r>
            <a:endParaRPr lang="en-US" altLang="zh-CN" sz="2800" b="1" dirty="0">
              <a:latin typeface="楷体" panose="02010609060101010101" pitchFamily="49" charset="-122"/>
              <a:ea typeface="楷体" panose="02010609060101010101" pitchFamily="49" charset="-122"/>
            </a:endParaRPr>
          </a:p>
        </p:txBody>
      </p:sp>
      <p:cxnSp>
        <p:nvCxnSpPr>
          <p:cNvPr id="3" name="直接箭头连接符 2">
            <a:extLst>
              <a:ext uri="{FF2B5EF4-FFF2-40B4-BE49-F238E27FC236}">
                <a16:creationId xmlns:a16="http://schemas.microsoft.com/office/drawing/2014/main" id="{C39D562D-16C8-4FBD-9AEC-9856E77548A2}"/>
              </a:ext>
            </a:extLst>
          </p:cNvPr>
          <p:cNvCxnSpPr>
            <a:cxnSpLocks/>
          </p:cNvCxnSpPr>
          <p:nvPr/>
        </p:nvCxnSpPr>
        <p:spPr>
          <a:xfrm>
            <a:off x="1874770" y="5406533"/>
            <a:ext cx="920523"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7821BA8-A99F-4A90-B467-736F802E7BD0}"/>
              </a:ext>
            </a:extLst>
          </p:cNvPr>
          <p:cNvCxnSpPr>
            <a:cxnSpLocks/>
          </p:cNvCxnSpPr>
          <p:nvPr/>
        </p:nvCxnSpPr>
        <p:spPr>
          <a:xfrm>
            <a:off x="4254638" y="5406533"/>
            <a:ext cx="920523"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6EE8B7D-E86B-4948-A836-59595BAF6748}"/>
              </a:ext>
            </a:extLst>
          </p:cNvPr>
          <p:cNvCxnSpPr>
            <a:cxnSpLocks/>
          </p:cNvCxnSpPr>
          <p:nvPr/>
        </p:nvCxnSpPr>
        <p:spPr>
          <a:xfrm>
            <a:off x="6634506" y="5406533"/>
            <a:ext cx="920523"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5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out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5"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12" name="文本框 11">
            <a:extLst>
              <a:ext uri="{FF2B5EF4-FFF2-40B4-BE49-F238E27FC236}">
                <a16:creationId xmlns:a16="http://schemas.microsoft.com/office/drawing/2014/main" id="{1459AC15-7791-42A4-8EEE-348DB0841955}"/>
              </a:ext>
            </a:extLst>
          </p:cNvPr>
          <p:cNvSpPr txBox="1"/>
          <p:nvPr/>
        </p:nvSpPr>
        <p:spPr>
          <a:xfrm>
            <a:off x="184306" y="809876"/>
            <a:ext cx="8775387" cy="5577489"/>
          </a:xfrm>
          <a:prstGeom prst="rect">
            <a:avLst/>
          </a:prstGeom>
          <a:noFill/>
        </p:spPr>
        <p:txBody>
          <a:bodyPr wrap="square" rtlCol="0">
            <a:spAutoFit/>
          </a:bodyPr>
          <a:lstStyle/>
          <a:p>
            <a:pPr>
              <a:lnSpc>
                <a:spcPct val="150000"/>
              </a:lnSpc>
              <a:defRPr/>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、微程序控制的概念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en-US" altLang="zh-CN" sz="2800" b="1" dirty="0">
                <a:latin typeface="楷体" panose="02010609060101010101" pitchFamily="49" charset="-122"/>
                <a:ea typeface="楷体" panose="02010609060101010101" pitchFamily="49" charset="-122"/>
              </a:rPr>
              <a:t>① </a:t>
            </a:r>
            <a:r>
              <a:rPr lang="zh-CN" altLang="en-US" sz="2800" b="1" dirty="0">
                <a:latin typeface="楷体" panose="02010609060101010101" pitchFamily="49" charset="-122"/>
                <a:ea typeface="楷体" panose="02010609060101010101" pitchFamily="49" charset="-122"/>
              </a:rPr>
              <a:t>将控制器所需的微命令，以</a:t>
            </a:r>
            <a:r>
              <a:rPr lang="zh-CN" altLang="en-US" sz="2800" b="1" dirty="0">
                <a:solidFill>
                  <a:schemeClr val="accent2"/>
                </a:solidFill>
                <a:latin typeface="楷体" panose="02010609060101010101" pitchFamily="49" charset="-122"/>
                <a:ea typeface="楷体" panose="02010609060101010101" pitchFamily="49" charset="-122"/>
              </a:rPr>
              <a:t>代码</a:t>
            </a:r>
            <a:r>
              <a:rPr lang="zh-CN" altLang="en-US" sz="2800" b="1" dirty="0">
                <a:latin typeface="楷体" panose="02010609060101010101" pitchFamily="49" charset="-122"/>
                <a:ea typeface="楷体" panose="02010609060101010101" pitchFamily="49" charset="-122"/>
              </a:rPr>
              <a:t>（微码）形式编成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微指令，存入一个</a:t>
            </a:r>
            <a:r>
              <a:rPr lang="en-US" altLang="zh-CN" sz="2800" b="1" dirty="0">
                <a:solidFill>
                  <a:schemeClr val="accent2"/>
                </a:solidFill>
                <a:latin typeface="楷体" panose="02010609060101010101" pitchFamily="49" charset="-122"/>
                <a:ea typeface="楷体" panose="02010609060101010101" pitchFamily="49" charset="-122"/>
              </a:rPr>
              <a:t>ROM</a:t>
            </a:r>
            <a:r>
              <a:rPr lang="zh-CN" altLang="en-US" sz="2800" b="1" dirty="0">
                <a:latin typeface="楷体" panose="02010609060101010101" pitchFamily="49" charset="-122"/>
                <a:ea typeface="楷体" panose="02010609060101010101" pitchFamily="49" charset="-122"/>
              </a:rPr>
              <a:t>构成的控制存储器中。</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将存储逻辑引入</a:t>
            </a:r>
            <a:r>
              <a:rPr lang="en-US" altLang="zh-CN" sz="2800" b="1" dirty="0">
                <a:solidFill>
                  <a:schemeClr val="accent2"/>
                </a:solidFill>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a:t>
            </a:r>
          </a:p>
          <a:p>
            <a:pPr lvl="0">
              <a:lnSpc>
                <a:spcPct val="150000"/>
              </a:lnSpc>
              <a:defRPr/>
            </a:pPr>
            <a:r>
              <a:rPr lang="en-US" altLang="zh-CN" sz="2800" b="1" dirty="0">
                <a:latin typeface="楷体" panose="02010609060101010101" pitchFamily="49" charset="-122"/>
                <a:ea typeface="楷体" panose="02010609060101010101" pitchFamily="49" charset="-122"/>
              </a:rPr>
              <a:t>② </a:t>
            </a:r>
            <a:r>
              <a:rPr lang="zh-CN" altLang="en-US" sz="2800" b="1" dirty="0">
                <a:latin typeface="楷体" panose="02010609060101010101" pitchFamily="49" charset="-122"/>
                <a:ea typeface="楷体" panose="02010609060101010101" pitchFamily="49" charset="-122"/>
              </a:rPr>
              <a:t>将各种机器指令的操作分解为若干</a:t>
            </a:r>
            <a:r>
              <a:rPr lang="zh-CN" altLang="en-US" sz="2800" b="1" dirty="0">
                <a:solidFill>
                  <a:schemeClr val="accent2"/>
                </a:solidFill>
                <a:latin typeface="楷体" panose="02010609060101010101" pitchFamily="49" charset="-122"/>
                <a:ea typeface="楷体" panose="02010609060101010101" pitchFamily="49" charset="-122"/>
              </a:rPr>
              <a:t>微操作序列</a:t>
            </a:r>
            <a:r>
              <a:rPr lang="zh-CN" altLang="en-US" sz="2800" b="1" dirty="0">
                <a:latin typeface="楷体" panose="02010609060101010101" pitchFamily="49" charset="-122"/>
                <a:ea typeface="楷体" panose="02010609060101010101" pitchFamily="49" charset="-122"/>
              </a:rPr>
              <a:t>。    </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将程序技术引入</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的构成级。</a:t>
            </a:r>
            <a:endParaRPr lang="en-US" altLang="zh-CN" sz="2800" b="1" dirty="0">
              <a:latin typeface="楷体" panose="02010609060101010101" pitchFamily="49" charset="-122"/>
              <a:ea typeface="楷体" panose="02010609060101010101" pitchFamily="49" charset="-122"/>
            </a:endParaRPr>
          </a:p>
          <a:p>
            <a:pPr lvl="0">
              <a:lnSpc>
                <a:spcPct val="150000"/>
              </a:lnSpc>
              <a:defRPr/>
            </a:pPr>
            <a:endParaRPr lang="en-US" altLang="zh-CN"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zh-CN" altLang="en-US" sz="2800" b="1" dirty="0">
                <a:latin typeface="楷体" panose="02010609060101010101" pitchFamily="49" charset="-122"/>
                <a:ea typeface="楷体" panose="02010609060101010101" pitchFamily="49" charset="-122"/>
              </a:rPr>
              <a:t>上面从两个角度阐明了</a:t>
            </a:r>
            <a:r>
              <a:rPr lang="zh-CN" altLang="en-US" sz="2800" b="1" dirty="0">
                <a:solidFill>
                  <a:schemeClr val="accent6">
                    <a:lumMod val="75000"/>
                  </a:schemeClr>
                </a:solidFill>
                <a:latin typeface="楷体" panose="02010609060101010101" pitchFamily="49" charset="-122"/>
                <a:ea typeface="楷体" panose="02010609060101010101" pitchFamily="49" charset="-122"/>
              </a:rPr>
              <a:t>微程序控制</a:t>
            </a:r>
            <a:r>
              <a:rPr lang="zh-CN" altLang="en-US" sz="2800" b="1" dirty="0">
                <a:latin typeface="楷体" panose="02010609060101010101" pitchFamily="49" charset="-122"/>
                <a:ea typeface="楷体" panose="02010609060101010101" pitchFamily="49" charset="-122"/>
              </a:rPr>
              <a:t>的基本概念：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微命令的产生方式，微程序与机器指令之间的对应关系。</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20" name="ïšḻïdê">
            <a:extLst>
              <a:ext uri="{FF2B5EF4-FFF2-40B4-BE49-F238E27FC236}">
                <a16:creationId xmlns:a16="http://schemas.microsoft.com/office/drawing/2014/main" id="{F63E0E22-6578-43AD-B7BA-72ADE4081E48}"/>
              </a:ext>
            </a:extLst>
          </p:cNvPr>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spTree>
    <p:extLst>
      <p:ext uri="{BB962C8B-B14F-4D97-AF65-F5344CB8AC3E}">
        <p14:creationId xmlns:p14="http://schemas.microsoft.com/office/powerpoint/2010/main" val="3176642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left)">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wipe(left)">
                                      <p:cBhvr>
                                        <p:cTn id="2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graphicFrame>
        <p:nvGraphicFramePr>
          <p:cNvPr id="13" name="表格 12">
            <a:extLst>
              <a:ext uri="{FF2B5EF4-FFF2-40B4-BE49-F238E27FC236}">
                <a16:creationId xmlns:a16="http://schemas.microsoft.com/office/drawing/2014/main" id="{472568C3-C730-48DA-9307-CA576D957431}"/>
              </a:ext>
            </a:extLst>
          </p:cNvPr>
          <p:cNvGraphicFramePr>
            <a:graphicFrameLocks noGrp="1"/>
          </p:cNvGraphicFramePr>
          <p:nvPr>
            <p:extLst>
              <p:ext uri="{D42A27DB-BD31-4B8C-83A1-F6EECF244321}">
                <p14:modId xmlns:p14="http://schemas.microsoft.com/office/powerpoint/2010/main" val="2291808810"/>
              </p:ext>
            </p:extLst>
          </p:nvPr>
        </p:nvGraphicFramePr>
        <p:xfrm>
          <a:off x="436418" y="1461443"/>
          <a:ext cx="6582872" cy="5394960"/>
        </p:xfrm>
        <a:graphic>
          <a:graphicData uri="http://schemas.openxmlformats.org/drawingml/2006/table">
            <a:tbl>
              <a:tblPr firstRow="1" bandRow="1">
                <a:tableStyleId>{5C22544A-7EE6-4342-B048-85BDC9FD1C3A}</a:tableStyleId>
              </a:tblPr>
              <a:tblGrid>
                <a:gridCol w="1645718">
                  <a:extLst>
                    <a:ext uri="{9D8B030D-6E8A-4147-A177-3AD203B41FA5}">
                      <a16:colId xmlns:a16="http://schemas.microsoft.com/office/drawing/2014/main" val="1630952323"/>
                    </a:ext>
                  </a:extLst>
                </a:gridCol>
                <a:gridCol w="1645718">
                  <a:extLst>
                    <a:ext uri="{9D8B030D-6E8A-4147-A177-3AD203B41FA5}">
                      <a16:colId xmlns:a16="http://schemas.microsoft.com/office/drawing/2014/main" val="3889443608"/>
                    </a:ext>
                  </a:extLst>
                </a:gridCol>
                <a:gridCol w="1645718">
                  <a:extLst>
                    <a:ext uri="{9D8B030D-6E8A-4147-A177-3AD203B41FA5}">
                      <a16:colId xmlns:a16="http://schemas.microsoft.com/office/drawing/2014/main" val="2807240513"/>
                    </a:ext>
                  </a:extLst>
                </a:gridCol>
                <a:gridCol w="1645718">
                  <a:extLst>
                    <a:ext uri="{9D8B030D-6E8A-4147-A177-3AD203B41FA5}">
                      <a16:colId xmlns:a16="http://schemas.microsoft.com/office/drawing/2014/main" val="4130772977"/>
                    </a:ext>
                  </a:extLst>
                </a:gridCol>
              </a:tblGrid>
              <a:tr h="347822">
                <a:tc>
                  <a:txBody>
                    <a:bodyPr/>
                    <a:lstStyle/>
                    <a:p>
                      <a:pPr algn="ctr"/>
                      <a:endParaRPr lang="zh-CN" altLang="en-US" b="1" dirty="0">
                        <a:latin typeface="楷体" panose="02010609060101010101" pitchFamily="49" charset="-122"/>
                        <a:ea typeface="楷体" panose="02010609060101010101" pitchFamily="49" charset="-122"/>
                      </a:endParaRPr>
                    </a:p>
                  </a:txBody>
                  <a:tcPr/>
                </a:tc>
                <a:tc>
                  <a:txBody>
                    <a:bodyPr/>
                    <a:lstStyle/>
                    <a:p>
                      <a:pPr algn="ctr"/>
                      <a:endParaRPr lang="zh-CN" altLang="en-US" b="1" dirty="0">
                        <a:latin typeface="楷体" panose="02010609060101010101" pitchFamily="49" charset="-122"/>
                        <a:ea typeface="楷体" panose="02010609060101010101" pitchFamily="49" charset="-122"/>
                      </a:endParaRPr>
                    </a:p>
                  </a:txBody>
                  <a:tcPr/>
                </a:tc>
                <a:tc>
                  <a:txBody>
                    <a:bodyPr/>
                    <a:lstStyle/>
                    <a:p>
                      <a:pPr algn="ctr"/>
                      <a:r>
                        <a:rPr lang="zh-CN" altLang="en-US" b="1" dirty="0">
                          <a:latin typeface="楷体" panose="02010609060101010101" pitchFamily="49" charset="-122"/>
                          <a:ea typeface="楷体" panose="02010609060101010101" pitchFamily="49" charset="-122"/>
                        </a:rPr>
                        <a:t>电平</a:t>
                      </a:r>
                    </a:p>
                  </a:txBody>
                  <a:tcPr/>
                </a:tc>
                <a:tc>
                  <a:txBody>
                    <a:bodyPr/>
                    <a:lstStyle/>
                    <a:p>
                      <a:pPr algn="ctr"/>
                      <a:r>
                        <a:rPr lang="zh-CN" altLang="en-US" b="1" dirty="0">
                          <a:latin typeface="楷体" panose="02010609060101010101" pitchFamily="49" charset="-122"/>
                          <a:ea typeface="楷体" panose="02010609060101010101" pitchFamily="49" charset="-122"/>
                        </a:rPr>
                        <a:t>脉冲</a:t>
                      </a:r>
                    </a:p>
                  </a:txBody>
                  <a:tcPr/>
                </a:tc>
                <a:extLst>
                  <a:ext uri="{0D108BD9-81ED-4DB2-BD59-A6C34878D82A}">
                    <a16:rowId xmlns:a16="http://schemas.microsoft.com/office/drawing/2014/main" val="339767353"/>
                  </a:ext>
                </a:extLst>
              </a:tr>
              <a:tr h="318837">
                <a:tc>
                  <a:txBody>
                    <a:bodyPr/>
                    <a:lstStyle/>
                    <a:p>
                      <a:pPr algn="ctr"/>
                      <a:r>
                        <a:rPr lang="en-US" altLang="zh-CN" sz="1600" b="1" dirty="0">
                          <a:latin typeface="楷体" panose="02010609060101010101" pitchFamily="49" charset="-122"/>
                          <a:ea typeface="楷体" panose="02010609060101010101" pitchFamily="49" charset="-122"/>
                        </a:rPr>
                        <a:t>FT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M→IR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EMAR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275641620"/>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428723360"/>
                  </a:ext>
                </a:extLst>
              </a:tr>
              <a:tr h="318837">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SIR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228779014"/>
                  </a:ext>
                </a:extLst>
              </a:tr>
              <a:tr h="318837">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PC→A</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4165181245"/>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zh-CN" altLang="en-US" sz="1600" b="1" dirty="0">
                          <a:latin typeface="楷体" panose="02010609060101010101" pitchFamily="49" charset="-122"/>
                          <a:ea typeface="楷体" panose="02010609060101010101" pitchFamily="49" charset="-122"/>
                        </a:rPr>
                        <a:t>在</a:t>
                      </a:r>
                      <a:r>
                        <a:rPr lang="en-US" altLang="zh-CN" sz="1600" b="1" dirty="0">
                          <a:latin typeface="楷体" panose="02010609060101010101" pitchFamily="49" charset="-122"/>
                          <a:ea typeface="楷体" panose="02010609060101010101" pitchFamily="49" charset="-122"/>
                        </a:rPr>
                        <a:t>ALU</a:t>
                      </a:r>
                      <a:r>
                        <a:rPr lang="zh-CN" altLang="en-US" sz="1600" b="1" dirty="0">
                          <a:latin typeface="楷体" panose="02010609060101010101" pitchFamily="49" charset="-122"/>
                          <a:ea typeface="楷体" panose="02010609060101010101" pitchFamily="49" charset="-122"/>
                        </a:rPr>
                        <a:t>中</a:t>
                      </a:r>
                      <a:r>
                        <a:rPr lang="en-US" altLang="zh-CN" sz="1600" b="1" dirty="0">
                          <a:latin typeface="楷体" panose="02010609060101010101" pitchFamily="49" charset="-122"/>
                          <a:ea typeface="楷体" panose="02010609060101010101" pitchFamily="49" charset="-122"/>
                        </a:rPr>
                        <a:t>A+1</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620704656"/>
                  </a:ext>
                </a:extLst>
              </a:tr>
              <a:tr h="318837">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DM</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CPPC</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85441638"/>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1→ST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CPST?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39872658"/>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1→DT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CPDT?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722314392"/>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1→ET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CPET?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635809402"/>
                  </a:ext>
                </a:extLst>
              </a:tr>
              <a:tr h="318837">
                <a:tc>
                  <a:txBody>
                    <a:bodyPr/>
                    <a:lstStyle/>
                    <a:p>
                      <a:pPr algn="ctr"/>
                      <a:r>
                        <a:rPr lang="en-US" altLang="zh-CN" sz="1600" b="1" dirty="0">
                          <a:latin typeface="楷体" panose="02010609060101010101" pitchFamily="49" charset="-122"/>
                          <a:ea typeface="楷体" panose="02010609060101010101" pitchFamily="49" charset="-122"/>
                        </a:rPr>
                        <a:t>ST0</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RO→MAR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err="1">
                          <a:latin typeface="楷体" panose="02010609060101010101" pitchFamily="49" charset="-122"/>
                          <a:ea typeface="楷体" panose="02010609060101010101" pitchFamily="49" charset="-122"/>
                        </a:rPr>
                        <a:t>Ri→A</a:t>
                      </a:r>
                      <a:r>
                        <a:rPr lang="en-US" altLang="zh-CN" sz="1600" b="1" dirty="0">
                          <a:latin typeface="楷体" panose="02010609060101010101" pitchFamily="49" charset="-122"/>
                          <a:ea typeface="楷体" panose="02010609060101010101" pitchFamily="49" charset="-122"/>
                        </a:rPr>
                        <a:t>/B</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518999710"/>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zh-CN" altLang="en-US" sz="1600" b="1" dirty="0">
                          <a:latin typeface="楷体" panose="02010609060101010101" pitchFamily="49" charset="-122"/>
                          <a:ea typeface="楷体" panose="02010609060101010101" pitchFamily="49" charset="-122"/>
                        </a:rPr>
                        <a:t>经过</a:t>
                      </a:r>
                      <a:r>
                        <a:rPr lang="en-US" altLang="zh-CN" sz="1600" b="1" dirty="0">
                          <a:latin typeface="楷体" panose="02010609060101010101" pitchFamily="49" charset="-122"/>
                          <a:ea typeface="楷体" panose="02010609060101010101" pitchFamily="49" charset="-122"/>
                        </a:rPr>
                        <a:t>ALU</a:t>
                      </a:r>
                      <a:r>
                        <a:rPr lang="zh-CN" altLang="en-US" sz="1600" b="1" dirty="0">
                          <a:latin typeface="楷体" panose="02010609060101010101" pitchFamily="49" charset="-122"/>
                          <a:ea typeface="楷体" panose="02010609060101010101" pitchFamily="49" charset="-122"/>
                        </a:rPr>
                        <a:t>传送</a:t>
                      </a:r>
                    </a:p>
                  </a:txBody>
                  <a:tcPr/>
                </a:tc>
                <a:tc>
                  <a:txBody>
                    <a:bodyPr/>
                    <a:lstStyle/>
                    <a:p>
                      <a:pPr algn="ctr"/>
                      <a:r>
                        <a:rPr lang="en-US" altLang="zh-CN" sz="1600" b="1" dirty="0">
                          <a:latin typeface="楷体" panose="02010609060101010101" pitchFamily="49" charset="-122"/>
                          <a:ea typeface="楷体" panose="02010609060101010101" pitchFamily="49" charset="-122"/>
                        </a:rPr>
                        <a: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129335939"/>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DM</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CPMAR</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416625389"/>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T+1</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4184479810"/>
                  </a:ext>
                </a:extLst>
              </a:tr>
              <a:tr h="318837">
                <a:tc>
                  <a:txBody>
                    <a:bodyPr/>
                    <a:lstStyle/>
                    <a:p>
                      <a:pPr algn="ctr"/>
                      <a:r>
                        <a:rPr lang="en-US" altLang="zh-CN" sz="1600" b="1" dirty="0">
                          <a:latin typeface="楷体" panose="02010609060101010101" pitchFamily="49" charset="-122"/>
                          <a:ea typeface="楷体" panose="02010609060101010101" pitchFamily="49" charset="-122"/>
                        </a:rPr>
                        <a:t>ST1</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M→MBR→C</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116664431"/>
                  </a:ext>
                </a:extLst>
              </a:tr>
              <a:tr h="318837">
                <a:tc gridSpan="4">
                  <a:txBody>
                    <a:bodyPr/>
                    <a:lstStyle/>
                    <a:p>
                      <a:pPr algn="ctr"/>
                      <a:r>
                        <a:rPr lang="en-US" altLang="zh-CN" sz="1600" b="1" dirty="0">
                          <a:latin typeface="楷体" panose="02010609060101010101" pitchFamily="49" charset="-122"/>
                          <a:ea typeface="楷体" panose="02010609060101010101" pitchFamily="49" charset="-122"/>
                        </a:rPr>
                        <a:t>…………</a:t>
                      </a:r>
                      <a:endParaRPr lang="zh-CN" altLang="en-US" sz="1600" b="1" dirty="0">
                        <a:latin typeface="楷体" panose="02010609060101010101" pitchFamily="49" charset="-122"/>
                        <a:ea typeface="楷体" panose="02010609060101010101" pitchFamily="49" charset="-122"/>
                      </a:endParaRPr>
                    </a:p>
                  </a:txBody>
                  <a:tcPr/>
                </a:tc>
                <a:tc hMerge="1">
                  <a:txBody>
                    <a:bodyPr/>
                    <a:lstStyle/>
                    <a:p>
                      <a:pPr algn="ctr"/>
                      <a:endParaRPr lang="zh-CN" altLang="en-US" sz="1600" b="1" dirty="0">
                        <a:latin typeface="楷体" panose="02010609060101010101" pitchFamily="49" charset="-122"/>
                        <a:ea typeface="楷体" panose="02010609060101010101" pitchFamily="49" charset="-122"/>
                      </a:endParaRPr>
                    </a:p>
                  </a:txBody>
                  <a:tcPr/>
                </a:tc>
                <a:tc hMerge="1">
                  <a:txBody>
                    <a:bodyPr/>
                    <a:lstStyle/>
                    <a:p>
                      <a:pPr algn="ctr"/>
                      <a:endParaRPr lang="zh-CN" altLang="en-US" sz="1600" b="1" dirty="0">
                        <a:latin typeface="楷体" panose="02010609060101010101" pitchFamily="49" charset="-122"/>
                        <a:ea typeface="楷体" panose="02010609060101010101" pitchFamily="49" charset="-122"/>
                      </a:endParaRPr>
                    </a:p>
                  </a:txBody>
                  <a:tcPr/>
                </a:tc>
                <a:tc hMerge="1">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411531473"/>
                  </a:ext>
                </a:extLst>
              </a:tr>
            </a:tbl>
          </a:graphicData>
        </a:graphic>
      </p:graphicFrame>
      <p:sp>
        <p:nvSpPr>
          <p:cNvPr id="14" name="文本框 13">
            <a:extLst>
              <a:ext uri="{FF2B5EF4-FFF2-40B4-BE49-F238E27FC236}">
                <a16:creationId xmlns:a16="http://schemas.microsoft.com/office/drawing/2014/main" id="{C29D0D13-0917-4E5A-BFEB-FD1A074D82C6}"/>
              </a:ext>
            </a:extLst>
          </p:cNvPr>
          <p:cNvSpPr txBox="1"/>
          <p:nvPr/>
        </p:nvSpPr>
        <p:spPr>
          <a:xfrm>
            <a:off x="91686" y="832967"/>
            <a:ext cx="4950577" cy="637675"/>
          </a:xfrm>
          <a:prstGeom prst="rect">
            <a:avLst/>
          </a:prstGeom>
          <a:noFill/>
        </p:spPr>
        <p:txBody>
          <a:bodyPr wrap="square" rtlCol="0">
            <a:spAutoFit/>
          </a:bodyPr>
          <a:lstStyle/>
          <a:p>
            <a:pPr lvl="0">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例如：  </a:t>
            </a:r>
            <a:r>
              <a:rPr lang="en-US" altLang="zh-CN" sz="2800" b="1" dirty="0">
                <a:latin typeface="楷体" panose="02010609060101010101" pitchFamily="49" charset="-122"/>
                <a:ea typeface="楷体" panose="02010609060101010101" pitchFamily="49" charset="-122"/>
              </a:rPr>
              <a:t>mov  </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Ro</a:t>
            </a: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(R1)</a:t>
            </a:r>
          </a:p>
        </p:txBody>
      </p:sp>
      <p:sp>
        <p:nvSpPr>
          <p:cNvPr id="15" name="文本框 14">
            <a:extLst>
              <a:ext uri="{FF2B5EF4-FFF2-40B4-BE49-F238E27FC236}">
                <a16:creationId xmlns:a16="http://schemas.microsoft.com/office/drawing/2014/main" id="{D78FEA6A-CDAD-4187-8AD9-AB00EFA67AF3}"/>
              </a:ext>
            </a:extLst>
          </p:cNvPr>
          <p:cNvSpPr txBox="1"/>
          <p:nvPr/>
        </p:nvSpPr>
        <p:spPr>
          <a:xfrm>
            <a:off x="2781844" y="580975"/>
            <a:ext cx="2391047" cy="559769"/>
          </a:xfrm>
          <a:prstGeom prst="rect">
            <a:avLst/>
          </a:prstGeom>
          <a:noFill/>
        </p:spPr>
        <p:txBody>
          <a:bodyPr wrap="square" rtlCol="0">
            <a:spAutoFit/>
          </a:bodyPr>
          <a:lstStyle/>
          <a:p>
            <a:pPr lvl="0">
              <a:lnSpc>
                <a:spcPct val="150000"/>
              </a:lnSpc>
              <a:defRPr/>
            </a:pPr>
            <a:r>
              <a:rPr lang="zh-CN" altLang="en-US" sz="2400" b="1" dirty="0">
                <a:solidFill>
                  <a:schemeClr val="accent2"/>
                </a:solidFill>
                <a:latin typeface="楷体" panose="02010609060101010101" pitchFamily="49" charset="-122"/>
                <a:ea typeface="楷体" panose="02010609060101010101" pitchFamily="49" charset="-122"/>
              </a:rPr>
              <a:t>源      目的</a:t>
            </a:r>
            <a:endParaRPr lang="en-US" altLang="zh-CN" sz="2400" b="1" dirty="0">
              <a:solidFill>
                <a:schemeClr val="accent2"/>
              </a:solidFill>
              <a:latin typeface="楷体" panose="02010609060101010101" pitchFamily="49" charset="-122"/>
              <a:ea typeface="楷体" panose="02010609060101010101" pitchFamily="49" charset="-122"/>
            </a:endParaRPr>
          </a:p>
        </p:txBody>
      </p:sp>
      <p:sp>
        <p:nvSpPr>
          <p:cNvPr id="18" name="AutoShape 16">
            <a:extLst>
              <a:ext uri="{FF2B5EF4-FFF2-40B4-BE49-F238E27FC236}">
                <a16:creationId xmlns:a16="http://schemas.microsoft.com/office/drawing/2014/main" id="{9C0BE4FE-C2D9-403D-8A18-A6A4FF4E20E2}"/>
              </a:ext>
            </a:extLst>
          </p:cNvPr>
          <p:cNvSpPr/>
          <p:nvPr/>
        </p:nvSpPr>
        <p:spPr bwMode="auto">
          <a:xfrm rot="10800000">
            <a:off x="5137778" y="2213366"/>
            <a:ext cx="123825" cy="905333"/>
          </a:xfrm>
          <a:prstGeom prst="leftBrace">
            <a:avLst>
              <a:gd name="adj1" fmla="val 118847"/>
              <a:gd name="adj2" fmla="val 50000"/>
            </a:avLst>
          </a:prstGeom>
          <a:noFill/>
          <a:ln w="38100" cap="sq">
            <a:solidFill>
              <a:srgbClr val="ED7D3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solidFill>
                <a:schemeClr val="accent2"/>
              </a:solidFill>
              <a:latin typeface="楷体" panose="02010609060101010101" pitchFamily="49" charset="-122"/>
              <a:ea typeface="楷体" panose="02010609060101010101" pitchFamily="49" charset="-122"/>
            </a:endParaRPr>
          </a:p>
        </p:txBody>
      </p:sp>
      <p:sp>
        <p:nvSpPr>
          <p:cNvPr id="19" name="AutoShape 16">
            <a:extLst>
              <a:ext uri="{FF2B5EF4-FFF2-40B4-BE49-F238E27FC236}">
                <a16:creationId xmlns:a16="http://schemas.microsoft.com/office/drawing/2014/main" id="{BA724B53-40AF-4CE4-BE55-68FBAB2F903E}"/>
              </a:ext>
            </a:extLst>
          </p:cNvPr>
          <p:cNvSpPr/>
          <p:nvPr/>
        </p:nvSpPr>
        <p:spPr bwMode="auto">
          <a:xfrm rot="10800000">
            <a:off x="6595101" y="5245100"/>
            <a:ext cx="123825" cy="837013"/>
          </a:xfrm>
          <a:prstGeom prst="leftBrace">
            <a:avLst>
              <a:gd name="adj1" fmla="val 118847"/>
              <a:gd name="adj2" fmla="val 50000"/>
            </a:avLst>
          </a:prstGeom>
          <a:noFill/>
          <a:ln w="38100" cap="sq">
            <a:solidFill>
              <a:srgbClr val="ED7D3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solidFill>
                <a:schemeClr val="accent2"/>
              </a:solidFill>
              <a:latin typeface="楷体" panose="02010609060101010101" pitchFamily="49" charset="-122"/>
              <a:ea typeface="楷体" panose="02010609060101010101" pitchFamily="49" charset="-122"/>
            </a:endParaRPr>
          </a:p>
        </p:txBody>
      </p:sp>
      <p:sp>
        <p:nvSpPr>
          <p:cNvPr id="20" name="ïšḻïdê">
            <a:extLst>
              <a:ext uri="{FF2B5EF4-FFF2-40B4-BE49-F238E27FC236}">
                <a16:creationId xmlns:a16="http://schemas.microsoft.com/office/drawing/2014/main" id="{8755CFFB-224E-4064-A7EA-935D198820D6}"/>
              </a:ext>
            </a:extLst>
          </p:cNvPr>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sp>
        <p:nvSpPr>
          <p:cNvPr id="23" name="文本框 22">
            <a:extLst>
              <a:ext uri="{FF2B5EF4-FFF2-40B4-BE49-F238E27FC236}">
                <a16:creationId xmlns:a16="http://schemas.microsoft.com/office/drawing/2014/main" id="{23FAEEEF-6BEC-43BD-AAAD-92688ED35338}"/>
              </a:ext>
            </a:extLst>
          </p:cNvPr>
          <p:cNvSpPr txBox="1"/>
          <p:nvPr/>
        </p:nvSpPr>
        <p:spPr>
          <a:xfrm>
            <a:off x="5399576" y="2338522"/>
            <a:ext cx="2391047" cy="559769"/>
          </a:xfrm>
          <a:prstGeom prst="rect">
            <a:avLst/>
          </a:prstGeom>
          <a:noFill/>
        </p:spPr>
        <p:txBody>
          <a:bodyPr wrap="square" rtlCol="0">
            <a:spAutoFit/>
          </a:bodyPr>
          <a:lstStyle/>
          <a:p>
            <a:pPr lvl="0">
              <a:lnSpc>
                <a:spcPct val="150000"/>
              </a:lnSpc>
              <a:defRPr/>
            </a:pPr>
            <a:r>
              <a:rPr lang="zh-CN" altLang="en-US" sz="2400" b="1" dirty="0">
                <a:solidFill>
                  <a:schemeClr val="accent2"/>
                </a:solidFill>
                <a:latin typeface="楷体" panose="02010609060101010101" pitchFamily="49" charset="-122"/>
                <a:ea typeface="楷体" panose="02010609060101010101" pitchFamily="49" charset="-122"/>
              </a:rPr>
              <a:t>一条微命令</a:t>
            </a:r>
            <a:endParaRPr lang="en-US" altLang="zh-CN" sz="24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458239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left)">
                                      <p:cBhvr>
                                        <p:cTn id="29" dur="500"/>
                                        <p:tgtEl>
                                          <p:spTgt spid="2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8" grpId="0" animBg="1"/>
      <p:bldP spid="19" grpId="0" animBg="1"/>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16" name="文本框 15">
            <a:extLst>
              <a:ext uri="{FF2B5EF4-FFF2-40B4-BE49-F238E27FC236}">
                <a16:creationId xmlns:a16="http://schemas.microsoft.com/office/drawing/2014/main" id="{D947ED62-AE36-4241-BC08-AEBD263FA4F9}"/>
              </a:ext>
            </a:extLst>
          </p:cNvPr>
          <p:cNvSpPr txBox="1"/>
          <p:nvPr/>
        </p:nvSpPr>
        <p:spPr>
          <a:xfrm>
            <a:off x="184306" y="740204"/>
            <a:ext cx="7235397" cy="637675"/>
          </a:xfrm>
          <a:prstGeom prst="rect">
            <a:avLst/>
          </a:prstGeom>
          <a:noFill/>
        </p:spPr>
        <p:txBody>
          <a:bodyPr wrap="square" rtlCol="0">
            <a:spAutoFit/>
          </a:bodyPr>
          <a:lstStyle/>
          <a:p>
            <a:pPr>
              <a:lnSpc>
                <a:spcPct val="150000"/>
              </a:lnSpc>
              <a:defRPr/>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、微程序控制器的硬件组成及各部分的作用</a:t>
            </a:r>
            <a:endParaRPr lang="en-US" altLang="zh-CN" sz="2800" b="1" dirty="0">
              <a:solidFill>
                <a:srgbClr val="0563C1"/>
              </a:solidFill>
              <a:latin typeface="楷体" panose="02010609060101010101" pitchFamily="49" charset="-122"/>
              <a:ea typeface="楷体" panose="02010609060101010101" pitchFamily="49" charset="-122"/>
            </a:endParaRPr>
          </a:p>
        </p:txBody>
      </p:sp>
      <p:pic>
        <p:nvPicPr>
          <p:cNvPr id="2" name="图片 1">
            <a:extLst>
              <a:ext uri="{FF2B5EF4-FFF2-40B4-BE49-F238E27FC236}">
                <a16:creationId xmlns:a16="http://schemas.microsoft.com/office/drawing/2014/main" id="{F9C9BAE6-7227-435F-9BAC-E9A3EA990E44}"/>
              </a:ext>
            </a:extLst>
          </p:cNvPr>
          <p:cNvPicPr>
            <a:picLocks noChangeAspect="1"/>
          </p:cNvPicPr>
          <p:nvPr/>
        </p:nvPicPr>
        <p:blipFill>
          <a:blip r:embed="rId5"/>
          <a:stretch>
            <a:fillRect/>
          </a:stretch>
        </p:blipFill>
        <p:spPr>
          <a:xfrm>
            <a:off x="1437718" y="1471046"/>
            <a:ext cx="6268563" cy="2916591"/>
          </a:xfrm>
          <a:prstGeom prst="rect">
            <a:avLst/>
          </a:prstGeom>
        </p:spPr>
      </p:pic>
      <p:sp>
        <p:nvSpPr>
          <p:cNvPr id="20" name="AutoShape 16">
            <a:extLst>
              <a:ext uri="{FF2B5EF4-FFF2-40B4-BE49-F238E27FC236}">
                <a16:creationId xmlns:a16="http://schemas.microsoft.com/office/drawing/2014/main" id="{FC97C42C-F450-473B-AD06-50DA5E5DE12A}"/>
              </a:ext>
            </a:extLst>
          </p:cNvPr>
          <p:cNvSpPr/>
          <p:nvPr/>
        </p:nvSpPr>
        <p:spPr bwMode="auto">
          <a:xfrm>
            <a:off x="1437718" y="4551616"/>
            <a:ext cx="123825" cy="1838315"/>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23" name="文本框 22">
            <a:extLst>
              <a:ext uri="{FF2B5EF4-FFF2-40B4-BE49-F238E27FC236}">
                <a16:creationId xmlns:a16="http://schemas.microsoft.com/office/drawing/2014/main" id="{CC41D96A-14E9-413D-95E0-569E18C853D9}"/>
              </a:ext>
            </a:extLst>
          </p:cNvPr>
          <p:cNvSpPr txBox="1"/>
          <p:nvPr/>
        </p:nvSpPr>
        <p:spPr>
          <a:xfrm>
            <a:off x="507474" y="5067077"/>
            <a:ext cx="992156"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组成</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24" name="文本框 23">
            <a:extLst>
              <a:ext uri="{FF2B5EF4-FFF2-40B4-BE49-F238E27FC236}">
                <a16:creationId xmlns:a16="http://schemas.microsoft.com/office/drawing/2014/main" id="{BE09A00B-0E10-4B88-AC9B-5672F95299FC}"/>
              </a:ext>
            </a:extLst>
          </p:cNvPr>
          <p:cNvSpPr txBox="1"/>
          <p:nvPr/>
        </p:nvSpPr>
        <p:spPr>
          <a:xfrm>
            <a:off x="1668135" y="4417457"/>
            <a:ext cx="5220345" cy="2074029"/>
          </a:xfrm>
          <a:prstGeom prst="rect">
            <a:avLst/>
          </a:prstGeom>
          <a:noFill/>
        </p:spPr>
        <p:txBody>
          <a:bodyPr wrap="square" rtlCol="0">
            <a:spAutoFit/>
          </a:bodyPr>
          <a:lstStyle/>
          <a:p>
            <a:pPr>
              <a:lnSpc>
                <a:spcPct val="110000"/>
              </a:lnSpc>
              <a:defRPr/>
            </a:pPr>
            <a:r>
              <a:rPr lang="en-US" altLang="zh-CN" sz="2400" b="1" dirty="0">
                <a:latin typeface="楷体" panose="02010609060101010101" pitchFamily="49" charset="-122"/>
                <a:ea typeface="楷体" panose="02010609060101010101" pitchFamily="49" charset="-122"/>
              </a:rPr>
              <a:t>IR</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PSW</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PC</a:t>
            </a:r>
          </a:p>
          <a:p>
            <a:pPr>
              <a:lnSpc>
                <a:spcPct val="110000"/>
              </a:lnSpc>
              <a:defRPr/>
            </a:pPr>
            <a:r>
              <a:rPr lang="zh-CN" altLang="en-US" sz="2400" b="1" dirty="0">
                <a:latin typeface="楷体" panose="02010609060101010101" pitchFamily="49" charset="-122"/>
                <a:ea typeface="楷体" panose="02010609060101010101" pitchFamily="49" charset="-122"/>
              </a:rPr>
              <a:t>时序系统</a:t>
            </a:r>
            <a:endParaRPr lang="en-US" altLang="zh-CN" sz="2400" b="1" dirty="0">
              <a:latin typeface="楷体" panose="02010609060101010101" pitchFamily="49" charset="-122"/>
              <a:ea typeface="楷体" panose="02010609060101010101" pitchFamily="49" charset="-122"/>
            </a:endParaRPr>
          </a:p>
          <a:p>
            <a:pPr>
              <a:lnSpc>
                <a:spcPct val="110000"/>
              </a:lnSpc>
              <a:defRPr/>
            </a:pPr>
            <a:r>
              <a:rPr lang="zh-CN" altLang="en-US" sz="2400" b="1" dirty="0">
                <a:latin typeface="楷体" panose="02010609060101010101" pitchFamily="49" charset="-122"/>
                <a:ea typeface="楷体" panose="02010609060101010101" pitchFamily="49" charset="-122"/>
              </a:rPr>
              <a:t>控制存储器</a:t>
            </a:r>
            <a:r>
              <a:rPr lang="en-US" altLang="zh-CN" sz="2400" b="1" dirty="0">
                <a:latin typeface="楷体" panose="02010609060101010101" pitchFamily="49" charset="-122"/>
                <a:ea typeface="楷体" panose="02010609060101010101" pitchFamily="49" charset="-122"/>
              </a:rPr>
              <a:t>CM</a:t>
            </a:r>
          </a:p>
          <a:p>
            <a:pPr>
              <a:lnSpc>
                <a:spcPct val="110000"/>
              </a:lnSpc>
              <a:defRPr/>
            </a:pPr>
            <a:r>
              <a:rPr lang="zh-CN" altLang="en-US" sz="2400" b="1" dirty="0">
                <a:latin typeface="楷体" panose="02010609060101010101" pitchFamily="49" charset="-122"/>
                <a:ea typeface="楷体" panose="02010609060101010101" pitchFamily="49" charset="-122"/>
              </a:rPr>
              <a:t>微指令寄存器、</a:t>
            </a:r>
            <a:r>
              <a:rPr lang="en-US" altLang="zh-CN" sz="2400" b="1" dirty="0">
                <a:latin typeface="楷体" panose="02010609060101010101" pitchFamily="49" charset="-122"/>
                <a:ea typeface="楷体" panose="02010609060101010101" pitchFamily="49" charset="-122"/>
              </a:rPr>
              <a:t>UIR</a:t>
            </a:r>
            <a:r>
              <a:rPr lang="zh-CN" altLang="en-US" sz="2400" b="1" dirty="0">
                <a:latin typeface="楷体" panose="02010609060101010101" pitchFamily="49" charset="-122"/>
                <a:ea typeface="楷体" panose="02010609060101010101" pitchFamily="49" charset="-122"/>
              </a:rPr>
              <a:t>微地址形成电路、</a:t>
            </a:r>
            <a:endParaRPr lang="en-US" altLang="zh-CN" sz="2400" b="1" dirty="0">
              <a:latin typeface="楷体" panose="02010609060101010101" pitchFamily="49" charset="-122"/>
              <a:ea typeface="楷体" panose="02010609060101010101" pitchFamily="49" charset="-122"/>
            </a:endParaRPr>
          </a:p>
          <a:p>
            <a:pPr>
              <a:lnSpc>
                <a:spcPct val="110000"/>
              </a:lnSpc>
              <a:defRPr/>
            </a:pPr>
            <a:r>
              <a:rPr lang="zh-CN" altLang="en-US" sz="2400" b="1" dirty="0">
                <a:latin typeface="楷体" panose="02010609060101010101" pitchFamily="49" charset="-122"/>
                <a:ea typeface="楷体" panose="02010609060101010101" pitchFamily="49" charset="-122"/>
              </a:rPr>
              <a:t>微地址寄存器</a:t>
            </a:r>
            <a:r>
              <a:rPr lang="en-US" altLang="zh-CN" sz="2400" b="1" dirty="0">
                <a:latin typeface="楷体" panose="02010609060101010101" pitchFamily="49" charset="-122"/>
                <a:ea typeface="楷体" panose="02010609060101010101" pitchFamily="49" charset="-122"/>
              </a:rPr>
              <a:t>UAR</a:t>
            </a:r>
            <a:r>
              <a:rPr lang="zh-CN" altLang="en-US" sz="2400" b="1" dirty="0">
                <a:latin typeface="楷体" panose="02010609060101010101" pitchFamily="49" charset="-122"/>
                <a:ea typeface="楷体" panose="02010609060101010101" pitchFamily="49" charset="-122"/>
              </a:rPr>
              <a:t>、译码器</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226868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wipe(left)">
                                      <p:cBhvr>
                                        <p:cTn id="19" dur="500"/>
                                        <p:tgtEl>
                                          <p:spTgt spid="2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wipe(left)">
                                      <p:cBhvr>
                                        <p:cTn id="29" dur="500"/>
                                        <p:tgtEl>
                                          <p:spTgt spid="2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xEl>
                                              <p:pRg st="1" end="1"/>
                                            </p:txEl>
                                          </p:spTgt>
                                        </p:tgtEl>
                                        <p:attrNameLst>
                                          <p:attrName>style.visibility</p:attrName>
                                        </p:attrNameLst>
                                      </p:cBhvr>
                                      <p:to>
                                        <p:strVal val="visible"/>
                                      </p:to>
                                    </p:set>
                                    <p:animEffect transition="in" filter="wipe(left)">
                                      <p:cBhvr>
                                        <p:cTn id="34" dur="500"/>
                                        <p:tgtEl>
                                          <p:spTgt spid="2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xEl>
                                              <p:pRg st="2" end="2"/>
                                            </p:txEl>
                                          </p:spTgt>
                                        </p:tgtEl>
                                        <p:attrNameLst>
                                          <p:attrName>style.visibility</p:attrName>
                                        </p:attrNameLst>
                                      </p:cBhvr>
                                      <p:to>
                                        <p:strVal val="visible"/>
                                      </p:to>
                                    </p:set>
                                    <p:animEffect transition="in" filter="wipe(left)">
                                      <p:cBhvr>
                                        <p:cTn id="39" dur="500"/>
                                        <p:tgtEl>
                                          <p:spTgt spid="2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xEl>
                                              <p:pRg st="3" end="3"/>
                                            </p:txEl>
                                          </p:spTgt>
                                        </p:tgtEl>
                                        <p:attrNameLst>
                                          <p:attrName>style.visibility</p:attrName>
                                        </p:attrNameLst>
                                      </p:cBhvr>
                                      <p:to>
                                        <p:strVal val="visible"/>
                                      </p:to>
                                    </p:set>
                                    <p:animEffect transition="in" filter="wipe(left)">
                                      <p:cBhvr>
                                        <p:cTn id="44" dur="500"/>
                                        <p:tgtEl>
                                          <p:spTgt spid="2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
                                            <p:txEl>
                                              <p:pRg st="4" end="4"/>
                                            </p:txEl>
                                          </p:spTgt>
                                        </p:tgtEl>
                                        <p:attrNameLst>
                                          <p:attrName>style.visibility</p:attrName>
                                        </p:attrNameLst>
                                      </p:cBhvr>
                                      <p:to>
                                        <p:strVal val="visible"/>
                                      </p:to>
                                    </p:set>
                                    <p:animEffect transition="in" filter="wipe(left)">
                                      <p:cBhvr>
                                        <p:cTn id="49"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0" grpId="0" animBg="1"/>
      <p:bldP spid="23" grpId="0" build="p"/>
      <p:bldP spid="2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2020/7/3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16" name="文本框 15">
            <a:extLst>
              <a:ext uri="{FF2B5EF4-FFF2-40B4-BE49-F238E27FC236}">
                <a16:creationId xmlns:a16="http://schemas.microsoft.com/office/drawing/2014/main" id="{D947ED62-AE36-4241-BC08-AEBD263FA4F9}"/>
              </a:ext>
            </a:extLst>
          </p:cNvPr>
          <p:cNvSpPr txBox="1"/>
          <p:nvPr/>
        </p:nvSpPr>
        <p:spPr>
          <a:xfrm>
            <a:off x="184306" y="905675"/>
            <a:ext cx="8872536" cy="2576667"/>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① 控制存取器</a:t>
            </a:r>
            <a:r>
              <a:rPr lang="en-US" altLang="zh-CN" sz="2800" b="1" dirty="0">
                <a:solidFill>
                  <a:schemeClr val="accent2"/>
                </a:solidFill>
                <a:latin typeface="楷体" panose="02010609060101010101" pitchFamily="49" charset="-122"/>
                <a:ea typeface="楷体" panose="02010609060101010101" pitchFamily="49" charset="-122"/>
              </a:rPr>
              <a:t>CM</a:t>
            </a:r>
            <a:r>
              <a:rPr lang="zh-CN" altLang="en-US" sz="2800" b="1" dirty="0">
                <a:solidFill>
                  <a:schemeClr val="accent2"/>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用来存放微程序，它的每一单元用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来存放一条微指令，一段微程序需要几十位。</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② 微指令寄存器</a:t>
            </a:r>
            <a:r>
              <a:rPr lang="en-US" altLang="zh-CN" sz="2800" b="1" dirty="0">
                <a:solidFill>
                  <a:schemeClr val="accent2"/>
                </a:solidFill>
                <a:latin typeface="楷体" panose="02010609060101010101" pitchFamily="49" charset="-122"/>
                <a:ea typeface="楷体" panose="02010609060101010101" pitchFamily="49" charset="-122"/>
              </a:rPr>
              <a:t>UIR</a:t>
            </a:r>
            <a:r>
              <a:rPr lang="zh-CN" altLang="en-US" sz="2800" b="1" dirty="0">
                <a:solidFill>
                  <a:schemeClr val="accent2"/>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CM</a:t>
            </a:r>
            <a:r>
              <a:rPr lang="zh-CN" altLang="en-US" sz="2800" b="1" dirty="0">
                <a:latin typeface="楷体" panose="02010609060101010101" pitchFamily="49" charset="-122"/>
                <a:ea typeface="楷体" panose="02010609060101010101" pitchFamily="49" charset="-122"/>
              </a:rPr>
              <a:t>读取的微指令，存放于</a:t>
            </a:r>
            <a:r>
              <a:rPr lang="en-US" altLang="zh-CN" sz="2800" b="1" dirty="0">
                <a:latin typeface="楷体" panose="02010609060101010101" pitchFamily="49" charset="-122"/>
                <a:ea typeface="楷体" panose="02010609060101010101" pitchFamily="49" charset="-122"/>
              </a:rPr>
              <a:t>UIR</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a:t>
            </a:r>
            <a:r>
              <a:rPr lang="en-US" altLang="zh-CN" sz="2800" b="1" dirty="0">
                <a:latin typeface="楷体" panose="02010609060101010101" pitchFamily="49" charset="-122"/>
                <a:ea typeface="楷体" panose="02010609060101010101" pitchFamily="49" charset="-122"/>
              </a:rPr>
              <a:t>UI</a:t>
            </a:r>
            <a:r>
              <a:rPr lang="zh-CN" altLang="en-US" sz="2800" b="1" dirty="0">
                <a:latin typeface="楷体" panose="02010609060101010101" pitchFamily="49" charset="-122"/>
                <a:ea typeface="楷体" panose="02010609060101010101" pitchFamily="49" charset="-122"/>
              </a:rPr>
              <a:t>分为两部分。</a:t>
            </a:r>
            <a:endParaRPr lang="en-US" altLang="zh-CN" sz="2800" b="1" dirty="0">
              <a:latin typeface="楷体" panose="02010609060101010101" pitchFamily="49" charset="-122"/>
              <a:ea typeface="楷体" panose="02010609060101010101" pitchFamily="49" charset="-122"/>
            </a:endParaRPr>
          </a:p>
        </p:txBody>
      </p:sp>
      <p:sp>
        <p:nvSpPr>
          <p:cNvPr id="17" name="AutoShape 16">
            <a:extLst>
              <a:ext uri="{FF2B5EF4-FFF2-40B4-BE49-F238E27FC236}">
                <a16:creationId xmlns:a16="http://schemas.microsoft.com/office/drawing/2014/main" id="{0F245250-BBF5-4CF9-BD37-691F3A1B62EE}"/>
              </a:ext>
            </a:extLst>
          </p:cNvPr>
          <p:cNvSpPr/>
          <p:nvPr/>
        </p:nvSpPr>
        <p:spPr bwMode="auto">
          <a:xfrm>
            <a:off x="942090" y="3838039"/>
            <a:ext cx="123825" cy="2112460"/>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EB9E2233-859F-4ACC-8E64-FAE38B64C348}"/>
              </a:ext>
            </a:extLst>
          </p:cNvPr>
          <p:cNvSpPr txBox="1"/>
          <p:nvPr/>
        </p:nvSpPr>
        <p:spPr>
          <a:xfrm>
            <a:off x="1122035" y="3519786"/>
            <a:ext cx="7666365" cy="2576667"/>
          </a:xfrm>
          <a:prstGeom prst="rect">
            <a:avLst/>
          </a:prstGeom>
          <a:noFill/>
        </p:spPr>
        <p:txBody>
          <a:bodyPr wrap="square" rtlCol="0">
            <a:spAutoFit/>
          </a:bodyPr>
          <a:lstStyle/>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微操作控制字段：</a:t>
            </a:r>
            <a:r>
              <a:rPr lang="zh-CN" altLang="en-US" sz="2800" b="1" dirty="0">
                <a:latin typeface="楷体" panose="02010609060101010101" pitchFamily="49" charset="-122"/>
                <a:ea typeface="楷体" panose="02010609060101010101" pitchFamily="49" charset="-122"/>
              </a:rPr>
              <a:t>产生微命令的依据（相当于</a:t>
            </a:r>
            <a:r>
              <a:rPr lang="en-US" altLang="zh-CN" sz="2800" b="1" dirty="0">
                <a:latin typeface="楷体" panose="02010609060101010101" pitchFamily="49" charset="-122"/>
                <a:ea typeface="楷体" panose="02010609060101010101" pitchFamily="49" charset="-122"/>
              </a:rPr>
              <a:t>I</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中的操作码）。</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顺序控制字段</a:t>
            </a:r>
            <a:r>
              <a:rPr lang="en-US" altLang="zh-CN" sz="2800" b="1" dirty="0">
                <a:solidFill>
                  <a:schemeClr val="accent6">
                    <a:lumMod val="75000"/>
                  </a:schemeClr>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产生后继微地址指令的依据，用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以控制微程序的连续执行。</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7262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animBg="1"/>
      <p:bldP spid="1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4498</TotalTime>
  <Words>990</Words>
  <Application>Microsoft Office PowerPoint</Application>
  <PresentationFormat>全屏显示(4:3)</PresentationFormat>
  <Paragraphs>249</Paragraphs>
  <Slides>22</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等线</vt:lpstr>
      <vt:lpstr>等线 Light</vt:lpstr>
      <vt:lpstr>华文行楷</vt:lpstr>
      <vt:lpstr>华文隶书</vt:lpstr>
      <vt:lpstr>楷体</vt:lpstr>
      <vt:lpstr>隶书</vt:lpstr>
      <vt:lpstr>微软雅黑</vt:lpstr>
      <vt:lpstr>Arial</vt:lpstr>
      <vt:lpstr>Calibri</vt:lpstr>
      <vt:lpstr>Calibri Light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H Kathy</cp:lastModifiedBy>
  <cp:revision>1313</cp:revision>
  <dcterms:created xsi:type="dcterms:W3CDTF">2018-07-22T02:36:00Z</dcterms:created>
  <dcterms:modified xsi:type="dcterms:W3CDTF">2020-07-03T07:59:47Z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