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842" r:id="rId2"/>
    <p:sldId id="843" r:id="rId3"/>
    <p:sldId id="844" r:id="rId4"/>
    <p:sldId id="838" r:id="rId5"/>
    <p:sldId id="861" r:id="rId6"/>
    <p:sldId id="873" r:id="rId7"/>
    <p:sldId id="846" r:id="rId8"/>
    <p:sldId id="847" r:id="rId9"/>
    <p:sldId id="862" r:id="rId10"/>
    <p:sldId id="849" r:id="rId11"/>
    <p:sldId id="850" r:id="rId12"/>
    <p:sldId id="851" r:id="rId13"/>
    <p:sldId id="864" r:id="rId14"/>
    <p:sldId id="852" r:id="rId15"/>
    <p:sldId id="853" r:id="rId16"/>
    <p:sldId id="854" r:id="rId17"/>
    <p:sldId id="855" r:id="rId18"/>
    <p:sldId id="856" r:id="rId19"/>
    <p:sldId id="857" r:id="rId20"/>
    <p:sldId id="858" r:id="rId21"/>
    <p:sldId id="859" r:id="rId22"/>
    <p:sldId id="860" r:id="rId23"/>
    <p:sldId id="866" r:id="rId24"/>
    <p:sldId id="867" r:id="rId25"/>
    <p:sldId id="868" r:id="rId26"/>
    <p:sldId id="869" r:id="rId27"/>
    <p:sldId id="870" r:id="rId28"/>
    <p:sldId id="871" r:id="rId29"/>
    <p:sldId id="872" r:id="rId30"/>
    <p:sldId id="730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6046" autoAdjust="0"/>
  </p:normalViewPr>
  <p:slideViewPr>
    <p:cSldViewPr snapToGrid="0" showGuides="1">
      <p:cViewPr varScale="1">
        <p:scale>
          <a:sx n="110" d="100"/>
          <a:sy n="110" d="100"/>
        </p:scale>
        <p:origin x="1374" y="108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0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74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4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5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0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5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27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52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3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65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54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48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6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1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0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2020/7/2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93046" y="827541"/>
            <a:ext cx="8979671" cy="571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、时钟周期（节拍）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指令的读取与执行既有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内部数据通路操作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，也包含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访问主存的操作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。为简化时序控制，模型机将两类操作周期统一起来，即以主存访问周期所需时间为时钟周期的宽度，这里设为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微秒。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、工作脉冲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表示一个时间段，在这段时间内可以进行某种数据通路操作，如两数相加。但有些操作需要同步定时脉冲进行控制，如将稳定的运算结果打入寄存器，又如进行周期状态切换。模型机在每个时钟周期的末尾发一个工作脉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，作为各种同步脉冲的来源，如下页图所示。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64329" y="800138"/>
            <a:ext cx="8775387" cy="312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的前沿作为打入寄存器的定时，它标志着一次数据通路操作的完成。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的后沿作为时序转换的定时，在此刻如果本工作周期未结束，则对时钟周期计数器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计数，进入新的节拍；如果本工作周期结束，则将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清零，并清除本工作周期状态标志，设置新的工作周期状态标志。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814E3-6582-4A80-A0DE-A6A1747C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29" y="4047208"/>
            <a:ext cx="8775387" cy="23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01442"/>
            <a:ext cx="877538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通过有关讨论应能较深人地了解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执行指令的工作机制。分两个层次进行讨论：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在寄存器传送级拟定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各类指令的执行流程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，也就是确定指令执行的具体步骤，即各类信息如何分步地按要求流动。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拟定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，即给出实现上述流程所需的微操作命令序列。其中包含维持一个时钟周期的电位型微命令，以及短暂的脉冲型微命令。操作时间表还将表明出现各种微命令的逻辑条件与时间条件。</a:t>
            </a:r>
          </a:p>
        </p:txBody>
      </p:sp>
    </p:spTree>
    <p:extLst>
      <p:ext uri="{BB962C8B-B14F-4D97-AF65-F5344CB8AC3E}">
        <p14:creationId xmlns:p14="http://schemas.microsoft.com/office/powerpoint/2010/main" val="10389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917342"/>
            <a:ext cx="8775387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通过这两种层次的工程化描述，我们就清晰地确定了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这里是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以指令为线索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，按指令类型分别拟定操作流程。这种方法的优点是对指令的执行过程拟出了清晰的线索，便于理解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的工作过程。</a:t>
            </a:r>
          </a:p>
        </p:txBody>
      </p:sp>
    </p:spTree>
    <p:extLst>
      <p:ext uri="{BB962C8B-B14F-4D97-AF65-F5344CB8AC3E}">
        <p14:creationId xmlns:p14="http://schemas.microsoft.com/office/powerpoint/2010/main" val="31707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52242"/>
            <a:ext cx="877538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的方式和条件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端异步置入：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上电初始化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复位初始化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运算过程中同步打入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FT(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程序正常执行，应进入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c. 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679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99335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取指流程：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M→IR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PC→A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，经过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中传送，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 ,CPPC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1→ST,CPST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1→DT,CPDT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1→ET,CPET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EB8313-A8AF-4FED-B369-FD1B739DB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486" y="2893796"/>
            <a:ext cx="6273356" cy="34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8" y="662883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、寻址方式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）型：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62833"/>
              </p:ext>
            </p:extLst>
          </p:nvPr>
        </p:nvGraphicFramePr>
        <p:xfrm>
          <a:off x="2289196" y="1413495"/>
          <a:ext cx="65828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 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 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9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/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②</m:t>
                    </m:r>
                  </m:oMath>
                </a14:m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-(R)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型：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blipFill>
                <a:blip r:embed="rId5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79011"/>
              </p:ext>
            </p:extLst>
          </p:nvPr>
        </p:nvGraphicFramePr>
        <p:xfrm>
          <a:off x="2211977" y="910814"/>
          <a:ext cx="6303374" cy="553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05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83781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-1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A-1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CPMAR,CPR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T+1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I/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77120"/>
              </p:ext>
            </p:extLst>
          </p:nvPr>
        </p:nvGraphicFramePr>
        <p:xfrm>
          <a:off x="2695575" y="839691"/>
          <a:ext cx="6086474" cy="596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77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1895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2161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2161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  <a:tr h="25047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0860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CPRi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638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811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06165"/>
              </p:ext>
            </p:extLst>
          </p:nvPr>
        </p:nvGraphicFramePr>
        <p:xfrm>
          <a:off x="2695575" y="839691"/>
          <a:ext cx="5819774" cy="560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31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3925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7324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7324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52051"/>
              </p:ext>
            </p:extLst>
          </p:nvPr>
        </p:nvGraphicFramePr>
        <p:xfrm>
          <a:off x="2558005" y="839691"/>
          <a:ext cx="5889310" cy="589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19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6003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47232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472328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0860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CPRi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6385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811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ST3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1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中传送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6386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4812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CDT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7842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EMBR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64301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4894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4396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72026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720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1458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 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28324"/>
              </p:ext>
            </p:extLst>
          </p:nvPr>
        </p:nvGraphicFramePr>
        <p:xfrm>
          <a:off x="2232772" y="933595"/>
          <a:ext cx="6282578" cy="542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23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7756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经过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8212"/>
              </p:ext>
            </p:extLst>
          </p:nvPr>
        </p:nvGraphicFramePr>
        <p:xfrm>
          <a:off x="2351314" y="841142"/>
          <a:ext cx="6033880" cy="598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3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4414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79330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08470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 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在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9059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369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628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6939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2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42294D-ED7C-4865-A53A-06BAAAE3F728}"/>
              </a:ext>
            </a:extLst>
          </p:cNvPr>
          <p:cNvSpPr txBox="1"/>
          <p:nvPr/>
        </p:nvSpPr>
        <p:spPr>
          <a:xfrm>
            <a:off x="87158" y="662883"/>
            <a:ext cx="8775387" cy="342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拟定指令“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ADD  @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）十，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）”的执行流程及操作时间表的安排；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）表示源寻址，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）十表示目的寻址。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M→IR          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PC+1→PC       PC→A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 ,CPPC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1→ST,CPST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A640E6-825C-4419-91F1-0E8514A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12685"/>
              </p:ext>
            </p:extLst>
          </p:nvPr>
        </p:nvGraphicFramePr>
        <p:xfrm>
          <a:off x="930226" y="4084974"/>
          <a:ext cx="7790793" cy="22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144551667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1749802020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6334602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58257425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9247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2507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068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42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338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23C4A19-B7CB-41B2-9C6B-324E1BA4E7F8}"/>
              </a:ext>
            </a:extLst>
          </p:cNvPr>
          <p:cNvSpPr txBox="1"/>
          <p:nvPr/>
        </p:nvSpPr>
        <p:spPr>
          <a:xfrm>
            <a:off x="80811" y="3929162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8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177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R3+C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91397"/>
              </p:ext>
            </p:extLst>
          </p:nvPr>
        </p:nvGraphicFramePr>
        <p:xfrm>
          <a:off x="685904" y="901988"/>
          <a:ext cx="7790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4FD3104-A5D7-4AD5-B945-41FAF36BD023}"/>
              </a:ext>
            </a:extLst>
          </p:cNvPr>
          <p:cNvSpPr txBox="1"/>
          <p:nvPr/>
        </p:nvSpPr>
        <p:spPr>
          <a:xfrm>
            <a:off x="71520" y="3645188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7D3DD59-74B4-4DD3-A949-09EC10DF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09277"/>
              </p:ext>
            </p:extLst>
          </p:nvPr>
        </p:nvGraphicFramePr>
        <p:xfrm>
          <a:off x="694285" y="3795713"/>
          <a:ext cx="7790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48184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A+1/B+1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04694"/>
              </p:ext>
            </p:extLst>
          </p:nvPr>
        </p:nvGraphicFramePr>
        <p:xfrm>
          <a:off x="685904" y="814898"/>
          <a:ext cx="77907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CPET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8D8344-38C1-4F63-9256-3E36CC053092}"/>
              </a:ext>
            </a:extLst>
          </p:cNvPr>
          <p:cNvSpPr txBox="1"/>
          <p:nvPr/>
        </p:nvSpPr>
        <p:spPr>
          <a:xfrm>
            <a:off x="71520" y="2452101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FC4663-EEFF-44E1-BD51-6C5C1330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45015"/>
              </p:ext>
            </p:extLst>
          </p:nvPr>
        </p:nvGraphicFramePr>
        <p:xfrm>
          <a:off x="694285" y="2628752"/>
          <a:ext cx="779079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4918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8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87158" y="706428"/>
            <a:ext cx="523731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(1) 1→FT           CPFT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1→DMAT         CPDMAT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(3) 1→IT           CPIT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C39321-D930-4B08-BF84-0A7BA03C1376}"/>
              </a:ext>
            </a:extLst>
          </p:cNvPr>
          <p:cNvSpPr txBox="1"/>
          <p:nvPr/>
        </p:nvSpPr>
        <p:spPr>
          <a:xfrm>
            <a:off x="87158" y="2282530"/>
            <a:ext cx="283021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0A2696-88F3-4FEC-AA6F-208A70C9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7" y="2920205"/>
            <a:ext cx="2716444" cy="387626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B467296-64F5-4351-B27A-4556EA52D902}"/>
              </a:ext>
            </a:extLst>
          </p:cNvPr>
          <p:cNvSpPr txBox="1"/>
          <p:nvPr/>
        </p:nvSpPr>
        <p:spPr>
          <a:xfrm>
            <a:off x="4634872" y="2282530"/>
            <a:ext cx="283021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690A0-29A9-4639-925A-2DB799787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871" y="3007563"/>
            <a:ext cx="3870307" cy="27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四、组合逻辑控制方式的优缺点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195979" y="985080"/>
            <a:ext cx="8752042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设计不规整。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组合逻辑控制方式是用许多门电路产生微命令的，而这些门电路所需的逻辑形态很不规整，因此组合逻辑控制器的核心部分比较繁琐、零乱，设计效率较低，检查调试也比较困难。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不易修改或扩展。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组合逻辑控制方式的另一缺点是不易修改或扩展指令功能。这是因为设计结果用印制电路板（硬连逻辑）固定下来以后，就很难再修改与扩展。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模型机的组合逻辑控制器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2327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3482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组合逻辑控制器概述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084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702874" y="359403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1968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702874" y="4316268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指令流程与操作时间表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50772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702874" y="5065680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组合逻辑控制方式的优缺点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95183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369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482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51057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2948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2617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84898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2020/7/2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01800"/>
            <a:ext cx="8775387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组合逻辑控制器的微命令是由组合逻辑电路来实现。每种微命令都需要一组逻辑电路，全机所有微命令所需的逻辑电路就构成了微命令发生器。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、硬件组成：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图片 43" descr="3T8">
            <a:extLst>
              <a:ext uri="{FF2B5EF4-FFF2-40B4-BE49-F238E27FC236}">
                <a16:creationId xmlns:a16="http://schemas.microsoft.com/office/drawing/2014/main" id="{F0542EAD-32C2-4BAD-BA0D-ACB92839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3" y="3324920"/>
            <a:ext cx="5166978" cy="30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自选图形 447">
            <a:extLst>
              <a:ext uri="{FF2B5EF4-FFF2-40B4-BE49-F238E27FC236}">
                <a16:creationId xmlns:a16="http://schemas.microsoft.com/office/drawing/2014/main" id="{BA9786EB-07F1-45CA-A118-12CB95FC2717}"/>
              </a:ext>
            </a:extLst>
          </p:cNvPr>
          <p:cNvSpPr>
            <a:spLocks/>
          </p:cNvSpPr>
          <p:nvPr/>
        </p:nvSpPr>
        <p:spPr bwMode="auto">
          <a:xfrm>
            <a:off x="5661360" y="3347926"/>
            <a:ext cx="140921" cy="2998899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E4823-47A5-466F-B7D5-C8ADBEBF9586}"/>
              </a:ext>
            </a:extLst>
          </p:cNvPr>
          <p:cNvSpPr txBox="1"/>
          <p:nvPr/>
        </p:nvSpPr>
        <p:spPr>
          <a:xfrm>
            <a:off x="5793002" y="3216159"/>
            <a:ext cx="3061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微命令发生器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译码器、地址形成部件等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615E7-9B78-4BF4-9329-B76854763DF4}"/>
              </a:ext>
            </a:extLst>
          </p:cNvPr>
          <p:cNvSpPr txBox="1"/>
          <p:nvPr/>
        </p:nvSpPr>
        <p:spPr>
          <a:xfrm>
            <a:off x="197726" y="762107"/>
            <a:ext cx="8767150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、工作原理：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从主存读取的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中，其中，操作码与寻址方式代码分别经译码电路形成一些中间逻辑信号，送入微命令发生器，作为产生微命令的基本逻辑依据。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微命令的形成还需考虑各种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所反映的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内部运行状态、由控制台（如键盘）产生的操作员控制命令、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设备与接口的有关状态、外部请求等等。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615E7-9B78-4BF4-9329-B76854763DF4}"/>
              </a:ext>
            </a:extLst>
          </p:cNvPr>
          <p:cNvSpPr txBox="1"/>
          <p:nvPr/>
        </p:nvSpPr>
        <p:spPr>
          <a:xfrm>
            <a:off x="188425" y="887298"/>
            <a:ext cx="8767150" cy="516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分时产生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的，所以还需引入时序系统提供的周期、节拍、脉冲等时序信号。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地址段信息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送往地址形成部件，按照寻址方式码形成实际地址，或送主存以访问主存单元；或送往运算器，按指定的寄存器号选取相应的寄存器。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当程序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顺序执行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增量计数，形成后续指令的地址；当程序需要转移时，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中的地址段信息经地址形成部件产生转移地址，送入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，使程序发生转移。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7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15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组合逻辑控制器依靠不同的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时间标志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分步工作，模型机按常规采用工作周期、时钟周期、工作脉冲三级时序。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77024" y="2366252"/>
            <a:ext cx="8775387" cy="41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、工作周期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模型机设置了六种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工作周期状态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，用六个周期状态触发器作为它们的标志。其中，四个工作周期（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取指、源、目的、执行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）用于指令的正常执行，两个工作周期（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中断、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传送控制。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某一时期内只有其中一个周期状态触发器为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，指明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现在所处的工作周期状态，为该阶段的工作提供时间标志与依据。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9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84306" y="762495"/>
            <a:ext cx="8775387" cy="561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取指周期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中完成的操作是公共性操作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源周期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如果需要从主存中读取源操作数（非寄存器寻址），则进入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目的周期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如果需要从主存中读取目的地址或目的操作数（非寄存器寻址），则进入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执行周期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取得操作数后，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，这也是各类指令都需经历的最后一个工作阶段。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中断周期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除了考虑指令的正常执行，还需考虑外部请求带来的变化。在响应中断请求之后，到执行中断服务程序之前，需要一个过渡期，称为中断周期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38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227712" y="752406"/>
            <a:ext cx="517067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⑥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请求之后，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交出系统总线的控制权，即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与系统总线断开（呈高阻态），改由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控制器控制系统总线，实现主存与外围设备间的数据直传。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各工作周期状态之间的转换示意图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pic>
        <p:nvPicPr>
          <p:cNvPr id="12" name="图片 51" descr="3T34">
            <a:extLst>
              <a:ext uri="{FF2B5EF4-FFF2-40B4-BE49-F238E27FC236}">
                <a16:creationId xmlns:a16="http://schemas.microsoft.com/office/drawing/2014/main" id="{B162B2B2-EB4C-4673-BD00-E4D5841B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14" y="950785"/>
            <a:ext cx="2990736" cy="544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</TotalTime>
  <Words>2511</Words>
  <Application>Microsoft Office PowerPoint</Application>
  <PresentationFormat>全屏显示(4:3)</PresentationFormat>
  <Paragraphs>541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1230</cp:revision>
  <dcterms:created xsi:type="dcterms:W3CDTF">2018-07-22T02:36:00Z</dcterms:created>
  <dcterms:modified xsi:type="dcterms:W3CDTF">2020-07-02T09:22:50Z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