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842" r:id="rId2"/>
    <p:sldId id="843" r:id="rId3"/>
    <p:sldId id="844" r:id="rId4"/>
    <p:sldId id="845" r:id="rId5"/>
    <p:sldId id="871" r:id="rId6"/>
    <p:sldId id="872" r:id="rId7"/>
    <p:sldId id="870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  <p:sldId id="881" r:id="rId17"/>
    <p:sldId id="882" r:id="rId18"/>
    <p:sldId id="883" r:id="rId19"/>
    <p:sldId id="884" r:id="rId20"/>
    <p:sldId id="904" r:id="rId21"/>
    <p:sldId id="886" r:id="rId22"/>
    <p:sldId id="885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8" r:id="rId34"/>
    <p:sldId id="897" r:id="rId35"/>
    <p:sldId id="899" r:id="rId36"/>
    <p:sldId id="900" r:id="rId37"/>
    <p:sldId id="901" r:id="rId38"/>
    <p:sldId id="902" r:id="rId39"/>
    <p:sldId id="903" r:id="rId40"/>
    <p:sldId id="730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930" y="186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8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2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8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2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8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01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0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92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2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74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50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17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69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9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73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20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20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45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0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8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98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94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9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35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9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86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1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2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8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1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第四章 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2020/7/26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87782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访问命中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8CD9B60-988C-4332-83AF-20D490D02B62}"/>
              </a:ext>
            </a:extLst>
          </p:cNvPr>
          <p:cNvSpPr txBox="1"/>
          <p:nvPr/>
        </p:nvSpPr>
        <p:spPr>
          <a:xfrm>
            <a:off x="628650" y="1557338"/>
            <a:ext cx="170687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命中率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F7B158F9-E809-43B4-B71B-F8A6CFEEB334}"/>
              </a:ext>
            </a:extLst>
          </p:cNvPr>
          <p:cNvSpPr txBox="1"/>
          <p:nvPr/>
        </p:nvSpPr>
        <p:spPr>
          <a:xfrm>
            <a:off x="2341870" y="1221831"/>
            <a:ext cx="271273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访问命中次数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18AF9AD-3504-44F8-9952-F411F61C7E1A}"/>
              </a:ext>
            </a:extLst>
          </p:cNvPr>
          <p:cNvSpPr txBox="1"/>
          <p:nvPr/>
        </p:nvSpPr>
        <p:spPr>
          <a:xfrm>
            <a:off x="2335523" y="1876175"/>
            <a:ext cx="271273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访问次数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7E8449-ECEE-492A-BC79-D26A8A7E2808}"/>
              </a:ext>
            </a:extLst>
          </p:cNvPr>
          <p:cNvCxnSpPr/>
          <p:nvPr/>
        </p:nvCxnSpPr>
        <p:spPr>
          <a:xfrm>
            <a:off x="2476500" y="1968500"/>
            <a:ext cx="25717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AD6D824A-161F-4667-9B1B-02E2F01250F8}"/>
              </a:ext>
            </a:extLst>
          </p:cNvPr>
          <p:cNvSpPr txBox="1"/>
          <p:nvPr/>
        </p:nvSpPr>
        <p:spPr>
          <a:xfrm>
            <a:off x="5189230" y="1557338"/>
            <a:ext cx="170687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×100%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4A10ADC-09BE-4505-897B-91D63A0FB108}"/>
              </a:ext>
            </a:extLst>
          </p:cNvPr>
          <p:cNvSpPr txBox="1"/>
          <p:nvPr/>
        </p:nvSpPr>
        <p:spPr>
          <a:xfrm>
            <a:off x="137142" y="2476701"/>
            <a:ext cx="461991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Cache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内容替换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数据一致性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9181125C-4A09-4261-9289-A4DE025868DA}"/>
              </a:ext>
            </a:extLst>
          </p:cNvPr>
          <p:cNvSpPr txBox="1"/>
          <p:nvPr/>
        </p:nvSpPr>
        <p:spPr>
          <a:xfrm>
            <a:off x="182870" y="3760707"/>
            <a:ext cx="877825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外存层次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虚拟存储：主存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部分外存→虚存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7E1E2B-70F2-4DBF-9C09-57584B4500AB}"/>
              </a:ext>
            </a:extLst>
          </p:cNvPr>
          <p:cNvGrpSpPr/>
          <p:nvPr/>
        </p:nvGrpSpPr>
        <p:grpSpPr>
          <a:xfrm>
            <a:off x="4526270" y="4969168"/>
            <a:ext cx="2712730" cy="637675"/>
            <a:chOff x="4526270" y="4969168"/>
            <a:chExt cx="2712730" cy="637675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C1F733B-BA61-4717-A179-1FFF512013FD}"/>
                </a:ext>
              </a:extLst>
            </p:cNvPr>
            <p:cNvCxnSpPr>
              <a:cxnSpLocks/>
            </p:cNvCxnSpPr>
            <p:nvPr/>
          </p:nvCxnSpPr>
          <p:spPr>
            <a:xfrm>
              <a:off x="4757058" y="5092700"/>
              <a:ext cx="67600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3D986094-CE9D-4C38-AE17-88A0846F9245}"/>
                </a:ext>
              </a:extLst>
            </p:cNvPr>
            <p:cNvSpPr txBox="1"/>
            <p:nvPr/>
          </p:nvSpPr>
          <p:spPr>
            <a:xfrm>
              <a:off x="4526270" y="4969168"/>
              <a:ext cx="2712730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用户编程空间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012297AA-840C-49A4-8D42-04780899DF4A}"/>
              </a:ext>
            </a:extLst>
          </p:cNvPr>
          <p:cNvSpPr txBox="1"/>
          <p:nvPr/>
        </p:nvSpPr>
        <p:spPr>
          <a:xfrm>
            <a:off x="137141" y="5082790"/>
            <a:ext cx="877825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需解决：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存储空间分配  </a:t>
            </a: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程序调度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实地址转换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  <p:bldP spid="13" grpId="0" build="p"/>
      <p:bldP spid="14" grpId="0" build="p"/>
      <p:bldP spid="17" grpId="0" build="p"/>
      <p:bldP spid="18" grpId="0" build="p"/>
      <p:bldP spid="19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2870" y="794824"/>
            <a:ext cx="8778259" cy="50973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凡是明显具有并能保持两种稳定状态的物质和器件，如果能够方便地与电信号进行转换，就可以作为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存储介质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存储介质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、磁芯存储器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基本单位：微型磁环，上世纪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---70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年代。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、半导体存储器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是构成高速缓存、主存的单元。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95785" y="2185074"/>
            <a:ext cx="1823730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半导体存储器分类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F31C68EF-0C20-42C1-B1DE-D9E273311233}"/>
              </a:ext>
            </a:extLst>
          </p:cNvPr>
          <p:cNvSpPr/>
          <p:nvPr/>
        </p:nvSpPr>
        <p:spPr bwMode="auto">
          <a:xfrm>
            <a:off x="1686181" y="1947317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2D08B2CE-244D-4929-9F2D-2AB0AA68F999}"/>
              </a:ext>
            </a:extLst>
          </p:cNvPr>
          <p:cNvSpPr txBox="1"/>
          <p:nvPr/>
        </p:nvSpPr>
        <p:spPr>
          <a:xfrm>
            <a:off x="1859998" y="1519055"/>
            <a:ext cx="1731184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双极型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C93A2E8-B05B-43C2-852A-2C20DAAFD370}"/>
              </a:ext>
            </a:extLst>
          </p:cNvPr>
          <p:cNvSpPr txBox="1"/>
          <p:nvPr/>
        </p:nvSpPr>
        <p:spPr>
          <a:xfrm>
            <a:off x="1919515" y="3548917"/>
            <a:ext cx="182373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E9ADEC4D-8DBD-43CD-BCF0-3819B77AC357}"/>
              </a:ext>
            </a:extLst>
          </p:cNvPr>
          <p:cNvSpPr/>
          <p:nvPr/>
        </p:nvSpPr>
        <p:spPr bwMode="auto">
          <a:xfrm>
            <a:off x="3118748" y="1073900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C69331A9-FB8E-4200-99B6-69E29833C318}"/>
              </a:ext>
            </a:extLst>
          </p:cNvPr>
          <p:cNvSpPr/>
          <p:nvPr/>
        </p:nvSpPr>
        <p:spPr bwMode="auto">
          <a:xfrm>
            <a:off x="3118748" y="3250744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D2A78F4-BBAE-4087-9BFA-D53C0D8F91D6}"/>
              </a:ext>
            </a:extLst>
          </p:cNvPr>
          <p:cNvSpPr txBox="1"/>
          <p:nvPr/>
        </p:nvSpPr>
        <p:spPr>
          <a:xfrm>
            <a:off x="3294708" y="742835"/>
            <a:ext cx="5776648" cy="1563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ECL</a:t>
            </a: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特点：存取速度非常快，功耗大，集成度很低，如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75F80B1E-BACA-49FE-9A5B-E6BE31478371}"/>
              </a:ext>
            </a:extLst>
          </p:cNvPr>
          <p:cNvSpPr txBox="1"/>
          <p:nvPr/>
        </p:nvSpPr>
        <p:spPr>
          <a:xfrm>
            <a:off x="221347" y="5156872"/>
            <a:ext cx="8723086" cy="12430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MOS:complementary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metal oxide semiconductor,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互补氧化金属半导体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1CE447E-AAFF-421E-8776-3293BC53CC7F}"/>
              </a:ext>
            </a:extLst>
          </p:cNvPr>
          <p:cNvSpPr txBox="1"/>
          <p:nvPr/>
        </p:nvSpPr>
        <p:spPr>
          <a:xfrm>
            <a:off x="3294708" y="2247666"/>
            <a:ext cx="5776648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TTL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8D46E39D-1C67-4F8F-B597-9545B03452A3}"/>
              </a:ext>
            </a:extLst>
          </p:cNvPr>
          <p:cNvSpPr txBox="1"/>
          <p:nvPr/>
        </p:nvSpPr>
        <p:spPr>
          <a:xfrm>
            <a:off x="3294708" y="2787688"/>
            <a:ext cx="5776648" cy="119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SARM</a:t>
            </a: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特点：速度快，功耗较低，集成度较高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AD4DA686-0AB3-4772-9383-D4C85E47C4A4}"/>
              </a:ext>
            </a:extLst>
          </p:cNvPr>
          <p:cNvSpPr txBox="1"/>
          <p:nvPr/>
        </p:nvSpPr>
        <p:spPr>
          <a:xfrm>
            <a:off x="3294708" y="3993408"/>
            <a:ext cx="5776648" cy="1194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DRAM</a:t>
            </a: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特点：速度较快，功耗很低，集成度很高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5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 animBg="1"/>
      <p:bldP spid="14" grpId="0" build="p"/>
      <p:bldP spid="15" grpId="0" build="p"/>
      <p:bldP spid="18" grpId="0" animBg="1"/>
      <p:bldP spid="19" grpId="0" animBg="1"/>
      <p:bldP spid="20" grpId="0" build="p"/>
      <p:bldP spid="23" grpId="0" build="p"/>
      <p:bldP spid="24" grpId="0" build="p"/>
      <p:bldP spid="26" grpId="0" build="p"/>
      <p:bldP spid="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）静态存储器：是依靠双稳态触发器的两个稳定状态保存信息。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）动态存储器：是依靠电容上的存储电荷暂存信息。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、磁表面存储器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利用磁层上不同方向的磁化区域表示信息。容量大，非破坏性读出，长期保存信息，速度慢，作外存。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构成外存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的单元之一，分为：磁卡、磁鼓、磁带、磁盘等。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二、存储器的分类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43648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、光盘存储器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利用光斑的有无表示信息。容量很大，非破坏性读出，长期保存信息，速度慢，作外存。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）只读型光盘（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CD-ROM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）写入式（只能写一次）光盘（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WORM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）可擦除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重写型（可逆式）光盘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1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、随机存取存储器（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random access memory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主存与高速缓存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可以直接编址访问的存储器，这就要求它们采取随机访问的存取方式。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随机存取的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有两点：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可按地址随机地访问任一存储单元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，如可直接访问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单元，也可直接访问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FFFF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可按字节或字存取数据，进行处理。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36786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6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22254"/>
            <a:ext cx="8778259" cy="58298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访问各存储单元所需的读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写时间相同，与地址无关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；可用读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写周期（存取周期）表明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的工作速度。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：存取周期或读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写周期。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作主存、高速缓存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、只读存储器（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:read only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只读存储器在正常工作中只能读出，不能写入。主存中常采用部分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固化系统软件中的核心部分、已调试好不再改变的应用软件、汉字字库一类信息。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778259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中也常采用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，存放用来解释执行机器指令的微程序。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812C8FC4-D4CD-4607-9C23-A4E5BB533BBC}"/>
              </a:ext>
            </a:extLst>
          </p:cNvPr>
          <p:cNvSpPr/>
          <p:nvPr/>
        </p:nvSpPr>
        <p:spPr bwMode="auto">
          <a:xfrm>
            <a:off x="454832" y="2542473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D095D46-6265-4A04-823E-23533F7867FD}"/>
              </a:ext>
            </a:extLst>
          </p:cNvPr>
          <p:cNvSpPr txBox="1"/>
          <p:nvPr/>
        </p:nvSpPr>
        <p:spPr>
          <a:xfrm>
            <a:off x="628649" y="2114211"/>
            <a:ext cx="252095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：可读可写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89A038D-A29F-4980-AF4D-7B038C71E98F}"/>
              </a:ext>
            </a:extLst>
          </p:cNvPr>
          <p:cNvSpPr txBox="1"/>
          <p:nvPr/>
        </p:nvSpPr>
        <p:spPr>
          <a:xfrm>
            <a:off x="688165" y="4144073"/>
            <a:ext cx="2520949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只读不写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F0274854-42B8-4C58-95FD-7716E3D25CC9}"/>
              </a:ext>
            </a:extLst>
          </p:cNvPr>
          <p:cNvSpPr/>
          <p:nvPr/>
        </p:nvSpPr>
        <p:spPr bwMode="auto">
          <a:xfrm>
            <a:off x="3150141" y="3190876"/>
            <a:ext cx="157134" cy="2814928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7A8A0C26-F304-4005-BA61-F77A98CE2A48}"/>
              </a:ext>
            </a:extLst>
          </p:cNvPr>
          <p:cNvSpPr txBox="1"/>
          <p:nvPr/>
        </p:nvSpPr>
        <p:spPr>
          <a:xfrm>
            <a:off x="3367351" y="3042515"/>
            <a:ext cx="5776648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固存：用户不能编程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：用户可一次编程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（紫外线擦除）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EEPROM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：用户可多次编程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（电擦除）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5487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3" grpId="0" animBg="1"/>
      <p:bldP spid="14" grpId="0" build="p"/>
      <p:bldP spid="15" grpId="0" build="p"/>
      <p:bldP spid="17" grpId="0" animBg="1"/>
      <p:bldP spid="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89983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、顺序存取存储器（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SAM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:sequential access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顺序存取存储器的信息是按记录块组织、顺序存放的，访问时间与信息存放位置有关。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磁带是采取顺序存取方式的存储器。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2590246" y="3766981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2816676" y="3500916"/>
            <a:ext cx="2520950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867892" y="519024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867892" y="3796901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2577095" y="5247083"/>
            <a:ext cx="157134" cy="106074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2803525" y="4981018"/>
            <a:ext cx="5099504" cy="14348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平均等待时间（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数据传输率（字节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build="p"/>
      <p:bldP spid="23" grpId="0" build="p"/>
      <p:bldP spid="24" grpId="0" build="p"/>
      <p:bldP spid="26" grpId="0" animBg="1"/>
      <p:bldP spid="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三、存取方式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2167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、直接存取存储器（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:direct access memory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访问时读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写部件先直接指向一个小区域，再在该区域内顺序查找。访问时间与数据位置有关。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9EB0F101-4E3C-494F-92FA-955E49820E4A}"/>
              </a:ext>
            </a:extLst>
          </p:cNvPr>
          <p:cNvSpPr/>
          <p:nvPr/>
        </p:nvSpPr>
        <p:spPr bwMode="auto">
          <a:xfrm>
            <a:off x="2590246" y="3107280"/>
            <a:ext cx="157134" cy="147424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8E0C20CC-03BF-4677-8995-B0B7F474AF53}"/>
              </a:ext>
            </a:extLst>
          </p:cNvPr>
          <p:cNvSpPr txBox="1"/>
          <p:nvPr/>
        </p:nvSpPr>
        <p:spPr>
          <a:xfrm>
            <a:off x="2803525" y="2788098"/>
            <a:ext cx="4171953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定位（寻道）操作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等待（旋转）操作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DB13EF70-3CE5-4DE7-AC81-BC1F8FE3EC04}"/>
              </a:ext>
            </a:extLst>
          </p:cNvPr>
          <p:cNvSpPr txBox="1"/>
          <p:nvPr/>
        </p:nvSpPr>
        <p:spPr>
          <a:xfrm>
            <a:off x="867892" y="514406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速度指标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B9F96B5-0367-4089-9C1C-4EE1439A0EC7}"/>
              </a:ext>
            </a:extLst>
          </p:cNvPr>
          <p:cNvSpPr txBox="1"/>
          <p:nvPr/>
        </p:nvSpPr>
        <p:spPr>
          <a:xfrm>
            <a:off x="867892" y="3347764"/>
            <a:ext cx="1737195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三步操作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41BC8078-A09A-4077-9458-2BBE7366F2EF}"/>
              </a:ext>
            </a:extLst>
          </p:cNvPr>
          <p:cNvSpPr/>
          <p:nvPr/>
        </p:nvSpPr>
        <p:spPr bwMode="auto">
          <a:xfrm>
            <a:off x="2577095" y="4822011"/>
            <a:ext cx="157134" cy="153434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66DCB039-228C-42AD-ADF5-C765AD7B3564}"/>
              </a:ext>
            </a:extLst>
          </p:cNvPr>
          <p:cNvSpPr txBox="1"/>
          <p:nvPr/>
        </p:nvSpPr>
        <p:spPr>
          <a:xfrm>
            <a:off x="2803525" y="4569714"/>
            <a:ext cx="571182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平均定位（平均寻道）时间（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平均等待（平均旋转）时间（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数据传输率（位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8" grpId="0" animBg="1"/>
      <p:bldP spid="20" grpId="0" build="p"/>
      <p:bldP spid="23" grpId="0" build="p"/>
      <p:bldP spid="24" grpId="0" build="p"/>
      <p:bldP spid="26" grpId="0" animBg="1"/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</p:spTree>
    <p:extLst>
      <p:ext uri="{BB962C8B-B14F-4D97-AF65-F5344CB8AC3E}">
        <p14:creationId xmlns:p14="http://schemas.microsoft.com/office/powerpoint/2010/main" val="31056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半导体存储器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2276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239147"/>
            <a:ext cx="55509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静态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存储单元与芯片（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9127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9242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存储单元与存储芯片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2561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9413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7338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658745-87A3-471E-A00B-829DA9090D82}"/>
              </a:ext>
            </a:extLst>
          </p:cNvPr>
          <p:cNvGrpSpPr/>
          <p:nvPr/>
        </p:nvGrpSpPr>
        <p:grpSpPr>
          <a:xfrm>
            <a:off x="114300" y="3610323"/>
            <a:ext cx="8942542" cy="2859107"/>
            <a:chOff x="114300" y="3610323"/>
            <a:chExt cx="8942542" cy="2859107"/>
          </a:xfrm>
        </p:grpSpPr>
        <p:sp>
          <p:nvSpPr>
            <p:cNvPr id="97" name="Text Box 3107">
              <a:extLst>
                <a:ext uri="{FF2B5EF4-FFF2-40B4-BE49-F238E27FC236}">
                  <a16:creationId xmlns:a16="http://schemas.microsoft.com/office/drawing/2014/main" id="{94E3A2A8-7558-4474-8A11-A1E4360D9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" y="4067523"/>
              <a:ext cx="16002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存储信息原理</a:t>
              </a:r>
            </a:p>
          </p:txBody>
        </p:sp>
        <p:sp>
          <p:nvSpPr>
            <p:cNvPr id="98" name="AutoShape 3108">
              <a:extLst>
                <a:ext uri="{FF2B5EF4-FFF2-40B4-BE49-F238E27FC236}">
                  <a16:creationId xmlns:a16="http://schemas.microsoft.com/office/drawing/2014/main" id="{8E7AB615-2F96-45AE-8269-A75057B0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00" y="3764756"/>
              <a:ext cx="152400" cy="1674367"/>
            </a:xfrm>
            <a:prstGeom prst="leftBrace">
              <a:avLst>
                <a:gd name="adj1" fmla="val 70755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Text Box 3109">
              <a:extLst>
                <a:ext uri="{FF2B5EF4-FFF2-40B4-BE49-F238E27FC236}">
                  <a16:creationId xmlns:a16="http://schemas.microsoft.com/office/drawing/2014/main" id="{CDE1A6FC-FBB2-47F0-9A9B-34DF75C8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499" y="3610323"/>
              <a:ext cx="5715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静态存储器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SRAM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（静态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型）：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Text Box 3110">
              <a:extLst>
                <a:ext uri="{FF2B5EF4-FFF2-40B4-BE49-F238E27FC236}">
                  <a16:creationId xmlns:a16="http://schemas.microsoft.com/office/drawing/2014/main" id="{D3B23595-85ED-42D1-968B-2953BC49E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500" y="5058123"/>
              <a:ext cx="53721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动态存储器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DRAM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（动态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MOS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型）：</a:t>
              </a:r>
            </a:p>
            <a:p>
              <a:pPr>
                <a:spcBef>
                  <a:spcPct val="50000"/>
                </a:spcBef>
              </a:pP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Text Box 3112">
              <a:extLst>
                <a:ext uri="{FF2B5EF4-FFF2-40B4-BE49-F238E27FC236}">
                  <a16:creationId xmlns:a16="http://schemas.microsoft.com/office/drawing/2014/main" id="{6E3C6C64-A586-4D9E-A140-B0833A9B0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095" y="4079310"/>
              <a:ext cx="663674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依靠双稳态电路内部交叉反馈的机制存储信息。功耗较大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速度快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作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Cache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</a:p>
          </p:txBody>
        </p:sp>
        <p:sp>
          <p:nvSpPr>
            <p:cNvPr id="104" name="Text Box 3114">
              <a:extLst>
                <a:ext uri="{FF2B5EF4-FFF2-40B4-BE49-F238E27FC236}">
                  <a16:creationId xmlns:a16="http://schemas.microsoft.com/office/drawing/2014/main" id="{E25C1BA5-68AC-4C52-8B2C-AB291CABE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500" y="5515323"/>
              <a:ext cx="6519192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依靠电容存储电荷的原理存储信息。功耗较小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容量大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速度较快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作主存。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8889F-A352-41DA-A2F3-2FE2C62E900C}"/>
              </a:ext>
            </a:extLst>
          </p:cNvPr>
          <p:cNvGrpSpPr/>
          <p:nvPr/>
        </p:nvGrpSpPr>
        <p:grpSpPr>
          <a:xfrm>
            <a:off x="115736" y="766436"/>
            <a:ext cx="9371164" cy="2952770"/>
            <a:chOff x="115736" y="766436"/>
            <a:chExt cx="9371164" cy="2952770"/>
          </a:xfrm>
        </p:grpSpPr>
        <p:sp>
          <p:nvSpPr>
            <p:cNvPr id="74" name="Text Box 3082">
              <a:extLst>
                <a:ext uri="{FF2B5EF4-FFF2-40B4-BE49-F238E27FC236}">
                  <a16:creationId xmlns:a16="http://schemas.microsoft.com/office/drawing/2014/main" id="{A369C5AA-0852-47D4-BAF0-D98FEFDAA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597" y="766436"/>
              <a:ext cx="2286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TTL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型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89BED02-159A-4700-AC71-D43D0588203B}"/>
                </a:ext>
              </a:extLst>
            </p:cNvPr>
            <p:cNvGrpSpPr/>
            <p:nvPr/>
          </p:nvGrpSpPr>
          <p:grpSpPr>
            <a:xfrm>
              <a:off x="115736" y="956936"/>
              <a:ext cx="9371164" cy="2762270"/>
              <a:chOff x="115736" y="956936"/>
              <a:chExt cx="9371164" cy="2762270"/>
            </a:xfrm>
          </p:grpSpPr>
          <p:sp>
            <p:nvSpPr>
              <p:cNvPr id="69" name="Text Box 3077">
                <a:extLst>
                  <a:ext uri="{FF2B5EF4-FFF2-40B4-BE49-F238E27FC236}">
                    <a16:creationId xmlns:a16="http://schemas.microsoft.com/office/drawing/2014/main" id="{DD58B95B-0739-4269-8760-63980D43C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736" y="1761213"/>
                <a:ext cx="106392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工艺</a:t>
                </a:r>
              </a:p>
            </p:txBody>
          </p:sp>
          <p:sp>
            <p:nvSpPr>
              <p:cNvPr id="70" name="AutoShape 3078">
                <a:extLst>
                  <a:ext uri="{FF2B5EF4-FFF2-40B4-BE49-F238E27FC236}">
                    <a16:creationId xmlns:a16="http://schemas.microsoft.com/office/drawing/2014/main" id="{F05044A1-91EA-4C1B-AAFD-BD243A276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249" y="1326803"/>
                <a:ext cx="152400" cy="1463674"/>
              </a:xfrm>
              <a:prstGeom prst="leftBrace">
                <a:avLst>
                  <a:gd name="adj1" fmla="val 87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1" name="Text Box 3079">
                <a:extLst>
                  <a:ext uri="{FF2B5EF4-FFF2-40B4-BE49-F238E27FC236}">
                    <a16:creationId xmlns:a16="http://schemas.microsoft.com/office/drawing/2014/main" id="{5F2D34BF-285B-48D8-9EA0-C5E63DA0D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547" y="1083023"/>
                <a:ext cx="2286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双极型</a:t>
                </a:r>
              </a:p>
            </p:txBody>
          </p:sp>
          <p:sp>
            <p:nvSpPr>
              <p:cNvPr id="72" name="Text Box 3080">
                <a:extLst>
                  <a:ext uri="{FF2B5EF4-FFF2-40B4-BE49-F238E27FC236}">
                    <a16:creationId xmlns:a16="http://schemas.microsoft.com/office/drawing/2014/main" id="{F3516E1B-91C0-4511-983F-D875A9EB7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500" y="2380597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sp>
            <p:nvSpPr>
              <p:cNvPr id="73" name="AutoShape 3081">
                <a:extLst>
                  <a:ext uri="{FF2B5EF4-FFF2-40B4-BE49-F238E27FC236}">
                    <a16:creationId xmlns:a16="http://schemas.microsoft.com/office/drawing/2014/main" id="{93EB6C0B-238E-4149-8BDF-EA5FF5163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797" y="995036"/>
                <a:ext cx="152400" cy="762000"/>
              </a:xfrm>
              <a:prstGeom prst="leftBrace">
                <a:avLst>
                  <a:gd name="adj1" fmla="val 4162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Text Box 3083">
                <a:extLst>
                  <a:ext uri="{FF2B5EF4-FFF2-40B4-BE49-F238E27FC236}">
                    <a16:creationId xmlns:a16="http://schemas.microsoft.com/office/drawing/2014/main" id="{8AC1FD37-AAF6-431C-9D16-4BEAD2C62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7597" y="1299836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ECL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  <p:grpSp>
            <p:nvGrpSpPr>
              <p:cNvPr id="76" name="Group 3086">
                <a:extLst>
                  <a:ext uri="{FF2B5EF4-FFF2-40B4-BE49-F238E27FC236}">
                    <a16:creationId xmlns:a16="http://schemas.microsoft.com/office/drawing/2014/main" id="{34B570FB-0D0E-4C77-A8D7-107D02BD4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997" y="1071236"/>
                <a:ext cx="381000" cy="457200"/>
                <a:chOff x="2784" y="624"/>
                <a:chExt cx="240" cy="288"/>
              </a:xfrm>
            </p:grpSpPr>
            <p:sp>
              <p:nvSpPr>
                <p:cNvPr id="77" name="Line 3084">
                  <a:extLst>
                    <a:ext uri="{FF2B5EF4-FFF2-40B4-BE49-F238E27FC236}">
                      <a16:creationId xmlns:a16="http://schemas.microsoft.com/office/drawing/2014/main" id="{516460A4-667A-46E5-A157-DE155D88E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624"/>
                  <a:ext cx="240" cy="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8" name="Line 3085">
                  <a:extLst>
                    <a:ext uri="{FF2B5EF4-FFF2-40B4-BE49-F238E27FC236}">
                      <a16:creationId xmlns:a16="http://schemas.microsoft.com/office/drawing/2014/main" id="{AAF5AB29-8B4C-4E7F-9BD0-B7FC0578A4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720"/>
                  <a:ext cx="24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79" name="Text Box 3087">
                <a:extLst>
                  <a:ext uri="{FF2B5EF4-FFF2-40B4-BE49-F238E27FC236}">
                    <a16:creationId xmlns:a16="http://schemas.microsoft.com/office/drawing/2014/main" id="{AA09B0D2-D3A9-4088-B99B-9AFD53D4F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6188" y="956936"/>
                <a:ext cx="45395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速度很快、功耗大、容量小</a:t>
                </a:r>
              </a:p>
            </p:txBody>
          </p:sp>
          <p:sp>
            <p:nvSpPr>
              <p:cNvPr id="82" name="AutoShape 3091">
                <a:extLst>
                  <a:ext uri="{FF2B5EF4-FFF2-40B4-BE49-F238E27FC236}">
                    <a16:creationId xmlns:a16="http://schemas.microsoft.com/office/drawing/2014/main" id="{14BCB47F-C40D-4838-B2E6-91DC29726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2022823"/>
                <a:ext cx="152400" cy="1282700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3" name="Text Box 3092">
                <a:extLst>
                  <a:ext uri="{FF2B5EF4-FFF2-40B4-BE49-F238E27FC236}">
                    <a16:creationId xmlns:a16="http://schemas.microsoft.com/office/drawing/2014/main" id="{3807450E-97DB-4BA9-A5FD-8071B2851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17942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电路结构</a:t>
                </a:r>
              </a:p>
            </p:txBody>
          </p:sp>
          <p:sp>
            <p:nvSpPr>
              <p:cNvPr id="84" name="AutoShape 3093">
                <a:extLst>
                  <a:ext uri="{FF2B5EF4-FFF2-40B4-BE49-F238E27FC236}">
                    <a16:creationId xmlns:a16="http://schemas.microsoft.com/office/drawing/2014/main" id="{53FD9748-69D2-46DF-8E72-3541D49C9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1718023"/>
                <a:ext cx="152400" cy="990600"/>
              </a:xfrm>
              <a:prstGeom prst="leftBrace">
                <a:avLst>
                  <a:gd name="adj1" fmla="val 54106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5" name="Text Box 3094">
                <a:extLst>
                  <a:ext uri="{FF2B5EF4-FFF2-40B4-BE49-F238E27FC236}">
                    <a16:creationId xmlns:a16="http://schemas.microsoft.com/office/drawing/2014/main" id="{A9DD2FE5-68D8-4C94-B97C-F9C53731C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1489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PMOS</a:t>
                </a:r>
              </a:p>
            </p:txBody>
          </p:sp>
          <p:sp>
            <p:nvSpPr>
              <p:cNvPr id="86" name="Text Box 3095">
                <a:extLst>
                  <a:ext uri="{FF2B5EF4-FFF2-40B4-BE49-F238E27FC236}">
                    <a16:creationId xmlns:a16="http://schemas.microsoft.com/office/drawing/2014/main" id="{71CBC09B-7B1A-4273-88EF-FFCBE1F30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1870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NMOS</a:t>
                </a:r>
              </a:p>
            </p:txBody>
          </p:sp>
          <p:sp>
            <p:nvSpPr>
              <p:cNvPr id="87" name="Text Box 3096">
                <a:extLst>
                  <a:ext uri="{FF2B5EF4-FFF2-40B4-BE49-F238E27FC236}">
                    <a16:creationId xmlns:a16="http://schemas.microsoft.com/office/drawing/2014/main" id="{9F3BBDCB-3615-4897-B4E3-1A39F48F4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22514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CMOS</a:t>
                </a:r>
              </a:p>
            </p:txBody>
          </p:sp>
          <p:sp>
            <p:nvSpPr>
              <p:cNvPr id="88" name="Text Box 3097">
                <a:extLst>
                  <a:ext uri="{FF2B5EF4-FFF2-40B4-BE49-F238E27FC236}">
                    <a16:creationId xmlns:a16="http://schemas.microsoft.com/office/drawing/2014/main" id="{03883DE4-9F00-43EC-A067-92816CAEF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7900" y="16418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功耗小、</a:t>
                </a:r>
              </a:p>
            </p:txBody>
          </p:sp>
          <p:sp>
            <p:nvSpPr>
              <p:cNvPr id="89" name="Text Box 3098">
                <a:extLst>
                  <a:ext uri="{FF2B5EF4-FFF2-40B4-BE49-F238E27FC236}">
                    <a16:creationId xmlns:a16="http://schemas.microsoft.com/office/drawing/2014/main" id="{B881F8C1-EA80-4CA9-B26F-1421FF596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1900" y="1641823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容量大</a:t>
                </a:r>
              </a:p>
            </p:txBody>
          </p:sp>
          <p:grpSp>
            <p:nvGrpSpPr>
              <p:cNvPr id="90" name="Group 3099">
                <a:extLst>
                  <a:ext uri="{FF2B5EF4-FFF2-40B4-BE49-F238E27FC236}">
                    <a16:creationId xmlns:a16="http://schemas.microsoft.com/office/drawing/2014/main" id="{30B6E4ED-81FA-493B-9CA0-BF3854863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6900" y="1946623"/>
                <a:ext cx="381000" cy="457200"/>
                <a:chOff x="2784" y="624"/>
                <a:chExt cx="240" cy="288"/>
              </a:xfrm>
            </p:grpSpPr>
            <p:sp>
              <p:nvSpPr>
                <p:cNvPr id="91" name="Line 3100">
                  <a:extLst>
                    <a:ext uri="{FF2B5EF4-FFF2-40B4-BE49-F238E27FC236}">
                      <a16:creationId xmlns:a16="http://schemas.microsoft.com/office/drawing/2014/main" id="{B8690BC9-6626-4586-B5C2-A5DFDF7CC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624"/>
                  <a:ext cx="240" cy="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92" name="Line 3101">
                  <a:extLst>
                    <a:ext uri="{FF2B5EF4-FFF2-40B4-BE49-F238E27FC236}">
                      <a16:creationId xmlns:a16="http://schemas.microsoft.com/office/drawing/2014/main" id="{7A0E02BC-1BB7-4E72-A4D6-31B724CE0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4" y="720"/>
                  <a:ext cx="24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93" name="Text Box 3103">
                <a:extLst>
                  <a:ext uri="{FF2B5EF4-FFF2-40B4-BE49-F238E27FC236}">
                    <a16:creationId xmlns:a16="http://schemas.microsoft.com/office/drawing/2014/main" id="{8A6815F1-5DA4-4E03-80AE-BFB88BB4D4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8900" y="2977135"/>
                <a:ext cx="190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工作方式</a:t>
                </a:r>
              </a:p>
            </p:txBody>
          </p:sp>
          <p:sp>
            <p:nvSpPr>
              <p:cNvPr id="94" name="AutoShape 3104">
                <a:extLst>
                  <a:ext uri="{FF2B5EF4-FFF2-40B4-BE49-F238E27FC236}">
                    <a16:creationId xmlns:a16="http://schemas.microsoft.com/office/drawing/2014/main" id="{A3D795E4-440D-4819-8ECB-8147A8FFC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861023"/>
                <a:ext cx="152400" cy="762000"/>
              </a:xfrm>
              <a:prstGeom prst="leftBrace">
                <a:avLst>
                  <a:gd name="adj1" fmla="val 41620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Text Box 3105">
                <a:extLst>
                  <a:ext uri="{FF2B5EF4-FFF2-40B4-BE49-F238E27FC236}">
                    <a16:creationId xmlns:a16="http://schemas.microsoft.com/office/drawing/2014/main" id="{D95C58EE-0A37-4F4B-BE69-A75B27464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2708623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静态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</a:p>
            </p:txBody>
          </p:sp>
          <p:sp>
            <p:nvSpPr>
              <p:cNvPr id="96" name="Text Box 3106">
                <a:extLst>
                  <a:ext uri="{FF2B5EF4-FFF2-40B4-BE49-F238E27FC236}">
                    <a16:creationId xmlns:a16="http://schemas.microsoft.com/office/drawing/2014/main" id="{6DC505B9-EAEE-43E0-87B8-EDCE5DE2A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6300" y="3195986"/>
                <a:ext cx="1752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动态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</a:p>
            </p:txBody>
          </p:sp>
          <p:sp>
            <p:nvSpPr>
              <p:cNvPr id="107" name="Text Box 3117">
                <a:extLst>
                  <a:ext uri="{FF2B5EF4-FFF2-40B4-BE49-F238E27FC236}">
                    <a16:creationId xmlns:a16="http://schemas.microsoft.com/office/drawing/2014/main" id="{F9D2D49F-1A86-4AEF-A1FD-FCD3BDAD1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5500" y="2099023"/>
                <a:ext cx="3581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（静态</a:t>
                </a: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MOS</a:t>
                </a: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除外）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23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0" y="765796"/>
            <a:ext cx="8961129" cy="36323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通导而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截止，存入信息为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通导，存入信息为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六管静态</a:t>
            </a:r>
            <a:b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存储单元电路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5B677D-6C76-4DD2-99B2-7C302FD09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863" y="2355822"/>
            <a:ext cx="4709384" cy="4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765796"/>
                <a:ext cx="8961129" cy="5614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、工作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）写入：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加高电平时，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加低电平，若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加高电平，通过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765796"/>
                <a:ext cx="8961129" cy="5614422"/>
              </a:xfrm>
              <a:prstGeom prst="rect">
                <a:avLst/>
              </a:prstGeom>
              <a:blipFill>
                <a:blip r:embed="rId5"/>
                <a:stretch>
                  <a:fillRect l="-1429" t="-326" b="-20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C565D41-D056-4D3C-BC97-6E4027AF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210629" y="994126"/>
            <a:ext cx="3846213" cy="31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823852"/>
                <a:ext cx="8961129" cy="46126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 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加低电平，若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导通；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823852"/>
                <a:ext cx="8961129" cy="4612609"/>
              </a:xfrm>
              <a:prstGeom prst="rect">
                <a:avLst/>
              </a:prstGeom>
              <a:blipFill>
                <a:blip r:embed="rId5"/>
                <a:stretch>
                  <a:fillRect l="-1429" b="-27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86400" y="882881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0" y="736768"/>
                <a:ext cx="8961129" cy="58355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）读出：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先对位线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该电平是浮动的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可随充放电而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变；然后对字线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（即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导通）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的电压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地，形成放电回路，即有电流经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，经放大为“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表明原存储信息为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。此时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上无电流。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0" y="736768"/>
                <a:ext cx="8961129" cy="5835508"/>
              </a:xfrm>
              <a:prstGeom prst="rect">
                <a:avLst/>
              </a:prstGeom>
              <a:blipFill>
                <a:blip r:embed="rId5"/>
                <a:stretch>
                  <a:fillRect l="-1429" r="-1224" b="-15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86400" y="882881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2872" y="910814"/>
                <a:ext cx="5141604" cy="45156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读”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（即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导通）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位线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电压＞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的电压，则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地，形成放电回路，即有电流经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，经放大为“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信号，表明原存储信息为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。此时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:r>
                  <a:rPr lang="en-US" altLang="zh-CN" sz="2800" b="1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上无电流。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2" y="910814"/>
                <a:ext cx="5141604" cy="4515660"/>
              </a:xfrm>
              <a:prstGeom prst="rect">
                <a:avLst/>
              </a:prstGeom>
              <a:blipFill>
                <a:blip r:embed="rId5"/>
                <a:stretch>
                  <a:fillRect l="-2491" r="-1661" b="-283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424"/>
          <a:stretch/>
        </p:blipFill>
        <p:spPr>
          <a:xfrm>
            <a:off x="5459907" y="1716258"/>
            <a:ext cx="3570442" cy="29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5141604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）保持：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加低电平，门管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断开，位线与双稳态电路隔离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双稳态电路依靠自身的交叉反馈保持原有状态不变。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6C5EB2-203F-451B-BCC5-E82CE908FA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424"/>
          <a:stretch/>
        </p:blipFill>
        <p:spPr>
          <a:xfrm>
            <a:off x="5486400" y="1178614"/>
            <a:ext cx="3570442" cy="2956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DF352D78-23DF-4F04-86EC-83C05C60F6B0}"/>
                  </a:ext>
                </a:extLst>
              </p:cNvPr>
              <p:cNvSpPr txBox="1"/>
              <p:nvPr/>
            </p:nvSpPr>
            <p:spPr>
              <a:xfrm>
                <a:off x="148261" y="4526045"/>
                <a:ext cx="8847477" cy="12840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总之，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。上述读出过程并不改变双稳态电路原有状态，属于非破坏性读出。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DF352D78-23DF-4F04-86EC-83C05C60F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61" y="4526045"/>
                <a:ext cx="8847477" cy="1284006"/>
              </a:xfrm>
              <a:prstGeom prst="rect">
                <a:avLst/>
              </a:prstGeom>
              <a:blipFill>
                <a:blip r:embed="rId6"/>
                <a:stretch>
                  <a:fillRect l="-1377" r="-344" b="-1232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一、静态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存储单元与芯片（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SRAM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1" y="736645"/>
            <a:ext cx="4344677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、存储芯片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2114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位）外部特性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F352D78-23DF-4F04-86EC-83C05C60F6B0}"/>
              </a:ext>
            </a:extLst>
          </p:cNvPr>
          <p:cNvSpPr txBox="1"/>
          <p:nvPr/>
        </p:nvSpPr>
        <p:spPr>
          <a:xfrm>
            <a:off x="179109" y="2674615"/>
            <a:ext cx="44196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A9~A0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D3~D0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DD8B958-1890-46D5-BF9F-9F76EF64DA96}"/>
              </a:ext>
            </a:extLst>
          </p:cNvPr>
          <p:cNvGrpSpPr/>
          <p:nvPr/>
        </p:nvGrpSpPr>
        <p:grpSpPr>
          <a:xfrm>
            <a:off x="4713064" y="1056945"/>
            <a:ext cx="4582889" cy="2535716"/>
            <a:chOff x="4652736" y="2254710"/>
            <a:chExt cx="4582889" cy="2535716"/>
          </a:xfrm>
        </p:grpSpPr>
        <p:grpSp>
          <p:nvGrpSpPr>
            <p:cNvPr id="14" name="Group 129">
              <a:extLst>
                <a:ext uri="{FF2B5EF4-FFF2-40B4-BE49-F238E27FC236}">
                  <a16:creationId xmlns:a16="http://schemas.microsoft.com/office/drawing/2014/main" id="{5F9D16C9-9A24-4630-8E56-034A43E9B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2736" y="2728024"/>
              <a:ext cx="4343400" cy="1676400"/>
              <a:chOff x="1344" y="192"/>
              <a:chExt cx="2736" cy="1056"/>
            </a:xfrm>
          </p:grpSpPr>
          <p:sp>
            <p:nvSpPr>
              <p:cNvPr id="15" name="Rectangle 103">
                <a:extLst>
                  <a:ext uri="{FF2B5EF4-FFF2-40B4-BE49-F238E27FC236}">
                    <a16:creationId xmlns:a16="http://schemas.microsoft.com/office/drawing/2014/main" id="{4E3AAE46-8C33-4AC1-B206-1B449157C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432"/>
                <a:ext cx="2688" cy="576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Line 104">
                <a:extLst>
                  <a:ext uri="{FF2B5EF4-FFF2-40B4-BE49-F238E27FC236}">
                    <a16:creationId xmlns:a16="http://schemas.microsoft.com/office/drawing/2014/main" id="{3C49A38B-6F87-4E68-81B5-7EF029374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Line 105">
                <a:extLst>
                  <a:ext uri="{FF2B5EF4-FFF2-40B4-BE49-F238E27FC236}">
                    <a16:creationId xmlns:a16="http://schemas.microsoft.com/office/drawing/2014/main" id="{7ACD7558-26BC-4E1F-81B3-164D920A4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106">
                <a:extLst>
                  <a:ext uri="{FF2B5EF4-FFF2-40B4-BE49-F238E27FC236}">
                    <a16:creationId xmlns:a16="http://schemas.microsoft.com/office/drawing/2014/main" id="{9048B5E8-A9D0-4C77-B6C1-044D36F1E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Line 107">
                <a:extLst>
                  <a:ext uri="{FF2B5EF4-FFF2-40B4-BE49-F238E27FC236}">
                    <a16:creationId xmlns:a16="http://schemas.microsoft.com/office/drawing/2014/main" id="{4E192ADC-F302-4C1A-A9E2-512E4E5E1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Line 108">
                <a:extLst>
                  <a:ext uri="{FF2B5EF4-FFF2-40B4-BE49-F238E27FC236}">
                    <a16:creationId xmlns:a16="http://schemas.microsoft.com/office/drawing/2014/main" id="{D3ACB3C2-A799-41AB-B77D-6CF20C704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Line 109">
                <a:extLst>
                  <a:ext uri="{FF2B5EF4-FFF2-40B4-BE49-F238E27FC236}">
                    <a16:creationId xmlns:a16="http://schemas.microsoft.com/office/drawing/2014/main" id="{7A85E0C4-C8C0-4CDF-8BAF-92264323A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110">
                <a:extLst>
                  <a:ext uri="{FF2B5EF4-FFF2-40B4-BE49-F238E27FC236}">
                    <a16:creationId xmlns:a16="http://schemas.microsoft.com/office/drawing/2014/main" id="{23E4B49C-93ED-4AF0-AF34-7EA6EC6F3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Line 111">
                <a:extLst>
                  <a:ext uri="{FF2B5EF4-FFF2-40B4-BE49-F238E27FC236}">
                    <a16:creationId xmlns:a16="http://schemas.microsoft.com/office/drawing/2014/main" id="{A11BDC95-3FB7-4A3C-B70A-4BF3BEA0C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Line 112">
                <a:extLst>
                  <a:ext uri="{FF2B5EF4-FFF2-40B4-BE49-F238E27FC236}">
                    <a16:creationId xmlns:a16="http://schemas.microsoft.com/office/drawing/2014/main" id="{CE0AD1C9-DF13-4258-8E39-B8F9541B2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00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Line 113">
                <a:extLst>
                  <a:ext uri="{FF2B5EF4-FFF2-40B4-BE49-F238E27FC236}">
                    <a16:creationId xmlns:a16="http://schemas.microsoft.com/office/drawing/2014/main" id="{2ED85026-EC31-42D2-9802-9657D40F5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Line 114">
                <a:extLst>
                  <a:ext uri="{FF2B5EF4-FFF2-40B4-BE49-F238E27FC236}">
                    <a16:creationId xmlns:a16="http://schemas.microsoft.com/office/drawing/2014/main" id="{EE597ECE-C4CC-4712-AA42-CF2557F58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DF8802E8-FCA6-44AA-8A49-580BCB399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116">
                <a:extLst>
                  <a:ext uri="{FF2B5EF4-FFF2-40B4-BE49-F238E27FC236}">
                    <a16:creationId xmlns:a16="http://schemas.microsoft.com/office/drawing/2014/main" id="{CF0C6DA2-77C1-47F7-9E6F-56BB619C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Line 117">
                <a:extLst>
                  <a:ext uri="{FF2B5EF4-FFF2-40B4-BE49-F238E27FC236}">
                    <a16:creationId xmlns:a16="http://schemas.microsoft.com/office/drawing/2014/main" id="{A31D1736-A21E-490F-BBBC-DD82904394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Line 118">
                <a:extLst>
                  <a:ext uri="{FF2B5EF4-FFF2-40B4-BE49-F238E27FC236}">
                    <a16:creationId xmlns:a16="http://schemas.microsoft.com/office/drawing/2014/main" id="{4E3FF4C6-6BE2-4657-AC5C-87D03A36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Line 119">
                <a:extLst>
                  <a:ext uri="{FF2B5EF4-FFF2-40B4-BE49-F238E27FC236}">
                    <a16:creationId xmlns:a16="http://schemas.microsoft.com/office/drawing/2014/main" id="{67509658-1926-4398-AFF7-7BD63A672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Line 120">
                <a:extLst>
                  <a:ext uri="{FF2B5EF4-FFF2-40B4-BE49-F238E27FC236}">
                    <a16:creationId xmlns:a16="http://schemas.microsoft.com/office/drawing/2014/main" id="{17EA7802-729F-43AC-9FF1-639C57CBE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Line 121">
                <a:extLst>
                  <a:ext uri="{FF2B5EF4-FFF2-40B4-BE49-F238E27FC236}">
                    <a16:creationId xmlns:a16="http://schemas.microsoft.com/office/drawing/2014/main" id="{B40997F9-D408-49AA-9723-8B2AD7BD3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 Box 123">
                <a:extLst>
                  <a:ext uri="{FF2B5EF4-FFF2-40B4-BE49-F238E27FC236}">
                    <a16:creationId xmlns:a16="http://schemas.microsoft.com/office/drawing/2014/main" id="{49102699-A7DA-47E9-B36A-25F74F78A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528"/>
                <a:ext cx="16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2114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1K×4</a:t>
                </a: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41" name="Text Box 125">
                <a:extLst>
                  <a:ext uri="{FF2B5EF4-FFF2-40B4-BE49-F238E27FC236}">
                    <a16:creationId xmlns:a16="http://schemas.microsoft.com/office/drawing/2014/main" id="{8A6A7232-6DCF-419B-B109-51B9B74B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2" name="Text Box 126">
                <a:extLst>
                  <a:ext uri="{FF2B5EF4-FFF2-40B4-BE49-F238E27FC236}">
                    <a16:creationId xmlns:a16="http://schemas.microsoft.com/office/drawing/2014/main" id="{A2E4EAA0-117F-4438-A83C-8926B643A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768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</a:p>
            </p:txBody>
          </p:sp>
          <p:sp>
            <p:nvSpPr>
              <p:cNvPr id="43" name="Text Box 127">
                <a:extLst>
                  <a:ext uri="{FF2B5EF4-FFF2-40B4-BE49-F238E27FC236}">
                    <a16:creationId xmlns:a16="http://schemas.microsoft.com/office/drawing/2014/main" id="{7DD81833-6FE2-4B0B-A8FB-12F28A066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</a:p>
            </p:txBody>
          </p:sp>
          <p:sp>
            <p:nvSpPr>
              <p:cNvPr id="44" name="Text Box 128">
                <a:extLst>
                  <a:ext uri="{FF2B5EF4-FFF2-40B4-BE49-F238E27FC236}">
                    <a16:creationId xmlns:a16="http://schemas.microsoft.com/office/drawing/2014/main" id="{95D32D70-15B1-4426-B562-9C3D602049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384"/>
                <a:ext cx="4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18</a:t>
                </a:r>
              </a:p>
            </p:txBody>
          </p:sp>
        </p:grpSp>
        <p:grpSp>
          <p:nvGrpSpPr>
            <p:cNvPr id="45" name="Group 131">
              <a:extLst>
                <a:ext uri="{FF2B5EF4-FFF2-40B4-BE49-F238E27FC236}">
                  <a16:creationId xmlns:a16="http://schemas.microsoft.com/office/drawing/2014/main" id="{67DF74AF-377A-4A40-85E9-51EF9F3B2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7036" y="4390375"/>
              <a:ext cx="4419600" cy="400051"/>
              <a:chOff x="1344" y="1392"/>
              <a:chExt cx="2784" cy="252"/>
            </a:xfrm>
          </p:grpSpPr>
          <p:sp>
            <p:nvSpPr>
              <p:cNvPr id="46" name="Text Box 98">
                <a:extLst>
                  <a:ext uri="{FF2B5EF4-FFF2-40B4-BE49-F238E27FC236}">
                    <a16:creationId xmlns:a16="http://schemas.microsoft.com/office/drawing/2014/main" id="{5E4F6691-E0A5-4824-935C-2DC7BF223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392"/>
                <a:ext cx="278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A6 A5  A4 A3  A0  A1 A2 CS GND</a:t>
                </a:r>
              </a:p>
            </p:txBody>
          </p:sp>
          <p:sp>
            <p:nvSpPr>
              <p:cNvPr id="47" name="Line 130">
                <a:extLst>
                  <a:ext uri="{FF2B5EF4-FFF2-40B4-BE49-F238E27FC236}">
                    <a16:creationId xmlns:a16="http://schemas.microsoft.com/office/drawing/2014/main" id="{CA1C17DA-2194-4B61-83C7-07D54589B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8" y="1438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" name="Group 135">
              <a:extLst>
                <a:ext uri="{FF2B5EF4-FFF2-40B4-BE49-F238E27FC236}">
                  <a16:creationId xmlns:a16="http://schemas.microsoft.com/office/drawing/2014/main" id="{7A91DE04-1D8F-499B-8050-3383B9DC0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3626" y="2254710"/>
              <a:ext cx="4571999" cy="400051"/>
              <a:chOff x="1248" y="48"/>
              <a:chExt cx="3408" cy="252"/>
            </a:xfrm>
          </p:grpSpPr>
          <p:sp>
            <p:nvSpPr>
              <p:cNvPr id="49" name="Text Box 133">
                <a:extLst>
                  <a:ext uri="{FF2B5EF4-FFF2-40B4-BE49-F238E27FC236}">
                    <a16:creationId xmlns:a16="http://schemas.microsoft.com/office/drawing/2014/main" id="{8A2AB0BA-659A-4523-8783-D663A43C8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48"/>
                <a:ext cx="34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Vcc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A7  A8 A9  D0  D1 D2 D3 WE</a:t>
                </a:r>
              </a:p>
            </p:txBody>
          </p:sp>
          <p:sp>
            <p:nvSpPr>
              <p:cNvPr id="50" name="Line 134">
                <a:extLst>
                  <a:ext uri="{FF2B5EF4-FFF2-40B4-BE49-F238E27FC236}">
                    <a16:creationId xmlns:a16="http://schemas.microsoft.com/office/drawing/2014/main" id="{E29CBE00-D700-4256-A7EF-C4FB65A97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96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/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𝑪𝑺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" name="Text Box 5">
                <a:extLst>
                  <a:ext uri="{FF2B5EF4-FFF2-40B4-BE49-F238E27FC236}">
                    <a16:creationId xmlns:a16="http://schemas.microsoft.com/office/drawing/2014/main" id="{E1CE33B0-02EF-436E-822A-8DEA161F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48" y="4114701"/>
                <a:ext cx="1446211" cy="654603"/>
              </a:xfrm>
              <a:prstGeom prst="rect">
                <a:avLst/>
              </a:prstGeom>
              <a:blipFill>
                <a:blip r:embed="rId5"/>
                <a:stretch>
                  <a:fillRect l="-8403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utoShape 3091">
            <a:extLst>
              <a:ext uri="{FF2B5EF4-FFF2-40B4-BE49-F238E27FC236}">
                <a16:creationId xmlns:a16="http://schemas.microsoft.com/office/drawing/2014/main" id="{1521EA4A-22D4-4A4F-87EC-2A80290E3A93}"/>
              </a:ext>
            </a:extLst>
          </p:cNvPr>
          <p:cNvSpPr>
            <a:spLocks/>
          </p:cNvSpPr>
          <p:nvPr/>
        </p:nvSpPr>
        <p:spPr bwMode="auto">
          <a:xfrm>
            <a:off x="1657350" y="4386948"/>
            <a:ext cx="152400" cy="1388779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">
            <a:extLst>
              <a:ext uri="{FF2B5EF4-FFF2-40B4-BE49-F238E27FC236}">
                <a16:creationId xmlns:a16="http://schemas.microsoft.com/office/drawing/2014/main" id="{312A0944-1DC3-44C1-A10B-E1596122D5F8}"/>
              </a:ext>
            </a:extLst>
          </p:cNvPr>
          <p:cNvSpPr txBox="1"/>
          <p:nvPr/>
        </p:nvSpPr>
        <p:spPr>
          <a:xfrm>
            <a:off x="200020" y="4674587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AutoShape 3091">
            <a:extLst>
              <a:ext uri="{FF2B5EF4-FFF2-40B4-BE49-F238E27FC236}">
                <a16:creationId xmlns:a16="http://schemas.microsoft.com/office/drawing/2014/main" id="{499F05F5-DB45-48D1-B0EC-B23C03AC2499}"/>
              </a:ext>
            </a:extLst>
          </p:cNvPr>
          <p:cNvSpPr>
            <a:spLocks/>
          </p:cNvSpPr>
          <p:nvPr/>
        </p:nvSpPr>
        <p:spPr bwMode="auto">
          <a:xfrm>
            <a:off x="3354391" y="4090684"/>
            <a:ext cx="152400" cy="821528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4F081F71-4547-4529-B48A-930B02B4FDCF}"/>
              </a:ext>
            </a:extLst>
          </p:cNvPr>
          <p:cNvSpPr txBox="1"/>
          <p:nvPr/>
        </p:nvSpPr>
        <p:spPr>
          <a:xfrm>
            <a:off x="3506791" y="3787736"/>
            <a:ext cx="280510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未选中芯片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/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写使能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𝑾𝑬</m:t>
                        </m:r>
                      </m:e>
                    </m:acc>
                  </m:oMath>
                </a14:m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3B58A96C-0689-4017-9CC2-8733AEBD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180" y="5277018"/>
                <a:ext cx="1992087" cy="653449"/>
              </a:xfrm>
              <a:prstGeom prst="rect">
                <a:avLst/>
              </a:prstGeom>
              <a:blipFill>
                <a:blip r:embed="rId6"/>
                <a:stretch>
                  <a:fillRect l="-6116" b="-233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utoShape 3091">
            <a:extLst>
              <a:ext uri="{FF2B5EF4-FFF2-40B4-BE49-F238E27FC236}">
                <a16:creationId xmlns:a16="http://schemas.microsoft.com/office/drawing/2014/main" id="{6CDEA717-3E35-45DE-9B62-4F6F41A5107E}"/>
              </a:ext>
            </a:extLst>
          </p:cNvPr>
          <p:cNvSpPr>
            <a:spLocks/>
          </p:cNvSpPr>
          <p:nvPr/>
        </p:nvSpPr>
        <p:spPr bwMode="auto">
          <a:xfrm>
            <a:off x="3799000" y="5236456"/>
            <a:ext cx="152400" cy="858643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AB0E9F38-11BC-4081-8B67-38C2A8D6CE5E}"/>
              </a:ext>
            </a:extLst>
          </p:cNvPr>
          <p:cNvSpPr txBox="1"/>
          <p:nvPr/>
        </p:nvSpPr>
        <p:spPr>
          <a:xfrm>
            <a:off x="3965579" y="4933508"/>
            <a:ext cx="280510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未选中芯片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54C95B3D-9146-4A1A-9939-8DE886E0AB85}"/>
              </a:ext>
            </a:extLst>
          </p:cNvPr>
          <p:cNvSpPr txBox="1"/>
          <p:nvPr/>
        </p:nvSpPr>
        <p:spPr>
          <a:xfrm>
            <a:off x="182784" y="5855570"/>
            <a:ext cx="16224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电源、地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3" grpId="0" build="p"/>
      <p:bldP spid="51" grpId="0"/>
      <p:bldP spid="52" grpId="0" animBg="1"/>
      <p:bldP spid="53" grpId="0"/>
      <p:bldP spid="55" grpId="0" animBg="1"/>
      <p:bldP spid="56" grpId="0" build="p"/>
      <p:bldP spid="57" grpId="0"/>
      <p:bldP spid="58" grpId="0" animBg="1"/>
      <p:bldP spid="59" grpId="0" build="p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存储器的层次结构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存储器的分类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8812866" cy="5614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存储器的基本存储原理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是将存储信息以电荷形式存于电容之中，这种电容可以是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管栅极电容，或者是专用的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电容，通常定义电容充电至高电平时为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；放电至低电平时为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、概念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管断开之后，电容总存在泄漏通路，难以使泄漏电阻达到无穷大。时间过长，电容上的电荷会通过泄漏电路放电，使所存储的信息丢失。为此，经过一定时间后就需要对存储内容重写一遍，也就是对存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的电容重新充电，称为刷新。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2872" y="910814"/>
            <a:ext cx="8812866" cy="4246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）重写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再生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对于单管动态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存储单元而言，读操作后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上的电荷将发生变化，属于破坏性读出，需要读后对存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的电容补充电荷，称为重写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再生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。这一过程，由芯片内的外围电路自动实现。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12866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四管存储单元电路（非双稳态电路）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411087"/>
            <a:ext cx="5517945" cy="34911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/>
              <p:nvPr/>
            </p:nvSpPr>
            <p:spPr>
              <a:xfrm>
                <a:off x="184393" y="1303346"/>
                <a:ext cx="8171325" cy="61745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）组成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：记忆管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：柵极电容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：控制门管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：字线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）定义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无电荷）；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有电荷）。</a:t>
                </a:r>
              </a:p>
              <a:p>
                <a:pPr>
                  <a:lnSpc>
                    <a:spcPct val="130000"/>
                  </a:lnSpc>
                </a:pP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6" name="Text Box 5">
                <a:extLst>
                  <a:ext uri="{FF2B5EF4-FFF2-40B4-BE49-F238E27FC236}">
                    <a16:creationId xmlns:a16="http://schemas.microsoft.com/office/drawing/2014/main" id="{643E4F4B-EEA7-4003-9BB8-C265A55B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1303346"/>
                <a:ext cx="8171325" cy="6174575"/>
              </a:xfrm>
              <a:prstGeom prst="rect">
                <a:avLst/>
              </a:prstGeom>
              <a:blipFill>
                <a:blip r:embed="rId5"/>
                <a:stretch>
                  <a:fillRect l="-1491" t="-29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 写入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首先字线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加高电平时，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放电（瞬间）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加高电平，通过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blipFill>
                <a:blip r:embed="rId5"/>
                <a:stretch>
                  <a:fillRect l="-1406" t="-217" r="-5485" b="-20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205808" y="10143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337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4" y="786381"/>
                <a:ext cx="8981386" cy="33738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b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加低电平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&gt;V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变为低电平→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截止；）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放电（瞬间）。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4" y="786381"/>
                <a:ext cx="8981386" cy="3373809"/>
              </a:xfrm>
              <a:prstGeom prst="rect">
                <a:avLst/>
              </a:prstGeom>
              <a:blipFill>
                <a:blip r:embed="rId5"/>
                <a:stretch>
                  <a:fillRect l="-1357" t="-362" b="-415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188710" y="3814678"/>
            <a:ext cx="4177336" cy="254167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38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105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 读出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先对位线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该电平是浮动的；然后对字线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”0”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上有电荷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同时，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→B→B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充电至高电平，补充泄漏掉的电荷四管单元为非破坏性读出，且读出过程为刷新过程。</a:t>
                </a:r>
                <a:endPara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5614422"/>
              </a:xfrm>
              <a:prstGeom prst="rect">
                <a:avLst/>
              </a:prstGeom>
              <a:blipFill>
                <a:blip r:embed="rId5"/>
                <a:stretch>
                  <a:fillRect l="-1406" t="-217" r="-422" b="-206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282008" y="9127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9064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/>
              <p:nvPr/>
            </p:nvSpPr>
            <p:spPr>
              <a:xfrm>
                <a:off x="184393" y="786381"/>
                <a:ext cx="8664519" cy="33738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”1”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上有电荷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为高电平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→B→T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对地放电，即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上有电流通过，放大后作为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信号读出；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→T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→A→A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→C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充电至高电平，补充泄漏掉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的电荷四管单元为非破坏性读出，且读出过程为刷新过程。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B9F369-8420-45B1-90FC-7E31A385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93" y="786381"/>
                <a:ext cx="8664519" cy="3373809"/>
              </a:xfrm>
              <a:prstGeom prst="rect">
                <a:avLst/>
              </a:prstGeom>
              <a:blipFill>
                <a:blip r:embed="rId5"/>
                <a:stretch>
                  <a:fillRect l="-1406" t="-362" r="-281" b="-415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4799408" y="3719427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093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664519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断开，基本上无放电回路，仅存在泄漏电流，信息可暂存数毫秒。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过程就是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过程。</a:t>
            </a: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23E8E0BC-96E9-47F3-B05D-85412009BCB0}"/>
              </a:ext>
            </a:extLst>
          </p:cNvPr>
          <p:cNvGrpSpPr>
            <a:grpSpLocks/>
          </p:cNvGrpSpPr>
          <p:nvPr/>
        </p:nvGrpSpPr>
        <p:grpSpPr bwMode="auto">
          <a:xfrm>
            <a:off x="5102430" y="3429000"/>
            <a:ext cx="4041570" cy="2564013"/>
            <a:chOff x="3886200" y="762000"/>
            <a:chExt cx="5410200" cy="3414713"/>
          </a:xfrm>
        </p:grpSpPr>
        <p:grpSp>
          <p:nvGrpSpPr>
            <p:cNvPr id="13" name="Group 117">
              <a:extLst>
                <a:ext uri="{FF2B5EF4-FFF2-40B4-BE49-F238E27FC236}">
                  <a16:creationId xmlns:a16="http://schemas.microsoft.com/office/drawing/2014/main" id="{9CD2AA9A-9C3E-40A4-9C0D-C0F86ECDE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762000"/>
              <a:ext cx="5410200" cy="3414713"/>
              <a:chOff x="2496" y="672"/>
              <a:chExt cx="3408" cy="2151"/>
            </a:xfrm>
          </p:grpSpPr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6D444BA6-EB9A-4AB1-8AE2-8F7D1E984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344"/>
                <a:ext cx="864" cy="624"/>
                <a:chOff x="2400" y="1296"/>
                <a:chExt cx="864" cy="624"/>
              </a:xfrm>
            </p:grpSpPr>
            <p:sp>
              <p:nvSpPr>
                <p:cNvPr id="87" name="Text Box 20">
                  <a:extLst>
                    <a:ext uri="{FF2B5EF4-FFF2-40B4-BE49-F238E27FC236}">
                      <a16:creationId xmlns:a16="http://schemas.microsoft.com/office/drawing/2014/main" id="{87FFEE23-E924-4E69-8132-029FA9FEB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0" y="1440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T1</a:t>
                  </a:r>
                </a:p>
              </p:txBody>
            </p:sp>
            <p:grpSp>
              <p:nvGrpSpPr>
                <p:cNvPr id="88" name="Group 21">
                  <a:extLst>
                    <a:ext uri="{FF2B5EF4-FFF2-40B4-BE49-F238E27FC236}">
                      <a16:creationId xmlns:a16="http://schemas.microsoft.com/office/drawing/2014/main" id="{282DCA5E-2A74-4AFB-A57E-8C25F1154B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89" name="Line 22">
                    <a:extLst>
                      <a:ext uri="{FF2B5EF4-FFF2-40B4-BE49-F238E27FC236}">
                        <a16:creationId xmlns:a16="http://schemas.microsoft.com/office/drawing/2014/main" id="{36B2718C-EB0B-47CE-B7C6-D6A7FDAA1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23">
                    <a:extLst>
                      <a:ext uri="{FF2B5EF4-FFF2-40B4-BE49-F238E27FC236}">
                        <a16:creationId xmlns:a16="http://schemas.microsoft.com/office/drawing/2014/main" id="{FDB3A5C7-5B13-41AB-A4AF-9F8AB4923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24">
                    <a:extLst>
                      <a:ext uri="{FF2B5EF4-FFF2-40B4-BE49-F238E27FC236}">
                        <a16:creationId xmlns:a16="http://schemas.microsoft.com/office/drawing/2014/main" id="{C652F299-297C-413D-AA10-B30E2CC2D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25">
                    <a:extLst>
                      <a:ext uri="{FF2B5EF4-FFF2-40B4-BE49-F238E27FC236}">
                        <a16:creationId xmlns:a16="http://schemas.microsoft.com/office/drawing/2014/main" id="{D6FC5033-3DB6-4CF8-B27C-BA2CCCF7AD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26">
                    <a:extLst>
                      <a:ext uri="{FF2B5EF4-FFF2-40B4-BE49-F238E27FC236}">
                        <a16:creationId xmlns:a16="http://schemas.microsoft.com/office/drawing/2014/main" id="{134000CF-DF07-4FC8-ACCD-2AD0AA6C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27">
                    <a:extLst>
                      <a:ext uri="{FF2B5EF4-FFF2-40B4-BE49-F238E27FC236}">
                        <a16:creationId xmlns:a16="http://schemas.microsoft.com/office/drawing/2014/main" id="{C34C05E7-A1B3-4E8E-893E-90521B11A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28">
                    <a:extLst>
                      <a:ext uri="{FF2B5EF4-FFF2-40B4-BE49-F238E27FC236}">
                        <a16:creationId xmlns:a16="http://schemas.microsoft.com/office/drawing/2014/main" id="{6F3C8EBE-2802-4C10-A3C9-4274B74DA1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9" name="Line 30">
                <a:extLst>
                  <a:ext uri="{FF2B5EF4-FFF2-40B4-BE49-F238E27FC236}">
                    <a16:creationId xmlns:a16="http://schemas.microsoft.com/office/drawing/2014/main" id="{E10B8B3E-209C-4FFC-8854-F363E7C18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8E477D86-A7B9-4D5B-A3DE-D05A9831C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4" y="144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T2</a:t>
                </a:r>
              </a:p>
            </p:txBody>
          </p:sp>
          <p:grpSp>
            <p:nvGrpSpPr>
              <p:cNvPr id="23" name="Group 42">
                <a:extLst>
                  <a:ext uri="{FF2B5EF4-FFF2-40B4-BE49-F238E27FC236}">
                    <a16:creationId xmlns:a16="http://schemas.microsoft.com/office/drawing/2014/main" id="{9A57317B-D76E-4585-87EB-4B9753560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176" y="1344"/>
                <a:ext cx="480" cy="624"/>
                <a:chOff x="2784" y="1296"/>
                <a:chExt cx="480" cy="624"/>
              </a:xfrm>
            </p:grpSpPr>
            <p:sp>
              <p:nvSpPr>
                <p:cNvPr id="80" name="Line 43">
                  <a:extLst>
                    <a:ext uri="{FF2B5EF4-FFF2-40B4-BE49-F238E27FC236}">
                      <a16:creationId xmlns:a16="http://schemas.microsoft.com/office/drawing/2014/main" id="{12B57F9F-E01B-41CA-8D52-52EE63B7A7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4">
                  <a:extLst>
                    <a:ext uri="{FF2B5EF4-FFF2-40B4-BE49-F238E27FC236}">
                      <a16:creationId xmlns:a16="http://schemas.microsoft.com/office/drawing/2014/main" id="{EDC204CB-FC43-42B1-812B-A6709C3910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6E7C0736-37D5-4380-834C-9E5633086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71FF9A6A-85C2-4F78-96AA-BC307D763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47">
                  <a:extLst>
                    <a:ext uri="{FF2B5EF4-FFF2-40B4-BE49-F238E27FC236}">
                      <a16:creationId xmlns:a16="http://schemas.microsoft.com/office/drawing/2014/main" id="{37AA6FF9-EDC5-4DFB-8F29-CBECF9A615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48">
                  <a:extLst>
                    <a:ext uri="{FF2B5EF4-FFF2-40B4-BE49-F238E27FC236}">
                      <a16:creationId xmlns:a16="http://schemas.microsoft.com/office/drawing/2014/main" id="{29A43E28-D55E-4C27-8FB6-4721006243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49">
                  <a:extLst>
                    <a:ext uri="{FF2B5EF4-FFF2-40B4-BE49-F238E27FC236}">
                      <a16:creationId xmlns:a16="http://schemas.microsoft.com/office/drawing/2014/main" id="{5478F523-5735-4788-B51A-BA1EE9637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27B41780-0DA4-436B-AA5C-4A5DAC6D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3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1">
                <a:extLst>
                  <a:ext uri="{FF2B5EF4-FFF2-40B4-BE49-F238E27FC236}">
                    <a16:creationId xmlns:a16="http://schemas.microsoft.com/office/drawing/2014/main" id="{E92712A2-FE76-42C3-AC4E-EB19EFCB9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1344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3">
                <a:extLst>
                  <a:ext uri="{FF2B5EF4-FFF2-40B4-BE49-F238E27FC236}">
                    <a16:creationId xmlns:a16="http://schemas.microsoft.com/office/drawing/2014/main" id="{14C1FCE4-4FBC-454C-A0F4-5C7A6D6C6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4">
                <a:extLst>
                  <a:ext uri="{FF2B5EF4-FFF2-40B4-BE49-F238E27FC236}">
                    <a16:creationId xmlns:a16="http://schemas.microsoft.com/office/drawing/2014/main" id="{2DADDA0B-AF64-4841-A23E-0B91F211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5">
                <a:extLst>
                  <a:ext uri="{FF2B5EF4-FFF2-40B4-BE49-F238E27FC236}">
                    <a16:creationId xmlns:a16="http://schemas.microsoft.com/office/drawing/2014/main" id="{5EEF4429-C9F6-45C4-9E31-97F93C179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288" cy="33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6">
                <a:extLst>
                  <a:ext uri="{FF2B5EF4-FFF2-40B4-BE49-F238E27FC236}">
                    <a16:creationId xmlns:a16="http://schemas.microsoft.com/office/drawing/2014/main" id="{FC0FA2EC-0C54-4EA2-AD66-DD3B033E9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44"/>
                <a:ext cx="48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" name="Group 61">
                <a:extLst>
                  <a:ext uri="{FF2B5EF4-FFF2-40B4-BE49-F238E27FC236}">
                    <a16:creationId xmlns:a16="http://schemas.microsoft.com/office/drawing/2014/main" id="{14FE2E66-8272-46FC-B9D2-46DD2D7E8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008"/>
                <a:ext cx="720" cy="1152"/>
                <a:chOff x="2496" y="1008"/>
                <a:chExt cx="720" cy="1152"/>
              </a:xfrm>
            </p:grpSpPr>
            <p:sp>
              <p:nvSpPr>
                <p:cNvPr id="73" name="Line 62">
                  <a:extLst>
                    <a:ext uri="{FF2B5EF4-FFF2-40B4-BE49-F238E27FC236}">
                      <a16:creationId xmlns:a16="http://schemas.microsoft.com/office/drawing/2014/main" id="{B5F8595D-F43A-4B99-99B9-49B253566C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E9867921-8624-448C-B292-7209DAE82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F68A3861-9955-4E05-AB73-F58323B52C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9C7EE313-D84F-4B1F-BE42-0F7EBD95A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66">
                  <a:extLst>
                    <a:ext uri="{FF2B5EF4-FFF2-40B4-BE49-F238E27FC236}">
                      <a16:creationId xmlns:a16="http://schemas.microsoft.com/office/drawing/2014/main" id="{808E78B4-BCB6-4BA1-A1DB-5664DBB7DA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67">
                  <a:extLst>
                    <a:ext uri="{FF2B5EF4-FFF2-40B4-BE49-F238E27FC236}">
                      <a16:creationId xmlns:a16="http://schemas.microsoft.com/office/drawing/2014/main" id="{7E8D03AB-0B3B-4235-8D5E-6F405E7E1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Text Box 68">
                  <a:extLst>
                    <a:ext uri="{FF2B5EF4-FFF2-40B4-BE49-F238E27FC236}">
                      <a16:creationId xmlns:a16="http://schemas.microsoft.com/office/drawing/2014/main" id="{0769C213-12A5-4363-93E6-B4E744E50D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88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T3</a:t>
                  </a:r>
                </a:p>
              </p:txBody>
            </p:sp>
          </p:grpSp>
          <p:grpSp>
            <p:nvGrpSpPr>
              <p:cNvPr id="35" name="Group 69">
                <a:extLst>
                  <a:ext uri="{FF2B5EF4-FFF2-40B4-BE49-F238E27FC236}">
                    <a16:creationId xmlns:a16="http://schemas.microsoft.com/office/drawing/2014/main" id="{1424E798-3475-4D22-952E-026F3D74E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2" y="1008"/>
                <a:ext cx="576" cy="1152"/>
                <a:chOff x="4992" y="1008"/>
                <a:chExt cx="576" cy="1152"/>
              </a:xfrm>
            </p:grpSpPr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91C29011-F4F9-4F56-95FB-0ABD2611E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71">
                  <a:extLst>
                    <a:ext uri="{FF2B5EF4-FFF2-40B4-BE49-F238E27FC236}">
                      <a16:creationId xmlns:a16="http://schemas.microsoft.com/office/drawing/2014/main" id="{6E01F2E0-A78C-4A23-8B7F-95D686503C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344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72">
                  <a:extLst>
                    <a:ext uri="{FF2B5EF4-FFF2-40B4-BE49-F238E27FC236}">
                      <a16:creationId xmlns:a16="http://schemas.microsoft.com/office/drawing/2014/main" id="{C8DC7045-C43B-474E-8EAB-29406F8A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92" y="1488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73">
                  <a:extLst>
                    <a:ext uri="{FF2B5EF4-FFF2-40B4-BE49-F238E27FC236}">
                      <a16:creationId xmlns:a16="http://schemas.microsoft.com/office/drawing/2014/main" id="{C12AF873-C4A0-47EF-89C1-7EC1B6ED1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1344"/>
                  <a:ext cx="336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74">
                  <a:extLst>
                    <a:ext uri="{FF2B5EF4-FFF2-40B4-BE49-F238E27FC236}">
                      <a16:creationId xmlns:a16="http://schemas.microsoft.com/office/drawing/2014/main" id="{B09D827A-D7C8-447B-90F9-08593D483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536"/>
                  <a:ext cx="14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75">
                  <a:extLst>
                    <a:ext uri="{FF2B5EF4-FFF2-40B4-BE49-F238E27FC236}">
                      <a16:creationId xmlns:a16="http://schemas.microsoft.com/office/drawing/2014/main" id="{5598967F-4000-4009-A6C1-ADEEA0E6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1536"/>
                  <a:ext cx="0" cy="62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Text Box 76">
                  <a:extLst>
                    <a:ext uri="{FF2B5EF4-FFF2-40B4-BE49-F238E27FC236}">
                      <a16:creationId xmlns:a16="http://schemas.microsoft.com/office/drawing/2014/main" id="{2E3C0711-5236-4293-AAB6-99C3B192D3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92" y="1008"/>
                  <a:ext cx="5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T4</a:t>
                  </a:r>
                </a:p>
              </p:txBody>
            </p:sp>
          </p:grpSp>
          <p:sp>
            <p:nvSpPr>
              <p:cNvPr id="36" name="Line 77">
                <a:extLst>
                  <a:ext uri="{FF2B5EF4-FFF2-40B4-BE49-F238E27FC236}">
                    <a16:creationId xmlns:a16="http://schemas.microsoft.com/office/drawing/2014/main" id="{613CE200-5703-43A9-8DD9-54861DBE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225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9">
                <a:extLst>
                  <a:ext uri="{FF2B5EF4-FFF2-40B4-BE49-F238E27FC236}">
                    <a16:creationId xmlns:a16="http://schemas.microsoft.com/office/drawing/2014/main" id="{E393287E-9F1D-46B9-B946-F37A6D629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0">
                <a:extLst>
                  <a:ext uri="{FF2B5EF4-FFF2-40B4-BE49-F238E27FC236}">
                    <a16:creationId xmlns:a16="http://schemas.microsoft.com/office/drawing/2014/main" id="{9BF3C00F-1F95-4307-B399-95B87078D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688"/>
                <a:ext cx="20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81">
                <a:extLst>
                  <a:ext uri="{FF2B5EF4-FFF2-40B4-BE49-F238E27FC236}">
                    <a16:creationId xmlns:a16="http://schemas.microsoft.com/office/drawing/2014/main" id="{F9FE4B54-C15B-40CB-95D8-C66199C0C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49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5ED41413-B40B-4858-AFBD-286B3FB72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5">
                <a:extLst>
                  <a:ext uri="{FF2B5EF4-FFF2-40B4-BE49-F238E27FC236}">
                    <a16:creationId xmlns:a16="http://schemas.microsoft.com/office/drawing/2014/main" id="{0CD5A539-A22F-4A18-B79B-D1A87766D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1008"/>
                <a:ext cx="0" cy="14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6">
                <a:extLst>
                  <a:ext uri="{FF2B5EF4-FFF2-40B4-BE49-F238E27FC236}">
                    <a16:creationId xmlns:a16="http://schemas.microsoft.com/office/drawing/2014/main" id="{3BCA1BE2-0B29-40B1-8990-83D961F81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672"/>
                <a:ext cx="576" cy="327"/>
                <a:chOff x="2544" y="432"/>
                <a:chExt cx="576" cy="327"/>
              </a:xfrm>
            </p:grpSpPr>
            <p:sp>
              <p:nvSpPr>
                <p:cNvPr id="64" name="Text Box 87">
                  <a:extLst>
                    <a:ext uri="{FF2B5EF4-FFF2-40B4-BE49-F238E27FC236}">
                      <a16:creationId xmlns:a16="http://schemas.microsoft.com/office/drawing/2014/main" id="{BF20C480-B995-49E7-B5E4-A966A5895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432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</a:t>
                  </a:r>
                </a:p>
              </p:txBody>
            </p:sp>
            <p:sp>
              <p:nvSpPr>
                <p:cNvPr id="65" name="Line 88">
                  <a:extLst>
                    <a:ext uri="{FF2B5EF4-FFF2-40B4-BE49-F238E27FC236}">
                      <a16:creationId xmlns:a16="http://schemas.microsoft.com/office/drawing/2014/main" id="{FEE8FBD0-6EE3-4512-8F1E-71E8B3C6D7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48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Text Box 89">
                <a:extLst>
                  <a:ext uri="{FF2B5EF4-FFF2-40B4-BE49-F238E27FC236}">
                    <a16:creationId xmlns:a16="http://schemas.microsoft.com/office/drawing/2014/main" id="{7C1E8D3D-8123-444A-BF86-19508FBDD6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672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W</a:t>
                </a:r>
              </a:p>
            </p:txBody>
          </p:sp>
          <p:sp>
            <p:nvSpPr>
              <p:cNvPr id="44" name="Oval 98">
                <a:extLst>
                  <a:ext uri="{FF2B5EF4-FFF2-40B4-BE49-F238E27FC236}">
                    <a16:creationId xmlns:a16="http://schemas.microsoft.com/office/drawing/2014/main" id="{3B709E72-4F41-4F26-9B04-5B461EB0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5" name="Oval 99">
                <a:extLst>
                  <a:ext uri="{FF2B5EF4-FFF2-40B4-BE49-F238E27FC236}">
                    <a16:creationId xmlns:a16="http://schemas.microsoft.com/office/drawing/2014/main" id="{8DB91F5A-C7F0-4EAA-9719-AF1FB45A4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/>
              </a:p>
            </p:txBody>
          </p:sp>
          <p:grpSp>
            <p:nvGrpSpPr>
              <p:cNvPr id="46" name="Group 103">
                <a:extLst>
                  <a:ext uri="{FF2B5EF4-FFF2-40B4-BE49-F238E27FC236}">
                    <a16:creationId xmlns:a16="http://schemas.microsoft.com/office/drawing/2014/main" id="{9E567A9B-C6A6-4E73-A54E-769CBA1B1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92" cy="480"/>
                <a:chOff x="3696" y="1680"/>
                <a:chExt cx="192" cy="480"/>
              </a:xfrm>
            </p:grpSpPr>
            <p:sp>
              <p:nvSpPr>
                <p:cNvPr id="60" name="Line 29">
                  <a:extLst>
                    <a:ext uri="{FF2B5EF4-FFF2-40B4-BE49-F238E27FC236}">
                      <a16:creationId xmlns:a16="http://schemas.microsoft.com/office/drawing/2014/main" id="{1C89C866-91B4-4231-8CC6-E2DEECBBDA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0">
                  <a:extLst>
                    <a:ext uri="{FF2B5EF4-FFF2-40B4-BE49-F238E27FC236}">
                      <a16:creationId xmlns:a16="http://schemas.microsoft.com/office/drawing/2014/main" id="{9FA4A665-D8F6-4A7B-A72C-486BADA94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01">
                  <a:extLst>
                    <a:ext uri="{FF2B5EF4-FFF2-40B4-BE49-F238E27FC236}">
                      <a16:creationId xmlns:a16="http://schemas.microsoft.com/office/drawing/2014/main" id="{CFB59EAC-301D-4BA9-9035-9A34CA641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02">
                  <a:extLst>
                    <a:ext uri="{FF2B5EF4-FFF2-40B4-BE49-F238E27FC236}">
                      <a16:creationId xmlns:a16="http://schemas.microsoft.com/office/drawing/2014/main" id="{54BCAB63-8A49-4331-8DE3-5811041A5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104">
                <a:extLst>
                  <a:ext uri="{FF2B5EF4-FFF2-40B4-BE49-F238E27FC236}">
                    <a16:creationId xmlns:a16="http://schemas.microsoft.com/office/drawing/2014/main" id="{E828DED4-29EC-40B8-A8DA-8B5856476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1680"/>
                <a:ext cx="192" cy="480"/>
                <a:chOff x="3696" y="1680"/>
                <a:chExt cx="192" cy="480"/>
              </a:xfrm>
            </p:grpSpPr>
            <p:sp>
              <p:nvSpPr>
                <p:cNvPr id="56" name="Line 105">
                  <a:extLst>
                    <a:ext uri="{FF2B5EF4-FFF2-40B4-BE49-F238E27FC236}">
                      <a16:creationId xmlns:a16="http://schemas.microsoft.com/office/drawing/2014/main" id="{02E7A442-D52C-4019-A806-7C8B24FE6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06">
                  <a:extLst>
                    <a:ext uri="{FF2B5EF4-FFF2-40B4-BE49-F238E27FC236}">
                      <a16:creationId xmlns:a16="http://schemas.microsoft.com/office/drawing/2014/main" id="{15E9F6BA-5F41-4DDA-817B-DD21C5F4F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680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107">
                  <a:extLst>
                    <a:ext uri="{FF2B5EF4-FFF2-40B4-BE49-F238E27FC236}">
                      <a16:creationId xmlns:a16="http://schemas.microsoft.com/office/drawing/2014/main" id="{00170C1D-7740-4B6E-8DDB-94D88DC02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920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108">
                  <a:extLst>
                    <a:ext uri="{FF2B5EF4-FFF2-40B4-BE49-F238E27FC236}">
                      <a16:creationId xmlns:a16="http://schemas.microsoft.com/office/drawing/2014/main" id="{FB9B51B9-8AAA-4990-9A63-23762D859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0" cy="192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9">
                <a:extLst>
                  <a:ext uri="{FF2B5EF4-FFF2-40B4-BE49-F238E27FC236}">
                    <a16:creationId xmlns:a16="http://schemas.microsoft.com/office/drawing/2014/main" id="{C8EA6290-7805-41FA-A0BA-C3B0034EA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12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10">
                <a:extLst>
                  <a:ext uri="{FF2B5EF4-FFF2-40B4-BE49-F238E27FC236}">
                    <a16:creationId xmlns:a16="http://schemas.microsoft.com/office/drawing/2014/main" id="{F41C97D5-45E2-407E-9E07-585B3041C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11">
                <a:extLst>
                  <a:ext uri="{FF2B5EF4-FFF2-40B4-BE49-F238E27FC236}">
                    <a16:creationId xmlns:a16="http://schemas.microsoft.com/office/drawing/2014/main" id="{0D5C2BB9-2022-4F79-8CF8-2AA9DA5C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0" cy="1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12">
                <a:extLst>
                  <a:ext uri="{FF2B5EF4-FFF2-40B4-BE49-F238E27FC236}">
                    <a16:creationId xmlns:a16="http://schemas.microsoft.com/office/drawing/2014/main" id="{B65555EA-BBF1-4F4B-867E-D2C7EC87C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13">
                <a:extLst>
                  <a:ext uri="{FF2B5EF4-FFF2-40B4-BE49-F238E27FC236}">
                    <a16:creationId xmlns:a16="http://schemas.microsoft.com/office/drawing/2014/main" id="{B17F93C7-BDF9-4F93-AFF5-7264D6986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824"/>
                <a:ext cx="426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C1</a:t>
                </a:r>
              </a:p>
            </p:txBody>
          </p:sp>
          <p:sp>
            <p:nvSpPr>
              <p:cNvPr id="53" name="Text Box 114">
                <a:extLst>
                  <a:ext uri="{FF2B5EF4-FFF2-40B4-BE49-F238E27FC236}">
                    <a16:creationId xmlns:a16="http://schemas.microsoft.com/office/drawing/2014/main" id="{B92B22E1-7194-418D-AB73-1803F502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824"/>
                <a:ext cx="4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C2</a:t>
                </a:r>
              </a:p>
            </p:txBody>
          </p:sp>
          <p:sp>
            <p:nvSpPr>
              <p:cNvPr id="54" name="Line 115">
                <a:extLst>
                  <a:ext uri="{FF2B5EF4-FFF2-40B4-BE49-F238E27FC236}">
                    <a16:creationId xmlns:a16="http://schemas.microsoft.com/office/drawing/2014/main" id="{BDCA5EB4-1ED6-46CA-9B4A-0B5F97B92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16">
                <a:extLst>
                  <a:ext uri="{FF2B5EF4-FFF2-40B4-BE49-F238E27FC236}">
                    <a16:creationId xmlns:a16="http://schemas.microsoft.com/office/drawing/2014/main" id="{7554612E-563F-4CCD-A1F1-B76FC056A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" name="文本框 1">
              <a:extLst>
                <a:ext uri="{FF2B5EF4-FFF2-40B4-BE49-F238E27FC236}">
                  <a16:creationId xmlns:a16="http://schemas.microsoft.com/office/drawing/2014/main" id="{20836D24-9493-4FE9-906F-83A6EFC00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131115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5" name="文本框 96">
              <a:extLst>
                <a:ext uri="{FF2B5EF4-FFF2-40B4-BE49-F238E27FC236}">
                  <a16:creationId xmlns:a16="http://schemas.microsoft.com/office/drawing/2014/main" id="{0E860464-CD0E-4429-8331-BB41A70D5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134076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" name="文本框 97">
              <a:extLst>
                <a:ext uri="{FF2B5EF4-FFF2-40B4-BE49-F238E27FC236}">
                  <a16:creationId xmlns:a16="http://schemas.microsoft.com/office/drawing/2014/main" id="{9F1A186C-9E30-4D85-8F07-6E79DAF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7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B1</a:t>
              </a:r>
              <a:endParaRPr lang="zh-CN" altLang="en-US" b="1"/>
            </a:p>
          </p:txBody>
        </p:sp>
        <p:sp>
          <p:nvSpPr>
            <p:cNvPr id="17" name="文本框 98">
              <a:extLst>
                <a:ext uri="{FF2B5EF4-FFF2-40B4-BE49-F238E27FC236}">
                  <a16:creationId xmlns:a16="http://schemas.microsoft.com/office/drawing/2014/main" id="{45EA3CBB-B8E1-45D4-ACCD-EFD8329B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1959223"/>
              <a:ext cx="6766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/>
                <a:t>A1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910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786381"/>
            <a:ext cx="8872449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、单管单元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528472" y="1572763"/>
            <a:ext cx="3431135" cy="2444116"/>
            <a:chOff x="3456" y="3072"/>
            <a:chExt cx="1920" cy="1152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9775E2E-A6DA-45E9-8C4A-AF04481A7741}"/>
                  </a:ext>
                </a:extLst>
              </p:cNvPr>
              <p:cNvSpPr txBox="1"/>
              <p:nvPr/>
            </p:nvSpPr>
            <p:spPr>
              <a:xfrm>
                <a:off x="118091" y="1329135"/>
                <a:ext cx="8997334" cy="52100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514350" indent="-514350">
                  <a:lnSpc>
                    <a:spcPct val="120000"/>
                  </a:lnSpc>
                  <a:buAutoNum type="arabicParenR"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组成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：记忆单元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：控制门管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：字线   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W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：位线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arenR"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无电荷，电平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（低）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1”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有电荷，电平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V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（高）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）工作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写入：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导通，在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上加高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低电平，写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读出：</a:t>
                </a:r>
                <a:r>
                  <a:rPr lang="en-US" altLang="zh-CN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先预充电，断开充电回路。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Z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加高电平，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导通，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𝑾</m:t>
                    </m: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线电位的变化，读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1/0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9775E2E-A6DA-45E9-8C4A-AF04481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1" y="1329135"/>
                <a:ext cx="8997334" cy="5210081"/>
              </a:xfrm>
              <a:prstGeom prst="rect">
                <a:avLst/>
              </a:prstGeom>
              <a:blipFill>
                <a:blip r:embed="rId5"/>
                <a:stretch>
                  <a:fillRect l="-1355" t="-819" r="-5352" b="-198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611505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二、动态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存储单元与存储芯片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45B9F369-8420-45B1-90FC-7E31A385CD56}"/>
              </a:ext>
            </a:extLst>
          </p:cNvPr>
          <p:cNvSpPr txBox="1"/>
          <p:nvPr/>
        </p:nvSpPr>
        <p:spPr>
          <a:xfrm>
            <a:off x="184393" y="1013138"/>
            <a:ext cx="887244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保持：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加低电平，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截止，该单元未选中，保持原状态。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单管单元是破坏性读出，读出后需重写。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05E54E91-BDD4-4FF5-A31B-6CBB735552B2}"/>
              </a:ext>
            </a:extLst>
          </p:cNvPr>
          <p:cNvGrpSpPr>
            <a:grpSpLocks/>
          </p:cNvGrpSpPr>
          <p:nvPr/>
        </p:nvGrpSpPr>
        <p:grpSpPr bwMode="auto">
          <a:xfrm>
            <a:off x="5668415" y="2372075"/>
            <a:ext cx="3431135" cy="2444116"/>
            <a:chOff x="3456" y="3072"/>
            <a:chExt cx="1920" cy="1152"/>
          </a:xfrm>
        </p:grpSpPr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92BBFA21-B00F-4EAE-9B5C-C5E4B0E52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 dirty="0"/>
            </a:p>
          </p:txBody>
        </p:sp>
        <p:sp>
          <p:nvSpPr>
            <p:cNvPr id="98" name="Line 118">
              <a:extLst>
                <a:ext uri="{FF2B5EF4-FFF2-40B4-BE49-F238E27FC236}">
                  <a16:creationId xmlns:a16="http://schemas.microsoft.com/office/drawing/2014/main" id="{70397868-CE4A-4032-8A27-330494A37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99" name="Line 119">
              <a:extLst>
                <a:ext uri="{FF2B5EF4-FFF2-40B4-BE49-F238E27FC236}">
                  <a16:creationId xmlns:a16="http://schemas.microsoft.com/office/drawing/2014/main" id="{1A9CBD0A-8DB6-4D53-A054-458C72D2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0" name="Line 121">
              <a:extLst>
                <a:ext uri="{FF2B5EF4-FFF2-40B4-BE49-F238E27FC236}">
                  <a16:creationId xmlns:a16="http://schemas.microsoft.com/office/drawing/2014/main" id="{4F06165B-A1C0-4C32-86FD-FE3E3336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1" name="Line 122">
              <a:extLst>
                <a:ext uri="{FF2B5EF4-FFF2-40B4-BE49-F238E27FC236}">
                  <a16:creationId xmlns:a16="http://schemas.microsoft.com/office/drawing/2014/main" id="{4B33C1F9-103B-472E-B799-F85D638DC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2" name="Line 123">
              <a:extLst>
                <a:ext uri="{FF2B5EF4-FFF2-40B4-BE49-F238E27FC236}">
                  <a16:creationId xmlns:a16="http://schemas.microsoft.com/office/drawing/2014/main" id="{01F4D957-89CD-4045-B8D7-FB4EA3C4B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3" name="Line 124">
              <a:extLst>
                <a:ext uri="{FF2B5EF4-FFF2-40B4-BE49-F238E27FC236}">
                  <a16:creationId xmlns:a16="http://schemas.microsoft.com/office/drawing/2014/main" id="{9A6BA41F-D1AA-4BF1-8355-DF88B560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4" name="Line 125">
              <a:extLst>
                <a:ext uri="{FF2B5EF4-FFF2-40B4-BE49-F238E27FC236}">
                  <a16:creationId xmlns:a16="http://schemas.microsoft.com/office/drawing/2014/main" id="{7932CEFF-A678-417E-8AEF-1022B9A47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5" name="Line 126">
              <a:extLst>
                <a:ext uri="{FF2B5EF4-FFF2-40B4-BE49-F238E27FC236}">
                  <a16:creationId xmlns:a16="http://schemas.microsoft.com/office/drawing/2014/main" id="{7D0B4849-CED7-4BED-B312-4A263F49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6" name="Line 127">
              <a:extLst>
                <a:ext uri="{FF2B5EF4-FFF2-40B4-BE49-F238E27FC236}">
                  <a16:creationId xmlns:a16="http://schemas.microsoft.com/office/drawing/2014/main" id="{AF0289BF-9EA6-44D7-BA9F-84F392597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7" name="Line 128">
              <a:extLst>
                <a:ext uri="{FF2B5EF4-FFF2-40B4-BE49-F238E27FC236}">
                  <a16:creationId xmlns:a16="http://schemas.microsoft.com/office/drawing/2014/main" id="{F21A87B9-4719-4B55-A445-CB4EFB555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8" name="Line 129">
              <a:extLst>
                <a:ext uri="{FF2B5EF4-FFF2-40B4-BE49-F238E27FC236}">
                  <a16:creationId xmlns:a16="http://schemas.microsoft.com/office/drawing/2014/main" id="{4ED5EA3A-D4CD-4514-9267-B65BFBE16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09" name="Line 130">
              <a:extLst>
                <a:ext uri="{FF2B5EF4-FFF2-40B4-BE49-F238E27FC236}">
                  <a16:creationId xmlns:a16="http://schemas.microsoft.com/office/drawing/2014/main" id="{B0DF850A-6F30-404C-ABFE-CE6A0768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0" name="Line 131">
              <a:extLst>
                <a:ext uri="{FF2B5EF4-FFF2-40B4-BE49-F238E27FC236}">
                  <a16:creationId xmlns:a16="http://schemas.microsoft.com/office/drawing/2014/main" id="{36602075-8F52-4EF0-B836-45F2FC1E7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/>
            </a:p>
          </p:txBody>
        </p:sp>
        <p:sp>
          <p:nvSpPr>
            <p:cNvPr id="111" name="Text Box 132">
              <a:extLst>
                <a:ext uri="{FF2B5EF4-FFF2-40B4-BE49-F238E27FC236}">
                  <a16:creationId xmlns:a16="http://schemas.microsoft.com/office/drawing/2014/main" id="{218DCCC3-EEFB-4AB1-93D1-EE64A2A67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112" name="Text Box 133">
              <a:extLst>
                <a:ext uri="{FF2B5EF4-FFF2-40B4-BE49-F238E27FC236}">
                  <a16:creationId xmlns:a16="http://schemas.microsoft.com/office/drawing/2014/main" id="{79E139BF-8244-4DC2-B16C-F51471DE5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113" name="Text Box 134">
              <a:extLst>
                <a:ext uri="{FF2B5EF4-FFF2-40B4-BE49-F238E27FC236}">
                  <a16:creationId xmlns:a16="http://schemas.microsoft.com/office/drawing/2014/main" id="{6EF29897-1AF5-4672-A0BE-D5C924A0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114" name="Text Box 136">
              <a:extLst>
                <a:ext uri="{FF2B5EF4-FFF2-40B4-BE49-F238E27FC236}">
                  <a16:creationId xmlns:a16="http://schemas.microsoft.com/office/drawing/2014/main" id="{3C9D7CD6-1AF0-49CD-AEEE-9FC0312A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58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9396" y="810434"/>
            <a:ext cx="8456664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计算机的重要特点之一是具有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存储能力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，这是它能够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自动连续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执行程序，进行广泛信息处理的重要基础。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本章需解决的主要问题：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）存储器如何存储信息？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）在实际应用中如何用存储芯片组成具有一定容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量的存储器？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是用来存放大量程序与数据的计算机部件。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2020/7/26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01647" y="846041"/>
            <a:ext cx="8867447" cy="53882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存储系统特别是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主存储器与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之间有大量的信息交换操作，因此对存储器最基本的要求有三点：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存储容量大、存取速度快、成本价格低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计算机的工作表现为读取与执行指令：</a:t>
            </a: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1.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执行指令是在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内完成，</a:t>
            </a:r>
          </a:p>
          <a:p>
            <a:pPr>
              <a:lnSpc>
                <a:spcPct val="18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读取指令是在存储器中完成的，</a:t>
            </a:r>
          </a:p>
          <a:p>
            <a:pPr>
              <a:lnSpc>
                <a:spcPct val="18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但因两者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速度不匹配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，造成了所谓的“瓶颈”问题。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50973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解决“瓶颈”的方法：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）再努力改进制造工艺，寻求新的存储机理，以提高存储器的性能；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）采用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存储器分层结构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来满足计算机系统对存储器不同方面的要求。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典型的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三级存储体系结构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，分为“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高速缓冲存储器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”三个层次。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4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、主存储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直接编程访问的存储器，它存放当前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需要执行的程序与需要处理的数据。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存取速度快，容量有限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92" y="2306789"/>
            <a:ext cx="3435550" cy="3722571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24441" y="3349959"/>
            <a:ext cx="5425551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为满足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编程直接访问的需要，对主存储器的基本要求有三条：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随机访问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(2)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工作速度快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(3)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具有一定的存储容量</a:t>
            </a:r>
          </a:p>
        </p:txBody>
      </p:sp>
    </p:spTree>
    <p:extLst>
      <p:ext uri="{BB962C8B-B14F-4D97-AF65-F5344CB8AC3E}">
        <p14:creationId xmlns:p14="http://schemas.microsoft.com/office/powerpoint/2010/main" val="557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5985805" cy="25766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、外存储器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用来存放需要联机保存但暂不使用的大量程序与数据。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特定：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存取速度较慢，容量很大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303BF-DF3D-455F-9754-230DA69E2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22" y="1310987"/>
            <a:ext cx="2754866" cy="2985020"/>
          </a:xfrm>
          <a:prstGeom prst="rect">
            <a:avLst/>
          </a:prstGeom>
        </p:spPr>
      </p:pic>
      <p:sp>
        <p:nvSpPr>
          <p:cNvPr id="42" name="Text Box 5">
            <a:extLst>
              <a:ext uri="{FF2B5EF4-FFF2-40B4-BE49-F238E27FC236}">
                <a16:creationId xmlns:a16="http://schemas.microsoft.com/office/drawing/2014/main" id="{64E61375-ECE9-4966-811C-1B1F6A74805E}"/>
              </a:ext>
            </a:extLst>
          </p:cNvPr>
          <p:cNvSpPr txBox="1"/>
          <p:nvPr/>
        </p:nvSpPr>
        <p:spPr>
          <a:xfrm>
            <a:off x="151383" y="3240758"/>
            <a:ext cx="5971563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程序与数据只有进入主存才能真正运行，而外存储器是作为后援的。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65D5CD26-B174-4380-97FE-0B3F5E208724}"/>
              </a:ext>
            </a:extLst>
          </p:cNvPr>
          <p:cNvSpPr txBox="1"/>
          <p:nvPr/>
        </p:nvSpPr>
        <p:spPr>
          <a:xfrm>
            <a:off x="151383" y="4480073"/>
            <a:ext cx="885320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、高速缓存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：高速缓存中存放的是最近要使用的程序与数据，作为主存中当前活跃信息的副本。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存取速度较慢，容量很大</a:t>
            </a:r>
          </a:p>
        </p:txBody>
      </p:sp>
    </p:spTree>
    <p:extLst>
      <p:ext uri="{BB962C8B-B14F-4D97-AF65-F5344CB8AC3E}">
        <p14:creationId xmlns:p14="http://schemas.microsoft.com/office/powerpoint/2010/main" val="4277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 build="p"/>
      <p:bldP spid="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一、存储器的层次结构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54287"/>
            <a:ext cx="8778259" cy="5808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、层次结构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-Cache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层次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需解决：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地址映射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直接映射：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主存的每一块只能映射到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的固定块中。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全相联映射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主存的每一块可以映射到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的任一块。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组相联映射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主存的每一块可以映射到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的多个固定块。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10098</TotalTime>
  <Words>2655</Words>
  <Application>Microsoft Office PowerPoint</Application>
  <PresentationFormat>全屏显示(4:3)</PresentationFormat>
  <Paragraphs>522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等线</vt:lpstr>
      <vt:lpstr>等线 Light</vt:lpstr>
      <vt:lpstr>黑体</vt:lpstr>
      <vt:lpstr>华文行楷</vt:lpstr>
      <vt:lpstr>华文隶书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1334</cp:revision>
  <dcterms:created xsi:type="dcterms:W3CDTF">2018-07-22T02:36:00Z</dcterms:created>
  <dcterms:modified xsi:type="dcterms:W3CDTF">2020-07-26T08:39:58Z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