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0"/>
  </p:notesMasterIdLst>
  <p:handoutMasterIdLst>
    <p:handoutMasterId r:id="rId51"/>
  </p:handoutMasterIdLst>
  <p:sldIdLst>
    <p:sldId id="842" r:id="rId2"/>
    <p:sldId id="843" r:id="rId3"/>
    <p:sldId id="844" r:id="rId4"/>
    <p:sldId id="845" r:id="rId5"/>
    <p:sldId id="871" r:id="rId6"/>
    <p:sldId id="904" r:id="rId7"/>
    <p:sldId id="905" r:id="rId8"/>
    <p:sldId id="906" r:id="rId9"/>
    <p:sldId id="907" r:id="rId10"/>
    <p:sldId id="910" r:id="rId11"/>
    <p:sldId id="908" r:id="rId12"/>
    <p:sldId id="911" r:id="rId13"/>
    <p:sldId id="870" r:id="rId14"/>
    <p:sldId id="912" r:id="rId15"/>
    <p:sldId id="913" r:id="rId16"/>
    <p:sldId id="914" r:id="rId17"/>
    <p:sldId id="915" r:id="rId18"/>
    <p:sldId id="916" r:id="rId19"/>
    <p:sldId id="917" r:id="rId20"/>
    <p:sldId id="918" r:id="rId21"/>
    <p:sldId id="919" r:id="rId22"/>
    <p:sldId id="920" r:id="rId23"/>
    <p:sldId id="921" r:id="rId24"/>
    <p:sldId id="922" r:id="rId25"/>
    <p:sldId id="923" r:id="rId26"/>
    <p:sldId id="924" r:id="rId27"/>
    <p:sldId id="925" r:id="rId28"/>
    <p:sldId id="926" r:id="rId29"/>
    <p:sldId id="928" r:id="rId30"/>
    <p:sldId id="929" r:id="rId31"/>
    <p:sldId id="930" r:id="rId32"/>
    <p:sldId id="931" r:id="rId33"/>
    <p:sldId id="932" r:id="rId34"/>
    <p:sldId id="933" r:id="rId35"/>
    <p:sldId id="934" r:id="rId36"/>
    <p:sldId id="935" r:id="rId37"/>
    <p:sldId id="936" r:id="rId38"/>
    <p:sldId id="937" r:id="rId39"/>
    <p:sldId id="938" r:id="rId40"/>
    <p:sldId id="939" r:id="rId41"/>
    <p:sldId id="940" r:id="rId42"/>
    <p:sldId id="941" r:id="rId43"/>
    <p:sldId id="942" r:id="rId44"/>
    <p:sldId id="943" r:id="rId45"/>
    <p:sldId id="944" r:id="rId46"/>
    <p:sldId id="945" r:id="rId47"/>
    <p:sldId id="946" r:id="rId48"/>
    <p:sldId id="730" r:id="rId49"/>
  </p:sldIdLst>
  <p:sldSz cx="9144000" cy="6858000" type="screen4x3"/>
  <p:notesSz cx="6858000" cy="9144000"/>
  <p:custDataLst>
    <p:tags r:id="rId5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p15:clr>
            <a:srgbClr val="A4A3A4"/>
          </p15:clr>
        </p15:guide>
        <p15:guide id="2" pos="190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FF9900"/>
    <a:srgbClr val="2F5597"/>
    <a:srgbClr val="FFFFFF"/>
    <a:srgbClr val="4472C4"/>
    <a:srgbClr val="FF0000"/>
    <a:srgbClr val="F0DADA"/>
    <a:srgbClr val="668CCF"/>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2" autoAdjust="0"/>
    <p:restoredTop sz="94654" autoAdjust="0"/>
  </p:normalViewPr>
  <p:slideViewPr>
    <p:cSldViewPr snapToGrid="0" showGuides="1">
      <p:cViewPr varScale="1">
        <p:scale>
          <a:sx n="104" d="100"/>
          <a:sy n="104" d="100"/>
        </p:scale>
        <p:origin x="840" y="114"/>
      </p:cViewPr>
      <p:guideLst>
        <p:guide orient="horz" pos="2107"/>
        <p:guide pos="1908"/>
      </p:guideLst>
    </p:cSldViewPr>
  </p:slideViewPr>
  <p:outlineViewPr>
    <p:cViewPr>
      <p:scale>
        <a:sx n="33" d="100"/>
        <a:sy n="33" d="100"/>
      </p:scale>
      <p:origin x="0" y="-273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2020/7/26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2020/7/26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50207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152531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132351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2911934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252535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3387227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111840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284150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402826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162278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21</a:t>
            </a:fld>
            <a:endParaRPr lang="zh-CN" altLang="en-US"/>
          </a:p>
        </p:txBody>
      </p:sp>
    </p:spTree>
    <p:extLst>
      <p:ext uri="{BB962C8B-B14F-4D97-AF65-F5344CB8AC3E}">
        <p14:creationId xmlns:p14="http://schemas.microsoft.com/office/powerpoint/2010/main" val="2896319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22</a:t>
            </a:fld>
            <a:endParaRPr lang="zh-CN" altLang="en-US"/>
          </a:p>
        </p:txBody>
      </p:sp>
    </p:spTree>
    <p:extLst>
      <p:ext uri="{BB962C8B-B14F-4D97-AF65-F5344CB8AC3E}">
        <p14:creationId xmlns:p14="http://schemas.microsoft.com/office/powerpoint/2010/main" val="194145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23</a:t>
            </a:fld>
            <a:endParaRPr lang="zh-CN" altLang="en-US"/>
          </a:p>
        </p:txBody>
      </p:sp>
    </p:spTree>
    <p:extLst>
      <p:ext uri="{BB962C8B-B14F-4D97-AF65-F5344CB8AC3E}">
        <p14:creationId xmlns:p14="http://schemas.microsoft.com/office/powerpoint/2010/main" val="303227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24</a:t>
            </a:fld>
            <a:endParaRPr lang="zh-CN" altLang="en-US"/>
          </a:p>
        </p:txBody>
      </p:sp>
    </p:spTree>
    <p:extLst>
      <p:ext uri="{BB962C8B-B14F-4D97-AF65-F5344CB8AC3E}">
        <p14:creationId xmlns:p14="http://schemas.microsoft.com/office/powerpoint/2010/main" val="247604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25</a:t>
            </a:fld>
            <a:endParaRPr lang="zh-CN" altLang="en-US"/>
          </a:p>
        </p:txBody>
      </p:sp>
    </p:spTree>
    <p:extLst>
      <p:ext uri="{BB962C8B-B14F-4D97-AF65-F5344CB8AC3E}">
        <p14:creationId xmlns:p14="http://schemas.microsoft.com/office/powerpoint/2010/main" val="3922728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26</a:t>
            </a:fld>
            <a:endParaRPr lang="zh-CN" altLang="en-US"/>
          </a:p>
        </p:txBody>
      </p:sp>
    </p:spTree>
    <p:extLst>
      <p:ext uri="{BB962C8B-B14F-4D97-AF65-F5344CB8AC3E}">
        <p14:creationId xmlns:p14="http://schemas.microsoft.com/office/powerpoint/2010/main" val="3265952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27</a:t>
            </a:fld>
            <a:endParaRPr lang="zh-CN" altLang="en-US"/>
          </a:p>
        </p:txBody>
      </p:sp>
    </p:spTree>
    <p:extLst>
      <p:ext uri="{BB962C8B-B14F-4D97-AF65-F5344CB8AC3E}">
        <p14:creationId xmlns:p14="http://schemas.microsoft.com/office/powerpoint/2010/main" val="2442943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2579334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4106082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41916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926406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86521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1456948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244883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3046650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118167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272161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1405232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2447087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extLst>
      <p:ext uri="{BB962C8B-B14F-4D97-AF65-F5344CB8AC3E}">
        <p14:creationId xmlns:p14="http://schemas.microsoft.com/office/powerpoint/2010/main" val="3378629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extLst>
      <p:ext uri="{BB962C8B-B14F-4D97-AF65-F5344CB8AC3E}">
        <p14:creationId xmlns:p14="http://schemas.microsoft.com/office/powerpoint/2010/main" val="236869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354853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41</a:t>
            </a:fld>
            <a:endParaRPr lang="zh-CN" altLang="en-US"/>
          </a:p>
        </p:txBody>
      </p:sp>
    </p:spTree>
    <p:extLst>
      <p:ext uri="{BB962C8B-B14F-4D97-AF65-F5344CB8AC3E}">
        <p14:creationId xmlns:p14="http://schemas.microsoft.com/office/powerpoint/2010/main" val="87814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42</a:t>
            </a:fld>
            <a:endParaRPr lang="zh-CN" altLang="en-US"/>
          </a:p>
        </p:txBody>
      </p:sp>
    </p:spTree>
    <p:extLst>
      <p:ext uri="{BB962C8B-B14F-4D97-AF65-F5344CB8AC3E}">
        <p14:creationId xmlns:p14="http://schemas.microsoft.com/office/powerpoint/2010/main" val="307490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43</a:t>
            </a:fld>
            <a:endParaRPr lang="zh-CN" altLang="en-US"/>
          </a:p>
        </p:txBody>
      </p:sp>
    </p:spTree>
    <p:extLst>
      <p:ext uri="{BB962C8B-B14F-4D97-AF65-F5344CB8AC3E}">
        <p14:creationId xmlns:p14="http://schemas.microsoft.com/office/powerpoint/2010/main" val="3865570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44</a:t>
            </a:fld>
            <a:endParaRPr lang="zh-CN" altLang="en-US"/>
          </a:p>
        </p:txBody>
      </p:sp>
    </p:spTree>
    <p:extLst>
      <p:ext uri="{BB962C8B-B14F-4D97-AF65-F5344CB8AC3E}">
        <p14:creationId xmlns:p14="http://schemas.microsoft.com/office/powerpoint/2010/main" val="3806352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45</a:t>
            </a:fld>
            <a:endParaRPr lang="zh-CN" altLang="en-US"/>
          </a:p>
        </p:txBody>
      </p:sp>
    </p:spTree>
    <p:extLst>
      <p:ext uri="{BB962C8B-B14F-4D97-AF65-F5344CB8AC3E}">
        <p14:creationId xmlns:p14="http://schemas.microsoft.com/office/powerpoint/2010/main" val="4006686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46</a:t>
            </a:fld>
            <a:endParaRPr lang="zh-CN" altLang="en-US"/>
          </a:p>
        </p:txBody>
      </p:sp>
    </p:spTree>
    <p:extLst>
      <p:ext uri="{BB962C8B-B14F-4D97-AF65-F5344CB8AC3E}">
        <p14:creationId xmlns:p14="http://schemas.microsoft.com/office/powerpoint/2010/main" val="2919193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47</a:t>
            </a:fld>
            <a:endParaRPr lang="zh-CN" altLang="en-US"/>
          </a:p>
        </p:txBody>
      </p:sp>
    </p:spTree>
    <p:extLst>
      <p:ext uri="{BB962C8B-B14F-4D97-AF65-F5344CB8AC3E}">
        <p14:creationId xmlns:p14="http://schemas.microsoft.com/office/powerpoint/2010/main" val="2980962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181701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33185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421604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419200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18073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BC5FCE-E0B4-450A-8814-99D94273BEB8}" type="datetime1">
              <a:rPr lang="zh-CN" altLang="en-US" smtClean="0"/>
              <a:t>2020/7/26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0BA3992-3923-4131-A345-CCC271863EDC}" type="datetime1">
              <a:rPr lang="zh-CN" altLang="en-US" smtClean="0"/>
              <a:t>2020/7/26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A2B995C-26EE-4FBF-8C26-AE710BD60A00}" type="datetime1">
              <a:rPr lang="zh-CN" altLang="en-US" smtClean="0"/>
              <a:t>2020/7/26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8BDE73A-6BB3-40C6-B4BE-DA316C10F9BA}" type="datetime1">
              <a:rPr lang="zh-CN" altLang="en-US" smtClean="0"/>
              <a:t>2020/7/26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F77B30-7A77-42E8-BFF1-C6609E9E97FE}" type="datetime1">
              <a:rPr lang="zh-CN" altLang="en-US" smtClean="0"/>
              <a:t>2020/7/26</a:t>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2C218A1-47D9-4C24-9C7D-66132DA242E2}" type="datetime1">
              <a:rPr lang="zh-CN" altLang="en-US" smtClean="0"/>
              <a:t>2020/7/26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BBCFB3F-153C-4CC6-80F6-1B7C47A85386}" type="datetime1">
              <a:rPr lang="zh-CN" altLang="en-US" smtClean="0"/>
              <a:t>2020/7/26</a:t>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7151C2-1B4A-442C-B540-4CB34522AD40}" type="datetime1">
              <a:rPr lang="zh-CN" altLang="en-US" smtClean="0"/>
              <a:t>2020/7/26</a:t>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5B81-4440-40CC-A0C8-F97F7519C7E2}" type="datetime1">
              <a:rPr lang="zh-CN" altLang="en-US" smtClean="0"/>
              <a:t>2020/7/26</a:t>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414516-2D30-44B3-ACF7-9D8FDA9D2A49}" type="datetime1">
              <a:rPr lang="zh-CN" altLang="en-US" smtClean="0"/>
              <a:t>2020/7/26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69BC005-004C-4072-829D-2E5B3FBCF940}" type="datetime1">
              <a:rPr lang="zh-CN" altLang="en-US" smtClean="0"/>
              <a:t>2020/7/26</a:t>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EE9E3-6631-48CD-885B-967F7A8FE45F}" type="datetime1">
              <a:rPr lang="zh-CN" altLang="en-US" smtClean="0"/>
              <a:t>2020/7/26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第四章 存储器子系统</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hi.baidu.com/zhenmcu/item/db7fb5354c5d2b172e20c4ae" TargetMode="External"/><Relationship Id="rId5" Type="http://schemas.openxmlformats.org/officeDocument/2006/relationships/image" Target="../media/image26.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8.png"/><Relationship Id="rId5" Type="http://schemas.openxmlformats.org/officeDocument/2006/relationships/image" Target="../media/image6.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32.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33.jpe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34.jpe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第四章 存储子系统</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A1B773BC-052C-4E9A-B373-F6A2B8AC3386}" type="datetime1">
              <a:rPr lang="zh-CN" altLang="en-US" sz="1400" smtClean="0">
                <a:solidFill>
                  <a:schemeClr val="tx1"/>
                </a:solidFill>
              </a:rPr>
              <a:t>2020/7/26</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10</a:t>
            </a:fld>
            <a:endParaRPr lang="zh-CN" altLang="en-US"/>
          </a:p>
        </p:txBody>
      </p:sp>
      <p:sp>
        <p:nvSpPr>
          <p:cNvPr id="37" name="Text Box 5">
            <a:extLst>
              <a:ext uri="{FF2B5EF4-FFF2-40B4-BE49-F238E27FC236}">
                <a16:creationId xmlns:a16="http://schemas.microsoft.com/office/drawing/2014/main" id="{743B85E7-B463-42E1-8EC2-CE5CDE015076}"/>
              </a:ext>
            </a:extLst>
          </p:cNvPr>
          <p:cNvSpPr txBox="1"/>
          <p:nvPr/>
        </p:nvSpPr>
        <p:spPr>
          <a:xfrm>
            <a:off x="176247" y="872678"/>
            <a:ext cx="8967753" cy="993734"/>
          </a:xfrm>
          <a:prstGeom prst="rect">
            <a:avLst/>
          </a:prstGeom>
          <a:noFill/>
          <a:ln w="9525">
            <a:noFill/>
          </a:ln>
        </p:spPr>
        <p:txBody>
          <a:bodyPr wrap="square" anchor="t">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③ 连接方式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en-US" altLang="zh-CN" sz="2400" b="1" dirty="0">
                <a:latin typeface="楷体" panose="02010609060101010101" pitchFamily="49" charset="-122"/>
                <a:ea typeface="楷体" panose="02010609060101010101" pitchFamily="49" charset="-122"/>
              </a:rPr>
              <a:t>a.</a:t>
            </a:r>
            <a:r>
              <a:rPr lang="zh-CN" altLang="en-US" sz="2400" b="1" dirty="0">
                <a:latin typeface="楷体" panose="02010609060101010101" pitchFamily="49" charset="-122"/>
                <a:ea typeface="楷体" panose="02010609060101010101" pitchFamily="49" charset="-122"/>
              </a:rPr>
              <a:t>扩展位数  </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扩展单元数 </a:t>
            </a:r>
            <a:r>
              <a:rPr lang="en-US" altLang="zh-CN" sz="2400" b="1" dirty="0">
                <a:latin typeface="楷体" panose="02010609060101010101" pitchFamily="49" charset="-122"/>
                <a:ea typeface="楷体" panose="02010609060101010101" pitchFamily="49" charset="-122"/>
              </a:rPr>
              <a:t>c.</a:t>
            </a:r>
            <a:r>
              <a:rPr lang="zh-CN" altLang="en-US" sz="2400" b="1" dirty="0">
                <a:latin typeface="楷体" panose="02010609060101010101" pitchFamily="49" charset="-122"/>
                <a:ea typeface="楷体" panose="02010609060101010101" pitchFamily="49" charset="-122"/>
              </a:rPr>
              <a:t>连接控制线  </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形成片选逻辑电路</a:t>
            </a:r>
            <a:endParaRPr lang="en-US" altLang="zh-CN" sz="2400" b="1" dirty="0">
              <a:latin typeface="楷体" panose="02010609060101010101" pitchFamily="49" charset="-122"/>
              <a:ea typeface="楷体" panose="02010609060101010101" pitchFamily="49" charset="-122"/>
            </a:endParaRPr>
          </a:p>
        </p:txBody>
      </p:sp>
      <p:grpSp>
        <p:nvGrpSpPr>
          <p:cNvPr id="38" name="组合 37">
            <a:extLst>
              <a:ext uri="{FF2B5EF4-FFF2-40B4-BE49-F238E27FC236}">
                <a16:creationId xmlns:a16="http://schemas.microsoft.com/office/drawing/2014/main" id="{0BEBE44B-F888-47F0-AE02-83291BA1999B}"/>
              </a:ext>
            </a:extLst>
          </p:cNvPr>
          <p:cNvGrpSpPr/>
          <p:nvPr/>
        </p:nvGrpSpPr>
        <p:grpSpPr>
          <a:xfrm>
            <a:off x="443345" y="1918567"/>
            <a:ext cx="8257309" cy="4437784"/>
            <a:chOff x="0" y="1279525"/>
            <a:chExt cx="9296400" cy="5060950"/>
          </a:xfrm>
        </p:grpSpPr>
        <p:sp>
          <p:nvSpPr>
            <p:cNvPr id="39" name="Text Box 28">
              <a:extLst>
                <a:ext uri="{FF2B5EF4-FFF2-40B4-BE49-F238E27FC236}">
                  <a16:creationId xmlns:a16="http://schemas.microsoft.com/office/drawing/2014/main" id="{B1BE99A5-8EFD-4D15-90D3-715EAFA4681B}"/>
                </a:ext>
              </a:extLst>
            </p:cNvPr>
            <p:cNvSpPr txBox="1">
              <a:spLocks noChangeArrowheads="1"/>
            </p:cNvSpPr>
            <p:nvPr/>
          </p:nvSpPr>
          <p:spPr bwMode="auto">
            <a:xfrm>
              <a:off x="2362200" y="2574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40" name="Line 30">
              <a:extLst>
                <a:ext uri="{FF2B5EF4-FFF2-40B4-BE49-F238E27FC236}">
                  <a16:creationId xmlns:a16="http://schemas.microsoft.com/office/drawing/2014/main" id="{DCD53F6F-30C7-4E63-AF84-00258580BFFF}"/>
                </a:ext>
              </a:extLst>
            </p:cNvPr>
            <p:cNvSpPr>
              <a:spLocks noChangeShapeType="1"/>
            </p:cNvSpPr>
            <p:nvPr/>
          </p:nvSpPr>
          <p:spPr bwMode="auto">
            <a:xfrm>
              <a:off x="1066800" y="2117725"/>
              <a:ext cx="0" cy="2743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1">
              <a:extLst>
                <a:ext uri="{FF2B5EF4-FFF2-40B4-BE49-F238E27FC236}">
                  <a16:creationId xmlns:a16="http://schemas.microsoft.com/office/drawing/2014/main" id="{D6553409-C7BC-471A-ADC9-93A9E4775822}"/>
                </a:ext>
              </a:extLst>
            </p:cNvPr>
            <p:cNvSpPr>
              <a:spLocks noChangeShapeType="1"/>
            </p:cNvSpPr>
            <p:nvPr/>
          </p:nvSpPr>
          <p:spPr bwMode="auto">
            <a:xfrm>
              <a:off x="838200" y="2727325"/>
              <a:ext cx="0" cy="2438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2">
              <a:extLst>
                <a:ext uri="{FF2B5EF4-FFF2-40B4-BE49-F238E27FC236}">
                  <a16:creationId xmlns:a16="http://schemas.microsoft.com/office/drawing/2014/main" id="{932C66A4-F4C4-480F-B0E6-A42CF922C8FD}"/>
                </a:ext>
              </a:extLst>
            </p:cNvPr>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3">
              <a:extLst>
                <a:ext uri="{FF2B5EF4-FFF2-40B4-BE49-F238E27FC236}">
                  <a16:creationId xmlns:a16="http://schemas.microsoft.com/office/drawing/2014/main" id="{093E2497-1C99-407C-A901-A9148E2A8D01}"/>
                </a:ext>
              </a:extLst>
            </p:cNvPr>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35">
              <a:extLst>
                <a:ext uri="{FF2B5EF4-FFF2-40B4-BE49-F238E27FC236}">
                  <a16:creationId xmlns:a16="http://schemas.microsoft.com/office/drawing/2014/main" id="{98D5AEAA-6684-4439-BBF6-FB811FAA6418}"/>
                </a:ext>
              </a:extLst>
            </p:cNvPr>
            <p:cNvSpPr>
              <a:spLocks noChangeShapeType="1"/>
            </p:cNvSpPr>
            <p:nvPr/>
          </p:nvSpPr>
          <p:spPr bwMode="auto">
            <a:xfrm flipH="1">
              <a:off x="838200" y="4251325"/>
              <a:ext cx="609600"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6">
              <a:extLst>
                <a:ext uri="{FF2B5EF4-FFF2-40B4-BE49-F238E27FC236}">
                  <a16:creationId xmlns:a16="http://schemas.microsoft.com/office/drawing/2014/main" id="{2AB22F9B-395F-49EC-9864-9F81386B9E5A}"/>
                </a:ext>
              </a:extLst>
            </p:cNvPr>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37">
              <a:extLst>
                <a:ext uri="{FF2B5EF4-FFF2-40B4-BE49-F238E27FC236}">
                  <a16:creationId xmlns:a16="http://schemas.microsoft.com/office/drawing/2014/main" id="{07E8AE21-8F1E-4C3C-BB18-F89CD9DFEF37}"/>
                </a:ext>
              </a:extLst>
            </p:cNvPr>
            <p:cNvGrpSpPr>
              <a:grpSpLocks/>
            </p:cNvGrpSpPr>
            <p:nvPr/>
          </p:nvGrpSpPr>
          <p:grpSpPr bwMode="auto">
            <a:xfrm>
              <a:off x="1295400" y="3489325"/>
              <a:ext cx="1143000" cy="990600"/>
              <a:chOff x="720" y="2928"/>
              <a:chExt cx="720" cy="624"/>
            </a:xfrm>
          </p:grpSpPr>
          <p:sp>
            <p:nvSpPr>
              <p:cNvPr id="198" name="Rectangle 38">
                <a:extLst>
                  <a:ext uri="{FF2B5EF4-FFF2-40B4-BE49-F238E27FC236}">
                    <a16:creationId xmlns:a16="http://schemas.microsoft.com/office/drawing/2014/main" id="{242F8BA5-1C3B-402E-AF14-F6F82CACAEB3}"/>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9" name="Text Box 39">
                <a:extLst>
                  <a:ext uri="{FF2B5EF4-FFF2-40B4-BE49-F238E27FC236}">
                    <a16:creationId xmlns:a16="http://schemas.microsoft.com/office/drawing/2014/main" id="{F6D24C29-43E1-4261-B9BC-ED8F76D71EB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47" name="Line 40">
              <a:extLst>
                <a:ext uri="{FF2B5EF4-FFF2-40B4-BE49-F238E27FC236}">
                  <a16:creationId xmlns:a16="http://schemas.microsoft.com/office/drawing/2014/main" id="{D1F906A6-254F-46F2-A14A-6761AB7C12AD}"/>
                </a:ext>
              </a:extLst>
            </p:cNvPr>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41">
              <a:extLst>
                <a:ext uri="{FF2B5EF4-FFF2-40B4-BE49-F238E27FC236}">
                  <a16:creationId xmlns:a16="http://schemas.microsoft.com/office/drawing/2014/main" id="{56BD7ABA-E24B-4A69-9C39-7AA9AF3F5673}"/>
                </a:ext>
              </a:extLst>
            </p:cNvPr>
            <p:cNvSpPr>
              <a:spLocks noChangeShapeType="1"/>
            </p:cNvSpPr>
            <p:nvPr/>
          </p:nvSpPr>
          <p:spPr bwMode="auto">
            <a:xfrm rot="5400000" flipH="1">
              <a:off x="1562100" y="3222625"/>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42">
              <a:extLst>
                <a:ext uri="{FF2B5EF4-FFF2-40B4-BE49-F238E27FC236}">
                  <a16:creationId xmlns:a16="http://schemas.microsoft.com/office/drawing/2014/main" id="{9D65788A-F30D-4ABB-9DE4-F1AA74F6609C}"/>
                </a:ext>
              </a:extLst>
            </p:cNvPr>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3">
              <a:extLst>
                <a:ext uri="{FF2B5EF4-FFF2-40B4-BE49-F238E27FC236}">
                  <a16:creationId xmlns:a16="http://schemas.microsoft.com/office/drawing/2014/main" id="{565E7C64-11CB-4C58-B6F0-8A1E2983C4E2}"/>
                </a:ext>
              </a:extLst>
            </p:cNvPr>
            <p:cNvSpPr>
              <a:spLocks noChangeShapeType="1"/>
            </p:cNvSpPr>
            <p:nvPr/>
          </p:nvSpPr>
          <p:spPr bwMode="auto">
            <a:xfrm flipH="1">
              <a:off x="838200" y="2727325"/>
              <a:ext cx="609600"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4">
              <a:extLst>
                <a:ext uri="{FF2B5EF4-FFF2-40B4-BE49-F238E27FC236}">
                  <a16:creationId xmlns:a16="http://schemas.microsoft.com/office/drawing/2014/main" id="{9211D353-1A33-44AD-9056-597F768AB21F}"/>
                </a:ext>
              </a:extLst>
            </p:cNvPr>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 name="Group 45">
              <a:extLst>
                <a:ext uri="{FF2B5EF4-FFF2-40B4-BE49-F238E27FC236}">
                  <a16:creationId xmlns:a16="http://schemas.microsoft.com/office/drawing/2014/main" id="{EFC8335C-112D-472C-B86A-6B7D8A0CC034}"/>
                </a:ext>
              </a:extLst>
            </p:cNvPr>
            <p:cNvGrpSpPr>
              <a:grpSpLocks/>
            </p:cNvGrpSpPr>
            <p:nvPr/>
          </p:nvGrpSpPr>
          <p:grpSpPr bwMode="auto">
            <a:xfrm>
              <a:off x="1295400" y="1965325"/>
              <a:ext cx="1143000" cy="990600"/>
              <a:chOff x="720" y="2928"/>
              <a:chExt cx="720" cy="624"/>
            </a:xfrm>
          </p:grpSpPr>
          <p:sp>
            <p:nvSpPr>
              <p:cNvPr id="196" name="Rectangle 46">
                <a:extLst>
                  <a:ext uri="{FF2B5EF4-FFF2-40B4-BE49-F238E27FC236}">
                    <a16:creationId xmlns:a16="http://schemas.microsoft.com/office/drawing/2014/main" id="{D23675DF-DADA-439B-843A-945DCA402171}"/>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7" name="Text Box 47">
                <a:extLst>
                  <a:ext uri="{FF2B5EF4-FFF2-40B4-BE49-F238E27FC236}">
                    <a16:creationId xmlns:a16="http://schemas.microsoft.com/office/drawing/2014/main" id="{9F55A7BF-578E-4DB4-A623-E3B8AC1638BE}"/>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53" name="Text Box 48">
              <a:extLst>
                <a:ext uri="{FF2B5EF4-FFF2-40B4-BE49-F238E27FC236}">
                  <a16:creationId xmlns:a16="http://schemas.microsoft.com/office/drawing/2014/main" id="{EC7B7B44-5097-4FE1-BFAD-D25CCB03156A}"/>
                </a:ext>
              </a:extLst>
            </p:cNvPr>
            <p:cNvSpPr txBox="1">
              <a:spLocks noChangeArrowheads="1"/>
            </p:cNvSpPr>
            <p:nvPr/>
          </p:nvSpPr>
          <p:spPr bwMode="auto">
            <a:xfrm>
              <a:off x="2133600" y="156845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54" name="Line 49">
              <a:extLst>
                <a:ext uri="{FF2B5EF4-FFF2-40B4-BE49-F238E27FC236}">
                  <a16:creationId xmlns:a16="http://schemas.microsoft.com/office/drawing/2014/main" id="{2ED08A9E-56C0-4E38-87C1-3E202BF05AD2}"/>
                </a:ext>
              </a:extLst>
            </p:cNvPr>
            <p:cNvSpPr>
              <a:spLocks noChangeShapeType="1"/>
            </p:cNvSpPr>
            <p:nvPr/>
          </p:nvSpPr>
          <p:spPr bwMode="auto">
            <a:xfrm flipH="1">
              <a:off x="2362200" y="17367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 name="Line 50">
              <a:extLst>
                <a:ext uri="{FF2B5EF4-FFF2-40B4-BE49-F238E27FC236}">
                  <a16:creationId xmlns:a16="http://schemas.microsoft.com/office/drawing/2014/main" id="{FC665F69-EB78-4D12-9488-537927C3D1FA}"/>
                </a:ext>
              </a:extLst>
            </p:cNvPr>
            <p:cNvSpPr>
              <a:spLocks noChangeShapeType="1"/>
            </p:cNvSpPr>
            <p:nvPr/>
          </p:nvSpPr>
          <p:spPr bwMode="auto">
            <a:xfrm flipH="1">
              <a:off x="2590800" y="27273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 name="Line 51">
              <a:extLst>
                <a:ext uri="{FF2B5EF4-FFF2-40B4-BE49-F238E27FC236}">
                  <a16:creationId xmlns:a16="http://schemas.microsoft.com/office/drawing/2014/main" id="{A83B5F0B-4E55-4B52-BD6E-7ADA77405148}"/>
                </a:ext>
              </a:extLst>
            </p:cNvPr>
            <p:cNvSpPr>
              <a:spLocks noChangeShapeType="1"/>
            </p:cNvSpPr>
            <p:nvPr/>
          </p:nvSpPr>
          <p:spPr bwMode="auto">
            <a:xfrm flipH="1">
              <a:off x="990600" y="4556125"/>
              <a:ext cx="15240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57" name="Text Box 52">
              <a:extLst>
                <a:ext uri="{FF2B5EF4-FFF2-40B4-BE49-F238E27FC236}">
                  <a16:creationId xmlns:a16="http://schemas.microsoft.com/office/drawing/2014/main" id="{7137C54C-C5F2-42EE-ABE4-0FEC88C58F44}"/>
                </a:ext>
              </a:extLst>
            </p:cNvPr>
            <p:cNvSpPr txBox="1">
              <a:spLocks noChangeArrowheads="1"/>
            </p:cNvSpPr>
            <p:nvPr/>
          </p:nvSpPr>
          <p:spPr bwMode="auto">
            <a:xfrm>
              <a:off x="1143000" y="4479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58" name="Line 55">
              <a:extLst>
                <a:ext uri="{FF2B5EF4-FFF2-40B4-BE49-F238E27FC236}">
                  <a16:creationId xmlns:a16="http://schemas.microsoft.com/office/drawing/2014/main" id="{923A97F5-21E0-49B0-9BCF-81AC099098A3}"/>
                </a:ext>
              </a:extLst>
            </p:cNvPr>
            <p:cNvSpPr>
              <a:spLocks noChangeShapeType="1"/>
            </p:cNvSpPr>
            <p:nvPr/>
          </p:nvSpPr>
          <p:spPr bwMode="auto">
            <a:xfrm>
              <a:off x="2895600" y="2727325"/>
              <a:ext cx="0" cy="2438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65">
              <a:extLst>
                <a:ext uri="{FF2B5EF4-FFF2-40B4-BE49-F238E27FC236}">
                  <a16:creationId xmlns:a16="http://schemas.microsoft.com/office/drawing/2014/main" id="{F50B56FE-BBEC-4549-A4F6-5F6CBFA042C5}"/>
                </a:ext>
              </a:extLst>
            </p:cNvPr>
            <p:cNvSpPr>
              <a:spLocks noChangeShapeType="1"/>
            </p:cNvSpPr>
            <p:nvPr/>
          </p:nvSpPr>
          <p:spPr bwMode="auto">
            <a:xfrm rot="5400000" flipH="1">
              <a:off x="36195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89">
              <a:extLst>
                <a:ext uri="{FF2B5EF4-FFF2-40B4-BE49-F238E27FC236}">
                  <a16:creationId xmlns:a16="http://schemas.microsoft.com/office/drawing/2014/main" id="{F08B8A47-133D-4C82-A387-F29282361CF9}"/>
                </a:ext>
              </a:extLst>
            </p:cNvPr>
            <p:cNvSpPr>
              <a:spLocks noChangeShapeType="1"/>
            </p:cNvSpPr>
            <p:nvPr/>
          </p:nvSpPr>
          <p:spPr bwMode="auto">
            <a:xfrm rot="5400000" flipH="1">
              <a:off x="56769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113">
              <a:extLst>
                <a:ext uri="{FF2B5EF4-FFF2-40B4-BE49-F238E27FC236}">
                  <a16:creationId xmlns:a16="http://schemas.microsoft.com/office/drawing/2014/main" id="{81ADACFC-6476-45EE-B798-2882216B018C}"/>
                </a:ext>
              </a:extLst>
            </p:cNvPr>
            <p:cNvSpPr>
              <a:spLocks noChangeShapeType="1"/>
            </p:cNvSpPr>
            <p:nvPr/>
          </p:nvSpPr>
          <p:spPr bwMode="auto">
            <a:xfrm rot="5400000" flipH="1">
              <a:off x="7734300" y="3238500"/>
              <a:ext cx="533400"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2" name="Group 191">
              <a:extLst>
                <a:ext uri="{FF2B5EF4-FFF2-40B4-BE49-F238E27FC236}">
                  <a16:creationId xmlns:a16="http://schemas.microsoft.com/office/drawing/2014/main" id="{6BDBFCCB-3A75-41DC-BB83-04FF875F4C6D}"/>
                </a:ext>
              </a:extLst>
            </p:cNvPr>
            <p:cNvGrpSpPr>
              <a:grpSpLocks/>
            </p:cNvGrpSpPr>
            <p:nvPr/>
          </p:nvGrpSpPr>
          <p:grpSpPr bwMode="auto">
            <a:xfrm>
              <a:off x="7010400" y="1279525"/>
              <a:ext cx="2057400" cy="3886200"/>
              <a:chOff x="4416" y="806"/>
              <a:chExt cx="1296" cy="2448"/>
            </a:xfrm>
          </p:grpSpPr>
          <p:sp>
            <p:nvSpPr>
              <p:cNvPr id="175" name="Line 102">
                <a:extLst>
                  <a:ext uri="{FF2B5EF4-FFF2-40B4-BE49-F238E27FC236}">
                    <a16:creationId xmlns:a16="http://schemas.microsoft.com/office/drawing/2014/main" id="{01BD7958-28B8-4A71-952E-A8A8C527E1DC}"/>
                  </a:ext>
                </a:extLst>
              </p:cNvPr>
              <p:cNvSpPr>
                <a:spLocks noChangeShapeType="1"/>
              </p:cNvSpPr>
              <p:nvPr/>
            </p:nvSpPr>
            <p:spPr bwMode="auto">
              <a:xfrm>
                <a:off x="4560"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103">
                <a:extLst>
                  <a:ext uri="{FF2B5EF4-FFF2-40B4-BE49-F238E27FC236}">
                    <a16:creationId xmlns:a16="http://schemas.microsoft.com/office/drawing/2014/main" id="{1D7A53A1-35AB-4089-84D3-7E7978EF6AF3}"/>
                  </a:ext>
                </a:extLst>
              </p:cNvPr>
              <p:cNvSpPr>
                <a:spLocks noChangeShapeType="1"/>
              </p:cNvSpPr>
              <p:nvPr/>
            </p:nvSpPr>
            <p:spPr bwMode="auto">
              <a:xfrm>
                <a:off x="4416" y="1718"/>
                <a:ext cx="0" cy="15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104">
                <a:extLst>
                  <a:ext uri="{FF2B5EF4-FFF2-40B4-BE49-F238E27FC236}">
                    <a16:creationId xmlns:a16="http://schemas.microsoft.com/office/drawing/2014/main" id="{1C328DC6-E4EA-4474-9E56-4AA3C01DECFF}"/>
                  </a:ext>
                </a:extLst>
              </p:cNvPr>
              <p:cNvSpPr>
                <a:spLocks noChangeShapeType="1"/>
              </p:cNvSpPr>
              <p:nvPr/>
            </p:nvSpPr>
            <p:spPr bwMode="auto">
              <a:xfrm>
                <a:off x="5568"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105">
                <a:extLst>
                  <a:ext uri="{FF2B5EF4-FFF2-40B4-BE49-F238E27FC236}">
                    <a16:creationId xmlns:a16="http://schemas.microsoft.com/office/drawing/2014/main" id="{4E2A36E2-1167-485E-9F04-1FE4AE89BFF5}"/>
                  </a:ext>
                </a:extLst>
              </p:cNvPr>
              <p:cNvSpPr>
                <a:spLocks noChangeShapeType="1"/>
              </p:cNvSpPr>
              <p:nvPr/>
            </p:nvSpPr>
            <p:spPr bwMode="auto">
              <a:xfrm flipH="1">
                <a:off x="5280"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9" name="Line 107">
                <a:extLst>
                  <a:ext uri="{FF2B5EF4-FFF2-40B4-BE49-F238E27FC236}">
                    <a16:creationId xmlns:a16="http://schemas.microsoft.com/office/drawing/2014/main" id="{2295D523-EBE5-4830-86C7-C7497E533B46}"/>
                  </a:ext>
                </a:extLst>
              </p:cNvPr>
              <p:cNvSpPr>
                <a:spLocks noChangeShapeType="1"/>
              </p:cNvSpPr>
              <p:nvPr/>
            </p:nvSpPr>
            <p:spPr bwMode="auto">
              <a:xfrm flipH="1">
                <a:off x="4416" y="268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108">
                <a:extLst>
                  <a:ext uri="{FF2B5EF4-FFF2-40B4-BE49-F238E27FC236}">
                    <a16:creationId xmlns:a16="http://schemas.microsoft.com/office/drawing/2014/main" id="{53D02CF1-19A8-45F5-82E5-E272D95A4F11}"/>
                  </a:ext>
                </a:extLst>
              </p:cNvPr>
              <p:cNvSpPr>
                <a:spLocks noChangeShapeType="1"/>
              </p:cNvSpPr>
              <p:nvPr/>
            </p:nvSpPr>
            <p:spPr bwMode="auto">
              <a:xfrm flipH="1">
                <a:off x="4560" y="230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1" name="Group 109">
                <a:extLst>
                  <a:ext uri="{FF2B5EF4-FFF2-40B4-BE49-F238E27FC236}">
                    <a16:creationId xmlns:a16="http://schemas.microsoft.com/office/drawing/2014/main" id="{0A783983-69C3-4194-9568-9AC9B789AF59}"/>
                  </a:ext>
                </a:extLst>
              </p:cNvPr>
              <p:cNvGrpSpPr>
                <a:grpSpLocks/>
              </p:cNvGrpSpPr>
              <p:nvPr/>
            </p:nvGrpSpPr>
            <p:grpSpPr bwMode="auto">
              <a:xfrm>
                <a:off x="4704" y="2208"/>
                <a:ext cx="720" cy="624"/>
                <a:chOff x="720" y="2928"/>
                <a:chExt cx="720" cy="624"/>
              </a:xfrm>
            </p:grpSpPr>
            <p:sp>
              <p:nvSpPr>
                <p:cNvPr id="194" name="Rectangle 110">
                  <a:extLst>
                    <a:ext uri="{FF2B5EF4-FFF2-40B4-BE49-F238E27FC236}">
                      <a16:creationId xmlns:a16="http://schemas.microsoft.com/office/drawing/2014/main" id="{B4B76220-8B5D-4A56-9250-BFACB91932B6}"/>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5" name="Text Box 111">
                  <a:extLst>
                    <a:ext uri="{FF2B5EF4-FFF2-40B4-BE49-F238E27FC236}">
                      <a16:creationId xmlns:a16="http://schemas.microsoft.com/office/drawing/2014/main" id="{270860F8-D0A6-4B76-902E-E85E7CE4F849}"/>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82" name="Line 112">
                <a:extLst>
                  <a:ext uri="{FF2B5EF4-FFF2-40B4-BE49-F238E27FC236}">
                    <a16:creationId xmlns:a16="http://schemas.microsoft.com/office/drawing/2014/main" id="{2F6D3779-76B0-432F-942F-1433C8920A7A}"/>
                  </a:ext>
                </a:extLst>
              </p:cNvPr>
              <p:cNvSpPr>
                <a:spLocks noChangeShapeType="1"/>
              </p:cNvSpPr>
              <p:nvPr/>
            </p:nvSpPr>
            <p:spPr bwMode="auto">
              <a:xfrm flipV="1">
                <a:off x="5424"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3" name="Line 114">
                <a:extLst>
                  <a:ext uri="{FF2B5EF4-FFF2-40B4-BE49-F238E27FC236}">
                    <a16:creationId xmlns:a16="http://schemas.microsoft.com/office/drawing/2014/main" id="{F6EE9B90-CA56-4DD4-A97A-36917B705ED8}"/>
                  </a:ext>
                </a:extLst>
              </p:cNvPr>
              <p:cNvSpPr>
                <a:spLocks noChangeShapeType="1"/>
              </p:cNvSpPr>
              <p:nvPr/>
            </p:nvSpPr>
            <p:spPr bwMode="auto">
              <a:xfrm>
                <a:off x="5280"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4" name="Line 115">
                <a:extLst>
                  <a:ext uri="{FF2B5EF4-FFF2-40B4-BE49-F238E27FC236}">
                    <a16:creationId xmlns:a16="http://schemas.microsoft.com/office/drawing/2014/main" id="{49842A3A-949E-4584-87DF-2C32D94BB1B9}"/>
                  </a:ext>
                </a:extLst>
              </p:cNvPr>
              <p:cNvSpPr>
                <a:spLocks noChangeShapeType="1"/>
              </p:cNvSpPr>
              <p:nvPr/>
            </p:nvSpPr>
            <p:spPr bwMode="auto">
              <a:xfrm flipH="1">
                <a:off x="4416"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116">
                <a:extLst>
                  <a:ext uri="{FF2B5EF4-FFF2-40B4-BE49-F238E27FC236}">
                    <a16:creationId xmlns:a16="http://schemas.microsoft.com/office/drawing/2014/main" id="{C6057572-DEA7-48C4-A50D-983FE64326D6}"/>
                  </a:ext>
                </a:extLst>
              </p:cNvPr>
              <p:cNvSpPr>
                <a:spLocks noChangeShapeType="1"/>
              </p:cNvSpPr>
              <p:nvPr/>
            </p:nvSpPr>
            <p:spPr bwMode="auto">
              <a:xfrm flipH="1">
                <a:off x="4560"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86" name="Group 117">
                <a:extLst>
                  <a:ext uri="{FF2B5EF4-FFF2-40B4-BE49-F238E27FC236}">
                    <a16:creationId xmlns:a16="http://schemas.microsoft.com/office/drawing/2014/main" id="{15FAD401-9219-466F-B80A-AF6802C4F496}"/>
                  </a:ext>
                </a:extLst>
              </p:cNvPr>
              <p:cNvGrpSpPr>
                <a:grpSpLocks/>
              </p:cNvGrpSpPr>
              <p:nvPr/>
            </p:nvGrpSpPr>
            <p:grpSpPr bwMode="auto">
              <a:xfrm>
                <a:off x="4704" y="1238"/>
                <a:ext cx="720" cy="624"/>
                <a:chOff x="720" y="2928"/>
                <a:chExt cx="720" cy="624"/>
              </a:xfrm>
            </p:grpSpPr>
            <p:sp>
              <p:nvSpPr>
                <p:cNvPr id="192" name="Rectangle 118">
                  <a:extLst>
                    <a:ext uri="{FF2B5EF4-FFF2-40B4-BE49-F238E27FC236}">
                      <a16:creationId xmlns:a16="http://schemas.microsoft.com/office/drawing/2014/main" id="{4A6C67E7-DB30-4A10-93DD-99AD30F4CF6B}"/>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3" name="Text Box 119">
                  <a:extLst>
                    <a:ext uri="{FF2B5EF4-FFF2-40B4-BE49-F238E27FC236}">
                      <a16:creationId xmlns:a16="http://schemas.microsoft.com/office/drawing/2014/main" id="{ACF59559-9036-476B-8806-F80C9B175ED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87" name="Text Box 120">
                <a:extLst>
                  <a:ext uri="{FF2B5EF4-FFF2-40B4-BE49-F238E27FC236}">
                    <a16:creationId xmlns:a16="http://schemas.microsoft.com/office/drawing/2014/main" id="{CD9BAD5B-2821-4CA4-84F5-D2D6CD9ABC96}"/>
                  </a:ext>
                </a:extLst>
              </p:cNvPr>
              <p:cNvSpPr txBox="1">
                <a:spLocks noChangeArrowheads="1"/>
              </p:cNvSpPr>
              <p:nvPr/>
            </p:nvSpPr>
            <p:spPr bwMode="auto">
              <a:xfrm>
                <a:off x="5232"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88" name="Line 121">
                <a:extLst>
                  <a:ext uri="{FF2B5EF4-FFF2-40B4-BE49-F238E27FC236}">
                    <a16:creationId xmlns:a16="http://schemas.microsoft.com/office/drawing/2014/main" id="{3F09DC5D-336F-4F1A-B87A-EE92CA4E0E07}"/>
                  </a:ext>
                </a:extLst>
              </p:cNvPr>
              <p:cNvSpPr>
                <a:spLocks noChangeShapeType="1"/>
              </p:cNvSpPr>
              <p:nvPr/>
            </p:nvSpPr>
            <p:spPr bwMode="auto">
              <a:xfrm flipH="1">
                <a:off x="5376"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9" name="Line 122">
                <a:extLst>
                  <a:ext uri="{FF2B5EF4-FFF2-40B4-BE49-F238E27FC236}">
                    <a16:creationId xmlns:a16="http://schemas.microsoft.com/office/drawing/2014/main" id="{CC34EA37-830F-49BF-83EC-A2D95B4AA62B}"/>
                  </a:ext>
                </a:extLst>
              </p:cNvPr>
              <p:cNvSpPr>
                <a:spLocks noChangeShapeType="1"/>
              </p:cNvSpPr>
              <p:nvPr/>
            </p:nvSpPr>
            <p:spPr bwMode="auto">
              <a:xfrm flipH="1">
                <a:off x="5520"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0" name="Line 123">
                <a:extLst>
                  <a:ext uri="{FF2B5EF4-FFF2-40B4-BE49-F238E27FC236}">
                    <a16:creationId xmlns:a16="http://schemas.microsoft.com/office/drawing/2014/main" id="{B57A99F4-853F-40C1-83E3-5208D820D238}"/>
                  </a:ext>
                </a:extLst>
              </p:cNvPr>
              <p:cNvSpPr>
                <a:spLocks noChangeShapeType="1"/>
              </p:cNvSpPr>
              <p:nvPr/>
            </p:nvSpPr>
            <p:spPr bwMode="auto">
              <a:xfrm flipH="1">
                <a:off x="4512"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1" name="Text Box 124">
                <a:extLst>
                  <a:ext uri="{FF2B5EF4-FFF2-40B4-BE49-F238E27FC236}">
                    <a16:creationId xmlns:a16="http://schemas.microsoft.com/office/drawing/2014/main" id="{CC225A03-B195-4030-843A-EFAFB1C97174}"/>
                  </a:ext>
                </a:extLst>
              </p:cNvPr>
              <p:cNvSpPr txBox="1">
                <a:spLocks noChangeArrowheads="1"/>
              </p:cNvSpPr>
              <p:nvPr/>
            </p:nvSpPr>
            <p:spPr bwMode="auto">
              <a:xfrm>
                <a:off x="4608"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grpSp>
        <p:grpSp>
          <p:nvGrpSpPr>
            <p:cNvPr id="63" name="Group 189">
              <a:extLst>
                <a:ext uri="{FF2B5EF4-FFF2-40B4-BE49-F238E27FC236}">
                  <a16:creationId xmlns:a16="http://schemas.microsoft.com/office/drawing/2014/main" id="{7D3D8C83-1F20-492A-AC1E-2C630B9C2150}"/>
                </a:ext>
              </a:extLst>
            </p:cNvPr>
            <p:cNvGrpSpPr>
              <a:grpSpLocks/>
            </p:cNvGrpSpPr>
            <p:nvPr/>
          </p:nvGrpSpPr>
          <p:grpSpPr bwMode="auto">
            <a:xfrm>
              <a:off x="2895600" y="1279525"/>
              <a:ext cx="2286000" cy="3597275"/>
              <a:chOff x="1824" y="806"/>
              <a:chExt cx="1440" cy="2266"/>
            </a:xfrm>
          </p:grpSpPr>
          <p:sp>
            <p:nvSpPr>
              <p:cNvPr id="154" name="Line 54">
                <a:extLst>
                  <a:ext uri="{FF2B5EF4-FFF2-40B4-BE49-F238E27FC236}">
                    <a16:creationId xmlns:a16="http://schemas.microsoft.com/office/drawing/2014/main" id="{C6174879-6F7A-4E1B-8484-2C5BECA387BD}"/>
                  </a:ext>
                </a:extLst>
              </p:cNvPr>
              <p:cNvSpPr>
                <a:spLocks noChangeShapeType="1"/>
              </p:cNvSpPr>
              <p:nvPr/>
            </p:nvSpPr>
            <p:spPr bwMode="auto">
              <a:xfrm>
                <a:off x="1968"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56">
                <a:extLst>
                  <a:ext uri="{FF2B5EF4-FFF2-40B4-BE49-F238E27FC236}">
                    <a16:creationId xmlns:a16="http://schemas.microsoft.com/office/drawing/2014/main" id="{BF32B1CC-33C0-4461-8166-E195B7B8FC43}"/>
                  </a:ext>
                </a:extLst>
              </p:cNvPr>
              <p:cNvSpPr>
                <a:spLocks noChangeShapeType="1"/>
              </p:cNvSpPr>
              <p:nvPr/>
            </p:nvSpPr>
            <p:spPr bwMode="auto">
              <a:xfrm>
                <a:off x="2976"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57">
                <a:extLst>
                  <a:ext uri="{FF2B5EF4-FFF2-40B4-BE49-F238E27FC236}">
                    <a16:creationId xmlns:a16="http://schemas.microsoft.com/office/drawing/2014/main" id="{27DB89DE-879B-4DE9-A265-F7A9F99384A7}"/>
                  </a:ext>
                </a:extLst>
              </p:cNvPr>
              <p:cNvSpPr>
                <a:spLocks noChangeShapeType="1"/>
              </p:cNvSpPr>
              <p:nvPr/>
            </p:nvSpPr>
            <p:spPr bwMode="auto">
              <a:xfrm flipH="1">
                <a:off x="2688"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 name="Line 59">
                <a:extLst>
                  <a:ext uri="{FF2B5EF4-FFF2-40B4-BE49-F238E27FC236}">
                    <a16:creationId xmlns:a16="http://schemas.microsoft.com/office/drawing/2014/main" id="{8D392077-032A-4843-A5F6-74B5CEFC3419}"/>
                  </a:ext>
                </a:extLst>
              </p:cNvPr>
              <p:cNvSpPr>
                <a:spLocks noChangeShapeType="1"/>
              </p:cNvSpPr>
              <p:nvPr/>
            </p:nvSpPr>
            <p:spPr bwMode="auto">
              <a:xfrm flipH="1">
                <a:off x="1824" y="267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60">
                <a:extLst>
                  <a:ext uri="{FF2B5EF4-FFF2-40B4-BE49-F238E27FC236}">
                    <a16:creationId xmlns:a16="http://schemas.microsoft.com/office/drawing/2014/main" id="{D9813EF5-CD9A-4DC6-B805-59F7B8C5CEFE}"/>
                  </a:ext>
                </a:extLst>
              </p:cNvPr>
              <p:cNvSpPr>
                <a:spLocks noChangeShapeType="1"/>
              </p:cNvSpPr>
              <p:nvPr/>
            </p:nvSpPr>
            <p:spPr bwMode="auto">
              <a:xfrm flipH="1">
                <a:off x="1968" y="229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59" name="Group 61">
                <a:extLst>
                  <a:ext uri="{FF2B5EF4-FFF2-40B4-BE49-F238E27FC236}">
                    <a16:creationId xmlns:a16="http://schemas.microsoft.com/office/drawing/2014/main" id="{44CA023B-B2B8-4A0F-9290-F6AD12F050B1}"/>
                  </a:ext>
                </a:extLst>
              </p:cNvPr>
              <p:cNvGrpSpPr>
                <a:grpSpLocks/>
              </p:cNvGrpSpPr>
              <p:nvPr/>
            </p:nvGrpSpPr>
            <p:grpSpPr bwMode="auto">
              <a:xfrm>
                <a:off x="2112" y="2198"/>
                <a:ext cx="720" cy="624"/>
                <a:chOff x="720" y="2928"/>
                <a:chExt cx="720" cy="624"/>
              </a:xfrm>
            </p:grpSpPr>
            <p:sp>
              <p:nvSpPr>
                <p:cNvPr id="173" name="Rectangle 62">
                  <a:extLst>
                    <a:ext uri="{FF2B5EF4-FFF2-40B4-BE49-F238E27FC236}">
                      <a16:creationId xmlns:a16="http://schemas.microsoft.com/office/drawing/2014/main" id="{85758405-82BD-4E52-B1F7-D2CE99E8E85D}"/>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 name="Text Box 63">
                  <a:extLst>
                    <a:ext uri="{FF2B5EF4-FFF2-40B4-BE49-F238E27FC236}">
                      <a16:creationId xmlns:a16="http://schemas.microsoft.com/office/drawing/2014/main" id="{0DAEC814-C04B-4B4A-9B88-1589F47A3056}"/>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60" name="Line 64">
                <a:extLst>
                  <a:ext uri="{FF2B5EF4-FFF2-40B4-BE49-F238E27FC236}">
                    <a16:creationId xmlns:a16="http://schemas.microsoft.com/office/drawing/2014/main" id="{89FB0C5D-EB5B-4C4E-A701-3BB3373F2E63}"/>
                  </a:ext>
                </a:extLst>
              </p:cNvPr>
              <p:cNvSpPr>
                <a:spLocks noChangeShapeType="1"/>
              </p:cNvSpPr>
              <p:nvPr/>
            </p:nvSpPr>
            <p:spPr bwMode="auto">
              <a:xfrm flipV="1">
                <a:off x="2832"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 name="Line 66">
                <a:extLst>
                  <a:ext uri="{FF2B5EF4-FFF2-40B4-BE49-F238E27FC236}">
                    <a16:creationId xmlns:a16="http://schemas.microsoft.com/office/drawing/2014/main" id="{7D490A3F-12A1-4F80-B69C-CC3BCFE246C3}"/>
                  </a:ext>
                </a:extLst>
              </p:cNvPr>
              <p:cNvSpPr>
                <a:spLocks noChangeShapeType="1"/>
              </p:cNvSpPr>
              <p:nvPr/>
            </p:nvSpPr>
            <p:spPr bwMode="auto">
              <a:xfrm>
                <a:off x="2688"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67">
                <a:extLst>
                  <a:ext uri="{FF2B5EF4-FFF2-40B4-BE49-F238E27FC236}">
                    <a16:creationId xmlns:a16="http://schemas.microsoft.com/office/drawing/2014/main" id="{95926E5A-A3D4-40B5-B16A-F049BD81B4C2}"/>
                  </a:ext>
                </a:extLst>
              </p:cNvPr>
              <p:cNvSpPr>
                <a:spLocks noChangeShapeType="1"/>
              </p:cNvSpPr>
              <p:nvPr/>
            </p:nvSpPr>
            <p:spPr bwMode="auto">
              <a:xfrm flipH="1">
                <a:off x="1824"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68">
                <a:extLst>
                  <a:ext uri="{FF2B5EF4-FFF2-40B4-BE49-F238E27FC236}">
                    <a16:creationId xmlns:a16="http://schemas.microsoft.com/office/drawing/2014/main" id="{93BEE06E-646F-4172-A127-0B3A9DB58EEB}"/>
                  </a:ext>
                </a:extLst>
              </p:cNvPr>
              <p:cNvSpPr>
                <a:spLocks noChangeShapeType="1"/>
              </p:cNvSpPr>
              <p:nvPr/>
            </p:nvSpPr>
            <p:spPr bwMode="auto">
              <a:xfrm flipH="1">
                <a:off x="1968"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 name="Group 69">
                <a:extLst>
                  <a:ext uri="{FF2B5EF4-FFF2-40B4-BE49-F238E27FC236}">
                    <a16:creationId xmlns:a16="http://schemas.microsoft.com/office/drawing/2014/main" id="{90C4BEE5-765C-4C0F-B728-AA1CD7078FB8}"/>
                  </a:ext>
                </a:extLst>
              </p:cNvPr>
              <p:cNvGrpSpPr>
                <a:grpSpLocks/>
              </p:cNvGrpSpPr>
              <p:nvPr/>
            </p:nvGrpSpPr>
            <p:grpSpPr bwMode="auto">
              <a:xfrm>
                <a:off x="2112" y="1238"/>
                <a:ext cx="720" cy="624"/>
                <a:chOff x="720" y="2928"/>
                <a:chExt cx="720" cy="624"/>
              </a:xfrm>
            </p:grpSpPr>
            <p:sp>
              <p:nvSpPr>
                <p:cNvPr id="171" name="Rectangle 70">
                  <a:extLst>
                    <a:ext uri="{FF2B5EF4-FFF2-40B4-BE49-F238E27FC236}">
                      <a16:creationId xmlns:a16="http://schemas.microsoft.com/office/drawing/2014/main" id="{B8BC56A8-70EA-4032-A4AA-B0404BF11535}"/>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2" name="Text Box 71">
                  <a:extLst>
                    <a:ext uri="{FF2B5EF4-FFF2-40B4-BE49-F238E27FC236}">
                      <a16:creationId xmlns:a16="http://schemas.microsoft.com/office/drawing/2014/main" id="{162BA93C-A7AC-4F7D-8AFE-4E6A8FF005FE}"/>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65" name="Text Box 72">
                <a:extLst>
                  <a:ext uri="{FF2B5EF4-FFF2-40B4-BE49-F238E27FC236}">
                    <a16:creationId xmlns:a16="http://schemas.microsoft.com/office/drawing/2014/main" id="{13EA47CA-D2C7-45B0-88F9-CE294AD86CDB}"/>
                  </a:ext>
                </a:extLst>
              </p:cNvPr>
              <p:cNvSpPr txBox="1">
                <a:spLocks noChangeArrowheads="1"/>
              </p:cNvSpPr>
              <p:nvPr/>
            </p:nvSpPr>
            <p:spPr bwMode="auto">
              <a:xfrm>
                <a:off x="2640"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66" name="Line 73">
                <a:extLst>
                  <a:ext uri="{FF2B5EF4-FFF2-40B4-BE49-F238E27FC236}">
                    <a16:creationId xmlns:a16="http://schemas.microsoft.com/office/drawing/2014/main" id="{EAF9307C-F12D-483E-B291-92FA18CF83C9}"/>
                  </a:ext>
                </a:extLst>
              </p:cNvPr>
              <p:cNvSpPr>
                <a:spLocks noChangeShapeType="1"/>
              </p:cNvSpPr>
              <p:nvPr/>
            </p:nvSpPr>
            <p:spPr bwMode="auto">
              <a:xfrm flipH="1">
                <a:off x="2784"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7" name="Line 74">
                <a:extLst>
                  <a:ext uri="{FF2B5EF4-FFF2-40B4-BE49-F238E27FC236}">
                    <a16:creationId xmlns:a16="http://schemas.microsoft.com/office/drawing/2014/main" id="{C1B71901-5A7E-42ED-9908-2A1C1C8A424A}"/>
                  </a:ext>
                </a:extLst>
              </p:cNvPr>
              <p:cNvSpPr>
                <a:spLocks noChangeShapeType="1"/>
              </p:cNvSpPr>
              <p:nvPr/>
            </p:nvSpPr>
            <p:spPr bwMode="auto">
              <a:xfrm flipH="1">
                <a:off x="2928"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8" name="Line 75">
                <a:extLst>
                  <a:ext uri="{FF2B5EF4-FFF2-40B4-BE49-F238E27FC236}">
                    <a16:creationId xmlns:a16="http://schemas.microsoft.com/office/drawing/2014/main" id="{6CDFA14B-FCBE-40C2-A08A-265602A26199}"/>
                  </a:ext>
                </a:extLst>
              </p:cNvPr>
              <p:cNvSpPr>
                <a:spLocks noChangeShapeType="1"/>
              </p:cNvSpPr>
              <p:nvPr/>
            </p:nvSpPr>
            <p:spPr bwMode="auto">
              <a:xfrm flipH="1">
                <a:off x="1920"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9" name="Text Box 76">
                <a:extLst>
                  <a:ext uri="{FF2B5EF4-FFF2-40B4-BE49-F238E27FC236}">
                    <a16:creationId xmlns:a16="http://schemas.microsoft.com/office/drawing/2014/main" id="{4489B316-AD5E-4441-80D7-66D1DDCA2A89}"/>
                  </a:ext>
                </a:extLst>
              </p:cNvPr>
              <p:cNvSpPr txBox="1">
                <a:spLocks noChangeArrowheads="1"/>
              </p:cNvSpPr>
              <p:nvPr/>
            </p:nvSpPr>
            <p:spPr bwMode="auto">
              <a:xfrm>
                <a:off x="2016"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170" name="Text Box 125">
                <a:extLst>
                  <a:ext uri="{FF2B5EF4-FFF2-40B4-BE49-F238E27FC236}">
                    <a16:creationId xmlns:a16="http://schemas.microsoft.com/office/drawing/2014/main" id="{855A5A0E-56DE-4654-852D-4C1312D2B055}"/>
                  </a:ext>
                </a:extLst>
              </p:cNvPr>
              <p:cNvSpPr txBox="1">
                <a:spLocks noChangeArrowheads="1"/>
              </p:cNvSpPr>
              <p:nvPr/>
            </p:nvSpPr>
            <p:spPr bwMode="auto">
              <a:xfrm>
                <a:off x="2784" y="16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grpSp>
        <p:grpSp>
          <p:nvGrpSpPr>
            <p:cNvPr id="64" name="Group 190">
              <a:extLst>
                <a:ext uri="{FF2B5EF4-FFF2-40B4-BE49-F238E27FC236}">
                  <a16:creationId xmlns:a16="http://schemas.microsoft.com/office/drawing/2014/main" id="{FEBF4CB1-6A87-44CB-B98A-CCEA9D873884}"/>
                </a:ext>
              </a:extLst>
            </p:cNvPr>
            <p:cNvGrpSpPr>
              <a:grpSpLocks/>
            </p:cNvGrpSpPr>
            <p:nvPr/>
          </p:nvGrpSpPr>
          <p:grpSpPr bwMode="auto">
            <a:xfrm>
              <a:off x="4953000" y="1279525"/>
              <a:ext cx="2286000" cy="3886200"/>
              <a:chOff x="3120" y="806"/>
              <a:chExt cx="1440" cy="2448"/>
            </a:xfrm>
          </p:grpSpPr>
          <p:sp>
            <p:nvSpPr>
              <p:cNvPr id="132" name="Line 78">
                <a:extLst>
                  <a:ext uri="{FF2B5EF4-FFF2-40B4-BE49-F238E27FC236}">
                    <a16:creationId xmlns:a16="http://schemas.microsoft.com/office/drawing/2014/main" id="{CBC00E65-38C6-4181-9195-83281F6782F7}"/>
                  </a:ext>
                </a:extLst>
              </p:cNvPr>
              <p:cNvSpPr>
                <a:spLocks noChangeShapeType="1"/>
              </p:cNvSpPr>
              <p:nvPr/>
            </p:nvSpPr>
            <p:spPr bwMode="auto">
              <a:xfrm>
                <a:off x="3264" y="1334"/>
                <a:ext cx="0" cy="17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79">
                <a:extLst>
                  <a:ext uri="{FF2B5EF4-FFF2-40B4-BE49-F238E27FC236}">
                    <a16:creationId xmlns:a16="http://schemas.microsoft.com/office/drawing/2014/main" id="{2C849A92-3576-4FC7-A72E-9EA438B4796A}"/>
                  </a:ext>
                </a:extLst>
              </p:cNvPr>
              <p:cNvSpPr>
                <a:spLocks noChangeShapeType="1"/>
              </p:cNvSpPr>
              <p:nvPr/>
            </p:nvSpPr>
            <p:spPr bwMode="auto">
              <a:xfrm>
                <a:off x="3120" y="1718"/>
                <a:ext cx="0" cy="15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80">
                <a:extLst>
                  <a:ext uri="{FF2B5EF4-FFF2-40B4-BE49-F238E27FC236}">
                    <a16:creationId xmlns:a16="http://schemas.microsoft.com/office/drawing/2014/main" id="{0DA143A4-29B6-4690-8FBD-40C3910A2D1E}"/>
                  </a:ext>
                </a:extLst>
              </p:cNvPr>
              <p:cNvSpPr>
                <a:spLocks noChangeShapeType="1"/>
              </p:cNvSpPr>
              <p:nvPr/>
            </p:nvSpPr>
            <p:spPr bwMode="auto">
              <a:xfrm>
                <a:off x="4272" y="950"/>
                <a:ext cx="0" cy="153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5" name="Line 81">
                <a:extLst>
                  <a:ext uri="{FF2B5EF4-FFF2-40B4-BE49-F238E27FC236}">
                    <a16:creationId xmlns:a16="http://schemas.microsoft.com/office/drawing/2014/main" id="{C0953898-3620-46CC-BE5B-30529512ACA0}"/>
                  </a:ext>
                </a:extLst>
              </p:cNvPr>
              <p:cNvSpPr>
                <a:spLocks noChangeShapeType="1"/>
              </p:cNvSpPr>
              <p:nvPr/>
            </p:nvSpPr>
            <p:spPr bwMode="auto">
              <a:xfrm flipH="1">
                <a:off x="3984" y="2486"/>
                <a:ext cx="2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Line 83">
                <a:extLst>
                  <a:ext uri="{FF2B5EF4-FFF2-40B4-BE49-F238E27FC236}">
                    <a16:creationId xmlns:a16="http://schemas.microsoft.com/office/drawing/2014/main" id="{DEA210FF-206A-4C64-A632-902266B4541F}"/>
                  </a:ext>
                </a:extLst>
              </p:cNvPr>
              <p:cNvSpPr>
                <a:spLocks noChangeShapeType="1"/>
              </p:cNvSpPr>
              <p:nvPr/>
            </p:nvSpPr>
            <p:spPr bwMode="auto">
              <a:xfrm flipH="1">
                <a:off x="3120" y="267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84">
                <a:extLst>
                  <a:ext uri="{FF2B5EF4-FFF2-40B4-BE49-F238E27FC236}">
                    <a16:creationId xmlns:a16="http://schemas.microsoft.com/office/drawing/2014/main" id="{90FC8F37-6F03-45D2-A3EC-5282D9D32DEA}"/>
                  </a:ext>
                </a:extLst>
              </p:cNvPr>
              <p:cNvSpPr>
                <a:spLocks noChangeShapeType="1"/>
              </p:cNvSpPr>
              <p:nvPr/>
            </p:nvSpPr>
            <p:spPr bwMode="auto">
              <a:xfrm flipH="1">
                <a:off x="3264" y="229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38" name="Group 85">
                <a:extLst>
                  <a:ext uri="{FF2B5EF4-FFF2-40B4-BE49-F238E27FC236}">
                    <a16:creationId xmlns:a16="http://schemas.microsoft.com/office/drawing/2014/main" id="{1F865B16-0DA9-48F2-9A5F-0647DE56E699}"/>
                  </a:ext>
                </a:extLst>
              </p:cNvPr>
              <p:cNvGrpSpPr>
                <a:grpSpLocks/>
              </p:cNvGrpSpPr>
              <p:nvPr/>
            </p:nvGrpSpPr>
            <p:grpSpPr bwMode="auto">
              <a:xfrm>
                <a:off x="3408" y="2198"/>
                <a:ext cx="720" cy="624"/>
                <a:chOff x="720" y="2928"/>
                <a:chExt cx="720" cy="624"/>
              </a:xfrm>
            </p:grpSpPr>
            <p:sp>
              <p:nvSpPr>
                <p:cNvPr id="152" name="Rectangle 86">
                  <a:extLst>
                    <a:ext uri="{FF2B5EF4-FFF2-40B4-BE49-F238E27FC236}">
                      <a16:creationId xmlns:a16="http://schemas.microsoft.com/office/drawing/2014/main" id="{27B61DA1-49A4-4808-80A4-FBFC8B21EA3E}"/>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 name="Text Box 87">
                  <a:extLst>
                    <a:ext uri="{FF2B5EF4-FFF2-40B4-BE49-F238E27FC236}">
                      <a16:creationId xmlns:a16="http://schemas.microsoft.com/office/drawing/2014/main" id="{F1CF7386-6F64-4B93-A031-0234B883CD65}"/>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39" name="Line 88">
                <a:extLst>
                  <a:ext uri="{FF2B5EF4-FFF2-40B4-BE49-F238E27FC236}">
                    <a16:creationId xmlns:a16="http://schemas.microsoft.com/office/drawing/2014/main" id="{8659E654-4048-4995-8FFF-C2F07372139B}"/>
                  </a:ext>
                </a:extLst>
              </p:cNvPr>
              <p:cNvSpPr>
                <a:spLocks noChangeShapeType="1"/>
              </p:cNvSpPr>
              <p:nvPr/>
            </p:nvSpPr>
            <p:spPr bwMode="auto">
              <a:xfrm flipV="1">
                <a:off x="4128" y="806"/>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 name="Line 90">
                <a:extLst>
                  <a:ext uri="{FF2B5EF4-FFF2-40B4-BE49-F238E27FC236}">
                    <a16:creationId xmlns:a16="http://schemas.microsoft.com/office/drawing/2014/main" id="{19261690-F219-440A-BC4B-AC0C3B2BCC3B}"/>
                  </a:ext>
                </a:extLst>
              </p:cNvPr>
              <p:cNvSpPr>
                <a:spLocks noChangeShapeType="1"/>
              </p:cNvSpPr>
              <p:nvPr/>
            </p:nvSpPr>
            <p:spPr bwMode="auto">
              <a:xfrm>
                <a:off x="3984" y="1526"/>
                <a:ext cx="14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91">
                <a:extLst>
                  <a:ext uri="{FF2B5EF4-FFF2-40B4-BE49-F238E27FC236}">
                    <a16:creationId xmlns:a16="http://schemas.microsoft.com/office/drawing/2014/main" id="{2D0F5AED-A1E2-4014-B28D-D54F98F06006}"/>
                  </a:ext>
                </a:extLst>
              </p:cNvPr>
              <p:cNvSpPr>
                <a:spLocks noChangeShapeType="1"/>
              </p:cNvSpPr>
              <p:nvPr/>
            </p:nvSpPr>
            <p:spPr bwMode="auto">
              <a:xfrm flipH="1">
                <a:off x="3120" y="1718"/>
                <a:ext cx="384"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92">
                <a:extLst>
                  <a:ext uri="{FF2B5EF4-FFF2-40B4-BE49-F238E27FC236}">
                    <a16:creationId xmlns:a16="http://schemas.microsoft.com/office/drawing/2014/main" id="{7DFE55A9-826A-4EFE-978F-25AB02D3B599}"/>
                  </a:ext>
                </a:extLst>
              </p:cNvPr>
              <p:cNvSpPr>
                <a:spLocks noChangeShapeType="1"/>
              </p:cNvSpPr>
              <p:nvPr/>
            </p:nvSpPr>
            <p:spPr bwMode="auto">
              <a:xfrm flipH="1">
                <a:off x="3264" y="1334"/>
                <a:ext cx="24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43" name="Group 93">
                <a:extLst>
                  <a:ext uri="{FF2B5EF4-FFF2-40B4-BE49-F238E27FC236}">
                    <a16:creationId xmlns:a16="http://schemas.microsoft.com/office/drawing/2014/main" id="{D61CE941-4577-422B-AC94-0032B6296C1A}"/>
                  </a:ext>
                </a:extLst>
              </p:cNvPr>
              <p:cNvGrpSpPr>
                <a:grpSpLocks/>
              </p:cNvGrpSpPr>
              <p:nvPr/>
            </p:nvGrpSpPr>
            <p:grpSpPr bwMode="auto">
              <a:xfrm>
                <a:off x="3408" y="1238"/>
                <a:ext cx="720" cy="624"/>
                <a:chOff x="720" y="2928"/>
                <a:chExt cx="720" cy="624"/>
              </a:xfrm>
            </p:grpSpPr>
            <p:sp>
              <p:nvSpPr>
                <p:cNvPr id="150" name="Rectangle 94">
                  <a:extLst>
                    <a:ext uri="{FF2B5EF4-FFF2-40B4-BE49-F238E27FC236}">
                      <a16:creationId xmlns:a16="http://schemas.microsoft.com/office/drawing/2014/main" id="{9880DA81-178E-4C28-868D-9FF2E9284678}"/>
                    </a:ext>
                  </a:extLst>
                </p:cNvPr>
                <p:cNvSpPr>
                  <a:spLocks noChangeArrowheads="1"/>
                </p:cNvSpPr>
                <p:nvPr/>
              </p:nvSpPr>
              <p:spPr bwMode="auto">
                <a:xfrm>
                  <a:off x="816" y="2928"/>
                  <a:ext cx="480" cy="624"/>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1" name="Text Box 95">
                  <a:extLst>
                    <a:ext uri="{FF2B5EF4-FFF2-40B4-BE49-F238E27FC236}">
                      <a16:creationId xmlns:a16="http://schemas.microsoft.com/office/drawing/2014/main" id="{50CCA618-9874-4138-9C21-2AE98BE8A8C0}"/>
                    </a:ext>
                  </a:extLst>
                </p:cNvPr>
                <p:cNvSpPr txBox="1">
                  <a:spLocks noChangeArrowheads="1"/>
                </p:cNvSpPr>
                <p:nvPr/>
              </p:nvSpPr>
              <p:spPr bwMode="auto">
                <a:xfrm>
                  <a:off x="720" y="31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t> 1K×4</a:t>
                  </a:r>
                </a:p>
              </p:txBody>
            </p:sp>
          </p:grpSp>
          <p:sp>
            <p:nvSpPr>
              <p:cNvPr id="144" name="Text Box 96">
                <a:extLst>
                  <a:ext uri="{FF2B5EF4-FFF2-40B4-BE49-F238E27FC236}">
                    <a16:creationId xmlns:a16="http://schemas.microsoft.com/office/drawing/2014/main" id="{744E46AF-9916-4C3F-BA7C-D96AFD7E6254}"/>
                  </a:ext>
                </a:extLst>
              </p:cNvPr>
              <p:cNvSpPr txBox="1">
                <a:spLocks noChangeArrowheads="1"/>
              </p:cNvSpPr>
              <p:nvPr/>
            </p:nvSpPr>
            <p:spPr bwMode="auto">
              <a:xfrm>
                <a:off x="3936" y="9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145" name="Line 97">
                <a:extLst>
                  <a:ext uri="{FF2B5EF4-FFF2-40B4-BE49-F238E27FC236}">
                    <a16:creationId xmlns:a16="http://schemas.microsoft.com/office/drawing/2014/main" id="{107CB67E-30BB-4DB3-B291-EC1C0ADE0871}"/>
                  </a:ext>
                </a:extLst>
              </p:cNvPr>
              <p:cNvSpPr>
                <a:spLocks noChangeShapeType="1"/>
              </p:cNvSpPr>
              <p:nvPr/>
            </p:nvSpPr>
            <p:spPr bwMode="auto">
              <a:xfrm flipH="1">
                <a:off x="4080" y="109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6" name="Line 98">
                <a:extLst>
                  <a:ext uri="{FF2B5EF4-FFF2-40B4-BE49-F238E27FC236}">
                    <a16:creationId xmlns:a16="http://schemas.microsoft.com/office/drawing/2014/main" id="{90710DE7-808A-48A1-950A-4ECB98F68B48}"/>
                  </a:ext>
                </a:extLst>
              </p:cNvPr>
              <p:cNvSpPr>
                <a:spLocks noChangeShapeType="1"/>
              </p:cNvSpPr>
              <p:nvPr/>
            </p:nvSpPr>
            <p:spPr bwMode="auto">
              <a:xfrm flipH="1">
                <a:off x="4224" y="1718"/>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7" name="Line 99">
                <a:extLst>
                  <a:ext uri="{FF2B5EF4-FFF2-40B4-BE49-F238E27FC236}">
                    <a16:creationId xmlns:a16="http://schemas.microsoft.com/office/drawing/2014/main" id="{C8E9C6F8-6679-4470-A214-5B99E3E9C26D}"/>
                  </a:ext>
                </a:extLst>
              </p:cNvPr>
              <p:cNvSpPr>
                <a:spLocks noChangeShapeType="1"/>
              </p:cNvSpPr>
              <p:nvPr/>
            </p:nvSpPr>
            <p:spPr bwMode="auto">
              <a:xfrm flipH="1">
                <a:off x="3216" y="2870"/>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8" name="Text Box 100">
                <a:extLst>
                  <a:ext uri="{FF2B5EF4-FFF2-40B4-BE49-F238E27FC236}">
                    <a16:creationId xmlns:a16="http://schemas.microsoft.com/office/drawing/2014/main" id="{43C3B9E5-8183-4887-A119-91A0ECDEE573}"/>
                  </a:ext>
                </a:extLst>
              </p:cNvPr>
              <p:cNvSpPr txBox="1">
                <a:spLocks noChangeArrowheads="1"/>
              </p:cNvSpPr>
              <p:nvPr/>
            </p:nvSpPr>
            <p:spPr bwMode="auto">
              <a:xfrm>
                <a:off x="3312" y="282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10</a:t>
                </a:r>
              </a:p>
            </p:txBody>
          </p:sp>
          <p:sp>
            <p:nvSpPr>
              <p:cNvPr id="149" name="Text Box 126">
                <a:extLst>
                  <a:ext uri="{FF2B5EF4-FFF2-40B4-BE49-F238E27FC236}">
                    <a16:creationId xmlns:a16="http://schemas.microsoft.com/office/drawing/2014/main" id="{8B828073-B12C-4F42-B16C-8D203E180969}"/>
                  </a:ext>
                </a:extLst>
              </p:cNvPr>
              <p:cNvSpPr txBox="1">
                <a:spLocks noChangeArrowheads="1"/>
              </p:cNvSpPr>
              <p:nvPr/>
            </p:nvSpPr>
            <p:spPr bwMode="auto">
              <a:xfrm>
                <a:off x="4080" y="1612"/>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grpSp>
        <p:sp>
          <p:nvSpPr>
            <p:cNvPr id="65" name="Text Box 127">
              <a:extLst>
                <a:ext uri="{FF2B5EF4-FFF2-40B4-BE49-F238E27FC236}">
                  <a16:creationId xmlns:a16="http://schemas.microsoft.com/office/drawing/2014/main" id="{94081542-A30F-4CE0-97B3-9A9EE5BBFACD}"/>
                </a:ext>
              </a:extLst>
            </p:cNvPr>
            <p:cNvSpPr txBox="1">
              <a:spLocks noChangeArrowheads="1"/>
            </p:cNvSpPr>
            <p:nvPr/>
          </p:nvSpPr>
          <p:spPr bwMode="auto">
            <a:xfrm>
              <a:off x="8534400" y="25749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4</a:t>
              </a:r>
            </a:p>
          </p:txBody>
        </p:sp>
        <p:sp>
          <p:nvSpPr>
            <p:cNvPr id="66" name="Text Box 129">
              <a:extLst>
                <a:ext uri="{FF2B5EF4-FFF2-40B4-BE49-F238E27FC236}">
                  <a16:creationId xmlns:a16="http://schemas.microsoft.com/office/drawing/2014/main" id="{5DFE653C-1373-456A-9F80-F8506A8A1713}"/>
                </a:ext>
              </a:extLst>
            </p:cNvPr>
            <p:cNvSpPr txBox="1">
              <a:spLocks noChangeArrowheads="1"/>
            </p:cNvSpPr>
            <p:nvPr/>
          </p:nvSpPr>
          <p:spPr bwMode="auto">
            <a:xfrm>
              <a:off x="0" y="44799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A9~A0</a:t>
              </a:r>
            </a:p>
          </p:txBody>
        </p:sp>
        <p:grpSp>
          <p:nvGrpSpPr>
            <p:cNvPr id="67" name="Group 183">
              <a:extLst>
                <a:ext uri="{FF2B5EF4-FFF2-40B4-BE49-F238E27FC236}">
                  <a16:creationId xmlns:a16="http://schemas.microsoft.com/office/drawing/2014/main" id="{99A3D5E9-29B4-450C-845D-1ABFB4EAA434}"/>
                </a:ext>
              </a:extLst>
            </p:cNvPr>
            <p:cNvGrpSpPr>
              <a:grpSpLocks/>
            </p:cNvGrpSpPr>
            <p:nvPr/>
          </p:nvGrpSpPr>
          <p:grpSpPr bwMode="auto">
            <a:xfrm>
              <a:off x="0" y="4800600"/>
              <a:ext cx="9144000" cy="152400"/>
              <a:chOff x="0" y="3014"/>
              <a:chExt cx="5760" cy="96"/>
            </a:xfrm>
          </p:grpSpPr>
          <p:sp>
            <p:nvSpPr>
              <p:cNvPr id="130" name="Line 128">
                <a:extLst>
                  <a:ext uri="{FF2B5EF4-FFF2-40B4-BE49-F238E27FC236}">
                    <a16:creationId xmlns:a16="http://schemas.microsoft.com/office/drawing/2014/main" id="{0B81A2EF-F1A1-4CDC-ABCE-A4AD9F1716F9}"/>
                  </a:ext>
                </a:extLst>
              </p:cNvPr>
              <p:cNvSpPr>
                <a:spLocks noChangeShapeType="1"/>
              </p:cNvSpPr>
              <p:nvPr/>
            </p:nvSpPr>
            <p:spPr bwMode="auto">
              <a:xfrm>
                <a:off x="0" y="3062"/>
                <a:ext cx="576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31" name="Line 136">
                <a:extLst>
                  <a:ext uri="{FF2B5EF4-FFF2-40B4-BE49-F238E27FC236}">
                    <a16:creationId xmlns:a16="http://schemas.microsoft.com/office/drawing/2014/main" id="{2BF27B36-89E5-4026-85B5-9A068E07C6CF}"/>
                  </a:ext>
                </a:extLst>
              </p:cNvPr>
              <p:cNvSpPr>
                <a:spLocks noChangeShapeType="1"/>
              </p:cNvSpPr>
              <p:nvPr/>
            </p:nvSpPr>
            <p:spPr bwMode="auto">
              <a:xfrm flipH="1">
                <a:off x="192" y="3014"/>
                <a:ext cx="96" cy="9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sp>
          <p:nvSpPr>
            <p:cNvPr id="68" name="Line 137">
              <a:extLst>
                <a:ext uri="{FF2B5EF4-FFF2-40B4-BE49-F238E27FC236}">
                  <a16:creationId xmlns:a16="http://schemas.microsoft.com/office/drawing/2014/main" id="{3F9ED2C3-767D-4521-BD71-708CA04DADCF}"/>
                </a:ext>
              </a:extLst>
            </p:cNvPr>
            <p:cNvSpPr>
              <a:spLocks noChangeShapeType="1"/>
            </p:cNvSpPr>
            <p:nvPr/>
          </p:nvSpPr>
          <p:spPr bwMode="auto">
            <a:xfrm>
              <a:off x="533400" y="3184525"/>
              <a:ext cx="7467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 name="Group 194">
              <a:extLst>
                <a:ext uri="{FF2B5EF4-FFF2-40B4-BE49-F238E27FC236}">
                  <a16:creationId xmlns:a16="http://schemas.microsoft.com/office/drawing/2014/main" id="{7E1D6887-DFFB-4578-AA41-DE0AFFC323B5}"/>
                </a:ext>
              </a:extLst>
            </p:cNvPr>
            <p:cNvGrpSpPr>
              <a:grpSpLocks/>
            </p:cNvGrpSpPr>
            <p:nvPr/>
          </p:nvGrpSpPr>
          <p:grpSpPr bwMode="auto">
            <a:xfrm>
              <a:off x="0" y="2879728"/>
              <a:ext cx="990600" cy="455613"/>
              <a:chOff x="0" y="1814"/>
              <a:chExt cx="624" cy="287"/>
            </a:xfrm>
          </p:grpSpPr>
          <mc:AlternateContent xmlns:mc="http://schemas.openxmlformats.org/markup-compatibility/2006">
            <mc:Choice xmlns:a14="http://schemas.microsoft.com/office/drawing/2010/main" Requires="a14">
              <p:sp>
                <p:nvSpPr>
                  <p:cNvPr id="128" name="Text Box 27">
                    <a:extLst>
                      <a:ext uri="{FF2B5EF4-FFF2-40B4-BE49-F238E27FC236}">
                        <a16:creationId xmlns:a16="http://schemas.microsoft.com/office/drawing/2014/main" id="{9F2624BC-7CF3-4103-A3D7-581CA4BDAC30}"/>
                      </a:ext>
                    </a:extLst>
                  </p:cNvPr>
                  <p:cNvSpPr txBox="1">
                    <a:spLocks noChangeArrowheads="1"/>
                  </p:cNvSpPr>
                  <p:nvPr/>
                </p:nvSpPr>
                <p:spPr bwMode="auto">
                  <a:xfrm>
                    <a:off x="0" y="1814"/>
                    <a:ext cx="624" cy="28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R</a:t>
                    </a:r>
                    <a14:m>
                      <m:oMath xmlns:m="http://schemas.openxmlformats.org/officeDocument/2006/math">
                        <m:acc>
                          <m:accPr>
                            <m:chr m:val="̅"/>
                            <m:ctrlPr>
                              <a:rPr lang="en-US" altLang="zh-CN" sz="2000" b="1" i="1" dirty="0" smtClean="0">
                                <a:solidFill>
                                  <a:srgbClr val="0563C1"/>
                                </a:solidFill>
                                <a:latin typeface="Cambria Math" panose="02040503050406030204" pitchFamily="18" charset="0"/>
                              </a:rPr>
                            </m:ctrlPr>
                          </m:accPr>
                          <m:e>
                            <m:r>
                              <a:rPr lang="en-US" altLang="zh-CN" sz="2000" b="1" i="1" dirty="0" smtClean="0">
                                <a:solidFill>
                                  <a:srgbClr val="0563C1"/>
                                </a:solidFill>
                                <a:latin typeface="Cambria Math" panose="02040503050406030204" pitchFamily="18" charset="0"/>
                              </a:rPr>
                              <m:t>𝑾</m:t>
                            </m:r>
                          </m:e>
                        </m:acc>
                      </m:oMath>
                    </a14:m>
                    <a:endParaRPr lang="en-US" altLang="zh-CN" sz="2000" b="1" dirty="0">
                      <a:solidFill>
                        <a:srgbClr val="0563C1"/>
                      </a:solidFill>
                    </a:endParaRPr>
                  </a:p>
                </p:txBody>
              </p:sp>
            </mc:Choice>
            <mc:Fallback>
              <p:sp>
                <p:nvSpPr>
                  <p:cNvPr id="128" name="Text Box 27">
                    <a:extLst>
                      <a:ext uri="{FF2B5EF4-FFF2-40B4-BE49-F238E27FC236}">
                        <a16:creationId xmlns:a16="http://schemas.microsoft.com/office/drawing/2014/main" id="{9F2624BC-7CF3-4103-A3D7-581CA4BDAC30}"/>
                      </a:ext>
                    </a:extLst>
                  </p:cNvPr>
                  <p:cNvSpPr txBox="1">
                    <a:spLocks noRot="1" noChangeAspect="1" noMove="1" noResize="1" noEditPoints="1" noAdjustHandles="1" noChangeArrowheads="1" noChangeShapeType="1" noTextEdit="1"/>
                  </p:cNvSpPr>
                  <p:nvPr/>
                </p:nvSpPr>
                <p:spPr bwMode="auto">
                  <a:xfrm>
                    <a:off x="0" y="1814"/>
                    <a:ext cx="624" cy="287"/>
                  </a:xfrm>
                  <a:prstGeom prst="rect">
                    <a:avLst/>
                  </a:prstGeom>
                  <a:blipFill>
                    <a:blip r:embed="rId5"/>
                    <a:stretch>
                      <a:fillRect l="-7639" t="-9231" b="-2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29" name="Line 172">
                <a:extLst>
                  <a:ext uri="{FF2B5EF4-FFF2-40B4-BE49-F238E27FC236}">
                    <a16:creationId xmlns:a16="http://schemas.microsoft.com/office/drawing/2014/main" id="{E296F59B-8E50-4BAA-AC7E-086A093B4A08}"/>
                  </a:ext>
                </a:extLst>
              </p:cNvPr>
              <p:cNvSpPr>
                <a:spLocks noChangeShapeType="1"/>
              </p:cNvSpPr>
              <p:nvPr/>
            </p:nvSpPr>
            <p:spPr bwMode="auto">
              <a:xfrm>
                <a:off x="192" y="1814"/>
                <a:ext cx="192" cy="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dirty="0"/>
              </a:p>
            </p:txBody>
          </p:sp>
        </p:grpSp>
        <p:grpSp>
          <p:nvGrpSpPr>
            <p:cNvPr id="70" name="Group 203">
              <a:extLst>
                <a:ext uri="{FF2B5EF4-FFF2-40B4-BE49-F238E27FC236}">
                  <a16:creationId xmlns:a16="http://schemas.microsoft.com/office/drawing/2014/main" id="{5B47799D-7FED-4F70-A6CE-08C9092BF347}"/>
                </a:ext>
              </a:extLst>
            </p:cNvPr>
            <p:cNvGrpSpPr>
              <a:grpSpLocks/>
            </p:cNvGrpSpPr>
            <p:nvPr/>
          </p:nvGrpSpPr>
          <p:grpSpPr bwMode="auto">
            <a:xfrm>
              <a:off x="6248400" y="4953000"/>
              <a:ext cx="1828800" cy="1387475"/>
              <a:chOff x="3936" y="3120"/>
              <a:chExt cx="1152" cy="874"/>
            </a:xfrm>
          </p:grpSpPr>
          <p:sp>
            <p:nvSpPr>
              <p:cNvPr id="96" name="Rectangle 160">
                <a:extLst>
                  <a:ext uri="{FF2B5EF4-FFF2-40B4-BE49-F238E27FC236}">
                    <a16:creationId xmlns:a16="http://schemas.microsoft.com/office/drawing/2014/main" id="{C5288769-61F4-4DC9-89D0-E66C33C4BC16}"/>
                  </a:ext>
                </a:extLst>
              </p:cNvPr>
              <p:cNvSpPr>
                <a:spLocks noChangeArrowheads="1"/>
              </p:cNvSpPr>
              <p:nvPr/>
            </p:nvSpPr>
            <p:spPr bwMode="auto">
              <a:xfrm>
                <a:off x="4176" y="3350"/>
                <a:ext cx="528" cy="192"/>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7" name="Oval 161">
                <a:extLst>
                  <a:ext uri="{FF2B5EF4-FFF2-40B4-BE49-F238E27FC236}">
                    <a16:creationId xmlns:a16="http://schemas.microsoft.com/office/drawing/2014/main" id="{4D74B7AF-6294-44FD-88AE-F96233A71008}"/>
                  </a:ext>
                </a:extLst>
              </p:cNvPr>
              <p:cNvSpPr>
                <a:spLocks noChangeArrowheads="1"/>
              </p:cNvSpPr>
              <p:nvPr/>
            </p:nvSpPr>
            <p:spPr bwMode="auto">
              <a:xfrm flipH="1" flipV="1">
                <a:off x="4368" y="3254"/>
                <a:ext cx="96" cy="96"/>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8" name="Line 162">
                <a:extLst>
                  <a:ext uri="{FF2B5EF4-FFF2-40B4-BE49-F238E27FC236}">
                    <a16:creationId xmlns:a16="http://schemas.microsoft.com/office/drawing/2014/main" id="{DE3974AA-3AF0-43CA-BD76-B159B54216A1}"/>
                  </a:ext>
                </a:extLst>
              </p:cNvPr>
              <p:cNvSpPr>
                <a:spLocks noChangeShapeType="1"/>
              </p:cNvSpPr>
              <p:nvPr/>
            </p:nvSpPr>
            <p:spPr bwMode="auto">
              <a:xfrm>
                <a:off x="4320" y="3552"/>
                <a:ext cx="0" cy="19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00" name="Line 164">
                <a:extLst>
                  <a:ext uri="{FF2B5EF4-FFF2-40B4-BE49-F238E27FC236}">
                    <a16:creationId xmlns:a16="http://schemas.microsoft.com/office/drawing/2014/main" id="{FA565A43-098F-4103-975F-47A0ED069CA5}"/>
                  </a:ext>
                </a:extLst>
              </p:cNvPr>
              <p:cNvSpPr>
                <a:spLocks noChangeShapeType="1"/>
              </p:cNvSpPr>
              <p:nvPr/>
            </p:nvSpPr>
            <p:spPr bwMode="auto">
              <a:xfrm>
                <a:off x="4560" y="3542"/>
                <a:ext cx="0" cy="19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101" name="Text Box 165">
                <a:extLst>
                  <a:ext uri="{FF2B5EF4-FFF2-40B4-BE49-F238E27FC236}">
                    <a16:creationId xmlns:a16="http://schemas.microsoft.com/office/drawing/2014/main" id="{8093AA2A-99C3-4982-8147-BE35E7E3640E}"/>
                  </a:ext>
                </a:extLst>
              </p:cNvPr>
              <p:cNvSpPr txBox="1">
                <a:spLocks noChangeArrowheads="1"/>
              </p:cNvSpPr>
              <p:nvPr/>
            </p:nvSpPr>
            <p:spPr bwMode="auto">
              <a:xfrm>
                <a:off x="3984" y="374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grpSp>
            <p:nvGrpSpPr>
              <p:cNvPr id="102" name="Group 202">
                <a:extLst>
                  <a:ext uri="{FF2B5EF4-FFF2-40B4-BE49-F238E27FC236}">
                    <a16:creationId xmlns:a16="http://schemas.microsoft.com/office/drawing/2014/main" id="{389716BB-C43B-4625-9DEF-E50DAFC039EA}"/>
                  </a:ext>
                </a:extLst>
              </p:cNvPr>
              <p:cNvGrpSpPr>
                <a:grpSpLocks/>
              </p:cNvGrpSpPr>
              <p:nvPr/>
            </p:nvGrpSpPr>
            <p:grpSpPr bwMode="auto">
              <a:xfrm>
                <a:off x="3936" y="3120"/>
                <a:ext cx="480" cy="250"/>
                <a:chOff x="3696" y="3408"/>
                <a:chExt cx="480" cy="250"/>
              </a:xfrm>
            </p:grpSpPr>
            <p:sp>
              <p:nvSpPr>
                <p:cNvPr id="103" name="Text Box 171">
                  <a:extLst>
                    <a:ext uri="{FF2B5EF4-FFF2-40B4-BE49-F238E27FC236}">
                      <a16:creationId xmlns:a16="http://schemas.microsoft.com/office/drawing/2014/main" id="{EE53D737-0007-45E9-B340-4A4A24E29D61}"/>
                    </a:ext>
                  </a:extLst>
                </p:cNvPr>
                <p:cNvSpPr txBox="1">
                  <a:spLocks noChangeArrowheads="1"/>
                </p:cNvSpPr>
                <p:nvPr/>
              </p:nvSpPr>
              <p:spPr bwMode="auto">
                <a:xfrm>
                  <a:off x="3696" y="340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CS3</a:t>
                  </a:r>
                </a:p>
              </p:txBody>
            </p:sp>
            <p:sp>
              <p:nvSpPr>
                <p:cNvPr id="127" name="Line 176">
                  <a:extLst>
                    <a:ext uri="{FF2B5EF4-FFF2-40B4-BE49-F238E27FC236}">
                      <a16:creationId xmlns:a16="http://schemas.microsoft.com/office/drawing/2014/main" id="{416678E6-2B9F-4251-8028-ABEC0F1FC848}"/>
                    </a:ext>
                  </a:extLst>
                </p:cNvPr>
                <p:cNvSpPr>
                  <a:spLocks noChangeShapeType="1"/>
                </p:cNvSpPr>
                <p:nvPr/>
              </p:nvSpPr>
              <p:spPr bwMode="auto">
                <a:xfrm>
                  <a:off x="3792" y="3418"/>
                  <a:ext cx="192"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grpSp>
        <p:sp>
          <p:nvSpPr>
            <p:cNvPr id="71" name="Rectangle 139">
              <a:extLst>
                <a:ext uri="{FF2B5EF4-FFF2-40B4-BE49-F238E27FC236}">
                  <a16:creationId xmlns:a16="http://schemas.microsoft.com/office/drawing/2014/main" id="{379D57C0-E601-42B2-82B6-572691084856}"/>
                </a:ext>
              </a:extLst>
            </p:cNvPr>
            <p:cNvSpPr>
              <a:spLocks noChangeArrowheads="1"/>
            </p:cNvSpPr>
            <p:nvPr/>
          </p:nvSpPr>
          <p:spPr bwMode="auto">
            <a:xfrm>
              <a:off x="4572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72" name="Oval 140">
              <a:extLst>
                <a:ext uri="{FF2B5EF4-FFF2-40B4-BE49-F238E27FC236}">
                  <a16:creationId xmlns:a16="http://schemas.microsoft.com/office/drawing/2014/main" id="{A1B3F5FE-9B71-4498-AB9C-5739630B414A}"/>
                </a:ext>
              </a:extLst>
            </p:cNvPr>
            <p:cNvSpPr>
              <a:spLocks noChangeArrowheads="1"/>
            </p:cNvSpPr>
            <p:nvPr/>
          </p:nvSpPr>
          <p:spPr bwMode="auto">
            <a:xfrm flipH="1" flipV="1">
              <a:off x="7620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73" name="Line 141">
              <a:extLst>
                <a:ext uri="{FF2B5EF4-FFF2-40B4-BE49-F238E27FC236}">
                  <a16:creationId xmlns:a16="http://schemas.microsoft.com/office/drawing/2014/main" id="{9A207BC1-657D-4C49-878E-2FF8299009C7}"/>
                </a:ext>
              </a:extLst>
            </p:cNvPr>
            <p:cNvSpPr>
              <a:spLocks noChangeShapeType="1"/>
            </p:cNvSpPr>
            <p:nvPr/>
          </p:nvSpPr>
          <p:spPr bwMode="auto">
            <a:xfrm>
              <a:off x="6096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4" name="Line 143">
              <a:extLst>
                <a:ext uri="{FF2B5EF4-FFF2-40B4-BE49-F238E27FC236}">
                  <a16:creationId xmlns:a16="http://schemas.microsoft.com/office/drawing/2014/main" id="{4A24A0DA-BC7B-457F-B28C-3C54F53E47E7}"/>
                </a:ext>
              </a:extLst>
            </p:cNvPr>
            <p:cNvSpPr>
              <a:spLocks noChangeShapeType="1"/>
            </p:cNvSpPr>
            <p:nvPr/>
          </p:nvSpPr>
          <p:spPr bwMode="auto">
            <a:xfrm>
              <a:off x="10668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5" name="Text Box 144">
              <a:extLst>
                <a:ext uri="{FF2B5EF4-FFF2-40B4-BE49-F238E27FC236}">
                  <a16:creationId xmlns:a16="http://schemas.microsoft.com/office/drawing/2014/main" id="{3D5B1B19-1FB0-44A0-8D3E-950F77C7A8AD}"/>
                </a:ext>
              </a:extLst>
            </p:cNvPr>
            <p:cNvSpPr txBox="1">
              <a:spLocks noChangeArrowheads="1"/>
            </p:cNvSpPr>
            <p:nvPr/>
          </p:nvSpPr>
          <p:spPr bwMode="auto">
            <a:xfrm>
              <a:off x="762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A11        A10</a:t>
              </a:r>
            </a:p>
          </p:txBody>
        </p:sp>
        <p:sp>
          <p:nvSpPr>
            <p:cNvPr id="76" name="Text Box 167">
              <a:extLst>
                <a:ext uri="{FF2B5EF4-FFF2-40B4-BE49-F238E27FC236}">
                  <a16:creationId xmlns:a16="http://schemas.microsoft.com/office/drawing/2014/main" id="{5B8A9F0A-82D1-409C-8ADC-8C261C720BAB}"/>
                </a:ext>
              </a:extLst>
            </p:cNvPr>
            <p:cNvSpPr txBox="1">
              <a:spLocks noChangeArrowheads="1"/>
            </p:cNvSpPr>
            <p:nvPr/>
          </p:nvSpPr>
          <p:spPr bwMode="auto">
            <a:xfrm>
              <a:off x="152400" y="4953000"/>
              <a:ext cx="60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CS0</a:t>
              </a:r>
            </a:p>
          </p:txBody>
        </p:sp>
        <p:sp>
          <p:nvSpPr>
            <p:cNvPr id="77" name="Line 173">
              <a:extLst>
                <a:ext uri="{FF2B5EF4-FFF2-40B4-BE49-F238E27FC236}">
                  <a16:creationId xmlns:a16="http://schemas.microsoft.com/office/drawing/2014/main" id="{BD283BA4-8B5D-4EC5-8F0D-22D4AE9259D5}"/>
                </a:ext>
              </a:extLst>
            </p:cNvPr>
            <p:cNvSpPr>
              <a:spLocks noChangeShapeType="1"/>
            </p:cNvSpPr>
            <p:nvPr/>
          </p:nvSpPr>
          <p:spPr bwMode="auto">
            <a:xfrm>
              <a:off x="3048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8" name="Line 177">
              <a:extLst>
                <a:ext uri="{FF2B5EF4-FFF2-40B4-BE49-F238E27FC236}">
                  <a16:creationId xmlns:a16="http://schemas.microsoft.com/office/drawing/2014/main" id="{E1A4259A-FA54-4DBE-90F7-59C7DD0AF6C9}"/>
                </a:ext>
              </a:extLst>
            </p:cNvPr>
            <p:cNvSpPr>
              <a:spLocks noChangeShapeType="1"/>
            </p:cNvSpPr>
            <p:nvPr/>
          </p:nvSpPr>
          <p:spPr bwMode="auto">
            <a:xfrm>
              <a:off x="1524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79" name="Line 178">
              <a:extLst>
                <a:ext uri="{FF2B5EF4-FFF2-40B4-BE49-F238E27FC236}">
                  <a16:creationId xmlns:a16="http://schemas.microsoft.com/office/drawing/2014/main" id="{9A3D6043-CCFA-4556-AF60-AFD34FF624C3}"/>
                </a:ext>
              </a:extLst>
            </p:cNvPr>
            <p:cNvSpPr>
              <a:spLocks noChangeShapeType="1"/>
            </p:cNvSpPr>
            <p:nvPr/>
          </p:nvSpPr>
          <p:spPr bwMode="auto">
            <a:xfrm>
              <a:off x="11430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0" name="Rectangle 146">
              <a:extLst>
                <a:ext uri="{FF2B5EF4-FFF2-40B4-BE49-F238E27FC236}">
                  <a16:creationId xmlns:a16="http://schemas.microsoft.com/office/drawing/2014/main" id="{908D4612-206E-4066-836F-BD44D1761876}"/>
                </a:ext>
              </a:extLst>
            </p:cNvPr>
            <p:cNvSpPr>
              <a:spLocks noChangeArrowheads="1"/>
            </p:cNvSpPr>
            <p:nvPr/>
          </p:nvSpPr>
          <p:spPr bwMode="auto">
            <a:xfrm>
              <a:off x="25146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1" name="Oval 147">
              <a:extLst>
                <a:ext uri="{FF2B5EF4-FFF2-40B4-BE49-F238E27FC236}">
                  <a16:creationId xmlns:a16="http://schemas.microsoft.com/office/drawing/2014/main" id="{CFBAA8F1-76D3-4CBE-BB97-CB3115B00DD1}"/>
                </a:ext>
              </a:extLst>
            </p:cNvPr>
            <p:cNvSpPr>
              <a:spLocks noChangeArrowheads="1"/>
            </p:cNvSpPr>
            <p:nvPr/>
          </p:nvSpPr>
          <p:spPr bwMode="auto">
            <a:xfrm flipH="1" flipV="1">
              <a:off x="28194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2" name="Line 148">
              <a:extLst>
                <a:ext uri="{FF2B5EF4-FFF2-40B4-BE49-F238E27FC236}">
                  <a16:creationId xmlns:a16="http://schemas.microsoft.com/office/drawing/2014/main" id="{D26FDB70-373D-4EEE-AC9A-D5F8EAD5BF51}"/>
                </a:ext>
              </a:extLst>
            </p:cNvPr>
            <p:cNvSpPr>
              <a:spLocks noChangeShapeType="1"/>
            </p:cNvSpPr>
            <p:nvPr/>
          </p:nvSpPr>
          <p:spPr bwMode="auto">
            <a:xfrm>
              <a:off x="26670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3" name="Line 150">
              <a:extLst>
                <a:ext uri="{FF2B5EF4-FFF2-40B4-BE49-F238E27FC236}">
                  <a16:creationId xmlns:a16="http://schemas.microsoft.com/office/drawing/2014/main" id="{3B3D52DA-BAEE-41EC-962F-BA8E137F3AA1}"/>
                </a:ext>
              </a:extLst>
            </p:cNvPr>
            <p:cNvSpPr>
              <a:spLocks noChangeShapeType="1"/>
            </p:cNvSpPr>
            <p:nvPr/>
          </p:nvSpPr>
          <p:spPr bwMode="auto">
            <a:xfrm>
              <a:off x="31242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4" name="Text Box 151">
              <a:extLst>
                <a:ext uri="{FF2B5EF4-FFF2-40B4-BE49-F238E27FC236}">
                  <a16:creationId xmlns:a16="http://schemas.microsoft.com/office/drawing/2014/main" id="{7F63598D-E3DB-4B03-B490-B346565426AB}"/>
                </a:ext>
              </a:extLst>
            </p:cNvPr>
            <p:cNvSpPr txBox="1">
              <a:spLocks noChangeArrowheads="1"/>
            </p:cNvSpPr>
            <p:nvPr/>
          </p:nvSpPr>
          <p:spPr bwMode="auto">
            <a:xfrm>
              <a:off x="21336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sp>
          <p:nvSpPr>
            <p:cNvPr id="85" name="Text Box 169">
              <a:extLst>
                <a:ext uri="{FF2B5EF4-FFF2-40B4-BE49-F238E27FC236}">
                  <a16:creationId xmlns:a16="http://schemas.microsoft.com/office/drawing/2014/main" id="{83A0262D-8F37-45D0-911D-27C469EBA173}"/>
                </a:ext>
              </a:extLst>
            </p:cNvPr>
            <p:cNvSpPr txBox="1">
              <a:spLocks noChangeArrowheads="1"/>
            </p:cNvSpPr>
            <p:nvPr/>
          </p:nvSpPr>
          <p:spPr bwMode="auto">
            <a:xfrm>
              <a:off x="2133599" y="4953000"/>
              <a:ext cx="68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563C1"/>
                  </a:solidFill>
                </a:rPr>
                <a:t>CS1</a:t>
              </a:r>
            </a:p>
          </p:txBody>
        </p:sp>
        <p:sp>
          <p:nvSpPr>
            <p:cNvPr id="86" name="Line 174">
              <a:extLst>
                <a:ext uri="{FF2B5EF4-FFF2-40B4-BE49-F238E27FC236}">
                  <a16:creationId xmlns:a16="http://schemas.microsoft.com/office/drawing/2014/main" id="{1647F747-ACD1-424B-83B6-47118138D2E8}"/>
                </a:ext>
              </a:extLst>
            </p:cNvPr>
            <p:cNvSpPr>
              <a:spLocks noChangeShapeType="1"/>
            </p:cNvSpPr>
            <p:nvPr/>
          </p:nvSpPr>
          <p:spPr bwMode="auto">
            <a:xfrm>
              <a:off x="22860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7" name="Line 179">
              <a:extLst>
                <a:ext uri="{FF2B5EF4-FFF2-40B4-BE49-F238E27FC236}">
                  <a16:creationId xmlns:a16="http://schemas.microsoft.com/office/drawing/2014/main" id="{24613DB4-76BB-4CBB-BAEB-AABC9D96BF7A}"/>
                </a:ext>
              </a:extLst>
            </p:cNvPr>
            <p:cNvSpPr>
              <a:spLocks noChangeShapeType="1"/>
            </p:cNvSpPr>
            <p:nvPr/>
          </p:nvSpPr>
          <p:spPr bwMode="auto">
            <a:xfrm>
              <a:off x="22098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88" name="Rectangle 153">
              <a:extLst>
                <a:ext uri="{FF2B5EF4-FFF2-40B4-BE49-F238E27FC236}">
                  <a16:creationId xmlns:a16="http://schemas.microsoft.com/office/drawing/2014/main" id="{9B3C3AEC-45F8-4A06-AA42-942D8BAC82A4}"/>
                </a:ext>
              </a:extLst>
            </p:cNvPr>
            <p:cNvSpPr>
              <a:spLocks noChangeArrowheads="1"/>
            </p:cNvSpPr>
            <p:nvPr/>
          </p:nvSpPr>
          <p:spPr bwMode="auto">
            <a:xfrm>
              <a:off x="4572000" y="5318125"/>
              <a:ext cx="838200" cy="304800"/>
            </a:xfrm>
            <a:prstGeom prst="rect">
              <a:avLst/>
            </a:prstGeom>
            <a:noFill/>
            <a:ln w="381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89" name="Oval 154">
              <a:extLst>
                <a:ext uri="{FF2B5EF4-FFF2-40B4-BE49-F238E27FC236}">
                  <a16:creationId xmlns:a16="http://schemas.microsoft.com/office/drawing/2014/main" id="{69C2FE7E-AAC4-4A1F-BE78-F098F3567709}"/>
                </a:ext>
              </a:extLst>
            </p:cNvPr>
            <p:cNvSpPr>
              <a:spLocks noChangeArrowheads="1"/>
            </p:cNvSpPr>
            <p:nvPr/>
          </p:nvSpPr>
          <p:spPr bwMode="auto">
            <a:xfrm flipH="1" flipV="1">
              <a:off x="4876800" y="5165725"/>
              <a:ext cx="152400" cy="152400"/>
            </a:xfrm>
            <a:prstGeom prst="ellipse">
              <a:avLst/>
            </a:prstGeom>
            <a:noFill/>
            <a:ln w="381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rgbClr val="0563C1"/>
                </a:solidFill>
              </a:endParaRPr>
            </a:p>
          </p:txBody>
        </p:sp>
        <p:sp>
          <p:nvSpPr>
            <p:cNvPr id="90" name="Line 155">
              <a:extLst>
                <a:ext uri="{FF2B5EF4-FFF2-40B4-BE49-F238E27FC236}">
                  <a16:creationId xmlns:a16="http://schemas.microsoft.com/office/drawing/2014/main" id="{36E11DCA-29BA-42EF-98F5-BF2C9B96BC09}"/>
                </a:ext>
              </a:extLst>
            </p:cNvPr>
            <p:cNvSpPr>
              <a:spLocks noChangeShapeType="1"/>
            </p:cNvSpPr>
            <p:nvPr/>
          </p:nvSpPr>
          <p:spPr bwMode="auto">
            <a:xfrm>
              <a:off x="47244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1" name="Line 157">
              <a:extLst>
                <a:ext uri="{FF2B5EF4-FFF2-40B4-BE49-F238E27FC236}">
                  <a16:creationId xmlns:a16="http://schemas.microsoft.com/office/drawing/2014/main" id="{A2E94C83-6358-4E41-8E38-681F8E7E4EDC}"/>
                </a:ext>
              </a:extLst>
            </p:cNvPr>
            <p:cNvSpPr>
              <a:spLocks noChangeShapeType="1"/>
            </p:cNvSpPr>
            <p:nvPr/>
          </p:nvSpPr>
          <p:spPr bwMode="auto">
            <a:xfrm>
              <a:off x="5181600" y="5622925"/>
              <a:ext cx="0" cy="30480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2" name="Text Box 158">
              <a:extLst>
                <a:ext uri="{FF2B5EF4-FFF2-40B4-BE49-F238E27FC236}">
                  <a16:creationId xmlns:a16="http://schemas.microsoft.com/office/drawing/2014/main" id="{C19A760E-CB73-48E0-A0A5-16C6E6AB6FEE}"/>
                </a:ext>
              </a:extLst>
            </p:cNvPr>
            <p:cNvSpPr txBox="1">
              <a:spLocks noChangeArrowheads="1"/>
            </p:cNvSpPr>
            <p:nvPr/>
          </p:nvSpPr>
          <p:spPr bwMode="auto">
            <a:xfrm>
              <a:off x="4191000" y="591185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A11        A10</a:t>
              </a:r>
            </a:p>
          </p:txBody>
        </p:sp>
        <p:sp>
          <p:nvSpPr>
            <p:cNvPr id="93" name="Text Box 170">
              <a:extLst>
                <a:ext uri="{FF2B5EF4-FFF2-40B4-BE49-F238E27FC236}">
                  <a16:creationId xmlns:a16="http://schemas.microsoft.com/office/drawing/2014/main" id="{3FD3087E-6B9E-45B1-8E9C-8FC6C099C9FD}"/>
                </a:ext>
              </a:extLst>
            </p:cNvPr>
            <p:cNvSpPr txBox="1">
              <a:spLocks noChangeArrowheads="1"/>
            </p:cNvSpPr>
            <p:nvPr/>
          </p:nvSpPr>
          <p:spPr bwMode="auto">
            <a:xfrm>
              <a:off x="4191000" y="4953000"/>
              <a:ext cx="68579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0563C1"/>
                  </a:solidFill>
                </a:rPr>
                <a:t>CS2</a:t>
              </a:r>
            </a:p>
          </p:txBody>
        </p:sp>
        <p:sp>
          <p:nvSpPr>
            <p:cNvPr id="94" name="Line 175">
              <a:extLst>
                <a:ext uri="{FF2B5EF4-FFF2-40B4-BE49-F238E27FC236}">
                  <a16:creationId xmlns:a16="http://schemas.microsoft.com/office/drawing/2014/main" id="{2B54F453-D372-4B8A-BA86-E726E7CA2438}"/>
                </a:ext>
              </a:extLst>
            </p:cNvPr>
            <p:cNvSpPr>
              <a:spLocks noChangeShapeType="1"/>
            </p:cNvSpPr>
            <p:nvPr/>
          </p:nvSpPr>
          <p:spPr bwMode="auto">
            <a:xfrm>
              <a:off x="4343400" y="4968875"/>
              <a:ext cx="3048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sp>
          <p:nvSpPr>
            <p:cNvPr id="95" name="Line 180">
              <a:extLst>
                <a:ext uri="{FF2B5EF4-FFF2-40B4-BE49-F238E27FC236}">
                  <a16:creationId xmlns:a16="http://schemas.microsoft.com/office/drawing/2014/main" id="{1A99F4E6-86B3-4B9B-8AEB-021878D423DD}"/>
                </a:ext>
              </a:extLst>
            </p:cNvPr>
            <p:cNvSpPr>
              <a:spLocks noChangeShapeType="1"/>
            </p:cNvSpPr>
            <p:nvPr/>
          </p:nvSpPr>
          <p:spPr bwMode="auto">
            <a:xfrm>
              <a:off x="5257800" y="5943600"/>
              <a:ext cx="228600" cy="0"/>
            </a:xfrm>
            <a:prstGeom prst="line">
              <a:avLst/>
            </a:prstGeom>
            <a:noFill/>
            <a:ln w="28575"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rgbClr val="0563C1"/>
                </a:solidFill>
              </a:endParaRPr>
            </a:p>
          </p:txBody>
        </p:sp>
      </p:grpSp>
    </p:spTree>
    <p:extLst>
      <p:ext uri="{BB962C8B-B14F-4D97-AF65-F5344CB8AC3E}">
        <p14:creationId xmlns:p14="http://schemas.microsoft.com/office/powerpoint/2010/main" val="323215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wipe(left)">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11</a:t>
            </a:fld>
            <a:endParaRPr lang="zh-CN" altLang="en-US"/>
          </a:p>
        </p:txBody>
      </p:sp>
      <p:sp>
        <p:nvSpPr>
          <p:cNvPr id="200" name="Text Box 5">
            <a:extLst>
              <a:ext uri="{FF2B5EF4-FFF2-40B4-BE49-F238E27FC236}">
                <a16:creationId xmlns:a16="http://schemas.microsoft.com/office/drawing/2014/main" id="{D45AA2C8-14C3-4984-B3F9-2D42AE2C172D}"/>
              </a:ext>
            </a:extLst>
          </p:cNvPr>
          <p:cNvSpPr txBox="1"/>
          <p:nvPr/>
        </p:nvSpPr>
        <p:spPr>
          <a:xfrm>
            <a:off x="138276" y="792195"/>
            <a:ext cx="8867447" cy="2608984"/>
          </a:xfrm>
          <a:prstGeom prst="rect">
            <a:avLst/>
          </a:prstGeom>
          <a:noFill/>
          <a:ln w="9525">
            <a:noFill/>
          </a:ln>
        </p:spPr>
        <p:txBody>
          <a:bodyPr wrap="square" anchor="t">
            <a:spAutoFit/>
          </a:bodyPr>
          <a:lstStyle/>
          <a:p>
            <a:pPr>
              <a:lnSpc>
                <a:spcPct val="12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某半导体存储器，按字节编址。其中，</a:t>
            </a:r>
            <a:r>
              <a:rPr lang="en-US" altLang="zh-CN" sz="2800" b="1" dirty="0">
                <a:latin typeface="楷体" panose="02010609060101010101" pitchFamily="49" charset="-122"/>
                <a:ea typeface="楷体" panose="02010609060101010101" pitchFamily="49" charset="-122"/>
              </a:rPr>
              <a:t>0400H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07FFH</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区，选用</a:t>
            </a:r>
            <a:r>
              <a:rPr lang="en-US" altLang="zh-CN" sz="2800" b="1" dirty="0">
                <a:latin typeface="楷体" panose="02010609060101010101" pitchFamily="49" charset="-122"/>
                <a:ea typeface="楷体" panose="02010609060101010101" pitchFamily="49" charset="-122"/>
              </a:rPr>
              <a:t>EPROM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2KB/</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0800H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13FFH</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区，选用</a:t>
            </a: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2KB/</a:t>
            </a:r>
            <a:r>
              <a:rPr lang="zh-CN" altLang="en-US" sz="2800" b="1" dirty="0">
                <a:latin typeface="楷体" panose="02010609060101010101" pitchFamily="49" charset="-122"/>
                <a:ea typeface="楷体" panose="02010609060101010101" pitchFamily="49" charset="-122"/>
              </a:rPr>
              <a:t>片和</a:t>
            </a:r>
            <a:r>
              <a:rPr lang="en-US" altLang="zh-CN" sz="2800" b="1" dirty="0">
                <a:latin typeface="楷体" panose="02010609060101010101" pitchFamily="49" charset="-122"/>
                <a:ea typeface="楷体" panose="02010609060101010101" pitchFamily="49" charset="-122"/>
              </a:rPr>
              <a:t>1KB/</a:t>
            </a:r>
            <a:r>
              <a:rPr lang="zh-CN" altLang="en-US" sz="2800" b="1" dirty="0">
                <a:latin typeface="楷体" panose="02010609060101010101" pitchFamily="49" charset="-122"/>
                <a:ea typeface="楷体" panose="02010609060101010101" pitchFamily="49" charset="-122"/>
              </a:rPr>
              <a:t>片）。地址总线</a:t>
            </a:r>
            <a:r>
              <a:rPr lang="en-US" altLang="zh-CN" sz="2800" b="1" dirty="0">
                <a:latin typeface="楷体" panose="02010609060101010101" pitchFamily="49" charset="-122"/>
                <a:ea typeface="楷体" panose="02010609060101010101" pitchFamily="49" charset="-122"/>
              </a:rPr>
              <a:t>A15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A0</a:t>
            </a:r>
            <a:r>
              <a:rPr lang="zh-CN" altLang="en-US" sz="2800" b="1" dirty="0">
                <a:latin typeface="楷体" panose="02010609060101010101" pitchFamily="49" charset="-122"/>
                <a:ea typeface="楷体" panose="02010609060101010101" pitchFamily="49" charset="-122"/>
              </a:rPr>
              <a:t>（低）。给出地址分配和片选逻辑。</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① 计算容量和芯片数</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201" name="Text Box 27">
            <a:extLst>
              <a:ext uri="{FF2B5EF4-FFF2-40B4-BE49-F238E27FC236}">
                <a16:creationId xmlns:a16="http://schemas.microsoft.com/office/drawing/2014/main" id="{9BD8EF5B-4333-463C-A62C-D9A275BAEEFB}"/>
              </a:ext>
            </a:extLst>
          </p:cNvPr>
          <p:cNvSpPr txBox="1">
            <a:spLocks noChangeArrowheads="1"/>
          </p:cNvSpPr>
          <p:nvPr/>
        </p:nvSpPr>
        <p:spPr bwMode="auto">
          <a:xfrm>
            <a:off x="152400" y="3446243"/>
            <a:ext cx="2533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ROM</a:t>
            </a:r>
            <a:r>
              <a:rPr lang="zh-CN" altLang="en-US" sz="2800" b="1" dirty="0">
                <a:latin typeface="楷体" panose="02010609060101010101" pitchFamily="49" charset="-122"/>
                <a:ea typeface="楷体" panose="02010609060101010101" pitchFamily="49" charset="-122"/>
              </a:rPr>
              <a:t>区：</a:t>
            </a:r>
            <a:r>
              <a:rPr lang="en-US" altLang="zh-CN" sz="2800" b="1" dirty="0">
                <a:latin typeface="楷体" panose="02010609060101010101" pitchFamily="49" charset="-122"/>
                <a:ea typeface="楷体" panose="02010609060101010101" pitchFamily="49" charset="-122"/>
              </a:rPr>
              <a:t>1KB       </a:t>
            </a:r>
          </a:p>
        </p:txBody>
      </p:sp>
      <p:sp>
        <p:nvSpPr>
          <p:cNvPr id="202" name="Text Box 28">
            <a:extLst>
              <a:ext uri="{FF2B5EF4-FFF2-40B4-BE49-F238E27FC236}">
                <a16:creationId xmlns:a16="http://schemas.microsoft.com/office/drawing/2014/main" id="{FA0AF93C-CCED-48A4-B642-4937CCC7F306}"/>
              </a:ext>
            </a:extLst>
          </p:cNvPr>
          <p:cNvSpPr txBox="1">
            <a:spLocks noChangeArrowheads="1"/>
          </p:cNvSpPr>
          <p:nvPr/>
        </p:nvSpPr>
        <p:spPr bwMode="auto">
          <a:xfrm>
            <a:off x="3733800" y="3446243"/>
            <a:ext cx="2279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RAM</a:t>
            </a:r>
            <a:r>
              <a:rPr lang="zh-CN" altLang="en-US" sz="2800" b="1" dirty="0">
                <a:latin typeface="楷体" panose="02010609060101010101" pitchFamily="49" charset="-122"/>
                <a:ea typeface="楷体" panose="02010609060101010101" pitchFamily="49" charset="-122"/>
              </a:rPr>
              <a:t>区：</a:t>
            </a:r>
            <a:r>
              <a:rPr lang="en-US" altLang="zh-CN" sz="2800" b="1" dirty="0">
                <a:latin typeface="楷体" panose="02010609060101010101" pitchFamily="49" charset="-122"/>
                <a:ea typeface="楷体" panose="02010609060101010101" pitchFamily="49" charset="-122"/>
              </a:rPr>
              <a:t>3KB       </a:t>
            </a:r>
          </a:p>
        </p:txBody>
      </p:sp>
      <p:sp>
        <p:nvSpPr>
          <p:cNvPr id="203" name="Text Box 29">
            <a:extLst>
              <a:ext uri="{FF2B5EF4-FFF2-40B4-BE49-F238E27FC236}">
                <a16:creationId xmlns:a16="http://schemas.microsoft.com/office/drawing/2014/main" id="{996D2DCA-6EBD-4EB6-8EF7-5BA4031BF201}"/>
              </a:ext>
            </a:extLst>
          </p:cNvPr>
          <p:cNvSpPr txBox="1">
            <a:spLocks noChangeArrowheads="1"/>
          </p:cNvSpPr>
          <p:nvPr/>
        </p:nvSpPr>
        <p:spPr bwMode="auto">
          <a:xfrm>
            <a:off x="152400" y="4741643"/>
            <a:ext cx="350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存储空间分配：</a:t>
            </a:r>
          </a:p>
        </p:txBody>
      </p:sp>
      <p:sp>
        <p:nvSpPr>
          <p:cNvPr id="204" name="Text Box 31">
            <a:extLst>
              <a:ext uri="{FF2B5EF4-FFF2-40B4-BE49-F238E27FC236}">
                <a16:creationId xmlns:a16="http://schemas.microsoft.com/office/drawing/2014/main" id="{B5964AC5-038D-4BC8-9E2D-B58707EB3CF7}"/>
              </a:ext>
            </a:extLst>
          </p:cNvPr>
          <p:cNvSpPr txBox="1">
            <a:spLocks noChangeArrowheads="1"/>
          </p:cNvSpPr>
          <p:nvPr/>
        </p:nvSpPr>
        <p:spPr bwMode="auto">
          <a:xfrm>
            <a:off x="152400" y="4055843"/>
            <a:ext cx="541020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800" b="1" dirty="0">
                <a:solidFill>
                  <a:schemeClr val="accent2"/>
                </a:solidFill>
                <a:latin typeface="楷体" panose="02010609060101010101" pitchFamily="49" charset="-122"/>
                <a:ea typeface="楷体" panose="02010609060101010101" pitchFamily="49" charset="-122"/>
              </a:rPr>
              <a:t>② </a:t>
            </a:r>
            <a:r>
              <a:rPr lang="zh-CN" altLang="en-US" sz="2800" b="1" dirty="0">
                <a:solidFill>
                  <a:schemeClr val="accent2"/>
                </a:solidFill>
                <a:latin typeface="楷体" panose="02010609060101010101" pitchFamily="49" charset="-122"/>
                <a:ea typeface="楷体" panose="02010609060101010101" pitchFamily="49" charset="-122"/>
              </a:rPr>
              <a:t>地址分配与片选逻辑</a:t>
            </a:r>
          </a:p>
        </p:txBody>
      </p:sp>
      <p:sp>
        <p:nvSpPr>
          <p:cNvPr id="205" name="Text Box 32">
            <a:extLst>
              <a:ext uri="{FF2B5EF4-FFF2-40B4-BE49-F238E27FC236}">
                <a16:creationId xmlns:a16="http://schemas.microsoft.com/office/drawing/2014/main" id="{68184CA0-A915-4380-BDD2-B541BBCA1F6A}"/>
              </a:ext>
            </a:extLst>
          </p:cNvPr>
          <p:cNvSpPr txBox="1">
            <a:spLocks noChangeArrowheads="1"/>
          </p:cNvSpPr>
          <p:nvPr/>
        </p:nvSpPr>
        <p:spPr bwMode="auto">
          <a:xfrm>
            <a:off x="2781302" y="4763104"/>
            <a:ext cx="5965534"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先安排大容量芯片（放地址低端），再安排小容量芯片。</a:t>
            </a:r>
            <a:endParaRPr lang="en-US" altLang="zh-CN" sz="2800" b="1" dirty="0">
              <a:latin typeface="楷体" panose="02010609060101010101" pitchFamily="49" charset="-122"/>
              <a:ea typeface="楷体" panose="02010609060101010101" pitchFamily="49" charset="-122"/>
            </a:endParaRPr>
          </a:p>
          <a:p>
            <a:pPr>
              <a:spcBef>
                <a:spcPct val="50000"/>
              </a:spcBef>
            </a:pPr>
            <a:r>
              <a:rPr lang="zh-CN" altLang="en-US" sz="2800" b="1" dirty="0">
                <a:latin typeface="楷体" panose="02010609060101010101" pitchFamily="49" charset="-122"/>
                <a:ea typeface="楷体" panose="02010609060101010101" pitchFamily="49" charset="-122"/>
              </a:rPr>
              <a:t>便于拟定片选逻辑。</a:t>
            </a:r>
          </a:p>
        </p:txBody>
      </p:sp>
      <p:sp>
        <p:nvSpPr>
          <p:cNvPr id="207" name="Text Box 34">
            <a:extLst>
              <a:ext uri="{FF2B5EF4-FFF2-40B4-BE49-F238E27FC236}">
                <a16:creationId xmlns:a16="http://schemas.microsoft.com/office/drawing/2014/main" id="{CF854495-18DC-46F4-947F-10A0C525B5A8}"/>
              </a:ext>
            </a:extLst>
          </p:cNvPr>
          <p:cNvSpPr txBox="1">
            <a:spLocks noChangeArrowheads="1"/>
          </p:cNvSpPr>
          <p:nvPr/>
        </p:nvSpPr>
        <p:spPr bwMode="auto">
          <a:xfrm>
            <a:off x="7086600" y="3446243"/>
            <a:ext cx="1428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563C1"/>
                </a:solidFill>
                <a:latin typeface="楷体" panose="02010609060101010101" pitchFamily="49" charset="-122"/>
                <a:ea typeface="楷体" panose="02010609060101010101" pitchFamily="49" charset="-122"/>
              </a:rPr>
              <a:t>共</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片       </a:t>
            </a:r>
          </a:p>
        </p:txBody>
      </p:sp>
    </p:spTree>
    <p:extLst>
      <p:ext uri="{BB962C8B-B14F-4D97-AF65-F5344CB8AC3E}">
        <p14:creationId xmlns:p14="http://schemas.microsoft.com/office/powerpoint/2010/main" val="2905975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wipe(left)">
                                      <p:cBhvr>
                                        <p:cTn id="7" dur="5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wipe(left)">
                                      <p:cBhvr>
                                        <p:cTn id="12" dur="500"/>
                                        <p:tgtEl>
                                          <p:spTgt spid="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01"/>
                                        </p:tgtEl>
                                        <p:attrNameLst>
                                          <p:attrName>style.visibility</p:attrName>
                                        </p:attrNameLst>
                                      </p:cBhvr>
                                      <p:to>
                                        <p:strVal val="visible"/>
                                      </p:to>
                                    </p:set>
                                    <p:animEffect transition="in" filter="slide(fromLeft)">
                                      <p:cBhvr>
                                        <p:cTn id="17" dur="500"/>
                                        <p:tgtEl>
                                          <p:spTgt spid="20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slide(fromRight)">
                                      <p:cBhvr>
                                        <p:cTn id="22" dur="5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slide(fromRight)">
                                      <p:cBhvr>
                                        <p:cTn id="27" dur="500"/>
                                        <p:tgtEl>
                                          <p:spTgt spid="20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04"/>
                                        </p:tgtEl>
                                        <p:attrNameLst>
                                          <p:attrName>style.visibility</p:attrName>
                                        </p:attrNameLst>
                                      </p:cBhvr>
                                      <p:to>
                                        <p:strVal val="visible"/>
                                      </p:to>
                                    </p:set>
                                    <p:animEffect transition="in" filter="slide(fromLeft)">
                                      <p:cBhvr>
                                        <p:cTn id="32" dur="500"/>
                                        <p:tgtEl>
                                          <p:spTgt spid="20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slide(fromLeft)">
                                      <p:cBhvr>
                                        <p:cTn id="37" dur="500"/>
                                        <p:tgtEl>
                                          <p:spTgt spid="20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slide(fromBottom)">
                                      <p:cBhvr>
                                        <p:cTn id="42"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p:bldP spid="201" grpId="0"/>
      <p:bldP spid="202" grpId="0"/>
      <p:bldP spid="203" grpId="0"/>
      <p:bldP spid="204" grpId="0"/>
      <p:bldP spid="205" grpId="0"/>
      <p:bldP spid="2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12</a:t>
            </a:fld>
            <a:endParaRPr lang="zh-CN" altLang="en-US"/>
          </a:p>
        </p:txBody>
      </p:sp>
      <p:pic>
        <p:nvPicPr>
          <p:cNvPr id="2" name="图片 1">
            <a:extLst>
              <a:ext uri="{FF2B5EF4-FFF2-40B4-BE49-F238E27FC236}">
                <a16:creationId xmlns:a16="http://schemas.microsoft.com/office/drawing/2014/main" id="{8840DC00-08CB-4EEC-9B2C-99C63E8F171C}"/>
              </a:ext>
            </a:extLst>
          </p:cNvPr>
          <p:cNvPicPr>
            <a:picLocks noChangeAspect="1"/>
          </p:cNvPicPr>
          <p:nvPr/>
        </p:nvPicPr>
        <p:blipFill>
          <a:blip r:embed="rId5"/>
          <a:stretch>
            <a:fillRect/>
          </a:stretch>
        </p:blipFill>
        <p:spPr>
          <a:xfrm>
            <a:off x="1016569" y="788364"/>
            <a:ext cx="7129463" cy="3058745"/>
          </a:xfrm>
          <a:prstGeom prst="rect">
            <a:avLst/>
          </a:prstGeom>
        </p:spPr>
      </p:pic>
      <p:sp>
        <p:nvSpPr>
          <p:cNvPr id="19" name="Text Box 49">
            <a:extLst>
              <a:ext uri="{FF2B5EF4-FFF2-40B4-BE49-F238E27FC236}">
                <a16:creationId xmlns:a16="http://schemas.microsoft.com/office/drawing/2014/main" id="{B5064DBA-F47C-4B43-9380-95FC8EB5BE89}"/>
              </a:ext>
            </a:extLst>
          </p:cNvPr>
          <p:cNvSpPr txBox="1">
            <a:spLocks noChangeArrowheads="1"/>
          </p:cNvSpPr>
          <p:nvPr/>
        </p:nvSpPr>
        <p:spPr bwMode="auto">
          <a:xfrm>
            <a:off x="152400" y="3885209"/>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楷体" panose="02010609060101010101" pitchFamily="49" charset="-122"/>
                <a:ea typeface="楷体" panose="02010609060101010101" pitchFamily="49" charset="-122"/>
              </a:rPr>
              <a:t>低位地址分配给芯片，高位地址形成片选逻辑。</a:t>
            </a:r>
          </a:p>
        </p:txBody>
      </p:sp>
      <p:grpSp>
        <p:nvGrpSpPr>
          <p:cNvPr id="3" name="组合 2">
            <a:extLst>
              <a:ext uri="{FF2B5EF4-FFF2-40B4-BE49-F238E27FC236}">
                <a16:creationId xmlns:a16="http://schemas.microsoft.com/office/drawing/2014/main" id="{82A5B72A-D49C-4D0A-B803-6A1417F5EF07}"/>
              </a:ext>
            </a:extLst>
          </p:cNvPr>
          <p:cNvGrpSpPr/>
          <p:nvPr/>
        </p:nvGrpSpPr>
        <p:grpSpPr>
          <a:xfrm>
            <a:off x="0" y="4419600"/>
            <a:ext cx="9144000" cy="1999953"/>
            <a:chOff x="0" y="4419600"/>
            <a:chExt cx="9144000" cy="1999953"/>
          </a:xfrm>
        </p:grpSpPr>
        <p:sp>
          <p:nvSpPr>
            <p:cNvPr id="20" name="Text Box 54">
              <a:extLst>
                <a:ext uri="{FF2B5EF4-FFF2-40B4-BE49-F238E27FC236}">
                  <a16:creationId xmlns:a16="http://schemas.microsoft.com/office/drawing/2014/main" id="{19C894A0-6DDE-4D90-93FC-D1DFCA7ECD6B}"/>
                </a:ext>
              </a:extLst>
            </p:cNvPr>
            <p:cNvSpPr txBox="1">
              <a:spLocks noChangeArrowheads="1"/>
            </p:cNvSpPr>
            <p:nvPr/>
          </p:nvSpPr>
          <p:spPr bwMode="auto">
            <a:xfrm>
              <a:off x="0" y="4419600"/>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   </a:t>
              </a:r>
              <a:r>
                <a:rPr lang="zh-CN" altLang="en-US" b="1">
                  <a:latin typeface="楷体" panose="02010609060101010101" pitchFamily="49" charset="-122"/>
                  <a:ea typeface="楷体" panose="02010609060101010101" pitchFamily="49" charset="-122"/>
                </a:rPr>
                <a:t>芯片    芯片地址    片选信号    片选逻辑</a:t>
              </a:r>
            </a:p>
          </p:txBody>
        </p:sp>
        <p:sp>
          <p:nvSpPr>
            <p:cNvPr id="23" name="Line 55">
              <a:extLst>
                <a:ext uri="{FF2B5EF4-FFF2-40B4-BE49-F238E27FC236}">
                  <a16:creationId xmlns:a16="http://schemas.microsoft.com/office/drawing/2014/main" id="{E206A6D2-0E8B-435A-AF07-1A61FC3317F7}"/>
                </a:ext>
              </a:extLst>
            </p:cNvPr>
            <p:cNvSpPr>
              <a:spLocks noChangeShapeType="1"/>
            </p:cNvSpPr>
            <p:nvPr/>
          </p:nvSpPr>
          <p:spPr bwMode="auto">
            <a:xfrm>
              <a:off x="0" y="4419600"/>
              <a:ext cx="9144000"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56">
              <a:extLst>
                <a:ext uri="{FF2B5EF4-FFF2-40B4-BE49-F238E27FC236}">
                  <a16:creationId xmlns:a16="http://schemas.microsoft.com/office/drawing/2014/main" id="{B10EB280-37E7-4589-9B73-6BFEBA7ABFDD}"/>
                </a:ext>
              </a:extLst>
            </p:cNvPr>
            <p:cNvSpPr>
              <a:spLocks noChangeShapeType="1"/>
            </p:cNvSpPr>
            <p:nvPr/>
          </p:nvSpPr>
          <p:spPr bwMode="auto">
            <a:xfrm>
              <a:off x="0" y="4953000"/>
              <a:ext cx="9144000" cy="0"/>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Text Box 57">
              <a:extLst>
                <a:ext uri="{FF2B5EF4-FFF2-40B4-BE49-F238E27FC236}">
                  <a16:creationId xmlns:a16="http://schemas.microsoft.com/office/drawing/2014/main" id="{8D4BF6D9-5812-4551-9C1E-231FD18894E9}"/>
                </a:ext>
              </a:extLst>
            </p:cNvPr>
            <p:cNvSpPr txBox="1">
              <a:spLocks noChangeArrowheads="1"/>
            </p:cNvSpPr>
            <p:nvPr/>
          </p:nvSpPr>
          <p:spPr bwMode="auto">
            <a:xfrm>
              <a:off x="609600" y="502920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26" name="Text Box 58">
              <a:extLst>
                <a:ext uri="{FF2B5EF4-FFF2-40B4-BE49-F238E27FC236}">
                  <a16:creationId xmlns:a16="http://schemas.microsoft.com/office/drawing/2014/main" id="{6106C436-03F5-4A8F-9A2E-5C07A60A0FF2}"/>
                </a:ext>
              </a:extLst>
            </p:cNvPr>
            <p:cNvSpPr txBox="1">
              <a:spLocks noChangeArrowheads="1"/>
            </p:cNvSpPr>
            <p:nvPr/>
          </p:nvSpPr>
          <p:spPr bwMode="auto">
            <a:xfrm>
              <a:off x="609600" y="5500688"/>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27" name="Text Box 59">
              <a:extLst>
                <a:ext uri="{FF2B5EF4-FFF2-40B4-BE49-F238E27FC236}">
                  <a16:creationId xmlns:a16="http://schemas.microsoft.com/office/drawing/2014/main" id="{0C67D267-0888-4A66-8FCF-A53A4EF22165}"/>
                </a:ext>
              </a:extLst>
            </p:cNvPr>
            <p:cNvSpPr txBox="1">
              <a:spLocks noChangeArrowheads="1"/>
            </p:cNvSpPr>
            <p:nvPr/>
          </p:nvSpPr>
          <p:spPr bwMode="auto">
            <a:xfrm>
              <a:off x="609600" y="5957888"/>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2K</a:t>
              </a:r>
            </a:p>
          </p:txBody>
        </p:sp>
        <p:sp>
          <p:nvSpPr>
            <p:cNvPr id="28" name="Text Box 61">
              <a:extLst>
                <a:ext uri="{FF2B5EF4-FFF2-40B4-BE49-F238E27FC236}">
                  <a16:creationId xmlns:a16="http://schemas.microsoft.com/office/drawing/2014/main" id="{C430D570-E1FA-4FEF-B8D7-52B9FEBF8181}"/>
                </a:ext>
              </a:extLst>
            </p:cNvPr>
            <p:cNvSpPr txBox="1">
              <a:spLocks noChangeArrowheads="1"/>
            </p:cNvSpPr>
            <p:nvPr/>
          </p:nvSpPr>
          <p:spPr bwMode="auto">
            <a:xfrm>
              <a:off x="2057400" y="5029200"/>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29" name="Text Box 62">
              <a:extLst>
                <a:ext uri="{FF2B5EF4-FFF2-40B4-BE49-F238E27FC236}">
                  <a16:creationId xmlns:a16="http://schemas.microsoft.com/office/drawing/2014/main" id="{5FD6834C-CF7C-49A2-9603-EC5B9C44AF67}"/>
                </a:ext>
              </a:extLst>
            </p:cNvPr>
            <p:cNvSpPr txBox="1">
              <a:spLocks noChangeArrowheads="1"/>
            </p:cNvSpPr>
            <p:nvPr/>
          </p:nvSpPr>
          <p:spPr bwMode="auto">
            <a:xfrm>
              <a:off x="2057400" y="5500688"/>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33" name="Text Box 63">
              <a:extLst>
                <a:ext uri="{FF2B5EF4-FFF2-40B4-BE49-F238E27FC236}">
                  <a16:creationId xmlns:a16="http://schemas.microsoft.com/office/drawing/2014/main" id="{47E62453-20F5-4306-94B5-C355E4C61BE6}"/>
                </a:ext>
              </a:extLst>
            </p:cNvPr>
            <p:cNvSpPr txBox="1">
              <a:spLocks noChangeArrowheads="1"/>
            </p:cNvSpPr>
            <p:nvPr/>
          </p:nvSpPr>
          <p:spPr bwMode="auto">
            <a:xfrm>
              <a:off x="2057400" y="5957888"/>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34" name="Text Box 65">
              <a:extLst>
                <a:ext uri="{FF2B5EF4-FFF2-40B4-BE49-F238E27FC236}">
                  <a16:creationId xmlns:a16="http://schemas.microsoft.com/office/drawing/2014/main" id="{D2C24709-17C7-4452-934A-E90C33DD0C3C}"/>
                </a:ext>
              </a:extLst>
            </p:cNvPr>
            <p:cNvSpPr txBox="1">
              <a:spLocks noChangeArrowheads="1"/>
            </p:cNvSpPr>
            <p:nvPr/>
          </p:nvSpPr>
          <p:spPr bwMode="auto">
            <a:xfrm>
              <a:off x="4343400" y="5029200"/>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35" name="Text Box 66">
              <a:extLst>
                <a:ext uri="{FF2B5EF4-FFF2-40B4-BE49-F238E27FC236}">
                  <a16:creationId xmlns:a16="http://schemas.microsoft.com/office/drawing/2014/main" id="{99E66DAE-7AAD-463F-BF88-74EB165931A0}"/>
                </a:ext>
              </a:extLst>
            </p:cNvPr>
            <p:cNvSpPr txBox="1">
              <a:spLocks noChangeArrowheads="1"/>
            </p:cNvSpPr>
            <p:nvPr/>
          </p:nvSpPr>
          <p:spPr bwMode="auto">
            <a:xfrm>
              <a:off x="4343400" y="5500688"/>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1</a:t>
              </a:r>
              <a:endParaRPr kumimoji="1" lang="en-US" altLang="zh-CN" sz="2400" b="1" noProof="1">
                <a:latin typeface="楷体" panose="02010609060101010101" pitchFamily="49" charset="-122"/>
                <a:ea typeface="楷体" panose="02010609060101010101" pitchFamily="49" charset="-122"/>
              </a:endParaRPr>
            </a:p>
          </p:txBody>
        </p:sp>
        <p:sp>
          <p:nvSpPr>
            <p:cNvPr id="36" name="Text Box 67">
              <a:extLst>
                <a:ext uri="{FF2B5EF4-FFF2-40B4-BE49-F238E27FC236}">
                  <a16:creationId xmlns:a16="http://schemas.microsoft.com/office/drawing/2014/main" id="{6480A46E-EB89-4C71-B9F0-49943252CC49}"/>
                </a:ext>
              </a:extLst>
            </p:cNvPr>
            <p:cNvSpPr txBox="1">
              <a:spLocks noChangeArrowheads="1"/>
            </p:cNvSpPr>
            <p:nvPr/>
          </p:nvSpPr>
          <p:spPr bwMode="auto">
            <a:xfrm>
              <a:off x="4343400" y="5957888"/>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2</a:t>
              </a:r>
              <a:endParaRPr kumimoji="1" lang="en-US" altLang="zh-CN" sz="2400" b="1" noProof="1">
                <a:latin typeface="楷体" panose="02010609060101010101" pitchFamily="49" charset="-122"/>
                <a:ea typeface="楷体" panose="02010609060101010101" pitchFamily="49" charset="-122"/>
              </a:endParaRPr>
            </a:p>
          </p:txBody>
        </p:sp>
        <p:sp>
          <p:nvSpPr>
            <p:cNvPr id="37" name="Text Box 69">
              <a:extLst>
                <a:ext uri="{FF2B5EF4-FFF2-40B4-BE49-F238E27FC236}">
                  <a16:creationId xmlns:a16="http://schemas.microsoft.com/office/drawing/2014/main" id="{C91CC513-CC46-4148-A083-67FD2BA76472}"/>
                </a:ext>
              </a:extLst>
            </p:cNvPr>
            <p:cNvSpPr txBox="1">
              <a:spLocks noChangeArrowheads="1"/>
            </p:cNvSpPr>
            <p:nvPr/>
          </p:nvSpPr>
          <p:spPr bwMode="auto">
            <a:xfrm>
              <a:off x="6477000" y="50292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12</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endParaRPr kumimoji="1" lang="en-US" altLang="zh-CN" sz="2400" b="1" noProof="1">
                <a:latin typeface="楷体" panose="02010609060101010101" pitchFamily="49" charset="-122"/>
                <a:ea typeface="楷体" panose="02010609060101010101" pitchFamily="49" charset="-122"/>
              </a:endParaRPr>
            </a:p>
          </p:txBody>
        </p:sp>
        <p:sp>
          <p:nvSpPr>
            <p:cNvPr id="38" name="Line 70">
              <a:extLst>
                <a:ext uri="{FF2B5EF4-FFF2-40B4-BE49-F238E27FC236}">
                  <a16:creationId xmlns:a16="http://schemas.microsoft.com/office/drawing/2014/main" id="{70A1B7FB-7B77-46C9-933B-1104B200F319}"/>
                </a:ext>
              </a:extLst>
            </p:cNvPr>
            <p:cNvSpPr>
              <a:spLocks noChangeShapeType="1"/>
            </p:cNvSpPr>
            <p:nvPr/>
          </p:nvSpPr>
          <p:spPr bwMode="auto">
            <a:xfrm>
              <a:off x="6553200" y="5105400"/>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1">
              <a:extLst>
                <a:ext uri="{FF2B5EF4-FFF2-40B4-BE49-F238E27FC236}">
                  <a16:creationId xmlns:a16="http://schemas.microsoft.com/office/drawing/2014/main" id="{811423D8-9AA0-424B-BFBA-54EA8A37D6F7}"/>
                </a:ext>
              </a:extLst>
            </p:cNvPr>
            <p:cNvSpPr>
              <a:spLocks noChangeShapeType="1"/>
            </p:cNvSpPr>
            <p:nvPr/>
          </p:nvSpPr>
          <p:spPr bwMode="auto">
            <a:xfrm>
              <a:off x="6982692" y="5105400"/>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Text Box 72">
              <a:extLst>
                <a:ext uri="{FF2B5EF4-FFF2-40B4-BE49-F238E27FC236}">
                  <a16:creationId xmlns:a16="http://schemas.microsoft.com/office/drawing/2014/main" id="{A05D5D24-A1B6-41E7-B022-F997A32987C5}"/>
                </a:ext>
              </a:extLst>
            </p:cNvPr>
            <p:cNvSpPr txBox="1">
              <a:spLocks noChangeArrowheads="1"/>
            </p:cNvSpPr>
            <p:nvPr/>
          </p:nvSpPr>
          <p:spPr bwMode="auto">
            <a:xfrm>
              <a:off x="6477000" y="5500688"/>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12</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endParaRPr kumimoji="1" lang="en-US" altLang="zh-CN" sz="2400" b="1" noProof="1">
                <a:latin typeface="楷体" panose="02010609060101010101" pitchFamily="49" charset="-122"/>
                <a:ea typeface="楷体" panose="02010609060101010101" pitchFamily="49" charset="-122"/>
              </a:endParaRPr>
            </a:p>
          </p:txBody>
        </p:sp>
        <p:sp>
          <p:nvSpPr>
            <p:cNvPr id="41" name="Text Box 73">
              <a:extLst>
                <a:ext uri="{FF2B5EF4-FFF2-40B4-BE49-F238E27FC236}">
                  <a16:creationId xmlns:a16="http://schemas.microsoft.com/office/drawing/2014/main" id="{4F3B1361-60D6-45E0-895E-F7B91C93C79D}"/>
                </a:ext>
              </a:extLst>
            </p:cNvPr>
            <p:cNvSpPr txBox="1">
              <a:spLocks noChangeArrowheads="1"/>
            </p:cNvSpPr>
            <p:nvPr/>
          </p:nvSpPr>
          <p:spPr bwMode="auto">
            <a:xfrm>
              <a:off x="6477000" y="5943600"/>
              <a:ext cx="1735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13</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12</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p>
          </p:txBody>
        </p:sp>
        <p:sp>
          <p:nvSpPr>
            <p:cNvPr id="42" name="Line 75">
              <a:extLst>
                <a:ext uri="{FF2B5EF4-FFF2-40B4-BE49-F238E27FC236}">
                  <a16:creationId xmlns:a16="http://schemas.microsoft.com/office/drawing/2014/main" id="{9339F8C6-7EEC-4A50-B5F3-4F6B4B6C6B86}"/>
                </a:ext>
              </a:extLst>
            </p:cNvPr>
            <p:cNvSpPr>
              <a:spLocks noChangeShapeType="1"/>
            </p:cNvSpPr>
            <p:nvPr/>
          </p:nvSpPr>
          <p:spPr bwMode="auto">
            <a:xfrm>
              <a:off x="6553200" y="5562600"/>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6">
              <a:extLst>
                <a:ext uri="{FF2B5EF4-FFF2-40B4-BE49-F238E27FC236}">
                  <a16:creationId xmlns:a16="http://schemas.microsoft.com/office/drawing/2014/main" id="{FDB36C52-FEDC-404F-8CB5-EDDBFE670679}"/>
                </a:ext>
              </a:extLst>
            </p:cNvPr>
            <p:cNvSpPr>
              <a:spLocks noChangeShapeType="1"/>
            </p:cNvSpPr>
            <p:nvPr/>
          </p:nvSpPr>
          <p:spPr bwMode="auto">
            <a:xfrm>
              <a:off x="6994238" y="6019800"/>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5059953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slide(from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35" name="Text Box 5"/>
          <p:cNvSpPr txBox="1"/>
          <p:nvPr/>
        </p:nvSpPr>
        <p:spPr>
          <a:xfrm>
            <a:off x="137141" y="817787"/>
            <a:ext cx="8867447" cy="637675"/>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、逻辑运算的图形符号表示</a:t>
            </a:r>
            <a:endParaRPr lang="en-US" altLang="zh-CN" sz="2800" b="1" dirty="0">
              <a:solidFill>
                <a:srgbClr val="0563C1"/>
              </a:solidFill>
              <a:latin typeface="楷体" panose="02010609060101010101" pitchFamily="49" charset="-122"/>
              <a:ea typeface="楷体" panose="02010609060101010101" pitchFamily="49" charset="-122"/>
            </a:endParaRPr>
          </a:p>
        </p:txBody>
      </p:sp>
      <p:sp>
        <p:nvSpPr>
          <p:cNvPr id="15" name="Rectangle 3">
            <a:extLst>
              <a:ext uri="{FF2B5EF4-FFF2-40B4-BE49-F238E27FC236}">
                <a16:creationId xmlns:a16="http://schemas.microsoft.com/office/drawing/2014/main" id="{6004D8DA-773F-41DC-89BD-514280C3F672}"/>
              </a:ext>
            </a:extLst>
          </p:cNvPr>
          <p:cNvSpPr txBox="1">
            <a:spLocks noChangeArrowheads="1"/>
          </p:cNvSpPr>
          <p:nvPr/>
        </p:nvSpPr>
        <p:spPr bwMode="auto">
          <a:xfrm>
            <a:off x="281934" y="1676434"/>
            <a:ext cx="4673601" cy="453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eaLnBrk="1" hangingPunct="1">
              <a:spcAft>
                <a:spcPct val="20000"/>
              </a:spcAft>
              <a:buNone/>
              <a:defRPr/>
            </a:pPr>
            <a:r>
              <a:rPr kumimoji="0" lang="zh-CN" altLang="en-US" kern="0" dirty="0">
                <a:solidFill>
                  <a:schemeClr val="tx1"/>
                </a:solidFill>
                <a:latin typeface="楷体" panose="02010609060101010101" pitchFamily="49" charset="-122"/>
                <a:ea typeface="楷体" panose="02010609060101010101" pitchFamily="49" charset="-122"/>
              </a:rPr>
              <a:t>“与”运算：</a:t>
            </a:r>
            <a:endParaRPr kumimoji="0" lang="en-US" altLang="zh-CN" kern="0"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endParaRPr kumimoji="0" lang="zh-CN" altLang="en-US" kern="0"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r>
              <a:rPr kumimoji="0" lang="zh-CN" altLang="en-US" kern="0" dirty="0">
                <a:solidFill>
                  <a:schemeClr val="tx1"/>
                </a:solidFill>
                <a:latin typeface="楷体" panose="02010609060101010101" pitchFamily="49" charset="-122"/>
                <a:ea typeface="楷体" panose="02010609060101010101" pitchFamily="49" charset="-122"/>
              </a:rPr>
              <a:t>“或”运算：</a:t>
            </a:r>
            <a:endParaRPr kumimoji="0" lang="en-US" altLang="zh-CN" kern="0"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endParaRPr kumimoji="0" lang="en-US" altLang="zh-CN" kern="0"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r>
              <a:rPr lang="zh-CN" altLang="en-US" dirty="0">
                <a:solidFill>
                  <a:schemeClr val="tx1"/>
                </a:solidFill>
                <a:latin typeface="楷体" panose="02010609060101010101" pitchFamily="49" charset="-122"/>
                <a:ea typeface="楷体" panose="02010609060101010101" pitchFamily="49" charset="-122"/>
              </a:rPr>
              <a:t>“非”运算：</a:t>
            </a:r>
            <a:endParaRPr lang="en-US" altLang="zh-CN"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endParaRPr lang="en-US" altLang="zh-CN" dirty="0">
              <a:solidFill>
                <a:schemeClr val="tx1"/>
              </a:solidFill>
              <a:latin typeface="楷体" panose="02010609060101010101" pitchFamily="49" charset="-122"/>
              <a:ea typeface="楷体" panose="02010609060101010101" pitchFamily="49" charset="-122"/>
            </a:endParaRPr>
          </a:p>
          <a:p>
            <a:pPr marL="0" indent="0" eaLnBrk="1" hangingPunct="1">
              <a:spcAft>
                <a:spcPct val="20000"/>
              </a:spcAft>
              <a:buNone/>
              <a:defRPr/>
            </a:pP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与非</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和“或非”运算：</a:t>
            </a:r>
          </a:p>
          <a:p>
            <a:pPr marL="0" indent="0" eaLnBrk="1" hangingPunct="1">
              <a:spcAft>
                <a:spcPct val="20000"/>
              </a:spcAft>
              <a:buNone/>
              <a:defRPr/>
            </a:pPr>
            <a:endParaRPr kumimoji="0" lang="zh-CN" altLang="en-US" kern="0" dirty="0">
              <a:solidFill>
                <a:schemeClr val="tx1"/>
              </a:solidFill>
              <a:latin typeface="楷体" panose="02010609060101010101" pitchFamily="49" charset="-122"/>
              <a:ea typeface="楷体" panose="02010609060101010101" pitchFamily="49" charset="-122"/>
            </a:endParaRPr>
          </a:p>
        </p:txBody>
      </p:sp>
      <p:grpSp>
        <p:nvGrpSpPr>
          <p:cNvPr id="16" name="组合 21">
            <a:extLst>
              <a:ext uri="{FF2B5EF4-FFF2-40B4-BE49-F238E27FC236}">
                <a16:creationId xmlns:a16="http://schemas.microsoft.com/office/drawing/2014/main" id="{D48C4368-8AB0-4963-8259-002001A963EF}"/>
              </a:ext>
            </a:extLst>
          </p:cNvPr>
          <p:cNvGrpSpPr/>
          <p:nvPr/>
        </p:nvGrpSpPr>
        <p:grpSpPr bwMode="auto">
          <a:xfrm>
            <a:off x="2862543" y="1653218"/>
            <a:ext cx="1643063" cy="785812"/>
            <a:chOff x="1000100" y="4929198"/>
            <a:chExt cx="1643074" cy="785818"/>
          </a:xfrm>
        </p:grpSpPr>
        <p:sp>
          <p:nvSpPr>
            <p:cNvPr id="17" name="矩形 16">
              <a:extLst>
                <a:ext uri="{FF2B5EF4-FFF2-40B4-BE49-F238E27FC236}">
                  <a16:creationId xmlns:a16="http://schemas.microsoft.com/office/drawing/2014/main" id="{DC7A9DB6-49EC-4BF5-866F-A49B51938C67}"/>
                </a:ext>
              </a:extLst>
            </p:cNvPr>
            <p:cNvSpPr/>
            <p:nvPr/>
          </p:nvSpPr>
          <p:spPr bwMode="auto">
            <a:xfrm>
              <a:off x="1500166"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18" name="TextBox 7">
              <a:extLst>
                <a:ext uri="{FF2B5EF4-FFF2-40B4-BE49-F238E27FC236}">
                  <a16:creationId xmlns:a16="http://schemas.microsoft.com/office/drawing/2014/main" id="{BF295C24-FCBA-4370-8718-80645A985157}"/>
                </a:ext>
              </a:extLst>
            </p:cNvPr>
            <p:cNvSpPr txBox="1">
              <a:spLocks noChangeArrowheads="1"/>
            </p:cNvSpPr>
            <p:nvPr/>
          </p:nvSpPr>
          <p:spPr bwMode="auto">
            <a:xfrm>
              <a:off x="1571604" y="5072074"/>
              <a:ext cx="500066" cy="52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b="0">
                  <a:solidFill>
                    <a:schemeClr val="tx1"/>
                  </a:solidFill>
                  <a:latin typeface="楷体" panose="02010609060101010101" pitchFamily="49" charset="-122"/>
                  <a:ea typeface="楷体" panose="02010609060101010101" pitchFamily="49" charset="-122"/>
                </a:rPr>
                <a:t>&amp;</a:t>
              </a:r>
              <a:endParaRPr lang="zh-CN" altLang="en-US" b="0">
                <a:solidFill>
                  <a:schemeClr val="tx1"/>
                </a:solidFill>
                <a:latin typeface="楷体" panose="02010609060101010101" pitchFamily="49" charset="-122"/>
                <a:ea typeface="楷体" panose="02010609060101010101" pitchFamily="49" charset="-122"/>
              </a:endParaRPr>
            </a:p>
          </p:txBody>
        </p:sp>
        <p:cxnSp>
          <p:nvCxnSpPr>
            <p:cNvPr id="19" name="直接连接符 9">
              <a:extLst>
                <a:ext uri="{FF2B5EF4-FFF2-40B4-BE49-F238E27FC236}">
                  <a16:creationId xmlns:a16="http://schemas.microsoft.com/office/drawing/2014/main" id="{B89A0BF0-6B3F-4E87-B36F-1F39DAD9B442}"/>
                </a:ext>
              </a:extLst>
            </p:cNvPr>
            <p:cNvCxnSpPr>
              <a:cxnSpLocks noChangeShapeType="1"/>
            </p:cNvCxnSpPr>
            <p:nvPr/>
          </p:nvCxnSpPr>
          <p:spPr bwMode="auto">
            <a:xfrm>
              <a:off x="1000100"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0" name="直接连接符 10">
              <a:extLst>
                <a:ext uri="{FF2B5EF4-FFF2-40B4-BE49-F238E27FC236}">
                  <a16:creationId xmlns:a16="http://schemas.microsoft.com/office/drawing/2014/main" id="{B5F877E1-A6A1-4C81-B057-3193382B1E89}"/>
                </a:ext>
              </a:extLst>
            </p:cNvPr>
            <p:cNvCxnSpPr>
              <a:cxnSpLocks noChangeShapeType="1"/>
            </p:cNvCxnSpPr>
            <p:nvPr/>
          </p:nvCxnSpPr>
          <p:spPr bwMode="auto">
            <a:xfrm>
              <a:off x="1000100"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3" name="直接连接符 11">
              <a:extLst>
                <a:ext uri="{FF2B5EF4-FFF2-40B4-BE49-F238E27FC236}">
                  <a16:creationId xmlns:a16="http://schemas.microsoft.com/office/drawing/2014/main" id="{F8A18FFA-192E-4501-9B70-2275B736530F}"/>
                </a:ext>
              </a:extLst>
            </p:cNvPr>
            <p:cNvCxnSpPr>
              <a:cxnSpLocks noChangeShapeType="1"/>
            </p:cNvCxnSpPr>
            <p:nvPr/>
          </p:nvCxnSpPr>
          <p:spPr bwMode="auto">
            <a:xfrm>
              <a:off x="2143108"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24" name="组合 29">
            <a:extLst>
              <a:ext uri="{FF2B5EF4-FFF2-40B4-BE49-F238E27FC236}">
                <a16:creationId xmlns:a16="http://schemas.microsoft.com/office/drawing/2014/main" id="{5DD2E1DA-84A8-4612-AAA6-16B9EE78F319}"/>
              </a:ext>
            </a:extLst>
          </p:cNvPr>
          <p:cNvGrpSpPr/>
          <p:nvPr/>
        </p:nvGrpSpPr>
        <p:grpSpPr bwMode="auto">
          <a:xfrm>
            <a:off x="2932397" y="2829258"/>
            <a:ext cx="1643063" cy="785812"/>
            <a:chOff x="5429256" y="4929198"/>
            <a:chExt cx="1643074" cy="785818"/>
          </a:xfrm>
        </p:grpSpPr>
        <p:sp>
          <p:nvSpPr>
            <p:cNvPr id="25" name="矩形 24">
              <a:extLst>
                <a:ext uri="{FF2B5EF4-FFF2-40B4-BE49-F238E27FC236}">
                  <a16:creationId xmlns:a16="http://schemas.microsoft.com/office/drawing/2014/main" id="{42CC6FDF-E71C-4754-9709-898A34527B70}"/>
                </a:ext>
              </a:extLst>
            </p:cNvPr>
            <p:cNvSpPr/>
            <p:nvPr/>
          </p:nvSpPr>
          <p:spPr bwMode="auto">
            <a:xfrm>
              <a:off x="5929322" y="4929198"/>
              <a:ext cx="642941"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26" name="TextBox 25">
              <a:extLst>
                <a:ext uri="{FF2B5EF4-FFF2-40B4-BE49-F238E27FC236}">
                  <a16:creationId xmlns:a16="http://schemas.microsoft.com/office/drawing/2014/main" id="{4470E73E-6372-4611-AF72-C71A0D49177A}"/>
                </a:ext>
              </a:extLst>
            </p:cNvPr>
            <p:cNvSpPr txBox="1">
              <a:spLocks noChangeArrowheads="1"/>
            </p:cNvSpPr>
            <p:nvPr/>
          </p:nvSpPr>
          <p:spPr bwMode="auto">
            <a:xfrm>
              <a:off x="5954580" y="5100649"/>
              <a:ext cx="642942" cy="46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b="0" dirty="0">
                  <a:solidFill>
                    <a:schemeClr val="tx1"/>
                  </a:solidFill>
                  <a:latin typeface="楷体" panose="02010609060101010101" pitchFamily="49" charset="-122"/>
                  <a:ea typeface="楷体" panose="02010609060101010101" pitchFamily="49" charset="-122"/>
                </a:rPr>
                <a:t>≥1</a:t>
              </a:r>
              <a:endParaRPr lang="zh-CN" altLang="en-US" sz="2400" b="0" dirty="0">
                <a:solidFill>
                  <a:schemeClr val="tx1"/>
                </a:solidFill>
                <a:latin typeface="楷体" panose="02010609060101010101" pitchFamily="49" charset="-122"/>
                <a:ea typeface="楷体" panose="02010609060101010101" pitchFamily="49" charset="-122"/>
              </a:endParaRPr>
            </a:p>
          </p:txBody>
        </p:sp>
        <p:cxnSp>
          <p:nvCxnSpPr>
            <p:cNvPr id="27" name="直接连接符 26">
              <a:extLst>
                <a:ext uri="{FF2B5EF4-FFF2-40B4-BE49-F238E27FC236}">
                  <a16:creationId xmlns:a16="http://schemas.microsoft.com/office/drawing/2014/main" id="{1EE72846-CFD6-4021-93BF-50737EAA35A8}"/>
                </a:ext>
              </a:extLst>
            </p:cNvPr>
            <p:cNvCxnSpPr>
              <a:cxnSpLocks noChangeShapeType="1"/>
            </p:cNvCxnSpPr>
            <p:nvPr/>
          </p:nvCxnSpPr>
          <p:spPr bwMode="auto">
            <a:xfrm>
              <a:off x="5429256" y="514351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8" name="直接连接符 27">
              <a:extLst>
                <a:ext uri="{FF2B5EF4-FFF2-40B4-BE49-F238E27FC236}">
                  <a16:creationId xmlns:a16="http://schemas.microsoft.com/office/drawing/2014/main" id="{02C44DE0-F5BD-4321-A836-AF052B8100A3}"/>
                </a:ext>
              </a:extLst>
            </p:cNvPr>
            <p:cNvCxnSpPr>
              <a:cxnSpLocks noChangeShapeType="1"/>
            </p:cNvCxnSpPr>
            <p:nvPr/>
          </p:nvCxnSpPr>
          <p:spPr bwMode="auto">
            <a:xfrm>
              <a:off x="5429256" y="5500702"/>
              <a:ext cx="500066" cy="1588"/>
            </a:xfrm>
            <a:prstGeom prst="line">
              <a:avLst/>
            </a:prstGeom>
            <a:noFill/>
            <a:ln w="22225" cap="sq" algn="ctr">
              <a:solidFill>
                <a:srgbClr val="FF3300"/>
              </a:solidFill>
              <a:round/>
              <a:headEnd type="none" w="sm" len="sm"/>
              <a:tailEnd type="none" w="sm" len="sm"/>
            </a:ln>
            <a:extLst>
              <a:ext uri="{909E8E84-426E-40DD-AFC4-6F175D3DCCD1}">
                <a14:hiddenFill xmlns:a14="http://schemas.microsoft.com/office/drawing/2010/main">
                  <a:noFill/>
                </a14:hiddenFill>
              </a:ext>
            </a:extLst>
          </p:spPr>
        </p:cxnSp>
        <p:cxnSp>
          <p:nvCxnSpPr>
            <p:cNvPr id="29" name="直接连接符 28">
              <a:extLst>
                <a:ext uri="{FF2B5EF4-FFF2-40B4-BE49-F238E27FC236}">
                  <a16:creationId xmlns:a16="http://schemas.microsoft.com/office/drawing/2014/main" id="{F32211FE-A5A1-4D02-A005-9D2B8DFC67A4}"/>
                </a:ext>
              </a:extLst>
            </p:cNvPr>
            <p:cNvCxnSpPr>
              <a:cxnSpLocks noChangeShapeType="1"/>
            </p:cNvCxnSpPr>
            <p:nvPr/>
          </p:nvCxnSpPr>
          <p:spPr bwMode="auto">
            <a:xfrm>
              <a:off x="6572264" y="5286388"/>
              <a:ext cx="500066" cy="1588"/>
            </a:xfrm>
            <a:prstGeom prst="line">
              <a:avLst/>
            </a:prstGeom>
            <a:noFill/>
            <a:ln w="22225" cap="sq" algn="ctr">
              <a:solidFill>
                <a:srgbClr val="FF3300"/>
              </a:solidFill>
              <a:round/>
              <a:headEnd type="none" w="sm" len="sm"/>
              <a:tailEnd type="triangle" w="lg" len="lg"/>
            </a:ln>
            <a:extLst>
              <a:ext uri="{909E8E84-426E-40DD-AFC4-6F175D3DCCD1}">
                <a14:hiddenFill xmlns:a14="http://schemas.microsoft.com/office/drawing/2010/main">
                  <a:noFill/>
                </a14:hiddenFill>
              </a:ext>
            </a:extLst>
          </p:spPr>
        </p:cxnSp>
      </p:grpSp>
      <p:grpSp>
        <p:nvGrpSpPr>
          <p:cNvPr id="33" name="Group 29">
            <a:extLst>
              <a:ext uri="{FF2B5EF4-FFF2-40B4-BE49-F238E27FC236}">
                <a16:creationId xmlns:a16="http://schemas.microsoft.com/office/drawing/2014/main" id="{35B1CBA8-97E1-422B-8CD8-167ED7D9F717}"/>
              </a:ext>
            </a:extLst>
          </p:cNvPr>
          <p:cNvGrpSpPr/>
          <p:nvPr/>
        </p:nvGrpSpPr>
        <p:grpSpPr bwMode="auto">
          <a:xfrm>
            <a:off x="2949858" y="4103235"/>
            <a:ext cx="1797050" cy="785813"/>
            <a:chOff x="385" y="3203"/>
            <a:chExt cx="1132" cy="495"/>
          </a:xfrm>
        </p:grpSpPr>
        <p:sp>
          <p:nvSpPr>
            <p:cNvPr id="34" name="矩形 14">
              <a:extLst>
                <a:ext uri="{FF2B5EF4-FFF2-40B4-BE49-F238E27FC236}">
                  <a16:creationId xmlns:a16="http://schemas.microsoft.com/office/drawing/2014/main" id="{4BBF8B9B-D5C0-41F2-9956-9E4D0DCC81E4}"/>
                </a:ext>
              </a:extLst>
            </p:cNvPr>
            <p:cNvSpPr/>
            <p:nvPr/>
          </p:nvSpPr>
          <p:spPr bwMode="auto">
            <a:xfrm>
              <a:off x="700" y="3203"/>
              <a:ext cx="405" cy="495"/>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36" name="TextBox 15">
              <a:extLst>
                <a:ext uri="{FF2B5EF4-FFF2-40B4-BE49-F238E27FC236}">
                  <a16:creationId xmlns:a16="http://schemas.microsoft.com/office/drawing/2014/main" id="{6F33CB54-1933-4748-BBE6-91A83D812E0A}"/>
                </a:ext>
              </a:extLst>
            </p:cNvPr>
            <p:cNvSpPr txBox="1">
              <a:spLocks noChangeArrowheads="1"/>
            </p:cNvSpPr>
            <p:nvPr/>
          </p:nvSpPr>
          <p:spPr bwMode="auto">
            <a:xfrm>
              <a:off x="748" y="3294"/>
              <a:ext cx="3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b="0">
                  <a:solidFill>
                    <a:schemeClr val="tx1"/>
                  </a:solidFill>
                  <a:latin typeface="楷体" panose="02010609060101010101" pitchFamily="49" charset="-122"/>
                  <a:ea typeface="楷体" panose="02010609060101010101" pitchFamily="49" charset="-122"/>
                </a:rPr>
                <a:t>1</a:t>
              </a:r>
              <a:endParaRPr lang="zh-CN" altLang="en-US" b="0">
                <a:solidFill>
                  <a:schemeClr val="tx1"/>
                </a:solidFill>
                <a:latin typeface="楷体" panose="02010609060101010101" pitchFamily="49" charset="-122"/>
                <a:ea typeface="楷体" panose="02010609060101010101" pitchFamily="49" charset="-122"/>
              </a:endParaRPr>
            </a:p>
          </p:txBody>
        </p:sp>
        <p:cxnSp>
          <p:nvCxnSpPr>
            <p:cNvPr id="37" name="直接连接符 16">
              <a:extLst>
                <a:ext uri="{FF2B5EF4-FFF2-40B4-BE49-F238E27FC236}">
                  <a16:creationId xmlns:a16="http://schemas.microsoft.com/office/drawing/2014/main" id="{38E94D47-B836-4CD2-8FF5-8D65367F5E90}"/>
                </a:ext>
              </a:extLst>
            </p:cNvPr>
            <p:cNvCxnSpPr>
              <a:cxnSpLocks noChangeShapeType="1"/>
            </p:cNvCxnSpPr>
            <p:nvPr/>
          </p:nvCxnSpPr>
          <p:spPr bwMode="auto">
            <a:xfrm>
              <a:off x="385" y="3448"/>
              <a:ext cx="315" cy="1"/>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38" name="直接连接符 18">
              <a:extLst>
                <a:ext uri="{FF2B5EF4-FFF2-40B4-BE49-F238E27FC236}">
                  <a16:creationId xmlns:a16="http://schemas.microsoft.com/office/drawing/2014/main" id="{93B46ECB-22C7-4BB5-B38B-4920E21A011D}"/>
                </a:ext>
              </a:extLst>
            </p:cNvPr>
            <p:cNvCxnSpPr>
              <a:cxnSpLocks noChangeShapeType="1"/>
            </p:cNvCxnSpPr>
            <p:nvPr/>
          </p:nvCxnSpPr>
          <p:spPr bwMode="auto">
            <a:xfrm>
              <a:off x="1202" y="3448"/>
              <a:ext cx="315" cy="1"/>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39" name="椭圆 19">
              <a:extLst>
                <a:ext uri="{FF2B5EF4-FFF2-40B4-BE49-F238E27FC236}">
                  <a16:creationId xmlns:a16="http://schemas.microsoft.com/office/drawing/2014/main" id="{96F788A6-2AED-4D95-B87F-1E273D9EDAEF}"/>
                </a:ext>
              </a:extLst>
            </p:cNvPr>
            <p:cNvSpPr>
              <a:spLocks noChangeArrowheads="1"/>
            </p:cNvSpPr>
            <p:nvPr/>
          </p:nvSpPr>
          <p:spPr bwMode="auto">
            <a:xfrm>
              <a:off x="1105" y="3401"/>
              <a:ext cx="90" cy="90"/>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grpSp>
      <p:grpSp>
        <p:nvGrpSpPr>
          <p:cNvPr id="40" name="组合 39">
            <a:extLst>
              <a:ext uri="{FF2B5EF4-FFF2-40B4-BE49-F238E27FC236}">
                <a16:creationId xmlns:a16="http://schemas.microsoft.com/office/drawing/2014/main" id="{530767C0-D259-42E2-B35E-D56557CC3023}"/>
              </a:ext>
            </a:extLst>
          </p:cNvPr>
          <p:cNvGrpSpPr/>
          <p:nvPr/>
        </p:nvGrpSpPr>
        <p:grpSpPr bwMode="auto">
          <a:xfrm>
            <a:off x="4976104" y="5392067"/>
            <a:ext cx="1785937" cy="785812"/>
            <a:chOff x="3214678" y="4929198"/>
            <a:chExt cx="1785950" cy="785818"/>
          </a:xfrm>
        </p:grpSpPr>
        <p:sp>
          <p:nvSpPr>
            <p:cNvPr id="41" name="矩形 40">
              <a:extLst>
                <a:ext uri="{FF2B5EF4-FFF2-40B4-BE49-F238E27FC236}">
                  <a16:creationId xmlns:a16="http://schemas.microsoft.com/office/drawing/2014/main" id="{A13C4F01-29CC-41FE-B6FE-2A37D52F9309}"/>
                </a:ext>
              </a:extLst>
            </p:cNvPr>
            <p:cNvSpPr/>
            <p:nvPr/>
          </p:nvSpPr>
          <p:spPr bwMode="auto">
            <a:xfrm>
              <a:off x="3714744" y="4929198"/>
              <a:ext cx="642943"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43" name="TextBox 15">
              <a:extLst>
                <a:ext uri="{FF2B5EF4-FFF2-40B4-BE49-F238E27FC236}">
                  <a16:creationId xmlns:a16="http://schemas.microsoft.com/office/drawing/2014/main" id="{1472C029-4C8E-4A3D-B62A-945EF1DCCF49}"/>
                </a:ext>
              </a:extLst>
            </p:cNvPr>
            <p:cNvSpPr txBox="1">
              <a:spLocks noChangeArrowheads="1"/>
            </p:cNvSpPr>
            <p:nvPr/>
          </p:nvSpPr>
          <p:spPr bwMode="auto">
            <a:xfrm>
              <a:off x="3786182" y="5072074"/>
              <a:ext cx="500066" cy="52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b="0">
                  <a:solidFill>
                    <a:schemeClr val="tx1"/>
                  </a:solidFill>
                  <a:latin typeface="楷体" panose="02010609060101010101" pitchFamily="49" charset="-122"/>
                  <a:ea typeface="楷体" panose="02010609060101010101" pitchFamily="49" charset="-122"/>
                </a:rPr>
                <a:t>&amp;</a:t>
              </a:r>
              <a:endParaRPr lang="zh-CN" altLang="en-US" b="0">
                <a:solidFill>
                  <a:schemeClr val="tx1"/>
                </a:solidFill>
                <a:latin typeface="楷体" panose="02010609060101010101" pitchFamily="49" charset="-122"/>
                <a:ea typeface="楷体" panose="02010609060101010101" pitchFamily="49" charset="-122"/>
              </a:endParaRPr>
            </a:p>
          </p:txBody>
        </p:sp>
        <p:cxnSp>
          <p:nvCxnSpPr>
            <p:cNvPr id="44" name="直接连接符 16">
              <a:extLst>
                <a:ext uri="{FF2B5EF4-FFF2-40B4-BE49-F238E27FC236}">
                  <a16:creationId xmlns:a16="http://schemas.microsoft.com/office/drawing/2014/main" id="{EFFE7D3F-09AD-4989-BE10-3EE3FFBDA2CC}"/>
                </a:ext>
              </a:extLst>
            </p:cNvPr>
            <p:cNvCxnSpPr>
              <a:cxnSpLocks noChangeShapeType="1"/>
            </p:cNvCxnSpPr>
            <p:nvPr/>
          </p:nvCxnSpPr>
          <p:spPr bwMode="auto">
            <a:xfrm>
              <a:off x="3214678"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45" name="直接连接符 17">
              <a:extLst>
                <a:ext uri="{FF2B5EF4-FFF2-40B4-BE49-F238E27FC236}">
                  <a16:creationId xmlns:a16="http://schemas.microsoft.com/office/drawing/2014/main" id="{F12A63D5-3B12-4334-BF1B-E294C8BAB243}"/>
                </a:ext>
              </a:extLst>
            </p:cNvPr>
            <p:cNvCxnSpPr>
              <a:cxnSpLocks noChangeShapeType="1"/>
            </p:cNvCxnSpPr>
            <p:nvPr/>
          </p:nvCxnSpPr>
          <p:spPr bwMode="auto">
            <a:xfrm>
              <a:off x="3214678"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46" name="直接连接符 18">
              <a:extLst>
                <a:ext uri="{FF2B5EF4-FFF2-40B4-BE49-F238E27FC236}">
                  <a16:creationId xmlns:a16="http://schemas.microsoft.com/office/drawing/2014/main" id="{314F1362-9463-440D-869B-FC027A592D80}"/>
                </a:ext>
              </a:extLst>
            </p:cNvPr>
            <p:cNvCxnSpPr>
              <a:cxnSpLocks noChangeShapeType="1"/>
            </p:cNvCxnSpPr>
            <p:nvPr/>
          </p:nvCxnSpPr>
          <p:spPr bwMode="auto">
            <a:xfrm>
              <a:off x="4500562" y="5304722"/>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47" name="椭圆 19">
              <a:extLst>
                <a:ext uri="{FF2B5EF4-FFF2-40B4-BE49-F238E27FC236}">
                  <a16:creationId xmlns:a16="http://schemas.microsoft.com/office/drawing/2014/main" id="{045A98CA-411B-42FE-8B5D-E567B766C488}"/>
                </a:ext>
              </a:extLst>
            </p:cNvPr>
            <p:cNvSpPr>
              <a:spLocks noChangeArrowheads="1"/>
            </p:cNvSpPr>
            <p:nvPr/>
          </p:nvSpPr>
          <p:spPr bwMode="auto">
            <a:xfrm>
              <a:off x="4357686"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grpSp>
      <p:grpSp>
        <p:nvGrpSpPr>
          <p:cNvPr id="48" name="组合 37">
            <a:extLst>
              <a:ext uri="{FF2B5EF4-FFF2-40B4-BE49-F238E27FC236}">
                <a16:creationId xmlns:a16="http://schemas.microsoft.com/office/drawing/2014/main" id="{2A705D92-062B-4FEA-AAC6-AB460F6B9634}"/>
              </a:ext>
            </a:extLst>
          </p:cNvPr>
          <p:cNvGrpSpPr/>
          <p:nvPr/>
        </p:nvGrpSpPr>
        <p:grpSpPr bwMode="auto">
          <a:xfrm>
            <a:off x="6933494" y="5392067"/>
            <a:ext cx="1787525" cy="785812"/>
            <a:chOff x="6858016" y="4929198"/>
            <a:chExt cx="1785950" cy="785818"/>
          </a:xfrm>
        </p:grpSpPr>
        <p:sp>
          <p:nvSpPr>
            <p:cNvPr id="49" name="矩形 48">
              <a:extLst>
                <a:ext uri="{FF2B5EF4-FFF2-40B4-BE49-F238E27FC236}">
                  <a16:creationId xmlns:a16="http://schemas.microsoft.com/office/drawing/2014/main" id="{50108680-8A73-40DE-B116-CB1EE93ED929}"/>
                </a:ext>
              </a:extLst>
            </p:cNvPr>
            <p:cNvSpPr/>
            <p:nvPr/>
          </p:nvSpPr>
          <p:spPr bwMode="auto">
            <a:xfrm>
              <a:off x="7357637" y="4929198"/>
              <a:ext cx="643957" cy="785818"/>
            </a:xfrm>
            <a:prstGeom prst="rect">
              <a:avLst/>
            </a:prstGeom>
            <a:solidFill>
              <a:schemeClr val="accent1">
                <a:lumMod val="40000"/>
                <a:lumOff val="60000"/>
              </a:schemeClr>
            </a:solidFill>
            <a:ln w="12700" cap="sq" cmpd="sng" algn="ctr">
              <a:solidFill>
                <a:schemeClr val="tx1"/>
              </a:solidFill>
              <a:prstDash val="solid"/>
              <a:round/>
              <a:headEnd type="none" w="sm" len="sm"/>
              <a:tailEnd type="none" w="sm" len="sm"/>
            </a:ln>
            <a:effectLst/>
          </p:spPr>
          <p:txBody>
            <a:bodyPr/>
            <a:lstStyle/>
            <a:p>
              <a:pPr>
                <a:defRPr/>
              </a:pPr>
              <a:endParaRPr lang="zh-CN" altLang="en-US" sz="2800">
                <a:latin typeface="楷体" panose="02010609060101010101" pitchFamily="49" charset="-122"/>
                <a:ea typeface="楷体" panose="02010609060101010101" pitchFamily="49" charset="-122"/>
              </a:endParaRPr>
            </a:p>
          </p:txBody>
        </p:sp>
        <p:sp>
          <p:nvSpPr>
            <p:cNvPr id="50" name="TextBox 32">
              <a:extLst>
                <a:ext uri="{FF2B5EF4-FFF2-40B4-BE49-F238E27FC236}">
                  <a16:creationId xmlns:a16="http://schemas.microsoft.com/office/drawing/2014/main" id="{6353C3A7-B375-4DF7-8E4E-A37FA1B5C685}"/>
                </a:ext>
              </a:extLst>
            </p:cNvPr>
            <p:cNvSpPr txBox="1">
              <a:spLocks noChangeArrowheads="1"/>
            </p:cNvSpPr>
            <p:nvPr/>
          </p:nvSpPr>
          <p:spPr bwMode="auto">
            <a:xfrm>
              <a:off x="7342599" y="5101464"/>
              <a:ext cx="642942" cy="46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r>
                <a:rPr lang="en-US" altLang="zh-CN" sz="2400" b="0" dirty="0">
                  <a:solidFill>
                    <a:schemeClr val="tx1"/>
                  </a:solidFill>
                  <a:latin typeface="楷体" panose="02010609060101010101" pitchFamily="49" charset="-122"/>
                  <a:ea typeface="楷体" panose="02010609060101010101" pitchFamily="49" charset="-122"/>
                </a:rPr>
                <a:t>≥1</a:t>
              </a:r>
              <a:endParaRPr lang="zh-CN" altLang="en-US" sz="2400" b="0" dirty="0">
                <a:solidFill>
                  <a:schemeClr val="tx1"/>
                </a:solidFill>
                <a:latin typeface="楷体" panose="02010609060101010101" pitchFamily="49" charset="-122"/>
                <a:ea typeface="楷体" panose="02010609060101010101" pitchFamily="49" charset="-122"/>
              </a:endParaRPr>
            </a:p>
          </p:txBody>
        </p:sp>
        <p:cxnSp>
          <p:nvCxnSpPr>
            <p:cNvPr id="51" name="直接连接符 33">
              <a:extLst>
                <a:ext uri="{FF2B5EF4-FFF2-40B4-BE49-F238E27FC236}">
                  <a16:creationId xmlns:a16="http://schemas.microsoft.com/office/drawing/2014/main" id="{91857B5A-9450-4842-B5F3-70EB79F21BBA}"/>
                </a:ext>
              </a:extLst>
            </p:cNvPr>
            <p:cNvCxnSpPr>
              <a:cxnSpLocks noChangeShapeType="1"/>
            </p:cNvCxnSpPr>
            <p:nvPr/>
          </p:nvCxnSpPr>
          <p:spPr bwMode="auto">
            <a:xfrm>
              <a:off x="6858016" y="514351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52" name="直接连接符 34">
              <a:extLst>
                <a:ext uri="{FF2B5EF4-FFF2-40B4-BE49-F238E27FC236}">
                  <a16:creationId xmlns:a16="http://schemas.microsoft.com/office/drawing/2014/main" id="{1EE49038-13AD-4FA0-AFF1-9F33F6D5C046}"/>
                </a:ext>
              </a:extLst>
            </p:cNvPr>
            <p:cNvCxnSpPr>
              <a:cxnSpLocks noChangeShapeType="1"/>
            </p:cNvCxnSpPr>
            <p:nvPr/>
          </p:nvCxnSpPr>
          <p:spPr bwMode="auto">
            <a:xfrm>
              <a:off x="6858016" y="5500702"/>
              <a:ext cx="500066" cy="1588"/>
            </a:xfrm>
            <a:prstGeom prst="line">
              <a:avLst/>
            </a:prstGeom>
            <a:noFill/>
            <a:ln w="22225" cap="sq" algn="ctr">
              <a:solidFill>
                <a:srgbClr val="FF9900"/>
              </a:solidFill>
              <a:round/>
              <a:headEnd type="none" w="sm" len="sm"/>
              <a:tailEnd type="none" w="sm" len="sm"/>
            </a:ln>
            <a:extLst>
              <a:ext uri="{909E8E84-426E-40DD-AFC4-6F175D3DCCD1}">
                <a14:hiddenFill xmlns:a14="http://schemas.microsoft.com/office/drawing/2010/main">
                  <a:noFill/>
                </a14:hiddenFill>
              </a:ext>
            </a:extLst>
          </p:spPr>
        </p:cxnSp>
        <p:cxnSp>
          <p:nvCxnSpPr>
            <p:cNvPr id="53" name="直接连接符 35">
              <a:extLst>
                <a:ext uri="{FF2B5EF4-FFF2-40B4-BE49-F238E27FC236}">
                  <a16:creationId xmlns:a16="http://schemas.microsoft.com/office/drawing/2014/main" id="{EBC6B28D-156D-49E5-BD43-E7867910EAB2}"/>
                </a:ext>
              </a:extLst>
            </p:cNvPr>
            <p:cNvCxnSpPr>
              <a:cxnSpLocks noChangeShapeType="1"/>
            </p:cNvCxnSpPr>
            <p:nvPr/>
          </p:nvCxnSpPr>
          <p:spPr bwMode="auto">
            <a:xfrm>
              <a:off x="8143900" y="5299267"/>
              <a:ext cx="500066" cy="1588"/>
            </a:xfrm>
            <a:prstGeom prst="line">
              <a:avLst/>
            </a:prstGeom>
            <a:noFill/>
            <a:ln w="22225" cap="sq" algn="ctr">
              <a:solidFill>
                <a:srgbClr val="FF9900"/>
              </a:solidFill>
              <a:round/>
              <a:headEnd type="none" w="sm" len="sm"/>
              <a:tailEnd type="triangle" w="lg" len="lg"/>
            </a:ln>
            <a:extLst>
              <a:ext uri="{909E8E84-426E-40DD-AFC4-6F175D3DCCD1}">
                <a14:hiddenFill xmlns:a14="http://schemas.microsoft.com/office/drawing/2010/main">
                  <a:noFill/>
                </a14:hiddenFill>
              </a:ext>
            </a:extLst>
          </p:spPr>
        </p:cxnSp>
        <p:sp>
          <p:nvSpPr>
            <p:cNvPr id="54" name="椭圆 36">
              <a:extLst>
                <a:ext uri="{FF2B5EF4-FFF2-40B4-BE49-F238E27FC236}">
                  <a16:creationId xmlns:a16="http://schemas.microsoft.com/office/drawing/2014/main" id="{115FF546-85C3-4242-9F75-7DB07BD55C02}"/>
                </a:ext>
              </a:extLst>
            </p:cNvPr>
            <p:cNvSpPr>
              <a:spLocks noChangeArrowheads="1"/>
            </p:cNvSpPr>
            <p:nvPr/>
          </p:nvSpPr>
          <p:spPr bwMode="auto">
            <a:xfrm>
              <a:off x="8001024" y="5214950"/>
              <a:ext cx="142876" cy="142876"/>
            </a:xfrm>
            <a:prstGeom prst="ellipse">
              <a:avLst/>
            </a:prstGeom>
            <a:solidFill>
              <a:schemeClr val="accent1"/>
            </a:solidFill>
            <a:ln w="12700" cap="sq" algn="ctr">
              <a:solidFill>
                <a:schemeClr val="tx1"/>
              </a:solidFill>
              <a:round/>
              <a:headEnd type="none" w="sm" len="sm"/>
              <a:tailEnd type="none" w="sm" len="sm"/>
            </a:ln>
          </p:spPr>
          <p:txBody>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grpSp>
      <p:sp>
        <p:nvSpPr>
          <p:cNvPr id="55" name="矩形 54">
            <a:extLst>
              <a:ext uri="{FF2B5EF4-FFF2-40B4-BE49-F238E27FC236}">
                <a16:creationId xmlns:a16="http://schemas.microsoft.com/office/drawing/2014/main" id="{3371C7BB-39BB-4EDC-B54F-D3EC71C9D168}"/>
              </a:ext>
            </a:extLst>
          </p:cNvPr>
          <p:cNvSpPr/>
          <p:nvPr/>
        </p:nvSpPr>
        <p:spPr>
          <a:xfrm>
            <a:off x="5659708" y="1859273"/>
            <a:ext cx="2709396" cy="523220"/>
          </a:xfrm>
          <a:prstGeom prst="rect">
            <a:avLst/>
          </a:prstGeom>
        </p:spPr>
        <p:txBody>
          <a:bodyPr wrap="none">
            <a:spAutoFit/>
          </a:bodyPr>
          <a:lstStyle/>
          <a:p>
            <a:pPr eaLnBrk="1" hangingPunct="1">
              <a:spcBef>
                <a:spcPct val="40000"/>
              </a:spcBef>
              <a:spcAft>
                <a:spcPct val="40000"/>
              </a:spcAft>
            </a:pPr>
            <a:r>
              <a:rPr lang="zh-CN" altLang="en-US" sz="2800" b="1" dirty="0">
                <a:latin typeface="楷体" panose="02010609060101010101" pitchFamily="49" charset="-122"/>
                <a:ea typeface="楷体" panose="02010609060101010101" pitchFamily="49" charset="-122"/>
              </a:rPr>
              <a:t>“异或”运算：</a:t>
            </a:r>
          </a:p>
        </p:txBody>
      </p:sp>
      <p:pic>
        <p:nvPicPr>
          <p:cNvPr id="56" name="Picture 25">
            <a:extLst>
              <a:ext uri="{FF2B5EF4-FFF2-40B4-BE49-F238E27FC236}">
                <a16:creationId xmlns:a16="http://schemas.microsoft.com/office/drawing/2014/main" id="{7D116EA4-359A-4B57-8DB0-3189EA2D50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8959" y="2706186"/>
            <a:ext cx="1297436" cy="1005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7" name="Picture 26">
            <a:extLst>
              <a:ext uri="{FF2B5EF4-FFF2-40B4-BE49-F238E27FC236}">
                <a16:creationId xmlns:a16="http://schemas.microsoft.com/office/drawing/2014/main" id="{E51DAFFD-01CF-44F0-B851-B24EB35D2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3654" y="2704546"/>
            <a:ext cx="1266839" cy="98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579788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wipe(left)">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wipe(left)">
                                      <p:cBhvr>
                                        <p:cTn id="32" dur="5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xEl>
                                              <p:pRg st="6" end="6"/>
                                            </p:txEl>
                                          </p:spTgt>
                                        </p:tgtEl>
                                        <p:attrNameLst>
                                          <p:attrName>style.visibility</p:attrName>
                                        </p:attrNameLst>
                                      </p:cBhvr>
                                      <p:to>
                                        <p:strVal val="visible"/>
                                      </p:to>
                                    </p:set>
                                    <p:animEffect transition="in" filter="wipe(left)">
                                      <p:cBhvr>
                                        <p:cTn id="42" dur="500"/>
                                        <p:tgtEl>
                                          <p:spTgt spid="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500"/>
                                        <p:tgtEl>
                                          <p:spTgt spid="40"/>
                                        </p:tgtEl>
                                      </p:cBhvr>
                                    </p:animEffect>
                                  </p:childTnLst>
                                </p:cTn>
                              </p:par>
                              <p:par>
                                <p:cTn id="48" presetID="22" presetClass="entr" presetSubtype="4"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down)">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4" fill="hold" nodeType="afterEffect">
                                  <p:stCondLst>
                                    <p:cond delay="0"/>
                                  </p:stCondLst>
                                  <p:childTnLst>
                                    <p:set>
                                      <p:cBhvr>
                                        <p:cTn id="63" dur="1" fill="hold">
                                          <p:stCondLst>
                                            <p:cond delay="0"/>
                                          </p:stCondLst>
                                        </p:cTn>
                                        <p:tgtEl>
                                          <p:spTgt spid="57"/>
                                        </p:tgtEl>
                                        <p:attrNameLst>
                                          <p:attrName>style.visibility</p:attrName>
                                        </p:attrNameLst>
                                      </p:cBhvr>
                                      <p:to>
                                        <p:strVal val="visible"/>
                                      </p:to>
                                    </p:set>
                                    <p:anim calcmode="lin" valueType="num">
                                      <p:cBhvr additive="base">
                                        <p:cTn id="64" dur="500" fill="hold"/>
                                        <p:tgtEl>
                                          <p:spTgt spid="57"/>
                                        </p:tgtEl>
                                        <p:attrNameLst>
                                          <p:attrName>ppt_x</p:attrName>
                                        </p:attrNameLst>
                                      </p:cBhvr>
                                      <p:tavLst>
                                        <p:tav tm="0">
                                          <p:val>
                                            <p:strVal val="#ppt_x"/>
                                          </p:val>
                                        </p:tav>
                                        <p:tav tm="100000">
                                          <p:val>
                                            <p:strVal val="#ppt_x"/>
                                          </p:val>
                                        </p:tav>
                                      </p:tavLst>
                                    </p:anim>
                                    <p:anim calcmode="lin" valueType="num">
                                      <p:cBhvr additive="base">
                                        <p:cTn id="6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14</a:t>
            </a:fld>
            <a:endParaRPr lang="zh-CN" altLang="en-US"/>
          </a:p>
        </p:txBody>
      </p:sp>
      <p:sp>
        <p:nvSpPr>
          <p:cNvPr id="35" name="Text Box 5"/>
          <p:cNvSpPr txBox="1"/>
          <p:nvPr/>
        </p:nvSpPr>
        <p:spPr>
          <a:xfrm>
            <a:off x="137141" y="688482"/>
            <a:ext cx="8867447" cy="1930337"/>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、译码器</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74LS138</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3-8</a:t>
            </a:r>
            <a:r>
              <a:rPr lang="zh-CN" altLang="en-US" sz="2800" b="1" dirty="0">
                <a:solidFill>
                  <a:schemeClr val="accent2"/>
                </a:solidFill>
                <a:latin typeface="楷体" panose="02010609060101010101" pitchFamily="49" charset="-122"/>
                <a:ea typeface="楷体" panose="02010609060101010101" pitchFamily="49" charset="-122"/>
              </a:rPr>
              <a:t>译码器）</a:t>
            </a:r>
          </a:p>
          <a:p>
            <a:pPr>
              <a:lnSpc>
                <a:spcPct val="150000"/>
              </a:lnSpc>
            </a:pPr>
            <a:r>
              <a:rPr lang="zh-CN" altLang="en-US" sz="2800" b="1" dirty="0">
                <a:latin typeface="楷体" panose="02010609060101010101" pitchFamily="49" charset="-122"/>
                <a:ea typeface="楷体" panose="02010609060101010101" pitchFamily="49" charset="-122"/>
              </a:rPr>
              <a:t>   各引脚功能；输入端与输出端关系（真值表）</a:t>
            </a:r>
          </a:p>
        </p:txBody>
      </p:sp>
      <p:grpSp>
        <p:nvGrpSpPr>
          <p:cNvPr id="58" name="Group 4">
            <a:extLst>
              <a:ext uri="{FF2B5EF4-FFF2-40B4-BE49-F238E27FC236}">
                <a16:creationId xmlns:a16="http://schemas.microsoft.com/office/drawing/2014/main" id="{17D62D62-7AE2-46F4-99DD-D5D9D531601A}"/>
              </a:ext>
            </a:extLst>
          </p:cNvPr>
          <p:cNvGrpSpPr/>
          <p:nvPr/>
        </p:nvGrpSpPr>
        <p:grpSpPr bwMode="auto">
          <a:xfrm>
            <a:off x="219879" y="2793479"/>
            <a:ext cx="2590800" cy="3581400"/>
            <a:chOff x="1883" y="1809"/>
            <a:chExt cx="1632" cy="2256"/>
          </a:xfrm>
        </p:grpSpPr>
        <p:sp>
          <p:nvSpPr>
            <p:cNvPr id="59" name="Rectangle 5">
              <a:extLst>
                <a:ext uri="{FF2B5EF4-FFF2-40B4-BE49-F238E27FC236}">
                  <a16:creationId xmlns:a16="http://schemas.microsoft.com/office/drawing/2014/main" id="{38064EA7-923E-491A-B859-5F63A2D3655E}"/>
                </a:ext>
              </a:extLst>
            </p:cNvPr>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楷体" panose="02010609060101010101" pitchFamily="49" charset="-122"/>
                <a:ea typeface="楷体" panose="02010609060101010101" pitchFamily="49" charset="-122"/>
              </a:endParaRPr>
            </a:p>
          </p:txBody>
        </p:sp>
        <p:sp>
          <p:nvSpPr>
            <p:cNvPr id="60" name="Line 6">
              <a:extLst>
                <a:ext uri="{FF2B5EF4-FFF2-40B4-BE49-F238E27FC236}">
                  <a16:creationId xmlns:a16="http://schemas.microsoft.com/office/drawing/2014/main" id="{AF8D9A36-1890-40FB-8104-94EF1BD222AB}"/>
                </a:ext>
              </a:extLst>
            </p:cNvPr>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1" name="Line 7">
              <a:extLst>
                <a:ext uri="{FF2B5EF4-FFF2-40B4-BE49-F238E27FC236}">
                  <a16:creationId xmlns:a16="http://schemas.microsoft.com/office/drawing/2014/main" id="{1A3BFB3A-9C19-4CB0-9CCD-EED1A9F9EE8C}"/>
                </a:ext>
              </a:extLst>
            </p:cNvPr>
            <p:cNvSpPr>
              <a:spLocks noChangeShapeType="1"/>
            </p:cNvSpPr>
            <p:nvPr/>
          </p:nvSpPr>
          <p:spPr bwMode="auto">
            <a:xfrm>
              <a:off x="3275" y="22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2" name="Line 8">
              <a:extLst>
                <a:ext uri="{FF2B5EF4-FFF2-40B4-BE49-F238E27FC236}">
                  <a16:creationId xmlns:a16="http://schemas.microsoft.com/office/drawing/2014/main" id="{697A6676-886C-4CD0-8C51-5B304AFDDB72}"/>
                </a:ext>
              </a:extLst>
            </p:cNvPr>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3" name="Line 9">
              <a:extLst>
                <a:ext uri="{FF2B5EF4-FFF2-40B4-BE49-F238E27FC236}">
                  <a16:creationId xmlns:a16="http://schemas.microsoft.com/office/drawing/2014/main" id="{3A93B578-5AD1-409C-ADDC-323418DA94C7}"/>
                </a:ext>
              </a:extLst>
            </p:cNvPr>
            <p:cNvSpPr>
              <a:spLocks noChangeShapeType="1"/>
            </p:cNvSpPr>
            <p:nvPr/>
          </p:nvSpPr>
          <p:spPr bwMode="auto">
            <a:xfrm>
              <a:off x="3275" y="272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4" name="Line 10">
              <a:extLst>
                <a:ext uri="{FF2B5EF4-FFF2-40B4-BE49-F238E27FC236}">
                  <a16:creationId xmlns:a16="http://schemas.microsoft.com/office/drawing/2014/main" id="{25A6050D-6EAA-4725-A8A0-F9487215A0EF}"/>
                </a:ext>
              </a:extLst>
            </p:cNvPr>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5" name="Line 11">
              <a:extLst>
                <a:ext uri="{FF2B5EF4-FFF2-40B4-BE49-F238E27FC236}">
                  <a16:creationId xmlns:a16="http://schemas.microsoft.com/office/drawing/2014/main" id="{5209E82F-03C5-4309-8E8F-47371B4691B9}"/>
                </a:ext>
              </a:extLst>
            </p:cNvPr>
            <p:cNvSpPr>
              <a:spLocks noChangeShapeType="1"/>
            </p:cNvSpPr>
            <p:nvPr/>
          </p:nvSpPr>
          <p:spPr bwMode="auto">
            <a:xfrm>
              <a:off x="3275" y="329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6" name="Line 12">
              <a:extLst>
                <a:ext uri="{FF2B5EF4-FFF2-40B4-BE49-F238E27FC236}">
                  <a16:creationId xmlns:a16="http://schemas.microsoft.com/office/drawing/2014/main" id="{2081F144-AFE7-4B21-83AE-43027A78A20F}"/>
                </a:ext>
              </a:extLst>
            </p:cNvPr>
            <p:cNvSpPr>
              <a:spLocks noChangeShapeType="1"/>
            </p:cNvSpPr>
            <p:nvPr/>
          </p:nvSpPr>
          <p:spPr bwMode="auto">
            <a:xfrm>
              <a:off x="3275" y="3585"/>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7" name="Line 13">
              <a:extLst>
                <a:ext uri="{FF2B5EF4-FFF2-40B4-BE49-F238E27FC236}">
                  <a16:creationId xmlns:a16="http://schemas.microsoft.com/office/drawing/2014/main" id="{FB558902-85F9-473B-BCA9-41576C5987B1}"/>
                </a:ext>
              </a:extLst>
            </p:cNvPr>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68" name="Text Box 14">
              <a:extLst>
                <a:ext uri="{FF2B5EF4-FFF2-40B4-BE49-F238E27FC236}">
                  <a16:creationId xmlns:a16="http://schemas.microsoft.com/office/drawing/2014/main" id="{4EEC3E83-9FE9-465E-82F6-D1DEA0300E46}"/>
                </a:ext>
              </a:extLst>
            </p:cNvPr>
            <p:cNvSpPr txBox="1">
              <a:spLocks noChangeArrowheads="1"/>
            </p:cNvSpPr>
            <p:nvPr/>
          </p:nvSpPr>
          <p:spPr bwMode="auto">
            <a:xfrm>
              <a:off x="2123" y="1905"/>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G</a:t>
              </a:r>
              <a:r>
                <a:rPr lang="en-US" altLang="zh-CN" sz="1800" b="0">
                  <a:solidFill>
                    <a:schemeClr val="bg1"/>
                  </a:solidFill>
                  <a:latin typeface="楷体" panose="02010609060101010101" pitchFamily="49" charset="-122"/>
                  <a:ea typeface="楷体" panose="02010609060101010101" pitchFamily="49" charset="-122"/>
                </a:rPr>
                <a:t>1</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69" name="Text Box 15">
              <a:extLst>
                <a:ext uri="{FF2B5EF4-FFF2-40B4-BE49-F238E27FC236}">
                  <a16:creationId xmlns:a16="http://schemas.microsoft.com/office/drawing/2014/main" id="{53A94C7B-5CF1-4D99-9917-7A5BE8C45436}"/>
                </a:ext>
              </a:extLst>
            </p:cNvPr>
            <p:cNvSpPr txBox="1">
              <a:spLocks noChangeArrowheads="1"/>
            </p:cNvSpPr>
            <p:nvPr/>
          </p:nvSpPr>
          <p:spPr bwMode="auto">
            <a:xfrm>
              <a:off x="2123" y="224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G</a:t>
              </a:r>
              <a:r>
                <a:rPr lang="en-US" altLang="zh-CN" sz="1800" b="0">
                  <a:solidFill>
                    <a:schemeClr val="bg1"/>
                  </a:solidFill>
                  <a:latin typeface="楷体" panose="02010609060101010101" pitchFamily="49" charset="-122"/>
                  <a:ea typeface="楷体" panose="02010609060101010101" pitchFamily="49" charset="-122"/>
                </a:rPr>
                <a:t>2A</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0" name="Line 16">
              <a:extLst>
                <a:ext uri="{FF2B5EF4-FFF2-40B4-BE49-F238E27FC236}">
                  <a16:creationId xmlns:a16="http://schemas.microsoft.com/office/drawing/2014/main" id="{C16CA87D-A45D-446D-B4FE-4D4650E91A69}"/>
                </a:ext>
              </a:extLst>
            </p:cNvPr>
            <p:cNvSpPr>
              <a:spLocks noChangeShapeType="1"/>
            </p:cNvSpPr>
            <p:nvPr/>
          </p:nvSpPr>
          <p:spPr bwMode="auto">
            <a:xfrm>
              <a:off x="2210" y="228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71" name="Text Box 17">
              <a:extLst>
                <a:ext uri="{FF2B5EF4-FFF2-40B4-BE49-F238E27FC236}">
                  <a16:creationId xmlns:a16="http://schemas.microsoft.com/office/drawing/2014/main" id="{1F99E316-75F8-4498-A6D3-208666E63DAF}"/>
                </a:ext>
              </a:extLst>
            </p:cNvPr>
            <p:cNvSpPr txBox="1">
              <a:spLocks noChangeArrowheads="1"/>
            </p:cNvSpPr>
            <p:nvPr/>
          </p:nvSpPr>
          <p:spPr bwMode="auto">
            <a:xfrm>
              <a:off x="2123" y="2529"/>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G</a:t>
              </a:r>
              <a:r>
                <a:rPr lang="en-US" altLang="zh-CN" sz="1800" b="0" dirty="0">
                  <a:solidFill>
                    <a:schemeClr val="bg1"/>
                  </a:solidFill>
                  <a:latin typeface="楷体" panose="02010609060101010101" pitchFamily="49" charset="-122"/>
                  <a:ea typeface="楷体" panose="02010609060101010101" pitchFamily="49" charset="-122"/>
                </a:rPr>
                <a:t>2B</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72" name="Line 18">
              <a:extLst>
                <a:ext uri="{FF2B5EF4-FFF2-40B4-BE49-F238E27FC236}">
                  <a16:creationId xmlns:a16="http://schemas.microsoft.com/office/drawing/2014/main" id="{63BE8918-DFF4-41C2-9810-3FBEDBA458AE}"/>
                </a:ext>
              </a:extLst>
            </p:cNvPr>
            <p:cNvSpPr>
              <a:spLocks noChangeShapeType="1"/>
            </p:cNvSpPr>
            <p:nvPr/>
          </p:nvSpPr>
          <p:spPr bwMode="auto">
            <a:xfrm>
              <a:off x="2198" y="257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73" name="Text Box 19">
              <a:extLst>
                <a:ext uri="{FF2B5EF4-FFF2-40B4-BE49-F238E27FC236}">
                  <a16:creationId xmlns:a16="http://schemas.microsoft.com/office/drawing/2014/main" id="{D9CBCB4E-193E-4B9C-A6E0-9AE4E59D7D98}"/>
                </a:ext>
              </a:extLst>
            </p:cNvPr>
            <p:cNvSpPr txBox="1">
              <a:spLocks noChangeArrowheads="1"/>
            </p:cNvSpPr>
            <p:nvPr/>
          </p:nvSpPr>
          <p:spPr bwMode="auto">
            <a:xfrm>
              <a:off x="2144" y="2961"/>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C</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4" name="Text Box 20">
              <a:extLst>
                <a:ext uri="{FF2B5EF4-FFF2-40B4-BE49-F238E27FC236}">
                  <a16:creationId xmlns:a16="http://schemas.microsoft.com/office/drawing/2014/main" id="{2C21F6CC-8908-44C5-AF8E-094843F31953}"/>
                </a:ext>
              </a:extLst>
            </p:cNvPr>
            <p:cNvSpPr txBox="1">
              <a:spLocks noChangeArrowheads="1"/>
            </p:cNvSpPr>
            <p:nvPr/>
          </p:nvSpPr>
          <p:spPr bwMode="auto">
            <a:xfrm>
              <a:off x="2144" y="3267"/>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B</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5" name="Text Box 21">
              <a:extLst>
                <a:ext uri="{FF2B5EF4-FFF2-40B4-BE49-F238E27FC236}">
                  <a16:creationId xmlns:a16="http://schemas.microsoft.com/office/drawing/2014/main" id="{246853D3-FBA2-432B-83DE-4C122A54FC01}"/>
                </a:ext>
              </a:extLst>
            </p:cNvPr>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A</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6" name="Text Box 22">
              <a:extLst>
                <a:ext uri="{FF2B5EF4-FFF2-40B4-BE49-F238E27FC236}">
                  <a16:creationId xmlns:a16="http://schemas.microsoft.com/office/drawing/2014/main" id="{17E43A73-B2E5-43C2-9F03-09FB9A832A30}"/>
                </a:ext>
              </a:extLst>
            </p:cNvPr>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Y</a:t>
              </a:r>
              <a:r>
                <a:rPr lang="en-US" altLang="zh-CN" sz="1600" b="0">
                  <a:solidFill>
                    <a:schemeClr val="bg1"/>
                  </a:solidFill>
                  <a:latin typeface="楷体" panose="02010609060101010101" pitchFamily="49" charset="-122"/>
                  <a:ea typeface="楷体" panose="02010609060101010101" pitchFamily="49" charset="-122"/>
                </a:rPr>
                <a:t>0</a:t>
              </a:r>
            </a:p>
          </p:txBody>
        </p:sp>
        <p:sp>
          <p:nvSpPr>
            <p:cNvPr id="77" name="Text Box 23">
              <a:extLst>
                <a:ext uri="{FF2B5EF4-FFF2-40B4-BE49-F238E27FC236}">
                  <a16:creationId xmlns:a16="http://schemas.microsoft.com/office/drawing/2014/main" id="{66D0CD43-1610-4387-97B0-2474D10960FA}"/>
                </a:ext>
              </a:extLst>
            </p:cNvPr>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a:solidFill>
                    <a:schemeClr val="bg1"/>
                  </a:solidFill>
                  <a:latin typeface="楷体" panose="02010609060101010101" pitchFamily="49" charset="-122"/>
                  <a:ea typeface="楷体" panose="02010609060101010101" pitchFamily="49" charset="-122"/>
                </a:rPr>
                <a:t>Y</a:t>
              </a:r>
              <a:r>
                <a:rPr lang="en-US" altLang="zh-CN" sz="1600" b="0">
                  <a:solidFill>
                    <a:schemeClr val="bg1"/>
                  </a:solidFill>
                  <a:latin typeface="楷体" panose="02010609060101010101" pitchFamily="49" charset="-122"/>
                  <a:ea typeface="楷体" panose="02010609060101010101" pitchFamily="49" charset="-122"/>
                </a:rPr>
                <a:t>7</a:t>
              </a:r>
              <a:endParaRPr lang="en-US" altLang="zh-CN" sz="3200" b="0">
                <a:solidFill>
                  <a:schemeClr val="bg1"/>
                </a:solidFill>
                <a:latin typeface="楷体" panose="02010609060101010101" pitchFamily="49" charset="-122"/>
                <a:ea typeface="楷体" panose="02010609060101010101" pitchFamily="49" charset="-122"/>
              </a:endParaRPr>
            </a:p>
          </p:txBody>
        </p:sp>
        <p:sp>
          <p:nvSpPr>
            <p:cNvPr id="78" name="Text Box 24">
              <a:extLst>
                <a:ext uri="{FF2B5EF4-FFF2-40B4-BE49-F238E27FC236}">
                  <a16:creationId xmlns:a16="http://schemas.microsoft.com/office/drawing/2014/main" id="{6E1CBEB6-E3C7-43E9-9C3E-2B25D41BE6A7}"/>
                </a:ext>
              </a:extLst>
            </p:cNvPr>
            <p:cNvSpPr txBox="1">
              <a:spLocks noChangeArrowheads="1"/>
            </p:cNvSpPr>
            <p:nvPr/>
          </p:nvSpPr>
          <p:spPr bwMode="auto">
            <a:xfrm>
              <a:off x="2939" y="243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79" name="Text Box 25">
              <a:extLst>
                <a:ext uri="{FF2B5EF4-FFF2-40B4-BE49-F238E27FC236}">
                  <a16:creationId xmlns:a16="http://schemas.microsoft.com/office/drawing/2014/main" id="{CEF58933-3A36-4897-B858-71798084659B}"/>
                </a:ext>
              </a:extLst>
            </p:cNvPr>
            <p:cNvSpPr txBox="1">
              <a:spLocks noChangeArrowheads="1"/>
            </p:cNvSpPr>
            <p:nvPr/>
          </p:nvSpPr>
          <p:spPr bwMode="auto">
            <a:xfrm>
              <a:off x="2939" y="320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0" name="Text Box 26">
              <a:extLst>
                <a:ext uri="{FF2B5EF4-FFF2-40B4-BE49-F238E27FC236}">
                  <a16:creationId xmlns:a16="http://schemas.microsoft.com/office/drawing/2014/main" id="{BADED43D-5EE3-43AC-A86E-51DE875ABA09}"/>
                </a:ext>
              </a:extLst>
            </p:cNvPr>
            <p:cNvSpPr txBox="1">
              <a:spLocks noChangeArrowheads="1"/>
            </p:cNvSpPr>
            <p:nvPr/>
          </p:nvSpPr>
          <p:spPr bwMode="auto">
            <a:xfrm>
              <a:off x="2939" y="2961"/>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1" name="Text Box 27">
              <a:extLst>
                <a:ext uri="{FF2B5EF4-FFF2-40B4-BE49-F238E27FC236}">
                  <a16:creationId xmlns:a16="http://schemas.microsoft.com/office/drawing/2014/main" id="{42ECFBBC-8384-4C23-AB2D-72CDF52B26B8}"/>
                </a:ext>
              </a:extLst>
            </p:cNvPr>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82" name="Line 28">
              <a:extLst>
                <a:ext uri="{FF2B5EF4-FFF2-40B4-BE49-F238E27FC236}">
                  <a16:creationId xmlns:a16="http://schemas.microsoft.com/office/drawing/2014/main" id="{6DAF2305-9BE4-412F-9777-9738F01DF240}"/>
                </a:ext>
              </a:extLst>
            </p:cNvPr>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3" name="Line 29">
              <a:extLst>
                <a:ext uri="{FF2B5EF4-FFF2-40B4-BE49-F238E27FC236}">
                  <a16:creationId xmlns:a16="http://schemas.microsoft.com/office/drawing/2014/main" id="{0EB1BE47-8CBF-4B91-B819-A73EA38B68D5}"/>
                </a:ext>
              </a:extLst>
            </p:cNvPr>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4" name="Line 30">
              <a:extLst>
                <a:ext uri="{FF2B5EF4-FFF2-40B4-BE49-F238E27FC236}">
                  <a16:creationId xmlns:a16="http://schemas.microsoft.com/office/drawing/2014/main" id="{7CA469B7-5135-474B-B939-D453928D0859}"/>
                </a:ext>
              </a:extLst>
            </p:cNvPr>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5" name="Line 31">
              <a:extLst>
                <a:ext uri="{FF2B5EF4-FFF2-40B4-BE49-F238E27FC236}">
                  <a16:creationId xmlns:a16="http://schemas.microsoft.com/office/drawing/2014/main" id="{51D9EE1B-6336-4756-BDA6-DDA9279E103F}"/>
                </a:ext>
              </a:extLst>
            </p:cNvPr>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6" name="Line 32">
              <a:extLst>
                <a:ext uri="{FF2B5EF4-FFF2-40B4-BE49-F238E27FC236}">
                  <a16:creationId xmlns:a16="http://schemas.microsoft.com/office/drawing/2014/main" id="{7733C0AE-E28B-4E81-B449-A6555B0A40D2}"/>
                </a:ext>
              </a:extLst>
            </p:cNvPr>
            <p:cNvSpPr>
              <a:spLocks noChangeShapeType="1"/>
            </p:cNvSpPr>
            <p:nvPr/>
          </p:nvSpPr>
          <p:spPr bwMode="auto">
            <a:xfrm>
              <a:off x="1883" y="313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7" name="Line 33">
              <a:extLst>
                <a:ext uri="{FF2B5EF4-FFF2-40B4-BE49-F238E27FC236}">
                  <a16:creationId xmlns:a16="http://schemas.microsoft.com/office/drawing/2014/main" id="{CAF2AA9B-598D-4A99-966D-36731A62A0A5}"/>
                </a:ext>
              </a:extLst>
            </p:cNvPr>
            <p:cNvSpPr>
              <a:spLocks noChangeShapeType="1"/>
            </p:cNvSpPr>
            <p:nvPr/>
          </p:nvSpPr>
          <p:spPr bwMode="auto">
            <a:xfrm>
              <a:off x="1883" y="270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8" name="Line 34">
              <a:extLst>
                <a:ext uri="{FF2B5EF4-FFF2-40B4-BE49-F238E27FC236}">
                  <a16:creationId xmlns:a16="http://schemas.microsoft.com/office/drawing/2014/main" id="{CC06127E-ED54-4DFA-B53A-36B2A72D0E3C}"/>
                </a:ext>
              </a:extLst>
            </p:cNvPr>
            <p:cNvSpPr>
              <a:spLocks noChangeShapeType="1"/>
            </p:cNvSpPr>
            <p:nvPr/>
          </p:nvSpPr>
          <p:spPr bwMode="auto">
            <a:xfrm>
              <a:off x="1883" y="2412"/>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89" name="Line 35">
              <a:extLst>
                <a:ext uri="{FF2B5EF4-FFF2-40B4-BE49-F238E27FC236}">
                  <a16:creationId xmlns:a16="http://schemas.microsoft.com/office/drawing/2014/main" id="{EFE1D23F-7729-4D93-A9C4-31497353A767}"/>
                </a:ext>
              </a:extLst>
            </p:cNvPr>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grpSp>
      <p:graphicFrame>
        <p:nvGraphicFramePr>
          <p:cNvPr id="90" name="表格 89">
            <a:extLst>
              <a:ext uri="{FF2B5EF4-FFF2-40B4-BE49-F238E27FC236}">
                <a16:creationId xmlns:a16="http://schemas.microsoft.com/office/drawing/2014/main" id="{1532B2D1-0E77-4C6F-92E9-8E613759F764}"/>
              </a:ext>
            </a:extLst>
          </p:cNvPr>
          <p:cNvGraphicFramePr>
            <a:graphicFrameLocks noGrp="1"/>
          </p:cNvGraphicFramePr>
          <p:nvPr>
            <p:custDataLst>
              <p:tags r:id="rId1"/>
            </p:custDataLst>
            <p:extLst>
              <p:ext uri="{D42A27DB-BD31-4B8C-83A1-F6EECF244321}">
                <p14:modId xmlns:p14="http://schemas.microsoft.com/office/powerpoint/2010/main" val="4056665042"/>
              </p:ext>
            </p:extLst>
          </p:nvPr>
        </p:nvGraphicFramePr>
        <p:xfrm>
          <a:off x="3028950" y="2793479"/>
          <a:ext cx="6012161" cy="3581398"/>
        </p:xfrm>
        <a:graphic>
          <a:graphicData uri="http://schemas.openxmlformats.org/drawingml/2006/table">
            <a:tbl>
              <a:tblPr/>
              <a:tblGrid>
                <a:gridCol w="1495184">
                  <a:extLst>
                    <a:ext uri="{9D8B030D-6E8A-4147-A177-3AD203B41FA5}">
                      <a16:colId xmlns:a16="http://schemas.microsoft.com/office/drawing/2014/main" val="20000"/>
                    </a:ext>
                  </a:extLst>
                </a:gridCol>
                <a:gridCol w="992379">
                  <a:extLst>
                    <a:ext uri="{9D8B030D-6E8A-4147-A177-3AD203B41FA5}">
                      <a16:colId xmlns:a16="http://schemas.microsoft.com/office/drawing/2014/main" val="20001"/>
                    </a:ext>
                  </a:extLst>
                </a:gridCol>
                <a:gridCol w="3524598">
                  <a:extLst>
                    <a:ext uri="{9D8B030D-6E8A-4147-A177-3AD203B41FA5}">
                      <a16:colId xmlns:a16="http://schemas.microsoft.com/office/drawing/2014/main" val="20002"/>
                    </a:ext>
                  </a:extLst>
                </a:gridCol>
              </a:tblGrid>
              <a:tr h="408702">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使 能 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 入 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zh-CN" sz="1400" b="1" kern="100" dirty="0">
                          <a:latin typeface="Times New Roman" panose="02020603050405020304"/>
                          <a:ea typeface="宋体" panose="02010600030101010101" pitchFamily="2" charset="-122"/>
                          <a:cs typeface="Times New Roman" panose="02020603050405020304"/>
                        </a:rPr>
                        <a:t>输</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出</a:t>
                      </a:r>
                      <a:r>
                        <a:rPr lang="en-US" sz="1400" b="1" kern="100" dirty="0">
                          <a:latin typeface="Times New Roman" panose="02020603050405020304"/>
                          <a:ea typeface="宋体" panose="02010600030101010101" pitchFamily="2" charset="-122"/>
                          <a:cs typeface="Times New Roman" panose="02020603050405020304"/>
                        </a:rPr>
                        <a:t>    </a:t>
                      </a:r>
                      <a:r>
                        <a:rPr lang="zh-CN" sz="1400" b="1" kern="100" dirty="0">
                          <a:latin typeface="Times New Roman" panose="02020603050405020304"/>
                          <a:ea typeface="宋体" panose="02010600030101010101" pitchFamily="2" charset="-122"/>
                          <a:cs typeface="Times New Roman" panose="02020603050405020304"/>
                        </a:rPr>
                        <a:t>端</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1690">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1</a:t>
                      </a:r>
                      <a:r>
                        <a:rPr lang="en-US" sz="1400" b="1" kern="100" dirty="0">
                          <a:latin typeface="Times New Roman" panose="02020603050405020304"/>
                          <a:ea typeface="宋体" panose="02010600030101010101" pitchFamily="2" charset="-122"/>
                          <a:cs typeface="Times New Roman" panose="02020603050405020304"/>
                        </a:rPr>
                        <a:t>  #G</a:t>
                      </a:r>
                      <a:r>
                        <a:rPr lang="en-US" sz="1400" b="1" kern="100" baseline="-25000" dirty="0">
                          <a:latin typeface="Times New Roman" panose="02020603050405020304"/>
                          <a:ea typeface="宋体" panose="02010600030101010101" pitchFamily="2" charset="-122"/>
                          <a:cs typeface="Times New Roman" panose="02020603050405020304"/>
                        </a:rPr>
                        <a:t>2A   </a:t>
                      </a:r>
                      <a:r>
                        <a:rPr lang="en-US" sz="1400" b="1" kern="100" dirty="0">
                          <a:latin typeface="Times New Roman" panose="02020603050405020304"/>
                          <a:ea typeface="宋体" panose="02010600030101010101" pitchFamily="2" charset="-122"/>
                          <a:cs typeface="Times New Roman" panose="02020603050405020304"/>
                        </a:rPr>
                        <a:t>#G</a:t>
                      </a:r>
                      <a:r>
                        <a:rPr lang="en-US" sz="1400" b="1" kern="100" baseline="-25000" dirty="0">
                          <a:latin typeface="Times New Roman" panose="02020603050405020304"/>
                          <a:ea typeface="宋体" panose="02010600030101010101" pitchFamily="2" charset="-122"/>
                          <a:cs typeface="Times New Roman" panose="02020603050405020304"/>
                        </a:rPr>
                        <a:t>2B</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C  B  A</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0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1  </a:t>
                      </a:r>
                      <a:r>
                        <a:rPr lang="en-US" sz="1400" b="1" kern="100" dirty="0">
                          <a:latin typeface="Times New Roman" panose="02020603050405020304"/>
                          <a:ea typeface="宋体" panose="02010600030101010101" pitchFamily="2" charset="-122"/>
                          <a:cs typeface="Times New Roman" panose="02020603050405020304"/>
                        </a:rPr>
                        <a:t>#Y</a:t>
                      </a:r>
                      <a:r>
                        <a:rPr lang="en-US" sz="1400" b="1" kern="100" baseline="-25000" dirty="0">
                          <a:latin typeface="Times New Roman" panose="02020603050405020304"/>
                          <a:ea typeface="宋体" panose="02010600030101010101" pitchFamily="2" charset="-122"/>
                          <a:cs typeface="Times New Roman" panose="02020603050405020304"/>
                        </a:rPr>
                        <a:t>2</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3</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4</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5</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6</a:t>
                      </a:r>
                      <a:r>
                        <a:rPr lang="en-US" sz="1400" b="1" kern="100" dirty="0">
                          <a:latin typeface="Times New Roman" panose="02020603050405020304"/>
                          <a:ea typeface="宋体" panose="02010600030101010101" pitchFamily="2" charset="-122"/>
                          <a:cs typeface="Times New Roman" panose="02020603050405020304"/>
                        </a:rPr>
                        <a:t>  #Y</a:t>
                      </a:r>
                      <a:r>
                        <a:rPr lang="en-US" sz="1400" b="1" kern="100" baseline="-25000" dirty="0">
                          <a:latin typeface="Times New Roman" panose="02020603050405020304"/>
                          <a:ea typeface="宋体" panose="02010600030101010101" pitchFamily="2" charset="-122"/>
                          <a:cs typeface="Times New Roman" panose="02020603050405020304"/>
                        </a:rPr>
                        <a:t>7</a:t>
                      </a:r>
                      <a:endParaRPr lang="zh-CN" sz="14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91006">
                <a:tc>
                  <a:txBody>
                    <a:bodyPr/>
                    <a:lstStyle/>
                    <a:p>
                      <a:pPr algn="ctr" hangingPunct="0">
                        <a:lnSpc>
                          <a:spcPts val="1500"/>
                        </a:lnSpc>
                        <a:spcAft>
                          <a:spcPts val="0"/>
                        </a:spcAft>
                        <a:tabLst>
                          <a:tab pos="374650" algn="l"/>
                        </a:tabLs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1     1</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0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rPr>
                        <a:t>1    0     0</a:t>
                      </a:r>
                      <a:endParaRPr lang="zh-CN" sz="1800" b="1" kern="100" dirty="0">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r>
                        <a:rPr lang="en-US" sz="1800" b="1" kern="100" dirty="0">
                          <a:latin typeface="Times New Roman" panose="02020603050405020304"/>
                          <a:ea typeface="宋体" panose="02010600030101010101" pitchFamily="2" charset="-122"/>
                          <a:cs typeface="Times New Roman" panose="02020603050405020304"/>
                        </a:rPr>
                        <a:t>  </a:t>
                      </a:r>
                      <a:r>
                        <a:rPr lang="en-US" sz="1800" b="1"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8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0   0   1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0   1   1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1   0   1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1   1   0</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1800" b="1" kern="100" dirty="0">
                          <a:solidFill>
                            <a:srgbClr val="FF0000"/>
                          </a:solidFill>
                          <a:latin typeface="Times New Roman" panose="02020603050405020304"/>
                          <a:ea typeface="宋体" panose="02010600030101010101" pitchFamily="2" charset="-122"/>
                          <a:cs typeface="Times New Roman" panose="02020603050405020304"/>
                        </a:rPr>
                        <a:t>1   1   1</a:t>
                      </a:r>
                      <a:endParaRPr lang="zh-CN" sz="1800" b="1" kern="100" dirty="0">
                        <a:solidFill>
                          <a:srgbClr val="FF0000"/>
                        </a:solidFill>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r>
                        <a:rPr lang="en-US" sz="2000" b="1" kern="100" dirty="0">
                          <a:latin typeface="Times New Roman" panose="02020603050405020304"/>
                          <a:ea typeface="宋体" panose="02010600030101010101" pitchFamily="2" charset="-122"/>
                          <a:cs typeface="Times New Roman" panose="02020603050405020304"/>
                        </a:rPr>
                        <a:t>    1    1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 0    </a:t>
                      </a: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楷体" panose="02010609060101010101" pitchFamily="49" charset="-122"/>
                        <a:cs typeface="Times New Roman" panose="02020603050405020304"/>
                      </a:endParaRPr>
                    </a:p>
                    <a:p>
                      <a:pPr algn="ctr" hangingPunct="0">
                        <a:lnSpc>
                          <a:spcPts val="1500"/>
                        </a:lnSpc>
                        <a:spcAft>
                          <a:spcPts val="0"/>
                        </a:spcAft>
                      </a:pPr>
                      <a:r>
                        <a:rPr lang="en-US" sz="2000" b="1" kern="100" dirty="0">
                          <a:latin typeface="Times New Roman" panose="02020603050405020304"/>
                          <a:ea typeface="宋体" panose="02010600030101010101" pitchFamily="2" charset="-122"/>
                          <a:cs typeface="Times New Roman" panose="02020603050405020304"/>
                        </a:rPr>
                        <a:t>1    1    1    1    1    1    1    </a:t>
                      </a:r>
                      <a:r>
                        <a:rPr lang="en-US" sz="2000" b="1" kern="100" dirty="0">
                          <a:solidFill>
                            <a:srgbClr val="FF0000"/>
                          </a:solidFill>
                          <a:latin typeface="Times New Roman" panose="02020603050405020304"/>
                          <a:ea typeface="宋体" panose="02010600030101010101" pitchFamily="2" charset="-122"/>
                          <a:cs typeface="Times New Roman" panose="02020603050405020304"/>
                        </a:rPr>
                        <a:t>0</a:t>
                      </a:r>
                      <a:endParaRPr lang="zh-CN" sz="2000" b="1" kern="100" dirty="0">
                        <a:solidFill>
                          <a:srgbClr val="FF0000"/>
                        </a:solidFill>
                        <a:latin typeface="Times New Roman" panose="02020603050405020304"/>
                        <a:ea typeface="楷体" panose="02010609060101010101" pitchFamily="49" charset="-122"/>
                        <a:cs typeface="Times New Roman" panose="02020603050405020304"/>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593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15</a:t>
            </a:fld>
            <a:endParaRPr lang="zh-CN" altLang="en-US"/>
          </a:p>
        </p:txBody>
      </p:sp>
      <p:sp>
        <p:nvSpPr>
          <p:cNvPr id="35" name="Text Box 5"/>
          <p:cNvSpPr txBox="1"/>
          <p:nvPr/>
        </p:nvSpPr>
        <p:spPr>
          <a:xfrm>
            <a:off x="137141" y="762370"/>
            <a:ext cx="8867447" cy="5097357"/>
          </a:xfrm>
          <a:prstGeom prst="rect">
            <a:avLst/>
          </a:prstGeom>
          <a:noFill/>
          <a:ln w="9525">
            <a:noFill/>
          </a:ln>
        </p:spPr>
        <p:txBody>
          <a:bodyPr wrap="square" anchor="t">
            <a:spAutoFit/>
          </a:bodyPr>
          <a:lstStyle/>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74LS139</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(2-4</a:t>
            </a:r>
            <a:r>
              <a:rPr lang="zh-CN" altLang="en-US" sz="2800" b="1" dirty="0">
                <a:solidFill>
                  <a:schemeClr val="accent2"/>
                </a:solidFill>
                <a:latin typeface="楷体" panose="02010609060101010101" pitchFamily="49" charset="-122"/>
                <a:ea typeface="楷体" panose="02010609060101010101" pitchFamily="49" charset="-122"/>
              </a:rPr>
              <a:t>译码器</a:t>
            </a:r>
            <a:r>
              <a:rPr lang="en-US" altLang="zh-CN" sz="2800" b="1" dirty="0">
                <a:solidFill>
                  <a:schemeClr val="accent2"/>
                </a:solidFill>
                <a:latin typeface="楷体" panose="02010609060101010101" pitchFamily="49" charset="-122"/>
                <a:ea typeface="楷体" panose="02010609060101010101" pitchFamily="49" charset="-122"/>
              </a:rPr>
              <a:t>)</a:t>
            </a:r>
          </a:p>
          <a:p>
            <a:pPr lvl="1">
              <a:lnSpc>
                <a:spcPct val="170000"/>
              </a:lnSpc>
            </a:pPr>
            <a:r>
              <a:rPr lang="en-US" altLang="zh-CN" sz="2800" b="1" dirty="0">
                <a:latin typeface="楷体" panose="02010609060101010101" pitchFamily="49" charset="-122"/>
                <a:ea typeface="楷体" panose="02010609060101010101" pitchFamily="49" charset="-122"/>
              </a:rPr>
              <a:t>2-4</a:t>
            </a:r>
            <a:r>
              <a:rPr lang="zh-CN" altLang="en-US" sz="2800" b="1" dirty="0">
                <a:latin typeface="楷体" panose="02010609060101010101" pitchFamily="49" charset="-122"/>
                <a:ea typeface="楷体" panose="02010609060101010101" pitchFamily="49" charset="-122"/>
              </a:rPr>
              <a:t>译码器有</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个使能端、</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个输入端、</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个输出端。在使能端为有效电平时，对应每一组输入代码，只有一个输出端为有效电平。</a:t>
            </a:r>
            <a:endParaRPr lang="en-US" altLang="zh-CN" sz="2800" b="1" dirty="0">
              <a:latin typeface="楷体" panose="02010609060101010101" pitchFamily="49" charset="-122"/>
              <a:ea typeface="楷体" panose="02010609060101010101" pitchFamily="49" charset="-122"/>
            </a:endParaRPr>
          </a:p>
          <a:p>
            <a:pPr lvl="1">
              <a:lnSpc>
                <a:spcPct val="170000"/>
              </a:lnSpc>
            </a:pPr>
            <a:r>
              <a:rPr lang="zh-CN" altLang="en-US" sz="2800" b="1" dirty="0">
                <a:latin typeface="楷体" panose="02010609060101010101" pitchFamily="49" charset="-122"/>
                <a:ea typeface="楷体" panose="02010609060101010101" pitchFamily="49" charset="-122"/>
              </a:rPr>
              <a:t>具体来说，</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个输入变量，</a:t>
            </a:r>
            <a:r>
              <a:rPr lang="en-US" altLang="zh-CN" sz="2800" b="1" dirty="0">
                <a:latin typeface="楷体" panose="02010609060101010101" pitchFamily="49" charset="-122"/>
                <a:ea typeface="楷体" panose="02010609060101010101" pitchFamily="49" charset="-122"/>
              </a:rPr>
              <a:t>A0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共有</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种不同状态组合，因而译码器共有</a:t>
            </a: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个输出信号</a:t>
            </a:r>
            <a:r>
              <a:rPr lang="en-US" altLang="zh-CN" sz="2800" b="1" dirty="0">
                <a:latin typeface="楷体" panose="02010609060101010101" pitchFamily="49" charset="-122"/>
                <a:ea typeface="楷体" panose="02010609060101010101" pitchFamily="49" charset="-122"/>
              </a:rPr>
              <a:t>Y0-Y3</a:t>
            </a:r>
            <a:r>
              <a:rPr lang="zh-CN" altLang="en-US" sz="2800" b="1" dirty="0">
                <a:latin typeface="楷体" panose="02010609060101010101" pitchFamily="49" charset="-122"/>
                <a:ea typeface="楷体" panose="02010609060101010101" pitchFamily="49" charset="-122"/>
              </a:rPr>
              <a:t>，并且输出为低电平有效，其真值表如下：</a:t>
            </a:r>
          </a:p>
        </p:txBody>
      </p:sp>
    </p:spTree>
    <p:extLst>
      <p:ext uri="{BB962C8B-B14F-4D97-AF65-F5344CB8AC3E}">
        <p14:creationId xmlns:p14="http://schemas.microsoft.com/office/powerpoint/2010/main" val="653304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16</a:t>
            </a:fld>
            <a:endParaRPr lang="zh-CN" altLang="en-US"/>
          </a:p>
        </p:txBody>
      </p:sp>
      <p:graphicFrame>
        <p:nvGraphicFramePr>
          <p:cNvPr id="12" name="内容占位符 5">
            <a:extLst>
              <a:ext uri="{FF2B5EF4-FFF2-40B4-BE49-F238E27FC236}">
                <a16:creationId xmlns:a16="http://schemas.microsoft.com/office/drawing/2014/main" id="{52283378-C89D-47A1-8383-FFB8BFEABA98}"/>
              </a:ext>
            </a:extLst>
          </p:cNvPr>
          <p:cNvGraphicFramePr>
            <a:graphicFrameLocks/>
          </p:cNvGraphicFramePr>
          <p:nvPr>
            <p:extLst>
              <p:ext uri="{D42A27DB-BD31-4B8C-83A1-F6EECF244321}">
                <p14:modId xmlns:p14="http://schemas.microsoft.com/office/powerpoint/2010/main" val="2868482345"/>
              </p:ext>
            </p:extLst>
          </p:nvPr>
        </p:nvGraphicFramePr>
        <p:xfrm>
          <a:off x="2507903" y="1405449"/>
          <a:ext cx="6496685" cy="4500245"/>
        </p:xfrm>
        <a:graphic>
          <a:graphicData uri="http://schemas.openxmlformats.org/drawingml/2006/table">
            <a:tbl>
              <a:tblPr firstRow="1" firstCol="1" bandRow="1"/>
              <a:tblGrid>
                <a:gridCol w="110871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735965">
                  <a:extLst>
                    <a:ext uri="{9D8B030D-6E8A-4147-A177-3AD203B41FA5}">
                      <a16:colId xmlns:a16="http://schemas.microsoft.com/office/drawing/2014/main" val="20002"/>
                    </a:ext>
                  </a:extLst>
                </a:gridCol>
                <a:gridCol w="920115">
                  <a:extLst>
                    <a:ext uri="{9D8B030D-6E8A-4147-A177-3AD203B41FA5}">
                      <a16:colId xmlns:a16="http://schemas.microsoft.com/office/drawing/2014/main" val="20003"/>
                    </a:ext>
                  </a:extLst>
                </a:gridCol>
                <a:gridCol w="1003935">
                  <a:extLst>
                    <a:ext uri="{9D8B030D-6E8A-4147-A177-3AD203B41FA5}">
                      <a16:colId xmlns:a16="http://schemas.microsoft.com/office/drawing/2014/main" val="20004"/>
                    </a:ext>
                  </a:extLst>
                </a:gridCol>
                <a:gridCol w="974090">
                  <a:extLst>
                    <a:ext uri="{9D8B030D-6E8A-4147-A177-3AD203B41FA5}">
                      <a16:colId xmlns:a16="http://schemas.microsoft.com/office/drawing/2014/main" val="20005"/>
                    </a:ext>
                  </a:extLst>
                </a:gridCol>
                <a:gridCol w="1099820">
                  <a:extLst>
                    <a:ext uri="{9D8B030D-6E8A-4147-A177-3AD203B41FA5}">
                      <a16:colId xmlns:a16="http://schemas.microsoft.com/office/drawing/2014/main" val="20006"/>
                    </a:ext>
                  </a:extLst>
                </a:gridCol>
              </a:tblGrid>
              <a:tr h="603250">
                <a:tc>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使能端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输入端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4">
                  <a:txBody>
                    <a:bodyPr/>
                    <a:lstStyle/>
                    <a:p>
                      <a:pPr algn="ctr">
                        <a:spcAft>
                          <a:spcPts val="0"/>
                        </a:spcAft>
                      </a:pPr>
                      <a:r>
                        <a:rPr lang="zh-CN"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6900">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b="1" kern="100" dirty="0">
                          <a:solidFill>
                            <a:schemeClr val="tx1"/>
                          </a:solidFill>
                          <a:latin typeface="楷体" panose="02010609060101010101" pitchFamily="49" charset="-122"/>
                          <a:ea typeface="楷体" panose="02010609060101010101" pitchFamily="49" charset="-122"/>
                          <a:cs typeface="Times New Roman" panose="02020603050405020304"/>
                        </a:rPr>
                        <a:t> #</a:t>
                      </a:r>
                      <a:r>
                        <a:rPr lang="en-US" sz="24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Y3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0400">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9765">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0400">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9765">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9765">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13" name="Group 4">
            <a:extLst>
              <a:ext uri="{FF2B5EF4-FFF2-40B4-BE49-F238E27FC236}">
                <a16:creationId xmlns:a16="http://schemas.microsoft.com/office/drawing/2014/main" id="{34E6778C-6EF9-40F2-A4E2-8DDFF10D8464}"/>
              </a:ext>
            </a:extLst>
          </p:cNvPr>
          <p:cNvGrpSpPr/>
          <p:nvPr/>
        </p:nvGrpSpPr>
        <p:grpSpPr bwMode="auto">
          <a:xfrm>
            <a:off x="131669" y="2014186"/>
            <a:ext cx="2160240" cy="3581401"/>
            <a:chOff x="1883" y="1809"/>
            <a:chExt cx="1632" cy="2256"/>
          </a:xfrm>
        </p:grpSpPr>
        <p:sp>
          <p:nvSpPr>
            <p:cNvPr id="14" name="Rectangle 5">
              <a:extLst>
                <a:ext uri="{FF2B5EF4-FFF2-40B4-BE49-F238E27FC236}">
                  <a16:creationId xmlns:a16="http://schemas.microsoft.com/office/drawing/2014/main" id="{34549CE9-2CA7-4049-9EC8-E8FA1FAE2DB0}"/>
                </a:ext>
              </a:extLst>
            </p:cNvPr>
            <p:cNvSpPr>
              <a:spLocks noChangeArrowheads="1"/>
            </p:cNvSpPr>
            <p:nvPr/>
          </p:nvSpPr>
          <p:spPr bwMode="auto">
            <a:xfrm>
              <a:off x="2123" y="1809"/>
              <a:ext cx="1152" cy="2256"/>
            </a:xfrm>
            <a:prstGeom prst="rect">
              <a:avLst/>
            </a:prstGeom>
            <a:solidFill>
              <a:srgbClr val="339966"/>
            </a:solidFill>
            <a:ln w="9525">
              <a:solidFill>
                <a:srgbClr val="339966"/>
              </a:solidFill>
              <a:miter lim="800000"/>
            </a:ln>
          </p:spPr>
          <p:txBody>
            <a:bodyPr wrap="none" anchor="ct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spcAft>
                  <a:spcPct val="0"/>
                </a:spcAft>
                <a:buClrTx/>
                <a:buSzTx/>
                <a:buFontTx/>
                <a:buNone/>
              </a:pPr>
              <a:endParaRPr lang="zh-CN" altLang="en-US" sz="2400" b="0">
                <a:solidFill>
                  <a:schemeClr val="tx1"/>
                </a:solidFill>
                <a:latin typeface="楷体" panose="02010609060101010101" pitchFamily="49" charset="-122"/>
                <a:ea typeface="楷体" panose="02010609060101010101" pitchFamily="49" charset="-122"/>
              </a:endParaRPr>
            </a:p>
          </p:txBody>
        </p:sp>
        <p:sp>
          <p:nvSpPr>
            <p:cNvPr id="15" name="Line 6">
              <a:extLst>
                <a:ext uri="{FF2B5EF4-FFF2-40B4-BE49-F238E27FC236}">
                  <a16:creationId xmlns:a16="http://schemas.microsoft.com/office/drawing/2014/main" id="{D61C2739-EA97-421F-8BF6-46A100EF1D8F}"/>
                </a:ext>
              </a:extLst>
            </p:cNvPr>
            <p:cNvSpPr>
              <a:spLocks noChangeShapeType="1"/>
            </p:cNvSpPr>
            <p:nvPr/>
          </p:nvSpPr>
          <p:spPr bwMode="auto">
            <a:xfrm>
              <a:off x="3275" y="200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6" name="Line 8">
              <a:extLst>
                <a:ext uri="{FF2B5EF4-FFF2-40B4-BE49-F238E27FC236}">
                  <a16:creationId xmlns:a16="http://schemas.microsoft.com/office/drawing/2014/main" id="{420B9E18-8A3B-4BAC-9554-A44DC4ECED91}"/>
                </a:ext>
              </a:extLst>
            </p:cNvPr>
            <p:cNvSpPr>
              <a:spLocks noChangeShapeType="1"/>
            </p:cNvSpPr>
            <p:nvPr/>
          </p:nvSpPr>
          <p:spPr bwMode="auto">
            <a:xfrm>
              <a:off x="3275" y="248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7" name="Line 10">
              <a:extLst>
                <a:ext uri="{FF2B5EF4-FFF2-40B4-BE49-F238E27FC236}">
                  <a16:creationId xmlns:a16="http://schemas.microsoft.com/office/drawing/2014/main" id="{B777B29B-52B6-477A-A89B-66118D476C61}"/>
                </a:ext>
              </a:extLst>
            </p:cNvPr>
            <p:cNvSpPr>
              <a:spLocks noChangeShapeType="1"/>
            </p:cNvSpPr>
            <p:nvPr/>
          </p:nvSpPr>
          <p:spPr bwMode="auto">
            <a:xfrm>
              <a:off x="3275" y="300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8" name="Line 13">
              <a:extLst>
                <a:ext uri="{FF2B5EF4-FFF2-40B4-BE49-F238E27FC236}">
                  <a16:creationId xmlns:a16="http://schemas.microsoft.com/office/drawing/2014/main" id="{00773364-2ADA-4401-B673-63BAAAAEB818}"/>
                </a:ext>
              </a:extLst>
            </p:cNvPr>
            <p:cNvSpPr>
              <a:spLocks noChangeShapeType="1"/>
            </p:cNvSpPr>
            <p:nvPr/>
          </p:nvSpPr>
          <p:spPr bwMode="auto">
            <a:xfrm>
              <a:off x="3275" y="3873"/>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9" name="Text Box 14">
              <a:extLst>
                <a:ext uri="{FF2B5EF4-FFF2-40B4-BE49-F238E27FC236}">
                  <a16:creationId xmlns:a16="http://schemas.microsoft.com/office/drawing/2014/main" id="{458CF088-65BB-45F4-BB55-9360E24521BC}"/>
                </a:ext>
              </a:extLst>
            </p:cNvPr>
            <p:cNvSpPr txBox="1">
              <a:spLocks noChangeArrowheads="1"/>
            </p:cNvSpPr>
            <p:nvPr/>
          </p:nvSpPr>
          <p:spPr bwMode="auto">
            <a:xfrm>
              <a:off x="2123" y="1905"/>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E</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0" name="Text Box 17">
              <a:extLst>
                <a:ext uri="{FF2B5EF4-FFF2-40B4-BE49-F238E27FC236}">
                  <a16:creationId xmlns:a16="http://schemas.microsoft.com/office/drawing/2014/main" id="{41212567-A7B5-49D8-AC31-67AFEF15BF9E}"/>
                </a:ext>
              </a:extLst>
            </p:cNvPr>
            <p:cNvSpPr txBox="1">
              <a:spLocks noChangeArrowheads="1"/>
            </p:cNvSpPr>
            <p:nvPr/>
          </p:nvSpPr>
          <p:spPr bwMode="auto">
            <a:xfrm>
              <a:off x="2123" y="2529"/>
              <a:ext cx="5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3" name="Text Box 20">
              <a:extLst>
                <a:ext uri="{FF2B5EF4-FFF2-40B4-BE49-F238E27FC236}">
                  <a16:creationId xmlns:a16="http://schemas.microsoft.com/office/drawing/2014/main" id="{2DCB27ED-CDEF-4BE4-A74A-37C24EE25C54}"/>
                </a:ext>
              </a:extLst>
            </p:cNvPr>
            <p:cNvSpPr txBox="1">
              <a:spLocks noChangeArrowheads="1"/>
            </p:cNvSpPr>
            <p:nvPr/>
          </p:nvSpPr>
          <p:spPr bwMode="auto">
            <a:xfrm>
              <a:off x="2144" y="3267"/>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A</a:t>
              </a:r>
              <a:r>
                <a:rPr lang="en-US" altLang="zh-CN" b="0" baseline="-25000" dirty="0">
                  <a:solidFill>
                    <a:schemeClr val="bg1"/>
                  </a:solidFill>
                  <a:latin typeface="楷体" panose="02010609060101010101" pitchFamily="49" charset="-122"/>
                  <a:ea typeface="楷体" panose="02010609060101010101" pitchFamily="49" charset="-122"/>
                </a:rPr>
                <a:t>1</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4" name="Text Box 21">
              <a:extLst>
                <a:ext uri="{FF2B5EF4-FFF2-40B4-BE49-F238E27FC236}">
                  <a16:creationId xmlns:a16="http://schemas.microsoft.com/office/drawing/2014/main" id="{ECE993A5-AA23-4E8A-80CF-E2C39B4F01DE}"/>
                </a:ext>
              </a:extLst>
            </p:cNvPr>
            <p:cNvSpPr txBox="1">
              <a:spLocks noChangeArrowheads="1"/>
            </p:cNvSpPr>
            <p:nvPr/>
          </p:nvSpPr>
          <p:spPr bwMode="auto">
            <a:xfrm>
              <a:off x="2144" y="36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A</a:t>
              </a:r>
              <a:r>
                <a:rPr lang="en-US" altLang="zh-CN" b="0" baseline="-25000" dirty="0">
                  <a:solidFill>
                    <a:schemeClr val="bg1"/>
                  </a:solidFill>
                  <a:latin typeface="楷体" panose="02010609060101010101" pitchFamily="49" charset="-122"/>
                  <a:ea typeface="楷体" panose="02010609060101010101" pitchFamily="49" charset="-122"/>
                </a:rPr>
                <a:t>0</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5" name="Text Box 22">
              <a:extLst>
                <a:ext uri="{FF2B5EF4-FFF2-40B4-BE49-F238E27FC236}">
                  <a16:creationId xmlns:a16="http://schemas.microsoft.com/office/drawing/2014/main" id="{3ED033F4-F333-452B-9F31-43296E90417F}"/>
                </a:ext>
              </a:extLst>
            </p:cNvPr>
            <p:cNvSpPr txBox="1">
              <a:spLocks noChangeArrowheads="1"/>
            </p:cNvSpPr>
            <p:nvPr/>
          </p:nvSpPr>
          <p:spPr bwMode="auto">
            <a:xfrm>
              <a:off x="2939" y="18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Y</a:t>
              </a:r>
              <a:r>
                <a:rPr lang="en-US" altLang="zh-CN" sz="1600" b="0" dirty="0">
                  <a:solidFill>
                    <a:schemeClr val="bg1"/>
                  </a:solidFill>
                  <a:latin typeface="楷体" panose="02010609060101010101" pitchFamily="49" charset="-122"/>
                  <a:ea typeface="楷体" panose="02010609060101010101" pitchFamily="49" charset="-122"/>
                </a:rPr>
                <a:t>0</a:t>
              </a:r>
            </a:p>
          </p:txBody>
        </p:sp>
        <p:sp>
          <p:nvSpPr>
            <p:cNvPr id="26" name="Text Box 23">
              <a:extLst>
                <a:ext uri="{FF2B5EF4-FFF2-40B4-BE49-F238E27FC236}">
                  <a16:creationId xmlns:a16="http://schemas.microsoft.com/office/drawing/2014/main" id="{AD73175C-7A31-4DC4-BE5A-ABF4A08DC260}"/>
                </a:ext>
              </a:extLst>
            </p:cNvPr>
            <p:cNvSpPr txBox="1">
              <a:spLocks noChangeArrowheads="1"/>
            </p:cNvSpPr>
            <p:nvPr/>
          </p:nvSpPr>
          <p:spPr bwMode="auto">
            <a:xfrm>
              <a:off x="2939" y="368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b="0" dirty="0">
                  <a:solidFill>
                    <a:schemeClr val="bg1"/>
                  </a:solidFill>
                  <a:latin typeface="楷体" panose="02010609060101010101" pitchFamily="49" charset="-122"/>
                  <a:ea typeface="楷体" panose="02010609060101010101" pitchFamily="49" charset="-122"/>
                </a:rPr>
                <a:t>Y</a:t>
              </a:r>
              <a:r>
                <a:rPr lang="en-US" altLang="zh-CN" sz="1600" b="0" dirty="0">
                  <a:solidFill>
                    <a:schemeClr val="bg1"/>
                  </a:solidFill>
                  <a:latin typeface="楷体" panose="02010609060101010101" pitchFamily="49" charset="-122"/>
                  <a:ea typeface="楷体" panose="02010609060101010101" pitchFamily="49" charset="-122"/>
                </a:rPr>
                <a:t>3</a:t>
              </a:r>
              <a:endParaRPr lang="en-US" altLang="zh-CN" sz="3200" b="0" dirty="0">
                <a:solidFill>
                  <a:schemeClr val="bg1"/>
                </a:solidFill>
                <a:latin typeface="楷体" panose="02010609060101010101" pitchFamily="49" charset="-122"/>
                <a:ea typeface="楷体" panose="02010609060101010101" pitchFamily="49" charset="-122"/>
              </a:endParaRPr>
            </a:p>
          </p:txBody>
        </p:sp>
        <p:sp>
          <p:nvSpPr>
            <p:cNvPr id="27" name="Text Box 24">
              <a:extLst>
                <a:ext uri="{FF2B5EF4-FFF2-40B4-BE49-F238E27FC236}">
                  <a16:creationId xmlns:a16="http://schemas.microsoft.com/office/drawing/2014/main" id="{AB5C98AB-A295-4D09-8A66-1DBE7D1BF339}"/>
                </a:ext>
              </a:extLst>
            </p:cNvPr>
            <p:cNvSpPr txBox="1">
              <a:spLocks noChangeArrowheads="1"/>
            </p:cNvSpPr>
            <p:nvPr/>
          </p:nvSpPr>
          <p:spPr bwMode="auto">
            <a:xfrm>
              <a:off x="2939" y="2388"/>
              <a:ext cx="43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dirty="0">
                  <a:solidFill>
                    <a:schemeClr val="bg1"/>
                  </a:solidFill>
                  <a:latin typeface="楷体" panose="02010609060101010101" pitchFamily="49" charset="-122"/>
                  <a:ea typeface="楷体" panose="02010609060101010101" pitchFamily="49" charset="-122"/>
                </a:rPr>
                <a:t>   •</a:t>
              </a:r>
            </a:p>
          </p:txBody>
        </p:sp>
        <p:sp>
          <p:nvSpPr>
            <p:cNvPr id="28" name="Text Box 26">
              <a:extLst>
                <a:ext uri="{FF2B5EF4-FFF2-40B4-BE49-F238E27FC236}">
                  <a16:creationId xmlns:a16="http://schemas.microsoft.com/office/drawing/2014/main" id="{67607C86-D729-4082-A890-E8D27770A98B}"/>
                </a:ext>
              </a:extLst>
            </p:cNvPr>
            <p:cNvSpPr txBox="1">
              <a:spLocks noChangeArrowheads="1"/>
            </p:cNvSpPr>
            <p:nvPr/>
          </p:nvSpPr>
          <p:spPr bwMode="auto">
            <a:xfrm>
              <a:off x="2939" y="2916"/>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29" name="Text Box 27">
              <a:extLst>
                <a:ext uri="{FF2B5EF4-FFF2-40B4-BE49-F238E27FC236}">
                  <a16:creationId xmlns:a16="http://schemas.microsoft.com/office/drawing/2014/main" id="{95D4750C-56DA-42C7-B93D-D96178534FC2}"/>
                </a:ext>
              </a:extLst>
            </p:cNvPr>
            <p:cNvSpPr txBox="1">
              <a:spLocks noChangeArrowheads="1"/>
            </p:cNvSpPr>
            <p:nvPr/>
          </p:nvSpPr>
          <p:spPr bwMode="auto">
            <a:xfrm>
              <a:off x="2939" y="2721"/>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1600" b="0">
                  <a:solidFill>
                    <a:schemeClr val="bg1"/>
                  </a:solidFill>
                  <a:latin typeface="楷体" panose="02010609060101010101" pitchFamily="49" charset="-122"/>
                  <a:ea typeface="楷体" panose="02010609060101010101" pitchFamily="49" charset="-122"/>
                </a:rPr>
                <a:t>   </a:t>
              </a:r>
            </a:p>
          </p:txBody>
        </p:sp>
        <p:sp>
          <p:nvSpPr>
            <p:cNvPr id="33" name="Line 28">
              <a:extLst>
                <a:ext uri="{FF2B5EF4-FFF2-40B4-BE49-F238E27FC236}">
                  <a16:creationId xmlns:a16="http://schemas.microsoft.com/office/drawing/2014/main" id="{D8BD59E0-0115-42B4-A846-0F623CC7BA7F}"/>
                </a:ext>
              </a:extLst>
            </p:cNvPr>
            <p:cNvSpPr>
              <a:spLocks noChangeShapeType="1"/>
            </p:cNvSpPr>
            <p:nvPr/>
          </p:nvSpPr>
          <p:spPr bwMode="auto">
            <a:xfrm>
              <a:off x="2960" y="1857"/>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4" name="Line 29">
              <a:extLst>
                <a:ext uri="{FF2B5EF4-FFF2-40B4-BE49-F238E27FC236}">
                  <a16:creationId xmlns:a16="http://schemas.microsoft.com/office/drawing/2014/main" id="{AEAD9F2F-2A1C-4C1E-8FC1-1FC9B468A732}"/>
                </a:ext>
              </a:extLst>
            </p:cNvPr>
            <p:cNvSpPr>
              <a:spLocks noChangeShapeType="1"/>
            </p:cNvSpPr>
            <p:nvPr/>
          </p:nvSpPr>
          <p:spPr bwMode="auto">
            <a:xfrm>
              <a:off x="2969" y="3729"/>
              <a:ext cx="240"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6" name="Line 30">
              <a:extLst>
                <a:ext uri="{FF2B5EF4-FFF2-40B4-BE49-F238E27FC236}">
                  <a16:creationId xmlns:a16="http://schemas.microsoft.com/office/drawing/2014/main" id="{37ADD6FB-B167-401E-8F49-58E48C64917E}"/>
                </a:ext>
              </a:extLst>
            </p:cNvPr>
            <p:cNvSpPr>
              <a:spLocks noChangeShapeType="1"/>
            </p:cNvSpPr>
            <p:nvPr/>
          </p:nvSpPr>
          <p:spPr bwMode="auto">
            <a:xfrm>
              <a:off x="1883" y="3777"/>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7" name="Line 31">
              <a:extLst>
                <a:ext uri="{FF2B5EF4-FFF2-40B4-BE49-F238E27FC236}">
                  <a16:creationId xmlns:a16="http://schemas.microsoft.com/office/drawing/2014/main" id="{8C8E832C-7AF5-44D7-AF36-D849276DA9B6}"/>
                </a:ext>
              </a:extLst>
            </p:cNvPr>
            <p:cNvSpPr>
              <a:spLocks noChangeShapeType="1"/>
            </p:cNvSpPr>
            <p:nvPr/>
          </p:nvSpPr>
          <p:spPr bwMode="auto">
            <a:xfrm>
              <a:off x="1883" y="3441"/>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38" name="Line 35">
              <a:extLst>
                <a:ext uri="{FF2B5EF4-FFF2-40B4-BE49-F238E27FC236}">
                  <a16:creationId xmlns:a16="http://schemas.microsoft.com/office/drawing/2014/main" id="{9FACEF6D-9ACC-48CD-9CB9-DB86EC43C8BB}"/>
                </a:ext>
              </a:extLst>
            </p:cNvPr>
            <p:cNvSpPr>
              <a:spLocks noChangeShapeType="1"/>
            </p:cNvSpPr>
            <p:nvPr/>
          </p:nvSpPr>
          <p:spPr bwMode="auto">
            <a:xfrm>
              <a:off x="1883" y="2079"/>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grpSp>
      <p:sp>
        <p:nvSpPr>
          <p:cNvPr id="39" name="Line 28">
            <a:extLst>
              <a:ext uri="{FF2B5EF4-FFF2-40B4-BE49-F238E27FC236}">
                <a16:creationId xmlns:a16="http://schemas.microsoft.com/office/drawing/2014/main" id="{0F9B5813-103B-4A16-9A6E-AF4A7F64FFB5}"/>
              </a:ext>
            </a:extLst>
          </p:cNvPr>
          <p:cNvSpPr>
            <a:spLocks noChangeShapeType="1"/>
          </p:cNvSpPr>
          <p:nvPr/>
        </p:nvSpPr>
        <p:spPr bwMode="auto">
          <a:xfrm>
            <a:off x="491709" y="2242786"/>
            <a:ext cx="31768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0684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17</a:t>
            </a:fld>
            <a:endParaRPr lang="zh-CN" altLang="en-US"/>
          </a:p>
        </p:txBody>
      </p:sp>
      <p:sp>
        <p:nvSpPr>
          <p:cNvPr id="35" name="Text Box 5"/>
          <p:cNvSpPr txBox="1"/>
          <p:nvPr/>
        </p:nvSpPr>
        <p:spPr>
          <a:xfrm>
            <a:off x="137141" y="762370"/>
            <a:ext cx="8867447" cy="702308"/>
          </a:xfrm>
          <a:prstGeom prst="rect">
            <a:avLst/>
          </a:prstGeom>
          <a:noFill/>
          <a:ln w="9525">
            <a:noFill/>
          </a:ln>
        </p:spPr>
        <p:txBody>
          <a:bodyPr wrap="square" anchor="t">
            <a:spAutoFit/>
          </a:bodyPr>
          <a:lstStyle/>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）双</a:t>
            </a:r>
            <a:r>
              <a:rPr lang="en-US" altLang="zh-CN" sz="2800" b="1" dirty="0">
                <a:solidFill>
                  <a:schemeClr val="accent2"/>
                </a:solidFill>
                <a:latin typeface="楷体" panose="02010609060101010101" pitchFamily="49" charset="-122"/>
                <a:ea typeface="楷体" panose="02010609060101010101" pitchFamily="49" charset="-122"/>
              </a:rPr>
              <a:t>2-4</a:t>
            </a:r>
            <a:r>
              <a:rPr lang="zh-CN" altLang="en-US" sz="2800" b="1" dirty="0">
                <a:solidFill>
                  <a:schemeClr val="accent2"/>
                </a:solidFill>
                <a:latin typeface="楷体" panose="02010609060101010101" pitchFamily="49" charset="-122"/>
                <a:ea typeface="楷体" panose="02010609060101010101" pitchFamily="49" charset="-122"/>
              </a:rPr>
              <a:t>译码器如何转换为</a:t>
            </a:r>
            <a:r>
              <a:rPr lang="en-US" altLang="zh-CN" sz="2800" b="1" dirty="0">
                <a:solidFill>
                  <a:schemeClr val="accent2"/>
                </a:solidFill>
                <a:latin typeface="楷体" panose="02010609060101010101" pitchFamily="49" charset="-122"/>
                <a:ea typeface="楷体" panose="02010609060101010101" pitchFamily="49" charset="-122"/>
              </a:rPr>
              <a:t>3-8</a:t>
            </a:r>
            <a:r>
              <a:rPr lang="zh-CN" altLang="en-US" sz="2800" b="1" dirty="0">
                <a:solidFill>
                  <a:schemeClr val="accent2"/>
                </a:solidFill>
                <a:latin typeface="楷体" panose="02010609060101010101" pitchFamily="49" charset="-122"/>
                <a:ea typeface="楷体" panose="02010609060101010101" pitchFamily="49" charset="-122"/>
              </a:rPr>
              <a:t>译码器</a:t>
            </a:r>
            <a:endParaRPr lang="en-US" altLang="zh-CN" sz="2800" b="1" dirty="0">
              <a:solidFill>
                <a:schemeClr val="accent2"/>
              </a:solidFill>
              <a:latin typeface="楷体" panose="02010609060101010101" pitchFamily="49" charset="-122"/>
              <a:ea typeface="楷体" panose="02010609060101010101" pitchFamily="49" charset="-122"/>
            </a:endParaRPr>
          </a:p>
        </p:txBody>
      </p:sp>
      <p:pic>
        <p:nvPicPr>
          <p:cNvPr id="40" name="图片 39" descr="https://gss0.baidu.com/9vo3dSag_xI4khGko9WTAnF6hhy/zhidao/wh%3D600%2C800/sign=580b5a8f277f9e2f7060150e2f00c51c/d31b0ef41bd5ad6e24448c8381cb39dbb6fd3c1e.jpg">
            <a:extLst>
              <a:ext uri="{FF2B5EF4-FFF2-40B4-BE49-F238E27FC236}">
                <a16:creationId xmlns:a16="http://schemas.microsoft.com/office/drawing/2014/main" id="{939BF1C9-67A5-41E0-9E75-2018D5C4F4A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82556" y="1952861"/>
            <a:ext cx="7376616" cy="3725193"/>
          </a:xfrm>
          <a:prstGeom prst="rect">
            <a:avLst/>
          </a:prstGeom>
          <a:noFill/>
          <a:ln>
            <a:noFill/>
          </a:ln>
        </p:spPr>
      </p:pic>
    </p:spTree>
    <p:extLst>
      <p:ext uri="{BB962C8B-B14F-4D97-AF65-F5344CB8AC3E}">
        <p14:creationId xmlns:p14="http://schemas.microsoft.com/office/powerpoint/2010/main" val="41690250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18</a:t>
            </a:fld>
            <a:endParaRPr lang="zh-CN" altLang="en-US"/>
          </a:p>
        </p:txBody>
      </p:sp>
      <p:sp>
        <p:nvSpPr>
          <p:cNvPr id="35" name="Text Box 5"/>
          <p:cNvSpPr txBox="1"/>
          <p:nvPr/>
        </p:nvSpPr>
        <p:spPr>
          <a:xfrm>
            <a:off x="137141" y="762370"/>
            <a:ext cx="8867447" cy="561442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、地址译码方法</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）全地址译码方式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就是构成存储器时要使用全部地址总线信号，即所有的高位地址信号都用来作为译码器的输入，低位地址信号接存储芯片的地址输入线，从而使存储器芯片上的每一个单元在整个内存空间中具有唯一的地址。</a:t>
            </a: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就是仅把地址总线的一部分地址信号线与存储器连接，通常是用高位地址信号的一部分（而不是全部）作为片选译码信号；低位地址信号接存储芯片的地址输入线。</a:t>
            </a:r>
          </a:p>
        </p:txBody>
      </p:sp>
    </p:spTree>
    <p:extLst>
      <p:ext uri="{BB962C8B-B14F-4D97-AF65-F5344CB8AC3E}">
        <p14:creationId xmlns:p14="http://schemas.microsoft.com/office/powerpoint/2010/main" val="788585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wipe(left)">
                                      <p:cBhvr>
                                        <p:cTn id="2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19</a:t>
            </a:fld>
            <a:endParaRPr lang="zh-CN" altLang="en-US"/>
          </a:p>
        </p:txBody>
      </p:sp>
      <p:sp>
        <p:nvSpPr>
          <p:cNvPr id="35" name="Text Box 5"/>
          <p:cNvSpPr txBox="1"/>
          <p:nvPr/>
        </p:nvSpPr>
        <p:spPr>
          <a:xfrm>
            <a:off x="137141" y="762370"/>
            <a:ext cx="8867447" cy="5711372"/>
          </a:xfrm>
          <a:prstGeom prst="rect">
            <a:avLst/>
          </a:prstGeom>
          <a:noFill/>
          <a:ln w="9525">
            <a:noFill/>
          </a:ln>
        </p:spPr>
        <p:txBody>
          <a:bodyPr wrap="square" anchor="t">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）全地址译码、部分地址译码特点</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①</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部分地址译码使地址出现重叠区，而重叠区的部分必须空着不准使用，这就破坏了地址空间的连续性，也在实际上减少了总的可用存储地址空间。其优点是其译码器的构成比较简单，成本较低。</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② 全地址译码使存储器芯片上的每一个单元在整个内存空间中具有唯一的地址。</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③ 在实际应用中，采用全地址译码还是部分地址译码应根据具体情况来定。如果地址资源很富余，为使电路简单可考虑用部分地址译码；如果要充分利用地址空间，则应采用全地址译码。</a:t>
            </a:r>
          </a:p>
        </p:txBody>
      </p:sp>
    </p:spTree>
    <p:extLst>
      <p:ext uri="{BB962C8B-B14F-4D97-AF65-F5344CB8AC3E}">
        <p14:creationId xmlns:p14="http://schemas.microsoft.com/office/powerpoint/2010/main" val="9539041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3704772" y="1769449"/>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4" name="椭圆 13"/>
          <p:cNvSpPr/>
          <p:nvPr/>
        </p:nvSpPr>
        <p:spPr>
          <a:xfrm>
            <a:off x="3704772" y="2621617"/>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3704772" y="3473785"/>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46638" y="3374660"/>
            <a:ext cx="3389539" cy="523220"/>
          </a:xfrm>
          <a:prstGeom prst="rect">
            <a:avLst/>
          </a:prstGeom>
          <a:noFill/>
        </p:spPr>
        <p:txBody>
          <a:bodyPr wrap="square" rtlCol="0">
            <a:spAutoFit/>
          </a:bodyPr>
          <a:lstStyle/>
          <a:p>
            <a:pPr>
              <a:defRPr/>
            </a:pPr>
            <a:r>
              <a:rPr lang="zh-CN" altLang="en-US" sz="2800" b="1" dirty="0">
                <a:solidFill>
                  <a:srgbClr val="0563C1"/>
                </a:solidFill>
                <a:latin typeface="楷体" panose="02010609060101010101" pitchFamily="49" charset="-122"/>
                <a:ea typeface="楷体" panose="02010609060101010101" pitchFamily="49" charset="-122"/>
              </a:rPr>
              <a:t>主存储器组织</a:t>
            </a:r>
          </a:p>
        </p:txBody>
      </p:sp>
      <p:sp>
        <p:nvSpPr>
          <p:cNvPr id="18" name="文本框 17"/>
          <p:cNvSpPr txBox="1"/>
          <p:nvPr/>
        </p:nvSpPr>
        <p:spPr>
          <a:xfrm>
            <a:off x="4146638" y="1666510"/>
            <a:ext cx="3415091" cy="523220"/>
          </a:xfrm>
          <a:prstGeom prst="rect">
            <a:avLst/>
          </a:prstGeom>
          <a:noFill/>
        </p:spPr>
        <p:txBody>
          <a:bodyPr wrap="square" rtlCol="0">
            <a:spAutoFit/>
          </a:bodyPr>
          <a:lstStyle/>
          <a:p>
            <a:pPr lvl="0">
              <a:defRPr/>
            </a:pPr>
            <a:r>
              <a:rPr lang="zh-CN" altLang="en-US" sz="2800" b="1" dirty="0">
                <a:latin typeface="楷体" panose="02010609060101010101" pitchFamily="49" charset="-122"/>
                <a:ea typeface="楷体" panose="02010609060101010101" pitchFamily="49" charset="-122"/>
              </a:rPr>
              <a:t>概述</a:t>
            </a:r>
          </a:p>
        </p:txBody>
      </p:sp>
      <p:sp>
        <p:nvSpPr>
          <p:cNvPr id="19" name="文本框 18"/>
          <p:cNvSpPr txBox="1"/>
          <p:nvPr/>
        </p:nvSpPr>
        <p:spPr>
          <a:xfrm>
            <a:off x="4146638" y="2520585"/>
            <a:ext cx="3797777"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半导体存储器</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2" name="椭圆 21">
            <a:extLst>
              <a:ext uri="{FF2B5EF4-FFF2-40B4-BE49-F238E27FC236}">
                <a16:creationId xmlns:a16="http://schemas.microsoft.com/office/drawing/2014/main" id="{21ADD485-E0E0-4836-8EE9-6806D8013258}"/>
              </a:ext>
            </a:extLst>
          </p:cNvPr>
          <p:cNvSpPr/>
          <p:nvPr/>
        </p:nvSpPr>
        <p:spPr>
          <a:xfrm>
            <a:off x="3704772" y="432595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4</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6F6B514-A15F-45D7-9EE1-6358302BD334}"/>
              </a:ext>
            </a:extLst>
          </p:cNvPr>
          <p:cNvSpPr txBox="1"/>
          <p:nvPr/>
        </p:nvSpPr>
        <p:spPr>
          <a:xfrm>
            <a:off x="4146638" y="4228735"/>
            <a:ext cx="4481633"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磁表面存储器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20</a:t>
            </a:fld>
            <a:endParaRPr lang="zh-CN" altLang="en-US"/>
          </a:p>
        </p:txBody>
      </p:sp>
      <mc:AlternateContent xmlns:mc="http://schemas.openxmlformats.org/markup-compatibility/2006">
        <mc:Choice xmlns:a14="http://schemas.microsoft.com/office/drawing/2010/main" Requires="a14">
          <p:sp>
            <p:nvSpPr>
              <p:cNvPr id="12" name="标题 1">
                <a:extLst>
                  <a:ext uri="{FF2B5EF4-FFF2-40B4-BE49-F238E27FC236}">
                    <a16:creationId xmlns:a16="http://schemas.microsoft.com/office/drawing/2014/main" id="{E198D467-01E3-425E-8CD8-18B670DF2F62}"/>
                  </a:ext>
                </a:extLst>
              </p:cNvPr>
              <p:cNvSpPr>
                <a:spLocks noGrp="1"/>
              </p:cNvSpPr>
              <p:nvPr>
                <p:ph type="title"/>
              </p:nvPr>
            </p:nvSpPr>
            <p:spPr>
              <a:xfrm>
                <a:off x="106241" y="1278411"/>
                <a:ext cx="8867446" cy="4301177"/>
              </a:xfrm>
            </p:spPr>
            <p:txBody>
              <a:bodyPr wrap="square">
                <a:spAutoFit/>
              </a:bodyPr>
              <a:lstStyle/>
              <a:p>
                <a:pPr>
                  <a:lnSpc>
                    <a:spcPct val="110000"/>
                  </a:lnSpc>
                </a:pPr>
                <a:r>
                  <a:rPr lang="zh-CN" altLang="en-US" sz="2800" b="1" dirty="0">
                    <a:latin typeface="楷体" panose="02010609060101010101" pitchFamily="49" charset="-122"/>
                    <a:ea typeface="楷体" panose="02010609060101010101" pitchFamily="49" charset="-122"/>
                    <a:cs typeface="黑体" panose="02010609060101010101" charset="-122"/>
                  </a:rPr>
                  <a:t>例</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：用</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的芯片（若干片）构成一个</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的存储器，其地址范围在</a:t>
                </a:r>
                <a:r>
                  <a:rPr lang="en-US" altLang="zh-CN" sz="2800" b="1" dirty="0">
                    <a:latin typeface="楷体" panose="02010609060101010101" pitchFamily="49" charset="-122"/>
                    <a:ea typeface="楷体" panose="02010609060101010101" pitchFamily="49" charset="-122"/>
                    <a:cs typeface="黑体" panose="02010609060101010101" charset="-122"/>
                  </a:rPr>
                  <a:t>78000H~79FFFH</a:t>
                </a:r>
                <a:r>
                  <a:rPr lang="zh-CN" altLang="en-US" sz="2800" b="1" dirty="0">
                    <a:latin typeface="楷体" panose="02010609060101010101" pitchFamily="49" charset="-122"/>
                    <a:ea typeface="楷体" panose="02010609060101010101" pitchFamily="49" charset="-122"/>
                    <a:cs typeface="黑体" panose="02010609060101010101" charset="-122"/>
                  </a:rPr>
                  <a:t>之间。地址总线为</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19</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，数据总线为</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uFillTx/>
                    <a:latin typeface="楷体" panose="02010609060101010101" pitchFamily="49" charset="-122"/>
                    <a:ea typeface="楷体" panose="02010609060101010101" pitchFamily="49" charset="-122"/>
                    <a:cs typeface="黑体" panose="02010609060101010101" charset="-122"/>
                  </a:rPr>
                  <a:t>7</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，对芯片读写采用</a:t>
                </a:r>
                <a14:m>
                  <m:oMath xmlns:m="http://schemas.openxmlformats.org/officeDocument/2006/math">
                    <m:acc>
                      <m:accPr>
                        <m:chr m:val="̅"/>
                        <m:ctrlPr>
                          <a:rPr lang="zh-CN" altLang="en-US"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zh-CN"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R</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r>
                          <a:rPr lang="en-US" altLang="zh-CN" sz="2800" b="1" i="1">
                            <a:latin typeface="Cambria Math" panose="02040503050406030204" pitchFamily="18" charset="0"/>
                            <a:ea typeface="楷体" panose="02010609060101010101" pitchFamily="49" charset="-122"/>
                          </a:rPr>
                          <m:t>𝑬</m:t>
                        </m:r>
                      </m:e>
                    </m:acc>
                    <m:r>
                      <a:rPr lang="en-US" altLang="zh-CN" sz="2800" b="1" i="1">
                        <a:latin typeface="Cambria Math" panose="02040503050406030204" pitchFamily="18" charset="0"/>
                        <a:ea typeface="楷体" panose="02010609060101010101" pitchFamily="49" charset="-122"/>
                      </a:rPr>
                      <m:t> </m:t>
                    </m:r>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zh-CN"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W</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控制，且片选信号要求采用</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译码器输出。</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的芯片多少片构成</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latin typeface="楷体" panose="02010609060101010101" pitchFamily="49" charset="-122"/>
                    <a:ea typeface="楷体" panose="02010609060101010101" pitchFamily="49" charset="-122"/>
                    <a:cs typeface="黑体" panose="02010609060101010101" charset="-122"/>
                  </a:rPr>
                  <a:t>芯片地址如何分配？</a:t>
                </a: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a:t>
                </a:r>
                <a:r>
                  <a:rPr lang="zh-CN" altLang="en-US" sz="2800" b="1" dirty="0">
                    <a:latin typeface="楷体" panose="02010609060101010101" pitchFamily="49" charset="-122"/>
                    <a:ea typeface="楷体" panose="02010609060101010101" pitchFamily="49" charset="-122"/>
                    <a:cs typeface="黑体" panose="02010609060101010101" charset="-122"/>
                  </a:rPr>
                  <a:t>如何设置？</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br>
                  <a:rPr lang="en-US" altLang="zh-CN" sz="2800" b="1" dirty="0">
                    <a:latin typeface="楷体" panose="02010609060101010101" pitchFamily="49" charset="-122"/>
                    <a:ea typeface="楷体" panose="02010609060101010101" pitchFamily="49" charset="-122"/>
                    <a:cs typeface="黑体" panose="02010609060101010101" charset="-122"/>
                  </a:rPr>
                </a:br>
                <a:endParaRPr lang="zh-CN" altLang="en-US" sz="2800" b="1" dirty="0">
                  <a:latin typeface="楷体" panose="02010609060101010101" pitchFamily="49" charset="-122"/>
                  <a:ea typeface="楷体" panose="02010609060101010101" pitchFamily="49" charset="-122"/>
                </a:endParaRPr>
              </a:p>
            </p:txBody>
          </p:sp>
        </mc:Choice>
        <mc:Fallback>
          <p:sp>
            <p:nvSpPr>
              <p:cNvPr id="12" name="标题 1">
                <a:extLst>
                  <a:ext uri="{FF2B5EF4-FFF2-40B4-BE49-F238E27FC236}">
                    <a16:creationId xmlns:a16="http://schemas.microsoft.com/office/drawing/2014/main" id="{E198D467-01E3-425E-8CD8-18B670DF2F62}"/>
                  </a:ext>
                </a:extLst>
              </p:cNvPr>
              <p:cNvSpPr>
                <a:spLocks noGrp="1" noRot="1" noChangeAspect="1" noMove="1" noResize="1" noEditPoints="1" noAdjustHandles="1" noChangeArrowheads="1" noChangeShapeType="1" noTextEdit="1"/>
              </p:cNvSpPr>
              <p:nvPr>
                <p:ph type="title"/>
              </p:nvPr>
            </p:nvSpPr>
            <p:spPr>
              <a:xfrm>
                <a:off x="106241" y="1278411"/>
                <a:ext cx="8867446" cy="4301177"/>
              </a:xfrm>
              <a:blipFill>
                <a:blip r:embed="rId5"/>
                <a:stretch>
                  <a:fillRect l="-1375" t="-1277" r="-4192"/>
                </a:stretch>
              </a:blipFill>
            </p:spPr>
            <p:txBody>
              <a:bodyPr/>
              <a:lstStyle/>
              <a:p>
                <a:r>
                  <a:rPr lang="zh-CN" altLang="en-US">
                    <a:noFill/>
                  </a:rPr>
                  <a:t> </a:t>
                </a:r>
              </a:p>
            </p:txBody>
          </p:sp>
        </mc:Fallback>
      </mc:AlternateContent>
      <p:sp>
        <p:nvSpPr>
          <p:cNvPr id="13" name="Text Box 5">
            <a:extLst>
              <a:ext uri="{FF2B5EF4-FFF2-40B4-BE49-F238E27FC236}">
                <a16:creationId xmlns:a16="http://schemas.microsoft.com/office/drawing/2014/main" id="{4FE61040-1AFB-4EB0-8E37-AF04F175203B}"/>
              </a:ext>
            </a:extLst>
          </p:cNvPr>
          <p:cNvSpPr txBox="1"/>
          <p:nvPr/>
        </p:nvSpPr>
        <p:spPr>
          <a:xfrm>
            <a:off x="84887" y="710631"/>
            <a:ext cx="8867447" cy="57304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14" name="标题 1">
            <a:extLst>
              <a:ext uri="{FF2B5EF4-FFF2-40B4-BE49-F238E27FC236}">
                <a16:creationId xmlns:a16="http://schemas.microsoft.com/office/drawing/2014/main" id="{0B21BE9E-3048-47C5-B77D-03C0DCC748CE}"/>
              </a:ext>
            </a:extLst>
          </p:cNvPr>
          <p:cNvSpPr txBox="1">
            <a:spLocks/>
          </p:cNvSpPr>
          <p:nvPr/>
        </p:nvSpPr>
        <p:spPr>
          <a:xfrm>
            <a:off x="-1" y="4608576"/>
            <a:ext cx="8662670" cy="1930337"/>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br>
              <a:rPr lang="en-US" altLang="zh-CN"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解</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a:t>
            </a:r>
            <a:r>
              <a:rPr lang="en-US" altLang="zh-CN" sz="2800" b="1" dirty="0">
                <a:latin typeface="楷体" panose="02010609060101010101" pitchFamily="49" charset="-122"/>
                <a:ea typeface="楷体" panose="02010609060101010101" pitchFamily="49" charset="-122"/>
                <a:cs typeface="黑体" panose="02010609060101010101" charset="-122"/>
              </a:rPr>
              <a:t>8</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的芯片组成</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一组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的芯片，共</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芯片地址的分配</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0</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10</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46330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21</a:t>
            </a:fld>
            <a:endParaRPr lang="zh-CN" altLang="en-US"/>
          </a:p>
        </p:txBody>
      </p:sp>
      <mc:AlternateContent xmlns:mc="http://schemas.openxmlformats.org/markup-compatibility/2006">
        <mc:Choice xmlns:a14="http://schemas.microsoft.com/office/drawing/2010/main" Requires="a14">
          <p:sp>
            <p:nvSpPr>
              <p:cNvPr id="15" name="标题 1">
                <a:extLst>
                  <a:ext uri="{FF2B5EF4-FFF2-40B4-BE49-F238E27FC236}">
                    <a16:creationId xmlns:a16="http://schemas.microsoft.com/office/drawing/2014/main" id="{7BEA38FF-E1A2-4C5D-AAEA-ADCD87C0F177}"/>
                  </a:ext>
                </a:extLst>
              </p:cNvPr>
              <p:cNvSpPr txBox="1">
                <a:spLocks/>
              </p:cNvSpPr>
              <p:nvPr/>
            </p:nvSpPr>
            <p:spPr>
              <a:xfrm>
                <a:off x="80738" y="777469"/>
                <a:ext cx="9001125" cy="5729197"/>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a:t>
                </a:r>
                <a:r>
                  <a:rPr lang="zh-CN" altLang="en-US" sz="2800" b="1" dirty="0">
                    <a:latin typeface="楷体" panose="02010609060101010101" pitchFamily="49" charset="-122"/>
                    <a:ea typeface="楷体" panose="02010609060101010101" pitchFamily="49" charset="-122"/>
                    <a:cs typeface="黑体" panose="02010609060101010101" charset="-122"/>
                  </a:rPr>
                  <a:t>设置：由于地址范围在</a:t>
                </a:r>
                <a:r>
                  <a:rPr lang="en-US" altLang="zh-CN" sz="2800" b="1" dirty="0">
                    <a:latin typeface="楷体" panose="02010609060101010101" pitchFamily="49" charset="-122"/>
                    <a:ea typeface="楷体" panose="02010609060101010101" pitchFamily="49" charset="-122"/>
                    <a:cs typeface="黑体" panose="02010609060101010101" charset="-122"/>
                  </a:rPr>
                  <a:t>78000H~79FFFH</a:t>
                </a:r>
                <a:r>
                  <a:rPr lang="zh-CN" altLang="en-US" sz="2800" b="1" dirty="0">
                    <a:latin typeface="楷体" panose="02010609060101010101" pitchFamily="49" charset="-122"/>
                    <a:ea typeface="楷体" panose="02010609060101010101" pitchFamily="49" charset="-122"/>
                    <a:cs typeface="黑体" panose="02010609060101010101" charset="-122"/>
                  </a:rPr>
                  <a:t>之间，即为</a:t>
                </a:r>
                <a:r>
                  <a:rPr lang="en-US" altLang="zh-CN" sz="2800" b="1" dirty="0">
                    <a:latin typeface="楷体" panose="02010609060101010101" pitchFamily="49" charset="-122"/>
                    <a:ea typeface="楷体" panose="02010609060101010101" pitchFamily="49" charset="-122"/>
                    <a:cs typeface="黑体" panose="02010609060101010101" charset="-122"/>
                  </a:rPr>
                  <a:t>8K</a:t>
                </a:r>
                <a:r>
                  <a:rPr lang="zh-CN" altLang="en-US" sz="2800" b="1" dirty="0">
                    <a:latin typeface="楷体" panose="02010609060101010101" pitchFamily="49" charset="-122"/>
                    <a:ea typeface="楷体" panose="02010609060101010101" pitchFamily="49" charset="-122"/>
                    <a:cs typeface="黑体" panose="02010609060101010101" charset="-122"/>
                  </a:rPr>
                  <a:t>，也就是</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组存储芯片都具有唯一的地址范围，因此，须采用</a:t>
                </a:r>
                <a:r>
                  <a:rPr lang="zh-CN" altLang="en-US" sz="2800" b="1" u="sng" dirty="0">
                    <a:solidFill>
                      <a:schemeClr val="accent2"/>
                    </a:solidFill>
                    <a:latin typeface="楷体" panose="02010609060101010101" pitchFamily="49" charset="-122"/>
                    <a:ea typeface="楷体" panose="02010609060101010101" pitchFamily="49" charset="-122"/>
                    <a:cs typeface="黑体" panose="02010609060101010101" charset="-122"/>
                  </a:rPr>
                  <a:t>全译码方式</a:t>
                </a:r>
                <a:r>
                  <a:rPr lang="en-US" altLang="zh-CN" sz="2800" b="1" u="sng" dirty="0">
                    <a:latin typeface="楷体" panose="02010609060101010101" pitchFamily="49" charset="-122"/>
                    <a:ea typeface="楷体" panose="02010609060101010101" pitchFamily="49" charset="-122"/>
                    <a:cs typeface="黑体" panose="02010609060101010101" charset="-122"/>
                  </a:rPr>
                  <a:t>:</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en-US" altLang="zh-CN" sz="2800" b="1" dirty="0">
                    <a:latin typeface="楷体" panose="02010609060101010101" pitchFamily="49" charset="-122"/>
                    <a:ea typeface="楷体" panose="02010609060101010101" pitchFamily="49" charset="-122"/>
                    <a:cs typeface="黑体" panose="02010609060101010101" charset="-122"/>
                    <a:sym typeface="+mn-ea"/>
                  </a:rPr>
                  <a:t>即</a:t>
                </a:r>
                <a:r>
                  <a:rPr lang="zh-CN" altLang="en-US" sz="2800" b="1" dirty="0">
                    <a:latin typeface="楷体" panose="02010609060101010101" pitchFamily="49" charset="-122"/>
                    <a:ea typeface="楷体" panose="02010609060101010101" pitchFamily="49" charset="-122"/>
                    <a:cs typeface="黑体" panose="02010609060101010101" charset="-122"/>
                    <a:sym typeface="+mn-ea"/>
                  </a:rPr>
                  <a:t>剩余的地址线：</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中的</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sym typeface="+mn-ea"/>
                  </a:rPr>
                  <a:t>全部线</a:t>
                </a:r>
                <a:r>
                  <a:rPr lang="zh-CN" altLang="en-US" sz="2800" b="1" dirty="0">
                    <a:latin typeface="楷体" panose="02010609060101010101" pitchFamily="49" charset="-122"/>
                    <a:ea typeface="楷体" panose="02010609060101010101" pitchFamily="49" charset="-122"/>
                    <a:cs typeface="黑体" panose="02010609060101010101" charset="-122"/>
                    <a:sym typeface="+mn-ea"/>
                  </a:rPr>
                  <a:t>选做为</a:t>
                </a:r>
                <a:r>
                  <a:rPr lang="en-US" altLang="zh-CN" sz="2800" b="1" dirty="0">
                    <a:latin typeface="楷体" panose="02010609060101010101" pitchFamily="49" charset="-122"/>
                    <a:ea typeface="楷体" panose="02010609060101010101" pitchFamily="49" charset="-122"/>
                    <a:cs typeface="黑体" panose="02010609060101010101" charset="-122"/>
                    <a:sym typeface="+mn-ea"/>
                  </a:rPr>
                  <a:t>74LS138</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译码器的输入端、使能端，</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是这样分配的：</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sym typeface="+mn-ea"/>
                  </a:rPr>
                  <a:t>输入端</a:t>
                </a:r>
                <a:r>
                  <a:rPr lang="en-US" altLang="zh-CN" sz="2800" b="1" dirty="0">
                    <a:solidFill>
                      <a:schemeClr val="accent2"/>
                    </a:solidFill>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ABC</a:t>
                </a:r>
                <a:r>
                  <a:rPr lang="zh-CN" altLang="en-US" sz="2800" b="1" dirty="0">
                    <a:latin typeface="楷体" panose="02010609060101010101" pitchFamily="49" charset="-122"/>
                    <a:ea typeface="楷体" panose="02010609060101010101" pitchFamily="49" charset="-122"/>
                    <a:cs typeface="黑体" panose="02010609060101010101" charset="-122"/>
                    <a:sym typeface="+mn-ea"/>
                  </a:rPr>
                  <a:t>分别接入</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11</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12</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13</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t>
                </a:r>
                <a:r>
                  <a:rPr lang="zh-CN" altLang="en-US" sz="2800" b="1" dirty="0">
                    <a:latin typeface="楷体" panose="02010609060101010101" pitchFamily="49" charset="-122"/>
                    <a:ea typeface="楷体" panose="02010609060101010101" pitchFamily="49" charset="-122"/>
                    <a:cs typeface="黑体" panose="02010609060101010101" charset="-122"/>
                    <a:sym typeface="+mn-ea"/>
                  </a:rPr>
                  <a:t>且</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13</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（恒定，四组芯片仅需两条地址线选择）</a:t>
                </a:r>
                <a:endParaRPr lang="en-US" altLang="zh-CN" sz="2800" b="1" dirty="0">
                  <a:latin typeface="楷体" panose="02010609060101010101" pitchFamily="49" charset="-122"/>
                  <a:ea typeface="楷体" panose="02010609060101010101" pitchFamily="49" charset="-122"/>
                  <a:cs typeface="黑体" panose="02010609060101010101" charset="-122"/>
                  <a:sym typeface="+mn-ea"/>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sym typeface="+mn-ea"/>
                  </a:rPr>
                  <a:t>使能端</a:t>
                </a:r>
                <a:r>
                  <a:rPr lang="en-US" altLang="zh-CN" sz="2800" b="1" dirty="0">
                    <a:solidFill>
                      <a:schemeClr val="accent2"/>
                    </a:solidFill>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cs typeface="黑体" panose="02010609060101010101" charset="-122"/>
                    <a:sym typeface="+mn-ea"/>
                  </a:rPr>
                  <a:t>G</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恒定</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t>
                </a:r>
                <a:r>
                  <a:rPr lang="zh-CN" altLang="en-US" sz="2800" b="1" dirty="0">
                    <a:latin typeface="楷体" panose="02010609060101010101" pitchFamily="49" charset="-122"/>
                    <a:ea typeface="楷体" panose="02010609060101010101" pitchFamily="49" charset="-122"/>
                    <a:cs typeface="黑体" panose="02010609060101010101" charset="-122"/>
                    <a:sym typeface="+mn-ea"/>
                  </a:rPr>
                  <a:t>连接</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t>
                </a:r>
                <a:r>
                  <a:rPr lang="zh-CN" altLang="en-US" sz="2800" b="1" dirty="0">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𝑴</m:t>
                        </m:r>
                        <m:r>
                          <a:rPr lang="en-US" altLang="zh-CN" sz="2800" b="1" i="1">
                            <a:latin typeface="Cambria Math" panose="02040503050406030204" pitchFamily="18" charset="0"/>
                            <a:ea typeface="楷体" panose="02010609060101010101" pitchFamily="49" charset="-122"/>
                          </a:rPr>
                          <m:t>𝑬</m:t>
                        </m:r>
                        <m:r>
                          <a:rPr lang="en-US" altLang="zh-CN" sz="2800" b="1" i="1" smtClean="0">
                            <a:latin typeface="Cambria Math" panose="02040503050406030204" pitchFamily="18" charset="0"/>
                            <a:ea typeface="楷体" panose="02010609060101010101" pitchFamily="49" charset="-122"/>
                          </a:rPr>
                          <m:t>𝑴𝑹</m:t>
                        </m:r>
                      </m:e>
                    </m:acc>
                    <m:r>
                      <a:rPr lang="zh-CN" altLang="en-US" sz="2800" b="1" i="1">
                        <a:latin typeface="Cambria Math" panose="02040503050406030204" pitchFamily="18" charset="0"/>
                        <a:ea typeface="楷体" panose="02010609060101010101" pitchFamily="49" charset="-122"/>
                      </a:rPr>
                      <m:t>、</m:t>
                    </m:r>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𝑴</m:t>
                        </m:r>
                        <m:r>
                          <a:rPr lang="en-US" altLang="zh-CN" sz="2800" b="1" i="1">
                            <a:latin typeface="Cambria Math" panose="02040503050406030204" pitchFamily="18" charset="0"/>
                            <a:ea typeface="楷体" panose="02010609060101010101" pitchFamily="49" charset="-122"/>
                          </a:rPr>
                          <m:t>𝑬</m:t>
                        </m:r>
                        <m:r>
                          <a:rPr lang="en-US" altLang="zh-CN" sz="2800" b="1" i="1" smtClean="0">
                            <a:latin typeface="Cambria Math" panose="02040503050406030204" pitchFamily="18" charset="0"/>
                            <a:ea typeface="楷体" panose="02010609060101010101" pitchFamily="49" charset="-122"/>
                          </a:rPr>
                          <m:t>𝑴𝑾</m:t>
                        </m:r>
                      </m:e>
                    </m:acc>
                    <m:r>
                      <a:rPr lang="en-US" altLang="zh-CN" sz="2800" b="1" i="1" smtClean="0">
                        <a:latin typeface="Cambria Math" panose="02040503050406030204" pitchFamily="18" charset="0"/>
                        <a:ea typeface="楷体" panose="02010609060101010101" pitchFamily="49" charset="-122"/>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t>
                </a:r>
                <a:r>
                  <a:rPr lang="zh-CN" altLang="en-US" sz="2800" b="1" dirty="0">
                    <a:latin typeface="楷体" panose="02010609060101010101" pitchFamily="49" charset="-122"/>
                    <a:ea typeface="楷体" panose="02010609060101010101" pitchFamily="49" charset="-122"/>
                    <a:cs typeface="黑体" panose="02010609060101010101" charset="-122"/>
                    <a:sym typeface="+mn-ea"/>
                  </a:rPr>
                  <a:t>不能同时为</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a:t>
                </a:r>
                <a:br>
                  <a:rPr lang="en-US" altLang="zh-CN" sz="2800" b="1" dirty="0">
                    <a:latin typeface="楷体" panose="02010609060101010101" pitchFamily="49" charset="-122"/>
                    <a:ea typeface="楷体" panose="02010609060101010101" pitchFamily="49" charset="-122"/>
                    <a:cs typeface="黑体" panose="02010609060101010101" charset="-122"/>
                    <a:sym typeface="+mn-ea"/>
                  </a:rPr>
                </a:br>
                <a:r>
                  <a:rPr lang="en-US" altLang="zh-CN" sz="2800" b="1" dirty="0">
                    <a:latin typeface="楷体" panose="02010609060101010101" pitchFamily="49" charset="-122"/>
                    <a:ea typeface="楷体" panose="02010609060101010101" pitchFamily="49" charset="-122"/>
                    <a:cs typeface="黑体" panose="02010609060101010101" charset="-122"/>
                    <a:sym typeface="+mn-ea"/>
                  </a:rPr>
                  <a:t>            </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14</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=00</a:t>
                </a:r>
              </a:p>
              <a:p>
                <a:pPr>
                  <a:lnSpc>
                    <a:spcPct val="120000"/>
                  </a:lnSpc>
                </a:pPr>
                <a:r>
                  <a:rPr lang="en-US" altLang="zh-CN" sz="2800" b="1" dirty="0">
                    <a:latin typeface="楷体" panose="02010609060101010101" pitchFamily="49" charset="-122"/>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smtClean="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18</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17</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16</a:t>
                </a:r>
                <a:r>
                  <a:rPr lang="en-US" altLang="zh-CN" sz="2800" b="1" dirty="0">
                    <a:latin typeface="楷体" panose="02010609060101010101" pitchFamily="49" charset="-122"/>
                    <a:ea typeface="楷体" panose="02010609060101010101" pitchFamily="49" charset="-122"/>
                    <a:cs typeface="黑体" panose="02010609060101010101" charset="-122"/>
                    <a:sym typeface="+mn-ea"/>
                  </a:rPr>
                  <a:t> 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15</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=1111</a:t>
                </a:r>
                <a:endParaRPr lang="zh-CN" altLang="en-US" sz="2800" b="1" dirty="0">
                  <a:latin typeface="楷体" panose="02010609060101010101" pitchFamily="49" charset="-122"/>
                  <a:ea typeface="楷体" panose="02010609060101010101" pitchFamily="49" charset="-122"/>
                  <a:cs typeface="黑体" panose="02010609060101010101" charset="-122"/>
                </a:endParaRPr>
              </a:p>
            </p:txBody>
          </p:sp>
        </mc:Choice>
        <mc:Fallback>
          <p:sp>
            <p:nvSpPr>
              <p:cNvPr id="15" name="标题 1">
                <a:extLst>
                  <a:ext uri="{FF2B5EF4-FFF2-40B4-BE49-F238E27FC236}">
                    <a16:creationId xmlns:a16="http://schemas.microsoft.com/office/drawing/2014/main" id="{7BEA38FF-E1A2-4C5D-AAEA-ADCD87C0F177}"/>
                  </a:ext>
                </a:extLst>
              </p:cNvPr>
              <p:cNvSpPr txBox="1">
                <a:spLocks noRot="1" noChangeAspect="1" noMove="1" noResize="1" noEditPoints="1" noAdjustHandles="1" noChangeArrowheads="1" noChangeShapeType="1" noTextEdit="1"/>
              </p:cNvSpPr>
              <p:nvPr/>
            </p:nvSpPr>
            <p:spPr>
              <a:xfrm>
                <a:off x="80738" y="777469"/>
                <a:ext cx="9001125" cy="5729197"/>
              </a:xfrm>
              <a:prstGeom prst="rect">
                <a:avLst/>
              </a:prstGeom>
              <a:blipFill>
                <a:blip r:embed="rId5"/>
                <a:stretch>
                  <a:fillRect l="-1354" t="-319" r="-4604" b="-2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492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22</a:t>
            </a:fld>
            <a:endParaRPr lang="zh-CN" altLang="en-US"/>
          </a:p>
        </p:txBody>
      </p:sp>
      <p:sp>
        <p:nvSpPr>
          <p:cNvPr id="12" name="标题 1">
            <a:extLst>
              <a:ext uri="{FF2B5EF4-FFF2-40B4-BE49-F238E27FC236}">
                <a16:creationId xmlns:a16="http://schemas.microsoft.com/office/drawing/2014/main" id="{4F01BD3C-D12B-47BE-8901-5C194A8CB9CC}"/>
              </a:ext>
            </a:extLst>
          </p:cNvPr>
          <p:cNvSpPr>
            <a:spLocks noGrp="1"/>
          </p:cNvSpPr>
          <p:nvPr>
            <p:ph type="title"/>
          </p:nvPr>
        </p:nvSpPr>
        <p:spPr>
          <a:xfrm>
            <a:off x="163540" y="5591488"/>
            <a:ext cx="4165096" cy="480131"/>
          </a:xfrm>
        </p:spPr>
        <p:txBody>
          <a:bodyPr wrap="square">
            <a:spAutoFit/>
          </a:bodyPr>
          <a:lstStyle/>
          <a:p>
            <a:pPr algn="l"/>
            <a:r>
              <a:rPr lang="zh-CN" altLang="en-US" sz="2800" b="1" dirty="0">
                <a:latin typeface="楷体" panose="02010609060101010101" pitchFamily="49" charset="-122"/>
                <a:ea typeface="楷体" panose="02010609060101010101" pitchFamily="49" charset="-122"/>
                <a:cs typeface="黑体" panose="02010609060101010101" charset="-122"/>
              </a:rPr>
              <a:t>范围为</a:t>
            </a:r>
            <a:r>
              <a:rPr lang="en-US" altLang="zh-CN" sz="2800" b="1" dirty="0" err="1">
                <a:latin typeface="楷体" panose="02010609060101010101" pitchFamily="49" charset="-122"/>
                <a:ea typeface="楷体" panose="02010609060101010101" pitchFamily="49" charset="-122"/>
                <a:cs typeface="黑体" panose="02010609060101010101" charset="-122"/>
                <a:sym typeface="+mn-ea"/>
              </a:rPr>
              <a:t>78000H~79FFF</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8K</a:t>
            </a:r>
            <a:endParaRPr lang="zh-CN" altLang="en-US" sz="2800" b="1" dirty="0">
              <a:latin typeface="楷体" panose="02010609060101010101" pitchFamily="49" charset="-122"/>
              <a:ea typeface="楷体" panose="02010609060101010101" pitchFamily="49" charset="-122"/>
            </a:endParaRPr>
          </a:p>
        </p:txBody>
      </p:sp>
      <p:graphicFrame>
        <p:nvGraphicFramePr>
          <p:cNvPr id="13" name="表格 12">
            <a:extLst>
              <a:ext uri="{FF2B5EF4-FFF2-40B4-BE49-F238E27FC236}">
                <a16:creationId xmlns:a16="http://schemas.microsoft.com/office/drawing/2014/main" id="{6E213B18-EAD0-44E6-829B-6D27E952D33E}"/>
              </a:ext>
            </a:extLst>
          </p:cNvPr>
          <p:cNvGraphicFramePr>
            <a:graphicFrameLocks noGrp="1"/>
          </p:cNvGraphicFramePr>
          <p:nvPr>
            <p:extLst>
              <p:ext uri="{D42A27DB-BD31-4B8C-83A1-F6EECF244321}">
                <p14:modId xmlns:p14="http://schemas.microsoft.com/office/powerpoint/2010/main" val="3914486771"/>
              </p:ext>
            </p:extLst>
          </p:nvPr>
        </p:nvGraphicFramePr>
        <p:xfrm>
          <a:off x="31302" y="2251290"/>
          <a:ext cx="9144003" cy="3039615"/>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5945">
                  <a:extLst>
                    <a:ext uri="{9D8B030D-6E8A-4147-A177-3AD203B41FA5}">
                      <a16:colId xmlns:a16="http://schemas.microsoft.com/office/drawing/2014/main" val="20006"/>
                    </a:ext>
                  </a:extLst>
                </a:gridCol>
                <a:gridCol w="576183">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3555">
                <a:tc>
                  <a:txBody>
                    <a:bodyPr/>
                    <a:lstStyle/>
                    <a:p>
                      <a:r>
                        <a:rPr lang="en-US" altLang="zh-CN"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B05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16" name="标题 1">
                <a:extLst>
                  <a:ext uri="{FF2B5EF4-FFF2-40B4-BE49-F238E27FC236}">
                    <a16:creationId xmlns:a16="http://schemas.microsoft.com/office/drawing/2014/main" id="{CB274EB6-2E05-4829-84C3-9D95602E8C5B}"/>
                  </a:ext>
                </a:extLst>
              </p:cNvPr>
              <p:cNvSpPr txBox="1">
                <a:spLocks/>
              </p:cNvSpPr>
              <p:nvPr/>
            </p:nvSpPr>
            <p:spPr>
              <a:xfrm>
                <a:off x="163540" y="786381"/>
                <a:ext cx="9144001" cy="1285352"/>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19</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14</a:t>
                </a:r>
                <a:r>
                  <a:rPr lang="en-US" altLang="zh-CN" sz="2800" b="1" dirty="0">
                    <a:latin typeface="楷体" panose="02010609060101010101" pitchFamily="49" charset="-122"/>
                    <a:ea typeface="楷体" panose="02010609060101010101" pitchFamily="49" charset="-122"/>
                    <a:cs typeface="黑体" panose="02010609060101010101" charset="-122"/>
                    <a:sym typeface="+mn-ea"/>
                  </a:rPr>
                  <a:t>=00,</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18</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17</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16</a:t>
                </a:r>
                <a:r>
                  <a:rPr lang="en-US" altLang="zh-CN" sz="2800" b="1" dirty="0">
                    <a:latin typeface="楷体" panose="02010609060101010101" pitchFamily="49" charset="-122"/>
                    <a:ea typeface="楷体" panose="02010609060101010101" pitchFamily="49" charset="-122"/>
                    <a:cs typeface="黑体" panose="02010609060101010101" charset="-122"/>
                    <a:sym typeface="+mn-ea"/>
                  </a:rPr>
                  <a:t>A</a:t>
                </a:r>
                <a:r>
                  <a:rPr lang="en-US" altLang="zh-CN" sz="2800" b="1" baseline="-25000" dirty="0">
                    <a:latin typeface="楷体" panose="02010609060101010101" pitchFamily="49" charset="-122"/>
                    <a:ea typeface="楷体" panose="02010609060101010101" pitchFamily="49" charset="-122"/>
                    <a:cs typeface="黑体" panose="02010609060101010101" charset="-122"/>
                    <a:sym typeface="+mn-ea"/>
                  </a:rPr>
                  <a:t>15</a:t>
                </a:r>
                <a:r>
                  <a:rPr lang="en-US" altLang="zh-CN" sz="2800" b="1" dirty="0">
                    <a:latin typeface="楷体" panose="02010609060101010101" pitchFamily="49" charset="-122"/>
                    <a:ea typeface="楷体" panose="02010609060101010101" pitchFamily="49" charset="-122"/>
                    <a:cs typeface="黑体" panose="02010609060101010101" charset="-122"/>
                    <a:sym typeface="+mn-ea"/>
                  </a:rPr>
                  <a:t>=1111</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11</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12</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13</a:t>
                </a:r>
                <a:r>
                  <a:rPr lang="en-US" altLang="zh-CN" sz="2800" b="1" dirty="0">
                    <a:latin typeface="楷体" panose="02010609060101010101" pitchFamily="49" charset="-122"/>
                    <a:ea typeface="楷体" panose="02010609060101010101" pitchFamily="49" charset="-122"/>
                    <a:cs typeface="黑体" panose="02010609060101010101" charset="-122"/>
                  </a:rPr>
                  <a:t>=000—011,</a:t>
                </a:r>
                <a:r>
                  <a:rPr lang="zh-CN" altLang="en-US" sz="2800" b="1" dirty="0">
                    <a:latin typeface="楷体" panose="02010609060101010101" pitchFamily="49" charset="-122"/>
                    <a:ea typeface="楷体" panose="02010609060101010101" pitchFamily="49" charset="-122"/>
                    <a:cs typeface="黑体" panose="02010609060101010101" charset="-122"/>
                    <a:sym typeface="+mn-ea"/>
                  </a:rPr>
                  <a:t>片内单元选择</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10</a:t>
                </a:r>
                <a:r>
                  <a:rPr lang="en-US" altLang="zh-CN" sz="2800" b="1" dirty="0">
                    <a:latin typeface="楷体" panose="02010609060101010101" pitchFamily="49" charset="-122"/>
                    <a:ea typeface="楷体" panose="02010609060101010101" pitchFamily="49" charset="-122"/>
                    <a:cs typeface="黑体" panose="02010609060101010101" charset="-122"/>
                  </a:rPr>
                  <a:t>:00…0—FF…F</a:t>
                </a:r>
                <a:endParaRPr lang="zh-CN" altLang="en-US" sz="2800" b="1" dirty="0">
                  <a:latin typeface="楷体" panose="02010609060101010101" pitchFamily="49" charset="-122"/>
                  <a:ea typeface="楷体" panose="02010609060101010101" pitchFamily="49" charset="-122"/>
                </a:endParaRPr>
              </a:p>
            </p:txBody>
          </p:sp>
        </mc:Choice>
        <mc:Fallback>
          <p:sp>
            <p:nvSpPr>
              <p:cNvPr id="16" name="标题 1">
                <a:extLst>
                  <a:ext uri="{FF2B5EF4-FFF2-40B4-BE49-F238E27FC236}">
                    <a16:creationId xmlns:a16="http://schemas.microsoft.com/office/drawing/2014/main" id="{CB274EB6-2E05-4829-84C3-9D95602E8C5B}"/>
                  </a:ext>
                </a:extLst>
              </p:cNvPr>
              <p:cNvSpPr txBox="1">
                <a:spLocks noRot="1" noChangeAspect="1" noMove="1" noResize="1" noEditPoints="1" noAdjustHandles="1" noChangeArrowheads="1" noChangeShapeType="1" noTextEdit="1"/>
              </p:cNvSpPr>
              <p:nvPr/>
            </p:nvSpPr>
            <p:spPr>
              <a:xfrm>
                <a:off x="163540" y="786381"/>
                <a:ext cx="9144001" cy="1285352"/>
              </a:xfrm>
              <a:prstGeom prst="rect">
                <a:avLst/>
              </a:prstGeom>
              <a:blipFill>
                <a:blip r:embed="rId5"/>
                <a:stretch>
                  <a:fillRect l="-1400" b="-12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149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23</a:t>
            </a:fld>
            <a:endParaRPr lang="zh-CN" altLang="en-US"/>
          </a:p>
        </p:txBody>
      </p:sp>
      <p:sp>
        <p:nvSpPr>
          <p:cNvPr id="7" name="矩形 6">
            <a:extLst>
              <a:ext uri="{FF2B5EF4-FFF2-40B4-BE49-F238E27FC236}">
                <a16:creationId xmlns:a16="http://schemas.microsoft.com/office/drawing/2014/main" id="{928844B9-A37C-448A-B020-611619CC36D4}"/>
              </a:ext>
            </a:extLst>
          </p:cNvPr>
          <p:cNvSpPr/>
          <p:nvPr/>
        </p:nvSpPr>
        <p:spPr>
          <a:xfrm>
            <a:off x="199864" y="910814"/>
            <a:ext cx="4334841" cy="523220"/>
          </a:xfrm>
          <a:prstGeom prst="rect">
            <a:avLst/>
          </a:prstGeom>
        </p:spPr>
        <p:txBody>
          <a:bodyPr wrap="none">
            <a:spAutoFit/>
          </a:bodyPr>
          <a:lstStyle/>
          <a:p>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zh-CN" altLang="en-US" sz="2800" dirty="0"/>
          </a:p>
        </p:txBody>
      </p:sp>
      <p:pic>
        <p:nvPicPr>
          <p:cNvPr id="17" name="图片 16" descr="01f">
            <a:extLst>
              <a:ext uri="{FF2B5EF4-FFF2-40B4-BE49-F238E27FC236}">
                <a16:creationId xmlns:a16="http://schemas.microsoft.com/office/drawing/2014/main" id="{7B8151EA-A7F4-4173-A61B-2425FAFBB4D5}"/>
              </a:ext>
            </a:extLst>
          </p:cNvPr>
          <p:cNvPicPr>
            <a:picLocks noChangeAspect="1"/>
          </p:cNvPicPr>
          <p:nvPr/>
        </p:nvPicPr>
        <p:blipFill>
          <a:blip r:embed="rId5"/>
          <a:stretch>
            <a:fillRect/>
          </a:stretch>
        </p:blipFill>
        <p:spPr>
          <a:xfrm>
            <a:off x="101891" y="1741881"/>
            <a:ext cx="8865627" cy="4109207"/>
          </a:xfrm>
          <a:prstGeom prst="rect">
            <a:avLst/>
          </a:prstGeom>
        </p:spPr>
      </p:pic>
    </p:spTree>
    <p:extLst>
      <p:ext uri="{BB962C8B-B14F-4D97-AF65-F5344CB8AC3E}">
        <p14:creationId xmlns:p14="http://schemas.microsoft.com/office/powerpoint/2010/main" val="2219459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24</a:t>
            </a:fld>
            <a:endParaRPr lang="zh-CN" altLang="en-US"/>
          </a:p>
        </p:txBody>
      </p:sp>
      <p:pic>
        <p:nvPicPr>
          <p:cNvPr id="2" name="图片 1">
            <a:extLst>
              <a:ext uri="{FF2B5EF4-FFF2-40B4-BE49-F238E27FC236}">
                <a16:creationId xmlns:a16="http://schemas.microsoft.com/office/drawing/2014/main" id="{3ADB7B84-1196-4A31-862E-8FF7F61ADFC8}"/>
              </a:ext>
            </a:extLst>
          </p:cNvPr>
          <p:cNvPicPr>
            <a:picLocks noChangeAspect="1"/>
          </p:cNvPicPr>
          <p:nvPr/>
        </p:nvPicPr>
        <p:blipFill>
          <a:blip r:embed="rId5"/>
          <a:stretch>
            <a:fillRect/>
          </a:stretch>
        </p:blipFill>
        <p:spPr>
          <a:xfrm>
            <a:off x="177501" y="957825"/>
            <a:ext cx="8788998" cy="5354935"/>
          </a:xfrm>
          <a:prstGeom prst="rect">
            <a:avLst/>
          </a:prstGeom>
        </p:spPr>
      </p:pic>
    </p:spTree>
    <p:extLst>
      <p:ext uri="{BB962C8B-B14F-4D97-AF65-F5344CB8AC3E}">
        <p14:creationId xmlns:p14="http://schemas.microsoft.com/office/powerpoint/2010/main" val="4010931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25</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838685"/>
                <a:ext cx="9054461" cy="5642763"/>
              </a:xfrm>
              <a:prstGeom prst="rect">
                <a:avLst/>
              </a:prstGeom>
            </p:spPr>
            <p:txBody>
              <a:bodyPr wrap="square">
                <a:spAutoFit/>
              </a:bodyPr>
              <a:lstStyle/>
              <a:p>
                <a:pPr>
                  <a:lnSpc>
                    <a:spcPct val="130000"/>
                  </a:lnSpc>
                </a:pPr>
                <a:r>
                  <a:rPr lang="zh-CN" altLang="en-US" sz="2800" b="1" dirty="0">
                    <a:latin typeface="楷体" panose="02010609060101010101" pitchFamily="49" charset="-122"/>
                    <a:ea typeface="楷体" panose="02010609060101010101" pitchFamily="49" charset="-122"/>
                    <a:cs typeface="黑体" panose="02010609060101010101" charset="-122"/>
                  </a:rPr>
                  <a:t>例</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用</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的芯片（若干片）构成一个</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的存储器。地址总线为</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19</a:t>
                </a: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，数据总线为</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~D</a:t>
                </a:r>
                <a:r>
                  <a:rPr lang="en-US" altLang="zh-CN" sz="2800" b="1" baseline="-25000" dirty="0">
                    <a:latin typeface="楷体" panose="02010609060101010101" pitchFamily="49" charset="-122"/>
                    <a:ea typeface="楷体" panose="02010609060101010101" pitchFamily="49" charset="-122"/>
                    <a:cs typeface="黑体" panose="02010609060101010101" charset="-122"/>
                  </a:rPr>
                  <a:t>7</a:t>
                </a:r>
                <a:r>
                  <a:rPr lang="zh-CN" altLang="en-US" sz="2800" b="1" dirty="0">
                    <a:latin typeface="楷体" panose="02010609060101010101" pitchFamily="49" charset="-122"/>
                    <a:ea typeface="楷体" panose="02010609060101010101" pitchFamily="49" charset="-122"/>
                    <a:cs typeface="黑体" panose="02010609060101010101" charset="-122"/>
                  </a:rPr>
                  <a:t>，对芯片读写采用</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𝑶𝑬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R</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ea typeface="楷体" panose="02010609060101010101" pitchFamily="49" charset="-122"/>
                  </a:rPr>
                  <a:t> </a:t>
                </a:r>
                <a14:m>
                  <m:oMath xmlns:m="http://schemas.openxmlformats.org/officeDocument/2006/math">
                    <m:acc>
                      <m:accPr>
                        <m:chr m:val="̅"/>
                        <m:ctrlPr>
                          <a:rPr lang="zh-CN" altLang="en-US"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m:t>
                        </m:r>
                        <m:r>
                          <a:rPr lang="en-US" altLang="zh-CN" sz="2800" b="1" i="1">
                            <a:latin typeface="Cambria Math" panose="02040503050406030204" pitchFamily="18" charset="0"/>
                            <a:ea typeface="楷体" panose="02010609060101010101" pitchFamily="49" charset="-122"/>
                          </a:rPr>
                          <m:t>𝑬</m:t>
                        </m:r>
                      </m:e>
                    </m:acc>
                  </m:oMath>
                </a14:m>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即</a:t>
                </a:r>
                <a:r>
                  <a:rPr lang="en-US" altLang="zh-CN" sz="2800" b="1" dirty="0">
                    <a:latin typeface="楷体" panose="02010609060101010101" pitchFamily="49" charset="-122"/>
                    <a:ea typeface="楷体" panose="02010609060101010101" pitchFamily="49" charset="-122"/>
                    <a:cs typeface="黑体" panose="02010609060101010101" charset="-122"/>
                  </a:rPr>
                  <a:t>W</a:t>
                </a:r>
                <a:r>
                  <a:rPr lang="zh-CN" altLang="en-US" sz="2800" b="1" dirty="0">
                    <a:latin typeface="楷体" panose="02010609060101010101" pitchFamily="49" charset="-122"/>
                    <a:ea typeface="楷体" panose="02010609060101010101" pitchFamily="49" charset="-122"/>
                    <a:cs typeface="黑体" panose="02010609060101010101" charset="-122"/>
                  </a:rPr>
                  <a:t>操作</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控制，且片选信号要求采用</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译码器输出。</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en-US" altLang="zh-CN" sz="2800" b="1" dirty="0">
                    <a:latin typeface="楷体" panose="02010609060101010101" pitchFamily="49" charset="-122"/>
                    <a:ea typeface="楷体" panose="02010609060101010101" pitchFamily="49" charset="-122"/>
                    <a:cs typeface="黑体" panose="02010609060101010101" charset="-122"/>
                  </a:rPr>
                  <a:t> (1)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的芯片多少片构成</a:t>
                </a:r>
                <a:r>
                  <a:rPr lang="en-US" altLang="zh-CN" sz="2800" b="1" dirty="0">
                    <a:latin typeface="楷体" panose="02010609060101010101" pitchFamily="49" charset="-122"/>
                    <a:ea typeface="楷体" panose="02010609060101010101" pitchFamily="49" charset="-122"/>
                    <a:cs typeface="黑体" panose="02010609060101010101" charset="-122"/>
                  </a:rPr>
                  <a:t>8KB</a:t>
                </a:r>
                <a:r>
                  <a:rPr lang="zh-CN" altLang="en-US" sz="2800" b="1" dirty="0">
                    <a:latin typeface="楷体" panose="02010609060101010101" pitchFamily="49" charset="-122"/>
                    <a:ea typeface="楷体" panose="02010609060101010101" pitchFamily="49" charset="-122"/>
                    <a:cs typeface="黑体" panose="02010609060101010101" charset="-122"/>
                  </a:rPr>
                  <a:t>的存储？</a:t>
                </a:r>
                <a:br>
                  <a:rPr lang="zh-CN" altLang="en-US"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 </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芯片地址如何分配？</a:t>
                </a:r>
                <a:r>
                  <a:rPr lang="en-US" altLang="zh-CN" sz="2800" b="1" dirty="0">
                    <a:latin typeface="楷体" panose="02010609060101010101" pitchFamily="49" charset="-122"/>
                    <a:ea typeface="楷体" panose="02010609060101010101" pitchFamily="49" charset="-122"/>
                    <a:cs typeface="黑体" panose="02010609060101010101" charset="-122"/>
                  </a:rPr>
                  <a:t>74LS138</a:t>
                </a:r>
                <a:r>
                  <a:rPr lang="zh-CN" altLang="en-US" sz="2800" b="1" dirty="0">
                    <a:latin typeface="楷体" panose="02010609060101010101" pitchFamily="49" charset="-122"/>
                    <a:ea typeface="楷体" panose="02010609060101010101" pitchFamily="49" charset="-122"/>
                    <a:cs typeface="黑体" panose="02010609060101010101" charset="-122"/>
                  </a:rPr>
                  <a:t>译码器如何设置？</a:t>
                </a:r>
                <a:br>
                  <a:rPr lang="zh-CN" altLang="en-US" sz="2800" b="1" dirty="0">
                    <a:latin typeface="楷体" panose="02010609060101010101" pitchFamily="49" charset="-122"/>
                    <a:ea typeface="楷体" panose="02010609060101010101" pitchFamily="49" charset="-122"/>
                    <a:cs typeface="黑体" panose="02010609060101010101" charset="-122"/>
                  </a:rPr>
                </a:br>
                <a:r>
                  <a:rPr lang="zh-CN" altLang="en-US" sz="2800" b="1" dirty="0">
                    <a:latin typeface="楷体" panose="02010609060101010101" pitchFamily="49" charset="-122"/>
                    <a:ea typeface="楷体" panose="02010609060101010101" pitchFamily="49" charset="-122"/>
                    <a:cs typeface="黑体" panose="02010609060101010101" charset="-122"/>
                  </a:rPr>
                  <a:t> </a:t>
                </a:r>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zh-CN" altLang="en-US" sz="2800" b="1" dirty="0">
                    <a:latin typeface="楷体" panose="02010609060101010101" pitchFamily="49" charset="-122"/>
                    <a:ea typeface="楷体" panose="02010609060101010101" pitchFamily="49" charset="-122"/>
                    <a:cs typeface="黑体" panose="02010609060101010101" charset="-122"/>
                  </a:rPr>
                  <a:t>解</a:t>
                </a:r>
                <a:r>
                  <a:rPr lang="en-US" altLang="zh-CN" sz="2800" b="1" dirty="0">
                    <a:latin typeface="楷体" panose="02010609060101010101" pitchFamily="49" charset="-122"/>
                    <a:ea typeface="楷体" panose="02010609060101010101" pitchFamily="49" charset="-122"/>
                    <a:cs typeface="黑体" panose="02010609060101010101" charset="-122"/>
                  </a:rPr>
                  <a:t>:(1)</a:t>
                </a:r>
                <a:r>
                  <a:rPr lang="zh-CN" altLang="en-US" sz="2800" b="1" dirty="0">
                    <a:latin typeface="楷体" panose="02010609060101010101" pitchFamily="49" charset="-122"/>
                    <a:ea typeface="楷体" panose="02010609060101010101" pitchFamily="49" charset="-122"/>
                    <a:cs typeface="黑体" panose="02010609060101010101" charset="-122"/>
                  </a:rPr>
                  <a:t>需要</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a:t>
                </a:r>
                <a:r>
                  <a:rPr lang="en-US" altLang="zh-CN" sz="2800" b="1" dirty="0">
                    <a:latin typeface="楷体" panose="02010609060101010101" pitchFamily="49" charset="-122"/>
                    <a:ea typeface="楷体" panose="02010609060101010101" pitchFamily="49" charset="-122"/>
                    <a:cs typeface="黑体" panose="02010609060101010101" charset="-122"/>
                  </a:rPr>
                  <a:t>8</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a:t>
                </a:r>
                <a:r>
                  <a:rPr lang="zh-CN" altLang="en-US" sz="2800" b="1" dirty="0">
                    <a:latin typeface="楷体" panose="02010609060101010101" pitchFamily="49" charset="-122"/>
                    <a:ea typeface="楷体" panose="02010609060101010101" pitchFamily="49" charset="-122"/>
                    <a:cs typeface="黑体" panose="02010609060101010101" charset="-122"/>
                  </a:rPr>
                  <a:t>片</a:t>
                </a:r>
                <a:r>
                  <a:rPr lang="en-US" altLang="zh-CN" sz="2800" b="1" dirty="0">
                    <a:latin typeface="楷体" panose="02010609060101010101" pitchFamily="49" charset="-122"/>
                    <a:ea typeface="楷体" panose="02010609060101010101" pitchFamily="49" charset="-122"/>
                    <a:cs typeface="黑体" panose="02010609060101010101" charset="-122"/>
                  </a:rPr>
                  <a:t>2K×4b</a:t>
                </a:r>
                <a:r>
                  <a:rPr lang="zh-CN" altLang="en-US" sz="2800" b="1" dirty="0">
                    <a:latin typeface="楷体" panose="02010609060101010101" pitchFamily="49" charset="-122"/>
                    <a:ea typeface="楷体" panose="02010609060101010101" pitchFamily="49" charset="-122"/>
                    <a:cs typeface="黑体" panose="02010609060101010101" charset="-122"/>
                  </a:rPr>
                  <a:t>的芯片组成一</a:t>
                </a:r>
                <a:br>
                  <a:rPr lang="en-US" altLang="zh-CN" sz="2800" b="1" dirty="0">
                    <a:latin typeface="楷体" panose="02010609060101010101" pitchFamily="49" charset="-122"/>
                    <a:ea typeface="楷体" panose="02010609060101010101" pitchFamily="49" charset="-122"/>
                    <a:cs typeface="黑体" panose="02010609060101010101" charset="-122"/>
                  </a:rPr>
                </a:br>
                <a:r>
                  <a:rPr lang="en-US" altLang="zh-CN" sz="2800" b="1" dirty="0">
                    <a:latin typeface="楷体" panose="02010609060101010101" pitchFamily="49" charset="-122"/>
                    <a:ea typeface="楷体" panose="02010609060101010101" pitchFamily="49" charset="-122"/>
                    <a:cs typeface="黑体" panose="02010609060101010101" charset="-122"/>
                  </a:rPr>
                  <a:t>      </a:t>
                </a:r>
                <a:r>
                  <a:rPr lang="zh-CN" altLang="en-US" sz="2800" b="1" dirty="0">
                    <a:latin typeface="楷体" panose="02010609060101010101" pitchFamily="49" charset="-122"/>
                    <a:ea typeface="楷体" panose="02010609060101010101" pitchFamily="49" charset="-122"/>
                    <a:cs typeface="黑体" panose="02010609060101010101" charset="-122"/>
                  </a:rPr>
                  <a:t>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的芯片，共</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30000"/>
                  </a:lnSpc>
                </a:pPr>
                <a:r>
                  <a:rPr lang="en-US" altLang="zh-CN" sz="2800" b="1" dirty="0">
                    <a:latin typeface="楷体" panose="02010609060101010101" pitchFamily="49" charset="-122"/>
                    <a:ea typeface="楷体" panose="02010609060101010101" pitchFamily="49" charset="-122"/>
                    <a:cs typeface="黑体" panose="02010609060101010101" charset="-122"/>
                  </a:rPr>
                  <a:t>   (2)</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芯片内地址的分配</a:t>
                </a:r>
                <a:r>
                  <a:rPr lang="en-US" altLang="zh-CN" sz="2800" b="1" dirty="0">
                    <a:latin typeface="楷体" panose="02010609060101010101" pitchFamily="49" charset="-122"/>
                    <a:ea typeface="楷体" panose="02010609060101010101" pitchFamily="49" charset="-122"/>
                    <a:cs typeface="黑体" panose="02010609060101010101" charset="-122"/>
                  </a:rPr>
                  <a:t>: 2KB:A</a:t>
                </a:r>
                <a:r>
                  <a:rPr lang="en-US" altLang="zh-CN" sz="2800" b="1" baseline="-25000" dirty="0">
                    <a:latin typeface="楷体" panose="02010609060101010101" pitchFamily="49" charset="-122"/>
                    <a:ea typeface="楷体" panose="02010609060101010101" pitchFamily="49" charset="-122"/>
                    <a:cs typeface="黑体" panose="02010609060101010101" charset="-122"/>
                  </a:rPr>
                  <a:t>0</a:t>
                </a:r>
                <a:r>
                  <a:rPr lang="en-US" altLang="zh-CN" sz="2800" b="1" dirty="0">
                    <a:latin typeface="楷体" panose="02010609060101010101" pitchFamily="49" charset="-122"/>
                    <a:ea typeface="楷体" panose="02010609060101010101" pitchFamily="49" charset="-122"/>
                    <a:cs typeface="黑体" panose="02010609060101010101" charset="-122"/>
                  </a:rPr>
                  <a:t>~A</a:t>
                </a:r>
                <a:r>
                  <a:rPr lang="en-US" altLang="zh-CN" sz="2800" b="1" baseline="-25000" dirty="0">
                    <a:latin typeface="楷体" panose="02010609060101010101" pitchFamily="49" charset="-122"/>
                    <a:ea typeface="楷体" panose="02010609060101010101" pitchFamily="49" charset="-122"/>
                    <a:cs typeface="黑体" panose="02010609060101010101" charset="-122"/>
                  </a:rPr>
                  <a:t>10</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zh-CN" altLang="en-US" sz="2800" dirty="0"/>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38685"/>
                <a:ext cx="9054461" cy="5642763"/>
              </a:xfrm>
              <a:prstGeom prst="rect">
                <a:avLst/>
              </a:prstGeom>
              <a:blipFill>
                <a:blip r:embed="rId5"/>
                <a:stretch>
                  <a:fillRect l="-1346" t="-324" r="-135" b="-1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03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26</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772432"/>
                <a:ext cx="9054461" cy="5738559"/>
              </a:xfrm>
              <a:prstGeom prst="rect">
                <a:avLst/>
              </a:prstGeom>
            </p:spPr>
            <p:txBody>
              <a:bodyPr wrap="square">
                <a:spAutoFit/>
              </a:bodyPr>
              <a:lstStyle/>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cs typeface="黑体" panose="02010609060101010101" charset="-122"/>
                  </a:rPr>
                  <a:t>74LS138</a:t>
                </a:r>
                <a:r>
                  <a:rPr lang="zh-CN" altLang="en-US" sz="2800" b="1" dirty="0">
                    <a:solidFill>
                      <a:schemeClr val="accent2"/>
                    </a:solidFill>
                    <a:latin typeface="楷体" panose="02010609060101010101" pitchFamily="49" charset="-122"/>
                    <a:ea typeface="楷体" panose="02010609060101010101" pitchFamily="49" charset="-122"/>
                    <a:cs typeface="黑体" panose="02010609060101010101" charset="-122"/>
                  </a:rPr>
                  <a:t>译码器设置</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由于</a:t>
                </a:r>
                <a:r>
                  <a:rPr lang="en-US" altLang="zh-CN" sz="2800" b="1" dirty="0">
                    <a:latin typeface="楷体" panose="02010609060101010101" pitchFamily="49" charset="-122"/>
                    <a:ea typeface="楷体" panose="02010609060101010101" pitchFamily="49" charset="-122"/>
                    <a:cs typeface="黑体" panose="02010609060101010101" charset="-122"/>
                  </a:rPr>
                  <a:t>8K</a:t>
                </a:r>
                <a:r>
                  <a:rPr lang="zh-CN" altLang="en-US" sz="2800" b="1" dirty="0">
                    <a:latin typeface="楷体" panose="02010609060101010101" pitchFamily="49" charset="-122"/>
                    <a:ea typeface="楷体" panose="02010609060101010101" pitchFamily="49" charset="-122"/>
                    <a:cs typeface="黑体" panose="02010609060101010101" charset="-122"/>
                  </a:rPr>
                  <a:t>的地址范围在</a:t>
                </a:r>
                <a:r>
                  <a:rPr lang="en-US" altLang="zh-CN" sz="2800" b="1" dirty="0">
                    <a:latin typeface="楷体" panose="02010609060101010101" pitchFamily="49" charset="-122"/>
                    <a:ea typeface="楷体" panose="02010609060101010101" pitchFamily="49" charset="-122"/>
                    <a:cs typeface="黑体" panose="02010609060101010101" charset="-122"/>
                  </a:rPr>
                  <a:t>0000H~1FFFH</a:t>
                </a:r>
                <a:r>
                  <a:rPr lang="zh-CN" altLang="en-US" sz="2800" b="1" dirty="0">
                    <a:latin typeface="楷体" panose="02010609060101010101" pitchFamily="49" charset="-122"/>
                    <a:ea typeface="楷体" panose="02010609060101010101" pitchFamily="49" charset="-122"/>
                    <a:cs typeface="黑体" panose="02010609060101010101" charset="-122"/>
                  </a:rPr>
                  <a:t>之间（仅需要</a:t>
                </a:r>
                <a:r>
                  <a:rPr lang="en-US" altLang="zh-CN" sz="2800" b="1" dirty="0">
                    <a:latin typeface="楷体" panose="02010609060101010101" pitchFamily="49" charset="-122"/>
                    <a:ea typeface="楷体" panose="02010609060101010101" pitchFamily="49" charset="-122"/>
                    <a:cs typeface="黑体" panose="02010609060101010101" charset="-122"/>
                  </a:rPr>
                  <a:t>13</a:t>
                </a:r>
                <a:r>
                  <a:rPr lang="zh-CN" altLang="en-US" sz="2800" b="1" dirty="0">
                    <a:latin typeface="楷体" panose="02010609060101010101" pitchFamily="49" charset="-122"/>
                    <a:ea typeface="楷体" panose="02010609060101010101" pitchFamily="49" charset="-122"/>
                    <a:cs typeface="黑体" panose="02010609060101010101" charset="-122"/>
                  </a:rPr>
                  <a:t>条地址线寻址，而本题地址线是</a:t>
                </a:r>
                <a:r>
                  <a:rPr lang="en-US" altLang="zh-CN" sz="2800" b="1" dirty="0">
                    <a:latin typeface="楷体" panose="02010609060101010101" pitchFamily="49" charset="-122"/>
                    <a:ea typeface="楷体" panose="02010609060101010101" pitchFamily="49" charset="-122"/>
                    <a:cs typeface="黑体" panose="02010609060101010101" charset="-122"/>
                  </a:rPr>
                  <a:t>20</a:t>
                </a:r>
                <a:r>
                  <a:rPr lang="zh-CN" altLang="en-US" sz="2800" b="1" dirty="0">
                    <a:latin typeface="楷体" panose="02010609060101010101" pitchFamily="49" charset="-122"/>
                    <a:ea typeface="楷体" panose="02010609060101010101" pitchFamily="49" charset="-122"/>
                    <a:cs typeface="黑体" panose="02010609060101010101" charset="-122"/>
                  </a:rPr>
                  <a:t>位</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可寻址范围为</a:t>
                </a:r>
                <a:r>
                  <a:rPr lang="en-US" altLang="zh-CN" sz="2800" b="1" dirty="0">
                    <a:latin typeface="楷体" panose="02010609060101010101" pitchFamily="49" charset="-122"/>
                    <a:ea typeface="楷体" panose="02010609060101010101" pitchFamily="49" charset="-122"/>
                    <a:cs typeface="黑体" panose="02010609060101010101" charset="-122"/>
                  </a:rPr>
                  <a:t>1M</a:t>
                </a:r>
                <a:r>
                  <a:rPr lang="zh-CN" altLang="en-US" sz="2800" b="1" dirty="0">
                    <a:latin typeface="楷体" panose="02010609060101010101" pitchFamily="49" charset="-122"/>
                    <a:ea typeface="楷体" panose="02010609060101010101" pitchFamily="49" charset="-122"/>
                    <a:cs typeface="黑体" panose="02010609060101010101" charset="-122"/>
                  </a:rPr>
                  <a:t>）</a:t>
                </a:r>
                <a:r>
                  <a:rPr lang="en-US" altLang="zh-CN" sz="2800" b="1" dirty="0">
                    <a:latin typeface="楷体" panose="02010609060101010101" pitchFamily="49" charset="-122"/>
                    <a:ea typeface="楷体" panose="02010609060101010101" pitchFamily="49" charset="-122"/>
                    <a:cs typeface="黑体" panose="02010609060101010101" charset="-122"/>
                  </a:rPr>
                  <a:t>,</a:t>
                </a:r>
                <a:r>
                  <a:rPr lang="zh-CN" altLang="en-US" sz="2800" b="1" dirty="0">
                    <a:latin typeface="楷体" panose="02010609060101010101" pitchFamily="49" charset="-122"/>
                    <a:ea typeface="楷体" panose="02010609060101010101" pitchFamily="49" charset="-122"/>
                    <a:cs typeface="黑体" panose="02010609060101010101" charset="-122"/>
                  </a:rPr>
                  <a:t>也就是</a:t>
                </a:r>
                <a:r>
                  <a:rPr lang="en-US" altLang="zh-CN" sz="2800" b="1" dirty="0">
                    <a:latin typeface="楷体" panose="02010609060101010101" pitchFamily="49" charset="-122"/>
                    <a:ea typeface="楷体" panose="02010609060101010101" pitchFamily="49" charset="-122"/>
                    <a:cs typeface="黑体" panose="02010609060101010101" charset="-122"/>
                  </a:rPr>
                  <a:t>4</a:t>
                </a:r>
                <a:r>
                  <a:rPr lang="zh-CN" altLang="en-US" sz="2800" b="1" dirty="0">
                    <a:latin typeface="楷体" panose="02010609060101010101" pitchFamily="49" charset="-122"/>
                    <a:ea typeface="楷体" panose="02010609060101010101" pitchFamily="49" charset="-122"/>
                    <a:cs typeface="黑体" panose="02010609060101010101" charset="-122"/>
                  </a:rPr>
                  <a:t>组</a:t>
                </a:r>
                <a:r>
                  <a:rPr lang="en-US" altLang="zh-CN" sz="2800" b="1" dirty="0">
                    <a:latin typeface="楷体" panose="02010609060101010101" pitchFamily="49" charset="-122"/>
                    <a:ea typeface="楷体" panose="02010609060101010101" pitchFamily="49" charset="-122"/>
                    <a:cs typeface="黑体" panose="02010609060101010101" charset="-122"/>
                  </a:rPr>
                  <a:t>2KB</a:t>
                </a:r>
                <a:r>
                  <a:rPr lang="zh-CN" altLang="en-US" sz="2800" b="1" dirty="0">
                    <a:latin typeface="楷体" panose="02010609060101010101" pitchFamily="49" charset="-122"/>
                    <a:ea typeface="楷体" panose="02010609060101010101" pitchFamily="49" charset="-122"/>
                    <a:cs typeface="黑体" panose="02010609060101010101" charset="-122"/>
                  </a:rPr>
                  <a:t>存储芯片不具有唯一的地址范围，因此，须采用</a:t>
                </a:r>
                <a:r>
                  <a:rPr lang="zh-CN" altLang="en-US" sz="2800" b="1" u="sng" dirty="0">
                    <a:solidFill>
                      <a:schemeClr val="accent2"/>
                    </a:solidFill>
                    <a:latin typeface="楷体" panose="02010609060101010101" pitchFamily="49" charset="-122"/>
                    <a:ea typeface="楷体" panose="02010609060101010101" pitchFamily="49" charset="-122"/>
                    <a:cs typeface="黑体" panose="02010609060101010101" charset="-122"/>
                  </a:rPr>
                  <a:t>部分译码方式</a:t>
                </a:r>
                <a:r>
                  <a:rPr lang="zh-CN" altLang="en-US" sz="2800" b="1" dirty="0">
                    <a:latin typeface="楷体" panose="02010609060101010101" pitchFamily="49" charset="-122"/>
                    <a:ea typeface="楷体" panose="02010609060101010101" pitchFamily="49" charset="-122"/>
                    <a:cs typeface="黑体" panose="02010609060101010101" charset="-122"/>
                  </a:rPr>
                  <a:t>；</a:t>
                </a:r>
                <a:endParaRPr lang="en-US" altLang="zh-CN" sz="2800" b="1" dirty="0">
                  <a:latin typeface="楷体" panose="02010609060101010101" pitchFamily="49" charset="-122"/>
                  <a:ea typeface="楷体" panose="02010609060101010101" pitchFamily="49" charset="-122"/>
                  <a:cs typeface="黑体" panose="02010609060101010101" charset="-122"/>
                </a:endParaRPr>
              </a:p>
              <a:p>
                <a:pPr>
                  <a:lnSpc>
                    <a:spcPct val="120000"/>
                  </a:lnSpc>
                </a:pPr>
                <a:r>
                  <a:rPr lang="zh-CN" altLang="en-US" sz="2800" b="1" dirty="0">
                    <a:latin typeface="楷体" panose="02010609060101010101" pitchFamily="49" charset="-122"/>
                    <a:ea typeface="楷体" panose="02010609060101010101" pitchFamily="49" charset="-122"/>
                  </a:rPr>
                  <a:t>即剩余的地址线：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中的</a:t>
                </a:r>
                <a:r>
                  <a:rPr lang="zh-CN" altLang="en-US" sz="2800" b="1" dirty="0">
                    <a:solidFill>
                      <a:schemeClr val="accent2"/>
                    </a:solidFill>
                    <a:latin typeface="楷体" panose="02010609060101010101" pitchFamily="49" charset="-122"/>
                    <a:ea typeface="楷体" panose="02010609060101010101" pitchFamily="49" charset="-122"/>
                  </a:rPr>
                  <a:t>部分线</a:t>
                </a:r>
                <a:r>
                  <a:rPr lang="zh-CN" altLang="en-US" sz="2800" b="1" dirty="0">
                    <a:latin typeface="楷体" panose="02010609060101010101" pitchFamily="49" charset="-122"/>
                    <a:ea typeface="楷体" panose="02010609060101010101" pitchFamily="49" charset="-122"/>
                  </a:rPr>
                  <a:t>可选做为</a:t>
                </a:r>
                <a:r>
                  <a:rPr lang="en-US" altLang="zh-CN" sz="2800" b="1" dirty="0">
                    <a:latin typeface="楷体" panose="02010609060101010101" pitchFamily="49" charset="-122"/>
                    <a:ea typeface="楷体" panose="02010609060101010101" pitchFamily="49" charset="-122"/>
                  </a:rPr>
                  <a:t>74LS138</a:t>
                </a:r>
                <a:r>
                  <a:rPr lang="zh-CN" altLang="en-US" sz="2800" b="1" dirty="0">
                    <a:latin typeface="楷体" panose="02010609060101010101" pitchFamily="49" charset="-122"/>
                    <a:ea typeface="楷体" panose="02010609060101010101" pitchFamily="49" charset="-122"/>
                  </a:rPr>
                  <a:t>译码器的输入端、使能端，可采用的方法很多，</a:t>
                </a:r>
                <a:r>
                  <a:rPr lang="zh-CN" altLang="en-US" sz="2800" b="1" dirty="0">
                    <a:solidFill>
                      <a:schemeClr val="accent2"/>
                    </a:solidFill>
                    <a:latin typeface="楷体" panose="02010609060101010101" pitchFamily="49" charset="-122"/>
                    <a:ea typeface="楷体" panose="02010609060101010101" pitchFamily="49" charset="-122"/>
                  </a:rPr>
                  <a:t>其中，我们任选一种</a:t>
                </a:r>
                <a:r>
                  <a:rPr lang="zh-CN" altLang="en-US" sz="2800" b="1" dirty="0">
                    <a:latin typeface="楷体" panose="02010609060101010101" pitchFamily="49" charset="-122"/>
                    <a:ea typeface="楷体" panose="02010609060101010101" pitchFamily="49" charset="-122"/>
                  </a:rPr>
                  <a:t>，如下</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输入端、使能端的</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 (A</a:t>
                </a:r>
                <a:r>
                  <a:rPr lang="en-US" altLang="zh-CN" sz="2800" b="1" baseline="-25000" dirty="0">
                    <a:latin typeface="楷体" panose="02010609060101010101" pitchFamily="49" charset="-122"/>
                    <a:ea typeface="楷体" panose="02010609060101010101" pitchFamily="49" charset="-122"/>
                  </a:rPr>
                  <a:t>18</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除外</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是这样分配的</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输入端</a:t>
                </a:r>
                <a:r>
                  <a:rPr lang="en-US" altLang="zh-CN" sz="2800" b="1" dirty="0">
                    <a:latin typeface="楷体" panose="02010609060101010101" pitchFamily="49" charset="-122"/>
                    <a:ea typeface="楷体" panose="02010609060101010101" pitchFamily="49" charset="-122"/>
                  </a:rPr>
                  <a:t>:ABC</a:t>
                </a:r>
                <a:r>
                  <a:rPr lang="zh-CN" altLang="en-US" sz="2800" b="1" dirty="0">
                    <a:latin typeface="楷体" panose="02010609060101010101" pitchFamily="49" charset="-122"/>
                    <a:ea typeface="楷体" panose="02010609060101010101" pitchFamily="49" charset="-122"/>
                  </a:rPr>
                  <a:t>分别接入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且</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（恒定，四组芯片仅需两条地址线选择）</a:t>
                </a:r>
                <a:endParaRPr lang="en-US" altLang="zh-CN" sz="2800" b="1" dirty="0">
                  <a:latin typeface="楷体" panose="02010609060101010101" pitchFamily="49" charset="-122"/>
                  <a:ea typeface="楷体" panose="02010609060101010101" pitchFamily="49" charset="-122"/>
                </a:endParaRP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使能端</a:t>
                </a:r>
                <a:r>
                  <a:rPr lang="en-US" altLang="zh-CN" sz="2800" b="1" dirty="0">
                    <a:latin typeface="楷体" panose="02010609060101010101" pitchFamily="49" charset="-122"/>
                    <a:ea typeface="楷体" panose="02010609060101010101" pitchFamily="49" charset="-122"/>
                  </a:rPr>
                  <a:t>:G</a:t>
                </a:r>
                <a:r>
                  <a:rPr lang="en-US" altLang="zh-CN" sz="2800" b="1" baseline="-25000" dirty="0">
                    <a:latin typeface="楷体" panose="02010609060101010101" pitchFamily="49" charset="-122"/>
                    <a:ea typeface="楷体" panose="02010609060101010101" pitchFamily="49" charset="-122"/>
                  </a:rPr>
                  <a:t>1</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恒定</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连接</a:t>
                </a:r>
                <a14:m>
                  <m:oMath xmlns:m="http://schemas.openxmlformats.org/officeDocument/2006/math">
                    <m:r>
                      <a:rPr lang="en-US" altLang="zh-CN" sz="2600" b="1" i="1" dirty="0" smtClean="0">
                        <a:latin typeface="Cambria Math" panose="02040503050406030204" pitchFamily="18" charset="0"/>
                        <a:ea typeface="楷体" panose="02010609060101010101" pitchFamily="49" charset="-122"/>
                      </a:rPr>
                      <m:t>:</m:t>
                    </m:r>
                    <m:acc>
                      <m:accPr>
                        <m:chr m:val="̅"/>
                        <m:ctrlPr>
                          <a:rPr lang="zh-CN" altLang="en-US" sz="2600" b="1" i="1">
                            <a:latin typeface="Cambria Math" panose="02040503050406030204" pitchFamily="18" charset="0"/>
                            <a:ea typeface="楷体" panose="02010609060101010101" pitchFamily="49" charset="-122"/>
                          </a:rPr>
                        </m:ctrlPr>
                      </m:accPr>
                      <m:e>
                        <m:r>
                          <a:rPr lang="en-US" altLang="zh-CN" sz="2600" b="1" i="1">
                            <a:latin typeface="Cambria Math" panose="02040503050406030204" pitchFamily="18" charset="0"/>
                            <a:ea typeface="楷体" panose="02010609060101010101" pitchFamily="49" charset="-122"/>
                          </a:rPr>
                          <m:t>𝑴</m:t>
                        </m:r>
                        <m:r>
                          <a:rPr lang="en-US" altLang="zh-CN" sz="2600" b="1" i="1">
                            <a:latin typeface="Cambria Math" panose="02040503050406030204" pitchFamily="18" charset="0"/>
                            <a:ea typeface="楷体" panose="02010609060101010101" pitchFamily="49" charset="-122"/>
                          </a:rPr>
                          <m:t>𝑬</m:t>
                        </m:r>
                        <m:r>
                          <a:rPr lang="en-US" altLang="zh-CN" sz="2600" b="1" i="1">
                            <a:latin typeface="Cambria Math" panose="02040503050406030204" pitchFamily="18" charset="0"/>
                            <a:ea typeface="楷体" panose="02010609060101010101" pitchFamily="49" charset="-122"/>
                          </a:rPr>
                          <m:t>𝑴𝑹</m:t>
                        </m:r>
                      </m:e>
                    </m:acc>
                    <m:r>
                      <a:rPr lang="zh-CN" altLang="en-US" sz="2600" b="1" i="1">
                        <a:latin typeface="Cambria Math" panose="02040503050406030204" pitchFamily="18" charset="0"/>
                        <a:ea typeface="楷体" panose="02010609060101010101" pitchFamily="49" charset="-122"/>
                      </a:rPr>
                      <m:t>、</m:t>
                    </m:r>
                    <m:acc>
                      <m:accPr>
                        <m:chr m:val="̅"/>
                        <m:ctrlPr>
                          <a:rPr lang="zh-CN" altLang="en-US" sz="2600" b="1" i="1">
                            <a:latin typeface="Cambria Math" panose="02040503050406030204" pitchFamily="18" charset="0"/>
                            <a:ea typeface="楷体" panose="02010609060101010101" pitchFamily="49" charset="-122"/>
                          </a:rPr>
                        </m:ctrlPr>
                      </m:accPr>
                      <m:e>
                        <m:r>
                          <a:rPr lang="en-US" altLang="zh-CN" sz="2600" b="1" i="1">
                            <a:latin typeface="Cambria Math" panose="02040503050406030204" pitchFamily="18" charset="0"/>
                            <a:ea typeface="楷体" panose="02010609060101010101" pitchFamily="49" charset="-122"/>
                          </a:rPr>
                          <m:t>𝑴</m:t>
                        </m:r>
                        <m:r>
                          <a:rPr lang="en-US" altLang="zh-CN" sz="2600" b="1" i="1">
                            <a:latin typeface="Cambria Math" panose="02040503050406030204" pitchFamily="18" charset="0"/>
                            <a:ea typeface="楷体" panose="02010609060101010101" pitchFamily="49" charset="-122"/>
                          </a:rPr>
                          <m:t>𝑬</m:t>
                        </m:r>
                        <m:r>
                          <a:rPr lang="en-US" altLang="zh-CN" sz="2600" b="1" i="1">
                            <a:latin typeface="Cambria Math" panose="02040503050406030204" pitchFamily="18" charset="0"/>
                            <a:ea typeface="楷体" panose="02010609060101010101" pitchFamily="49" charset="-122"/>
                          </a:rPr>
                          <m:t>𝑴𝑾</m:t>
                        </m:r>
                      </m:e>
                    </m:acc>
                    <m:r>
                      <a:rPr lang="en-US" altLang="zh-CN" sz="2600" b="1" i="1">
                        <a:latin typeface="Cambria Math" panose="02040503050406030204" pitchFamily="18" charset="0"/>
                        <a:ea typeface="楷体" panose="02010609060101010101" pitchFamily="49" charset="-122"/>
                      </a:rPr>
                      <m:t> </m:t>
                    </m:r>
                  </m:oMath>
                </a14:m>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不能同时为</a:t>
                </a:r>
                <a:r>
                  <a:rPr lang="en-US" altLang="zh-CN" sz="2800" b="1" dirty="0">
                    <a:latin typeface="楷体" panose="02010609060101010101" pitchFamily="49" charset="-122"/>
                    <a:ea typeface="楷体" panose="02010609060101010101" pitchFamily="49" charset="-122"/>
                  </a:rPr>
                  <a:t>0)</a:t>
                </a:r>
                <a:endParaRPr lang="zh-CN" altLang="en-US" sz="2800" dirty="0"/>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772432"/>
                <a:ext cx="9054461" cy="5738559"/>
              </a:xfrm>
              <a:prstGeom prst="rect">
                <a:avLst/>
              </a:prstGeom>
              <a:blipFill>
                <a:blip r:embed="rId5"/>
                <a:stretch>
                  <a:fillRect l="-1346" t="-850" r="-3297" b="-1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957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27</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772432"/>
                <a:ext cx="9054461" cy="2610073"/>
              </a:xfrm>
              <a:prstGeom prst="rect">
                <a:avLst/>
              </a:prstGeom>
            </p:spPr>
            <p:txBody>
              <a:bodyPr wrap="square">
                <a:spAutoFit/>
              </a:bodyPr>
              <a:lstStyle/>
              <a:p>
                <a:pPr>
                  <a:lnSpc>
                    <a:spcPct val="120000"/>
                  </a:lnSpc>
                </a:pP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a:t>
                </a:r>
              </a:p>
              <a:p>
                <a:pPr>
                  <a:lnSpc>
                    <a:spcPct val="120000"/>
                  </a:lnSpc>
                </a:pPr>
                <a:r>
                  <a:rPr lang="zh-CN" altLang="en-US" sz="2800" b="1" dirty="0">
                    <a:latin typeface="楷体" panose="02010609060101010101" pitchFamily="49" charset="-122"/>
                    <a:ea typeface="楷体" panose="02010609060101010101" pitchFamily="49" charset="-122"/>
                  </a:rPr>
                  <a:t>剩下的高位地址线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取值可为</a:t>
                </a:r>
                <a:r>
                  <a:rPr lang="en-US" altLang="zh-CN" sz="2800" b="1" dirty="0">
                    <a:latin typeface="楷体" panose="02010609060101010101" pitchFamily="49" charset="-122"/>
                    <a:ea typeface="楷体" panose="02010609060101010101" pitchFamily="49" charset="-122"/>
                  </a:rPr>
                  <a:t>:00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四种情况。</a:t>
                </a:r>
                <a:endParaRPr lang="en-US" altLang="zh-CN" sz="2800" b="1" dirty="0">
                  <a:latin typeface="楷体" panose="02010609060101010101" pitchFamily="49" charset="-122"/>
                  <a:ea typeface="楷体" panose="02010609060101010101" pitchFamily="49" charset="-122"/>
                </a:endParaRPr>
              </a:p>
              <a:p>
                <a:pPr>
                  <a:lnSpc>
                    <a:spcPct val="120000"/>
                  </a:lnSpc>
                </a:pP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=00,A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772432"/>
                <a:ext cx="9054461" cy="2610073"/>
              </a:xfrm>
              <a:prstGeom prst="rect">
                <a:avLst/>
              </a:prstGeom>
              <a:blipFill>
                <a:blip r:embed="rId5"/>
                <a:stretch>
                  <a:fillRect l="-1346" t="-1869" r="-942" b="-5607"/>
                </a:stretch>
              </a:blipFill>
            </p:spPr>
            <p:txBody>
              <a:bodyPr/>
              <a:lstStyle/>
              <a:p>
                <a:r>
                  <a:rPr lang="zh-CN" altLang="en-US">
                    <a:noFill/>
                  </a:rPr>
                  <a:t> </a:t>
                </a:r>
              </a:p>
            </p:txBody>
          </p:sp>
        </mc:Fallback>
      </mc:AlternateContent>
      <p:graphicFrame>
        <p:nvGraphicFramePr>
          <p:cNvPr id="13" name="表格 12">
            <a:extLst>
              <a:ext uri="{FF2B5EF4-FFF2-40B4-BE49-F238E27FC236}">
                <a16:creationId xmlns:a16="http://schemas.microsoft.com/office/drawing/2014/main" id="{B578DCAD-00A0-44AD-B3FC-9C7C4767B231}"/>
              </a:ext>
            </a:extLst>
          </p:cNvPr>
          <p:cNvGraphicFramePr>
            <a:graphicFrameLocks noGrp="1"/>
          </p:cNvGraphicFramePr>
          <p:nvPr>
            <p:extLst>
              <p:ext uri="{D42A27DB-BD31-4B8C-83A1-F6EECF244321}">
                <p14:modId xmlns:p14="http://schemas.microsoft.com/office/powerpoint/2010/main" val="2671204327"/>
              </p:ext>
            </p:extLst>
          </p:nvPr>
        </p:nvGraphicFramePr>
        <p:xfrm>
          <a:off x="34077" y="3382910"/>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3638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5" name="矩形 14">
            <a:extLst>
              <a:ext uri="{FF2B5EF4-FFF2-40B4-BE49-F238E27FC236}">
                <a16:creationId xmlns:a16="http://schemas.microsoft.com/office/drawing/2014/main" id="{96B246DF-8417-41F5-870A-AEB2FE326825}"/>
              </a:ext>
            </a:extLst>
          </p:cNvPr>
          <p:cNvSpPr/>
          <p:nvPr/>
        </p:nvSpPr>
        <p:spPr>
          <a:xfrm>
            <a:off x="3908612" y="2809879"/>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14000H—15FFFH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7374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28</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=01,</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1C000H—1DFFFH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3AC5ED14-1C8F-4057-905D-757EEA41EEF6}"/>
              </a:ext>
            </a:extLst>
          </p:cNvPr>
          <p:cNvGraphicFramePr>
            <a:graphicFrameLocks noGrp="1"/>
          </p:cNvGraphicFramePr>
          <p:nvPr>
            <p:extLst>
              <p:ext uri="{D42A27DB-BD31-4B8C-83A1-F6EECF244321}">
                <p14:modId xmlns:p14="http://schemas.microsoft.com/office/powerpoint/2010/main" val="4159132268"/>
              </p:ext>
            </p:extLst>
          </p:nvPr>
        </p:nvGraphicFramePr>
        <p:xfrm>
          <a:off x="31302" y="2397718"/>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1725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wipe(down)">
                                      <p:cBhvr>
                                        <p:cTn id="1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29</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(c)</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=10,</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54000H—55FFFH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6" name="表格 15">
            <a:extLst>
              <a:ext uri="{FF2B5EF4-FFF2-40B4-BE49-F238E27FC236}">
                <a16:creationId xmlns:a16="http://schemas.microsoft.com/office/drawing/2014/main" id="{EB95EEA4-C1DF-47D0-AD62-89A96EE0DB72}"/>
              </a:ext>
            </a:extLst>
          </p:cNvPr>
          <p:cNvGraphicFramePr>
            <a:graphicFrameLocks noGrp="1"/>
          </p:cNvGraphicFramePr>
          <p:nvPr>
            <p:extLst>
              <p:ext uri="{D42A27DB-BD31-4B8C-83A1-F6EECF244321}">
                <p14:modId xmlns:p14="http://schemas.microsoft.com/office/powerpoint/2010/main" val="30702805"/>
              </p:ext>
            </p:extLst>
          </p:nvPr>
        </p:nvGraphicFramePr>
        <p:xfrm>
          <a:off x="-2" y="240664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6045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隶书" panose="02010509060101010101" pitchFamily="49" charset="-122"/>
                  <a:ea typeface="隶书" panose="02010509060101010101" pitchFamily="49" charset="-122"/>
                </a:rPr>
                <a:t>4</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主存储器组织</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302440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p>
        </p:txBody>
      </p:sp>
      <p:sp>
        <p:nvSpPr>
          <p:cNvPr id="15" name="ísḻiḑe"/>
          <p:cNvSpPr/>
          <p:nvPr/>
        </p:nvSpPr>
        <p:spPr>
          <a:xfrm>
            <a:off x="2526228" y="303594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lang="zh-CN" altLang="en-US" sz="2800" b="1" kern="0" dirty="0">
                <a:solidFill>
                  <a:prstClr val="black"/>
                </a:solidFill>
                <a:latin typeface="楷体" panose="02010609060101010101" pitchFamily="49" charset="-122"/>
                <a:ea typeface="楷体" panose="02010609060101010101" pitchFamily="49" charset="-122"/>
              </a:rPr>
              <a:t> 主存储器的逻辑设计</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370954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526228" y="3721089"/>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基本逻辑门及译码器</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2" name="îṩļíḑé"/>
          <p:cNvSpPr/>
          <p:nvPr/>
        </p:nvSpPr>
        <p:spPr>
          <a:xfrm>
            <a:off x="1524070" y="305296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373810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53060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 name="日期占位符 1">
            <a:extLst>
              <a:ext uri="{FF2B5EF4-FFF2-40B4-BE49-F238E27FC236}">
                <a16:creationId xmlns:a16="http://schemas.microsoft.com/office/drawing/2014/main" id="{9FF162B7-C369-4A2B-ADE2-D9F78270004C}"/>
              </a:ext>
            </a:extLst>
          </p:cNvPr>
          <p:cNvSpPr>
            <a:spLocks noGrp="1"/>
          </p:cNvSpPr>
          <p:nvPr>
            <p:ph type="dt" sz="half" idx="10"/>
          </p:nvPr>
        </p:nvSpPr>
        <p:spPr/>
        <p:txBody>
          <a:bodyPr/>
          <a:lstStyle/>
          <a:p>
            <a:fld id="{3176B0D6-B0A1-4138-8E1F-A4205018CABA}" type="datetime1">
              <a:rPr lang="zh-CN" altLang="en-US" smtClean="0"/>
              <a:t>2020/7/26</a:t>
            </a:fld>
            <a:endParaRPr lang="zh-CN" altLang="en-US"/>
          </a:p>
        </p:txBody>
      </p:sp>
      <p:sp>
        <p:nvSpPr>
          <p:cNvPr id="3" name="页脚占位符 2">
            <a:extLst>
              <a:ext uri="{FF2B5EF4-FFF2-40B4-BE49-F238E27FC236}">
                <a16:creationId xmlns:a16="http://schemas.microsoft.com/office/drawing/2014/main" id="{72765175-7D3A-40EC-B49D-74C9C31DF5ED}"/>
              </a:ext>
            </a:extLst>
          </p:cNvPr>
          <p:cNvSpPr>
            <a:spLocks noGrp="1"/>
          </p:cNvSpPr>
          <p:nvPr>
            <p:ph type="ftr" sz="quarter" idx="11"/>
          </p:nvPr>
        </p:nvSpPr>
        <p:spPr/>
        <p:txBody>
          <a:bodyPr/>
          <a:lstStyle/>
          <a:p>
            <a:r>
              <a:rPr lang="zh-CN" altLang="en-US"/>
              <a:t>计算机组成原理</a:t>
            </a:r>
            <a:r>
              <a:rPr lang="en-US" altLang="zh-CN"/>
              <a:t>--</a:t>
            </a:r>
            <a:r>
              <a:rPr lang="zh-CN" altLang="en-US"/>
              <a:t>第四章 存储器子系统</a:t>
            </a:r>
          </a:p>
        </p:txBody>
      </p:sp>
      <p:sp>
        <p:nvSpPr>
          <p:cNvPr id="4" name="灯片编号占位符 3">
            <a:extLst>
              <a:ext uri="{FF2B5EF4-FFF2-40B4-BE49-F238E27FC236}">
                <a16:creationId xmlns:a16="http://schemas.microsoft.com/office/drawing/2014/main" id="{EF8D5EE8-5B4B-4019-A6AC-EFA8B906FF8F}"/>
              </a:ext>
            </a:extLst>
          </p:cNvPr>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19" name="ïṩľîdé">
            <a:extLst>
              <a:ext uri="{FF2B5EF4-FFF2-40B4-BE49-F238E27FC236}">
                <a16:creationId xmlns:a16="http://schemas.microsoft.com/office/drawing/2014/main" id="{0C7CAD6E-C9C6-437B-B30A-EF3BC6CF8308}"/>
              </a:ext>
            </a:extLst>
          </p:cNvPr>
          <p:cNvSpPr txBox="1"/>
          <p:nvPr/>
        </p:nvSpPr>
        <p:spPr>
          <a:xfrm>
            <a:off x="1872697" y="445921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0" name="îṣ1idè">
            <a:extLst>
              <a:ext uri="{FF2B5EF4-FFF2-40B4-BE49-F238E27FC236}">
                <a16:creationId xmlns:a16="http://schemas.microsoft.com/office/drawing/2014/main" id="{F1834D03-3074-4445-94D3-2CEFD9B860B6}"/>
              </a:ext>
            </a:extLst>
          </p:cNvPr>
          <p:cNvSpPr/>
          <p:nvPr/>
        </p:nvSpPr>
        <p:spPr>
          <a:xfrm>
            <a:off x="2526228" y="4470757"/>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动态存储器的刷新</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1" name="ïśľîḋê">
            <a:extLst>
              <a:ext uri="{FF2B5EF4-FFF2-40B4-BE49-F238E27FC236}">
                <a16:creationId xmlns:a16="http://schemas.microsoft.com/office/drawing/2014/main" id="{BF4A12BB-E4E6-4C55-B7C0-299166C75BF4}"/>
              </a:ext>
            </a:extLst>
          </p:cNvPr>
          <p:cNvSpPr/>
          <p:nvPr/>
        </p:nvSpPr>
        <p:spPr>
          <a:xfrm>
            <a:off x="1524070" y="448777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4" name="直接连接符 23">
            <a:extLst>
              <a:ext uri="{FF2B5EF4-FFF2-40B4-BE49-F238E27FC236}">
                <a16:creationId xmlns:a16="http://schemas.microsoft.com/office/drawing/2014/main" id="{DC595FA6-15DC-460A-9A28-266F2556D15B}"/>
              </a:ext>
            </a:extLst>
          </p:cNvPr>
          <p:cNvCxnSpPr/>
          <p:nvPr/>
        </p:nvCxnSpPr>
        <p:spPr>
          <a:xfrm>
            <a:off x="1959428" y="428027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5" name="ïṩľîdé">
            <a:extLst>
              <a:ext uri="{FF2B5EF4-FFF2-40B4-BE49-F238E27FC236}">
                <a16:creationId xmlns:a16="http://schemas.microsoft.com/office/drawing/2014/main" id="{3222F243-0CBB-491E-A54E-FA1005EEF013}"/>
              </a:ext>
            </a:extLst>
          </p:cNvPr>
          <p:cNvSpPr txBox="1"/>
          <p:nvPr/>
        </p:nvSpPr>
        <p:spPr>
          <a:xfrm>
            <a:off x="1872697" y="520258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7" name="îṣ1idè">
            <a:extLst>
              <a:ext uri="{FF2B5EF4-FFF2-40B4-BE49-F238E27FC236}">
                <a16:creationId xmlns:a16="http://schemas.microsoft.com/office/drawing/2014/main" id="{7306933A-2FB7-4A8E-A581-E7EF264024AE}"/>
              </a:ext>
            </a:extLst>
          </p:cNvPr>
          <p:cNvSpPr/>
          <p:nvPr/>
        </p:nvSpPr>
        <p:spPr>
          <a:xfrm>
            <a:off x="2526228" y="5214127"/>
            <a:ext cx="5220772" cy="296571"/>
          </a:xfrm>
          <a:prstGeom prst="rect">
            <a:avLst/>
          </a:prstGeom>
        </p:spPr>
        <p:txBody>
          <a:bodyPr wrap="square" lIns="91440" tIns="45720" rIns="91440" bIns="45720" anchor="ctr" anchorCtr="0">
            <a:noAutofit/>
          </a:bodyPr>
          <a:lstStyle/>
          <a:p>
            <a:pPr lvl="0">
              <a:lnSpc>
                <a:spcPct val="115000"/>
              </a:lnSpc>
              <a:spcBef>
                <a:spcPct val="10000"/>
              </a:spcBef>
            </a:pPr>
            <a:r>
              <a:rPr lang="en-US" altLang="zh-CN" sz="2800" b="1" kern="0" dirty="0">
                <a:solidFill>
                  <a:prstClr val="black"/>
                </a:solidFill>
                <a:latin typeface="楷体" panose="02010609060101010101" pitchFamily="49" charset="-122"/>
                <a:ea typeface="楷体" panose="02010609060101010101" pitchFamily="49" charset="-122"/>
              </a:rPr>
              <a:t> </a:t>
            </a:r>
            <a:r>
              <a:rPr lang="zh-CN" altLang="en-US" sz="2800" b="1" kern="0" dirty="0">
                <a:solidFill>
                  <a:prstClr val="black"/>
                </a:solidFill>
                <a:latin typeface="楷体" panose="02010609060101010101" pitchFamily="49" charset="-122"/>
                <a:ea typeface="楷体" panose="02010609060101010101" pitchFamily="49" charset="-122"/>
              </a:rPr>
              <a:t>主存储器的校验方法</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8" name="ïśľîḋê">
            <a:extLst>
              <a:ext uri="{FF2B5EF4-FFF2-40B4-BE49-F238E27FC236}">
                <a16:creationId xmlns:a16="http://schemas.microsoft.com/office/drawing/2014/main" id="{24DC4777-8114-4240-947C-3DD234DDF48D}"/>
              </a:ext>
            </a:extLst>
          </p:cNvPr>
          <p:cNvSpPr/>
          <p:nvPr/>
        </p:nvSpPr>
        <p:spPr>
          <a:xfrm>
            <a:off x="1524070" y="523114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30" name="直接连接符 29">
            <a:extLst>
              <a:ext uri="{FF2B5EF4-FFF2-40B4-BE49-F238E27FC236}">
                <a16:creationId xmlns:a16="http://schemas.microsoft.com/office/drawing/2014/main" id="{B2E420FB-4B81-420D-8400-75D1E1DA8416}"/>
              </a:ext>
            </a:extLst>
          </p:cNvPr>
          <p:cNvCxnSpPr/>
          <p:nvPr/>
        </p:nvCxnSpPr>
        <p:spPr>
          <a:xfrm>
            <a:off x="1959428" y="502364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30</a:t>
            </a:fld>
            <a:endParaRPr lang="zh-CN" altLang="en-US"/>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80A32D3-FEC3-423A-B450-26E8940ADEA7}"/>
                  </a:ext>
                </a:extLst>
              </p:cNvPr>
              <p:cNvSpPr/>
              <p:nvPr/>
            </p:nvSpPr>
            <p:spPr>
              <a:xfrm>
                <a:off x="-9525" y="810532"/>
                <a:ext cx="9054461" cy="1285352"/>
              </a:xfrm>
              <a:prstGeom prst="rect">
                <a:avLst/>
              </a:prstGeom>
            </p:spPr>
            <p:txBody>
              <a:bodyPr wrap="square">
                <a:spAutoFit/>
              </a:bodyPr>
              <a:lstStyle/>
              <a:p>
                <a:pPr>
                  <a:lnSpc>
                    <a:spcPct val="150000"/>
                  </a:lnSpc>
                </a:pP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若</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18</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 </a:t>
                </a:r>
                <a:r>
                  <a:rPr lang="en-US" altLang="zh-CN" sz="2800" b="1" dirty="0">
                    <a:latin typeface="楷体" panose="02010609060101010101" pitchFamily="49" charset="-122"/>
                    <a:ea typeface="楷体" panose="02010609060101010101" pitchFamily="49" charset="-122"/>
                  </a:rPr>
                  <a:t>=11,</a:t>
                </a:r>
                <a:r>
                  <a:rPr lang="en-US" altLang="zh-CN" sz="2800" b="1" dirty="0">
                    <a:ea typeface="楷体" panose="02010609060101010101" pitchFamily="49" charset="-122"/>
                    <a:sym typeface="+mn-ea"/>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𝑨</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en-US" altLang="zh-CN" sz="2800" b="1" dirty="0">
                    <a:latin typeface="楷体" panose="02010609060101010101" pitchFamily="49" charset="-122"/>
                    <a:ea typeface="楷体" panose="02010609060101010101" pitchFamily="49" charset="-122"/>
                  </a:rPr>
                  <a:t>=00,</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sym typeface="+mn-ea"/>
                          </a:rPr>
                        </m:ctrlPr>
                      </m:accPr>
                      <m:e>
                        <m:r>
                          <a:rPr lang="en-US" altLang="zh-CN" sz="2800" b="1" i="1" dirty="0">
                            <a:latin typeface="Cambria Math" panose="02040503050406030204" pitchFamily="18" charset="0"/>
                            <a:ea typeface="楷体" panose="02010609060101010101" pitchFamily="49" charset="-122"/>
                            <a:cs typeface="黑体" panose="02010609060101010101" charset="-122"/>
                            <a:sym typeface="+mn-ea"/>
                          </a:rPr>
                          <m:t>𝑮</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𝟐</m:t>
                        </m:r>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𝑩</m:t>
                        </m:r>
                      </m:e>
                    </m:acc>
                    <m:r>
                      <a:rPr lang="en-US" altLang="zh-CN" sz="2800" b="1" i="1" baseline="-25000" dirty="0">
                        <a:latin typeface="Cambria Math" panose="02040503050406030204" pitchFamily="18" charset="0"/>
                        <a:ea typeface="楷体" panose="02010609060101010101" pitchFamily="49" charset="-122"/>
                        <a:cs typeface="黑体" panose="02010609060101010101" charset="-122"/>
                        <a:sym typeface="+mn-ea"/>
                      </a:rPr>
                      <m:t> </m:t>
                    </m:r>
                  </m:oMath>
                </a14:m>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16</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en-US" altLang="zh-CN" sz="2800" b="1" dirty="0">
                    <a:latin typeface="楷体" panose="02010609060101010101" pitchFamily="49" charset="-122"/>
                    <a:ea typeface="楷体" panose="02010609060101010101" pitchFamily="49" charset="-122"/>
                  </a:rPr>
                  <a:t>=11, A</a:t>
                </a:r>
                <a:r>
                  <a:rPr lang="en-US" altLang="zh-CN" sz="2800" b="1" baseline="-25000" dirty="0">
                    <a:latin typeface="楷体" panose="02010609060101010101" pitchFamily="49" charset="-122"/>
                    <a:ea typeface="楷体" panose="02010609060101010101" pitchFamily="49" charset="-122"/>
                  </a:rPr>
                  <a:t>11</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en-US" altLang="zh-CN" sz="2800" b="1" dirty="0">
                    <a:latin typeface="楷体" panose="02010609060101010101" pitchFamily="49" charset="-122"/>
                    <a:ea typeface="楷体" panose="02010609060101010101" pitchFamily="49" charset="-122"/>
                  </a:rPr>
                  <a:t>=000-011,</a:t>
                </a:r>
                <a:r>
                  <a:rPr lang="zh-CN" altLang="en-US" sz="2800" b="1" dirty="0">
                    <a:latin typeface="楷体" panose="02010609060101010101" pitchFamily="49" charset="-122"/>
                    <a:ea typeface="楷体" panose="02010609060101010101" pitchFamily="49" charset="-122"/>
                  </a:rPr>
                  <a:t>片内单元选择</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 00…0—FF…F</a:t>
                </a:r>
                <a:r>
                  <a:rPr lang="zh-CN" altLang="en-US" sz="2800" b="1" dirty="0">
                    <a:latin typeface="楷体" panose="02010609060101010101" pitchFamily="49" charset="-122"/>
                    <a:ea typeface="楷体" panose="02010609060101010101" pitchFamily="49" charset="-122"/>
                  </a:rPr>
                  <a:t>。</a:t>
                </a:r>
              </a:p>
            </p:txBody>
          </p:sp>
        </mc:Choice>
        <mc:Fallback>
          <p:sp>
            <p:nvSpPr>
              <p:cNvPr id="12" name="矩形 11">
                <a:extLst>
                  <a:ext uri="{FF2B5EF4-FFF2-40B4-BE49-F238E27FC236}">
                    <a16:creationId xmlns:a16="http://schemas.microsoft.com/office/drawing/2014/main" id="{780A32D3-FEC3-423A-B450-26E8940ADEA7}"/>
                  </a:ext>
                </a:extLst>
              </p:cNvPr>
              <p:cNvSpPr>
                <a:spLocks noRot="1" noChangeAspect="1" noMove="1" noResize="1" noEditPoints="1" noAdjustHandles="1" noChangeArrowheads="1" noChangeShapeType="1" noTextEdit="1"/>
              </p:cNvSpPr>
              <p:nvPr/>
            </p:nvSpPr>
            <p:spPr>
              <a:xfrm>
                <a:off x="-9525" y="810532"/>
                <a:ext cx="9054461" cy="1285352"/>
              </a:xfrm>
              <a:prstGeom prst="rect">
                <a:avLst/>
              </a:prstGeom>
              <a:blipFill>
                <a:blip r:embed="rId5"/>
                <a:stretch>
                  <a:fillRect l="-1346" r="-202" b="-12322"/>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96B246DF-8417-41F5-870A-AEB2FE326825}"/>
              </a:ext>
            </a:extLst>
          </p:cNvPr>
          <p:cNvSpPr/>
          <p:nvPr/>
        </p:nvSpPr>
        <p:spPr>
          <a:xfrm>
            <a:off x="2157248" y="5624034"/>
            <a:ext cx="4673414" cy="540725"/>
          </a:xfrm>
          <a:prstGeom prst="rect">
            <a:avLst/>
          </a:prstGeom>
        </p:spPr>
        <p:txBody>
          <a:bodyPr wrap="square">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范围为</a:t>
            </a:r>
            <a:r>
              <a:rPr lang="en-US" altLang="zh-CN" sz="2800" b="1" dirty="0">
                <a:solidFill>
                  <a:schemeClr val="accent2"/>
                </a:solidFill>
                <a:latin typeface="楷体" panose="02010609060101010101" pitchFamily="49" charset="-122"/>
                <a:ea typeface="楷体" panose="02010609060101010101" pitchFamily="49" charset="-122"/>
              </a:rPr>
              <a:t>5C000H—5DFFFH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8K</a:t>
            </a:r>
            <a:endParaRPr lang="zh-CN" altLang="en-US" sz="2800" b="1" dirty="0">
              <a:solidFill>
                <a:schemeClr val="accent2"/>
              </a:solidFill>
              <a:latin typeface="楷体" panose="02010609060101010101" pitchFamily="49" charset="-122"/>
              <a:ea typeface="楷体" panose="02010609060101010101" pitchFamily="49" charset="-122"/>
            </a:endParaRPr>
          </a:p>
        </p:txBody>
      </p:sp>
      <p:graphicFrame>
        <p:nvGraphicFramePr>
          <p:cNvPr id="14" name="表格 13">
            <a:extLst>
              <a:ext uri="{FF2B5EF4-FFF2-40B4-BE49-F238E27FC236}">
                <a16:creationId xmlns:a16="http://schemas.microsoft.com/office/drawing/2014/main" id="{32B27ED5-91F2-488D-8979-00F699DA5528}"/>
              </a:ext>
            </a:extLst>
          </p:cNvPr>
          <p:cNvGraphicFramePr>
            <a:graphicFrameLocks noGrp="1"/>
          </p:cNvGraphicFramePr>
          <p:nvPr>
            <p:extLst>
              <p:ext uri="{D42A27DB-BD31-4B8C-83A1-F6EECF244321}">
                <p14:modId xmlns:p14="http://schemas.microsoft.com/office/powerpoint/2010/main" val="44126453"/>
              </p:ext>
            </p:extLst>
          </p:nvPr>
        </p:nvGraphicFramePr>
        <p:xfrm>
          <a:off x="-2" y="2330446"/>
          <a:ext cx="9144003" cy="3040116"/>
        </p:xfrm>
        <a:graphic>
          <a:graphicData uri="http://schemas.openxmlformats.org/drawingml/2006/table">
            <a:tbl>
              <a:tblPr firstRow="1" bandRow="1">
                <a:tableStyleId>{F5AB1C69-6EDB-4FF4-983F-18BD219EF322}</a:tableStyleId>
              </a:tblPr>
              <a:tblGrid>
                <a:gridCol w="594724">
                  <a:extLst>
                    <a:ext uri="{9D8B030D-6E8A-4147-A177-3AD203B41FA5}">
                      <a16:colId xmlns:a16="http://schemas.microsoft.com/office/drawing/2014/main" val="20000"/>
                    </a:ext>
                  </a:extLst>
                </a:gridCol>
                <a:gridCol w="561846">
                  <a:extLst>
                    <a:ext uri="{9D8B030D-6E8A-4147-A177-3AD203B41FA5}">
                      <a16:colId xmlns:a16="http://schemas.microsoft.com/office/drawing/2014/main" val="20001"/>
                    </a:ext>
                  </a:extLst>
                </a:gridCol>
                <a:gridCol w="607120">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66887">
                  <a:extLst>
                    <a:ext uri="{9D8B030D-6E8A-4147-A177-3AD203B41FA5}">
                      <a16:colId xmlns:a16="http://schemas.microsoft.com/office/drawing/2014/main" val="20008"/>
                    </a:ext>
                  </a:extLst>
                </a:gridCol>
                <a:gridCol w="520391">
                  <a:extLst>
                    <a:ext uri="{9D8B030D-6E8A-4147-A177-3AD203B41FA5}">
                      <a16:colId xmlns:a16="http://schemas.microsoft.com/office/drawing/2014/main" val="20009"/>
                    </a:ext>
                  </a:extLst>
                </a:gridCol>
                <a:gridCol w="371708">
                  <a:extLst>
                    <a:ext uri="{9D8B030D-6E8A-4147-A177-3AD203B41FA5}">
                      <a16:colId xmlns:a16="http://schemas.microsoft.com/office/drawing/2014/main" val="20010"/>
                    </a:ext>
                  </a:extLst>
                </a:gridCol>
                <a:gridCol w="223025">
                  <a:extLst>
                    <a:ext uri="{9D8B030D-6E8A-4147-A177-3AD203B41FA5}">
                      <a16:colId xmlns:a16="http://schemas.microsoft.com/office/drawing/2014/main" val="20011"/>
                    </a:ext>
                  </a:extLst>
                </a:gridCol>
                <a:gridCol w="371708">
                  <a:extLst>
                    <a:ext uri="{9D8B030D-6E8A-4147-A177-3AD203B41FA5}">
                      <a16:colId xmlns:a16="http://schemas.microsoft.com/office/drawing/2014/main" val="20012"/>
                    </a:ext>
                  </a:extLst>
                </a:gridCol>
                <a:gridCol w="297366">
                  <a:extLst>
                    <a:ext uri="{9D8B030D-6E8A-4147-A177-3AD203B41FA5}">
                      <a16:colId xmlns:a16="http://schemas.microsoft.com/office/drawing/2014/main" val="20013"/>
                    </a:ext>
                  </a:extLst>
                </a:gridCol>
                <a:gridCol w="297366">
                  <a:extLst>
                    <a:ext uri="{9D8B030D-6E8A-4147-A177-3AD203B41FA5}">
                      <a16:colId xmlns:a16="http://schemas.microsoft.com/office/drawing/2014/main" val="20014"/>
                    </a:ext>
                  </a:extLst>
                </a:gridCol>
                <a:gridCol w="291058">
                  <a:extLst>
                    <a:ext uri="{9D8B030D-6E8A-4147-A177-3AD203B41FA5}">
                      <a16:colId xmlns:a16="http://schemas.microsoft.com/office/drawing/2014/main" val="20015"/>
                    </a:ext>
                  </a:extLst>
                </a:gridCol>
                <a:gridCol w="215030">
                  <a:extLst>
                    <a:ext uri="{9D8B030D-6E8A-4147-A177-3AD203B41FA5}">
                      <a16:colId xmlns:a16="http://schemas.microsoft.com/office/drawing/2014/main" val="20016"/>
                    </a:ext>
                  </a:extLst>
                </a:gridCol>
                <a:gridCol w="21503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gridCol w="457200">
                  <a:extLst>
                    <a:ext uri="{9D8B030D-6E8A-4147-A177-3AD203B41FA5}">
                      <a16:colId xmlns:a16="http://schemas.microsoft.com/office/drawing/2014/main" val="20019"/>
                    </a:ext>
                  </a:extLst>
                </a:gridCol>
              </a:tblGrid>
              <a:tr h="44782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19</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18</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17</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16</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15</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14</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13</a:t>
                      </a:r>
                      <a:endParaRPr lang="zh-CN"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12</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solidFill>
                        </a:rPr>
                        <a:t>A</a:t>
                      </a:r>
                      <a:r>
                        <a:rPr lang="en-US" altLang="zh-CN" baseline="-25000" dirty="0">
                          <a:solidFill>
                            <a:srgbClr val="000000"/>
                          </a:solidFill>
                        </a:rPr>
                        <a:t>11</a:t>
                      </a:r>
                      <a:endParaRPr lang="zh-CN" altLang="en-US" dirty="0">
                        <a:solidFill>
                          <a:srgbClr val="000000"/>
                        </a:solidFill>
                      </a:endParaRP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10</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70C0"/>
                          </a:solidFill>
                        </a:rPr>
                        <a:t>A</a:t>
                      </a:r>
                      <a:r>
                        <a:rPr lang="en-US" altLang="zh-CN" baseline="-25000" dirty="0">
                          <a:solidFill>
                            <a:srgbClr val="0070C0"/>
                          </a:solidFill>
                        </a:rPr>
                        <a:t>1</a:t>
                      </a:r>
                      <a:endParaRPr lang="zh-CN" altLang="en-US" dirty="0">
                        <a:solidFill>
                          <a:srgbClr val="0070C0"/>
                        </a:solidFill>
                      </a:endParaRPr>
                    </a:p>
                    <a:p>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70C0"/>
                          </a:solidFill>
                        </a:rPr>
                        <a:t>A</a:t>
                      </a:r>
                      <a:r>
                        <a:rPr lang="en-US" altLang="zh-CN" baseline="-25000"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5820">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0</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56">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solidFill>
                            <a:srgbClr val="002060"/>
                          </a:solidFill>
                        </a:rPr>
                        <a:t>1</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7041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31</a:t>
            </a:fld>
            <a:endParaRPr lang="zh-CN" altLang="en-US"/>
          </a:p>
        </p:txBody>
      </p:sp>
      <p:sp>
        <p:nvSpPr>
          <p:cNvPr id="16" name="矩形 15">
            <a:extLst>
              <a:ext uri="{FF2B5EF4-FFF2-40B4-BE49-F238E27FC236}">
                <a16:creationId xmlns:a16="http://schemas.microsoft.com/office/drawing/2014/main" id="{2F4888F3-C42F-4CAD-BC3B-48BC22DC186B}"/>
              </a:ext>
            </a:extLst>
          </p:cNvPr>
          <p:cNvSpPr/>
          <p:nvPr/>
        </p:nvSpPr>
        <p:spPr>
          <a:xfrm>
            <a:off x="199864" y="910814"/>
            <a:ext cx="4334841" cy="523220"/>
          </a:xfrm>
          <a:prstGeom prst="rect">
            <a:avLst/>
          </a:prstGeom>
        </p:spPr>
        <p:txBody>
          <a:bodyPr wrap="none">
            <a:spAutoFit/>
          </a:bodyPr>
          <a:lstStyle/>
          <a:p>
            <a:r>
              <a:rPr lang="en-US" altLang="zh-CN" sz="2800" b="1" dirty="0">
                <a:latin typeface="楷体" panose="02010609060101010101" pitchFamily="49" charset="-122"/>
                <a:ea typeface="楷体" panose="02010609060101010101" pitchFamily="49" charset="-122"/>
                <a:cs typeface="黑体" panose="02010609060101010101" charset="-122"/>
              </a:rPr>
              <a:t>(3)</a:t>
            </a:r>
            <a:r>
              <a:rPr lang="zh-CN" altLang="en-US" sz="2800" b="1" dirty="0">
                <a:latin typeface="楷体" panose="02010609060101010101" pitchFamily="49" charset="-122"/>
                <a:ea typeface="楷体" panose="02010609060101010101" pitchFamily="49" charset="-122"/>
                <a:cs typeface="黑体" panose="02010609060101010101" charset="-122"/>
              </a:rPr>
              <a:t>画出存储器逻辑电路图</a:t>
            </a:r>
            <a:endParaRPr lang="zh-CN" altLang="en-US" sz="2800" dirty="0"/>
          </a:p>
        </p:txBody>
      </p:sp>
      <p:pic>
        <p:nvPicPr>
          <p:cNvPr id="17" name="图片 16" descr="01f">
            <a:extLst>
              <a:ext uri="{FF2B5EF4-FFF2-40B4-BE49-F238E27FC236}">
                <a16:creationId xmlns:a16="http://schemas.microsoft.com/office/drawing/2014/main" id="{72D149BC-BBEE-4286-9AD4-CD3DF5124EFA}"/>
              </a:ext>
            </a:extLst>
          </p:cNvPr>
          <p:cNvPicPr>
            <a:picLocks noChangeAspect="1"/>
          </p:cNvPicPr>
          <p:nvPr/>
        </p:nvPicPr>
        <p:blipFill>
          <a:blip r:embed="rId5"/>
          <a:stretch>
            <a:fillRect/>
          </a:stretch>
        </p:blipFill>
        <p:spPr>
          <a:xfrm>
            <a:off x="148442" y="1647289"/>
            <a:ext cx="8772525" cy="4260715"/>
          </a:xfrm>
          <a:prstGeom prst="rect">
            <a:avLst/>
          </a:prstGeom>
        </p:spPr>
      </p:pic>
    </p:spTree>
    <p:extLst>
      <p:ext uri="{BB962C8B-B14F-4D97-AF65-F5344CB8AC3E}">
        <p14:creationId xmlns:p14="http://schemas.microsoft.com/office/powerpoint/2010/main" val="2666455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32</a:t>
            </a:fld>
            <a:endParaRPr lang="zh-CN" altLang="en-US"/>
          </a:p>
        </p:txBody>
      </p:sp>
      <p:pic>
        <p:nvPicPr>
          <p:cNvPr id="2" name="图片 1">
            <a:extLst>
              <a:ext uri="{FF2B5EF4-FFF2-40B4-BE49-F238E27FC236}">
                <a16:creationId xmlns:a16="http://schemas.microsoft.com/office/drawing/2014/main" id="{7E778C02-51DA-4E72-9860-EDB1D22A9E28}"/>
              </a:ext>
            </a:extLst>
          </p:cNvPr>
          <p:cNvPicPr>
            <a:picLocks noChangeAspect="1"/>
          </p:cNvPicPr>
          <p:nvPr/>
        </p:nvPicPr>
        <p:blipFill>
          <a:blip r:embed="rId5"/>
          <a:stretch>
            <a:fillRect/>
          </a:stretch>
        </p:blipFill>
        <p:spPr>
          <a:xfrm>
            <a:off x="307943" y="871465"/>
            <a:ext cx="8319247" cy="5557499"/>
          </a:xfrm>
          <a:prstGeom prst="rect">
            <a:avLst/>
          </a:prstGeom>
        </p:spPr>
      </p:pic>
    </p:spTree>
    <p:extLst>
      <p:ext uri="{BB962C8B-B14F-4D97-AF65-F5344CB8AC3E}">
        <p14:creationId xmlns:p14="http://schemas.microsoft.com/office/powerpoint/2010/main" val="38652519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33</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225350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SRAM</a:t>
            </a:r>
            <a:r>
              <a:rPr lang="zh-CN" altLang="en-US" sz="2800" b="1" dirty="0">
                <a:solidFill>
                  <a:srgbClr val="0563C1"/>
                </a:solidFill>
                <a:latin typeface="楷体" panose="02010609060101010101" pitchFamily="49" charset="-122"/>
                <a:ea typeface="楷体" panose="02010609060101010101" pitchFamily="49" charset="-122"/>
              </a:rPr>
              <a:t>芯片</a:t>
            </a:r>
            <a:r>
              <a:rPr lang="en-US" altLang="zh-CN" sz="2800" b="1" dirty="0">
                <a:solidFill>
                  <a:srgbClr val="0563C1"/>
                </a:solidFill>
                <a:latin typeface="楷体" panose="02010609060101010101" pitchFamily="49" charset="-122"/>
                <a:ea typeface="楷体" panose="02010609060101010101" pitchFamily="49" charset="-122"/>
              </a:rPr>
              <a:t>6264</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intel</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30000"/>
              </a:lnSpc>
            </a:pP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8K*8b</a:t>
            </a:r>
            <a:r>
              <a:rPr lang="zh-CN" altLang="en-US" sz="2800" b="1" dirty="0">
                <a:latin typeface="楷体" panose="02010609060101010101" pitchFamily="49" charset="-122"/>
                <a:ea typeface="楷体" panose="02010609060101010101" pitchFamily="49" charset="-122"/>
              </a:rPr>
              <a:t>静态随机存储器芯片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a:t>
            </a:r>
            <a:r>
              <a:rPr lang="en-US" altLang="zh-CN" sz="2800" b="1" dirty="0">
                <a:latin typeface="楷体" panose="02010609060101010101" pitchFamily="49" charset="-122"/>
                <a:ea typeface="楷体" panose="02010609060101010101" pitchFamily="49" charset="-122"/>
              </a:rPr>
              <a:t>CMOS</a:t>
            </a:r>
            <a:r>
              <a:rPr lang="zh-CN" altLang="en-US" sz="2800" b="1" dirty="0">
                <a:latin typeface="楷体" panose="02010609060101010101" pitchFamily="49" charset="-122"/>
                <a:ea typeface="楷体" panose="02010609060101010101" pitchFamily="49" charset="-122"/>
              </a:rPr>
              <a:t>工艺制造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单一</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供电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额定功耗</a:t>
            </a:r>
            <a:r>
              <a:rPr lang="en-US" altLang="zh-CN" sz="2800" b="1" dirty="0">
                <a:latin typeface="楷体" panose="02010609060101010101" pitchFamily="49" charset="-122"/>
                <a:ea typeface="楷体" panose="02010609060101010101" pitchFamily="49" charset="-122"/>
              </a:rPr>
              <a:t>200mW,</a:t>
            </a:r>
            <a:r>
              <a:rPr lang="zh-CN" altLang="en-US" sz="2800" b="1" dirty="0">
                <a:latin typeface="楷体" panose="02010609060101010101" pitchFamily="49" charset="-122"/>
                <a:ea typeface="楷体" panose="02010609060101010101" pitchFamily="49" charset="-122"/>
              </a:rPr>
              <a:t>典型存取时间</a:t>
            </a:r>
            <a:r>
              <a:rPr lang="en-US" altLang="zh-CN" sz="2800" b="1" dirty="0">
                <a:latin typeface="楷体" panose="02010609060101010101" pitchFamily="49" charset="-122"/>
                <a:ea typeface="楷体" panose="02010609060101010101" pitchFamily="49" charset="-122"/>
              </a:rPr>
              <a:t>200ns,28</a:t>
            </a:r>
            <a:r>
              <a:rPr lang="zh-CN" altLang="en-US" sz="2800" b="1" dirty="0">
                <a:latin typeface="楷体" panose="02010609060101010101" pitchFamily="49" charset="-122"/>
                <a:ea typeface="楷体" panose="02010609060101010101" pitchFamily="49" charset="-122"/>
              </a:rPr>
              <a:t>线双列直插式封装。</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3" name="Text Box 5">
                <a:extLst>
                  <a:ext uri="{FF2B5EF4-FFF2-40B4-BE49-F238E27FC236}">
                    <a16:creationId xmlns:a16="http://schemas.microsoft.com/office/drawing/2014/main" id="{1821EB66-C039-4104-A399-52B107262F38}"/>
                  </a:ext>
                </a:extLst>
              </p:cNvPr>
              <p:cNvSpPr txBox="1"/>
              <p:nvPr/>
            </p:nvSpPr>
            <p:spPr>
              <a:xfrm>
                <a:off x="73623" y="3081673"/>
                <a:ext cx="9255104" cy="3376117"/>
              </a:xfrm>
              <a:prstGeom prst="rect">
                <a:avLst/>
              </a:prstGeom>
              <a:noFill/>
              <a:ln w="9525">
                <a:noFill/>
              </a:ln>
            </p:spPr>
            <p:txBody>
              <a:bodyPr wrap="square" anchor="t">
                <a:spAutoFit/>
              </a:bodyPr>
              <a:lstStyle/>
              <a:p>
                <a:pPr>
                  <a:lnSpc>
                    <a:spcPct val="130000"/>
                  </a:lnSpc>
                </a:pPr>
                <a:r>
                  <a:rPr lang="zh-CN" altLang="en-US" sz="2800" b="1" dirty="0">
                    <a:latin typeface="楷体" panose="02010609060101010101" pitchFamily="49" charset="-122"/>
                    <a:ea typeface="楷体" panose="02010609060101010101" pitchFamily="49" charset="-122"/>
                  </a:rPr>
                  <a:t>各引脚含义如下</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1)A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12</a:t>
                </a:r>
                <a:r>
                  <a:rPr lang="zh-CN" altLang="en-US" sz="2800" b="1" dirty="0">
                    <a:latin typeface="楷体" panose="02010609060101010101" pitchFamily="49" charset="-122"/>
                    <a:ea typeface="楷体" panose="02010609060101010101" pitchFamily="49" charset="-122"/>
                  </a:rPr>
                  <a:t>为地址线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2)D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为数据线；</a:t>
                </a:r>
              </a:p>
              <a:p>
                <a:pPr>
                  <a:lnSpc>
                    <a:spcPct val="130000"/>
                  </a:lnSpc>
                </a:pPr>
                <a:r>
                  <a:rPr lang="en-US" altLang="zh-CN" sz="2800" b="1" dirty="0">
                    <a:latin typeface="楷体" panose="02010609060101010101" pitchFamily="49" charset="-122"/>
                    <a:ea typeface="楷体" panose="02010609060101010101" pitchFamily="49" charset="-122"/>
                  </a:rPr>
                  <a:t>3)</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𝑪𝑬</m:t>
                        </m:r>
                      </m:e>
                    </m:acc>
                  </m:oMath>
                </a14:m>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CS</a:t>
                </a:r>
                <a:r>
                  <a:rPr lang="zh-CN" altLang="en-US" sz="2800" b="1" dirty="0">
                    <a:latin typeface="楷体" panose="02010609060101010101" pitchFamily="49" charset="-122"/>
                    <a:ea typeface="楷体" panose="02010609060101010101" pitchFamily="49" charset="-122"/>
                  </a:rPr>
                  <a:t>是片选线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4)</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是读允许线</a:t>
                </a:r>
                <a:r>
                  <a:rPr lang="en-US" altLang="zh-CN" sz="2800" b="1" dirty="0">
                    <a:latin typeface="楷体" panose="02010609060101010101" pitchFamily="49" charset="-122"/>
                    <a:ea typeface="楷体" panose="02010609060101010101" pitchFamily="49" charset="-122"/>
                  </a:rPr>
                  <a:t>;</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是写允许线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其它引线</a:t>
                </a:r>
                <a:r>
                  <a:rPr lang="en-US" altLang="zh-CN" sz="2800" b="1" dirty="0">
                    <a:latin typeface="楷体" panose="02010609060101010101" pitchFamily="49" charset="-122"/>
                    <a:ea typeface="楷体" panose="02010609060101010101" pitchFamily="49" charset="-122"/>
                  </a:rPr>
                  <a:t>:</a:t>
                </a:r>
                <a:r>
                  <a:rPr lang="en-US" altLang="zh-CN" sz="2800" b="1" dirty="0" err="1">
                    <a:latin typeface="楷体" panose="02010609060101010101" pitchFamily="49" charset="-122"/>
                    <a:ea typeface="楷体" panose="02010609060101010101" pitchFamily="49" charset="-122"/>
                  </a:rPr>
                  <a:t>Vcc</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电源，</a:t>
                </a:r>
                <a:r>
                  <a:rPr lang="en-US" altLang="zh-CN" sz="2800" b="1" dirty="0">
                    <a:latin typeface="楷体" panose="02010609060101010101" pitchFamily="49" charset="-122"/>
                    <a:ea typeface="楷体" panose="02010609060101010101" pitchFamily="49" charset="-122"/>
                  </a:rPr>
                  <a:t>GND</a:t>
                </a:r>
                <a:r>
                  <a:rPr lang="zh-CN" altLang="en-US" sz="2800" b="1" dirty="0">
                    <a:latin typeface="楷体" panose="02010609060101010101" pitchFamily="49" charset="-122"/>
                    <a:ea typeface="楷体" panose="02010609060101010101" pitchFamily="49" charset="-122"/>
                  </a:rPr>
                  <a:t>是接地端，</a:t>
                </a:r>
                <a:r>
                  <a:rPr lang="en-US" altLang="zh-CN" sz="2800" b="1" dirty="0">
                    <a:latin typeface="楷体" panose="02010609060101010101" pitchFamily="49" charset="-122"/>
                    <a:ea typeface="楷体" panose="02010609060101010101" pitchFamily="49" charset="-122"/>
                  </a:rPr>
                  <a:t>NC</a:t>
                </a:r>
                <a:r>
                  <a:rPr lang="zh-CN" altLang="en-US" sz="2800" b="1" dirty="0">
                    <a:latin typeface="楷体" panose="02010609060101010101" pitchFamily="49" charset="-122"/>
                    <a:ea typeface="楷体" panose="02010609060101010101" pitchFamily="49" charset="-122"/>
                  </a:rPr>
                  <a:t>表示空端。</a:t>
                </a:r>
              </a:p>
            </p:txBody>
          </p:sp>
        </mc:Choice>
        <mc:Fallback>
          <p:sp>
            <p:nvSpPr>
              <p:cNvPr id="13" name="Text Box 5">
                <a:extLst>
                  <a:ext uri="{FF2B5EF4-FFF2-40B4-BE49-F238E27FC236}">
                    <a16:creationId xmlns:a16="http://schemas.microsoft.com/office/drawing/2014/main" id="{1821EB66-C039-4104-A399-52B107262F38}"/>
                  </a:ext>
                </a:extLst>
              </p:cNvPr>
              <p:cNvSpPr txBox="1">
                <a:spLocks noRot="1" noChangeAspect="1" noMove="1" noResize="1" noEditPoints="1" noAdjustHandles="1" noChangeArrowheads="1" noChangeShapeType="1" noTextEdit="1"/>
              </p:cNvSpPr>
              <p:nvPr/>
            </p:nvSpPr>
            <p:spPr>
              <a:xfrm>
                <a:off x="73623" y="3081673"/>
                <a:ext cx="9255104" cy="3376117"/>
              </a:xfrm>
              <a:prstGeom prst="rect">
                <a:avLst/>
              </a:prstGeom>
              <a:blipFill>
                <a:blip r:embed="rId5"/>
                <a:stretch>
                  <a:fillRect l="-1318" t="-542" b="-4340"/>
                </a:stretch>
              </a:blipFill>
              <a:ln w="9525">
                <a:noFill/>
              </a:ln>
            </p:spPr>
            <p:txBody>
              <a:bodyPr/>
              <a:lstStyle/>
              <a:p>
                <a:r>
                  <a:rPr lang="zh-CN" altLang="en-US">
                    <a:noFill/>
                  </a:rPr>
                  <a:t> </a:t>
                </a:r>
              </a:p>
            </p:txBody>
          </p:sp>
        </mc:Fallback>
      </mc:AlternateContent>
      <p:pic>
        <p:nvPicPr>
          <p:cNvPr id="14" name="内容占位符 5" descr="文章图片">
            <a:hlinkClick r:id="rId6" tgtFrame="&quot;_blank&quot;"/>
            <a:extLst>
              <a:ext uri="{FF2B5EF4-FFF2-40B4-BE49-F238E27FC236}">
                <a16:creationId xmlns:a16="http://schemas.microsoft.com/office/drawing/2014/main" id="{CED0B41F-6208-4D2B-B489-74DEF19499CE}"/>
              </a:ext>
            </a:extLst>
          </p:cNvPr>
          <p:cNvPicPr>
            <a:picLocks/>
          </p:cNvPicPr>
          <p:nvPr/>
        </p:nvPicPr>
        <p:blipFill rotWithShape="1">
          <a:blip r:embed="rId7">
            <a:extLst>
              <a:ext uri="{28A0092B-C50C-407E-A947-70E740481C1C}">
                <a14:useLocalDpi xmlns:a14="http://schemas.microsoft.com/office/drawing/2010/main" val="0"/>
              </a:ext>
            </a:extLst>
          </a:blip>
          <a:srcRect l="8717" t="4062" r="6067" b="6700"/>
          <a:stretch/>
        </p:blipFill>
        <p:spPr bwMode="auto">
          <a:xfrm>
            <a:off x="6115050" y="2456653"/>
            <a:ext cx="2604366" cy="3529341"/>
          </a:xfrm>
          <a:prstGeom prst="rect">
            <a:avLst/>
          </a:prstGeom>
          <a:noFill/>
          <a:ln>
            <a:noFill/>
          </a:ln>
        </p:spPr>
      </p:pic>
    </p:spTree>
    <p:extLst>
      <p:ext uri="{BB962C8B-B14F-4D97-AF65-F5344CB8AC3E}">
        <p14:creationId xmlns:p14="http://schemas.microsoft.com/office/powerpoint/2010/main" val="32275750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wipe(left)">
                                      <p:cBhvr>
                                        <p:cTn id="29" dur="500"/>
                                        <p:tgtEl>
                                          <p:spTgt spid="1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wipe(left)">
                                      <p:cBhvr>
                                        <p:cTn id="34" dur="500"/>
                                        <p:tgtEl>
                                          <p:spTgt spid="1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wipe(left)">
                                      <p:cBhvr>
                                        <p:cTn id="39" dur="500"/>
                                        <p:tgtEl>
                                          <p:spTgt spid="1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wipe(left)">
                                      <p:cBhvr>
                                        <p:cTn id="44" dur="500"/>
                                        <p:tgtEl>
                                          <p:spTgt spid="1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wipe(left)">
                                      <p:cBhvr>
                                        <p:cTn id="49"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34</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573042"/>
          </a:xfrm>
          <a:prstGeom prst="rect">
            <a:avLst/>
          </a:prstGeom>
          <a:noFill/>
          <a:ln w="9525">
            <a:noFill/>
          </a:ln>
        </p:spPr>
        <p:txBody>
          <a:bodyPr wrap="square" anchor="t">
            <a:spAutoFit/>
          </a:bodyPr>
          <a:lstStyle/>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6264</a:t>
            </a:r>
            <a:r>
              <a:rPr lang="zh-CN" altLang="en-US" sz="2800" b="1" dirty="0">
                <a:solidFill>
                  <a:schemeClr val="accent2"/>
                </a:solidFill>
                <a:latin typeface="楷体" panose="02010609060101010101" pitchFamily="49" charset="-122"/>
                <a:ea typeface="楷体" panose="02010609060101010101" pitchFamily="49" charset="-122"/>
              </a:rPr>
              <a:t>功能表</a:t>
            </a:r>
            <a:endParaRPr lang="en-US" altLang="zh-CN" sz="2800" b="1" dirty="0">
              <a:solidFill>
                <a:schemeClr val="accent2"/>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graphicFrame>
            <p:nvGraphicFramePr>
              <p:cNvPr id="15" name="内容占位符 4">
                <a:extLst>
                  <a:ext uri="{FF2B5EF4-FFF2-40B4-BE49-F238E27FC236}">
                    <a16:creationId xmlns:a16="http://schemas.microsoft.com/office/drawing/2014/main" id="{C53958F6-E759-4B0A-B094-480ADE8AEEE8}"/>
                  </a:ext>
                </a:extLst>
              </p:cNvPr>
              <p:cNvGraphicFramePr>
                <a:graphicFrameLocks/>
              </p:cNvGraphicFramePr>
              <p:nvPr>
                <p:custDataLst>
                  <p:tags r:id="rId1"/>
                </p:custDataLst>
                <p:extLst>
                  <p:ext uri="{D42A27DB-BD31-4B8C-83A1-F6EECF244321}">
                    <p14:modId xmlns:p14="http://schemas.microsoft.com/office/powerpoint/2010/main" val="3381824677"/>
                  </p:ext>
                </p:extLst>
              </p:nvPr>
            </p:nvGraphicFramePr>
            <p:xfrm>
              <a:off x="402891" y="1532419"/>
              <a:ext cx="8208911" cy="4752525"/>
            </p:xfrm>
            <a:graphic>
              <a:graphicData uri="http://schemas.openxmlformats.org/drawingml/2006/table">
                <a:tbl>
                  <a:tblPr firstRow="1" firstCol="1" bandRow="1"/>
                  <a:tblGrid>
                    <a:gridCol w="1850782">
                      <a:extLst>
                        <a:ext uri="{9D8B030D-6E8A-4147-A177-3AD203B41FA5}">
                          <a16:colId xmlns:a16="http://schemas.microsoft.com/office/drawing/2014/main" val="20000"/>
                        </a:ext>
                      </a:extLst>
                    </a:gridCol>
                    <a:gridCol w="1681018">
                      <a:extLst>
                        <a:ext uri="{9D8B030D-6E8A-4147-A177-3AD203B41FA5}">
                          <a16:colId xmlns:a16="http://schemas.microsoft.com/office/drawing/2014/main" val="20001"/>
                        </a:ext>
                      </a:extLst>
                    </a:gridCol>
                    <a:gridCol w="1392391">
                      <a:extLst>
                        <a:ext uri="{9D8B030D-6E8A-4147-A177-3AD203B41FA5}">
                          <a16:colId xmlns:a16="http://schemas.microsoft.com/office/drawing/2014/main" val="20002"/>
                        </a:ext>
                      </a:extLst>
                    </a:gridCol>
                    <a:gridCol w="1664845">
                      <a:extLst>
                        <a:ext uri="{9D8B030D-6E8A-4147-A177-3AD203B41FA5}">
                          <a16:colId xmlns:a16="http://schemas.microsoft.com/office/drawing/2014/main" val="20003"/>
                        </a:ext>
                      </a:extLst>
                    </a:gridCol>
                    <a:gridCol w="1619875">
                      <a:extLst>
                        <a:ext uri="{9D8B030D-6E8A-4147-A177-3AD203B41FA5}">
                          <a16:colId xmlns:a16="http://schemas.microsoft.com/office/drawing/2014/main" val="20004"/>
                        </a:ext>
                      </a:extLst>
                    </a:gridCol>
                  </a:tblGrid>
                  <a:tr h="681866">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使能端（片选信号）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输入端（读写控制）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6104">
                    <a:tc>
                      <a:txBody>
                        <a:bodyPr/>
                        <a:lstStyle/>
                        <a:p>
                          <a:pPr algn="ctr">
                            <a:spcAft>
                              <a:spcPts val="0"/>
                            </a:spcAft>
                          </a:pPr>
                          <a14:m>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𝑪𝑬</m:t>
                                  </m:r>
                                </m:e>
                              </m:acc>
                            </m:oMath>
                          </a14:m>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2400" b="1" kern="100" dirty="0">
                              <a:effectLst/>
                              <a:latin typeface="楷体" panose="02010609060101010101" pitchFamily="49" charset="-122"/>
                              <a:ea typeface="楷体" panose="02010609060101010101" pitchFamily="49" charset="-122"/>
                              <a:cs typeface="Times New Roman" panose="02020603050405020304" pitchFamily="18" charset="0"/>
                              <a:sym typeface="+mn-ea"/>
                            </a:rPr>
                            <a:t>或</a:t>
                          </a:r>
                          <a14:m>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𝑪</m:t>
                                  </m:r>
                                  <m:sSub>
                                    <m:sSubPr>
                                      <m:ctrlPr>
                                        <a:rPr lang="en-US" altLang="zh-CN" sz="2400" b="1"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𝑺</m:t>
                                      </m:r>
                                    </m:e>
                                    <m:sub>
                                      <m:r>
                                        <a:rPr lang="en-US" altLang="zh-CN" sz="2400" b="1" i="1" smtClean="0">
                                          <a:latin typeface="Cambria Math" panose="02040503050406030204" pitchFamily="18" charset="0"/>
                                          <a:ea typeface="楷体" panose="02010609060101010101" pitchFamily="49" charset="-122"/>
                                        </a:rPr>
                                        <m:t>𝟏</m:t>
                                      </m:r>
                                    </m:sub>
                                  </m:sSub>
                                </m:e>
                              </m:acc>
                            </m:oMath>
                          </a14:m>
                          <a:r>
                            <a:rPr lang="en-US" altLang="zh-CN" sz="2400" b="1" kern="1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sym typeface="+mn-ea"/>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或</a:t>
                          </a:r>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en-US" altLang="zh-CN" sz="2400" b="1" kern="100" baseline="-250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rPr>
                            <a:t>2</a:t>
                          </a:r>
                          <a:r>
                            <a:rPr lang="zh-CN" alt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𝑶</m:t>
                                    </m:r>
                                    <m:r>
                                      <a:rPr lang="en-US" altLang="zh-CN" sz="2400" b="1" i="1" smtClean="0">
                                        <a:latin typeface="Cambria Math" panose="02040503050406030204" pitchFamily="18" charset="0"/>
                                        <a:ea typeface="楷体" panose="02010609060101010101" pitchFamily="49" charset="-122"/>
                                      </a:rPr>
                                      <m:t>𝑬</m:t>
                                    </m:r>
                                  </m:e>
                                </m:acc>
                              </m:oMath>
                            </m:oMathPara>
                          </a14:m>
                          <a:endPar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en-US" altLang="zh-CN" sz="2400" b="1" i="1" smtClean="0">
                                        <a:latin typeface="Cambria Math" panose="02040503050406030204" pitchFamily="18" charset="0"/>
                                        <a:ea typeface="楷体" panose="02010609060101010101" pitchFamily="49" charset="-122"/>
                                      </a:rPr>
                                    </m:ctrlPr>
                                  </m:accPr>
                                  <m:e>
                                    <m:r>
                                      <a:rPr lang="en-US" altLang="zh-CN" sz="2400" b="1" i="1" smtClean="0">
                                        <a:latin typeface="Cambria Math" panose="02040503050406030204" pitchFamily="18" charset="0"/>
                                        <a:ea typeface="楷体" panose="02010609060101010101" pitchFamily="49" charset="-122"/>
                                      </a:rPr>
                                      <m:t>𝑾</m:t>
                                    </m:r>
                                    <m:r>
                                      <a:rPr lang="en-US" altLang="zh-CN" sz="2400" b="1" i="1" smtClean="0">
                                        <a:latin typeface="Cambria Math" panose="02040503050406030204" pitchFamily="18" charset="0"/>
                                        <a:ea typeface="楷体" panose="02010609060101010101" pitchFamily="49" charset="-122"/>
                                      </a:rPr>
                                      <m:t>𝑬</m:t>
                                    </m:r>
                                  </m:e>
                                </m:acc>
                              </m:oMath>
                            </m:oMathPara>
                          </a14:m>
                          <a:endPar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effectLst/>
                              <a:latin typeface="楷体" panose="02010609060101010101" pitchFamily="49" charset="-122"/>
                              <a:ea typeface="楷体" panose="02010609060101010101" pitchFamily="49" charset="-122"/>
                              <a:cs typeface="Times New Roman" panose="02020603050405020304" pitchFamily="18" charset="0"/>
                            </a:rPr>
                            <a:t>0</a:t>
                          </a: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104">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写入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读出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7631">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黑体" panose="02010609060101010101" charset="-122"/>
                            </a:rPr>
                            <a:t> </a:t>
                          </a:r>
                          <a:r>
                            <a:rPr lang="zh-CN" sz="2400" b="1" kern="100" baseline="0" dirty="0">
                              <a:effectLst/>
                              <a:latin typeface="楷体" panose="02010609060101010101" pitchFamily="49" charset="-122"/>
                              <a:ea typeface="楷体" panose="02010609060101010101" pitchFamily="49" charset="-122"/>
                              <a:cs typeface="黑体" panose="02010609060101010101" charset="-122"/>
                            </a:rPr>
                            <a:t>三态</a:t>
                          </a:r>
                          <a:br>
                            <a:rPr lang="en-US" altLang="zh-CN" sz="2400" b="1" kern="100" baseline="0" dirty="0">
                              <a:effectLst/>
                              <a:latin typeface="楷体" panose="02010609060101010101" pitchFamily="49" charset="-122"/>
                              <a:ea typeface="楷体" panose="02010609060101010101" pitchFamily="49" charset="-122"/>
                              <a:cs typeface="黑体" panose="02010609060101010101" charset="-122"/>
                            </a:rPr>
                          </a:br>
                          <a:r>
                            <a:rPr lang="zh-CN" sz="2400" b="1" kern="100" baseline="0" dirty="0">
                              <a:effectLst/>
                              <a:latin typeface="楷体" panose="02010609060101010101" pitchFamily="49" charset="-122"/>
                              <a:ea typeface="楷体" panose="02010609060101010101" pitchFamily="49" charset="-122"/>
                              <a:cs typeface="黑体" panose="02010609060101010101" charset="-122"/>
                            </a:rPr>
                            <a:t>（高阻）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5"/>
                      </a:ext>
                    </a:extLst>
                  </a:tr>
                  <a:tr h="737086">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6"/>
                      </a:ext>
                    </a:extLst>
                  </a:tr>
                </a:tbl>
              </a:graphicData>
            </a:graphic>
          </p:graphicFrame>
        </mc:Choice>
        <mc:Fallback>
          <p:graphicFrame>
            <p:nvGraphicFramePr>
              <p:cNvPr id="15" name="内容占位符 4">
                <a:extLst>
                  <a:ext uri="{FF2B5EF4-FFF2-40B4-BE49-F238E27FC236}">
                    <a16:creationId xmlns:a16="http://schemas.microsoft.com/office/drawing/2014/main" id="{C53958F6-E759-4B0A-B094-480ADE8AEEE8}"/>
                  </a:ext>
                </a:extLst>
              </p:cNvPr>
              <p:cNvGraphicFramePr>
                <a:graphicFrameLocks/>
              </p:cNvGraphicFramePr>
              <p:nvPr>
                <p:custDataLst>
                  <p:tags r:id="rId1"/>
                </p:custDataLst>
                <p:extLst>
                  <p:ext uri="{D42A27DB-BD31-4B8C-83A1-F6EECF244321}">
                    <p14:modId xmlns:p14="http://schemas.microsoft.com/office/powerpoint/2010/main" val="3381824677"/>
                  </p:ext>
                </p:extLst>
              </p:nvPr>
            </p:nvGraphicFramePr>
            <p:xfrm>
              <a:off x="402891" y="1532419"/>
              <a:ext cx="8208911" cy="4752525"/>
            </p:xfrm>
            <a:graphic>
              <a:graphicData uri="http://schemas.openxmlformats.org/drawingml/2006/table">
                <a:tbl>
                  <a:tblPr firstRow="1" firstCol="1" bandRow="1"/>
                  <a:tblGrid>
                    <a:gridCol w="1850782">
                      <a:extLst>
                        <a:ext uri="{9D8B030D-6E8A-4147-A177-3AD203B41FA5}">
                          <a16:colId xmlns:a16="http://schemas.microsoft.com/office/drawing/2014/main" val="20000"/>
                        </a:ext>
                      </a:extLst>
                    </a:gridCol>
                    <a:gridCol w="1681018">
                      <a:extLst>
                        <a:ext uri="{9D8B030D-6E8A-4147-A177-3AD203B41FA5}">
                          <a16:colId xmlns:a16="http://schemas.microsoft.com/office/drawing/2014/main" val="20001"/>
                        </a:ext>
                      </a:extLst>
                    </a:gridCol>
                    <a:gridCol w="1392391">
                      <a:extLst>
                        <a:ext uri="{9D8B030D-6E8A-4147-A177-3AD203B41FA5}">
                          <a16:colId xmlns:a16="http://schemas.microsoft.com/office/drawing/2014/main" val="20002"/>
                        </a:ext>
                      </a:extLst>
                    </a:gridCol>
                    <a:gridCol w="1664845">
                      <a:extLst>
                        <a:ext uri="{9D8B030D-6E8A-4147-A177-3AD203B41FA5}">
                          <a16:colId xmlns:a16="http://schemas.microsoft.com/office/drawing/2014/main" val="20003"/>
                        </a:ext>
                      </a:extLst>
                    </a:gridCol>
                    <a:gridCol w="1619875">
                      <a:extLst>
                        <a:ext uri="{9D8B030D-6E8A-4147-A177-3AD203B41FA5}">
                          <a16:colId xmlns:a16="http://schemas.microsoft.com/office/drawing/2014/main" val="20004"/>
                        </a:ext>
                      </a:extLst>
                    </a:gridCol>
                  </a:tblGrid>
                  <a:tr h="681866">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使能端（片选信号）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gridSpan="2">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输入端（读写控制）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输出端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6104">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329" t="-114141" r="-343750" b="-577778"/>
                          </a:stretch>
                        </a:blipFill>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或</a:t>
                          </a:r>
                          <a:r>
                            <a:rPr lang="en-US" alt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CS</a:t>
                          </a:r>
                          <a:r>
                            <a:rPr lang="en-US" altLang="zh-CN" sz="2400" b="1" kern="100" baseline="-25000" dirty="0">
                              <a:solidFill>
                                <a:schemeClr val="tx1"/>
                              </a:solidFill>
                              <a:effectLst/>
                              <a:uFillTx/>
                              <a:latin typeface="楷体" panose="02010609060101010101" pitchFamily="49" charset="-122"/>
                              <a:ea typeface="楷体" panose="02010609060101010101" pitchFamily="49" charset="-122"/>
                              <a:cs typeface="Times New Roman" panose="02020603050405020304" pitchFamily="18" charset="0"/>
                            </a:rPr>
                            <a:t>2</a:t>
                          </a:r>
                          <a:r>
                            <a:rPr lang="zh-CN" alt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254825" t="-114141" r="-237281" b="-577778"/>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296337" t="-114141" r="-98168" b="-577778"/>
                          </a:stretch>
                        </a:blipFill>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effectLst/>
                              <a:latin typeface="楷体" panose="02010609060101010101" pitchFamily="49" charset="-122"/>
                              <a:ea typeface="楷体" panose="02010609060101010101" pitchFamily="49" charset="-122"/>
                              <a:cs typeface="Times New Roman" panose="02020603050405020304" pitchFamily="18" charset="0"/>
                            </a:rPr>
                            <a:t>0</a:t>
                          </a: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~D</a:t>
                          </a:r>
                          <a:r>
                            <a:rPr lang="en-US" sz="2400" b="1" kern="100" baseline="-250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6104">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写入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baseline="0" dirty="0">
                              <a:effectLst/>
                              <a:latin typeface="楷体" panose="02010609060101010101" pitchFamily="49" charset="-122"/>
                              <a:ea typeface="楷体" panose="02010609060101010101" pitchFamily="49" charset="-122"/>
                              <a:cs typeface="Times New Roman" panose="02020603050405020304" pitchFamily="18" charset="0"/>
                            </a:rPr>
                            <a:t>读出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57631">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黑体" panose="02010609060101010101" charset="-122"/>
                            </a:rPr>
                            <a:t> </a:t>
                          </a:r>
                          <a:r>
                            <a:rPr lang="zh-CN" sz="2400" b="1" kern="100" baseline="0" dirty="0">
                              <a:effectLst/>
                              <a:latin typeface="楷体" panose="02010609060101010101" pitchFamily="49" charset="-122"/>
                              <a:ea typeface="楷体" panose="02010609060101010101" pitchFamily="49" charset="-122"/>
                              <a:cs typeface="黑体" panose="02010609060101010101" charset="-122"/>
                            </a:rPr>
                            <a:t>三态</a:t>
                          </a:r>
                          <a:br>
                            <a:rPr lang="en-US" altLang="zh-CN" sz="2400" b="1" kern="100" baseline="0" dirty="0">
                              <a:effectLst/>
                              <a:latin typeface="楷体" panose="02010609060101010101" pitchFamily="49" charset="-122"/>
                              <a:ea typeface="楷体" panose="02010609060101010101" pitchFamily="49" charset="-122"/>
                              <a:cs typeface="黑体" panose="02010609060101010101" charset="-122"/>
                            </a:rPr>
                          </a:br>
                          <a:r>
                            <a:rPr lang="zh-CN" sz="2400" b="1" kern="100" baseline="0" dirty="0">
                              <a:effectLst/>
                              <a:latin typeface="楷体" panose="02010609060101010101" pitchFamily="49" charset="-122"/>
                              <a:ea typeface="楷体" panose="02010609060101010101" pitchFamily="49" charset="-122"/>
                              <a:cs typeface="黑体" panose="02010609060101010101" charset="-122"/>
                            </a:rPr>
                            <a:t>（高阻）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1867">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5"/>
                      </a:ext>
                    </a:extLst>
                  </a:tr>
                  <a:tr h="737086">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baseline="0" dirty="0">
                              <a:effectLst/>
                              <a:latin typeface="楷体" panose="02010609060101010101" pitchFamily="49" charset="-122"/>
                              <a:ea typeface="楷体" panose="02010609060101010101" pitchFamily="49" charset="-122"/>
                              <a:cs typeface="Times New Roman" panose="02020603050405020304" pitchFamily="18" charset="0"/>
                            </a:rPr>
                            <a:t>X</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6"/>
                      </a:ext>
                    </a:extLst>
                  </a:tr>
                </a:tbl>
              </a:graphicData>
            </a:graphic>
          </p:graphicFrame>
        </mc:Fallback>
      </mc:AlternateContent>
    </p:spTree>
    <p:extLst>
      <p:ext uri="{BB962C8B-B14F-4D97-AF65-F5344CB8AC3E}">
        <p14:creationId xmlns:p14="http://schemas.microsoft.com/office/powerpoint/2010/main" val="31284390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35</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2253502"/>
          </a:xfrm>
          <a:prstGeom prst="rect">
            <a:avLst/>
          </a:prstGeom>
          <a:noFill/>
          <a:ln w="9525">
            <a:noFill/>
          </a:ln>
        </p:spPr>
        <p:txBody>
          <a:bodyPr wrap="square" anchor="t">
            <a:spAutoFit/>
          </a:bodyPr>
          <a:lstStyle/>
          <a:p>
            <a:pPr>
              <a:lnSpc>
                <a:spcPct val="130000"/>
              </a:lnSpc>
            </a:pPr>
            <a:r>
              <a:rPr lang="en-US" altLang="zh-CN" sz="2800" b="1" dirty="0">
                <a:solidFill>
                  <a:srgbClr val="0563C1"/>
                </a:solidFill>
                <a:latin typeface="楷体" panose="02010609060101010101" pitchFamily="49" charset="-122"/>
                <a:ea typeface="楷体" panose="02010609060101010101" pitchFamily="49" charset="-122"/>
              </a:rPr>
              <a:t>6</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SRAM</a:t>
            </a:r>
            <a:r>
              <a:rPr lang="zh-CN" altLang="en-US" sz="2800" b="1" dirty="0">
                <a:solidFill>
                  <a:srgbClr val="0563C1"/>
                </a:solidFill>
                <a:latin typeface="楷体" panose="02010609060101010101" pitchFamily="49" charset="-122"/>
                <a:ea typeface="楷体" panose="02010609060101010101" pitchFamily="49" charset="-122"/>
              </a:rPr>
              <a:t>芯片</a:t>
            </a:r>
            <a:r>
              <a:rPr lang="en-US" altLang="zh-CN" sz="2800" b="1" dirty="0">
                <a:solidFill>
                  <a:srgbClr val="0563C1"/>
                </a:solidFill>
                <a:latin typeface="楷体" panose="02010609060101010101" pitchFamily="49" charset="-122"/>
                <a:ea typeface="楷体" panose="02010609060101010101" pitchFamily="49" charset="-122"/>
              </a:rPr>
              <a:t>6116</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intel</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30000"/>
              </a:lnSpc>
            </a:pPr>
            <a:r>
              <a:rPr lang="en-US" altLang="zh-CN" sz="2800" b="1" dirty="0">
                <a:latin typeface="楷体" panose="02010609060101010101" pitchFamily="49" charset="-122"/>
                <a:ea typeface="楷体" panose="02010609060101010101" pitchFamily="49" charset="-122"/>
              </a:rPr>
              <a:t>6116</a:t>
            </a:r>
            <a:r>
              <a:rPr lang="zh-CN" altLang="en-US" sz="2800" b="1" dirty="0">
                <a:latin typeface="楷体" panose="02010609060101010101" pitchFamily="49" charset="-122"/>
                <a:ea typeface="楷体" panose="02010609060101010101" pitchFamily="49" charset="-122"/>
              </a:rPr>
              <a:t>是</a:t>
            </a:r>
            <a:r>
              <a:rPr lang="en-US" altLang="zh-CN" sz="2800" b="1" dirty="0">
                <a:latin typeface="楷体" panose="02010609060101010101" pitchFamily="49" charset="-122"/>
                <a:ea typeface="楷体" panose="02010609060101010101" pitchFamily="49" charset="-122"/>
              </a:rPr>
              <a:t>2K*8b</a:t>
            </a:r>
            <a:r>
              <a:rPr lang="zh-CN" altLang="en-US" sz="2800" b="1" dirty="0">
                <a:latin typeface="楷体" panose="02010609060101010101" pitchFamily="49" charset="-122"/>
                <a:ea typeface="楷体" panose="02010609060101010101" pitchFamily="49" charset="-122"/>
              </a:rPr>
              <a:t>静态随机存储器芯片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a:t>
            </a:r>
            <a:r>
              <a:rPr lang="en-US" altLang="zh-CN" sz="2800" b="1" dirty="0">
                <a:latin typeface="楷体" panose="02010609060101010101" pitchFamily="49" charset="-122"/>
                <a:ea typeface="楷体" panose="02010609060101010101" pitchFamily="49" charset="-122"/>
              </a:rPr>
              <a:t>CMOS</a:t>
            </a:r>
            <a:r>
              <a:rPr lang="zh-CN" altLang="en-US" sz="2800" b="1" dirty="0">
                <a:latin typeface="楷体" panose="02010609060101010101" pitchFamily="49" charset="-122"/>
                <a:ea typeface="楷体" panose="02010609060101010101" pitchFamily="49" charset="-122"/>
              </a:rPr>
              <a:t>工艺制造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单一</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供电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额定功耗</a:t>
            </a:r>
            <a:r>
              <a:rPr lang="en-US" altLang="zh-CN" sz="2800" b="1" dirty="0">
                <a:latin typeface="楷体" panose="02010609060101010101" pitchFamily="49" charset="-122"/>
                <a:ea typeface="楷体" panose="02010609060101010101" pitchFamily="49" charset="-122"/>
              </a:rPr>
              <a:t>200mW,</a:t>
            </a:r>
            <a:r>
              <a:rPr lang="zh-CN" altLang="en-US" sz="2800" b="1" dirty="0">
                <a:latin typeface="楷体" panose="02010609060101010101" pitchFamily="49" charset="-122"/>
                <a:ea typeface="楷体" panose="02010609060101010101" pitchFamily="49" charset="-122"/>
              </a:rPr>
              <a:t>典型存取时间</a:t>
            </a:r>
            <a:r>
              <a:rPr lang="en-US" altLang="zh-CN" sz="2800" b="1" dirty="0">
                <a:latin typeface="楷体" panose="02010609060101010101" pitchFamily="49" charset="-122"/>
                <a:ea typeface="楷体" panose="02010609060101010101" pitchFamily="49" charset="-122"/>
              </a:rPr>
              <a:t>200ns,24</a:t>
            </a:r>
            <a:r>
              <a:rPr lang="zh-CN" altLang="en-US" sz="2800" b="1" dirty="0">
                <a:latin typeface="楷体" panose="02010609060101010101" pitchFamily="49" charset="-122"/>
                <a:ea typeface="楷体" panose="02010609060101010101" pitchFamily="49" charset="-122"/>
              </a:rPr>
              <a:t>线双列直插式封装</a:t>
            </a:r>
            <a:r>
              <a:rPr lang="en-US" altLang="zh-CN" sz="2800" b="1" dirty="0">
                <a:latin typeface="楷体" panose="02010609060101010101" pitchFamily="49" charset="-122"/>
                <a:ea typeface="楷体" panose="02010609060101010101" pitchFamily="49" charset="-122"/>
              </a:rPr>
              <a:t>.</a:t>
            </a:r>
          </a:p>
        </p:txBody>
      </p:sp>
      <mc:AlternateContent xmlns:mc="http://schemas.openxmlformats.org/markup-compatibility/2006">
        <mc:Choice xmlns:a14="http://schemas.microsoft.com/office/drawing/2010/main" Requires="a14">
          <p:sp>
            <p:nvSpPr>
              <p:cNvPr id="13" name="Text Box 5">
                <a:extLst>
                  <a:ext uri="{FF2B5EF4-FFF2-40B4-BE49-F238E27FC236}">
                    <a16:creationId xmlns:a16="http://schemas.microsoft.com/office/drawing/2014/main" id="{1821EB66-C039-4104-A399-52B107262F38}"/>
                  </a:ext>
                </a:extLst>
              </p:cNvPr>
              <p:cNvSpPr txBox="1"/>
              <p:nvPr/>
            </p:nvSpPr>
            <p:spPr>
              <a:xfrm>
                <a:off x="73623" y="3081673"/>
                <a:ext cx="9255104" cy="3376117"/>
              </a:xfrm>
              <a:prstGeom prst="rect">
                <a:avLst/>
              </a:prstGeom>
              <a:noFill/>
              <a:ln w="9525">
                <a:noFill/>
              </a:ln>
            </p:spPr>
            <p:txBody>
              <a:bodyPr wrap="square" anchor="t">
                <a:spAutoFit/>
              </a:bodyPr>
              <a:lstStyle/>
              <a:p>
                <a:pPr>
                  <a:lnSpc>
                    <a:spcPct val="130000"/>
                  </a:lnSpc>
                </a:pPr>
                <a:r>
                  <a:rPr lang="zh-CN" altLang="en-US" sz="2800" b="1" dirty="0">
                    <a:latin typeface="楷体" panose="02010609060101010101" pitchFamily="49" charset="-122"/>
                    <a:ea typeface="楷体" panose="02010609060101010101" pitchFamily="49" charset="-122"/>
                  </a:rPr>
                  <a:t>各引脚含义如下</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1)A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为地址线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2)D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为数据线；</a:t>
                </a:r>
              </a:p>
              <a:p>
                <a:pPr>
                  <a:lnSpc>
                    <a:spcPct val="130000"/>
                  </a:lnSpc>
                </a:pPr>
                <a:r>
                  <a:rPr lang="en-US" altLang="zh-CN" sz="2800" b="1" dirty="0">
                    <a:latin typeface="楷体" panose="02010609060101010101" pitchFamily="49" charset="-122"/>
                    <a:ea typeface="楷体" panose="02010609060101010101" pitchFamily="49" charset="-122"/>
                  </a:rPr>
                  <a:t>3)</a:t>
                </a:r>
                <a14:m>
                  <m:oMath xmlns:m="http://schemas.openxmlformats.org/officeDocument/2006/math">
                    <m:acc>
                      <m:accPr>
                        <m:chr m:val="̅"/>
                        <m:ctrlPr>
                          <a:rPr lang="en-US" altLang="zh-CN" sz="2800" b="1" i="1" smtClean="0">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𝑪𝑺</m:t>
                        </m:r>
                      </m:e>
                    </m:acc>
                  </m:oMath>
                </a14:m>
                <a:r>
                  <a:rPr lang="zh-CN" altLang="en-US" sz="2800" b="1" dirty="0">
                    <a:latin typeface="楷体" panose="02010609060101010101" pitchFamily="49" charset="-122"/>
                    <a:ea typeface="楷体" panose="02010609060101010101" pitchFamily="49" charset="-122"/>
                  </a:rPr>
                  <a:t>是片选线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4)</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𝑶</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是读允许线</a:t>
                </a:r>
                <a:r>
                  <a:rPr lang="en-US" altLang="zh-CN" sz="2800" b="1" dirty="0">
                    <a:latin typeface="楷体" panose="02010609060101010101" pitchFamily="49" charset="-122"/>
                    <a:ea typeface="楷体" panose="02010609060101010101" pitchFamily="49" charset="-122"/>
                  </a:rPr>
                  <a:t>;R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smtClean="0">
                            <a:latin typeface="Cambria Math" panose="02040503050406030204" pitchFamily="18" charset="0"/>
                            <a:ea typeface="楷体" panose="02010609060101010101" pitchFamily="49" charset="-122"/>
                          </a:rPr>
                          <m:t>𝑾</m:t>
                        </m:r>
                      </m:e>
                    </m:acc>
                  </m:oMath>
                </a14:m>
                <a:r>
                  <a:rPr lang="zh-CN" altLang="en-US" sz="2800" b="1" dirty="0">
                    <a:latin typeface="楷体" panose="02010609060101010101" pitchFamily="49" charset="-122"/>
                    <a:ea typeface="楷体" panose="02010609060101010101" pitchFamily="49" charset="-122"/>
                  </a:rPr>
                  <a:t>是写允许线</a:t>
                </a:r>
                <a:r>
                  <a:rPr lang="en-US" altLang="zh-CN" sz="2800" b="1" dirty="0">
                    <a:latin typeface="楷体" panose="02010609060101010101" pitchFamily="49" charset="-122"/>
                    <a:ea typeface="楷体" panose="02010609060101010101" pitchFamily="49" charset="-122"/>
                  </a:rPr>
                  <a:t>.</a:t>
                </a:r>
              </a:p>
              <a:p>
                <a:pPr>
                  <a:lnSpc>
                    <a:spcPct val="130000"/>
                  </a:lnSpc>
                </a:pPr>
                <a:r>
                  <a:rPr lang="en-US" altLang="zh-CN" sz="2800" b="1" dirty="0">
                    <a:latin typeface="楷体" panose="02010609060101010101" pitchFamily="49" charset="-122"/>
                    <a:ea typeface="楷体" panose="02010609060101010101" pitchFamily="49" charset="-122"/>
                  </a:rPr>
                  <a:t>5)</a:t>
                </a:r>
                <a:r>
                  <a:rPr lang="zh-CN" altLang="en-US" sz="2800" b="1" dirty="0">
                    <a:latin typeface="楷体" panose="02010609060101010101" pitchFamily="49" charset="-122"/>
                    <a:ea typeface="楷体" panose="02010609060101010101" pitchFamily="49" charset="-122"/>
                  </a:rPr>
                  <a:t>其它引线</a:t>
                </a:r>
                <a:r>
                  <a:rPr lang="en-US" altLang="zh-CN" sz="2800" b="1" dirty="0">
                    <a:latin typeface="楷体" panose="02010609060101010101" pitchFamily="49" charset="-122"/>
                    <a:ea typeface="楷体" panose="02010609060101010101" pitchFamily="49" charset="-122"/>
                  </a:rPr>
                  <a:t>:</a:t>
                </a:r>
                <a:r>
                  <a:rPr lang="en-US" altLang="zh-CN" sz="2800" b="1" dirty="0" err="1">
                    <a:latin typeface="楷体" panose="02010609060101010101" pitchFamily="49" charset="-122"/>
                    <a:ea typeface="楷体" panose="02010609060101010101" pitchFamily="49" charset="-122"/>
                  </a:rPr>
                  <a:t>Vcc</a:t>
                </a:r>
                <a:r>
                  <a:rPr lang="zh-CN" altLang="en-US" sz="2800" b="1" dirty="0">
                    <a:latin typeface="楷体" panose="02010609060101010101" pitchFamily="49" charset="-122"/>
                    <a:ea typeface="楷体" panose="02010609060101010101" pitchFamily="49" charset="-122"/>
                  </a:rPr>
                  <a:t>为</a:t>
                </a:r>
                <a:r>
                  <a:rPr lang="en-US" altLang="zh-CN" sz="2800" b="1" dirty="0">
                    <a:latin typeface="楷体" panose="02010609060101010101" pitchFamily="49" charset="-122"/>
                    <a:ea typeface="楷体" panose="02010609060101010101" pitchFamily="49" charset="-122"/>
                  </a:rPr>
                  <a:t>+5V</a:t>
                </a:r>
                <a:r>
                  <a:rPr lang="zh-CN" altLang="en-US" sz="2800" b="1" dirty="0">
                    <a:latin typeface="楷体" panose="02010609060101010101" pitchFamily="49" charset="-122"/>
                    <a:ea typeface="楷体" panose="02010609060101010101" pitchFamily="49" charset="-122"/>
                  </a:rPr>
                  <a:t>电源，</a:t>
                </a:r>
                <a:r>
                  <a:rPr lang="en-US" altLang="zh-CN" sz="2800" b="1" dirty="0">
                    <a:latin typeface="楷体" panose="02010609060101010101" pitchFamily="49" charset="-122"/>
                    <a:ea typeface="楷体" panose="02010609060101010101" pitchFamily="49" charset="-122"/>
                  </a:rPr>
                  <a:t>GND</a:t>
                </a:r>
                <a:r>
                  <a:rPr lang="zh-CN" altLang="en-US" sz="2800" b="1" dirty="0">
                    <a:latin typeface="楷体" panose="02010609060101010101" pitchFamily="49" charset="-122"/>
                    <a:ea typeface="楷体" panose="02010609060101010101" pitchFamily="49" charset="-122"/>
                  </a:rPr>
                  <a:t>是接地端</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mc:Choice>
        <mc:Fallback>
          <p:sp>
            <p:nvSpPr>
              <p:cNvPr id="13" name="Text Box 5">
                <a:extLst>
                  <a:ext uri="{FF2B5EF4-FFF2-40B4-BE49-F238E27FC236}">
                    <a16:creationId xmlns:a16="http://schemas.microsoft.com/office/drawing/2014/main" id="{1821EB66-C039-4104-A399-52B107262F38}"/>
                  </a:ext>
                </a:extLst>
              </p:cNvPr>
              <p:cNvSpPr txBox="1">
                <a:spLocks noRot="1" noChangeAspect="1" noMove="1" noResize="1" noEditPoints="1" noAdjustHandles="1" noChangeArrowheads="1" noChangeShapeType="1" noTextEdit="1"/>
              </p:cNvSpPr>
              <p:nvPr/>
            </p:nvSpPr>
            <p:spPr>
              <a:xfrm>
                <a:off x="73623" y="3081673"/>
                <a:ext cx="9255104" cy="3376117"/>
              </a:xfrm>
              <a:prstGeom prst="rect">
                <a:avLst/>
              </a:prstGeom>
              <a:blipFill>
                <a:blip r:embed="rId5"/>
                <a:stretch>
                  <a:fillRect l="-1318" t="-542" b="-4340"/>
                </a:stretch>
              </a:blipFill>
              <a:ln w="9525">
                <a:noFill/>
              </a:ln>
            </p:spPr>
            <p:txBody>
              <a:bodyPr/>
              <a:lstStyle/>
              <a:p>
                <a:r>
                  <a:rPr lang="zh-CN" altLang="en-US">
                    <a:noFill/>
                  </a:rPr>
                  <a:t> </a:t>
                </a:r>
              </a:p>
            </p:txBody>
          </p:sp>
        </mc:Fallback>
      </mc:AlternateContent>
      <p:pic>
        <p:nvPicPr>
          <p:cNvPr id="15" name="内容占位符 6">
            <a:extLst>
              <a:ext uri="{FF2B5EF4-FFF2-40B4-BE49-F238E27FC236}">
                <a16:creationId xmlns:a16="http://schemas.microsoft.com/office/drawing/2014/main" id="{19AE17B0-A341-498A-878A-4CDF47A31E8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977" t="1910" r="19402" b="10882"/>
          <a:stretch/>
        </p:blipFill>
        <p:spPr>
          <a:xfrm>
            <a:off x="6119956" y="2425042"/>
            <a:ext cx="2631519" cy="3616518"/>
          </a:xfrm>
          <a:prstGeom prst="rect">
            <a:avLst/>
          </a:prstGeom>
        </p:spPr>
      </p:pic>
    </p:spTree>
    <p:extLst>
      <p:ext uri="{BB962C8B-B14F-4D97-AF65-F5344CB8AC3E}">
        <p14:creationId xmlns:p14="http://schemas.microsoft.com/office/powerpoint/2010/main" val="544737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left)">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wipe(left)">
                                      <p:cBhvr>
                                        <p:cTn id="29" dur="500"/>
                                        <p:tgtEl>
                                          <p:spTgt spid="1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wipe(left)">
                                      <p:cBhvr>
                                        <p:cTn id="34" dur="500"/>
                                        <p:tgtEl>
                                          <p:spTgt spid="1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wipe(left)">
                                      <p:cBhvr>
                                        <p:cTn id="39" dur="500"/>
                                        <p:tgtEl>
                                          <p:spTgt spid="1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wipe(left)">
                                      <p:cBhvr>
                                        <p:cTn id="44" dur="500"/>
                                        <p:tgtEl>
                                          <p:spTgt spid="1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wipe(left)">
                                      <p:cBhvr>
                                        <p:cTn id="49"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516199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7</a:t>
            </a:r>
            <a:r>
              <a:rPr lang="zh-CN" altLang="en-US" sz="2800" b="1" dirty="0">
                <a:solidFill>
                  <a:srgbClr val="0563C1"/>
                </a:solidFill>
                <a:latin typeface="楷体" panose="02010609060101010101" pitchFamily="49" charset="-122"/>
                <a:ea typeface="楷体" panose="02010609060101010101" pitchFamily="49" charset="-122"/>
              </a:rPr>
              <a:t>、例题</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全地址译码方式：利用基本逻辑门电路构成或利用</a:t>
            </a:r>
            <a:r>
              <a:rPr lang="en-US" altLang="zh-CN" sz="2800" b="1" dirty="0">
                <a:solidFill>
                  <a:schemeClr val="accent2"/>
                </a:solidFill>
                <a:latin typeface="楷体" panose="02010609060101010101" pitchFamily="49" charset="-122"/>
                <a:ea typeface="楷体" panose="02010609060101010101" pitchFamily="49" charset="-122"/>
              </a:rPr>
              <a:t>138</a:t>
            </a:r>
            <a:r>
              <a:rPr lang="zh-CN" altLang="en-US" sz="2800" b="1" dirty="0">
                <a:solidFill>
                  <a:schemeClr val="accent2"/>
                </a:solidFill>
                <a:latin typeface="楷体" panose="02010609060101010101" pitchFamily="49" charset="-122"/>
                <a:ea typeface="楷体" panose="02010609060101010101" pitchFamily="49" charset="-122"/>
              </a:rPr>
              <a:t>译码器实现</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：一片</a:t>
            </a:r>
            <a:r>
              <a:rPr lang="en-US" altLang="zh-CN" sz="2800" b="1" dirty="0">
                <a:latin typeface="楷体" panose="02010609060101010101" pitchFamily="49" charset="-122"/>
                <a:ea typeface="楷体" panose="02010609060101010101" pitchFamily="49" charset="-122"/>
              </a:rPr>
              <a:t>SRAM6264</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a:t>
            </a:r>
            <a:r>
              <a:rPr lang="en-US" altLang="zh-CN" sz="2800" b="1" dirty="0">
                <a:latin typeface="楷体" panose="02010609060101010101" pitchFamily="49" charset="-122"/>
                <a:ea typeface="楷体" panose="02010609060101010101" pitchFamily="49" charset="-122"/>
              </a:rPr>
              <a:t>8K*8b</a:t>
            </a:r>
            <a:r>
              <a:rPr lang="zh-CN" altLang="en-US" sz="2800" b="1" dirty="0">
                <a:latin typeface="楷体" panose="02010609060101010101" pitchFamily="49" charset="-122"/>
                <a:ea typeface="楷体" panose="02010609060101010101" pitchFamily="49" charset="-122"/>
              </a:rPr>
              <a:t>的</a:t>
            </a:r>
            <a:r>
              <a:rPr lang="en-US" altLang="zh-CN" sz="2800" b="1" dirty="0">
                <a:latin typeface="楷体" panose="02010609060101010101" pitchFamily="49" charset="-122"/>
                <a:ea typeface="楷体" panose="02010609060101010101" pitchFamily="49" charset="-122"/>
              </a:rPr>
              <a:t>SRAM</a:t>
            </a:r>
            <a:r>
              <a:rPr lang="zh-CN" altLang="en-US" sz="2800" b="1" dirty="0">
                <a:latin typeface="楷体" panose="02010609060101010101" pitchFamily="49" charset="-122"/>
                <a:ea typeface="楷体" panose="02010609060101010101" pitchFamily="49" charset="-122"/>
              </a:rPr>
              <a:t>芯片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a:t>
            </a:r>
            <a:r>
              <a:rPr lang="en-US" altLang="zh-CN" sz="2800" b="1" dirty="0">
                <a:latin typeface="楷体" panose="02010609060101010101" pitchFamily="49" charset="-122"/>
                <a:ea typeface="楷体" panose="02010609060101010101" pitchFamily="49" charset="-122"/>
              </a:rPr>
              <a:t>8086/8088</a:t>
            </a:r>
            <a:r>
              <a:rPr lang="zh-CN" altLang="en-US" sz="2800" b="1" dirty="0">
                <a:latin typeface="楷体" panose="02010609060101010101" pitchFamily="49" charset="-122"/>
                <a:ea typeface="楷体" panose="02010609060101010101" pitchFamily="49" charset="-122"/>
              </a:rPr>
              <a:t>系统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地址总线为</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的连接图：</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要求</a:t>
            </a: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芯片的地址范围为</a:t>
            </a:r>
            <a:r>
              <a:rPr lang="en-US" altLang="zh-CN" sz="2800" b="1" dirty="0">
                <a:latin typeface="楷体" panose="02010609060101010101" pitchFamily="49" charset="-122"/>
                <a:ea typeface="楷体" panose="02010609060101010101" pitchFamily="49" charset="-122"/>
              </a:rPr>
              <a:t>3E000H-3FFFFH</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13</a:t>
            </a:r>
            <a:r>
              <a:rPr lang="zh-CN" altLang="en-US" sz="2800" b="1" dirty="0">
                <a:latin typeface="楷体" panose="02010609060101010101" pitchFamily="49" charset="-122"/>
                <a:ea typeface="楷体" panose="02010609060101010101" pitchFamily="49" charset="-122"/>
              </a:rPr>
              <a:t>位可以是从全为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到全为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之间的任何一个值）；</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要求</a:t>
            </a:r>
            <a:r>
              <a:rPr lang="en-US" altLang="zh-CN" sz="2800" b="1" dirty="0">
                <a:latin typeface="楷体" panose="02010609060101010101" pitchFamily="49" charset="-122"/>
                <a:ea typeface="楷体" panose="02010609060101010101" pitchFamily="49" charset="-122"/>
              </a:rPr>
              <a:t>6264</a:t>
            </a:r>
            <a:r>
              <a:rPr lang="zh-CN" altLang="en-US" sz="2800" b="1" dirty="0">
                <a:latin typeface="楷体" panose="02010609060101010101" pitchFamily="49" charset="-122"/>
                <a:ea typeface="楷体" panose="02010609060101010101" pitchFamily="49" charset="-122"/>
              </a:rPr>
              <a:t>芯片的地址范围为</a:t>
            </a:r>
            <a:r>
              <a:rPr lang="en-US" altLang="zh-CN" sz="2800" b="1" dirty="0">
                <a:latin typeface="楷体" panose="02010609060101010101" pitchFamily="49" charset="-122"/>
                <a:ea typeface="楷体" panose="02010609060101010101" pitchFamily="49" charset="-122"/>
              </a:rPr>
              <a:t>C0000H-C1FFFH</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270890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p:sp>
        <p:nvSpPr>
          <p:cNvPr id="12" name="Text Box 5">
            <a:extLst>
              <a:ext uri="{FF2B5EF4-FFF2-40B4-BE49-F238E27FC236}">
                <a16:creationId xmlns:a16="http://schemas.microsoft.com/office/drawing/2014/main" id="{31FFD74E-7DB0-436D-BA91-3CA9B62AF936}"/>
              </a:ext>
            </a:extLst>
          </p:cNvPr>
          <p:cNvSpPr txBox="1"/>
          <p:nvPr/>
        </p:nvSpPr>
        <p:spPr>
          <a:xfrm>
            <a:off x="73624" y="829140"/>
            <a:ext cx="8867447" cy="3384581"/>
          </a:xfrm>
          <a:prstGeom prst="rect">
            <a:avLst/>
          </a:prstGeom>
          <a:noFill/>
          <a:ln w="9525">
            <a:noFill/>
          </a:ln>
        </p:spPr>
        <p:txBody>
          <a:bodyPr wrap="square" anchor="t">
            <a:spAutoFit/>
          </a:bodyPr>
          <a:lstStyle/>
          <a:p>
            <a:pPr>
              <a:lnSpc>
                <a:spcPct val="200000"/>
              </a:lnSpc>
            </a:pP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20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：一片</a:t>
            </a:r>
            <a:r>
              <a:rPr lang="en-US" altLang="zh-CN" sz="2800" b="1" dirty="0">
                <a:latin typeface="楷体" panose="02010609060101010101" pitchFamily="49" charset="-122"/>
                <a:ea typeface="楷体" panose="02010609060101010101" pitchFamily="49" charset="-122"/>
              </a:rPr>
              <a:t>SRAM6264</a:t>
            </a:r>
            <a:r>
              <a:rPr lang="zh-CN" altLang="en-US" sz="2800" b="1" dirty="0">
                <a:latin typeface="楷体" panose="02010609060101010101" pitchFamily="49" charset="-122"/>
                <a:ea typeface="楷体" panose="02010609060101010101" pitchFamily="49" charset="-122"/>
              </a:rPr>
              <a:t>芯片与</a:t>
            </a:r>
            <a:r>
              <a:rPr lang="en-US" altLang="zh-CN" sz="2800" b="1" dirty="0">
                <a:latin typeface="楷体" panose="02010609060101010101" pitchFamily="49" charset="-122"/>
                <a:ea typeface="楷体" panose="02010609060101010101" pitchFamily="49" charset="-122"/>
              </a:rPr>
              <a:t>8086 /8088</a:t>
            </a:r>
            <a:r>
              <a:rPr lang="zh-CN" altLang="en-US" sz="2800" b="1" dirty="0">
                <a:latin typeface="楷体" panose="02010609060101010101" pitchFamily="49" charset="-122"/>
                <a:ea typeface="楷体" panose="02010609060101010101" pitchFamily="49" charset="-122"/>
              </a:rPr>
              <a:t>系统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地址总线为</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的连接图：其地址范围为哪些？（要求地址译码信号线使用</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19</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17</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13</a:t>
            </a:r>
            <a:r>
              <a:rPr lang="zh-CN" altLang="en-US" sz="2800"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248456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mc:AlternateContent xmlns:mc="http://schemas.openxmlformats.org/markup-compatibility/2006">
        <mc:Choice xmlns:a14="http://schemas.microsoft.com/office/drawing/2010/main" Requires="a14">
          <p:sp>
            <p:nvSpPr>
              <p:cNvPr id="12" name="Text Box 5">
                <a:extLst>
                  <a:ext uri="{FF2B5EF4-FFF2-40B4-BE49-F238E27FC236}">
                    <a16:creationId xmlns:a16="http://schemas.microsoft.com/office/drawing/2014/main" id="{31FFD74E-7DB0-436D-BA91-3CA9B62AF936}"/>
                  </a:ext>
                </a:extLst>
              </p:cNvPr>
              <p:cNvSpPr txBox="1"/>
              <p:nvPr/>
            </p:nvSpPr>
            <p:spPr>
              <a:xfrm>
                <a:off x="138276" y="976144"/>
                <a:ext cx="8867447" cy="4532587"/>
              </a:xfrm>
              <a:prstGeom prst="rect">
                <a:avLst/>
              </a:prstGeom>
              <a:noFill/>
              <a:ln w="9525">
                <a:noFill/>
              </a:ln>
            </p:spPr>
            <p:txBody>
              <a:bodyPr wrap="square" anchor="t">
                <a:spAutoFit/>
              </a:bodyPr>
              <a:lstStyle/>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全地址译码</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部分地址译码方式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：用</a:t>
                </a:r>
                <a:r>
                  <a:rPr lang="en-US" altLang="zh-CN" sz="2800" b="1" dirty="0">
                    <a:latin typeface="楷体" panose="02010609060101010101" pitchFamily="49" charset="-122"/>
                    <a:ea typeface="楷体" panose="02010609060101010101" pitchFamily="49" charset="-122"/>
                  </a:rPr>
                  <a:t>SRAM6116</a:t>
                </a:r>
                <a:r>
                  <a:rPr lang="zh-CN" altLang="en-US" sz="2800" b="1" dirty="0">
                    <a:latin typeface="楷体" panose="02010609060101010101" pitchFamily="49" charset="-122"/>
                    <a:ea typeface="楷体" panose="02010609060101010101" pitchFamily="49" charset="-122"/>
                  </a:rPr>
                  <a:t>芯片构成范围在</a:t>
                </a:r>
                <a:r>
                  <a:rPr lang="en-US" altLang="zh-CN" sz="2800" b="1" dirty="0">
                    <a:latin typeface="楷体" panose="02010609060101010101" pitchFamily="49" charset="-122"/>
                    <a:ea typeface="楷体" panose="02010609060101010101" pitchFamily="49" charset="-122"/>
                  </a:rPr>
                  <a:t>78000H—78FFFH</a:t>
                </a:r>
                <a:r>
                  <a:rPr lang="zh-CN" altLang="en-US" sz="2800" b="1" dirty="0">
                    <a:latin typeface="楷体" panose="02010609060101010101" pitchFamily="49" charset="-122"/>
                    <a:ea typeface="楷体" panose="02010609060101010101" pitchFamily="49" charset="-122"/>
                  </a:rPr>
                  <a:t>之间的一个</a:t>
                </a:r>
                <a:r>
                  <a:rPr lang="en-US" altLang="zh-CN" sz="2800" b="1" dirty="0">
                    <a:latin typeface="楷体" panose="02010609060101010101" pitchFamily="49" charset="-122"/>
                    <a:ea typeface="楷体" panose="02010609060101010101" pitchFamily="49" charset="-122"/>
                  </a:rPr>
                  <a:t>4KB</a:t>
                </a:r>
                <a:r>
                  <a:rPr lang="zh-CN" altLang="en-US" sz="2800" b="1" dirty="0">
                    <a:latin typeface="楷体" panose="02010609060101010101" pitchFamily="49" charset="-122"/>
                    <a:ea typeface="楷体" panose="02010609060101010101" pitchFamily="49" charset="-122"/>
                  </a:rPr>
                  <a:t>的存储器。</a:t>
                </a:r>
              </a:p>
              <a:p>
                <a:pPr>
                  <a:lnSpc>
                    <a:spcPct val="150000"/>
                  </a:lnSpc>
                </a:pPr>
                <a:r>
                  <a:rPr lang="en-US" altLang="zh-CN" sz="2800" b="1" dirty="0">
                    <a:latin typeface="楷体" panose="02010609060101010101" pitchFamily="49" charset="-122"/>
                    <a:ea typeface="楷体" panose="02010609060101010101" pitchFamily="49" charset="-122"/>
                  </a:rPr>
                  <a:t>SRAM6116</a:t>
                </a:r>
                <a:r>
                  <a:rPr lang="zh-CN" altLang="en-US" sz="2800" b="1" dirty="0">
                    <a:latin typeface="楷体" panose="02010609060101010101" pitchFamily="49" charset="-122"/>
                    <a:ea typeface="楷体" panose="02010609060101010101" pitchFamily="49" charset="-122"/>
                  </a:rPr>
                  <a:t>芯片是</a:t>
                </a:r>
                <a:r>
                  <a:rPr lang="en-US" altLang="zh-CN" sz="2800" b="1" dirty="0">
                    <a:latin typeface="楷体" panose="02010609060101010101" pitchFamily="49" charset="-122"/>
                    <a:ea typeface="楷体" panose="02010609060101010101" pitchFamily="49" charset="-122"/>
                  </a:rPr>
                  <a:t>2K×8b</a:t>
                </a:r>
                <a:r>
                  <a:rPr lang="zh-CN" altLang="en-US" sz="2800" b="1" dirty="0">
                    <a:latin typeface="楷体" panose="02010609060101010101" pitchFamily="49" charset="-122"/>
                    <a:ea typeface="楷体" panose="02010609060101010101" pitchFamily="49" charset="-122"/>
                  </a:rPr>
                  <a:t>的存储芯片，其外部引线如上图所示。具有</a:t>
                </a:r>
                <a:r>
                  <a:rPr lang="en-US" altLang="zh-CN" sz="2800" b="1" dirty="0">
                    <a:latin typeface="楷体" panose="02010609060101010101" pitchFamily="49" charset="-122"/>
                    <a:ea typeface="楷体" panose="02010609060101010101" pitchFamily="49" charset="-122"/>
                  </a:rPr>
                  <a:t>11</a:t>
                </a:r>
                <a:r>
                  <a:rPr lang="zh-CN" altLang="en-US" sz="2800" b="1" dirty="0">
                    <a:latin typeface="楷体" panose="02010609060101010101" pitchFamily="49" charset="-122"/>
                    <a:ea typeface="楷体" panose="02010609060101010101" pitchFamily="49" charset="-122"/>
                  </a:rPr>
                  <a:t>根地址线（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根数据线（</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0</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），读写控制信号线</a:t>
                </a:r>
                <a:r>
                  <a:rPr lang="en-US" altLang="zh-CN" sz="2800" b="1" dirty="0">
                    <a:latin typeface="楷体" panose="02010609060101010101" pitchFamily="49" charset="-122"/>
                    <a:ea typeface="楷体" panose="02010609060101010101" pitchFamily="49" charset="-122"/>
                  </a:rPr>
                  <a:t>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m:t>
                        </m:r>
                      </m:e>
                    </m:acc>
                    <m:r>
                      <a:rPr lang="en-US" altLang="zh-CN" sz="2800" b="1" i="1">
                        <a:latin typeface="Cambria Math" panose="02040503050406030204" pitchFamily="18" charset="0"/>
                        <a:ea typeface="楷体" panose="02010609060101010101" pitchFamily="49" charset="-122"/>
                      </a:rPr>
                      <m:t> </m:t>
                    </m:r>
                  </m:oMath>
                </a14:m>
                <a:r>
                  <a:rPr lang="zh-CN" altLang="en-US" sz="2800" b="1" dirty="0">
                    <a:latin typeface="楷体" panose="02010609060101010101" pitchFamily="49" charset="-122"/>
                    <a:ea typeface="楷体" panose="02010609060101010101" pitchFamily="49" charset="-122"/>
                  </a:rPr>
                  <a:t>（当</a:t>
                </a:r>
                <a:r>
                  <a:rPr lang="en-US" altLang="zh-CN" sz="2800" b="1" dirty="0">
                    <a:latin typeface="楷体" panose="02010609060101010101" pitchFamily="49" charset="-122"/>
                    <a:ea typeface="楷体" panose="02010609060101010101" pitchFamily="49" charset="-122"/>
                  </a:rPr>
                  <a:t>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m:t>
                        </m:r>
                      </m:e>
                    </m:acc>
                  </m:oMath>
                </a14:m>
                <a:r>
                  <a:rPr lang="en-US" altLang="zh-CN" sz="2800" b="1" dirty="0">
                    <a:latin typeface="楷体" panose="02010609060101010101" pitchFamily="49" charset="-122"/>
                    <a:ea typeface="楷体" panose="02010609060101010101" pitchFamily="49" charset="-122"/>
                  </a:rPr>
                  <a:t> =0</a:t>
                </a:r>
                <a:r>
                  <a:rPr lang="zh-CN" altLang="en-US" sz="2800" b="1" dirty="0">
                    <a:latin typeface="楷体" panose="02010609060101010101" pitchFamily="49" charset="-122"/>
                    <a:ea typeface="楷体" panose="02010609060101010101" pitchFamily="49" charset="-122"/>
                  </a:rPr>
                  <a:t>时写入，</a:t>
                </a:r>
                <a:r>
                  <a:rPr lang="en-US" altLang="zh-CN" sz="2800" b="1" dirty="0">
                    <a:latin typeface="楷体" panose="02010609060101010101" pitchFamily="49" charset="-122"/>
                    <a:ea typeface="楷体" panose="02010609060101010101" pitchFamily="49" charset="-122"/>
                  </a:rPr>
                  <a:t> R</a:t>
                </a:r>
                <a:r>
                  <a:rPr lang="en-US" altLang="zh-CN" sz="2800" b="1" dirty="0">
                    <a:ea typeface="楷体" panose="02010609060101010101" pitchFamily="49" charset="-122"/>
                  </a:rPr>
                  <a:t> </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𝑾</m:t>
                        </m:r>
                      </m:e>
                    </m:acc>
                  </m:oMath>
                </a14:m>
                <a:r>
                  <a:rPr lang="en-US" altLang="zh-CN" sz="2800" b="1" dirty="0">
                    <a:latin typeface="楷体" panose="02010609060101010101" pitchFamily="49" charset="-122"/>
                    <a:ea typeface="楷体" panose="02010609060101010101" pitchFamily="49" charset="-122"/>
                  </a:rPr>
                  <a:t> =1</a:t>
                </a:r>
                <a:r>
                  <a:rPr lang="zh-CN" altLang="en-US" sz="2800" b="1" dirty="0">
                    <a:latin typeface="楷体" panose="02010609060101010101" pitchFamily="49" charset="-122"/>
                    <a:ea typeface="楷体" panose="02010609060101010101" pitchFamily="49" charset="-122"/>
                  </a:rPr>
                  <a:t>时读出），输出允许信号</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𝑶</m:t>
                        </m:r>
                        <m:r>
                          <a:rPr lang="en-US" altLang="zh-CN" sz="2800" b="1" i="1">
                            <a:latin typeface="Cambria Math" panose="02040503050406030204" pitchFamily="18" charset="0"/>
                            <a:ea typeface="楷体" panose="02010609060101010101" pitchFamily="49" charset="-122"/>
                          </a:rPr>
                          <m:t>𝑬</m:t>
                        </m:r>
                      </m:e>
                    </m:acc>
                  </m:oMath>
                </a14:m>
                <a:r>
                  <a:rPr lang="zh-CN" altLang="en-US" sz="2800" b="1" dirty="0">
                    <a:latin typeface="楷体" panose="02010609060101010101" pitchFamily="49" charset="-122"/>
                    <a:ea typeface="楷体" panose="02010609060101010101" pitchFamily="49" charset="-122"/>
                  </a:rPr>
                  <a:t>及片选信号</a:t>
                </a:r>
                <a14:m>
                  <m:oMath xmlns:m="http://schemas.openxmlformats.org/officeDocument/2006/math">
                    <m:acc>
                      <m:accPr>
                        <m:chr m:val="̅"/>
                        <m:ctrlPr>
                          <a:rPr lang="en-US" altLang="zh-CN" sz="2800" b="1" i="1">
                            <a:latin typeface="Cambria Math" panose="02040503050406030204" pitchFamily="18" charset="0"/>
                            <a:ea typeface="楷体" panose="02010609060101010101" pitchFamily="49" charset="-122"/>
                          </a:rPr>
                        </m:ctrlPr>
                      </m:accPr>
                      <m:e>
                        <m:r>
                          <a:rPr lang="en-US" altLang="zh-CN" sz="2800" b="1" i="1">
                            <a:latin typeface="Cambria Math" panose="02040503050406030204" pitchFamily="18" charset="0"/>
                            <a:ea typeface="楷体" panose="02010609060101010101" pitchFamily="49" charset="-122"/>
                          </a:rPr>
                          <m:t>𝑪𝑺</m:t>
                        </m:r>
                      </m:e>
                    </m:acc>
                    <m:r>
                      <a:rPr lang="en-US" altLang="zh-CN" sz="2800" b="1" i="1">
                        <a:latin typeface="Cambria Math" panose="02040503050406030204" pitchFamily="18" charset="0"/>
                        <a:ea typeface="楷体" panose="02010609060101010101" pitchFamily="49" charset="-122"/>
                      </a:rPr>
                      <m:t> </m:t>
                    </m:r>
                  </m:oMath>
                </a14:m>
                <a:r>
                  <a:rPr lang="zh-CN" altLang="en-US" sz="2800" b="1" dirty="0">
                    <a:latin typeface="楷体" panose="02010609060101010101" pitchFamily="49" charset="-122"/>
                    <a:ea typeface="楷体" panose="02010609060101010101" pitchFamily="49" charset="-122"/>
                  </a:rPr>
                  <a:t>。</a:t>
                </a:r>
              </a:p>
            </p:txBody>
          </p:sp>
        </mc:Choice>
        <mc:Fallback>
          <p:sp>
            <p:nvSpPr>
              <p:cNvPr id="12" name="Text Box 5">
                <a:extLst>
                  <a:ext uri="{FF2B5EF4-FFF2-40B4-BE49-F238E27FC236}">
                    <a16:creationId xmlns:a16="http://schemas.microsoft.com/office/drawing/2014/main" id="{31FFD74E-7DB0-436D-BA91-3CA9B62AF936}"/>
                  </a:ext>
                </a:extLst>
              </p:cNvPr>
              <p:cNvSpPr txBox="1">
                <a:spLocks noRot="1" noChangeAspect="1" noMove="1" noResize="1" noEditPoints="1" noAdjustHandles="1" noChangeArrowheads="1" noChangeShapeType="1" noTextEdit="1"/>
              </p:cNvSpPr>
              <p:nvPr/>
            </p:nvSpPr>
            <p:spPr>
              <a:xfrm>
                <a:off x="138276" y="976144"/>
                <a:ext cx="8867447" cy="4532587"/>
              </a:xfrm>
              <a:prstGeom prst="rect">
                <a:avLst/>
              </a:prstGeom>
              <a:blipFill>
                <a:blip r:embed="rId5"/>
                <a:stretch>
                  <a:fillRect l="-1444" r="-275" b="-2419"/>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3562993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39</a:t>
            </a:fld>
            <a:endParaRPr lang="zh-CN" altLang="en-US"/>
          </a:p>
        </p:txBody>
      </p:sp>
      <p:pic>
        <p:nvPicPr>
          <p:cNvPr id="13" name="内容占位符 4">
            <a:extLst>
              <a:ext uri="{FF2B5EF4-FFF2-40B4-BE49-F238E27FC236}">
                <a16:creationId xmlns:a16="http://schemas.microsoft.com/office/drawing/2014/main" id="{9BDF9731-1CFB-4645-BE2C-94456A0171F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32"/>
          <a:stretch/>
        </p:blipFill>
        <p:spPr>
          <a:xfrm>
            <a:off x="596835" y="1384525"/>
            <a:ext cx="7968932" cy="4971826"/>
          </a:xfrm>
          <a:prstGeom prst="rect">
            <a:avLst/>
          </a:prstGeom>
        </p:spPr>
      </p:pic>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211477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a:t>
            </a:fld>
            <a:endParaRPr lang="zh-CN" altLang="en-US"/>
          </a:p>
        </p:txBody>
      </p:sp>
      <p:sp>
        <p:nvSpPr>
          <p:cNvPr id="35" name="Text Box 5"/>
          <p:cNvSpPr txBox="1"/>
          <p:nvPr/>
        </p:nvSpPr>
        <p:spPr>
          <a:xfrm>
            <a:off x="189396" y="810434"/>
            <a:ext cx="8456664" cy="5108130"/>
          </a:xfrm>
          <a:prstGeom prst="rect">
            <a:avLst/>
          </a:prstGeom>
          <a:noFill/>
          <a:ln w="9525">
            <a:noFill/>
          </a:ln>
        </p:spPr>
        <p:txBody>
          <a:bodyPr wrap="square" anchor="t">
            <a:spAutoFit/>
          </a:bodyPr>
          <a:lstStyle/>
          <a:p>
            <a:pPr>
              <a:lnSpc>
                <a:spcPct val="200000"/>
              </a:lnSpc>
            </a:pPr>
            <a:r>
              <a:rPr lang="zh-CN" altLang="en-US" sz="2800" b="1" dirty="0">
                <a:latin typeface="楷体" panose="02010609060101010101" pitchFamily="49" charset="-122"/>
                <a:ea typeface="楷体" panose="02010609060101010101" pitchFamily="49" charset="-122"/>
              </a:rPr>
              <a:t>主存储器的组织涉及到这样一些方面：</a:t>
            </a:r>
            <a:endParaRPr lang="en-US" altLang="zh-CN" sz="2800" b="1" dirty="0">
              <a:latin typeface="楷体" panose="02010609060101010101" pitchFamily="49" charset="-122"/>
              <a:ea typeface="楷体" panose="02010609060101010101" pitchFamily="49" charset="-122"/>
            </a:endParaRPr>
          </a:p>
          <a:p>
            <a:pPr>
              <a:lnSpc>
                <a:spcPct val="200000"/>
              </a:lnSpc>
            </a:pPr>
            <a:r>
              <a:rPr lang="en-US" altLang="zh-CN" sz="2800" b="1" dirty="0">
                <a:latin typeface="楷体" panose="02010609060101010101" pitchFamily="49" charset="-122"/>
                <a:ea typeface="楷体" panose="02010609060101010101" pitchFamily="49" charset="-122"/>
              </a:rPr>
              <a:t>	(1)</a:t>
            </a:r>
            <a:r>
              <a:rPr lang="zh-CN" altLang="en-US" sz="2800" b="1" dirty="0">
                <a:latin typeface="楷体" panose="02010609060101010101" pitchFamily="49" charset="-122"/>
                <a:ea typeface="楷体" panose="02010609060101010101" pitchFamily="49" charset="-122"/>
              </a:rPr>
              <a:t>存储器</a:t>
            </a:r>
            <a:r>
              <a:rPr lang="zh-CN" altLang="en-US" sz="2800" b="1" dirty="0">
                <a:solidFill>
                  <a:schemeClr val="accent2"/>
                </a:solidFill>
                <a:latin typeface="楷体" panose="02010609060101010101" pitchFamily="49" charset="-122"/>
                <a:ea typeface="楷体" panose="02010609060101010101" pitchFamily="49" charset="-122"/>
              </a:rPr>
              <a:t>基本逻辑设计</a:t>
            </a:r>
            <a:r>
              <a:rPr lang="zh-CN" altLang="en-US" sz="2800" b="1" dirty="0">
                <a:latin typeface="楷体" panose="02010609060101010101" pitchFamily="49" charset="-122"/>
                <a:ea typeface="楷体" panose="02010609060101010101" pitchFamily="49" charset="-122"/>
              </a:rPr>
              <a:t>，而半导体存储器的逻辑主要是寻址逻辑，即如何按地址选择芯片与片内单元；</a:t>
            </a:r>
          </a:p>
          <a:p>
            <a:pPr>
              <a:lnSpc>
                <a:spcPct val="200000"/>
              </a:lnSpc>
            </a:pPr>
            <a:r>
              <a:rPr lang="en-US" altLang="zh-CN" sz="2800" b="1" dirty="0">
                <a:latin typeface="楷体" panose="02010609060101010101" pitchFamily="49" charset="-122"/>
                <a:ea typeface="楷体" panose="02010609060101010101" pitchFamily="49" charset="-122"/>
              </a:rPr>
              <a:t>	(2) </a:t>
            </a:r>
            <a:r>
              <a:rPr lang="zh-CN" altLang="en-US" sz="2800" b="1" dirty="0">
                <a:latin typeface="楷体" panose="02010609060101010101" pitchFamily="49" charset="-122"/>
                <a:ea typeface="楷体" panose="02010609060101010101" pitchFamily="49" charset="-122"/>
              </a:rPr>
              <a:t>如果采用</a:t>
            </a:r>
            <a:r>
              <a:rPr lang="en-US" altLang="zh-CN" sz="2800" b="1" dirty="0">
                <a:latin typeface="楷体" panose="02010609060101010101" pitchFamily="49" charset="-122"/>
                <a:ea typeface="楷体" panose="02010609060101010101" pitchFamily="49" charset="-122"/>
              </a:rPr>
              <a:t>DRAM</a:t>
            </a:r>
            <a:r>
              <a:rPr lang="zh-CN" altLang="en-US" sz="2800" b="1" dirty="0">
                <a:latin typeface="楷体" panose="02010609060101010101" pitchFamily="49" charset="-122"/>
                <a:ea typeface="楷体" panose="02010609060101010101" pitchFamily="49" charset="-122"/>
              </a:rPr>
              <a:t>，还需考虑</a:t>
            </a:r>
            <a:r>
              <a:rPr lang="zh-CN" altLang="en-US" sz="2800" b="1" dirty="0">
                <a:solidFill>
                  <a:schemeClr val="accent2"/>
                </a:solidFill>
                <a:latin typeface="楷体" panose="02010609060101010101" pitchFamily="49" charset="-122"/>
                <a:ea typeface="楷体" panose="02010609060101010101" pitchFamily="49" charset="-122"/>
              </a:rPr>
              <a:t>动态刷新</a:t>
            </a:r>
            <a:r>
              <a:rPr lang="zh-CN" altLang="en-US" sz="2800" b="1" dirty="0">
                <a:latin typeface="楷体" panose="02010609060101010101" pitchFamily="49" charset="-122"/>
                <a:ea typeface="楷体" panose="02010609060101010101" pitchFamily="49" charset="-122"/>
              </a:rPr>
              <a:t>问题；</a:t>
            </a:r>
            <a:endParaRPr lang="en-US" altLang="zh-CN" sz="2800" b="1" dirty="0">
              <a:latin typeface="楷体" panose="02010609060101010101" pitchFamily="49" charset="-122"/>
              <a:ea typeface="楷体" panose="02010609060101010101" pitchFamily="49" charset="-122"/>
            </a:endParaRPr>
          </a:p>
          <a:p>
            <a:pPr>
              <a:lnSpc>
                <a:spcPct val="200000"/>
              </a:lnSpc>
            </a:pPr>
            <a:r>
              <a:rPr lang="en-US" altLang="zh-CN" sz="2800" b="1" dirty="0">
                <a:latin typeface="楷体" panose="02010609060101010101" pitchFamily="49" charset="-122"/>
                <a:ea typeface="楷体" panose="02010609060101010101" pitchFamily="49" charset="-122"/>
              </a:rPr>
              <a:t>	(3) </a:t>
            </a:r>
            <a:r>
              <a:rPr lang="zh-CN" altLang="en-US" sz="2800" b="1" dirty="0">
                <a:latin typeface="楷体" panose="02010609060101010101" pitchFamily="49" charset="-122"/>
                <a:ea typeface="楷体" panose="02010609060101010101" pitchFamily="49" charset="-122"/>
              </a:rPr>
              <a:t>所构成的主存如何与</a:t>
            </a:r>
            <a:r>
              <a:rPr lang="en-US" altLang="zh-CN" sz="2800" b="1" dirty="0">
                <a:latin typeface="楷体" panose="02010609060101010101" pitchFamily="49" charset="-122"/>
                <a:ea typeface="楷体" panose="02010609060101010101" pitchFamily="49" charset="-122"/>
              </a:rPr>
              <a:t>CPU</a:t>
            </a:r>
            <a:r>
              <a:rPr lang="zh-CN" altLang="en-US" sz="2800" b="1" dirty="0">
                <a:solidFill>
                  <a:schemeClr val="accent2"/>
                </a:solidFill>
                <a:latin typeface="楷体" panose="02010609060101010101" pitchFamily="49" charset="-122"/>
                <a:ea typeface="楷体" panose="02010609060101010101" pitchFamily="49" charset="-122"/>
              </a:rPr>
              <a:t>连接、匹配</a:t>
            </a:r>
            <a:r>
              <a:rPr lang="zh-CN" altLang="en-US" sz="2800" b="1" dirty="0">
                <a:latin typeface="楷体" panose="02010609060101010101" pitchFamily="49" charset="-122"/>
                <a:ea typeface="楷体" panose="02010609060101010101" pitchFamily="49" charset="-122"/>
              </a:rPr>
              <a:t>；</a:t>
            </a:r>
          </a:p>
          <a:p>
            <a:pPr>
              <a:lnSpc>
                <a:spcPct val="200000"/>
              </a:lnSpc>
            </a:pPr>
            <a:r>
              <a:rPr lang="en-US" altLang="zh-CN" sz="2800" b="1" dirty="0">
                <a:latin typeface="楷体" panose="02010609060101010101" pitchFamily="49" charset="-122"/>
                <a:ea typeface="楷体" panose="02010609060101010101" pitchFamily="49" charset="-122"/>
              </a:rPr>
              <a:t>	(4) </a:t>
            </a:r>
            <a:r>
              <a:rPr lang="zh-CN" altLang="en-US" sz="2800" b="1" dirty="0">
                <a:solidFill>
                  <a:schemeClr val="accent2"/>
                </a:solidFill>
                <a:latin typeface="楷体" panose="02010609060101010101" pitchFamily="49" charset="-122"/>
                <a:ea typeface="楷体" panose="02010609060101010101" pitchFamily="49" charset="-122"/>
              </a:rPr>
              <a:t>主存校验</a:t>
            </a:r>
            <a:r>
              <a:rPr lang="zh-CN" altLang="en-US" sz="2800" b="1" dirty="0">
                <a:latin typeface="楷体" panose="02010609060101010101" pitchFamily="49" charset="-122"/>
                <a:ea typeface="楷体" panose="02010609060101010101" pitchFamily="49" charset="-122"/>
              </a:rPr>
              <a:t>，如何保证存取信息的正确性。</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57774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wipe(left)">
                                      <p:cBhvr>
                                        <p:cTn id="2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40</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15" name="内容占位符 4">
            <a:extLst>
              <a:ext uri="{FF2B5EF4-FFF2-40B4-BE49-F238E27FC236}">
                <a16:creationId xmlns:a16="http://schemas.microsoft.com/office/drawing/2014/main" id="{178CB774-F21E-4F8F-8035-CCE543E90D0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554"/>
          <a:stretch/>
        </p:blipFill>
        <p:spPr>
          <a:xfrm>
            <a:off x="900708" y="1317295"/>
            <a:ext cx="7342584" cy="5028050"/>
          </a:xfrm>
          <a:prstGeom prst="rect">
            <a:avLst/>
          </a:prstGeom>
        </p:spPr>
      </p:pic>
    </p:spTree>
    <p:extLst>
      <p:ext uri="{BB962C8B-B14F-4D97-AF65-F5344CB8AC3E}">
        <p14:creationId xmlns:p14="http://schemas.microsoft.com/office/powerpoint/2010/main" val="650097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二、基本逻辑门及译码器</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41</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00624" y="700562"/>
            <a:ext cx="2057401"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0563C1"/>
              </a:solidFill>
              <a:latin typeface="楷体" panose="02010609060101010101" pitchFamily="49" charset="-122"/>
              <a:ea typeface="楷体" panose="02010609060101010101" pitchFamily="49" charset="-122"/>
            </a:endParaRPr>
          </a:p>
        </p:txBody>
      </p:sp>
      <p:pic>
        <p:nvPicPr>
          <p:cNvPr id="13" name="内容占位符 4">
            <a:extLst>
              <a:ext uri="{FF2B5EF4-FFF2-40B4-BE49-F238E27FC236}">
                <a16:creationId xmlns:a16="http://schemas.microsoft.com/office/drawing/2014/main" id="{B2F443DB-C93B-4D8C-9440-0DF99264566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183"/>
          <a:stretch/>
        </p:blipFill>
        <p:spPr>
          <a:xfrm>
            <a:off x="2734046" y="841612"/>
            <a:ext cx="4073154" cy="5586471"/>
          </a:xfrm>
          <a:prstGeom prst="rect">
            <a:avLst/>
          </a:prstGeom>
        </p:spPr>
      </p:pic>
    </p:spTree>
    <p:extLst>
      <p:ext uri="{BB962C8B-B14F-4D97-AF65-F5344CB8AC3E}">
        <p14:creationId xmlns:p14="http://schemas.microsoft.com/office/powerpoint/2010/main" val="12962233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42</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238724" y="767079"/>
            <a:ext cx="8587776" cy="580832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、刷新定义与原因</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定义</a:t>
            </a:r>
            <a:r>
              <a:rPr lang="zh-CN" altLang="en-US" sz="2800" b="1" dirty="0">
                <a:latin typeface="楷体" panose="02010609060101010101" pitchFamily="49" charset="-122"/>
                <a:ea typeface="楷体" panose="02010609060101010101" pitchFamily="49" charset="-122"/>
              </a:rPr>
              <a:t>：定期向电容补充电荷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刷新</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原因</a:t>
            </a:r>
            <a:r>
              <a:rPr lang="zh-CN" altLang="en-US" sz="2800" b="1" dirty="0">
                <a:latin typeface="楷体" panose="02010609060101010101" pitchFamily="49" charset="-122"/>
                <a:ea typeface="楷体" panose="02010609060101010101" pitchFamily="49" charset="-122"/>
              </a:rPr>
              <a:t>：动态存储器依靠电容电荷存储信息。平时无电</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源供电，时间一长电容电荷会泄放，需定期向</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电容补充电荷，以保持信息不变。</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刷新与重写的区别：</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刷新：</a:t>
            </a:r>
            <a:r>
              <a:rPr lang="zh-CN" altLang="en-US" sz="2800" b="1" dirty="0">
                <a:solidFill>
                  <a:schemeClr val="accent6">
                    <a:lumMod val="75000"/>
                  </a:schemeClr>
                </a:solidFill>
                <a:latin typeface="楷体" panose="02010609060101010101" pitchFamily="49" charset="-122"/>
                <a:ea typeface="楷体" panose="02010609060101010101" pitchFamily="49" charset="-122"/>
              </a:rPr>
              <a:t>非破坏性读出</a:t>
            </a:r>
            <a:r>
              <a:rPr lang="zh-CN" altLang="en-US" sz="2800" b="1" dirty="0">
                <a:latin typeface="楷体" panose="02010609060101010101" pitchFamily="49" charset="-122"/>
                <a:ea typeface="楷体" panose="02010609060101010101" pitchFamily="49" charset="-122"/>
              </a:rPr>
              <a:t>的动态</a:t>
            </a:r>
            <a:r>
              <a:rPr lang="en-US" altLang="zh-CN" sz="2800" b="1" dirty="0">
                <a:latin typeface="楷体" panose="02010609060101010101" pitchFamily="49" charset="-122"/>
                <a:ea typeface="楷体" panose="02010609060101010101" pitchFamily="49" charset="-122"/>
              </a:rPr>
              <a:t>M</a:t>
            </a:r>
            <a:r>
              <a:rPr lang="zh-CN" altLang="en-US" sz="2800" b="1" dirty="0">
                <a:latin typeface="楷体" panose="02010609060101010101" pitchFamily="49" charset="-122"/>
                <a:ea typeface="楷体" panose="02010609060101010101" pitchFamily="49" charset="-122"/>
              </a:rPr>
              <a:t>，需补充电荷以保持原来的信息。</a:t>
            </a: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重写：</a:t>
            </a:r>
            <a:r>
              <a:rPr lang="zh-CN" altLang="en-US" sz="2800" b="1" dirty="0">
                <a:solidFill>
                  <a:schemeClr val="accent6">
                    <a:lumMod val="75000"/>
                  </a:schemeClr>
                </a:solidFill>
                <a:latin typeface="楷体" panose="02010609060101010101" pitchFamily="49" charset="-122"/>
                <a:ea typeface="楷体" panose="02010609060101010101" pitchFamily="49" charset="-122"/>
              </a:rPr>
              <a:t>破坏性读出</a:t>
            </a:r>
            <a:r>
              <a:rPr lang="zh-CN" altLang="en-US" sz="2800" b="1" dirty="0">
                <a:latin typeface="楷体" panose="02010609060101010101" pitchFamily="49" charset="-122"/>
                <a:ea typeface="楷体" panose="02010609060101010101" pitchFamily="49" charset="-122"/>
              </a:rPr>
              <a:t>后重写，以恢复原来的信息。</a:t>
            </a:r>
          </a:p>
        </p:txBody>
      </p:sp>
    </p:spTree>
    <p:extLst>
      <p:ext uri="{BB962C8B-B14F-4D97-AF65-F5344CB8AC3E}">
        <p14:creationId xmlns:p14="http://schemas.microsoft.com/office/powerpoint/2010/main" val="1982544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43</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162524" y="754379"/>
            <a:ext cx="8818118" cy="3621569"/>
          </a:xfrm>
          <a:prstGeom prst="rect">
            <a:avLst/>
          </a:prstGeom>
          <a:noFill/>
          <a:ln w="9525">
            <a:noFill/>
          </a:ln>
        </p:spPr>
        <p:txBody>
          <a:bodyPr wrap="square" anchor="t">
            <a:spAutoFit/>
          </a:bodyPr>
          <a:lstStyle/>
          <a:p>
            <a:pPr>
              <a:lnSpc>
                <a:spcPct val="14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、最大刷新间隔</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40000"/>
              </a:lnSpc>
            </a:pPr>
            <a:r>
              <a:rPr lang="en-US" altLang="zh-CN" sz="2800" b="1" dirty="0">
                <a:solidFill>
                  <a:schemeClr val="accent2"/>
                </a:solidFill>
                <a:latin typeface="楷体" panose="02010609060101010101" pitchFamily="49" charset="-122"/>
                <a:ea typeface="楷体" panose="02010609060101010101" pitchFamily="49" charset="-122"/>
              </a:rPr>
              <a:t>2ms</a:t>
            </a:r>
            <a:r>
              <a:rPr lang="zh-CN" altLang="en-US" sz="2800" b="1" dirty="0">
                <a:latin typeface="楷体" panose="02010609060101010101" pitchFamily="49" charset="-122"/>
                <a:ea typeface="楷体" panose="02010609060101010101" pitchFamily="49" charset="-122"/>
              </a:rPr>
              <a:t>。在此期间，必须对所有动态单元刷新一遍。</a:t>
            </a:r>
          </a:p>
          <a:p>
            <a:pPr>
              <a:lnSpc>
                <a:spcPct val="14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、刷新方法</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40000"/>
              </a:lnSpc>
            </a:pPr>
            <a:r>
              <a:rPr lang="zh-CN" altLang="en-US" sz="2800" b="1" dirty="0">
                <a:solidFill>
                  <a:schemeClr val="accent2"/>
                </a:solidFill>
                <a:latin typeface="楷体" panose="02010609060101010101" pitchFamily="49" charset="-122"/>
                <a:ea typeface="楷体" panose="02010609060101010101" pitchFamily="49" charset="-122"/>
              </a:rPr>
              <a:t>按行读。</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40000"/>
              </a:lnSpc>
            </a:pPr>
            <a:r>
              <a:rPr lang="zh-CN" altLang="en-US" sz="2800" b="1" dirty="0">
                <a:latin typeface="楷体" panose="02010609060101010101" pitchFamily="49" charset="-122"/>
                <a:ea typeface="楷体" panose="02010609060101010101" pitchFamily="49" charset="-122"/>
              </a:rPr>
              <a:t>刷新一行所用的时间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刷新周期（存取周期）</a:t>
            </a:r>
            <a:endParaRPr lang="en-US" altLang="zh-CN" sz="2800" b="1" dirty="0">
              <a:latin typeface="楷体" panose="02010609060101010101" pitchFamily="49" charset="-122"/>
              <a:ea typeface="楷体" panose="02010609060101010101" pitchFamily="49" charset="-122"/>
            </a:endParaRPr>
          </a:p>
          <a:p>
            <a:pPr>
              <a:lnSpc>
                <a:spcPct val="140000"/>
              </a:lnSpc>
            </a:pPr>
            <a:r>
              <a:rPr lang="zh-CN" altLang="en-US" sz="2800" b="1" dirty="0">
                <a:latin typeface="楷体" panose="02010609060101010101" pitchFamily="49" charset="-122"/>
                <a:ea typeface="楷体" panose="02010609060101010101" pitchFamily="49" charset="-122"/>
              </a:rPr>
              <a:t>刷新一块芯片所需的</a:t>
            </a:r>
            <a:r>
              <a:rPr lang="zh-CN" altLang="en-US" sz="2800" b="1" dirty="0">
                <a:solidFill>
                  <a:schemeClr val="accent6">
                    <a:lumMod val="75000"/>
                  </a:schemeClr>
                </a:solidFill>
                <a:latin typeface="楷体" panose="02010609060101010101" pitchFamily="49" charset="-122"/>
                <a:ea typeface="楷体" panose="02010609060101010101" pitchFamily="49" charset="-122"/>
              </a:rPr>
              <a:t>刷新周期数</a:t>
            </a:r>
            <a:r>
              <a:rPr lang="zh-CN" altLang="en-US" sz="2800" b="1" dirty="0">
                <a:latin typeface="楷体" panose="02010609060101010101" pitchFamily="49" charset="-122"/>
                <a:ea typeface="楷体" panose="02010609060101010101" pitchFamily="49" charset="-122"/>
              </a:rPr>
              <a:t>由芯片矩阵的</a:t>
            </a:r>
            <a:r>
              <a:rPr lang="zh-CN" altLang="en-US" sz="2800" b="1" dirty="0">
                <a:solidFill>
                  <a:schemeClr val="accent6">
                    <a:lumMod val="75000"/>
                  </a:schemeClr>
                </a:solidFill>
                <a:latin typeface="楷体" panose="02010609060101010101" pitchFamily="49" charset="-122"/>
                <a:ea typeface="楷体" panose="02010609060101010101" pitchFamily="49" charset="-122"/>
              </a:rPr>
              <a:t>行数</a:t>
            </a:r>
            <a:r>
              <a:rPr lang="zh-CN" altLang="en-US" sz="2800" b="1" dirty="0">
                <a:latin typeface="楷体" panose="02010609060101010101" pitchFamily="49" charset="-122"/>
                <a:ea typeface="楷体" panose="02010609060101010101" pitchFamily="49" charset="-122"/>
              </a:rPr>
              <a:t>决定。</a:t>
            </a:r>
            <a:endParaRPr lang="en-US" altLang="zh-CN" sz="2800" b="1" dirty="0">
              <a:latin typeface="楷体" panose="02010609060101010101" pitchFamily="49" charset="-122"/>
              <a:ea typeface="楷体" panose="02010609060101010101" pitchFamily="49" charset="-122"/>
            </a:endParaRPr>
          </a:p>
        </p:txBody>
      </p:sp>
      <p:sp>
        <p:nvSpPr>
          <p:cNvPr id="12" name="Text Box 5">
            <a:extLst>
              <a:ext uri="{FF2B5EF4-FFF2-40B4-BE49-F238E27FC236}">
                <a16:creationId xmlns:a16="http://schemas.microsoft.com/office/drawing/2014/main" id="{C3120764-F65E-4BAD-8D24-9D2E02DD24AC}"/>
              </a:ext>
            </a:extLst>
          </p:cNvPr>
          <p:cNvSpPr txBox="1">
            <a:spLocks noChangeArrowheads="1"/>
          </p:cNvSpPr>
          <p:nvPr/>
        </p:nvSpPr>
        <p:spPr bwMode="auto">
          <a:xfrm>
            <a:off x="171450" y="4954457"/>
            <a:ext cx="23594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ED7D31"/>
                </a:solidFill>
                <a:latin typeface="楷体" panose="02010609060101010101" pitchFamily="49" charset="-122"/>
                <a:ea typeface="楷体" panose="02010609060101010101" pitchFamily="49" charset="-122"/>
              </a:rPr>
              <a:t>对主存的访问</a:t>
            </a:r>
          </a:p>
        </p:txBody>
      </p:sp>
      <p:sp>
        <p:nvSpPr>
          <p:cNvPr id="13" name="Text Box 6">
            <a:extLst>
              <a:ext uri="{FF2B5EF4-FFF2-40B4-BE49-F238E27FC236}">
                <a16:creationId xmlns:a16="http://schemas.microsoft.com/office/drawing/2014/main" id="{4036E195-DE6C-40AA-AB74-FD4425959619}"/>
              </a:ext>
            </a:extLst>
          </p:cNvPr>
          <p:cNvSpPr txBox="1">
            <a:spLocks noChangeArrowheads="1"/>
          </p:cNvSpPr>
          <p:nvPr/>
        </p:nvSpPr>
        <p:spPr bwMode="auto">
          <a:xfrm>
            <a:off x="4362450" y="4420508"/>
            <a:ext cx="4694392"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a:latin typeface="楷体" panose="02010609060101010101" pitchFamily="49" charset="-122"/>
                <a:ea typeface="楷体" panose="02010609060101010101" pitchFamily="49" charset="-122"/>
              </a:rPr>
              <a:t>由</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提供行、列地址，随机访问。</a:t>
            </a:r>
          </a:p>
        </p:txBody>
      </p:sp>
      <p:sp>
        <p:nvSpPr>
          <p:cNvPr id="15" name="Text Box 12">
            <a:extLst>
              <a:ext uri="{FF2B5EF4-FFF2-40B4-BE49-F238E27FC236}">
                <a16:creationId xmlns:a16="http://schemas.microsoft.com/office/drawing/2014/main" id="{5293A22E-0FBF-41DC-9BFF-03307514B46C}"/>
              </a:ext>
            </a:extLst>
          </p:cNvPr>
          <p:cNvSpPr txBox="1">
            <a:spLocks noChangeArrowheads="1"/>
          </p:cNvSpPr>
          <p:nvPr/>
        </p:nvSpPr>
        <p:spPr bwMode="auto">
          <a:xfrm>
            <a:off x="2813050" y="4420508"/>
            <a:ext cx="228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rPr>
              <a:t>CPU</a:t>
            </a:r>
            <a:r>
              <a:rPr lang="zh-CN" altLang="en-US" sz="2800" b="1" dirty="0">
                <a:solidFill>
                  <a:schemeClr val="accent6">
                    <a:lumMod val="75000"/>
                  </a:schemeClr>
                </a:solidFill>
                <a:latin typeface="楷体" panose="02010609060101010101" pitchFamily="49" charset="-122"/>
                <a:ea typeface="楷体" panose="02010609060101010101" pitchFamily="49" charset="-122"/>
              </a:rPr>
              <a:t>访存：</a:t>
            </a:r>
          </a:p>
        </p:txBody>
      </p:sp>
      <p:sp>
        <p:nvSpPr>
          <p:cNvPr id="16" name="AutoShape 19">
            <a:extLst>
              <a:ext uri="{FF2B5EF4-FFF2-40B4-BE49-F238E27FC236}">
                <a16:creationId xmlns:a16="http://schemas.microsoft.com/office/drawing/2014/main" id="{29301C38-A8B0-4908-8DDA-E0E3E0978FA5}"/>
              </a:ext>
            </a:extLst>
          </p:cNvPr>
          <p:cNvSpPr>
            <a:spLocks/>
          </p:cNvSpPr>
          <p:nvPr/>
        </p:nvSpPr>
        <p:spPr bwMode="auto">
          <a:xfrm>
            <a:off x="2457450" y="4801508"/>
            <a:ext cx="228600" cy="914400"/>
          </a:xfrm>
          <a:prstGeom prst="leftBrace">
            <a:avLst>
              <a:gd name="adj1" fmla="val 33296"/>
              <a:gd name="adj2" fmla="val 50000"/>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17" name="Text Box 20">
            <a:extLst>
              <a:ext uri="{FF2B5EF4-FFF2-40B4-BE49-F238E27FC236}">
                <a16:creationId xmlns:a16="http://schemas.microsoft.com/office/drawing/2014/main" id="{AB7C7631-52D6-4D25-BA7C-D564B7F389A8}"/>
              </a:ext>
            </a:extLst>
          </p:cNvPr>
          <p:cNvSpPr txBox="1">
            <a:spLocks noChangeArrowheads="1"/>
          </p:cNvSpPr>
          <p:nvPr/>
        </p:nvSpPr>
        <p:spPr bwMode="auto">
          <a:xfrm>
            <a:off x="2698750" y="5411108"/>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6">
                    <a:lumMod val="75000"/>
                  </a:schemeClr>
                </a:solidFill>
                <a:latin typeface="楷体" panose="02010609060101010101" pitchFamily="49" charset="-122"/>
                <a:ea typeface="楷体" panose="02010609060101010101" pitchFamily="49" charset="-122"/>
              </a:rPr>
              <a:t>动态芯片刷新：</a:t>
            </a:r>
          </a:p>
        </p:txBody>
      </p:sp>
      <p:sp>
        <p:nvSpPr>
          <p:cNvPr id="18" name="Text Box 22">
            <a:extLst>
              <a:ext uri="{FF2B5EF4-FFF2-40B4-BE49-F238E27FC236}">
                <a16:creationId xmlns:a16="http://schemas.microsoft.com/office/drawing/2014/main" id="{EF04CE0C-0C09-4F0D-ACB1-2CF679395A89}"/>
              </a:ext>
            </a:extLst>
          </p:cNvPr>
          <p:cNvSpPr txBox="1">
            <a:spLocks noChangeArrowheads="1"/>
          </p:cNvSpPr>
          <p:nvPr/>
        </p:nvSpPr>
        <p:spPr bwMode="auto">
          <a:xfrm>
            <a:off x="4438650" y="5411108"/>
            <a:ext cx="45720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20000"/>
              </a:lnSpc>
              <a:spcBef>
                <a:spcPct val="50000"/>
              </a:spcBef>
              <a:defRPr sz="2800" b="1">
                <a:latin typeface="楷体" panose="02010609060101010101" pitchFamily="49" charset="-122"/>
                <a:ea typeface="楷体" panose="02010609060101010101" pitchFamily="49" charset="-122"/>
              </a:defRPr>
            </a:lvl1pPr>
            <a:lvl2pPr marL="742950" indent="-285750">
              <a:defRPr sz="2400">
                <a:latin typeface="Times New Roman" panose="02020603050405020304" pitchFamily="18" charset="0"/>
                <a:ea typeface="宋体" panose="02010600030101010101" pitchFamily="2" charset="-122"/>
              </a:defRPr>
            </a:lvl2pPr>
            <a:lvl3pPr marL="1143000" indent="-228600">
              <a:defRPr sz="2400">
                <a:latin typeface="Times New Roman" panose="02020603050405020304" pitchFamily="18" charset="0"/>
                <a:ea typeface="宋体" panose="02010600030101010101" pitchFamily="2" charset="-122"/>
              </a:defRPr>
            </a:lvl3pPr>
            <a:lvl4pPr marL="1600200" indent="-228600">
              <a:defRPr sz="2400">
                <a:latin typeface="Times New Roman" panose="02020603050405020304" pitchFamily="18" charset="0"/>
                <a:ea typeface="宋体" panose="02010600030101010101" pitchFamily="2" charset="-122"/>
              </a:defRPr>
            </a:lvl4pPr>
            <a:lvl5pPr marL="2057400" indent="-228600">
              <a:defRPr sz="24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latin typeface="Times New Roman" panose="02020603050405020304" pitchFamily="18" charset="0"/>
                <a:ea typeface="宋体" panose="02010600030101010101" pitchFamily="2" charset="-122"/>
              </a:defRPr>
            </a:lvl9pPr>
          </a:lstStyle>
          <a:p>
            <a:r>
              <a:rPr lang="en-US" altLang="zh-CN" dirty="0"/>
              <a:t>    </a:t>
            </a:r>
            <a:r>
              <a:rPr lang="zh-CN" altLang="en-US" dirty="0"/>
              <a:t>由刷新地址计数器提供行地址，定时刷新。</a:t>
            </a:r>
          </a:p>
        </p:txBody>
      </p:sp>
    </p:spTree>
    <p:extLst>
      <p:ext uri="{BB962C8B-B14F-4D97-AF65-F5344CB8AC3E}">
        <p14:creationId xmlns:p14="http://schemas.microsoft.com/office/powerpoint/2010/main" val="2226542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Righ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slide(fromRigh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p:bldP spid="13" grpId="0"/>
      <p:bldP spid="15" grpId="0"/>
      <p:bldP spid="16" grpId="0" animBg="1"/>
      <p:bldP spid="17"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44</a:t>
            </a:fld>
            <a:endParaRPr lang="zh-CN" altLang="en-US"/>
          </a:p>
        </p:txBody>
      </p:sp>
      <p:sp>
        <p:nvSpPr>
          <p:cNvPr id="14" name="Text Box 5">
            <a:extLst>
              <a:ext uri="{FF2B5EF4-FFF2-40B4-BE49-F238E27FC236}">
                <a16:creationId xmlns:a16="http://schemas.microsoft.com/office/drawing/2014/main" id="{9AB492D6-E1C7-462B-837E-0A7A0CEAA9CE}"/>
              </a:ext>
            </a:extLst>
          </p:cNvPr>
          <p:cNvSpPr txBox="1"/>
          <p:nvPr/>
        </p:nvSpPr>
        <p:spPr>
          <a:xfrm>
            <a:off x="162524" y="830579"/>
            <a:ext cx="8818118" cy="1930337"/>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、刷新周期的安排方式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）集中刷新</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2ms</a:t>
            </a:r>
            <a:r>
              <a:rPr lang="zh-CN" altLang="en-US" sz="2800" b="1" dirty="0">
                <a:latin typeface="楷体" panose="02010609060101010101" pitchFamily="49" charset="-122"/>
                <a:ea typeface="楷体" panose="02010609060101010101" pitchFamily="49" charset="-122"/>
              </a:rPr>
              <a:t>内集中安排所有刷新周期。</a:t>
            </a:r>
          </a:p>
        </p:txBody>
      </p:sp>
      <p:sp>
        <p:nvSpPr>
          <p:cNvPr id="19" name="Text Box 14">
            <a:extLst>
              <a:ext uri="{FF2B5EF4-FFF2-40B4-BE49-F238E27FC236}">
                <a16:creationId xmlns:a16="http://schemas.microsoft.com/office/drawing/2014/main" id="{2C2762EA-CAD7-4316-9927-CBD5212DDD06}"/>
              </a:ext>
            </a:extLst>
          </p:cNvPr>
          <p:cNvSpPr txBox="1">
            <a:spLocks noChangeArrowheads="1"/>
          </p:cNvSpPr>
          <p:nvPr/>
        </p:nvSpPr>
        <p:spPr bwMode="auto">
          <a:xfrm>
            <a:off x="5232400" y="37592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死区</a:t>
            </a:r>
          </a:p>
        </p:txBody>
      </p:sp>
      <p:sp>
        <p:nvSpPr>
          <p:cNvPr id="20" name="Line 41">
            <a:extLst>
              <a:ext uri="{FF2B5EF4-FFF2-40B4-BE49-F238E27FC236}">
                <a16:creationId xmlns:a16="http://schemas.microsoft.com/office/drawing/2014/main" id="{A5F41DF2-C1CD-4997-B4D5-EEB11D9A3DCE}"/>
              </a:ext>
            </a:extLst>
          </p:cNvPr>
          <p:cNvSpPr>
            <a:spLocks noChangeShapeType="1"/>
          </p:cNvSpPr>
          <p:nvPr/>
        </p:nvSpPr>
        <p:spPr bwMode="auto">
          <a:xfrm>
            <a:off x="14224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23" name="Group 61">
            <a:extLst>
              <a:ext uri="{FF2B5EF4-FFF2-40B4-BE49-F238E27FC236}">
                <a16:creationId xmlns:a16="http://schemas.microsoft.com/office/drawing/2014/main" id="{BFC6FA5E-62B5-46E7-931E-57F16BF7207F}"/>
              </a:ext>
            </a:extLst>
          </p:cNvPr>
          <p:cNvGrpSpPr>
            <a:grpSpLocks/>
          </p:cNvGrpSpPr>
          <p:nvPr/>
        </p:nvGrpSpPr>
        <p:grpSpPr bwMode="auto">
          <a:xfrm>
            <a:off x="1422400" y="2997200"/>
            <a:ext cx="5791200" cy="838200"/>
            <a:chOff x="528" y="2256"/>
            <a:chExt cx="3648" cy="528"/>
          </a:xfrm>
        </p:grpSpPr>
        <p:sp>
          <p:nvSpPr>
            <p:cNvPr id="24" name="Line 7">
              <a:extLst>
                <a:ext uri="{FF2B5EF4-FFF2-40B4-BE49-F238E27FC236}">
                  <a16:creationId xmlns:a16="http://schemas.microsoft.com/office/drawing/2014/main" id="{79FC30E7-7FB6-435B-927B-D31C7EA70DF3}"/>
                </a:ext>
              </a:extLst>
            </p:cNvPr>
            <p:cNvSpPr>
              <a:spLocks noChangeShapeType="1"/>
            </p:cNvSpPr>
            <p:nvPr/>
          </p:nvSpPr>
          <p:spPr bwMode="auto">
            <a:xfrm>
              <a:off x="1584" y="244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5" name="Line 25">
              <a:extLst>
                <a:ext uri="{FF2B5EF4-FFF2-40B4-BE49-F238E27FC236}">
                  <a16:creationId xmlns:a16="http://schemas.microsoft.com/office/drawing/2014/main" id="{B06D0697-A60A-412F-843C-4C4FEFF0DC93}"/>
                </a:ext>
              </a:extLst>
            </p:cNvPr>
            <p:cNvSpPr>
              <a:spLocks noChangeShapeType="1"/>
            </p:cNvSpPr>
            <p:nvPr/>
          </p:nvSpPr>
          <p:spPr bwMode="auto">
            <a:xfrm>
              <a:off x="528" y="235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6" name="Line 30">
              <a:extLst>
                <a:ext uri="{FF2B5EF4-FFF2-40B4-BE49-F238E27FC236}">
                  <a16:creationId xmlns:a16="http://schemas.microsoft.com/office/drawing/2014/main" id="{2669CC73-1C31-4F1F-ADFB-9D26DA48CFC1}"/>
                </a:ext>
              </a:extLst>
            </p:cNvPr>
            <p:cNvSpPr>
              <a:spLocks noChangeShapeType="1"/>
            </p:cNvSpPr>
            <p:nvPr/>
          </p:nvSpPr>
          <p:spPr bwMode="auto">
            <a:xfrm>
              <a:off x="528" y="2592"/>
              <a:ext cx="364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27" name="Group 49">
              <a:extLst>
                <a:ext uri="{FF2B5EF4-FFF2-40B4-BE49-F238E27FC236}">
                  <a16:creationId xmlns:a16="http://schemas.microsoft.com/office/drawing/2014/main" id="{03CF5969-DA28-4F84-B093-1A6EC67AB2E9}"/>
                </a:ext>
              </a:extLst>
            </p:cNvPr>
            <p:cNvGrpSpPr>
              <a:grpSpLocks/>
            </p:cNvGrpSpPr>
            <p:nvPr/>
          </p:nvGrpSpPr>
          <p:grpSpPr bwMode="auto">
            <a:xfrm>
              <a:off x="1008" y="2256"/>
              <a:ext cx="816" cy="336"/>
              <a:chOff x="1008" y="2256"/>
              <a:chExt cx="816" cy="336"/>
            </a:xfrm>
          </p:grpSpPr>
          <p:sp>
            <p:nvSpPr>
              <p:cNvPr id="43" name="Text Box 37">
                <a:extLst>
                  <a:ext uri="{FF2B5EF4-FFF2-40B4-BE49-F238E27FC236}">
                    <a16:creationId xmlns:a16="http://schemas.microsoft.com/office/drawing/2014/main" id="{FD1F2E38-435A-48AB-958B-123D10933A7F}"/>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44" name="Line 38">
                <a:extLst>
                  <a:ext uri="{FF2B5EF4-FFF2-40B4-BE49-F238E27FC236}">
                    <a16:creationId xmlns:a16="http://schemas.microsoft.com/office/drawing/2014/main" id="{82D1D987-9C06-40F8-8DD4-7A31CE529C58}"/>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28" name="Group 50">
              <a:extLst>
                <a:ext uri="{FF2B5EF4-FFF2-40B4-BE49-F238E27FC236}">
                  <a16:creationId xmlns:a16="http://schemas.microsoft.com/office/drawing/2014/main" id="{515B5042-F3F4-4F6B-896B-FD70D7055FE5}"/>
                </a:ext>
              </a:extLst>
            </p:cNvPr>
            <p:cNvGrpSpPr>
              <a:grpSpLocks/>
            </p:cNvGrpSpPr>
            <p:nvPr/>
          </p:nvGrpSpPr>
          <p:grpSpPr bwMode="auto">
            <a:xfrm>
              <a:off x="2400" y="2256"/>
              <a:ext cx="816" cy="336"/>
              <a:chOff x="2400" y="2256"/>
              <a:chExt cx="816" cy="336"/>
            </a:xfrm>
          </p:grpSpPr>
          <p:sp>
            <p:nvSpPr>
              <p:cNvPr id="41" name="Text Box 43">
                <a:extLst>
                  <a:ext uri="{FF2B5EF4-FFF2-40B4-BE49-F238E27FC236}">
                    <a16:creationId xmlns:a16="http://schemas.microsoft.com/office/drawing/2014/main" id="{D1692421-5EBB-4249-8547-FFB545FC0676}"/>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42" name="Line 44">
                <a:extLst>
                  <a:ext uri="{FF2B5EF4-FFF2-40B4-BE49-F238E27FC236}">
                    <a16:creationId xmlns:a16="http://schemas.microsoft.com/office/drawing/2014/main" id="{E0F422F0-8D6C-452E-A8BB-872E599A3B08}"/>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9" name="Line 47">
              <a:extLst>
                <a:ext uri="{FF2B5EF4-FFF2-40B4-BE49-F238E27FC236}">
                  <a16:creationId xmlns:a16="http://schemas.microsoft.com/office/drawing/2014/main" id="{7E602D77-F6B6-4313-BB22-CFB5AAB96D2B}"/>
                </a:ext>
              </a:extLst>
            </p:cNvPr>
            <p:cNvSpPr>
              <a:spLocks noChangeShapeType="1"/>
            </p:cNvSpPr>
            <p:nvPr/>
          </p:nvSpPr>
          <p:spPr bwMode="auto">
            <a:xfrm>
              <a:off x="3552"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33" name="Group 51">
              <a:extLst>
                <a:ext uri="{FF2B5EF4-FFF2-40B4-BE49-F238E27FC236}">
                  <a16:creationId xmlns:a16="http://schemas.microsoft.com/office/drawing/2014/main" id="{766F3625-397C-419C-B1E1-72FDA1B95063}"/>
                </a:ext>
              </a:extLst>
            </p:cNvPr>
            <p:cNvGrpSpPr>
              <a:grpSpLocks/>
            </p:cNvGrpSpPr>
            <p:nvPr/>
          </p:nvGrpSpPr>
          <p:grpSpPr bwMode="auto">
            <a:xfrm>
              <a:off x="528" y="2256"/>
              <a:ext cx="816" cy="336"/>
              <a:chOff x="1008" y="2256"/>
              <a:chExt cx="816" cy="336"/>
            </a:xfrm>
          </p:grpSpPr>
          <p:sp>
            <p:nvSpPr>
              <p:cNvPr id="39" name="Text Box 52">
                <a:extLst>
                  <a:ext uri="{FF2B5EF4-FFF2-40B4-BE49-F238E27FC236}">
                    <a16:creationId xmlns:a16="http://schemas.microsoft.com/office/drawing/2014/main" id="{251ACDED-8744-4FC4-8DE1-0CE7E8CBB6A5}"/>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40" name="Line 53">
                <a:extLst>
                  <a:ext uri="{FF2B5EF4-FFF2-40B4-BE49-F238E27FC236}">
                    <a16:creationId xmlns:a16="http://schemas.microsoft.com/office/drawing/2014/main" id="{9B7ADBEA-8CFC-4E5E-9511-ADA4ADB023F0}"/>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34" name="Group 54">
              <a:extLst>
                <a:ext uri="{FF2B5EF4-FFF2-40B4-BE49-F238E27FC236}">
                  <a16:creationId xmlns:a16="http://schemas.microsoft.com/office/drawing/2014/main" id="{E11B99A5-2E2E-4E67-B229-64C79C3A3FB4}"/>
                </a:ext>
              </a:extLst>
            </p:cNvPr>
            <p:cNvGrpSpPr>
              <a:grpSpLocks/>
            </p:cNvGrpSpPr>
            <p:nvPr/>
          </p:nvGrpSpPr>
          <p:grpSpPr bwMode="auto">
            <a:xfrm>
              <a:off x="2976" y="2256"/>
              <a:ext cx="816" cy="336"/>
              <a:chOff x="2400" y="2256"/>
              <a:chExt cx="816" cy="336"/>
            </a:xfrm>
          </p:grpSpPr>
          <p:sp>
            <p:nvSpPr>
              <p:cNvPr id="37" name="Text Box 55">
                <a:extLst>
                  <a:ext uri="{FF2B5EF4-FFF2-40B4-BE49-F238E27FC236}">
                    <a16:creationId xmlns:a16="http://schemas.microsoft.com/office/drawing/2014/main" id="{2E66F0CC-ABA5-48F6-8189-63D0F080DABB}"/>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38" name="Line 56">
                <a:extLst>
                  <a:ext uri="{FF2B5EF4-FFF2-40B4-BE49-F238E27FC236}">
                    <a16:creationId xmlns:a16="http://schemas.microsoft.com/office/drawing/2014/main" id="{1D32D97F-8A4C-487F-B6BE-2E8FD82DFAE8}"/>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5" name="Line 57">
              <a:extLst>
                <a:ext uri="{FF2B5EF4-FFF2-40B4-BE49-F238E27FC236}">
                  <a16:creationId xmlns:a16="http://schemas.microsoft.com/office/drawing/2014/main" id="{A10DAB6E-23CE-4168-BA8A-7EB56A690DCF}"/>
                </a:ext>
              </a:extLst>
            </p:cNvPr>
            <p:cNvSpPr>
              <a:spLocks noChangeShapeType="1"/>
            </p:cNvSpPr>
            <p:nvPr/>
          </p:nvSpPr>
          <p:spPr bwMode="auto">
            <a:xfrm>
              <a:off x="3648" y="244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6" name="Line 58">
              <a:extLst>
                <a:ext uri="{FF2B5EF4-FFF2-40B4-BE49-F238E27FC236}">
                  <a16:creationId xmlns:a16="http://schemas.microsoft.com/office/drawing/2014/main" id="{969126C8-37D8-47A9-A097-2E6391E088A9}"/>
                </a:ext>
              </a:extLst>
            </p:cNvPr>
            <p:cNvSpPr>
              <a:spLocks noChangeShapeType="1"/>
            </p:cNvSpPr>
            <p:nvPr/>
          </p:nvSpPr>
          <p:spPr bwMode="auto">
            <a:xfrm>
              <a:off x="4176" y="235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5" name="Line 59">
            <a:extLst>
              <a:ext uri="{FF2B5EF4-FFF2-40B4-BE49-F238E27FC236}">
                <a16:creationId xmlns:a16="http://schemas.microsoft.com/office/drawing/2014/main" id="{ECEF1764-AA8C-4D2D-95BD-1F811134804E}"/>
              </a:ext>
            </a:extLst>
          </p:cNvPr>
          <p:cNvSpPr>
            <a:spLocks noChangeShapeType="1"/>
          </p:cNvSpPr>
          <p:nvPr/>
        </p:nvSpPr>
        <p:spPr bwMode="auto">
          <a:xfrm>
            <a:off x="4927600" y="3759200"/>
            <a:ext cx="22098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6" name="Line 60">
            <a:extLst>
              <a:ext uri="{FF2B5EF4-FFF2-40B4-BE49-F238E27FC236}">
                <a16:creationId xmlns:a16="http://schemas.microsoft.com/office/drawing/2014/main" id="{1F7F1B62-BEB7-4FF9-8F5C-F74B72364DCE}"/>
              </a:ext>
            </a:extLst>
          </p:cNvPr>
          <p:cNvSpPr>
            <a:spLocks noChangeShapeType="1"/>
          </p:cNvSpPr>
          <p:nvPr/>
        </p:nvSpPr>
        <p:spPr bwMode="auto">
          <a:xfrm flipH="1">
            <a:off x="1422400" y="3759200"/>
            <a:ext cx="220980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7" name="Text Box 62">
            <a:extLst>
              <a:ext uri="{FF2B5EF4-FFF2-40B4-BE49-F238E27FC236}">
                <a16:creationId xmlns:a16="http://schemas.microsoft.com/office/drawing/2014/main" id="{634DB28B-8999-4894-BC20-185336D52FC5}"/>
              </a:ext>
            </a:extLst>
          </p:cNvPr>
          <p:cNvSpPr txBox="1">
            <a:spLocks noChangeArrowheads="1"/>
          </p:cNvSpPr>
          <p:nvPr/>
        </p:nvSpPr>
        <p:spPr bwMode="auto">
          <a:xfrm>
            <a:off x="3937000" y="34544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2ms</a:t>
            </a:r>
          </a:p>
        </p:txBody>
      </p:sp>
      <p:sp>
        <p:nvSpPr>
          <p:cNvPr id="48" name="Line 63">
            <a:extLst>
              <a:ext uri="{FF2B5EF4-FFF2-40B4-BE49-F238E27FC236}">
                <a16:creationId xmlns:a16="http://schemas.microsoft.com/office/drawing/2014/main" id="{F9627D55-50D9-443B-9C2C-897DE56CEBF8}"/>
              </a:ext>
            </a:extLst>
          </p:cNvPr>
          <p:cNvSpPr>
            <a:spLocks noChangeShapeType="1"/>
          </p:cNvSpPr>
          <p:nvPr/>
        </p:nvSpPr>
        <p:spPr bwMode="auto">
          <a:xfrm>
            <a:off x="21844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Text Box 64">
            <a:extLst>
              <a:ext uri="{FF2B5EF4-FFF2-40B4-BE49-F238E27FC236}">
                <a16:creationId xmlns:a16="http://schemas.microsoft.com/office/drawing/2014/main" id="{85042277-D747-41F3-A4BF-6323482DBCF7}"/>
              </a:ext>
            </a:extLst>
          </p:cNvPr>
          <p:cNvSpPr txBox="1">
            <a:spLocks noChangeArrowheads="1"/>
          </p:cNvSpPr>
          <p:nvPr/>
        </p:nvSpPr>
        <p:spPr bwMode="auto">
          <a:xfrm>
            <a:off x="1422400" y="38354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50ns</a:t>
            </a:r>
          </a:p>
        </p:txBody>
      </p:sp>
      <p:sp>
        <p:nvSpPr>
          <p:cNvPr id="50" name="Line 66">
            <a:extLst>
              <a:ext uri="{FF2B5EF4-FFF2-40B4-BE49-F238E27FC236}">
                <a16:creationId xmlns:a16="http://schemas.microsoft.com/office/drawing/2014/main" id="{19301646-18F1-4BF7-8D82-D22DA14859A5}"/>
              </a:ext>
            </a:extLst>
          </p:cNvPr>
          <p:cNvSpPr>
            <a:spLocks noChangeShapeType="1"/>
          </p:cNvSpPr>
          <p:nvPr/>
        </p:nvSpPr>
        <p:spPr bwMode="auto">
          <a:xfrm>
            <a:off x="965200" y="4064000"/>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1" name="Line 67">
            <a:extLst>
              <a:ext uri="{FF2B5EF4-FFF2-40B4-BE49-F238E27FC236}">
                <a16:creationId xmlns:a16="http://schemas.microsoft.com/office/drawing/2014/main" id="{D83E6F3E-E407-4020-98FF-A594FE025445}"/>
              </a:ext>
            </a:extLst>
          </p:cNvPr>
          <p:cNvSpPr>
            <a:spLocks noChangeShapeType="1"/>
          </p:cNvSpPr>
          <p:nvPr/>
        </p:nvSpPr>
        <p:spPr bwMode="auto">
          <a:xfrm>
            <a:off x="2184400" y="4064000"/>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2" name="Line 68">
            <a:extLst>
              <a:ext uri="{FF2B5EF4-FFF2-40B4-BE49-F238E27FC236}">
                <a16:creationId xmlns:a16="http://schemas.microsoft.com/office/drawing/2014/main" id="{5D5BCB0F-7EDD-43D7-AA28-AE540E8646DA}"/>
              </a:ext>
            </a:extLst>
          </p:cNvPr>
          <p:cNvSpPr>
            <a:spLocks noChangeShapeType="1"/>
          </p:cNvSpPr>
          <p:nvPr/>
        </p:nvSpPr>
        <p:spPr bwMode="auto">
          <a:xfrm>
            <a:off x="43942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3" name="Line 69">
            <a:extLst>
              <a:ext uri="{FF2B5EF4-FFF2-40B4-BE49-F238E27FC236}">
                <a16:creationId xmlns:a16="http://schemas.microsoft.com/office/drawing/2014/main" id="{1E141237-A397-4BF1-93EF-4999298C5E80}"/>
              </a:ext>
            </a:extLst>
          </p:cNvPr>
          <p:cNvSpPr>
            <a:spLocks noChangeShapeType="1"/>
          </p:cNvSpPr>
          <p:nvPr/>
        </p:nvSpPr>
        <p:spPr bwMode="auto">
          <a:xfrm>
            <a:off x="7213600" y="391160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4" name="Line 70">
            <a:extLst>
              <a:ext uri="{FF2B5EF4-FFF2-40B4-BE49-F238E27FC236}">
                <a16:creationId xmlns:a16="http://schemas.microsoft.com/office/drawing/2014/main" id="{DCE68D72-5079-45FA-97B3-C5695866B848}"/>
              </a:ext>
            </a:extLst>
          </p:cNvPr>
          <p:cNvSpPr>
            <a:spLocks noChangeShapeType="1"/>
          </p:cNvSpPr>
          <p:nvPr/>
        </p:nvSpPr>
        <p:spPr bwMode="auto">
          <a:xfrm>
            <a:off x="4470400" y="4064000"/>
            <a:ext cx="7620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5" name="Line 71">
            <a:extLst>
              <a:ext uri="{FF2B5EF4-FFF2-40B4-BE49-F238E27FC236}">
                <a16:creationId xmlns:a16="http://schemas.microsoft.com/office/drawing/2014/main" id="{04E8B592-A28C-466B-B22D-CFA7D2F76B27}"/>
              </a:ext>
            </a:extLst>
          </p:cNvPr>
          <p:cNvSpPr>
            <a:spLocks noChangeShapeType="1"/>
          </p:cNvSpPr>
          <p:nvPr/>
        </p:nvSpPr>
        <p:spPr bwMode="auto">
          <a:xfrm>
            <a:off x="6070600" y="4064000"/>
            <a:ext cx="11430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6" name="Text Box 5">
            <a:extLst>
              <a:ext uri="{FF2B5EF4-FFF2-40B4-BE49-F238E27FC236}">
                <a16:creationId xmlns:a16="http://schemas.microsoft.com/office/drawing/2014/main" id="{761477F1-1988-4549-81AC-21594FB110F7}"/>
              </a:ext>
            </a:extLst>
          </p:cNvPr>
          <p:cNvSpPr txBox="1"/>
          <p:nvPr/>
        </p:nvSpPr>
        <p:spPr>
          <a:xfrm>
            <a:off x="172241" y="4395788"/>
            <a:ext cx="8641555" cy="1930337"/>
          </a:xfrm>
          <a:prstGeom prst="rect">
            <a:avLst/>
          </a:prstGeom>
          <a:noFill/>
          <a:ln w="9525">
            <a:noFill/>
          </a:ln>
        </p:spPr>
        <p:txBody>
          <a:bodyPr wrap="square" anchor="t">
            <a:spAutoFit/>
          </a:bodyPr>
          <a:lstStyle/>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用在实时要求不高的场合。</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15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）分散刷新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各刷新周期分散安排在存取周期中。</a:t>
            </a:r>
          </a:p>
        </p:txBody>
      </p:sp>
    </p:spTree>
    <p:extLst>
      <p:ext uri="{BB962C8B-B14F-4D97-AF65-F5344CB8AC3E}">
        <p14:creationId xmlns:p14="http://schemas.microsoft.com/office/powerpoint/2010/main" val="19649964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
                                            <p:txEl>
                                              <p:pRg st="0" end="0"/>
                                            </p:txEl>
                                          </p:spTgt>
                                        </p:tgtEl>
                                        <p:attrNameLst>
                                          <p:attrName>style.visibility</p:attrName>
                                        </p:attrNameLst>
                                      </p:cBhvr>
                                      <p:to>
                                        <p:strVal val="visible"/>
                                      </p:to>
                                    </p:set>
                                    <p:animEffect transition="in" filter="dissolve">
                                      <p:cBhvr>
                                        <p:cTn id="27" dur="500"/>
                                        <p:tgtEl>
                                          <p:spTgt spid="47">
                                            <p:txEl>
                                              <p:pRg st="0" end="0"/>
                                            </p:txEl>
                                          </p:spTgt>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right)">
                                      <p:cBhvr>
                                        <p:cTn id="31" dur="500"/>
                                        <p:tgtEl>
                                          <p:spTgt spid="46"/>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dissolve">
                                      <p:cBhvr>
                                        <p:cTn id="40" dur="500"/>
                                        <p:tgtEl>
                                          <p:spTgt spid="49">
                                            <p:txEl>
                                              <p:pRg st="0" end="0"/>
                                            </p:txEl>
                                          </p:spTgt>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500"/>
                                        <p:tgtEl>
                                          <p:spTgt spid="48"/>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par>
                          <p:cTn id="53" fill="hold">
                            <p:stCondLst>
                              <p:cond delay="2000"/>
                            </p:stCondLst>
                            <p:childTnLst>
                              <p:par>
                                <p:cTn id="54" presetID="22" presetClass="entr" presetSubtype="2"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righ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dissolve">
                                      <p:cBhvr>
                                        <p:cTn id="61" dur="500"/>
                                        <p:tgtEl>
                                          <p:spTgt spid="1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up)">
                                      <p:cBhvr>
                                        <p:cTn id="69" dur="500"/>
                                        <p:tgtEl>
                                          <p:spTgt spid="53"/>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right)">
                                      <p:cBhvr>
                                        <p:cTn id="73" dur="500"/>
                                        <p:tgtEl>
                                          <p:spTgt spid="54"/>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6">
                                            <p:txEl>
                                              <p:pRg st="0" end="0"/>
                                            </p:txEl>
                                          </p:spTgt>
                                        </p:tgtEl>
                                        <p:attrNameLst>
                                          <p:attrName>style.visibility</p:attrName>
                                        </p:attrNameLst>
                                      </p:cBhvr>
                                      <p:to>
                                        <p:strVal val="visible"/>
                                      </p:to>
                                    </p:set>
                                    <p:animEffect transition="in" filter="wipe(left)">
                                      <p:cBhvr>
                                        <p:cTn id="82" dur="500"/>
                                        <p:tgtEl>
                                          <p:spTgt spid="5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6">
                                            <p:txEl>
                                              <p:pRg st="1" end="1"/>
                                            </p:txEl>
                                          </p:spTgt>
                                        </p:tgtEl>
                                        <p:attrNameLst>
                                          <p:attrName>style.visibility</p:attrName>
                                        </p:attrNameLst>
                                      </p:cBhvr>
                                      <p:to>
                                        <p:strVal val="visible"/>
                                      </p:to>
                                    </p:set>
                                    <p:animEffect transition="in" filter="wipe(left)">
                                      <p:cBhvr>
                                        <p:cTn id="87" dur="500"/>
                                        <p:tgtEl>
                                          <p:spTgt spid="56">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6">
                                            <p:txEl>
                                              <p:pRg st="2" end="2"/>
                                            </p:txEl>
                                          </p:spTgt>
                                        </p:tgtEl>
                                        <p:attrNameLst>
                                          <p:attrName>style.visibility</p:attrName>
                                        </p:attrNameLst>
                                      </p:cBhvr>
                                      <p:to>
                                        <p:strVal val="visible"/>
                                      </p:to>
                                    </p:set>
                                    <p:animEffect transition="in" filter="wipe(left)">
                                      <p:cBhvr>
                                        <p:cTn id="92" dur="5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9" grpId="0"/>
      <p:bldP spid="47" grpId="0" build="p"/>
      <p:bldP spid="49" grpId="0" build="p"/>
      <p:bldP spid="5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三、动态存储器的刷新</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45</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49058" y="1638301"/>
            <a:ext cx="9165779" cy="1693349"/>
          </a:xfrm>
          <a:prstGeom prst="rect">
            <a:avLst/>
          </a:prstGeom>
          <a:noFill/>
          <a:ln w="9525">
            <a:noFill/>
          </a:ln>
        </p:spPr>
        <p:txBody>
          <a:bodyPr wrap="square" anchor="t">
            <a:spAutoFit/>
          </a:bodyPr>
          <a:lstStyle/>
          <a:p>
            <a:pPr>
              <a:lnSpc>
                <a:spcPct val="13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用在低速系统中。 </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a:p>
            <a:pPr>
              <a:lnSpc>
                <a:spcPct val="130000"/>
              </a:lnSpc>
            </a:pPr>
            <a:r>
              <a:rPr lang="en-US" altLang="zh-CN" sz="2800" b="1" dirty="0">
                <a:solidFill>
                  <a:schemeClr val="accent2"/>
                </a:solidFill>
                <a:latin typeface="楷体" panose="02010609060101010101" pitchFamily="49" charset="-122"/>
                <a:ea typeface="楷体" panose="02010609060101010101" pitchFamily="49" charset="-122"/>
              </a:rPr>
              <a:t>3</a:t>
            </a:r>
            <a:r>
              <a:rPr lang="zh-CN" altLang="en-US" sz="2800" b="1" dirty="0">
                <a:solidFill>
                  <a:schemeClr val="accent2"/>
                </a:solidFill>
                <a:latin typeface="楷体" panose="02010609060101010101" pitchFamily="49" charset="-122"/>
                <a:ea typeface="楷体" panose="02010609060101010101" pitchFamily="49" charset="-122"/>
              </a:rPr>
              <a:t>）异步刷新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30000"/>
              </a:lnSpc>
            </a:pPr>
            <a:r>
              <a:rPr lang="zh-CN" altLang="en-US" sz="2800" b="1" dirty="0">
                <a:latin typeface="楷体" panose="02010609060101010101" pitchFamily="49" charset="-122"/>
                <a:ea typeface="楷体" panose="02010609060101010101" pitchFamily="49" charset="-122"/>
              </a:rPr>
              <a:t>各刷新周期分散安排在</a:t>
            </a:r>
            <a:r>
              <a:rPr lang="en-US" altLang="zh-CN" sz="2800" b="1" dirty="0">
                <a:latin typeface="楷体" panose="02010609060101010101" pitchFamily="49" charset="-122"/>
                <a:ea typeface="楷体" panose="02010609060101010101" pitchFamily="49" charset="-122"/>
              </a:rPr>
              <a:t>2ms</a:t>
            </a:r>
            <a:r>
              <a:rPr lang="zh-CN" altLang="en-US" sz="2800" b="1" dirty="0">
                <a:latin typeface="楷体" panose="02010609060101010101" pitchFamily="49" charset="-122"/>
                <a:ea typeface="楷体" panose="02010609060101010101" pitchFamily="49" charset="-122"/>
              </a:rPr>
              <a:t>内。每隔一段时间刷新一行。</a:t>
            </a:r>
            <a:endParaRPr lang="en-US" altLang="zh-CN" sz="2800" b="1" dirty="0">
              <a:latin typeface="楷体" panose="02010609060101010101" pitchFamily="49" charset="-122"/>
              <a:ea typeface="楷体" panose="02010609060101010101" pitchFamily="49" charset="-122"/>
            </a:endParaRPr>
          </a:p>
        </p:txBody>
      </p:sp>
      <p:grpSp>
        <p:nvGrpSpPr>
          <p:cNvPr id="57" name="Group 94">
            <a:extLst>
              <a:ext uri="{FF2B5EF4-FFF2-40B4-BE49-F238E27FC236}">
                <a16:creationId xmlns:a16="http://schemas.microsoft.com/office/drawing/2014/main" id="{CA11B01F-01D2-484E-9E31-9B53840223C1}"/>
              </a:ext>
            </a:extLst>
          </p:cNvPr>
          <p:cNvGrpSpPr>
            <a:grpSpLocks/>
          </p:cNvGrpSpPr>
          <p:nvPr/>
        </p:nvGrpSpPr>
        <p:grpSpPr bwMode="auto">
          <a:xfrm>
            <a:off x="774700" y="840230"/>
            <a:ext cx="5791200" cy="838200"/>
            <a:chOff x="528" y="3696"/>
            <a:chExt cx="3648" cy="528"/>
          </a:xfrm>
        </p:grpSpPr>
        <p:sp>
          <p:nvSpPr>
            <p:cNvPr id="58" name="Line 76">
              <a:extLst>
                <a:ext uri="{FF2B5EF4-FFF2-40B4-BE49-F238E27FC236}">
                  <a16:creationId xmlns:a16="http://schemas.microsoft.com/office/drawing/2014/main" id="{41B75C5F-1D43-4B7E-82D9-453D5E4F38E1}"/>
                </a:ext>
              </a:extLst>
            </p:cNvPr>
            <p:cNvSpPr>
              <a:spLocks noChangeShapeType="1"/>
            </p:cNvSpPr>
            <p:nvPr/>
          </p:nvSpPr>
          <p:spPr bwMode="auto">
            <a:xfrm>
              <a:off x="528" y="3792"/>
              <a:ext cx="0"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9" name="Line 77">
              <a:extLst>
                <a:ext uri="{FF2B5EF4-FFF2-40B4-BE49-F238E27FC236}">
                  <a16:creationId xmlns:a16="http://schemas.microsoft.com/office/drawing/2014/main" id="{A186F64E-1A57-44B1-BFC9-2CBEFD0534B0}"/>
                </a:ext>
              </a:extLst>
            </p:cNvPr>
            <p:cNvSpPr>
              <a:spLocks noChangeShapeType="1"/>
            </p:cNvSpPr>
            <p:nvPr/>
          </p:nvSpPr>
          <p:spPr bwMode="auto">
            <a:xfrm>
              <a:off x="528" y="4032"/>
              <a:ext cx="364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60" name="Group 78">
              <a:extLst>
                <a:ext uri="{FF2B5EF4-FFF2-40B4-BE49-F238E27FC236}">
                  <a16:creationId xmlns:a16="http://schemas.microsoft.com/office/drawing/2014/main" id="{81BE01DB-929F-4D1F-9C72-981BAD5672F8}"/>
                </a:ext>
              </a:extLst>
            </p:cNvPr>
            <p:cNvGrpSpPr>
              <a:grpSpLocks/>
            </p:cNvGrpSpPr>
            <p:nvPr/>
          </p:nvGrpSpPr>
          <p:grpSpPr bwMode="auto">
            <a:xfrm>
              <a:off x="1632" y="3696"/>
              <a:ext cx="816" cy="336"/>
              <a:chOff x="1008" y="2256"/>
              <a:chExt cx="816" cy="336"/>
            </a:xfrm>
          </p:grpSpPr>
          <p:sp>
            <p:nvSpPr>
              <p:cNvPr id="73" name="Text Box 79">
                <a:extLst>
                  <a:ext uri="{FF2B5EF4-FFF2-40B4-BE49-F238E27FC236}">
                    <a16:creationId xmlns:a16="http://schemas.microsoft.com/office/drawing/2014/main" id="{B892D8A8-C627-4DFD-A99C-E0B54155EFCC}"/>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74" name="Line 80">
                <a:extLst>
                  <a:ext uri="{FF2B5EF4-FFF2-40B4-BE49-F238E27FC236}">
                    <a16:creationId xmlns:a16="http://schemas.microsoft.com/office/drawing/2014/main" id="{05375D2E-5446-42CE-8D3B-7D5F5D3A05F7}"/>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61" name="Group 81">
              <a:extLst>
                <a:ext uri="{FF2B5EF4-FFF2-40B4-BE49-F238E27FC236}">
                  <a16:creationId xmlns:a16="http://schemas.microsoft.com/office/drawing/2014/main" id="{C868703C-9BF0-47C9-8F86-BB142E939C5D}"/>
                </a:ext>
              </a:extLst>
            </p:cNvPr>
            <p:cNvGrpSpPr>
              <a:grpSpLocks/>
            </p:cNvGrpSpPr>
            <p:nvPr/>
          </p:nvGrpSpPr>
          <p:grpSpPr bwMode="auto">
            <a:xfrm>
              <a:off x="1008" y="3696"/>
              <a:ext cx="816" cy="336"/>
              <a:chOff x="2400" y="2256"/>
              <a:chExt cx="816" cy="336"/>
            </a:xfrm>
          </p:grpSpPr>
          <p:sp>
            <p:nvSpPr>
              <p:cNvPr id="71" name="Text Box 82">
                <a:extLst>
                  <a:ext uri="{FF2B5EF4-FFF2-40B4-BE49-F238E27FC236}">
                    <a16:creationId xmlns:a16="http://schemas.microsoft.com/office/drawing/2014/main" id="{3E085F4A-47B1-4F8C-BBBF-2DE1B381C663}"/>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72" name="Line 83">
                <a:extLst>
                  <a:ext uri="{FF2B5EF4-FFF2-40B4-BE49-F238E27FC236}">
                    <a16:creationId xmlns:a16="http://schemas.microsoft.com/office/drawing/2014/main" id="{27CB9C51-DB30-40C7-8AA5-E7C58972F155}"/>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62" name="Line 84">
              <a:extLst>
                <a:ext uri="{FF2B5EF4-FFF2-40B4-BE49-F238E27FC236}">
                  <a16:creationId xmlns:a16="http://schemas.microsoft.com/office/drawing/2014/main" id="{6DF31FA0-C2D4-40BA-A88D-A468EB966323}"/>
                </a:ext>
              </a:extLst>
            </p:cNvPr>
            <p:cNvSpPr>
              <a:spLocks noChangeShapeType="1"/>
            </p:cNvSpPr>
            <p:nvPr/>
          </p:nvSpPr>
          <p:spPr bwMode="auto">
            <a:xfrm>
              <a:off x="1584" y="379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63" name="Group 85">
              <a:extLst>
                <a:ext uri="{FF2B5EF4-FFF2-40B4-BE49-F238E27FC236}">
                  <a16:creationId xmlns:a16="http://schemas.microsoft.com/office/drawing/2014/main" id="{6BC38E1A-2887-49C3-B69E-B676D4E60C17}"/>
                </a:ext>
              </a:extLst>
            </p:cNvPr>
            <p:cNvGrpSpPr>
              <a:grpSpLocks/>
            </p:cNvGrpSpPr>
            <p:nvPr/>
          </p:nvGrpSpPr>
          <p:grpSpPr bwMode="auto">
            <a:xfrm>
              <a:off x="528" y="3696"/>
              <a:ext cx="816" cy="336"/>
              <a:chOff x="1008" y="2256"/>
              <a:chExt cx="816" cy="336"/>
            </a:xfrm>
          </p:grpSpPr>
          <p:sp>
            <p:nvSpPr>
              <p:cNvPr id="69" name="Text Box 86">
                <a:extLst>
                  <a:ext uri="{FF2B5EF4-FFF2-40B4-BE49-F238E27FC236}">
                    <a16:creationId xmlns:a16="http://schemas.microsoft.com/office/drawing/2014/main" id="{9A891B71-3FE9-4D56-8F0E-90E8A789F11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70" name="Line 87">
                <a:extLst>
                  <a:ext uri="{FF2B5EF4-FFF2-40B4-BE49-F238E27FC236}">
                    <a16:creationId xmlns:a16="http://schemas.microsoft.com/office/drawing/2014/main" id="{DCDFAB34-82E6-4846-9BA5-C3BFF974EC0D}"/>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64" name="Group 88">
              <a:extLst>
                <a:ext uri="{FF2B5EF4-FFF2-40B4-BE49-F238E27FC236}">
                  <a16:creationId xmlns:a16="http://schemas.microsoft.com/office/drawing/2014/main" id="{006C0589-26FF-417E-AAA3-92B2B819D169}"/>
                </a:ext>
              </a:extLst>
            </p:cNvPr>
            <p:cNvGrpSpPr>
              <a:grpSpLocks/>
            </p:cNvGrpSpPr>
            <p:nvPr/>
          </p:nvGrpSpPr>
          <p:grpSpPr bwMode="auto">
            <a:xfrm>
              <a:off x="2112" y="3696"/>
              <a:ext cx="816" cy="336"/>
              <a:chOff x="2400" y="2256"/>
              <a:chExt cx="816" cy="336"/>
            </a:xfrm>
          </p:grpSpPr>
          <p:sp>
            <p:nvSpPr>
              <p:cNvPr id="67" name="Text Box 89">
                <a:extLst>
                  <a:ext uri="{FF2B5EF4-FFF2-40B4-BE49-F238E27FC236}">
                    <a16:creationId xmlns:a16="http://schemas.microsoft.com/office/drawing/2014/main" id="{44A32C82-9CFF-41EF-B241-BA646D2EFE9B}"/>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68" name="Line 90">
                <a:extLst>
                  <a:ext uri="{FF2B5EF4-FFF2-40B4-BE49-F238E27FC236}">
                    <a16:creationId xmlns:a16="http://schemas.microsoft.com/office/drawing/2014/main" id="{60C8A6F2-BFE1-4D1A-9E06-14B9E6B36A1E}"/>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65" name="Line 91">
              <a:extLst>
                <a:ext uri="{FF2B5EF4-FFF2-40B4-BE49-F238E27FC236}">
                  <a16:creationId xmlns:a16="http://schemas.microsoft.com/office/drawing/2014/main" id="{B5CC0B46-113C-4935-A9CB-B0E8C96E7E4D}"/>
                </a:ext>
              </a:extLst>
            </p:cNvPr>
            <p:cNvSpPr>
              <a:spLocks noChangeShapeType="1"/>
            </p:cNvSpPr>
            <p:nvPr/>
          </p:nvSpPr>
          <p:spPr bwMode="auto">
            <a:xfrm>
              <a:off x="2784" y="3888"/>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66" name="Line 93">
              <a:extLst>
                <a:ext uri="{FF2B5EF4-FFF2-40B4-BE49-F238E27FC236}">
                  <a16:creationId xmlns:a16="http://schemas.microsoft.com/office/drawing/2014/main" id="{0D1EEF3F-4F30-4BB1-92B7-46FECB3ED7DD}"/>
                </a:ext>
              </a:extLst>
            </p:cNvPr>
            <p:cNvSpPr>
              <a:spLocks noChangeShapeType="1"/>
            </p:cNvSpPr>
            <p:nvPr/>
          </p:nvSpPr>
          <p:spPr bwMode="auto">
            <a:xfrm>
              <a:off x="2688" y="379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75" name="Text Box 95">
            <a:extLst>
              <a:ext uri="{FF2B5EF4-FFF2-40B4-BE49-F238E27FC236}">
                <a16:creationId xmlns:a16="http://schemas.microsoft.com/office/drawing/2014/main" id="{D084BA2D-3043-406B-9D76-7A8B58745B26}"/>
              </a:ext>
            </a:extLst>
          </p:cNvPr>
          <p:cNvSpPr txBox="1">
            <a:spLocks noChangeArrowheads="1"/>
          </p:cNvSpPr>
          <p:nvPr/>
        </p:nvSpPr>
        <p:spPr bwMode="auto">
          <a:xfrm>
            <a:off x="1079500" y="129743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100ns</a:t>
            </a:r>
          </a:p>
        </p:txBody>
      </p:sp>
      <p:sp>
        <p:nvSpPr>
          <p:cNvPr id="76" name="Line 96">
            <a:extLst>
              <a:ext uri="{FF2B5EF4-FFF2-40B4-BE49-F238E27FC236}">
                <a16:creationId xmlns:a16="http://schemas.microsoft.com/office/drawing/2014/main" id="{E0D90CE3-F460-466C-82D9-D0D828BDA724}"/>
              </a:ext>
            </a:extLst>
          </p:cNvPr>
          <p:cNvSpPr>
            <a:spLocks noChangeShapeType="1"/>
          </p:cNvSpPr>
          <p:nvPr/>
        </p:nvSpPr>
        <p:spPr bwMode="auto">
          <a:xfrm>
            <a:off x="2451100" y="1373630"/>
            <a:ext cx="0" cy="381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7" name="Line 97">
            <a:extLst>
              <a:ext uri="{FF2B5EF4-FFF2-40B4-BE49-F238E27FC236}">
                <a16:creationId xmlns:a16="http://schemas.microsoft.com/office/drawing/2014/main" id="{960E611D-D63D-45DE-B4FD-C9F10F1F8B7A}"/>
              </a:ext>
            </a:extLst>
          </p:cNvPr>
          <p:cNvSpPr>
            <a:spLocks noChangeShapeType="1"/>
          </p:cNvSpPr>
          <p:nvPr/>
        </p:nvSpPr>
        <p:spPr bwMode="auto">
          <a:xfrm>
            <a:off x="774700" y="1526030"/>
            <a:ext cx="3810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8" name="Line 98">
            <a:extLst>
              <a:ext uri="{FF2B5EF4-FFF2-40B4-BE49-F238E27FC236}">
                <a16:creationId xmlns:a16="http://schemas.microsoft.com/office/drawing/2014/main" id="{BA12EC67-F90A-4F84-86E3-95C3396B4B6E}"/>
              </a:ext>
            </a:extLst>
          </p:cNvPr>
          <p:cNvSpPr>
            <a:spLocks noChangeShapeType="1"/>
          </p:cNvSpPr>
          <p:nvPr/>
        </p:nvSpPr>
        <p:spPr bwMode="auto">
          <a:xfrm>
            <a:off x="1993900" y="1526030"/>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79" name="Line 13">
            <a:extLst>
              <a:ext uri="{FF2B5EF4-FFF2-40B4-BE49-F238E27FC236}">
                <a16:creationId xmlns:a16="http://schemas.microsoft.com/office/drawing/2014/main" id="{E8E224F7-E3DA-49BF-ADF8-631FB85788E5}"/>
              </a:ext>
            </a:extLst>
          </p:cNvPr>
          <p:cNvSpPr>
            <a:spLocks noChangeShapeType="1"/>
          </p:cNvSpPr>
          <p:nvPr/>
        </p:nvSpPr>
        <p:spPr bwMode="auto">
          <a:xfrm>
            <a:off x="3189442" y="4838578"/>
            <a:ext cx="0" cy="3810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0" name="Line 16">
            <a:extLst>
              <a:ext uri="{FF2B5EF4-FFF2-40B4-BE49-F238E27FC236}">
                <a16:creationId xmlns:a16="http://schemas.microsoft.com/office/drawing/2014/main" id="{3A04D2D6-B96E-4367-8C34-69E9B3351EEB}"/>
              </a:ext>
            </a:extLst>
          </p:cNvPr>
          <p:cNvSpPr>
            <a:spLocks noChangeShapeType="1"/>
          </p:cNvSpPr>
          <p:nvPr/>
        </p:nvSpPr>
        <p:spPr bwMode="auto">
          <a:xfrm>
            <a:off x="522442" y="4457578"/>
            <a:ext cx="0" cy="685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1" name="Line 38">
            <a:extLst>
              <a:ext uri="{FF2B5EF4-FFF2-40B4-BE49-F238E27FC236}">
                <a16:creationId xmlns:a16="http://schemas.microsoft.com/office/drawing/2014/main" id="{A427FFCC-692C-4188-9482-A3B055EF71F2}"/>
              </a:ext>
            </a:extLst>
          </p:cNvPr>
          <p:cNvSpPr>
            <a:spLocks noChangeShapeType="1"/>
          </p:cNvSpPr>
          <p:nvPr/>
        </p:nvSpPr>
        <p:spPr bwMode="auto">
          <a:xfrm>
            <a:off x="27322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2" name="Line 39">
            <a:extLst>
              <a:ext uri="{FF2B5EF4-FFF2-40B4-BE49-F238E27FC236}">
                <a16:creationId xmlns:a16="http://schemas.microsoft.com/office/drawing/2014/main" id="{D3FBA5C6-9C57-4BE6-80D6-DE6E61918245}"/>
              </a:ext>
            </a:extLst>
          </p:cNvPr>
          <p:cNvSpPr>
            <a:spLocks noChangeShapeType="1"/>
          </p:cNvSpPr>
          <p:nvPr/>
        </p:nvSpPr>
        <p:spPr bwMode="auto">
          <a:xfrm>
            <a:off x="5224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3" name="Line 81">
            <a:extLst>
              <a:ext uri="{FF2B5EF4-FFF2-40B4-BE49-F238E27FC236}">
                <a16:creationId xmlns:a16="http://schemas.microsoft.com/office/drawing/2014/main" id="{57AB753E-D2F1-4213-9C9A-0033E711F0D8}"/>
              </a:ext>
            </a:extLst>
          </p:cNvPr>
          <p:cNvSpPr>
            <a:spLocks noChangeShapeType="1"/>
          </p:cNvSpPr>
          <p:nvPr/>
        </p:nvSpPr>
        <p:spPr bwMode="auto">
          <a:xfrm>
            <a:off x="6085042" y="4838578"/>
            <a:ext cx="0" cy="38100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84" name="Group 89">
            <a:extLst>
              <a:ext uri="{FF2B5EF4-FFF2-40B4-BE49-F238E27FC236}">
                <a16:creationId xmlns:a16="http://schemas.microsoft.com/office/drawing/2014/main" id="{5BF574A0-5B3B-4FD3-A6F3-9D460623BBF4}"/>
              </a:ext>
            </a:extLst>
          </p:cNvPr>
          <p:cNvGrpSpPr>
            <a:grpSpLocks/>
          </p:cNvGrpSpPr>
          <p:nvPr/>
        </p:nvGrpSpPr>
        <p:grpSpPr bwMode="auto">
          <a:xfrm>
            <a:off x="522442" y="4305178"/>
            <a:ext cx="8458200" cy="533400"/>
            <a:chOff x="336" y="1920"/>
            <a:chExt cx="5328" cy="336"/>
          </a:xfrm>
        </p:grpSpPr>
        <p:sp>
          <p:nvSpPr>
            <p:cNvPr id="85" name="Line 15">
              <a:extLst>
                <a:ext uri="{FF2B5EF4-FFF2-40B4-BE49-F238E27FC236}">
                  <a16:creationId xmlns:a16="http://schemas.microsoft.com/office/drawing/2014/main" id="{76B7A284-A5B1-4934-9E42-BDACE1C333B9}"/>
                </a:ext>
              </a:extLst>
            </p:cNvPr>
            <p:cNvSpPr>
              <a:spLocks noChangeShapeType="1"/>
            </p:cNvSpPr>
            <p:nvPr/>
          </p:nvSpPr>
          <p:spPr bwMode="auto">
            <a:xfrm>
              <a:off x="1392" y="2112"/>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86" name="Line 17">
              <a:extLst>
                <a:ext uri="{FF2B5EF4-FFF2-40B4-BE49-F238E27FC236}">
                  <a16:creationId xmlns:a16="http://schemas.microsoft.com/office/drawing/2014/main" id="{5040DCC4-79C6-4AA0-B846-746BEF8F06AA}"/>
                </a:ext>
              </a:extLst>
            </p:cNvPr>
            <p:cNvSpPr>
              <a:spLocks noChangeShapeType="1"/>
            </p:cNvSpPr>
            <p:nvPr/>
          </p:nvSpPr>
          <p:spPr bwMode="auto">
            <a:xfrm>
              <a:off x="336" y="2256"/>
              <a:ext cx="518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87" name="Group 18">
              <a:extLst>
                <a:ext uri="{FF2B5EF4-FFF2-40B4-BE49-F238E27FC236}">
                  <a16:creationId xmlns:a16="http://schemas.microsoft.com/office/drawing/2014/main" id="{A8323CEB-5A46-43BC-8D0C-3C11CAAF5412}"/>
                </a:ext>
              </a:extLst>
            </p:cNvPr>
            <p:cNvGrpSpPr>
              <a:grpSpLocks/>
            </p:cNvGrpSpPr>
            <p:nvPr/>
          </p:nvGrpSpPr>
          <p:grpSpPr bwMode="auto">
            <a:xfrm>
              <a:off x="816" y="1920"/>
              <a:ext cx="816" cy="336"/>
              <a:chOff x="1008" y="2256"/>
              <a:chExt cx="816" cy="336"/>
            </a:xfrm>
          </p:grpSpPr>
          <p:sp>
            <p:nvSpPr>
              <p:cNvPr id="111" name="Text Box 19">
                <a:extLst>
                  <a:ext uri="{FF2B5EF4-FFF2-40B4-BE49-F238E27FC236}">
                    <a16:creationId xmlns:a16="http://schemas.microsoft.com/office/drawing/2014/main" id="{171F147D-6356-4E1C-8C3F-7FD6E549E7DA}"/>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12" name="Line 20">
                <a:extLst>
                  <a:ext uri="{FF2B5EF4-FFF2-40B4-BE49-F238E27FC236}">
                    <a16:creationId xmlns:a16="http://schemas.microsoft.com/office/drawing/2014/main" id="{2FDB262E-0E28-4946-80D0-8E74AE173091}"/>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88" name="Group 21">
              <a:extLst>
                <a:ext uri="{FF2B5EF4-FFF2-40B4-BE49-F238E27FC236}">
                  <a16:creationId xmlns:a16="http://schemas.microsoft.com/office/drawing/2014/main" id="{1415ED66-62CD-4D00-9578-D6ECC74F274D}"/>
                </a:ext>
              </a:extLst>
            </p:cNvPr>
            <p:cNvGrpSpPr>
              <a:grpSpLocks/>
            </p:cNvGrpSpPr>
            <p:nvPr/>
          </p:nvGrpSpPr>
          <p:grpSpPr bwMode="auto">
            <a:xfrm>
              <a:off x="2016" y="1920"/>
              <a:ext cx="816" cy="336"/>
              <a:chOff x="2400" y="2256"/>
              <a:chExt cx="816" cy="336"/>
            </a:xfrm>
          </p:grpSpPr>
          <p:sp>
            <p:nvSpPr>
              <p:cNvPr id="109" name="Text Box 22">
                <a:extLst>
                  <a:ext uri="{FF2B5EF4-FFF2-40B4-BE49-F238E27FC236}">
                    <a16:creationId xmlns:a16="http://schemas.microsoft.com/office/drawing/2014/main" id="{D5869D8A-5926-41F4-A73C-9567343C003E}"/>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110" name="Line 23">
                <a:extLst>
                  <a:ext uri="{FF2B5EF4-FFF2-40B4-BE49-F238E27FC236}">
                    <a16:creationId xmlns:a16="http://schemas.microsoft.com/office/drawing/2014/main" id="{950D60A8-A4EE-4E94-AFA8-AE66C3AB4FE6}"/>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89" name="Line 24">
              <a:extLst>
                <a:ext uri="{FF2B5EF4-FFF2-40B4-BE49-F238E27FC236}">
                  <a16:creationId xmlns:a16="http://schemas.microsoft.com/office/drawing/2014/main" id="{0C7476CC-3B2F-471F-918A-4957623766F5}"/>
                </a:ext>
              </a:extLst>
            </p:cNvPr>
            <p:cNvSpPr>
              <a:spLocks noChangeShapeType="1"/>
            </p:cNvSpPr>
            <p:nvPr/>
          </p:nvSpPr>
          <p:spPr bwMode="auto">
            <a:xfrm>
              <a:off x="2592"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0" name="Group 25">
              <a:extLst>
                <a:ext uri="{FF2B5EF4-FFF2-40B4-BE49-F238E27FC236}">
                  <a16:creationId xmlns:a16="http://schemas.microsoft.com/office/drawing/2014/main" id="{D647165C-B377-4073-A1CC-756C18479049}"/>
                </a:ext>
              </a:extLst>
            </p:cNvPr>
            <p:cNvGrpSpPr>
              <a:grpSpLocks/>
            </p:cNvGrpSpPr>
            <p:nvPr/>
          </p:nvGrpSpPr>
          <p:grpSpPr bwMode="auto">
            <a:xfrm>
              <a:off x="336" y="1920"/>
              <a:ext cx="816" cy="336"/>
              <a:chOff x="1008" y="2256"/>
              <a:chExt cx="816" cy="336"/>
            </a:xfrm>
          </p:grpSpPr>
          <p:sp>
            <p:nvSpPr>
              <p:cNvPr id="107" name="Text Box 26">
                <a:extLst>
                  <a:ext uri="{FF2B5EF4-FFF2-40B4-BE49-F238E27FC236}">
                    <a16:creationId xmlns:a16="http://schemas.microsoft.com/office/drawing/2014/main" id="{08DF6F56-C86C-4F9D-901A-FE596E2566F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8" name="Line 27">
                <a:extLst>
                  <a:ext uri="{FF2B5EF4-FFF2-40B4-BE49-F238E27FC236}">
                    <a16:creationId xmlns:a16="http://schemas.microsoft.com/office/drawing/2014/main" id="{ED09D6CD-5FFE-42E1-97A3-FFEEB4946288}"/>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91" name="Group 28">
              <a:extLst>
                <a:ext uri="{FF2B5EF4-FFF2-40B4-BE49-F238E27FC236}">
                  <a16:creationId xmlns:a16="http://schemas.microsoft.com/office/drawing/2014/main" id="{94D89E0D-4CE6-41E0-8A61-52A354D04E0D}"/>
                </a:ext>
              </a:extLst>
            </p:cNvPr>
            <p:cNvGrpSpPr>
              <a:grpSpLocks/>
            </p:cNvGrpSpPr>
            <p:nvPr/>
          </p:nvGrpSpPr>
          <p:grpSpPr bwMode="auto">
            <a:xfrm>
              <a:off x="4224" y="1920"/>
              <a:ext cx="816" cy="336"/>
              <a:chOff x="2400" y="2256"/>
              <a:chExt cx="816" cy="336"/>
            </a:xfrm>
          </p:grpSpPr>
          <p:sp>
            <p:nvSpPr>
              <p:cNvPr id="105" name="Text Box 29">
                <a:extLst>
                  <a:ext uri="{FF2B5EF4-FFF2-40B4-BE49-F238E27FC236}">
                    <a16:creationId xmlns:a16="http://schemas.microsoft.com/office/drawing/2014/main" id="{111A395F-3EE5-45CD-A527-88D923AEF6B9}"/>
                  </a:ext>
                </a:extLst>
              </p:cNvPr>
              <p:cNvSpPr txBox="1">
                <a:spLocks noChangeArrowheads="1"/>
              </p:cNvSpPr>
              <p:nvPr/>
            </p:nvSpPr>
            <p:spPr bwMode="auto">
              <a:xfrm>
                <a:off x="2400"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a:t>
                </a:r>
              </a:p>
            </p:txBody>
          </p:sp>
          <p:sp>
            <p:nvSpPr>
              <p:cNvPr id="106" name="Line 30">
                <a:extLst>
                  <a:ext uri="{FF2B5EF4-FFF2-40B4-BE49-F238E27FC236}">
                    <a16:creationId xmlns:a16="http://schemas.microsoft.com/office/drawing/2014/main" id="{13C68C74-B444-4FF6-9C61-89050D3ED2AE}"/>
                  </a:ext>
                </a:extLst>
              </p:cNvPr>
              <p:cNvSpPr>
                <a:spLocks noChangeShapeType="1"/>
              </p:cNvSpPr>
              <p:nvPr/>
            </p:nvSpPr>
            <p:spPr bwMode="auto">
              <a:xfrm>
                <a:off x="2400"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2" name="Line 31">
              <a:extLst>
                <a:ext uri="{FF2B5EF4-FFF2-40B4-BE49-F238E27FC236}">
                  <a16:creationId xmlns:a16="http://schemas.microsoft.com/office/drawing/2014/main" id="{1392AA14-8064-40DF-911F-3D79C7BA518C}"/>
                </a:ext>
              </a:extLst>
            </p:cNvPr>
            <p:cNvSpPr>
              <a:spLocks noChangeShapeType="1"/>
            </p:cNvSpPr>
            <p:nvPr/>
          </p:nvSpPr>
          <p:spPr bwMode="auto">
            <a:xfrm>
              <a:off x="3168" y="2112"/>
              <a:ext cx="528"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3" name="Group 74">
              <a:extLst>
                <a:ext uri="{FF2B5EF4-FFF2-40B4-BE49-F238E27FC236}">
                  <a16:creationId xmlns:a16="http://schemas.microsoft.com/office/drawing/2014/main" id="{2A3F90FD-9F7B-4D38-B803-EBDC5125B6AF}"/>
                </a:ext>
              </a:extLst>
            </p:cNvPr>
            <p:cNvGrpSpPr>
              <a:grpSpLocks/>
            </p:cNvGrpSpPr>
            <p:nvPr/>
          </p:nvGrpSpPr>
          <p:grpSpPr bwMode="auto">
            <a:xfrm>
              <a:off x="2592" y="1920"/>
              <a:ext cx="816" cy="336"/>
              <a:chOff x="1008" y="2256"/>
              <a:chExt cx="816" cy="336"/>
            </a:xfrm>
          </p:grpSpPr>
          <p:sp>
            <p:nvSpPr>
              <p:cNvPr id="103" name="Text Box 75">
                <a:extLst>
                  <a:ext uri="{FF2B5EF4-FFF2-40B4-BE49-F238E27FC236}">
                    <a16:creationId xmlns:a16="http://schemas.microsoft.com/office/drawing/2014/main" id="{FF4084D1-1105-4926-85A1-2181D802A314}"/>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4" name="Line 76">
                <a:extLst>
                  <a:ext uri="{FF2B5EF4-FFF2-40B4-BE49-F238E27FC236}">
                    <a16:creationId xmlns:a16="http://schemas.microsoft.com/office/drawing/2014/main" id="{324EA735-5D42-4509-B15A-15442CFA2472}"/>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4" name="Line 77">
              <a:extLst>
                <a:ext uri="{FF2B5EF4-FFF2-40B4-BE49-F238E27FC236}">
                  <a16:creationId xmlns:a16="http://schemas.microsoft.com/office/drawing/2014/main" id="{9905906B-F588-4444-9255-871AB85F7907}"/>
                </a:ext>
              </a:extLst>
            </p:cNvPr>
            <p:cNvSpPr>
              <a:spLocks noChangeShapeType="1"/>
            </p:cNvSpPr>
            <p:nvPr/>
          </p:nvSpPr>
          <p:spPr bwMode="auto">
            <a:xfrm>
              <a:off x="3744"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5" name="Group 78">
              <a:extLst>
                <a:ext uri="{FF2B5EF4-FFF2-40B4-BE49-F238E27FC236}">
                  <a16:creationId xmlns:a16="http://schemas.microsoft.com/office/drawing/2014/main" id="{A4E7B627-860B-46A4-8189-B3825A61611A}"/>
                </a:ext>
              </a:extLst>
            </p:cNvPr>
            <p:cNvGrpSpPr>
              <a:grpSpLocks/>
            </p:cNvGrpSpPr>
            <p:nvPr/>
          </p:nvGrpSpPr>
          <p:grpSpPr bwMode="auto">
            <a:xfrm>
              <a:off x="3744" y="1920"/>
              <a:ext cx="816" cy="336"/>
              <a:chOff x="1008" y="2256"/>
              <a:chExt cx="816" cy="336"/>
            </a:xfrm>
          </p:grpSpPr>
          <p:sp>
            <p:nvSpPr>
              <p:cNvPr id="101" name="Text Box 79">
                <a:extLst>
                  <a:ext uri="{FF2B5EF4-FFF2-40B4-BE49-F238E27FC236}">
                    <a16:creationId xmlns:a16="http://schemas.microsoft.com/office/drawing/2014/main" id="{918B91BC-FD3B-4F4F-9A24-A2F2660E1FA0}"/>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2" name="Line 80">
                <a:extLst>
                  <a:ext uri="{FF2B5EF4-FFF2-40B4-BE49-F238E27FC236}">
                    <a16:creationId xmlns:a16="http://schemas.microsoft.com/office/drawing/2014/main" id="{F311D4E0-B7CC-405B-AD3E-46A2B96C6F73}"/>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6" name="Line 82">
              <a:extLst>
                <a:ext uri="{FF2B5EF4-FFF2-40B4-BE49-F238E27FC236}">
                  <a16:creationId xmlns:a16="http://schemas.microsoft.com/office/drawing/2014/main" id="{E3B73BF4-5447-4902-AFF4-1BC1995B2632}"/>
                </a:ext>
              </a:extLst>
            </p:cNvPr>
            <p:cNvSpPr>
              <a:spLocks noChangeShapeType="1"/>
            </p:cNvSpPr>
            <p:nvPr/>
          </p:nvSpPr>
          <p:spPr bwMode="auto">
            <a:xfrm>
              <a:off x="4800" y="201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nvGrpSpPr>
            <p:cNvPr id="97" name="Group 84">
              <a:extLst>
                <a:ext uri="{FF2B5EF4-FFF2-40B4-BE49-F238E27FC236}">
                  <a16:creationId xmlns:a16="http://schemas.microsoft.com/office/drawing/2014/main" id="{399C6CF1-F2C0-44E7-BCA1-E998DD0F537F}"/>
                </a:ext>
              </a:extLst>
            </p:cNvPr>
            <p:cNvGrpSpPr>
              <a:grpSpLocks/>
            </p:cNvGrpSpPr>
            <p:nvPr/>
          </p:nvGrpSpPr>
          <p:grpSpPr bwMode="auto">
            <a:xfrm>
              <a:off x="4800" y="1920"/>
              <a:ext cx="816" cy="336"/>
              <a:chOff x="1008" y="2256"/>
              <a:chExt cx="816" cy="336"/>
            </a:xfrm>
          </p:grpSpPr>
          <p:sp>
            <p:nvSpPr>
              <p:cNvPr id="99" name="Text Box 85">
                <a:extLst>
                  <a:ext uri="{FF2B5EF4-FFF2-40B4-BE49-F238E27FC236}">
                    <a16:creationId xmlns:a16="http://schemas.microsoft.com/office/drawing/2014/main" id="{4E53332F-25F2-4DB0-A094-A3E9EA894806}"/>
                  </a:ext>
                </a:extLst>
              </p:cNvPr>
              <p:cNvSpPr txBox="1">
                <a:spLocks noChangeArrowheads="1"/>
              </p:cNvSpPr>
              <p:nvPr/>
            </p:nvSpPr>
            <p:spPr bwMode="auto">
              <a:xfrm>
                <a:off x="1008" y="225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R/W</a:t>
                </a:r>
              </a:p>
            </p:txBody>
          </p:sp>
          <p:sp>
            <p:nvSpPr>
              <p:cNvPr id="100" name="Line 86">
                <a:extLst>
                  <a:ext uri="{FF2B5EF4-FFF2-40B4-BE49-F238E27FC236}">
                    <a16:creationId xmlns:a16="http://schemas.microsoft.com/office/drawing/2014/main" id="{C3A287FA-9B7E-44CD-86DD-049F9BBD2295}"/>
                  </a:ext>
                </a:extLst>
              </p:cNvPr>
              <p:cNvSpPr>
                <a:spLocks noChangeShapeType="1"/>
              </p:cNvSpPr>
              <p:nvPr/>
            </p:nvSpPr>
            <p:spPr bwMode="auto">
              <a:xfrm>
                <a:off x="1488" y="2352"/>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98" name="Line 87">
              <a:extLst>
                <a:ext uri="{FF2B5EF4-FFF2-40B4-BE49-F238E27FC236}">
                  <a16:creationId xmlns:a16="http://schemas.microsoft.com/office/drawing/2014/main" id="{5724482D-8286-4DC9-A841-DE02769F9F69}"/>
                </a:ext>
              </a:extLst>
            </p:cNvPr>
            <p:cNvSpPr>
              <a:spLocks noChangeShapeType="1"/>
            </p:cNvSpPr>
            <p:nvPr/>
          </p:nvSpPr>
          <p:spPr bwMode="auto">
            <a:xfrm>
              <a:off x="5328" y="2112"/>
              <a:ext cx="336"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13" name="Text Box 88">
            <a:extLst>
              <a:ext uri="{FF2B5EF4-FFF2-40B4-BE49-F238E27FC236}">
                <a16:creationId xmlns:a16="http://schemas.microsoft.com/office/drawing/2014/main" id="{B0279DD0-E241-42FD-B7F4-438F5EB3005B}"/>
              </a:ext>
            </a:extLst>
          </p:cNvPr>
          <p:cNvSpPr txBox="1">
            <a:spLocks noChangeArrowheads="1"/>
          </p:cNvSpPr>
          <p:nvPr/>
        </p:nvSpPr>
        <p:spPr bwMode="auto">
          <a:xfrm>
            <a:off x="903442" y="4762378"/>
            <a:ext cx="202466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4" name="Text Box 90">
            <a:extLst>
              <a:ext uri="{FF2B5EF4-FFF2-40B4-BE49-F238E27FC236}">
                <a16:creationId xmlns:a16="http://schemas.microsoft.com/office/drawing/2014/main" id="{6C9CBC00-89D1-480B-91B9-A06BB864ED42}"/>
              </a:ext>
            </a:extLst>
          </p:cNvPr>
          <p:cNvSpPr txBox="1">
            <a:spLocks noChangeArrowheads="1"/>
          </p:cNvSpPr>
          <p:nvPr/>
        </p:nvSpPr>
        <p:spPr bwMode="auto">
          <a:xfrm>
            <a:off x="3722842" y="4762378"/>
            <a:ext cx="210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5" name="Line 91">
            <a:extLst>
              <a:ext uri="{FF2B5EF4-FFF2-40B4-BE49-F238E27FC236}">
                <a16:creationId xmlns:a16="http://schemas.microsoft.com/office/drawing/2014/main" id="{8B97651D-967C-4DB3-B007-F800CC13AD6D}"/>
              </a:ext>
            </a:extLst>
          </p:cNvPr>
          <p:cNvSpPr>
            <a:spLocks noChangeShapeType="1"/>
          </p:cNvSpPr>
          <p:nvPr/>
        </p:nvSpPr>
        <p:spPr bwMode="auto">
          <a:xfrm>
            <a:off x="32656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6" name="Line 92">
            <a:extLst>
              <a:ext uri="{FF2B5EF4-FFF2-40B4-BE49-F238E27FC236}">
                <a16:creationId xmlns:a16="http://schemas.microsoft.com/office/drawing/2014/main" id="{814D8477-3049-43B1-A64F-D760499E8F49}"/>
              </a:ext>
            </a:extLst>
          </p:cNvPr>
          <p:cNvSpPr>
            <a:spLocks noChangeShapeType="1"/>
          </p:cNvSpPr>
          <p:nvPr/>
        </p:nvSpPr>
        <p:spPr bwMode="auto">
          <a:xfrm>
            <a:off x="6161242" y="5067178"/>
            <a:ext cx="457200" cy="0"/>
          </a:xfrm>
          <a:prstGeom prst="line">
            <a:avLst/>
          </a:prstGeom>
          <a:noFill/>
          <a:ln w="28575" cap="sq">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7" name="Line 93">
            <a:extLst>
              <a:ext uri="{FF2B5EF4-FFF2-40B4-BE49-F238E27FC236}">
                <a16:creationId xmlns:a16="http://schemas.microsoft.com/office/drawing/2014/main" id="{8DBA0113-18EC-4C1E-9485-15F0A721C33D}"/>
              </a:ext>
            </a:extLst>
          </p:cNvPr>
          <p:cNvSpPr>
            <a:spLocks noChangeShapeType="1"/>
          </p:cNvSpPr>
          <p:nvPr/>
        </p:nvSpPr>
        <p:spPr bwMode="auto">
          <a:xfrm>
            <a:off x="55516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18" name="Text Box 94">
            <a:extLst>
              <a:ext uri="{FF2B5EF4-FFF2-40B4-BE49-F238E27FC236}">
                <a16:creationId xmlns:a16="http://schemas.microsoft.com/office/drawing/2014/main" id="{CE9910CD-24C6-4CB0-90DA-87FDAB04B4DC}"/>
              </a:ext>
            </a:extLst>
          </p:cNvPr>
          <p:cNvSpPr txBox="1">
            <a:spLocks noChangeArrowheads="1"/>
          </p:cNvSpPr>
          <p:nvPr/>
        </p:nvSpPr>
        <p:spPr bwMode="auto">
          <a:xfrm>
            <a:off x="6618442" y="47623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15.6 </a:t>
            </a:r>
            <a:r>
              <a:rPr lang="zh-CN" altLang="en-US" sz="2800" b="1">
                <a:latin typeface="楷体" panose="02010609060101010101" pitchFamily="49" charset="-122"/>
                <a:ea typeface="楷体" panose="02010609060101010101" pitchFamily="49" charset="-122"/>
              </a:rPr>
              <a:t>微秒</a:t>
            </a:r>
          </a:p>
        </p:txBody>
      </p:sp>
      <p:sp>
        <p:nvSpPr>
          <p:cNvPr id="119" name="Line 95">
            <a:extLst>
              <a:ext uri="{FF2B5EF4-FFF2-40B4-BE49-F238E27FC236}">
                <a16:creationId xmlns:a16="http://schemas.microsoft.com/office/drawing/2014/main" id="{1A8C191B-6489-4625-98EA-F4497AEA03C1}"/>
              </a:ext>
            </a:extLst>
          </p:cNvPr>
          <p:cNvSpPr>
            <a:spLocks noChangeShapeType="1"/>
          </p:cNvSpPr>
          <p:nvPr/>
        </p:nvSpPr>
        <p:spPr bwMode="auto">
          <a:xfrm>
            <a:off x="8371042" y="5067178"/>
            <a:ext cx="4572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20" name="Text Box 96">
            <a:extLst>
              <a:ext uri="{FF2B5EF4-FFF2-40B4-BE49-F238E27FC236}">
                <a16:creationId xmlns:a16="http://schemas.microsoft.com/office/drawing/2014/main" id="{884531DB-701F-481C-B903-D294A33846C0}"/>
              </a:ext>
            </a:extLst>
          </p:cNvPr>
          <p:cNvSpPr txBox="1">
            <a:spLocks noChangeArrowheads="1"/>
          </p:cNvSpPr>
          <p:nvPr/>
        </p:nvSpPr>
        <p:spPr bwMode="auto">
          <a:xfrm>
            <a:off x="2427442" y="5219578"/>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刷新请求</a:t>
            </a:r>
          </a:p>
        </p:txBody>
      </p:sp>
      <p:sp>
        <p:nvSpPr>
          <p:cNvPr id="121" name="Text Box 97">
            <a:extLst>
              <a:ext uri="{FF2B5EF4-FFF2-40B4-BE49-F238E27FC236}">
                <a16:creationId xmlns:a16="http://schemas.microsoft.com/office/drawing/2014/main" id="{0B47E079-CD87-4215-8353-31D5E18EE13D}"/>
              </a:ext>
            </a:extLst>
          </p:cNvPr>
          <p:cNvSpPr txBox="1">
            <a:spLocks noChangeArrowheads="1"/>
          </p:cNvSpPr>
          <p:nvPr/>
        </p:nvSpPr>
        <p:spPr bwMode="auto">
          <a:xfrm>
            <a:off x="5323042" y="5219578"/>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刷新请求</a:t>
            </a:r>
          </a:p>
        </p:txBody>
      </p:sp>
      <p:sp>
        <p:nvSpPr>
          <p:cNvPr id="122" name="Text Box 98">
            <a:extLst>
              <a:ext uri="{FF2B5EF4-FFF2-40B4-BE49-F238E27FC236}">
                <a16:creationId xmlns:a16="http://schemas.microsoft.com/office/drawing/2014/main" id="{EA88D666-83DC-4D7B-A25A-2D91882B8AE4}"/>
              </a:ext>
            </a:extLst>
          </p:cNvPr>
          <p:cNvSpPr txBox="1">
            <a:spLocks noChangeArrowheads="1"/>
          </p:cNvSpPr>
          <p:nvPr/>
        </p:nvSpPr>
        <p:spPr bwMode="auto">
          <a:xfrm>
            <a:off x="2198842" y="56005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a:t>
            </a:r>
            <a:r>
              <a:rPr lang="en-US" altLang="zh-CN" sz="2800" b="1">
                <a:latin typeface="楷体" panose="02010609060101010101" pitchFamily="49" charset="-122"/>
                <a:ea typeface="楷体" panose="02010609060101010101" pitchFamily="49" charset="-122"/>
              </a:rPr>
              <a:t>DMA</a:t>
            </a:r>
            <a:r>
              <a:rPr lang="zh-CN" altLang="en-US" sz="2800" b="1">
                <a:latin typeface="楷体" panose="02010609060101010101" pitchFamily="49" charset="-122"/>
                <a:ea typeface="楷体" panose="02010609060101010101" pitchFamily="49" charset="-122"/>
              </a:rPr>
              <a:t>请求）</a:t>
            </a:r>
          </a:p>
        </p:txBody>
      </p:sp>
      <p:sp>
        <p:nvSpPr>
          <p:cNvPr id="123" name="Text Box 100">
            <a:extLst>
              <a:ext uri="{FF2B5EF4-FFF2-40B4-BE49-F238E27FC236}">
                <a16:creationId xmlns:a16="http://schemas.microsoft.com/office/drawing/2014/main" id="{4B909711-0A64-4811-B5D5-2D8F305F75A2}"/>
              </a:ext>
            </a:extLst>
          </p:cNvPr>
          <p:cNvSpPr txBox="1">
            <a:spLocks noChangeArrowheads="1"/>
          </p:cNvSpPr>
          <p:nvPr/>
        </p:nvSpPr>
        <p:spPr bwMode="auto">
          <a:xfrm>
            <a:off x="5094442" y="5600578"/>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楷体" panose="02010609060101010101" pitchFamily="49" charset="-122"/>
                <a:ea typeface="楷体" panose="02010609060101010101" pitchFamily="49" charset="-122"/>
              </a:rPr>
              <a:t>（</a:t>
            </a:r>
            <a:r>
              <a:rPr lang="en-US" altLang="zh-CN" sz="2800" b="1">
                <a:latin typeface="楷体" panose="02010609060101010101" pitchFamily="49" charset="-122"/>
                <a:ea typeface="楷体" panose="02010609060101010101" pitchFamily="49" charset="-122"/>
              </a:rPr>
              <a:t>DMA</a:t>
            </a:r>
            <a:r>
              <a:rPr lang="zh-CN" altLang="en-US" sz="2800" b="1">
                <a:latin typeface="楷体" panose="02010609060101010101" pitchFamily="49" charset="-122"/>
                <a:ea typeface="楷体" panose="02010609060101010101" pitchFamily="49" charset="-122"/>
              </a:rPr>
              <a:t>请求）</a:t>
            </a:r>
          </a:p>
        </p:txBody>
      </p:sp>
      <p:sp>
        <p:nvSpPr>
          <p:cNvPr id="124" name="Text Box 4">
            <a:extLst>
              <a:ext uri="{FF2B5EF4-FFF2-40B4-BE49-F238E27FC236}">
                <a16:creationId xmlns:a16="http://schemas.microsoft.com/office/drawing/2014/main" id="{0AB0342E-BF16-4019-9939-CE1D96D0E24C}"/>
              </a:ext>
            </a:extLst>
          </p:cNvPr>
          <p:cNvSpPr txBox="1">
            <a:spLocks noChangeArrowheads="1"/>
          </p:cNvSpPr>
          <p:nvPr/>
        </p:nvSpPr>
        <p:spPr bwMode="auto">
          <a:xfrm>
            <a:off x="789142" y="3174756"/>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2ms</a:t>
            </a:r>
          </a:p>
        </p:txBody>
      </p:sp>
      <p:sp>
        <p:nvSpPr>
          <p:cNvPr id="125" name="Text Box 44">
            <a:extLst>
              <a:ext uri="{FF2B5EF4-FFF2-40B4-BE49-F238E27FC236}">
                <a16:creationId xmlns:a16="http://schemas.microsoft.com/office/drawing/2014/main" id="{15476EB8-9A4E-48B7-B87E-CCE3B9E496F5}"/>
              </a:ext>
            </a:extLst>
          </p:cNvPr>
          <p:cNvSpPr txBox="1">
            <a:spLocks noChangeArrowheads="1"/>
          </p:cNvSpPr>
          <p:nvPr/>
        </p:nvSpPr>
        <p:spPr bwMode="auto">
          <a:xfrm>
            <a:off x="39842" y="3263656"/>
            <a:ext cx="71580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例：</a:t>
            </a:r>
            <a:endParaRPr lang="en-US" altLang="zh-CN" sz="2800" b="1" dirty="0">
              <a:latin typeface="楷体" panose="02010609060101010101" pitchFamily="49" charset="-122"/>
              <a:ea typeface="楷体" panose="02010609060101010101" pitchFamily="49" charset="-122"/>
            </a:endParaRPr>
          </a:p>
        </p:txBody>
      </p:sp>
      <p:sp>
        <p:nvSpPr>
          <p:cNvPr id="126" name="Line 70">
            <a:extLst>
              <a:ext uri="{FF2B5EF4-FFF2-40B4-BE49-F238E27FC236}">
                <a16:creationId xmlns:a16="http://schemas.microsoft.com/office/drawing/2014/main" id="{BD245036-0D15-4D07-AA6D-A3FFE2A0A8C9}"/>
              </a:ext>
            </a:extLst>
          </p:cNvPr>
          <p:cNvSpPr>
            <a:spLocks noChangeShapeType="1"/>
          </p:cNvSpPr>
          <p:nvPr/>
        </p:nvSpPr>
        <p:spPr bwMode="auto">
          <a:xfrm>
            <a:off x="789142" y="3644656"/>
            <a:ext cx="76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27" name="Text Box 71">
            <a:extLst>
              <a:ext uri="{FF2B5EF4-FFF2-40B4-BE49-F238E27FC236}">
                <a16:creationId xmlns:a16="http://schemas.microsoft.com/office/drawing/2014/main" id="{6B31C036-03C1-4C1B-96F6-48C1D77D8E2D}"/>
              </a:ext>
            </a:extLst>
          </p:cNvPr>
          <p:cNvSpPr txBox="1">
            <a:spLocks noChangeArrowheads="1"/>
          </p:cNvSpPr>
          <p:nvPr/>
        </p:nvSpPr>
        <p:spPr bwMode="auto">
          <a:xfrm>
            <a:off x="636742" y="3568456"/>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128</a:t>
            </a:r>
            <a:r>
              <a:rPr lang="zh-CN" altLang="en-US" sz="2800" b="1" dirty="0">
                <a:latin typeface="楷体" panose="02010609060101010101" pitchFamily="49" charset="-122"/>
                <a:ea typeface="楷体" panose="02010609060101010101" pitchFamily="49" charset="-122"/>
              </a:rPr>
              <a:t>行</a:t>
            </a:r>
          </a:p>
        </p:txBody>
      </p:sp>
      <p:sp>
        <p:nvSpPr>
          <p:cNvPr id="128" name="Text Box 72">
            <a:extLst>
              <a:ext uri="{FF2B5EF4-FFF2-40B4-BE49-F238E27FC236}">
                <a16:creationId xmlns:a16="http://schemas.microsoft.com/office/drawing/2014/main" id="{B776B4EB-4AA7-402C-A424-1707133E3E07}"/>
              </a:ext>
            </a:extLst>
          </p:cNvPr>
          <p:cNvSpPr txBox="1">
            <a:spLocks noChangeArrowheads="1"/>
          </p:cNvSpPr>
          <p:nvPr/>
        </p:nvSpPr>
        <p:spPr bwMode="auto">
          <a:xfrm>
            <a:off x="1627342" y="3339856"/>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≈15.6</a:t>
            </a:r>
            <a:r>
              <a:rPr lang="zh-CN" altLang="en-US" sz="2800" b="1" dirty="0">
                <a:latin typeface="楷体" panose="02010609060101010101" pitchFamily="49" charset="-122"/>
                <a:ea typeface="楷体" panose="02010609060101010101" pitchFamily="49" charset="-122"/>
              </a:rPr>
              <a:t>微秒</a:t>
            </a:r>
          </a:p>
        </p:txBody>
      </p:sp>
      <p:sp>
        <p:nvSpPr>
          <p:cNvPr id="129" name="Text Box 73">
            <a:extLst>
              <a:ext uri="{FF2B5EF4-FFF2-40B4-BE49-F238E27FC236}">
                <a16:creationId xmlns:a16="http://schemas.microsoft.com/office/drawing/2014/main" id="{09305079-21C8-4A01-8CB3-3A7F8F08D306}"/>
              </a:ext>
            </a:extLst>
          </p:cNvPr>
          <p:cNvSpPr txBox="1">
            <a:spLocks noChangeArrowheads="1"/>
          </p:cNvSpPr>
          <p:nvPr/>
        </p:nvSpPr>
        <p:spPr bwMode="auto">
          <a:xfrm>
            <a:off x="3686488" y="3327155"/>
            <a:ext cx="55191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每隔</a:t>
            </a:r>
            <a:r>
              <a:rPr lang="en-US" altLang="zh-CN" sz="2800" b="1" dirty="0">
                <a:latin typeface="楷体" panose="02010609060101010101" pitchFamily="49" charset="-122"/>
                <a:ea typeface="楷体" panose="02010609060101010101" pitchFamily="49" charset="-122"/>
              </a:rPr>
              <a:t>15.6</a:t>
            </a:r>
            <a:r>
              <a:rPr lang="zh-CN" altLang="en-US" sz="2800" b="1" dirty="0">
                <a:latin typeface="楷体" panose="02010609060101010101" pitchFamily="49" charset="-122"/>
                <a:ea typeface="楷体" panose="02010609060101010101" pitchFamily="49" charset="-122"/>
              </a:rPr>
              <a:t>微秒提一次刷新请求，刷新一行；</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毫秒内刷新完所有行。</a:t>
            </a:r>
          </a:p>
        </p:txBody>
      </p:sp>
      <p:sp>
        <p:nvSpPr>
          <p:cNvPr id="130" name="Text Box 5">
            <a:extLst>
              <a:ext uri="{FF2B5EF4-FFF2-40B4-BE49-F238E27FC236}">
                <a16:creationId xmlns:a16="http://schemas.microsoft.com/office/drawing/2014/main" id="{6B9EB77C-1BC8-4B33-A79C-6101B8D95C85}"/>
              </a:ext>
            </a:extLst>
          </p:cNvPr>
          <p:cNvSpPr txBox="1"/>
          <p:nvPr/>
        </p:nvSpPr>
        <p:spPr>
          <a:xfrm>
            <a:off x="25400" y="5944417"/>
            <a:ext cx="9165779" cy="573042"/>
          </a:xfrm>
          <a:prstGeom prst="rect">
            <a:avLst/>
          </a:prstGeom>
          <a:noFill/>
          <a:ln w="9525">
            <a:noFill/>
          </a:ln>
        </p:spPr>
        <p:txBody>
          <a:bodyPr wrap="square" anchor="t">
            <a:spAutoFit/>
          </a:bodyPr>
          <a:lstStyle/>
          <a:p>
            <a:pPr>
              <a:lnSpc>
                <a:spcPct val="13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rPr>
              <a:t>	</a:t>
            </a:r>
            <a:r>
              <a:rPr lang="zh-CN" altLang="en-US" sz="2800" b="1" dirty="0">
                <a:solidFill>
                  <a:schemeClr val="accent6">
                    <a:lumMod val="75000"/>
                  </a:schemeClr>
                </a:solidFill>
                <a:latin typeface="楷体" panose="02010609060101010101" pitchFamily="49" charset="-122"/>
                <a:ea typeface="楷体" panose="02010609060101010101" pitchFamily="49" charset="-122"/>
              </a:rPr>
              <a:t>用在大多数计算机中。</a:t>
            </a:r>
            <a:endParaRPr lang="en-US" altLang="zh-CN" sz="2800" b="1" dirty="0">
              <a:solidFill>
                <a:schemeClr val="accent6">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185386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dissolve">
                                      <p:cBhvr>
                                        <p:cTn id="12" dur="500"/>
                                        <p:tgtEl>
                                          <p:spTgt spid="75">
                                            <p:txEl>
                                              <p:pRg st="0" end="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up)">
                                      <p:cBhvr>
                                        <p:cTn id="16" dur="500"/>
                                        <p:tgtEl>
                                          <p:spTgt spid="76"/>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right)">
                                      <p:cBhvr>
                                        <p:cTn id="20" dur="500"/>
                                        <p:tgtEl>
                                          <p:spTgt spid="7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left)">
                                      <p:cBhvr>
                                        <p:cTn id="24" dur="500"/>
                                        <p:tgtEl>
                                          <p:spTgt spid="7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
                                            <p:txEl>
                                              <p:pRg st="0" end="0"/>
                                            </p:txEl>
                                          </p:spTgt>
                                        </p:tgtEl>
                                        <p:attrNameLst>
                                          <p:attrName>style.visibility</p:attrName>
                                        </p:attrNameLst>
                                      </p:cBhvr>
                                      <p:to>
                                        <p:strVal val="visible"/>
                                      </p:to>
                                    </p:set>
                                    <p:animEffect transition="in" filter="wipe(left)">
                                      <p:cBhvr>
                                        <p:cTn id="29" dur="500"/>
                                        <p:tgtEl>
                                          <p:spTgt spid="5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6">
                                            <p:txEl>
                                              <p:pRg st="1" end="1"/>
                                            </p:txEl>
                                          </p:spTgt>
                                        </p:tgtEl>
                                        <p:attrNameLst>
                                          <p:attrName>style.visibility</p:attrName>
                                        </p:attrNameLst>
                                      </p:cBhvr>
                                      <p:to>
                                        <p:strVal val="visible"/>
                                      </p:to>
                                    </p:set>
                                    <p:animEffect transition="in" filter="wipe(left)">
                                      <p:cBhvr>
                                        <p:cTn id="34" dur="500"/>
                                        <p:tgtEl>
                                          <p:spTgt spid="5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6">
                                            <p:txEl>
                                              <p:pRg st="2" end="2"/>
                                            </p:txEl>
                                          </p:spTgt>
                                        </p:tgtEl>
                                        <p:attrNameLst>
                                          <p:attrName>style.visibility</p:attrName>
                                        </p:attrNameLst>
                                      </p:cBhvr>
                                      <p:to>
                                        <p:strVal val="visible"/>
                                      </p:to>
                                    </p:set>
                                    <p:animEffect transition="in" filter="wipe(left)">
                                      <p:cBhvr>
                                        <p:cTn id="39" dur="500"/>
                                        <p:tgtEl>
                                          <p:spTgt spid="5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slide(fromLeft)">
                                      <p:cBhvr>
                                        <p:cTn id="44" dur="500"/>
                                        <p:tgtEl>
                                          <p:spTgt spid="12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dissolve">
                                      <p:cBhvr>
                                        <p:cTn id="49" dur="500"/>
                                        <p:tgtEl>
                                          <p:spTgt spid="124"/>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126"/>
                                        </p:tgtEl>
                                        <p:attrNameLst>
                                          <p:attrName>style.visibility</p:attrName>
                                        </p:attrNameLst>
                                      </p:cBhvr>
                                      <p:to>
                                        <p:strVal val="visible"/>
                                      </p:to>
                                    </p:set>
                                    <p:animEffect transition="in" filter="dissolve">
                                      <p:cBhvr>
                                        <p:cTn id="53" dur="500"/>
                                        <p:tgtEl>
                                          <p:spTgt spid="126"/>
                                        </p:tgtEl>
                                      </p:cBhvr>
                                    </p:animEffect>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127"/>
                                        </p:tgtEl>
                                        <p:attrNameLst>
                                          <p:attrName>style.visibility</p:attrName>
                                        </p:attrNameLst>
                                      </p:cBhvr>
                                      <p:to>
                                        <p:strVal val="visible"/>
                                      </p:to>
                                    </p:set>
                                    <p:animEffect transition="in" filter="dissolve">
                                      <p:cBhvr>
                                        <p:cTn id="57" dur="500"/>
                                        <p:tgtEl>
                                          <p:spTgt spid="127"/>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slide(fromRight)">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slide(fromBottom)">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barn(inVertical)">
                                      <p:cBhvr>
                                        <p:cTn id="72" dur="500"/>
                                        <p:tgtEl>
                                          <p:spTgt spid="84"/>
                                        </p:tgtEl>
                                      </p:cBhvr>
                                    </p:animEffect>
                                  </p:childTnLst>
                                </p:cTn>
                              </p:par>
                            </p:childTnLst>
                          </p:cTn>
                        </p:par>
                        <p:par>
                          <p:cTn id="73" fill="hold">
                            <p:stCondLst>
                              <p:cond delay="500"/>
                            </p:stCondLst>
                            <p:childTnLst>
                              <p:par>
                                <p:cTn id="74" presetID="16" presetClass="entr" presetSubtype="42" fill="hold"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barn(outHorizontal)">
                                      <p:cBhvr>
                                        <p:cTn id="76" dur="500"/>
                                        <p:tgtEl>
                                          <p:spTgt spid="80"/>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dissolve">
                                      <p:cBhvr>
                                        <p:cTn id="81" dur="500"/>
                                        <p:tgtEl>
                                          <p:spTgt spid="113"/>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right)">
                                      <p:cBhvr>
                                        <p:cTn id="85" dur="500"/>
                                        <p:tgtEl>
                                          <p:spTgt spid="82"/>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wipe(left)">
                                      <p:cBhvr>
                                        <p:cTn id="89" dur="500"/>
                                        <p:tgtEl>
                                          <p:spTgt spid="81"/>
                                        </p:tgtEl>
                                      </p:cBhvr>
                                    </p:animEffect>
                                  </p:childTnLst>
                                </p:cTn>
                              </p:par>
                            </p:childTnLst>
                          </p:cTn>
                        </p:par>
                        <p:par>
                          <p:cTn id="90" fill="hold">
                            <p:stCondLst>
                              <p:cond delay="1500"/>
                            </p:stCondLst>
                            <p:childTnLst>
                              <p:par>
                                <p:cTn id="91" presetID="22" presetClass="entr" presetSubtype="4" fill="hold" nodeType="after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wipe(down)">
                                      <p:cBhvr>
                                        <p:cTn id="93" dur="500"/>
                                        <p:tgtEl>
                                          <p:spTgt spid="7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20"/>
                                        </p:tgtEl>
                                        <p:attrNameLst>
                                          <p:attrName>style.visibility</p:attrName>
                                        </p:attrNameLst>
                                      </p:cBhvr>
                                      <p:to>
                                        <p:strVal val="visible"/>
                                      </p:to>
                                    </p:set>
                                    <p:animEffect transition="in" filter="wipe(up)">
                                      <p:cBhvr>
                                        <p:cTn id="98" dur="500"/>
                                        <p:tgtEl>
                                          <p:spTgt spid="1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dissolve">
                                      <p:cBhvr>
                                        <p:cTn id="103" dur="500"/>
                                        <p:tgtEl>
                                          <p:spTgt spid="114"/>
                                        </p:tgtEl>
                                      </p:cBhvr>
                                    </p:animEffect>
                                  </p:childTnLst>
                                </p:cTn>
                              </p:par>
                            </p:childTnLst>
                          </p:cTn>
                        </p:par>
                        <p:par>
                          <p:cTn id="104" fill="hold">
                            <p:stCondLst>
                              <p:cond delay="500"/>
                            </p:stCondLst>
                            <p:childTnLst>
                              <p:par>
                                <p:cTn id="105" presetID="22" presetClass="entr" presetSubtype="2" fill="hold" nodeType="after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wipe(right)">
                                      <p:cBhvr>
                                        <p:cTn id="107" dur="500"/>
                                        <p:tgtEl>
                                          <p:spTgt spid="115"/>
                                        </p:tgtEl>
                                      </p:cBhvr>
                                    </p:animEffec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wipe(left)">
                                      <p:cBhvr>
                                        <p:cTn id="111" dur="500"/>
                                        <p:tgtEl>
                                          <p:spTgt spid="117"/>
                                        </p:tgtEl>
                                      </p:cBhvr>
                                    </p:animEffect>
                                  </p:childTnLst>
                                </p:cTn>
                              </p:par>
                            </p:childTnLst>
                          </p:cTn>
                        </p:par>
                        <p:par>
                          <p:cTn id="112" fill="hold">
                            <p:stCondLst>
                              <p:cond delay="1500"/>
                            </p:stCondLst>
                            <p:childTnLst>
                              <p:par>
                                <p:cTn id="113" presetID="22" presetClass="entr" presetSubtype="4" fill="hold"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down)">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121"/>
                                        </p:tgtEl>
                                        <p:attrNameLst>
                                          <p:attrName>style.visibility</p:attrName>
                                        </p:attrNameLst>
                                      </p:cBhvr>
                                      <p:to>
                                        <p:strVal val="visible"/>
                                      </p:to>
                                    </p:set>
                                    <p:animEffect transition="in" filter="wipe(up)">
                                      <p:cBhvr>
                                        <p:cTn id="120" dur="50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18"/>
                                        </p:tgtEl>
                                        <p:attrNameLst>
                                          <p:attrName>style.visibility</p:attrName>
                                        </p:attrNameLst>
                                      </p:cBhvr>
                                      <p:to>
                                        <p:strVal val="visible"/>
                                      </p:to>
                                    </p:set>
                                    <p:animEffect transition="in" filter="dissolve">
                                      <p:cBhvr>
                                        <p:cTn id="125" dur="500"/>
                                        <p:tgtEl>
                                          <p:spTgt spid="118"/>
                                        </p:tgtEl>
                                      </p:cBhvr>
                                    </p:animEffect>
                                  </p:childTnLst>
                                </p:cTn>
                              </p:par>
                            </p:childTnLst>
                          </p:cTn>
                        </p:par>
                        <p:par>
                          <p:cTn id="126" fill="hold">
                            <p:stCondLst>
                              <p:cond delay="500"/>
                            </p:stCondLst>
                            <p:childTnLst>
                              <p:par>
                                <p:cTn id="127" presetID="22" presetClass="entr" presetSubtype="2" fill="hold" nodeType="afterEffect">
                                  <p:stCondLst>
                                    <p:cond delay="0"/>
                                  </p:stCondLst>
                                  <p:childTnLst>
                                    <p:set>
                                      <p:cBhvr>
                                        <p:cTn id="128" dur="1" fill="hold">
                                          <p:stCondLst>
                                            <p:cond delay="0"/>
                                          </p:stCondLst>
                                        </p:cTn>
                                        <p:tgtEl>
                                          <p:spTgt spid="116"/>
                                        </p:tgtEl>
                                        <p:attrNameLst>
                                          <p:attrName>style.visibility</p:attrName>
                                        </p:attrNameLst>
                                      </p:cBhvr>
                                      <p:to>
                                        <p:strVal val="visible"/>
                                      </p:to>
                                    </p:set>
                                    <p:animEffect transition="in" filter="wipe(right)">
                                      <p:cBhvr>
                                        <p:cTn id="129" dur="500"/>
                                        <p:tgtEl>
                                          <p:spTgt spid="116"/>
                                        </p:tgtEl>
                                      </p:cBhvr>
                                    </p:animEffec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119"/>
                                        </p:tgtEl>
                                        <p:attrNameLst>
                                          <p:attrName>style.visibility</p:attrName>
                                        </p:attrNameLst>
                                      </p:cBhvr>
                                      <p:to>
                                        <p:strVal val="visible"/>
                                      </p:to>
                                    </p:set>
                                    <p:animEffect transition="in" filter="wipe(left)">
                                      <p:cBhvr>
                                        <p:cTn id="133" dur="500"/>
                                        <p:tgtEl>
                                          <p:spTgt spid="11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122"/>
                                        </p:tgtEl>
                                        <p:attrNameLst>
                                          <p:attrName>style.visibility</p:attrName>
                                        </p:attrNameLst>
                                      </p:cBhvr>
                                      <p:to>
                                        <p:strVal val="visible"/>
                                      </p:to>
                                    </p:set>
                                    <p:animEffect transition="in" filter="wipe(up)">
                                      <p:cBhvr>
                                        <p:cTn id="138" dur="500"/>
                                        <p:tgtEl>
                                          <p:spTgt spid="12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123"/>
                                        </p:tgtEl>
                                        <p:attrNameLst>
                                          <p:attrName>style.visibility</p:attrName>
                                        </p:attrNameLst>
                                      </p:cBhvr>
                                      <p:to>
                                        <p:strVal val="visible"/>
                                      </p:to>
                                    </p:set>
                                    <p:animEffect transition="in" filter="wipe(up)">
                                      <p:cBhvr>
                                        <p:cTn id="143" dur="500"/>
                                        <p:tgtEl>
                                          <p:spTgt spid="12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30">
                                            <p:txEl>
                                              <p:pRg st="0" end="0"/>
                                            </p:txEl>
                                          </p:spTgt>
                                        </p:tgtEl>
                                        <p:attrNameLst>
                                          <p:attrName>style.visibility</p:attrName>
                                        </p:attrNameLst>
                                      </p:cBhvr>
                                      <p:to>
                                        <p:strVal val="visible"/>
                                      </p:to>
                                    </p:set>
                                    <p:animEffect transition="in" filter="wipe(left)">
                                      <p:cBhvr>
                                        <p:cTn id="148" dur="500"/>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75" grpId="0" build="p"/>
      <p:bldP spid="113" grpId="0"/>
      <p:bldP spid="114" grpId="0"/>
      <p:bldP spid="118" grpId="0"/>
      <p:bldP spid="120" grpId="0"/>
      <p:bldP spid="121" grpId="0"/>
      <p:bldP spid="122" grpId="0"/>
      <p:bldP spid="123" grpId="0"/>
      <p:bldP spid="124" grpId="0"/>
      <p:bldP spid="125" grpId="0"/>
      <p:bldP spid="127" grpId="0"/>
      <p:bldP spid="128" grpId="0"/>
      <p:bldP spid="129" grpId="0"/>
      <p:bldP spid="13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46</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169131" y="786381"/>
            <a:ext cx="8817851" cy="5097357"/>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、基本概念 </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校验方式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采用冗余校验思想。</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校验码</a:t>
            </a:r>
            <a:r>
              <a:rPr lang="zh-CN" altLang="en-US" sz="2800" b="1" dirty="0">
                <a:latin typeface="楷体" panose="02010609060101010101" pitchFamily="49" charset="-122"/>
                <a:ea typeface="楷体" panose="02010609060101010101" pitchFamily="49" charset="-122"/>
              </a:rPr>
              <a:t>：将待写的有效代码和增加的校验位一起，按约</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定的校验规律进行编码。</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码字</a:t>
            </a:r>
            <a:r>
              <a:rPr lang="zh-CN" altLang="en-US" sz="2800" b="1" dirty="0">
                <a:latin typeface="楷体" panose="02010609060101010101" pitchFamily="49" charset="-122"/>
                <a:ea typeface="楷体" panose="02010609060101010101" pitchFamily="49" charset="-122"/>
              </a:rPr>
              <a:t>：有若干位代码组成一个字。</a:t>
            </a:r>
          </a:p>
          <a:p>
            <a:pPr>
              <a:lnSpc>
                <a:spcPct val="170000"/>
              </a:lnSpc>
            </a:pPr>
            <a:r>
              <a:rPr lang="zh-CN" altLang="en-US" sz="2800" b="1" dirty="0">
                <a:solidFill>
                  <a:schemeClr val="accent2"/>
                </a:solidFill>
                <a:latin typeface="楷体" panose="02010609060101010101" pitchFamily="49" charset="-122"/>
                <a:ea typeface="楷体" panose="02010609060101010101" pitchFamily="49" charset="-122"/>
              </a:rPr>
              <a:t>码距</a:t>
            </a:r>
            <a:r>
              <a:rPr lang="zh-CN" altLang="en-US" sz="2800" b="1" dirty="0">
                <a:latin typeface="楷体" panose="02010609060101010101" pitchFamily="49" charset="-122"/>
                <a:ea typeface="楷体" panose="02010609060101010101" pitchFamily="49" charset="-122"/>
              </a:rPr>
              <a:t>：一种码制中，任何两个码字间的举例可能不同，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将各合法码字间的最小距离称为这种码字的码距。</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19443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四、主存储器的校验方法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47</a:t>
            </a:fld>
            <a:endParaRPr lang="zh-CN" altLang="en-US"/>
          </a:p>
        </p:txBody>
      </p:sp>
      <p:sp>
        <p:nvSpPr>
          <p:cNvPr id="56" name="Text Box 5">
            <a:extLst>
              <a:ext uri="{FF2B5EF4-FFF2-40B4-BE49-F238E27FC236}">
                <a16:creationId xmlns:a16="http://schemas.microsoft.com/office/drawing/2014/main" id="{761477F1-1988-4549-81AC-21594FB110F7}"/>
              </a:ext>
            </a:extLst>
          </p:cNvPr>
          <p:cNvSpPr txBox="1"/>
          <p:nvPr/>
        </p:nvSpPr>
        <p:spPr>
          <a:xfrm>
            <a:off x="169131" y="758673"/>
            <a:ext cx="8817851" cy="5829866"/>
          </a:xfrm>
          <a:prstGeom prst="rect">
            <a:avLst/>
          </a:prstGeom>
          <a:noFill/>
          <a:ln w="9525">
            <a:noFill/>
          </a:ln>
        </p:spPr>
        <p:txBody>
          <a:bodyPr wrap="square" anchor="t">
            <a:spAutoFit/>
          </a:bodyPr>
          <a:lstStyle/>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、主存中采用的奇偶校验</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1</a:t>
            </a:r>
            <a:r>
              <a:rPr lang="zh-CN" altLang="en-US" sz="2800" b="1" dirty="0">
                <a:solidFill>
                  <a:schemeClr val="accent2"/>
                </a:solidFill>
                <a:latin typeface="楷体" panose="02010609060101010101" pitchFamily="49" charset="-122"/>
                <a:ea typeface="楷体" panose="02010609060101010101" pitchFamily="49" charset="-122"/>
              </a:rPr>
              <a:t>）奇偶校验</a:t>
            </a:r>
            <a:r>
              <a:rPr lang="zh-CN" altLang="en-US" sz="2800" b="1" dirty="0">
                <a:latin typeface="楷体" panose="02010609060101010101" pitchFamily="49" charset="-122"/>
                <a:ea typeface="楷体" panose="02010609060101010101" pitchFamily="49" charset="-122"/>
              </a:rPr>
              <a:t>：使整个校验码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包括有效信息位和校验位</a:t>
            </a:r>
            <a:r>
              <a:rPr lang="en-US" altLang="zh-CN" sz="2800" b="1" dirty="0">
                <a:latin typeface="楷体" panose="02010609060101010101" pitchFamily="49" charset="-122"/>
                <a:ea typeface="楷体" panose="02010609060101010101" pitchFamily="49" charset="-122"/>
              </a:rPr>
              <a:t>)</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中“</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的个数为奇数；</a:t>
            </a:r>
            <a:endParaRPr lang="en-US" altLang="zh-CN" sz="2800" b="1" dirty="0">
              <a:latin typeface="楷体" panose="02010609060101010101" pitchFamily="49" charset="-122"/>
              <a:ea typeface="楷体" panose="02010609060101010101" pitchFamily="49" charset="-122"/>
            </a:endParaRPr>
          </a:p>
          <a:p>
            <a:pPr>
              <a:lnSpc>
                <a:spcPct val="170000"/>
              </a:lnSpc>
            </a:pPr>
            <a:r>
              <a:rPr lang="en-US" altLang="zh-CN" sz="2800" b="1" dirty="0">
                <a:solidFill>
                  <a:schemeClr val="accent2"/>
                </a:solidFill>
                <a:latin typeface="楷体" panose="02010609060101010101" pitchFamily="49" charset="-122"/>
                <a:ea typeface="楷体" panose="02010609060101010101" pitchFamily="49" charset="-122"/>
              </a:rPr>
              <a:t>2</a:t>
            </a:r>
            <a:r>
              <a:rPr lang="zh-CN" altLang="en-US" sz="2800" b="1" dirty="0">
                <a:solidFill>
                  <a:schemeClr val="accent2"/>
                </a:solidFill>
                <a:latin typeface="楷体" panose="02010609060101010101" pitchFamily="49" charset="-122"/>
                <a:ea typeface="楷体" panose="02010609060101010101" pitchFamily="49" charset="-122"/>
              </a:rPr>
              <a:t>）偶校验</a:t>
            </a:r>
            <a:r>
              <a:rPr lang="zh-CN" altLang="en-US" sz="2800" b="1" dirty="0">
                <a:latin typeface="楷体" panose="02010609060101010101" pitchFamily="49" charset="-122"/>
                <a:ea typeface="楷体" panose="02010609060101010101" pitchFamily="49" charset="-122"/>
              </a:rPr>
              <a:t>：使整个校验码中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包括有效信息位和校验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位</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的个数为偶数。</a:t>
            </a:r>
            <a:endParaRPr lang="en-US" altLang="zh-CN" sz="2800" b="1" dirty="0">
              <a:latin typeface="楷体" panose="02010609060101010101" pitchFamily="49" charset="-122"/>
              <a:ea typeface="楷体" panose="02010609060101010101" pitchFamily="49" charset="-122"/>
            </a:endParaRPr>
          </a:p>
          <a:p>
            <a:pPr>
              <a:lnSpc>
                <a:spcPct val="17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rPr>
              <a:t>奇偶校验码的码距</a:t>
            </a:r>
            <a:r>
              <a:rPr lang="en-US" altLang="zh-CN" sz="2800" b="1" dirty="0">
                <a:solidFill>
                  <a:schemeClr val="accent6">
                    <a:lumMod val="75000"/>
                  </a:schemeClr>
                </a:solidFill>
                <a:latin typeface="楷体" panose="02010609060101010101" pitchFamily="49" charset="-122"/>
                <a:ea typeface="楷体" panose="02010609060101010101" pitchFamily="49" charset="-122"/>
              </a:rPr>
              <a:t>d=2.</a:t>
            </a:r>
          </a:p>
          <a:p>
            <a:pPr>
              <a:lnSpc>
                <a:spcPct val="17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a:solidFill>
                <a:srgbClr val="0563C1"/>
              </a:solidFill>
              <a:latin typeface="楷体" panose="02010609060101010101" pitchFamily="49" charset="-122"/>
              <a:ea typeface="楷体" panose="02010609060101010101" pitchFamily="49" charset="-122"/>
            </a:endParaRPr>
          </a:p>
          <a:p>
            <a:pPr>
              <a:lnSpc>
                <a:spcPct val="170000"/>
              </a:lnSpc>
            </a:pPr>
            <a:r>
              <a:rPr lang="zh-CN" altLang="en-US" sz="2800" b="1">
                <a:latin typeface="楷体" panose="02010609060101010101" pitchFamily="49" charset="-122"/>
                <a:ea typeface="楷体" panose="02010609060101010101" pitchFamily="49" charset="-122"/>
              </a:rPr>
              <a:t>参看</a:t>
            </a:r>
            <a:r>
              <a:rPr lang="zh-CN" altLang="en-US" sz="2800" b="1" dirty="0">
                <a:latin typeface="楷体" panose="02010609060101010101" pitchFamily="49" charset="-122"/>
                <a:ea typeface="楷体" panose="02010609060101010101" pitchFamily="49" charset="-122"/>
              </a:rPr>
              <a:t>例题。</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91815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
                                            <p:txEl>
                                              <p:pRg st="5" end="5"/>
                                            </p:txEl>
                                          </p:spTgt>
                                        </p:tgtEl>
                                        <p:attrNameLst>
                                          <p:attrName>style.visibility</p:attrName>
                                        </p:attrNameLst>
                                      </p:cBhvr>
                                      <p:to>
                                        <p:strVal val="visible"/>
                                      </p:to>
                                    </p:set>
                                    <p:animEffect transition="in" filter="wipe(left)">
                                      <p:cBhvr>
                                        <p:cTn id="32" dur="500"/>
                                        <p:tgtEl>
                                          <p:spTgt spid="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计算机组成原理</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650F4CAC-979E-4DF8-84A0-B38E3CD75A3E}" type="datetime1">
              <a:rPr lang="zh-CN" altLang="en-US" sz="1400" smtClean="0">
                <a:solidFill>
                  <a:schemeClr val="tx1"/>
                </a:solidFill>
              </a:rPr>
              <a:t>2020/7/26</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35" name="Text Box 5"/>
          <p:cNvSpPr txBox="1"/>
          <p:nvPr/>
        </p:nvSpPr>
        <p:spPr>
          <a:xfrm>
            <a:off x="201647" y="745682"/>
            <a:ext cx="8867447" cy="5808321"/>
          </a:xfrm>
          <a:prstGeom prst="rect">
            <a:avLst/>
          </a:prstGeom>
          <a:noFill/>
          <a:ln w="9525">
            <a:noFill/>
          </a:ln>
        </p:spPr>
        <p:txBody>
          <a:bodyPr wrap="square" anchor="t">
            <a:spAutoFit/>
          </a:bodyPr>
          <a:lstStyle/>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、设计主存时，需要注意两点：</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）需先明确所要求的</a:t>
            </a:r>
            <a:r>
              <a:rPr lang="zh-CN" altLang="en-US" sz="2800" b="1" dirty="0">
                <a:solidFill>
                  <a:schemeClr val="accent2"/>
                </a:solidFill>
                <a:latin typeface="楷体" panose="02010609060101010101" pitchFamily="49" charset="-122"/>
                <a:ea typeface="楷体" panose="02010609060101010101" pitchFamily="49" charset="-122"/>
              </a:rPr>
              <a:t>总容量</a:t>
            </a:r>
            <a:r>
              <a:rPr lang="zh-CN" altLang="en-US" sz="2800" b="1" dirty="0">
                <a:latin typeface="楷体" panose="02010609060101010101" pitchFamily="49" charset="-122"/>
                <a:ea typeface="楷体" panose="02010609060101010101" pitchFamily="49" charset="-122"/>
              </a:rPr>
              <a:t>这一技术指标，即字数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位数。字数指可编址单元数，常简称单元数；位数指每个编址单元的位数。模型机中，采用主存按字节编址，那么每个编址单元有</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一个字节</a:t>
            </a:r>
            <a:r>
              <a:rPr lang="en-US" altLang="zh-CN" sz="2800" b="1" dirty="0">
                <a:latin typeface="楷体" panose="02010609060101010101" pitchFamily="49" charset="-122"/>
                <a:ea typeface="楷体" panose="02010609060101010101" pitchFamily="49" charset="-122"/>
              </a:rPr>
              <a:t>)</a:t>
            </a:r>
          </a:p>
          <a:p>
            <a:pPr>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）需要确定可供选用的</a:t>
            </a:r>
            <a:r>
              <a:rPr lang="zh-CN" altLang="en-US" sz="2800" b="1" dirty="0">
                <a:solidFill>
                  <a:schemeClr val="accent2"/>
                </a:solidFill>
                <a:latin typeface="楷体" panose="02010609060101010101" pitchFamily="49" charset="-122"/>
                <a:ea typeface="楷体" panose="02010609060101010101" pitchFamily="49" charset="-122"/>
              </a:rPr>
              <a:t>存储芯片</a:t>
            </a:r>
            <a:r>
              <a:rPr lang="zh-CN" altLang="en-US" sz="2800" b="1" dirty="0">
                <a:latin typeface="楷体" panose="02010609060101010101" pitchFamily="49" charset="-122"/>
                <a:ea typeface="楷体" panose="02010609060101010101" pitchFamily="49" charset="-122"/>
              </a:rPr>
              <a:t>，即什么类型、型号的存储芯片， 每片的容量是多少。每片容量通常低于总容量，就需要用若干块芯片组成。相应地，可能存在</a:t>
            </a:r>
            <a:r>
              <a:rPr lang="zh-CN" altLang="en-US" sz="2800" b="1" dirty="0">
                <a:solidFill>
                  <a:schemeClr val="accent2"/>
                </a:solidFill>
                <a:latin typeface="楷体" panose="02010609060101010101" pitchFamily="49" charset="-122"/>
                <a:ea typeface="楷体" panose="02010609060101010101" pitchFamily="49" charset="-122"/>
              </a:rPr>
              <a:t>位数</a:t>
            </a:r>
            <a:r>
              <a:rPr lang="zh-CN" altLang="en-US" sz="2800" b="1" dirty="0">
                <a:latin typeface="楷体" panose="02010609060101010101" pitchFamily="49" charset="-122"/>
                <a:ea typeface="楷体" panose="02010609060101010101" pitchFamily="49" charset="-122"/>
              </a:rPr>
              <a:t>与</a:t>
            </a:r>
            <a:r>
              <a:rPr lang="zh-CN" altLang="en-US" sz="2800" b="1" dirty="0">
                <a:solidFill>
                  <a:schemeClr val="accent2"/>
                </a:solidFill>
                <a:latin typeface="楷体" panose="02010609060101010101" pitchFamily="49" charset="-122"/>
                <a:ea typeface="楷体" panose="02010609060101010101" pitchFamily="49" charset="-122"/>
              </a:rPr>
              <a:t>字数</a:t>
            </a:r>
            <a:r>
              <a:rPr lang="zh-CN" altLang="en-US" sz="2800" b="1" dirty="0">
                <a:latin typeface="楷体" panose="02010609060101010101" pitchFamily="49" charset="-122"/>
                <a:ea typeface="楷体" panose="02010609060101010101" pitchFamily="49" charset="-122"/>
              </a:rPr>
              <a:t>的</a:t>
            </a:r>
            <a:r>
              <a:rPr lang="zh-CN" altLang="en-US" sz="2800" b="1" dirty="0">
                <a:solidFill>
                  <a:schemeClr val="accent2"/>
                </a:solidFill>
                <a:latin typeface="楷体" panose="02010609060101010101" pitchFamily="49" charset="-122"/>
                <a:ea typeface="楷体" panose="02010609060101010101" pitchFamily="49" charset="-122"/>
              </a:rPr>
              <a:t>扩展问题</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0891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35" name="Text Box 5"/>
          <p:cNvSpPr txBox="1"/>
          <p:nvPr/>
        </p:nvSpPr>
        <p:spPr>
          <a:xfrm>
            <a:off x="176247" y="771082"/>
            <a:ext cx="8867447" cy="5711372"/>
          </a:xfrm>
          <a:prstGeom prst="rect">
            <a:avLst/>
          </a:prstGeom>
          <a:noFill/>
          <a:ln w="9525">
            <a:noFill/>
          </a:ln>
        </p:spPr>
        <p:txBody>
          <a:bodyPr wrap="square" anchor="t">
            <a:spAutoFit/>
          </a:bodyPr>
          <a:lstStyle/>
          <a:p>
            <a:pPr>
              <a:lnSpc>
                <a:spcPct val="120000"/>
              </a:lnSpc>
            </a:pPr>
            <a:r>
              <a:rPr lang="zh-CN" altLang="zh-CN" sz="2800" b="1" dirty="0">
                <a:solidFill>
                  <a:schemeClr val="accent2"/>
                </a:solidFill>
                <a:latin typeface="楷体" panose="02010609060101010101" pitchFamily="49" charset="-122"/>
                <a:ea typeface="楷体" panose="02010609060101010101" pitchFamily="49" charset="-122"/>
              </a:rPr>
              <a:t>①</a:t>
            </a:r>
            <a:r>
              <a:rPr lang="en-US" altLang="zh-CN" sz="2800" b="1" dirty="0">
                <a:solidFill>
                  <a:schemeClr val="accent2"/>
                </a:solidFill>
                <a:latin typeface="楷体" panose="02010609060101010101" pitchFamily="49" charset="-122"/>
                <a:ea typeface="楷体" panose="02010609060101010101" pitchFamily="49" charset="-122"/>
              </a:rPr>
              <a:t> </a:t>
            </a:r>
            <a:r>
              <a:rPr lang="zh-CN" altLang="en-US" sz="2800" b="1" dirty="0">
                <a:solidFill>
                  <a:schemeClr val="accent2"/>
                </a:solidFill>
                <a:latin typeface="楷体" panose="02010609060101010101" pitchFamily="49" charset="-122"/>
                <a:ea typeface="楷体" panose="02010609060101010101" pitchFamily="49" charset="-122"/>
              </a:rPr>
              <a:t>位扩展</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为了实现位扩展，各芯片的数据输入／输出线相拼接，如每片分别与１位数据线相连，拼接为８位。而编址空间相同的芯片，地址线与片选信号分别相同，可将它们的地址线按位并联然后与地址总线相连，共用一个片选信号。</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② 字数</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编址空间</a:t>
            </a:r>
            <a:r>
              <a:rPr lang="en-US" altLang="zh-CN" sz="2800" b="1" dirty="0">
                <a:solidFill>
                  <a:schemeClr val="accent2"/>
                </a:solidFill>
                <a:latin typeface="楷体" panose="02010609060101010101" pitchFamily="49" charset="-122"/>
                <a:ea typeface="楷体" panose="02010609060101010101" pitchFamily="49" charset="-122"/>
              </a:rPr>
              <a:t>)</a:t>
            </a:r>
            <a:r>
              <a:rPr lang="zh-CN" altLang="en-US" sz="2800" b="1" dirty="0">
                <a:solidFill>
                  <a:schemeClr val="accent2"/>
                </a:solidFill>
                <a:latin typeface="楷体" panose="02010609060101010101" pitchFamily="49" charset="-122"/>
                <a:ea typeface="楷体" panose="02010609060101010101" pitchFamily="49" charset="-122"/>
              </a:rPr>
              <a:t>扩展</a:t>
            </a:r>
          </a:p>
          <a:p>
            <a:pPr>
              <a:lnSpc>
                <a:spcPct val="120000"/>
              </a:lnSpc>
            </a:pPr>
            <a:r>
              <a:rPr lang="zh-CN" altLang="en-US" sz="2800" b="1" dirty="0">
                <a:latin typeface="楷体" panose="02010609060101010101" pitchFamily="49" charset="-122"/>
                <a:ea typeface="楷体" panose="02010609060101010101" pitchFamily="49" charset="-122"/>
              </a:rPr>
              <a:t>如果每片的字数不够，需用若干芯片组成总容量较大的存储器，称为字数扩展。高位地址译码产生若干不同片选信号选择芯片。低位地址线直接送往各芯片，以选择片内的某个单元。</a:t>
            </a:r>
            <a:endParaRPr lang="en-US" altLang="zh-CN"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93080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mc:AlternateContent xmlns:mc="http://schemas.openxmlformats.org/markup-compatibility/2006">
        <mc:Choice xmlns:a14="http://schemas.microsoft.com/office/drawing/2010/main" Requires="a14">
          <p:sp>
            <p:nvSpPr>
              <p:cNvPr id="35" name="Text Box 5"/>
              <p:cNvSpPr txBox="1"/>
              <p:nvPr/>
            </p:nvSpPr>
            <p:spPr>
              <a:xfrm>
                <a:off x="176247" y="771082"/>
                <a:ext cx="8867447" cy="3643113"/>
              </a:xfrm>
              <a:prstGeom prst="rect">
                <a:avLst/>
              </a:prstGeom>
              <a:noFill/>
              <a:ln w="9525">
                <a:noFill/>
              </a:ln>
            </p:spPr>
            <p:txBody>
              <a:bodyPr wrap="square" anchor="t">
                <a:spAutoFit/>
              </a:bodyPr>
              <a:lstStyle/>
              <a:p>
                <a:pPr>
                  <a:lnSpc>
                    <a:spcPct val="12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、举例</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zh-CN" altLang="en-US" sz="2800" b="1" dirty="0">
                    <a:latin typeface="楷体" panose="02010609060101010101" pitchFamily="49" charset="-122"/>
                    <a:ea typeface="楷体" panose="02010609060101010101" pitchFamily="49" charset="-122"/>
                  </a:rPr>
                  <a:t>例</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用</a:t>
                </a:r>
                <a:r>
                  <a:rPr lang="en-US" altLang="zh-CN" sz="2800" b="1" dirty="0">
                    <a:latin typeface="楷体" panose="02010609060101010101" pitchFamily="49" charset="-122"/>
                    <a:ea typeface="楷体" panose="02010609060101010101" pitchFamily="49" charset="-122"/>
                  </a:rPr>
                  <a:t>2114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1K×4</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SRAM</a:t>
                </a:r>
                <a:r>
                  <a:rPr lang="zh-CN" altLang="en-US" sz="2800" b="1" dirty="0">
                    <a:latin typeface="楷体" panose="02010609060101010101" pitchFamily="49" charset="-122"/>
                    <a:ea typeface="楷体" panose="02010609060101010101" pitchFamily="49" charset="-122"/>
                  </a:rPr>
                  <a:t>芯片组成容量为</a:t>
                </a:r>
                <a:r>
                  <a:rPr lang="en-US" altLang="zh-CN" sz="2800" b="1" dirty="0">
                    <a:latin typeface="楷体" panose="02010609060101010101" pitchFamily="49" charset="-122"/>
                    <a:ea typeface="楷体" panose="02010609060101010101" pitchFamily="49" charset="-122"/>
                  </a:rPr>
                  <a:t>4K×8</a:t>
                </a:r>
                <a:r>
                  <a:rPr lang="zh-CN" altLang="en-US" sz="2800" b="1" dirty="0">
                    <a:latin typeface="楷体" panose="02010609060101010101" pitchFamily="49" charset="-122"/>
                    <a:ea typeface="楷体" panose="02010609060101010101" pitchFamily="49" charset="-122"/>
                  </a:rPr>
                  <a:t>的存储</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器。地址总线</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15</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双向数据总线</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a:t>
                </a:r>
                <a:r>
                  <a:rPr lang="en-US" altLang="zh-CN" sz="2800" b="1" baseline="-25000" dirty="0">
                    <a:latin typeface="楷体" panose="02010609060101010101" pitchFamily="49" charset="-122"/>
                    <a:ea typeface="楷体" panose="02010609060101010101" pitchFamily="49" charset="-122"/>
                  </a:rPr>
                  <a:t>0</a:t>
                </a:r>
                <a:br>
                  <a:rPr lang="en-US" altLang="zh-CN" sz="2800" b="1" baseline="-25000" dirty="0">
                    <a:latin typeface="楷体" panose="02010609060101010101" pitchFamily="49" charset="-122"/>
                    <a:ea typeface="楷体" panose="02010609060101010101" pitchFamily="49" charset="-122"/>
                  </a:rPr>
                </a:br>
                <a:r>
                  <a:rPr lang="en-US" altLang="zh-CN" sz="2800" b="1" baseline="-25000"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写信号线</a:t>
                </a:r>
                <a:r>
                  <a:rPr lang="en-US" altLang="zh-CN" sz="2800" b="1" dirty="0">
                    <a:latin typeface="楷体" panose="02010609060101010101" pitchFamily="49" charset="-122"/>
                    <a:ea typeface="楷体" panose="02010609060101010101" pitchFamily="49" charset="-122"/>
                  </a:rPr>
                  <a:t>R/</a:t>
                </a:r>
                <a14:m>
                  <m:oMath xmlns:m="http://schemas.openxmlformats.org/officeDocument/2006/math">
                    <m:acc>
                      <m:accPr>
                        <m:chr m:val="̅"/>
                        <m:ctrlPr>
                          <a:rPr lang="en-US" altLang="zh-CN" sz="2800" b="1" i="1" dirty="0" smtClean="0">
                            <a:latin typeface="Cambria Math" panose="02040503050406030204" pitchFamily="18" charset="0"/>
                            <a:ea typeface="楷体" panose="02010609060101010101" pitchFamily="49" charset="-122"/>
                          </a:rPr>
                        </m:ctrlPr>
                      </m:accPr>
                      <m:e>
                        <m:r>
                          <a:rPr lang="en-US" altLang="zh-CN" sz="2800" b="1" i="1" dirty="0">
                            <a:latin typeface="Cambria Math" panose="02040503050406030204" pitchFamily="18" charset="0"/>
                            <a:ea typeface="楷体" panose="02010609060101010101" pitchFamily="49" charset="-122"/>
                          </a:rPr>
                          <m:t>𝑾</m:t>
                        </m:r>
                      </m:e>
                    </m:acc>
                  </m:oMath>
                </a14:m>
                <a:r>
                  <a:rPr lang="zh-CN" altLang="en-US" sz="2800" b="1" dirty="0">
                    <a:latin typeface="楷体" panose="02010609060101010101" pitchFamily="49" charset="-122"/>
                    <a:ea typeface="楷体" panose="02010609060101010101" pitchFamily="49" charset="-122"/>
                  </a:rPr>
                  <a:t>。</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给出芯片地址分配与片选逻辑</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并画出</a:t>
                </a:r>
                <a:r>
                  <a:rPr lang="en-US" altLang="zh-CN" sz="2800" b="1" dirty="0">
                    <a:latin typeface="楷体" panose="02010609060101010101" pitchFamily="49" charset="-122"/>
                    <a:ea typeface="楷体" panose="02010609060101010101" pitchFamily="49" charset="-122"/>
                  </a:rPr>
                  <a:t>M</a:t>
                </a:r>
                <a:r>
                  <a:rPr lang="zh-CN" altLang="en-US" sz="2800" b="1" dirty="0">
                    <a:latin typeface="楷体" panose="02010609060101010101" pitchFamily="49" charset="-122"/>
                    <a:ea typeface="楷体" panose="02010609060101010101" pitchFamily="49" charset="-122"/>
                  </a:rPr>
                  <a:t>框图。</a:t>
                </a:r>
              </a:p>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① 计算芯片数</a:t>
                </a:r>
                <a:endParaRPr lang="en-US" altLang="zh-CN" sz="2800" b="1" dirty="0">
                  <a:solidFill>
                    <a:schemeClr val="accent2"/>
                  </a:solidFill>
                  <a:latin typeface="楷体" panose="02010609060101010101" pitchFamily="49" charset="-122"/>
                  <a:ea typeface="楷体" panose="02010609060101010101" pitchFamily="49" charset="-122"/>
                </a:endParaRPr>
              </a:p>
              <a:p>
                <a:pPr>
                  <a:lnSpc>
                    <a:spcPct val="120000"/>
                  </a:lnSpc>
                </a:pPr>
                <a:r>
                  <a:rPr lang="en-US" altLang="zh-CN" sz="2800" b="1" dirty="0">
                    <a:solidFill>
                      <a:schemeClr val="accent2"/>
                    </a:solidFill>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a. </a:t>
                </a:r>
                <a:r>
                  <a:rPr lang="zh-CN" altLang="en-US" sz="2800" b="1" dirty="0">
                    <a:latin typeface="楷体" panose="02010609060101010101" pitchFamily="49" charset="-122"/>
                    <a:ea typeface="楷体" panose="02010609060101010101" pitchFamily="49" charset="-122"/>
                  </a:rPr>
                  <a:t>先扩展位数，再扩展单元数。</a:t>
                </a:r>
                <a:endParaRPr lang="en-US" altLang="zh-CN" sz="2800" b="1" dirty="0">
                  <a:latin typeface="楷体" panose="02010609060101010101" pitchFamily="49" charset="-122"/>
                  <a:ea typeface="楷体" panose="02010609060101010101" pitchFamily="49" charset="-122"/>
                </a:endParaRPr>
              </a:p>
            </p:txBody>
          </p:sp>
        </mc:Choice>
        <mc:Fallback>
          <p:sp>
            <p:nvSpPr>
              <p:cNvPr id="35" name="Text Box 5"/>
              <p:cNvSpPr txBox="1">
                <a:spLocks noRot="1" noChangeAspect="1" noMove="1" noResize="1" noEditPoints="1" noAdjustHandles="1" noChangeArrowheads="1" noChangeShapeType="1" noTextEdit="1"/>
              </p:cNvSpPr>
              <p:nvPr/>
            </p:nvSpPr>
            <p:spPr>
              <a:xfrm>
                <a:off x="176247" y="771082"/>
                <a:ext cx="8867447" cy="3643113"/>
              </a:xfrm>
              <a:prstGeom prst="rect">
                <a:avLst/>
              </a:prstGeom>
              <a:blipFill>
                <a:blip r:embed="rId5"/>
                <a:stretch>
                  <a:fillRect l="-1443" t="-1171" r="-206" b="-3679"/>
                </a:stretch>
              </a:blipFill>
              <a:ln w="9525">
                <a:noFill/>
              </a:ln>
            </p:spPr>
            <p:txBody>
              <a:bodyPr/>
              <a:lstStyle/>
              <a:p>
                <a:r>
                  <a:rPr lang="zh-CN" altLang="en-US">
                    <a:noFill/>
                  </a:rPr>
                  <a:t> </a:t>
                </a:r>
              </a:p>
            </p:txBody>
          </p:sp>
        </mc:Fallback>
      </mc:AlternateContent>
      <p:sp>
        <p:nvSpPr>
          <p:cNvPr id="12" name="Text Box 101">
            <a:extLst>
              <a:ext uri="{FF2B5EF4-FFF2-40B4-BE49-F238E27FC236}">
                <a16:creationId xmlns:a16="http://schemas.microsoft.com/office/drawing/2014/main" id="{553EFB30-E23D-48E1-AF34-62BF5524E323}"/>
              </a:ext>
            </a:extLst>
          </p:cNvPr>
          <p:cNvSpPr txBox="1">
            <a:spLocks noChangeArrowheads="1"/>
          </p:cNvSpPr>
          <p:nvPr/>
        </p:nvSpPr>
        <p:spPr bwMode="auto">
          <a:xfrm>
            <a:off x="286327" y="4282555"/>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     2</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1K×4</a:t>
            </a:r>
            <a:r>
              <a:rPr lang="en-US" altLang="zh-CN" sz="2800" b="1" dirty="0">
                <a:solidFill>
                  <a:srgbClr val="FFFF00"/>
                </a:solidFill>
                <a:latin typeface="楷体" panose="02010609060101010101" pitchFamily="49" charset="-122"/>
                <a:ea typeface="楷体" panose="02010609060101010101" pitchFamily="49" charset="-122"/>
              </a:rPr>
              <a:t> </a:t>
            </a:r>
          </a:p>
        </p:txBody>
      </p:sp>
      <p:sp>
        <p:nvSpPr>
          <p:cNvPr id="13" name="Line 102">
            <a:extLst>
              <a:ext uri="{FF2B5EF4-FFF2-40B4-BE49-F238E27FC236}">
                <a16:creationId xmlns:a16="http://schemas.microsoft.com/office/drawing/2014/main" id="{1E1913F6-EE7A-4CA1-AEED-4942C919A023}"/>
              </a:ext>
            </a:extLst>
          </p:cNvPr>
          <p:cNvSpPr>
            <a:spLocks noChangeShapeType="1"/>
          </p:cNvSpPr>
          <p:nvPr/>
        </p:nvSpPr>
        <p:spPr bwMode="auto">
          <a:xfrm>
            <a:off x="3181927" y="4587355"/>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4" name="Text Box 103">
            <a:extLst>
              <a:ext uri="{FF2B5EF4-FFF2-40B4-BE49-F238E27FC236}">
                <a16:creationId xmlns:a16="http://schemas.microsoft.com/office/drawing/2014/main" id="{0D9AB8E0-665A-437B-A070-045A57532946}"/>
              </a:ext>
            </a:extLst>
          </p:cNvPr>
          <p:cNvSpPr txBox="1">
            <a:spLocks noChangeArrowheads="1"/>
          </p:cNvSpPr>
          <p:nvPr/>
        </p:nvSpPr>
        <p:spPr bwMode="auto">
          <a:xfrm>
            <a:off x="3867727" y="4282555"/>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1K×8</a:t>
            </a:r>
            <a:r>
              <a:rPr lang="en-US" altLang="zh-CN" sz="2800" b="1">
                <a:solidFill>
                  <a:srgbClr val="FFFF00"/>
                </a:solidFill>
                <a:latin typeface="楷体" panose="02010609060101010101" pitchFamily="49" charset="-122"/>
                <a:ea typeface="楷体" panose="02010609060101010101" pitchFamily="49" charset="-122"/>
              </a:rPr>
              <a:t> </a:t>
            </a:r>
          </a:p>
        </p:txBody>
      </p:sp>
      <p:sp>
        <p:nvSpPr>
          <p:cNvPr id="15" name="Text Box 104">
            <a:extLst>
              <a:ext uri="{FF2B5EF4-FFF2-40B4-BE49-F238E27FC236}">
                <a16:creationId xmlns:a16="http://schemas.microsoft.com/office/drawing/2014/main" id="{0890E43D-71D3-4AA8-907C-2E7574825521}"/>
              </a:ext>
            </a:extLst>
          </p:cNvPr>
          <p:cNvSpPr txBox="1">
            <a:spLocks noChangeArrowheads="1"/>
          </p:cNvSpPr>
          <p:nvPr/>
        </p:nvSpPr>
        <p:spPr bwMode="auto">
          <a:xfrm>
            <a:off x="1195965" y="4760393"/>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4</a:t>
            </a:r>
            <a:r>
              <a:rPr lang="zh-CN" altLang="en-US" sz="2800" b="1" dirty="0">
                <a:latin typeface="楷体" panose="02010609060101010101" pitchFamily="49" charset="-122"/>
                <a:ea typeface="楷体" panose="02010609060101010101" pitchFamily="49" charset="-122"/>
              </a:rPr>
              <a:t>组</a:t>
            </a:r>
            <a:r>
              <a:rPr lang="en-US" altLang="zh-CN" sz="2800" b="1" dirty="0">
                <a:latin typeface="楷体" panose="02010609060101010101" pitchFamily="49" charset="-122"/>
                <a:ea typeface="楷体" panose="02010609060101010101" pitchFamily="49" charset="-122"/>
              </a:rPr>
              <a:t>1K×8</a:t>
            </a:r>
            <a:r>
              <a:rPr lang="en-US" altLang="zh-CN" sz="2800" b="1" dirty="0">
                <a:solidFill>
                  <a:srgbClr val="FFFF00"/>
                </a:solidFill>
                <a:latin typeface="楷体" panose="02010609060101010101" pitchFamily="49" charset="-122"/>
                <a:ea typeface="楷体" panose="02010609060101010101" pitchFamily="49" charset="-122"/>
              </a:rPr>
              <a:t> </a:t>
            </a:r>
          </a:p>
        </p:txBody>
      </p:sp>
      <p:sp>
        <p:nvSpPr>
          <p:cNvPr id="16" name="Line 105">
            <a:extLst>
              <a:ext uri="{FF2B5EF4-FFF2-40B4-BE49-F238E27FC236}">
                <a16:creationId xmlns:a16="http://schemas.microsoft.com/office/drawing/2014/main" id="{A3D0BA7B-5D6E-4ABF-A258-4CE89AAEFA53}"/>
              </a:ext>
            </a:extLst>
          </p:cNvPr>
          <p:cNvSpPr>
            <a:spLocks noChangeShapeType="1"/>
          </p:cNvSpPr>
          <p:nvPr/>
        </p:nvSpPr>
        <p:spPr bwMode="auto">
          <a:xfrm>
            <a:off x="3181927" y="5044555"/>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7" name="Text Box 106">
            <a:extLst>
              <a:ext uri="{FF2B5EF4-FFF2-40B4-BE49-F238E27FC236}">
                <a16:creationId xmlns:a16="http://schemas.microsoft.com/office/drawing/2014/main" id="{AA8908F1-CE3C-4EA6-9AE3-A684192947DC}"/>
              </a:ext>
            </a:extLst>
          </p:cNvPr>
          <p:cNvSpPr txBox="1">
            <a:spLocks noChangeArrowheads="1"/>
          </p:cNvSpPr>
          <p:nvPr/>
        </p:nvSpPr>
        <p:spPr bwMode="auto">
          <a:xfrm>
            <a:off x="3867727" y="4769918"/>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4K×8</a:t>
            </a:r>
            <a:r>
              <a:rPr lang="en-US" altLang="zh-CN" sz="2800" b="1">
                <a:solidFill>
                  <a:srgbClr val="FFFF00"/>
                </a:solidFill>
                <a:latin typeface="楷体" panose="02010609060101010101" pitchFamily="49" charset="-122"/>
                <a:ea typeface="楷体" panose="02010609060101010101" pitchFamily="49" charset="-122"/>
              </a:rPr>
              <a:t> </a:t>
            </a:r>
          </a:p>
        </p:txBody>
      </p:sp>
      <p:grpSp>
        <p:nvGrpSpPr>
          <p:cNvPr id="18" name="Group 109">
            <a:extLst>
              <a:ext uri="{FF2B5EF4-FFF2-40B4-BE49-F238E27FC236}">
                <a16:creationId xmlns:a16="http://schemas.microsoft.com/office/drawing/2014/main" id="{4CD940EC-9002-4AD2-8C22-FC7ED8DB44BD}"/>
              </a:ext>
            </a:extLst>
          </p:cNvPr>
          <p:cNvGrpSpPr>
            <a:grpSpLocks/>
          </p:cNvGrpSpPr>
          <p:nvPr/>
        </p:nvGrpSpPr>
        <p:grpSpPr bwMode="auto">
          <a:xfrm>
            <a:off x="5163127" y="4587355"/>
            <a:ext cx="457200" cy="457200"/>
            <a:chOff x="3072" y="3840"/>
            <a:chExt cx="288" cy="288"/>
          </a:xfrm>
        </p:grpSpPr>
        <p:sp>
          <p:nvSpPr>
            <p:cNvPr id="19" name="Line 107">
              <a:extLst>
                <a:ext uri="{FF2B5EF4-FFF2-40B4-BE49-F238E27FC236}">
                  <a16:creationId xmlns:a16="http://schemas.microsoft.com/office/drawing/2014/main" id="{5C06F8AE-4172-45DB-87A9-322F16A9987D}"/>
                </a:ext>
              </a:extLst>
            </p:cNvPr>
            <p:cNvSpPr>
              <a:spLocks noChangeShapeType="1"/>
            </p:cNvSpPr>
            <p:nvPr/>
          </p:nvSpPr>
          <p:spPr bwMode="auto">
            <a:xfrm>
              <a:off x="3072" y="3840"/>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0" name="Line 108">
              <a:extLst>
                <a:ext uri="{FF2B5EF4-FFF2-40B4-BE49-F238E27FC236}">
                  <a16:creationId xmlns:a16="http://schemas.microsoft.com/office/drawing/2014/main" id="{39BE8EA8-6A72-4558-B904-265D926CEDA6}"/>
                </a:ext>
              </a:extLst>
            </p:cNvPr>
            <p:cNvSpPr>
              <a:spLocks noChangeShapeType="1"/>
            </p:cNvSpPr>
            <p:nvPr/>
          </p:nvSpPr>
          <p:spPr bwMode="auto">
            <a:xfrm flipH="1">
              <a:off x="3072" y="3984"/>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3" name="Text Box 110">
            <a:extLst>
              <a:ext uri="{FF2B5EF4-FFF2-40B4-BE49-F238E27FC236}">
                <a16:creationId xmlns:a16="http://schemas.microsoft.com/office/drawing/2014/main" id="{4C102731-5D6D-4EE3-A6D1-DD6FCD41ABBC}"/>
              </a:ext>
            </a:extLst>
          </p:cNvPr>
          <p:cNvSpPr txBox="1">
            <a:spLocks noChangeArrowheads="1"/>
          </p:cNvSpPr>
          <p:nvPr/>
        </p:nvSpPr>
        <p:spPr bwMode="auto">
          <a:xfrm>
            <a:off x="5835217" y="455369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片 </a:t>
            </a:r>
          </a:p>
        </p:txBody>
      </p:sp>
      <p:sp>
        <p:nvSpPr>
          <p:cNvPr id="24" name="Text Box 5">
            <a:extLst>
              <a:ext uri="{FF2B5EF4-FFF2-40B4-BE49-F238E27FC236}">
                <a16:creationId xmlns:a16="http://schemas.microsoft.com/office/drawing/2014/main" id="{EF00816E-2BB7-44A4-8FEF-BDDB5A363ABC}"/>
              </a:ext>
            </a:extLst>
          </p:cNvPr>
          <p:cNvSpPr txBox="1"/>
          <p:nvPr/>
        </p:nvSpPr>
        <p:spPr>
          <a:xfrm>
            <a:off x="729404" y="5120398"/>
            <a:ext cx="6033924" cy="540725"/>
          </a:xfrm>
          <a:prstGeom prst="rect">
            <a:avLst/>
          </a:prstGeom>
          <a:noFill/>
          <a:ln w="9525">
            <a:noFill/>
          </a:ln>
        </p:spPr>
        <p:txBody>
          <a:bodyPr wrap="square" anchor="t">
            <a:spAutoFit/>
          </a:bodyPr>
          <a:lstStyle/>
          <a:p>
            <a:pPr>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先扩展单元数，再扩展位数。</a:t>
            </a:r>
            <a:endParaRPr lang="en-US" altLang="zh-CN" sz="2800" b="1" dirty="0">
              <a:latin typeface="楷体" panose="02010609060101010101" pitchFamily="49" charset="-122"/>
              <a:ea typeface="楷体" panose="02010609060101010101" pitchFamily="49" charset="-122"/>
            </a:endParaRPr>
          </a:p>
        </p:txBody>
      </p:sp>
      <p:sp>
        <p:nvSpPr>
          <p:cNvPr id="25" name="Text Box 16">
            <a:extLst>
              <a:ext uri="{FF2B5EF4-FFF2-40B4-BE49-F238E27FC236}">
                <a16:creationId xmlns:a16="http://schemas.microsoft.com/office/drawing/2014/main" id="{0040E98B-5912-4800-9600-DA13E4C7177C}"/>
              </a:ext>
            </a:extLst>
          </p:cNvPr>
          <p:cNvSpPr txBox="1">
            <a:spLocks noChangeArrowheads="1"/>
          </p:cNvSpPr>
          <p:nvPr/>
        </p:nvSpPr>
        <p:spPr bwMode="auto">
          <a:xfrm>
            <a:off x="261360" y="55773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     4</a:t>
            </a:r>
            <a:r>
              <a:rPr lang="zh-CN" altLang="en-US" sz="2800" b="1" dirty="0">
                <a:latin typeface="楷体" panose="02010609060101010101" pitchFamily="49" charset="-122"/>
                <a:ea typeface="楷体" panose="02010609060101010101" pitchFamily="49" charset="-122"/>
              </a:rPr>
              <a:t>片</a:t>
            </a:r>
            <a:r>
              <a:rPr lang="en-US" altLang="zh-CN" sz="2800" b="1" dirty="0">
                <a:latin typeface="楷体" panose="02010609060101010101" pitchFamily="49" charset="-122"/>
                <a:ea typeface="楷体" panose="02010609060101010101" pitchFamily="49" charset="-122"/>
              </a:rPr>
              <a:t>1K×4 </a:t>
            </a:r>
          </a:p>
        </p:txBody>
      </p:sp>
      <p:sp>
        <p:nvSpPr>
          <p:cNvPr id="26" name="Line 17">
            <a:extLst>
              <a:ext uri="{FF2B5EF4-FFF2-40B4-BE49-F238E27FC236}">
                <a16:creationId xmlns:a16="http://schemas.microsoft.com/office/drawing/2014/main" id="{A2F539C2-6ED3-4DB3-B415-25C6243FDB24}"/>
              </a:ext>
            </a:extLst>
          </p:cNvPr>
          <p:cNvSpPr>
            <a:spLocks noChangeShapeType="1"/>
          </p:cNvSpPr>
          <p:nvPr/>
        </p:nvSpPr>
        <p:spPr bwMode="auto">
          <a:xfrm>
            <a:off x="3138488" y="5882100"/>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7" name="Text Box 18">
            <a:extLst>
              <a:ext uri="{FF2B5EF4-FFF2-40B4-BE49-F238E27FC236}">
                <a16:creationId xmlns:a16="http://schemas.microsoft.com/office/drawing/2014/main" id="{D0CE6601-0C4D-4580-A128-73D5B90FE5BE}"/>
              </a:ext>
            </a:extLst>
          </p:cNvPr>
          <p:cNvSpPr txBox="1">
            <a:spLocks noChangeArrowheads="1"/>
          </p:cNvSpPr>
          <p:nvPr/>
        </p:nvSpPr>
        <p:spPr bwMode="auto">
          <a:xfrm>
            <a:off x="3900488" y="55773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4K×4 </a:t>
            </a:r>
          </a:p>
        </p:txBody>
      </p:sp>
      <p:sp>
        <p:nvSpPr>
          <p:cNvPr id="28" name="Text Box 19">
            <a:extLst>
              <a:ext uri="{FF2B5EF4-FFF2-40B4-BE49-F238E27FC236}">
                <a16:creationId xmlns:a16="http://schemas.microsoft.com/office/drawing/2014/main" id="{540247A1-D6A4-401A-B956-8CB4FE6757D7}"/>
              </a:ext>
            </a:extLst>
          </p:cNvPr>
          <p:cNvSpPr txBox="1">
            <a:spLocks noChangeArrowheads="1"/>
          </p:cNvSpPr>
          <p:nvPr/>
        </p:nvSpPr>
        <p:spPr bwMode="auto">
          <a:xfrm>
            <a:off x="1166380" y="602058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组</a:t>
            </a:r>
            <a:r>
              <a:rPr lang="en-US" altLang="zh-CN" sz="2800" b="1" dirty="0">
                <a:latin typeface="楷体" panose="02010609060101010101" pitchFamily="49" charset="-122"/>
                <a:ea typeface="楷体" panose="02010609060101010101" pitchFamily="49" charset="-122"/>
              </a:rPr>
              <a:t>4K×4 </a:t>
            </a:r>
          </a:p>
        </p:txBody>
      </p:sp>
      <p:sp>
        <p:nvSpPr>
          <p:cNvPr id="29" name="Line 20">
            <a:extLst>
              <a:ext uri="{FF2B5EF4-FFF2-40B4-BE49-F238E27FC236}">
                <a16:creationId xmlns:a16="http://schemas.microsoft.com/office/drawing/2014/main" id="{FB893E60-87D4-4B8A-B0D6-3887C661809E}"/>
              </a:ext>
            </a:extLst>
          </p:cNvPr>
          <p:cNvSpPr>
            <a:spLocks noChangeShapeType="1"/>
          </p:cNvSpPr>
          <p:nvPr/>
        </p:nvSpPr>
        <p:spPr bwMode="auto">
          <a:xfrm>
            <a:off x="3138488" y="6415500"/>
            <a:ext cx="60960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3" name="Text Box 21">
            <a:extLst>
              <a:ext uri="{FF2B5EF4-FFF2-40B4-BE49-F238E27FC236}">
                <a16:creationId xmlns:a16="http://schemas.microsoft.com/office/drawing/2014/main" id="{25D57AE4-7A8E-4714-8FB9-AAA0258C3490}"/>
              </a:ext>
            </a:extLst>
          </p:cNvPr>
          <p:cNvSpPr txBox="1">
            <a:spLocks noChangeArrowheads="1"/>
          </p:cNvSpPr>
          <p:nvPr/>
        </p:nvSpPr>
        <p:spPr bwMode="auto">
          <a:xfrm>
            <a:off x="3900488" y="6034500"/>
            <a:ext cx="289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4K×8 </a:t>
            </a:r>
          </a:p>
        </p:txBody>
      </p:sp>
      <p:grpSp>
        <p:nvGrpSpPr>
          <p:cNvPr id="34" name="Group 22">
            <a:extLst>
              <a:ext uri="{FF2B5EF4-FFF2-40B4-BE49-F238E27FC236}">
                <a16:creationId xmlns:a16="http://schemas.microsoft.com/office/drawing/2014/main" id="{3AEA1927-60B9-4AF3-BEF2-A5BE4D6CEBC1}"/>
              </a:ext>
            </a:extLst>
          </p:cNvPr>
          <p:cNvGrpSpPr>
            <a:grpSpLocks/>
          </p:cNvGrpSpPr>
          <p:nvPr/>
        </p:nvGrpSpPr>
        <p:grpSpPr bwMode="auto">
          <a:xfrm>
            <a:off x="5195888" y="5882100"/>
            <a:ext cx="457200" cy="457200"/>
            <a:chOff x="3072" y="3840"/>
            <a:chExt cx="288" cy="288"/>
          </a:xfrm>
        </p:grpSpPr>
        <p:sp>
          <p:nvSpPr>
            <p:cNvPr id="36" name="Line 23">
              <a:extLst>
                <a:ext uri="{FF2B5EF4-FFF2-40B4-BE49-F238E27FC236}">
                  <a16:creationId xmlns:a16="http://schemas.microsoft.com/office/drawing/2014/main" id="{DCA6616D-EB6D-4F0B-98E3-7F0E6BAF18E2}"/>
                </a:ext>
              </a:extLst>
            </p:cNvPr>
            <p:cNvSpPr>
              <a:spLocks noChangeShapeType="1"/>
            </p:cNvSpPr>
            <p:nvPr/>
          </p:nvSpPr>
          <p:spPr bwMode="auto">
            <a:xfrm>
              <a:off x="3072" y="3840"/>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7" name="Line 24">
              <a:extLst>
                <a:ext uri="{FF2B5EF4-FFF2-40B4-BE49-F238E27FC236}">
                  <a16:creationId xmlns:a16="http://schemas.microsoft.com/office/drawing/2014/main" id="{57A6A9D4-6E8B-4283-831D-253F9AABB0CE}"/>
                </a:ext>
              </a:extLst>
            </p:cNvPr>
            <p:cNvSpPr>
              <a:spLocks noChangeShapeType="1"/>
            </p:cNvSpPr>
            <p:nvPr/>
          </p:nvSpPr>
          <p:spPr bwMode="auto">
            <a:xfrm flipH="1">
              <a:off x="3072" y="3984"/>
              <a:ext cx="28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8" name="Text Box 25">
            <a:extLst>
              <a:ext uri="{FF2B5EF4-FFF2-40B4-BE49-F238E27FC236}">
                <a16:creationId xmlns:a16="http://schemas.microsoft.com/office/drawing/2014/main" id="{3C845375-4EC5-4F64-89E2-2F58C6A1F0B0}"/>
              </a:ext>
            </a:extLst>
          </p:cNvPr>
          <p:cNvSpPr txBox="1">
            <a:spLocks noChangeArrowheads="1"/>
          </p:cNvSpPr>
          <p:nvPr/>
        </p:nvSpPr>
        <p:spPr bwMode="auto">
          <a:xfrm>
            <a:off x="5805488" y="580590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latin typeface="楷体" panose="02010609060101010101" pitchFamily="49" charset="-122"/>
                <a:ea typeface="楷体" panose="02010609060101010101" pitchFamily="49" charset="-122"/>
              </a:rPr>
              <a:t>8</a:t>
            </a:r>
            <a:r>
              <a:rPr lang="zh-CN" altLang="en-US" sz="2800" b="1">
                <a:latin typeface="楷体" panose="02010609060101010101" pitchFamily="49" charset="-122"/>
                <a:ea typeface="楷体" panose="02010609060101010101" pitchFamily="49" charset="-122"/>
              </a:rPr>
              <a:t>片 </a:t>
            </a:r>
          </a:p>
        </p:txBody>
      </p:sp>
    </p:spTree>
    <p:extLst>
      <p:ext uri="{BB962C8B-B14F-4D97-AF65-F5344CB8AC3E}">
        <p14:creationId xmlns:p14="http://schemas.microsoft.com/office/powerpoint/2010/main" val="28535990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500"/>
                            </p:stCondLst>
                            <p:childTnLst>
                              <p:par>
                                <p:cTn id="34" presetID="1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lide(from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
                            </p:stCondLst>
                            <p:childTnLst>
                              <p:par>
                                <p:cTn id="48" presetID="1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slide(fromRigh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slide(fromLeft)">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500"/>
                                        <p:tgtEl>
                                          <p:spTgt spid="26"/>
                                        </p:tgtEl>
                                      </p:cBhvr>
                                    </p:animEffect>
                                  </p:childTnLst>
                                </p:cTn>
                              </p:par>
                            </p:childTnLst>
                          </p:cTn>
                        </p:par>
                        <p:par>
                          <p:cTn id="75" fill="hold">
                            <p:stCondLst>
                              <p:cond delay="500"/>
                            </p:stCondLst>
                            <p:childTnLst>
                              <p:par>
                                <p:cTn id="76" presetID="12" presetClass="entr" presetSubtype="2"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slide(fromRight)">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slide(from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wipe(left)">
                                      <p:cBhvr>
                                        <p:cTn id="88" dur="500"/>
                                        <p:tgtEl>
                                          <p:spTgt spid="29"/>
                                        </p:tgtEl>
                                      </p:cBhvr>
                                    </p:animEffect>
                                  </p:childTnLst>
                                </p:cTn>
                              </p:par>
                            </p:childTnLst>
                          </p:cTn>
                        </p:par>
                        <p:par>
                          <p:cTn id="89" fill="hold">
                            <p:stCondLst>
                              <p:cond delay="500"/>
                            </p:stCondLst>
                            <p:childTnLst>
                              <p:par>
                                <p:cTn id="90" presetID="12" presetClass="entr" presetSubtype="2"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slide(fromRight)">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wipe(left)">
                                      <p:cBhvr>
                                        <p:cTn id="97" dur="500"/>
                                        <p:tgtEl>
                                          <p:spTgt spid="34"/>
                                        </p:tgtEl>
                                      </p:cBhvr>
                                    </p:animEffect>
                                  </p:childTnLst>
                                </p:cTn>
                              </p:par>
                            </p:childTnLst>
                          </p:cTn>
                        </p:par>
                        <p:par>
                          <p:cTn id="98" fill="hold">
                            <p:stCondLst>
                              <p:cond delay="500"/>
                            </p:stCondLst>
                            <p:childTnLst>
                              <p:par>
                                <p:cTn id="99" presetID="9"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dissolv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2" grpId="0"/>
      <p:bldP spid="14" grpId="0"/>
      <p:bldP spid="15" grpId="0"/>
      <p:bldP spid="17" grpId="0"/>
      <p:bldP spid="23" grpId="0"/>
      <p:bldP spid="24" grpId="0"/>
      <p:bldP spid="25" grpId="0"/>
      <p:bldP spid="27" grpId="0"/>
      <p:bldP spid="28" grpId="0"/>
      <p:bldP spid="33"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2020/7/27</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p:txBody>
          <a:bodyPr/>
          <a:lstStyle/>
          <a:p>
            <a:fld id="{CD331227-691F-4B7F-8493-F4368ED92163}" type="slidenum">
              <a:rPr lang="zh-CN" altLang="en-US" smtClean="0"/>
              <a:t>8</a:t>
            </a:fld>
            <a:endParaRPr lang="zh-CN" altLang="en-US"/>
          </a:p>
        </p:txBody>
      </p:sp>
      <p:sp>
        <p:nvSpPr>
          <p:cNvPr id="35" name="Text Box 5"/>
          <p:cNvSpPr txBox="1"/>
          <p:nvPr/>
        </p:nvSpPr>
        <p:spPr>
          <a:xfrm>
            <a:off x="176247" y="891150"/>
            <a:ext cx="8867447" cy="540725"/>
          </a:xfrm>
          <a:prstGeom prst="rect">
            <a:avLst/>
          </a:prstGeom>
          <a:noFill/>
          <a:ln w="9525">
            <a:noFill/>
          </a:ln>
        </p:spPr>
        <p:txBody>
          <a:bodyPr wrap="square" anchor="t">
            <a:spAutoFit/>
          </a:bodyPr>
          <a:lstStyle/>
          <a:p>
            <a:pPr>
              <a:lnSpc>
                <a:spcPct val="120000"/>
              </a:lnSpc>
            </a:pPr>
            <a:r>
              <a:rPr lang="zh-CN" altLang="en-US" sz="2800" b="1" dirty="0">
                <a:solidFill>
                  <a:schemeClr val="accent2"/>
                </a:solidFill>
                <a:latin typeface="楷体" panose="02010609060101010101" pitchFamily="49" charset="-122"/>
                <a:ea typeface="楷体" panose="02010609060101010101" pitchFamily="49" charset="-122"/>
              </a:rPr>
              <a:t>② 地址分配与片选逻辑</a:t>
            </a:r>
            <a:endParaRPr lang="en-US" altLang="zh-CN" sz="2800" b="1" dirty="0">
              <a:solidFill>
                <a:schemeClr val="accent2"/>
              </a:solidFill>
              <a:latin typeface="楷体" panose="02010609060101010101" pitchFamily="49" charset="-122"/>
              <a:ea typeface="楷体" panose="02010609060101010101" pitchFamily="49" charset="-122"/>
            </a:endParaRPr>
          </a:p>
        </p:txBody>
      </p:sp>
      <p:sp>
        <p:nvSpPr>
          <p:cNvPr id="39" name="Text Box 7">
            <a:extLst>
              <a:ext uri="{FF2B5EF4-FFF2-40B4-BE49-F238E27FC236}">
                <a16:creationId xmlns:a16="http://schemas.microsoft.com/office/drawing/2014/main" id="{A2C3DB3F-1DA0-4707-9676-A2CB0387A8B8}"/>
              </a:ext>
            </a:extLst>
          </p:cNvPr>
          <p:cNvSpPr txBox="1">
            <a:spLocks noChangeArrowheads="1"/>
          </p:cNvSpPr>
          <p:nvPr/>
        </p:nvSpPr>
        <p:spPr bwMode="auto">
          <a:xfrm>
            <a:off x="238503" y="1841405"/>
            <a:ext cx="29622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存储器寻址逻辑</a:t>
            </a:r>
          </a:p>
        </p:txBody>
      </p:sp>
      <p:sp>
        <p:nvSpPr>
          <p:cNvPr id="40" name="AutoShape 27">
            <a:extLst>
              <a:ext uri="{FF2B5EF4-FFF2-40B4-BE49-F238E27FC236}">
                <a16:creationId xmlns:a16="http://schemas.microsoft.com/office/drawing/2014/main" id="{8B731716-9D45-481D-85B1-D678F31AEE9B}"/>
              </a:ext>
            </a:extLst>
          </p:cNvPr>
          <p:cNvSpPr>
            <a:spLocks/>
          </p:cNvSpPr>
          <p:nvPr/>
        </p:nvSpPr>
        <p:spPr bwMode="auto">
          <a:xfrm>
            <a:off x="2938806" y="1762548"/>
            <a:ext cx="152400" cy="762000"/>
          </a:xfrm>
          <a:prstGeom prst="leftBrace">
            <a:avLst>
              <a:gd name="adj1" fmla="val 41620"/>
              <a:gd name="adj2" fmla="val 50000"/>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42" name="Line 31">
            <a:extLst>
              <a:ext uri="{FF2B5EF4-FFF2-40B4-BE49-F238E27FC236}">
                <a16:creationId xmlns:a16="http://schemas.microsoft.com/office/drawing/2014/main" id="{0B7D321F-620A-40AD-B829-94343A0F16AB}"/>
              </a:ext>
            </a:extLst>
          </p:cNvPr>
          <p:cNvSpPr>
            <a:spLocks noChangeShapeType="1"/>
          </p:cNvSpPr>
          <p:nvPr/>
        </p:nvSpPr>
        <p:spPr bwMode="auto">
          <a:xfrm flipH="1">
            <a:off x="4147844" y="2718260"/>
            <a:ext cx="914400" cy="381000"/>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3" name="Text Box 32">
            <a:extLst>
              <a:ext uri="{FF2B5EF4-FFF2-40B4-BE49-F238E27FC236}">
                <a16:creationId xmlns:a16="http://schemas.microsoft.com/office/drawing/2014/main" id="{7F186744-388D-4708-AB94-43E995894E47}"/>
              </a:ext>
            </a:extLst>
          </p:cNvPr>
          <p:cNvSpPr txBox="1">
            <a:spLocks noChangeArrowheads="1"/>
          </p:cNvSpPr>
          <p:nvPr/>
        </p:nvSpPr>
        <p:spPr bwMode="auto">
          <a:xfrm>
            <a:off x="376961" y="2938795"/>
            <a:ext cx="426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为芯片分配哪几位地址，以便寻找片内的存储单元</a:t>
            </a:r>
          </a:p>
        </p:txBody>
      </p:sp>
      <p:sp>
        <p:nvSpPr>
          <p:cNvPr id="44" name="Line 33">
            <a:extLst>
              <a:ext uri="{FF2B5EF4-FFF2-40B4-BE49-F238E27FC236}">
                <a16:creationId xmlns:a16="http://schemas.microsoft.com/office/drawing/2014/main" id="{1CB5E7AD-856C-4449-BE90-1AF09CA55ECD}"/>
              </a:ext>
            </a:extLst>
          </p:cNvPr>
          <p:cNvSpPr>
            <a:spLocks noChangeShapeType="1"/>
          </p:cNvSpPr>
          <p:nvPr/>
        </p:nvSpPr>
        <p:spPr bwMode="auto">
          <a:xfrm flipH="1">
            <a:off x="6586244" y="2718260"/>
            <a:ext cx="685800" cy="304800"/>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5" name="Text Box 34">
            <a:extLst>
              <a:ext uri="{FF2B5EF4-FFF2-40B4-BE49-F238E27FC236}">
                <a16:creationId xmlns:a16="http://schemas.microsoft.com/office/drawing/2014/main" id="{3F288ECC-BF8D-4D56-9BA3-1EC72D8381C4}"/>
              </a:ext>
            </a:extLst>
          </p:cNvPr>
          <p:cNvSpPr txBox="1">
            <a:spLocks noChangeArrowheads="1"/>
          </p:cNvSpPr>
          <p:nvPr/>
        </p:nvSpPr>
        <p:spPr bwMode="auto">
          <a:xfrm>
            <a:off x="4780707" y="2938795"/>
            <a:ext cx="41878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由哪几位地址形成芯片选择逻辑，以便寻找芯片</a:t>
            </a:r>
          </a:p>
        </p:txBody>
      </p:sp>
      <p:sp>
        <p:nvSpPr>
          <p:cNvPr id="46" name="Text Box 29">
            <a:extLst>
              <a:ext uri="{FF2B5EF4-FFF2-40B4-BE49-F238E27FC236}">
                <a16:creationId xmlns:a16="http://schemas.microsoft.com/office/drawing/2014/main" id="{0B71D585-2F2B-442F-881D-42791E435777}"/>
              </a:ext>
            </a:extLst>
          </p:cNvPr>
          <p:cNvSpPr txBox="1">
            <a:spLocks noChangeArrowheads="1"/>
          </p:cNvSpPr>
          <p:nvPr/>
        </p:nvSpPr>
        <p:spPr bwMode="auto">
          <a:xfrm>
            <a:off x="3130461" y="2167809"/>
            <a:ext cx="52547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芯片外的</a:t>
            </a:r>
            <a:r>
              <a:rPr lang="zh-CN" altLang="en-US" sz="2800" b="1" dirty="0">
                <a:solidFill>
                  <a:schemeClr val="accent6">
                    <a:lumMod val="75000"/>
                  </a:schemeClr>
                </a:solidFill>
                <a:latin typeface="楷体" panose="02010609060101010101" pitchFamily="49" charset="-122"/>
                <a:ea typeface="楷体" panose="02010609060101010101" pitchFamily="49" charset="-122"/>
              </a:rPr>
              <a:t>地址分配</a:t>
            </a:r>
            <a:r>
              <a:rPr lang="zh-CN" altLang="en-US" sz="2800" b="1" dirty="0">
                <a:latin typeface="楷体" panose="02010609060101010101" pitchFamily="49" charset="-122"/>
                <a:ea typeface="楷体" panose="02010609060101010101" pitchFamily="49" charset="-122"/>
              </a:rPr>
              <a:t>与</a:t>
            </a:r>
            <a:r>
              <a:rPr lang="zh-CN" altLang="en-US" sz="2800" b="1" dirty="0">
                <a:solidFill>
                  <a:schemeClr val="accent6">
                    <a:lumMod val="75000"/>
                  </a:schemeClr>
                </a:solidFill>
                <a:latin typeface="楷体" panose="02010609060101010101" pitchFamily="49" charset="-122"/>
                <a:ea typeface="楷体" panose="02010609060101010101" pitchFamily="49" charset="-122"/>
              </a:rPr>
              <a:t>片选逻辑</a:t>
            </a:r>
          </a:p>
        </p:txBody>
      </p:sp>
      <p:sp>
        <p:nvSpPr>
          <p:cNvPr id="70" name="Text Box 32">
            <a:extLst>
              <a:ext uri="{FF2B5EF4-FFF2-40B4-BE49-F238E27FC236}">
                <a16:creationId xmlns:a16="http://schemas.microsoft.com/office/drawing/2014/main" id="{95521156-5296-466D-B926-62007E8DE261}"/>
              </a:ext>
            </a:extLst>
          </p:cNvPr>
          <p:cNvSpPr txBox="1">
            <a:spLocks noChangeArrowheads="1"/>
          </p:cNvSpPr>
          <p:nvPr/>
        </p:nvSpPr>
        <p:spPr bwMode="auto">
          <a:xfrm>
            <a:off x="105514" y="4227833"/>
            <a:ext cx="899905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存储空间分配：</a:t>
            </a:r>
            <a:endParaRPr lang="en-US" altLang="zh-CN" sz="2800" b="1" dirty="0">
              <a:latin typeface="楷体" panose="02010609060101010101" pitchFamily="49" charset="-122"/>
              <a:ea typeface="楷体" panose="02010609060101010101" pitchFamily="49" charset="-122"/>
            </a:endParaRPr>
          </a:p>
          <a:p>
            <a:pPr>
              <a:spcBef>
                <a:spcPct val="50000"/>
              </a:spcBef>
            </a:pPr>
            <a:r>
              <a:rPr lang="en-US" altLang="zh-CN" sz="2800" b="1" dirty="0">
                <a:latin typeface="楷体" panose="02010609060101010101" pitchFamily="49" charset="-122"/>
                <a:ea typeface="楷体" panose="02010609060101010101" pitchFamily="49" charset="-122"/>
              </a:rPr>
              <a:t>4KB</a:t>
            </a:r>
            <a:r>
              <a:rPr lang="zh-CN" altLang="en-US" sz="2800" b="1" dirty="0">
                <a:latin typeface="楷体" panose="02010609060101010101" pitchFamily="49" charset="-122"/>
                <a:ea typeface="楷体" panose="02010609060101010101" pitchFamily="49" charset="-122"/>
              </a:rPr>
              <a:t>存储器在</a:t>
            </a:r>
            <a:r>
              <a:rPr lang="en-US" altLang="zh-CN" sz="2800" b="1" dirty="0">
                <a:latin typeface="楷体" panose="02010609060101010101" pitchFamily="49" charset="-122"/>
                <a:ea typeface="楷体" panose="02010609060101010101" pitchFamily="49" charset="-122"/>
              </a:rPr>
              <a:t>16</a:t>
            </a:r>
            <a:r>
              <a:rPr lang="zh-CN" altLang="en-US" sz="2800" b="1" dirty="0">
                <a:latin typeface="楷体" panose="02010609060101010101" pitchFamily="49" charset="-122"/>
                <a:ea typeface="楷体" panose="02010609060101010101" pitchFamily="49" charset="-122"/>
              </a:rPr>
              <a:t>位地址空间（</a:t>
            </a:r>
            <a:r>
              <a:rPr lang="en-US" altLang="zh-CN" sz="2800" b="1" dirty="0">
                <a:latin typeface="楷体" panose="02010609060101010101" pitchFamily="49" charset="-122"/>
                <a:ea typeface="楷体" panose="02010609060101010101" pitchFamily="49" charset="-122"/>
              </a:rPr>
              <a:t>64KB</a:t>
            </a:r>
            <a:r>
              <a:rPr lang="zh-CN" altLang="en-US" sz="2800" b="1" dirty="0">
                <a:latin typeface="楷体" panose="02010609060101010101" pitchFamily="49" charset="-122"/>
                <a:ea typeface="楷体" panose="02010609060101010101" pitchFamily="49" charset="-122"/>
              </a:rPr>
              <a:t>）中占据任意连续区间。</a:t>
            </a:r>
          </a:p>
        </p:txBody>
      </p:sp>
      <p:sp>
        <p:nvSpPr>
          <p:cNvPr id="71" name="Text Box 29">
            <a:extLst>
              <a:ext uri="{FF2B5EF4-FFF2-40B4-BE49-F238E27FC236}">
                <a16:creationId xmlns:a16="http://schemas.microsoft.com/office/drawing/2014/main" id="{85619BCE-842F-47A9-9961-B038479EFF86}"/>
              </a:ext>
            </a:extLst>
          </p:cNvPr>
          <p:cNvSpPr txBox="1">
            <a:spLocks noChangeArrowheads="1"/>
          </p:cNvSpPr>
          <p:nvPr/>
        </p:nvSpPr>
        <p:spPr bwMode="auto">
          <a:xfrm>
            <a:off x="3130460" y="1617358"/>
            <a:ext cx="52547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芯片内的寻址系统（二级译码）</a:t>
            </a:r>
            <a:endParaRPr lang="zh-CN" altLang="en-US" sz="2800" b="1" dirty="0">
              <a:solidFill>
                <a:schemeClr val="accent6">
                  <a:lumMod val="75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189891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slide(from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slide(fromRight)">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Right)">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slide(fromBottom)">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slide(fromBottom)">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slide(fromBottom)">
                                      <p:cBhvr>
                                        <p:cTn id="5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39" grpId="0"/>
      <p:bldP spid="40" grpId="0" animBg="1"/>
      <p:bldP spid="43" grpId="0"/>
      <p:bldP spid="45" grpId="0"/>
      <p:bldP spid="46" grpId="0"/>
      <p:bldP spid="70"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一、主存储器的逻辑设计</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41E8A44-0568-4E76-891D-A0F6E12D803B}" type="datetime1">
              <a:rPr lang="zh-CN" altLang="en-US" smtClean="0"/>
              <a:t>2020/7/26</a:t>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第四章 存储器子系统</a:t>
            </a:r>
            <a:endParaRPr lang="zh-CN" altLang="en-US" dirty="0"/>
          </a:p>
        </p:txBody>
      </p:sp>
      <p:sp>
        <p:nvSpPr>
          <p:cNvPr id="8" name="灯片编号占位符 7"/>
          <p:cNvSpPr>
            <a:spLocks noGrp="1"/>
          </p:cNvSpPr>
          <p:nvPr>
            <p:ph type="sldNum" sz="quarter" idx="12"/>
          </p:nvPr>
        </p:nvSpPr>
        <p:spPr>
          <a:xfrm>
            <a:off x="6457950" y="6356351"/>
            <a:ext cx="2057400" cy="365125"/>
          </a:xfrm>
        </p:spPr>
        <p:txBody>
          <a:bodyPr/>
          <a:lstStyle/>
          <a:p>
            <a:fld id="{CD331227-691F-4B7F-8493-F4368ED92163}" type="slidenum">
              <a:rPr lang="zh-CN" altLang="en-US" smtClean="0"/>
              <a:t>9</a:t>
            </a:fld>
            <a:endParaRPr lang="zh-CN" altLang="en-US"/>
          </a:p>
        </p:txBody>
      </p:sp>
      <p:sp>
        <p:nvSpPr>
          <p:cNvPr id="99" name="Text Box 73">
            <a:extLst>
              <a:ext uri="{FF2B5EF4-FFF2-40B4-BE49-F238E27FC236}">
                <a16:creationId xmlns:a16="http://schemas.microsoft.com/office/drawing/2014/main" id="{A6411963-D980-4754-B4ED-7410220FE9FB}"/>
              </a:ext>
            </a:extLst>
          </p:cNvPr>
          <p:cNvSpPr txBox="1">
            <a:spLocks noChangeArrowheads="1"/>
          </p:cNvSpPr>
          <p:nvPr/>
        </p:nvSpPr>
        <p:spPr bwMode="auto">
          <a:xfrm>
            <a:off x="628650" y="3872166"/>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楷体" panose="02010609060101010101" pitchFamily="49" charset="-122"/>
                <a:ea typeface="楷体" panose="02010609060101010101" pitchFamily="49" charset="-122"/>
              </a:rPr>
              <a:t>低位地址分配给芯片，高位地址形成片选逻辑。</a:t>
            </a:r>
          </a:p>
        </p:txBody>
      </p:sp>
      <p:grpSp>
        <p:nvGrpSpPr>
          <p:cNvPr id="3" name="组合 2">
            <a:extLst>
              <a:ext uri="{FF2B5EF4-FFF2-40B4-BE49-F238E27FC236}">
                <a16:creationId xmlns:a16="http://schemas.microsoft.com/office/drawing/2014/main" id="{487050FB-D87F-4236-A386-A4EBD76FA487}"/>
              </a:ext>
            </a:extLst>
          </p:cNvPr>
          <p:cNvGrpSpPr/>
          <p:nvPr/>
        </p:nvGrpSpPr>
        <p:grpSpPr>
          <a:xfrm>
            <a:off x="416215" y="4329366"/>
            <a:ext cx="8382000" cy="2191609"/>
            <a:chOff x="416215" y="4329366"/>
            <a:chExt cx="8382000" cy="2191609"/>
          </a:xfrm>
        </p:grpSpPr>
        <p:sp>
          <p:nvSpPr>
            <p:cNvPr id="104" name="Text Box 79">
              <a:extLst>
                <a:ext uri="{FF2B5EF4-FFF2-40B4-BE49-F238E27FC236}">
                  <a16:creationId xmlns:a16="http://schemas.microsoft.com/office/drawing/2014/main" id="{19587D16-9CF7-4FDF-BA2C-641EE034924A}"/>
                </a:ext>
              </a:extLst>
            </p:cNvPr>
            <p:cNvSpPr txBox="1">
              <a:spLocks noChangeArrowheads="1"/>
            </p:cNvSpPr>
            <p:nvPr/>
          </p:nvSpPr>
          <p:spPr bwMode="auto">
            <a:xfrm>
              <a:off x="416215" y="4329366"/>
              <a:ext cx="838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芯片    芯片地址    片选信号    片选逻辑</a:t>
              </a:r>
            </a:p>
          </p:txBody>
        </p:sp>
        <p:sp>
          <p:nvSpPr>
            <p:cNvPr id="105" name="Line 80">
              <a:extLst>
                <a:ext uri="{FF2B5EF4-FFF2-40B4-BE49-F238E27FC236}">
                  <a16:creationId xmlns:a16="http://schemas.microsoft.com/office/drawing/2014/main" id="{0F9B6AE5-EF3C-44E6-9E68-3777B40F768E}"/>
                </a:ext>
              </a:extLst>
            </p:cNvPr>
            <p:cNvSpPr>
              <a:spLocks noChangeShapeType="1"/>
            </p:cNvSpPr>
            <p:nvPr/>
          </p:nvSpPr>
          <p:spPr bwMode="auto">
            <a:xfrm>
              <a:off x="416215" y="4368622"/>
              <a:ext cx="8164368" cy="46802"/>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6" name="Line 81">
              <a:extLst>
                <a:ext uri="{FF2B5EF4-FFF2-40B4-BE49-F238E27FC236}">
                  <a16:creationId xmlns:a16="http://schemas.microsoft.com/office/drawing/2014/main" id="{8B9416BA-D70D-42F2-9086-F1480069C923}"/>
                </a:ext>
              </a:extLst>
            </p:cNvPr>
            <p:cNvSpPr>
              <a:spLocks noChangeShapeType="1"/>
            </p:cNvSpPr>
            <p:nvPr/>
          </p:nvSpPr>
          <p:spPr bwMode="auto">
            <a:xfrm>
              <a:off x="416215" y="4825821"/>
              <a:ext cx="8164368" cy="17495"/>
            </a:xfrm>
            <a:prstGeom prst="line">
              <a:avLst/>
            </a:prstGeom>
            <a:noFill/>
            <a:ln w="381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07" name="Text Box 82">
              <a:extLst>
                <a:ext uri="{FF2B5EF4-FFF2-40B4-BE49-F238E27FC236}">
                  <a16:creationId xmlns:a16="http://schemas.microsoft.com/office/drawing/2014/main" id="{345C35FF-DBD4-45F0-A9A1-DD7C63BD6DD1}"/>
                </a:ext>
              </a:extLst>
            </p:cNvPr>
            <p:cNvSpPr txBox="1">
              <a:spLocks noChangeArrowheads="1"/>
            </p:cNvSpPr>
            <p:nvPr/>
          </p:nvSpPr>
          <p:spPr bwMode="auto">
            <a:xfrm>
              <a:off x="1025815" y="48258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楷体" panose="02010609060101010101" pitchFamily="49" charset="-122"/>
                  <a:ea typeface="楷体" panose="02010609060101010101" pitchFamily="49" charset="-122"/>
                </a:rPr>
                <a:t>1K</a:t>
              </a:r>
            </a:p>
          </p:txBody>
        </p:sp>
        <p:sp>
          <p:nvSpPr>
            <p:cNvPr id="108" name="Text Box 83">
              <a:extLst>
                <a:ext uri="{FF2B5EF4-FFF2-40B4-BE49-F238E27FC236}">
                  <a16:creationId xmlns:a16="http://schemas.microsoft.com/office/drawing/2014/main" id="{2BB5E219-9564-4DEC-A699-01680E7C2545}"/>
                </a:ext>
              </a:extLst>
            </p:cNvPr>
            <p:cNvSpPr txBox="1">
              <a:spLocks noChangeArrowheads="1"/>
            </p:cNvSpPr>
            <p:nvPr/>
          </p:nvSpPr>
          <p:spPr bwMode="auto">
            <a:xfrm>
              <a:off x="1025815" y="52068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09" name="Text Box 84">
              <a:extLst>
                <a:ext uri="{FF2B5EF4-FFF2-40B4-BE49-F238E27FC236}">
                  <a16:creationId xmlns:a16="http://schemas.microsoft.com/office/drawing/2014/main" id="{CE65DDF8-9631-4669-A2F2-6023AB34ECBF}"/>
                </a:ext>
              </a:extLst>
            </p:cNvPr>
            <p:cNvSpPr txBox="1">
              <a:spLocks noChangeArrowheads="1"/>
            </p:cNvSpPr>
            <p:nvPr/>
          </p:nvSpPr>
          <p:spPr bwMode="auto">
            <a:xfrm>
              <a:off x="1025815" y="5664022"/>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10" name="Text Box 85">
              <a:extLst>
                <a:ext uri="{FF2B5EF4-FFF2-40B4-BE49-F238E27FC236}">
                  <a16:creationId xmlns:a16="http://schemas.microsoft.com/office/drawing/2014/main" id="{29C6CD85-E346-4900-8CF5-714B391B218A}"/>
                </a:ext>
              </a:extLst>
            </p:cNvPr>
            <p:cNvSpPr txBox="1">
              <a:spLocks noChangeArrowheads="1"/>
            </p:cNvSpPr>
            <p:nvPr/>
          </p:nvSpPr>
          <p:spPr bwMode="auto">
            <a:xfrm>
              <a:off x="1025815" y="6059310"/>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楷体" panose="02010609060101010101" pitchFamily="49" charset="-122"/>
                  <a:ea typeface="楷体" panose="02010609060101010101" pitchFamily="49" charset="-122"/>
                </a:rPr>
                <a:t>1K</a:t>
              </a:r>
            </a:p>
          </p:txBody>
        </p:sp>
        <p:sp>
          <p:nvSpPr>
            <p:cNvPr id="111" name="Text Box 86">
              <a:extLst>
                <a:ext uri="{FF2B5EF4-FFF2-40B4-BE49-F238E27FC236}">
                  <a16:creationId xmlns:a16="http://schemas.microsoft.com/office/drawing/2014/main" id="{F98BDBCD-8948-4F09-8AF4-02B3A03BC2C1}"/>
                </a:ext>
              </a:extLst>
            </p:cNvPr>
            <p:cNvSpPr txBox="1">
              <a:spLocks noChangeArrowheads="1"/>
            </p:cNvSpPr>
            <p:nvPr/>
          </p:nvSpPr>
          <p:spPr bwMode="auto">
            <a:xfrm>
              <a:off x="2473615" y="4825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2" name="Text Box 87">
              <a:extLst>
                <a:ext uri="{FF2B5EF4-FFF2-40B4-BE49-F238E27FC236}">
                  <a16:creationId xmlns:a16="http://schemas.microsoft.com/office/drawing/2014/main" id="{036F6578-305F-494C-BF97-31D54FFF55C2}"/>
                </a:ext>
              </a:extLst>
            </p:cNvPr>
            <p:cNvSpPr txBox="1">
              <a:spLocks noChangeArrowheads="1"/>
            </p:cNvSpPr>
            <p:nvPr/>
          </p:nvSpPr>
          <p:spPr bwMode="auto">
            <a:xfrm>
              <a:off x="2473615" y="5206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3" name="Text Box 89">
              <a:extLst>
                <a:ext uri="{FF2B5EF4-FFF2-40B4-BE49-F238E27FC236}">
                  <a16:creationId xmlns:a16="http://schemas.microsoft.com/office/drawing/2014/main" id="{DAAEE331-3DE4-4F4D-8B0D-13C7B35C5EDB}"/>
                </a:ext>
              </a:extLst>
            </p:cNvPr>
            <p:cNvSpPr txBox="1">
              <a:spLocks noChangeArrowheads="1"/>
            </p:cNvSpPr>
            <p:nvPr/>
          </p:nvSpPr>
          <p:spPr bwMode="auto">
            <a:xfrm>
              <a:off x="2473615" y="56640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4" name="Text Box 90">
              <a:extLst>
                <a:ext uri="{FF2B5EF4-FFF2-40B4-BE49-F238E27FC236}">
                  <a16:creationId xmlns:a16="http://schemas.microsoft.com/office/drawing/2014/main" id="{E906ADDF-950A-43C4-971E-D1A3A1773DA6}"/>
                </a:ext>
              </a:extLst>
            </p:cNvPr>
            <p:cNvSpPr txBox="1">
              <a:spLocks noChangeArrowheads="1"/>
            </p:cNvSpPr>
            <p:nvPr/>
          </p:nvSpPr>
          <p:spPr bwMode="auto">
            <a:xfrm>
              <a:off x="2473615" y="6059310"/>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9</a:t>
              </a:r>
              <a:r>
                <a:rPr kumimoji="1" lang="en-US" altLang="en-US" sz="2400" b="1" noProof="1">
                  <a:latin typeface="楷体" panose="02010609060101010101" pitchFamily="49" charset="-122"/>
                  <a:ea typeface="楷体" panose="02010609060101010101" pitchFamily="49" charset="-122"/>
                </a:rPr>
                <a:t>～</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5" name="Text Box 91">
              <a:extLst>
                <a:ext uri="{FF2B5EF4-FFF2-40B4-BE49-F238E27FC236}">
                  <a16:creationId xmlns:a16="http://schemas.microsoft.com/office/drawing/2014/main" id="{EABC7534-14AC-4229-98FE-CCB4394747A1}"/>
                </a:ext>
              </a:extLst>
            </p:cNvPr>
            <p:cNvSpPr txBox="1">
              <a:spLocks noChangeArrowheads="1"/>
            </p:cNvSpPr>
            <p:nvPr/>
          </p:nvSpPr>
          <p:spPr bwMode="auto">
            <a:xfrm>
              <a:off x="4759615" y="4825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0</a:t>
              </a:r>
              <a:endParaRPr kumimoji="1" lang="en-US" altLang="zh-CN" sz="2400" b="1" noProof="1">
                <a:latin typeface="楷体" panose="02010609060101010101" pitchFamily="49" charset="-122"/>
                <a:ea typeface="楷体" panose="02010609060101010101" pitchFamily="49" charset="-122"/>
              </a:endParaRPr>
            </a:p>
          </p:txBody>
        </p:sp>
        <p:sp>
          <p:nvSpPr>
            <p:cNvPr id="116" name="Text Box 92">
              <a:extLst>
                <a:ext uri="{FF2B5EF4-FFF2-40B4-BE49-F238E27FC236}">
                  <a16:creationId xmlns:a16="http://schemas.microsoft.com/office/drawing/2014/main" id="{E3C51AB9-E558-44F9-8175-ECC5079959F8}"/>
                </a:ext>
              </a:extLst>
            </p:cNvPr>
            <p:cNvSpPr txBox="1">
              <a:spLocks noChangeArrowheads="1"/>
            </p:cNvSpPr>
            <p:nvPr/>
          </p:nvSpPr>
          <p:spPr bwMode="auto">
            <a:xfrm>
              <a:off x="4759615" y="52068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1</a:t>
              </a:r>
              <a:endParaRPr kumimoji="1" lang="en-US" altLang="zh-CN" sz="2400" b="1" noProof="1">
                <a:latin typeface="楷体" panose="02010609060101010101" pitchFamily="49" charset="-122"/>
                <a:ea typeface="楷体" panose="02010609060101010101" pitchFamily="49" charset="-122"/>
              </a:endParaRPr>
            </a:p>
          </p:txBody>
        </p:sp>
        <p:sp>
          <p:nvSpPr>
            <p:cNvPr id="117" name="Text Box 93">
              <a:extLst>
                <a:ext uri="{FF2B5EF4-FFF2-40B4-BE49-F238E27FC236}">
                  <a16:creationId xmlns:a16="http://schemas.microsoft.com/office/drawing/2014/main" id="{3F33927D-972D-45A8-92A2-AAF9A534B8C2}"/>
                </a:ext>
              </a:extLst>
            </p:cNvPr>
            <p:cNvSpPr txBox="1">
              <a:spLocks noChangeArrowheads="1"/>
            </p:cNvSpPr>
            <p:nvPr/>
          </p:nvSpPr>
          <p:spPr bwMode="auto">
            <a:xfrm>
              <a:off x="4759615" y="5664022"/>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2</a:t>
              </a:r>
              <a:endParaRPr kumimoji="1" lang="en-US" altLang="zh-CN" sz="2400" b="1" noProof="1">
                <a:latin typeface="楷体" panose="02010609060101010101" pitchFamily="49" charset="-122"/>
                <a:ea typeface="楷体" panose="02010609060101010101" pitchFamily="49" charset="-122"/>
              </a:endParaRPr>
            </a:p>
          </p:txBody>
        </p:sp>
        <p:sp>
          <p:nvSpPr>
            <p:cNvPr id="118" name="Text Box 94">
              <a:extLst>
                <a:ext uri="{FF2B5EF4-FFF2-40B4-BE49-F238E27FC236}">
                  <a16:creationId xmlns:a16="http://schemas.microsoft.com/office/drawing/2014/main" id="{2857A2A8-EC3F-48A1-A9C9-637D1E200936}"/>
                </a:ext>
              </a:extLst>
            </p:cNvPr>
            <p:cNvSpPr txBox="1">
              <a:spLocks noChangeArrowheads="1"/>
            </p:cNvSpPr>
            <p:nvPr/>
          </p:nvSpPr>
          <p:spPr bwMode="auto">
            <a:xfrm>
              <a:off x="4759615" y="605931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CS</a:t>
              </a:r>
              <a:r>
                <a:rPr kumimoji="1" lang="en-US" altLang="zh-CN" sz="2400" b="1" baseline="-25000" noProof="1">
                  <a:latin typeface="楷体" panose="02010609060101010101" pitchFamily="49" charset="-122"/>
                  <a:ea typeface="楷体" panose="02010609060101010101" pitchFamily="49" charset="-122"/>
                </a:rPr>
                <a:t>3</a:t>
              </a:r>
              <a:endParaRPr kumimoji="1" lang="en-US" altLang="zh-CN" sz="2400" b="1" noProof="1">
                <a:latin typeface="楷体" panose="02010609060101010101" pitchFamily="49" charset="-122"/>
                <a:ea typeface="楷体" panose="02010609060101010101" pitchFamily="49" charset="-122"/>
              </a:endParaRPr>
            </a:p>
          </p:txBody>
        </p:sp>
        <p:sp>
          <p:nvSpPr>
            <p:cNvPr id="119" name="Text Box 95">
              <a:extLst>
                <a:ext uri="{FF2B5EF4-FFF2-40B4-BE49-F238E27FC236}">
                  <a16:creationId xmlns:a16="http://schemas.microsoft.com/office/drawing/2014/main" id="{ED424420-8B62-4EC9-A8F5-88BB10A80C88}"/>
                </a:ext>
              </a:extLst>
            </p:cNvPr>
            <p:cNvSpPr txBox="1">
              <a:spLocks noChangeArrowheads="1"/>
            </p:cNvSpPr>
            <p:nvPr/>
          </p:nvSpPr>
          <p:spPr bwMode="auto">
            <a:xfrm>
              <a:off x="6893215" y="4825822"/>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0" name="Line 96">
              <a:extLst>
                <a:ext uri="{FF2B5EF4-FFF2-40B4-BE49-F238E27FC236}">
                  <a16:creationId xmlns:a16="http://schemas.microsoft.com/office/drawing/2014/main" id="{180C2B80-24FF-49C1-9093-90F2FA82252C}"/>
                </a:ext>
              </a:extLst>
            </p:cNvPr>
            <p:cNvSpPr>
              <a:spLocks noChangeShapeType="1"/>
            </p:cNvSpPr>
            <p:nvPr/>
          </p:nvSpPr>
          <p:spPr bwMode="auto">
            <a:xfrm>
              <a:off x="6969415" y="49020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1" name="Line 97">
              <a:extLst>
                <a:ext uri="{FF2B5EF4-FFF2-40B4-BE49-F238E27FC236}">
                  <a16:creationId xmlns:a16="http://schemas.microsoft.com/office/drawing/2014/main" id="{D929A094-FBCF-4FA4-9D53-3F751ED2A4A2}"/>
                </a:ext>
              </a:extLst>
            </p:cNvPr>
            <p:cNvSpPr>
              <a:spLocks noChangeShapeType="1"/>
            </p:cNvSpPr>
            <p:nvPr/>
          </p:nvSpPr>
          <p:spPr bwMode="auto">
            <a:xfrm>
              <a:off x="7426615" y="49020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2" name="Text Box 98">
              <a:extLst>
                <a:ext uri="{FF2B5EF4-FFF2-40B4-BE49-F238E27FC236}">
                  <a16:creationId xmlns:a16="http://schemas.microsoft.com/office/drawing/2014/main" id="{763B373D-F61E-45C5-ACF2-9A8B95E81E7E}"/>
                </a:ext>
              </a:extLst>
            </p:cNvPr>
            <p:cNvSpPr txBox="1">
              <a:spLocks noChangeArrowheads="1"/>
            </p:cNvSpPr>
            <p:nvPr/>
          </p:nvSpPr>
          <p:spPr bwMode="auto">
            <a:xfrm>
              <a:off x="6886868" y="5253713"/>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3" name="Text Box 99">
              <a:extLst>
                <a:ext uri="{FF2B5EF4-FFF2-40B4-BE49-F238E27FC236}">
                  <a16:creationId xmlns:a16="http://schemas.microsoft.com/office/drawing/2014/main" id="{285299D9-9B2A-4281-A7FA-2B81AA75BAE8}"/>
                </a:ext>
              </a:extLst>
            </p:cNvPr>
            <p:cNvSpPr txBox="1">
              <a:spLocks noChangeArrowheads="1"/>
            </p:cNvSpPr>
            <p:nvPr/>
          </p:nvSpPr>
          <p:spPr bwMode="auto">
            <a:xfrm>
              <a:off x="6893215" y="5664022"/>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4" name="Text Box 100">
              <a:extLst>
                <a:ext uri="{FF2B5EF4-FFF2-40B4-BE49-F238E27FC236}">
                  <a16:creationId xmlns:a16="http://schemas.microsoft.com/office/drawing/2014/main" id="{4AD1F667-77D1-40E0-8085-C406E8903D4D}"/>
                </a:ext>
              </a:extLst>
            </p:cNvPr>
            <p:cNvSpPr txBox="1">
              <a:spLocks noChangeArrowheads="1"/>
            </p:cNvSpPr>
            <p:nvPr/>
          </p:nvSpPr>
          <p:spPr bwMode="auto">
            <a:xfrm>
              <a:off x="6893215" y="605931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11</a:t>
              </a:r>
              <a:r>
                <a:rPr kumimoji="1" lang="en-US" altLang="zh-CN" sz="2400" b="1" noProof="1">
                  <a:latin typeface="楷体" panose="02010609060101010101" pitchFamily="49" charset="-122"/>
                  <a:ea typeface="楷体" panose="02010609060101010101" pitchFamily="49" charset="-122"/>
                </a:rPr>
                <a:t>A</a:t>
              </a:r>
              <a:r>
                <a:rPr kumimoji="1" lang="en-US" altLang="zh-CN" sz="2400" b="1" baseline="-25000" noProof="1">
                  <a:latin typeface="楷体" panose="02010609060101010101" pitchFamily="49" charset="-122"/>
                  <a:ea typeface="楷体" panose="02010609060101010101" pitchFamily="49" charset="-122"/>
                </a:rPr>
                <a:t>10</a:t>
              </a:r>
              <a:endParaRPr kumimoji="1" lang="en-US" altLang="zh-CN" sz="2400" b="1" noProof="1">
                <a:latin typeface="楷体" panose="02010609060101010101" pitchFamily="49" charset="-122"/>
                <a:ea typeface="楷体" panose="02010609060101010101" pitchFamily="49" charset="-122"/>
              </a:endParaRPr>
            </a:p>
          </p:txBody>
        </p:sp>
        <p:sp>
          <p:nvSpPr>
            <p:cNvPr id="125" name="Line 101">
              <a:extLst>
                <a:ext uri="{FF2B5EF4-FFF2-40B4-BE49-F238E27FC236}">
                  <a16:creationId xmlns:a16="http://schemas.microsoft.com/office/drawing/2014/main" id="{9349282E-7242-4A39-8A8F-B0C155B5BD23}"/>
                </a:ext>
              </a:extLst>
            </p:cNvPr>
            <p:cNvSpPr>
              <a:spLocks noChangeShapeType="1"/>
            </p:cNvSpPr>
            <p:nvPr/>
          </p:nvSpPr>
          <p:spPr bwMode="auto">
            <a:xfrm>
              <a:off x="6969415" y="53592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26" name="Line 102">
              <a:extLst>
                <a:ext uri="{FF2B5EF4-FFF2-40B4-BE49-F238E27FC236}">
                  <a16:creationId xmlns:a16="http://schemas.microsoft.com/office/drawing/2014/main" id="{1FE47C5C-C2EE-412D-BDDF-B5B507C4E075}"/>
                </a:ext>
              </a:extLst>
            </p:cNvPr>
            <p:cNvSpPr>
              <a:spLocks noChangeShapeType="1"/>
            </p:cNvSpPr>
            <p:nvPr/>
          </p:nvSpPr>
          <p:spPr bwMode="auto">
            <a:xfrm>
              <a:off x="7426615" y="5740222"/>
              <a:ext cx="228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pic>
        <p:nvPicPr>
          <p:cNvPr id="2" name="图片 1">
            <a:extLst>
              <a:ext uri="{FF2B5EF4-FFF2-40B4-BE49-F238E27FC236}">
                <a16:creationId xmlns:a16="http://schemas.microsoft.com/office/drawing/2014/main" id="{4EA7BCAC-4023-4563-BCA1-09F4468907B3}"/>
              </a:ext>
            </a:extLst>
          </p:cNvPr>
          <p:cNvPicPr>
            <a:picLocks noChangeAspect="1"/>
          </p:cNvPicPr>
          <p:nvPr/>
        </p:nvPicPr>
        <p:blipFill>
          <a:blip r:embed="rId5"/>
          <a:stretch>
            <a:fillRect/>
          </a:stretch>
        </p:blipFill>
        <p:spPr>
          <a:xfrm>
            <a:off x="861044" y="806907"/>
            <a:ext cx="7155211" cy="3147996"/>
          </a:xfrm>
          <a:prstGeom prst="rect">
            <a:avLst/>
          </a:prstGeom>
        </p:spPr>
      </p:pic>
    </p:spTree>
    <p:extLst>
      <p:ext uri="{BB962C8B-B14F-4D97-AF65-F5344CB8AC3E}">
        <p14:creationId xmlns:p14="http://schemas.microsoft.com/office/powerpoint/2010/main" val="10009511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slide(fromLeft)">
                                      <p:cBhvr>
                                        <p:cTn id="14" dur="500"/>
                                        <p:tgtEl>
                                          <p:spTgt spid="9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ff3adc1-f7bc-4f1a-aa1c-e38c08d1ebf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8e8f2c6-298f-41c5-858d-f5e549723ce7}"/>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11320</TotalTime>
  <Words>4223</Words>
  <Application>Microsoft Office PowerPoint</Application>
  <PresentationFormat>全屏显示(4:3)</PresentationFormat>
  <Paragraphs>1253</Paragraphs>
  <Slides>48</Slides>
  <Notes>47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48</vt:i4>
      </vt:variant>
    </vt:vector>
  </HeadingPairs>
  <TitlesOfParts>
    <vt:vector size="65" baseType="lpstr">
      <vt:lpstr>等线</vt:lpstr>
      <vt:lpstr>等线 Light</vt:lpstr>
      <vt:lpstr>黑体</vt:lpstr>
      <vt:lpstr>华文行楷</vt:lpstr>
      <vt:lpstr>华文隶书</vt:lpstr>
      <vt:lpstr>楷体</vt:lpstr>
      <vt:lpstr>隶书</vt:lpstr>
      <vt:lpstr>宋体</vt:lpstr>
      <vt:lpstr>微软雅黑</vt:lpstr>
      <vt:lpstr>Arial</vt:lpstr>
      <vt:lpstr>Calibri</vt:lpstr>
      <vt:lpstr>Calibri Light</vt:lpstr>
      <vt:lpstr>Cambria Math</vt:lpstr>
      <vt:lpstr>Symbol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例1：用2K×4b的芯片（若干片）构成一个8KB的存储器，其地址范围在78000H~79FFFH之间。地址总线为A0~A19 ，数据总线为D0~D7 ，对芯片读写采用(OE) ̅(即R操作) (WE) ̅  (即W操作)控制，且片选信号要求采用74LS138译码器输出。  (1)需要2K×4b的芯片多少片构成8KB的存储？  (2)芯片地址如何分配？74LS138译码器如何设置？  (3)画出存储器逻辑电路图。 </vt:lpstr>
      <vt:lpstr>PowerPoint 演示文稿</vt:lpstr>
      <vt:lpstr>范围为78000H~79FFF：8K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H Kathy</cp:lastModifiedBy>
  <cp:revision>1478</cp:revision>
  <dcterms:created xsi:type="dcterms:W3CDTF">2018-07-22T02:36:00Z</dcterms:created>
  <dcterms:modified xsi:type="dcterms:W3CDTF">2020-07-27T05:10:33Z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