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842" r:id="rId2"/>
    <p:sldId id="843" r:id="rId3"/>
    <p:sldId id="845" r:id="rId4"/>
    <p:sldId id="844" r:id="rId5"/>
    <p:sldId id="871" r:id="rId6"/>
    <p:sldId id="872" r:id="rId7"/>
    <p:sldId id="905" r:id="rId8"/>
    <p:sldId id="906" r:id="rId9"/>
    <p:sldId id="907" r:id="rId10"/>
    <p:sldId id="908" r:id="rId11"/>
    <p:sldId id="909" r:id="rId12"/>
    <p:sldId id="910" r:id="rId13"/>
    <p:sldId id="911" r:id="rId14"/>
    <p:sldId id="912" r:id="rId15"/>
    <p:sldId id="913" r:id="rId16"/>
    <p:sldId id="914" r:id="rId17"/>
    <p:sldId id="915" r:id="rId18"/>
    <p:sldId id="916" r:id="rId19"/>
    <p:sldId id="917" r:id="rId20"/>
    <p:sldId id="918" r:id="rId21"/>
    <p:sldId id="919" r:id="rId22"/>
    <p:sldId id="920" r:id="rId23"/>
    <p:sldId id="921" r:id="rId24"/>
    <p:sldId id="922" r:id="rId25"/>
    <p:sldId id="923" r:id="rId26"/>
    <p:sldId id="924" r:id="rId27"/>
    <p:sldId id="926" r:id="rId28"/>
    <p:sldId id="925" r:id="rId29"/>
    <p:sldId id="962" r:id="rId30"/>
    <p:sldId id="963" r:id="rId31"/>
    <p:sldId id="964" r:id="rId32"/>
    <p:sldId id="730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1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668CCF"/>
    <a:srgbClr val="FF9900"/>
    <a:srgbClr val="2F5597"/>
    <a:srgbClr val="FFFFFF"/>
    <a:srgbClr val="4472C4"/>
    <a:srgbClr val="FF0000"/>
    <a:srgbClr val="F0DADA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2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1494" y="186"/>
      </p:cViewPr>
      <p:guideLst>
        <p:guide orient="horz" pos="2071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992D-2C79-42E7-8555-68BBF0775AD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719C-5C0D-4320-A160-4F8A3853511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6E19-650E-4DC3-92F5-A5B82CB77E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DA52-32D0-4C20-A690-38B43F95896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D98-86CC-40EB-833B-995CB8485FA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B0B3-074F-4BF1-A145-556FE6F05B2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3AE2-F4C2-4B85-893E-E669A7DC4D25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A9BC-92A0-4741-AE4F-3B9721315B42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5365-852B-4596-89C0-1E736387216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4625-3CA6-41E5-8B70-4DDB257715F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783-08AD-4586-9018-0CFDA0F032ED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D367-BDDF-45E2-B8EA-7EC5A054B6ED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43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第五章 输入</a:t>
            </a:r>
            <a:r>
              <a:rPr lang="en-US" altLang="zh-CN" sz="2800" b="1" dirty="0">
                <a:solidFill>
                  <a:srgbClr val="004578"/>
                </a:solidFill>
              </a:rPr>
              <a:t>/</a:t>
            </a:r>
            <a:r>
              <a:rPr lang="zh-CN" altLang="en-US" sz="2800" b="1" dirty="0">
                <a:solidFill>
                  <a:srgbClr val="004578"/>
                </a:solidFill>
              </a:rPr>
              <a:t>输出系统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58BCE47A-C876-4BEC-8FFB-BD7A7002F3FE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179906" y="902576"/>
            <a:ext cx="8839992" cy="20919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）外总线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计算机系统之间，或计算机系统与其他系统之间互连的总线。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分为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数据线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与地址复用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、控制线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3" name="Text Box 5"/>
          <p:cNvSpPr txBox="1"/>
          <p:nvPr/>
        </p:nvSpPr>
        <p:spPr>
          <a:xfrm>
            <a:off x="41366" y="3110061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按时序控制方式划分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202996" y="3659624"/>
            <a:ext cx="8839992" cy="105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）同步总线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统一时序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控制总线传送操作。</a:t>
            </a: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>
            <a:off x="1828801" y="4711026"/>
            <a:ext cx="562834" cy="540725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2465146" y="4909649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时钟周期、同步脉冲</a:t>
            </a:r>
          </a:p>
        </p:txBody>
      </p:sp>
      <p:sp>
        <p:nvSpPr>
          <p:cNvPr id="17" name="Text Box 5"/>
          <p:cNvSpPr txBox="1"/>
          <p:nvPr/>
        </p:nvSpPr>
        <p:spPr>
          <a:xfrm>
            <a:off x="216850" y="5567265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在固定时钟周期内完成数据传送，由同步脉冲定时打入。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13" grpId="0" build="p"/>
      <p:bldP spid="14" grpId="0" build="p"/>
      <p:bldP spid="16" grpId="0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14" name="Text Box 5"/>
          <p:cNvSpPr txBox="1"/>
          <p:nvPr/>
        </p:nvSpPr>
        <p:spPr>
          <a:xfrm>
            <a:off x="202996" y="2572052"/>
            <a:ext cx="8839992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）异步总线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无固定时钟周期划分，总线周期时间由传送实际需要决定；以异步应答方式控制总线传送操作。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9381" y="83126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6954981" y="831261"/>
            <a:ext cx="0" cy="14478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2687781" y="831261"/>
            <a:ext cx="0" cy="14478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H="1">
            <a:off x="3221179" y="1745660"/>
            <a:ext cx="2" cy="935065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105"/>
          <p:cNvSpPr txBox="1">
            <a:spLocks noChangeArrowheads="1"/>
          </p:cNvSpPr>
          <p:nvPr/>
        </p:nvSpPr>
        <p:spPr bwMode="auto">
          <a:xfrm>
            <a:off x="2611581" y="2570006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打入地址</a:t>
            </a:r>
          </a:p>
        </p:txBody>
      </p:sp>
      <p:sp>
        <p:nvSpPr>
          <p:cNvPr id="25" name="Text Box 106"/>
          <p:cNvSpPr txBox="1">
            <a:spLocks noChangeArrowheads="1"/>
          </p:cNvSpPr>
          <p:nvPr/>
        </p:nvSpPr>
        <p:spPr bwMode="auto">
          <a:xfrm>
            <a:off x="4745181" y="2570006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打入数据</a:t>
            </a:r>
          </a:p>
        </p:txBody>
      </p:sp>
      <p:grpSp>
        <p:nvGrpSpPr>
          <p:cNvPr id="26" name="Group 134"/>
          <p:cNvGrpSpPr/>
          <p:nvPr/>
        </p:nvGrpSpPr>
        <p:grpSpPr bwMode="auto">
          <a:xfrm>
            <a:off x="935181" y="760254"/>
            <a:ext cx="6553200" cy="1888056"/>
            <a:chOff x="336" y="-56"/>
            <a:chExt cx="4128" cy="1489"/>
          </a:xfrm>
        </p:grpSpPr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632" y="672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8" name="Group 7"/>
            <p:cNvGrpSpPr/>
            <p:nvPr/>
          </p:nvGrpSpPr>
          <p:grpSpPr bwMode="auto">
            <a:xfrm>
              <a:off x="1440" y="336"/>
              <a:ext cx="3024" cy="288"/>
              <a:chOff x="624" y="3552"/>
              <a:chExt cx="3024" cy="288"/>
            </a:xfrm>
          </p:grpSpPr>
          <p:grpSp>
            <p:nvGrpSpPr>
              <p:cNvPr id="58" name="Group 8"/>
              <p:cNvGrpSpPr/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7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59" name="Group 13"/>
              <p:cNvGrpSpPr/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7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60" name="Group 18"/>
              <p:cNvGrpSpPr/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6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61" name="Group 23"/>
              <p:cNvGrpSpPr/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6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62" name="Line 28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768" y="336"/>
              <a:ext cx="86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时钟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1584" y="-56"/>
              <a:ext cx="6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T1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2976" y="-56"/>
              <a:ext cx="6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T3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2256" y="-56"/>
              <a:ext cx="6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T2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3648" y="-56"/>
              <a:ext cx="6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T4</a:t>
              </a:r>
            </a:p>
          </p:txBody>
        </p:sp>
        <p:sp>
          <p:nvSpPr>
            <p:cNvPr id="37" name="Text Box 112"/>
            <p:cNvSpPr txBox="1">
              <a:spLocks noChangeArrowheads="1"/>
            </p:cNvSpPr>
            <p:nvPr/>
          </p:nvSpPr>
          <p:spPr bwMode="auto">
            <a:xfrm>
              <a:off x="768" y="678"/>
              <a:ext cx="86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</a:p>
          </p:txBody>
        </p:sp>
        <p:sp>
          <p:nvSpPr>
            <p:cNvPr id="38" name="Line 113"/>
            <p:cNvSpPr>
              <a:spLocks noChangeShapeType="1"/>
            </p:cNvSpPr>
            <p:nvPr/>
          </p:nvSpPr>
          <p:spPr bwMode="auto">
            <a:xfrm>
              <a:off x="1440" y="76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114"/>
            <p:cNvSpPr>
              <a:spLocks noChangeShapeType="1"/>
            </p:cNvSpPr>
            <p:nvPr/>
          </p:nvSpPr>
          <p:spPr bwMode="auto">
            <a:xfrm>
              <a:off x="1440" y="100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115"/>
            <p:cNvSpPr>
              <a:spLocks noChangeShapeType="1"/>
            </p:cNvSpPr>
            <p:nvPr/>
          </p:nvSpPr>
          <p:spPr bwMode="auto">
            <a:xfrm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116"/>
            <p:cNvSpPr>
              <a:spLocks noChangeShapeType="1"/>
            </p:cNvSpPr>
            <p:nvPr/>
          </p:nvSpPr>
          <p:spPr bwMode="auto">
            <a:xfrm>
              <a:off x="1680" y="100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117"/>
            <p:cNvSpPr>
              <a:spLocks noChangeShapeType="1"/>
            </p:cNvSpPr>
            <p:nvPr/>
          </p:nvSpPr>
          <p:spPr bwMode="auto">
            <a:xfrm>
              <a:off x="1680" y="76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118"/>
            <p:cNvSpPr>
              <a:spLocks noChangeShapeType="1"/>
            </p:cNvSpPr>
            <p:nvPr/>
          </p:nvSpPr>
          <p:spPr bwMode="auto">
            <a:xfrm flipH="1"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119"/>
            <p:cNvSpPr>
              <a:spLocks noChangeShapeType="1"/>
            </p:cNvSpPr>
            <p:nvPr/>
          </p:nvSpPr>
          <p:spPr bwMode="auto">
            <a:xfrm flipH="1"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120"/>
            <p:cNvSpPr>
              <a:spLocks noChangeShapeType="1"/>
            </p:cNvSpPr>
            <p:nvPr/>
          </p:nvSpPr>
          <p:spPr bwMode="auto">
            <a:xfrm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121"/>
            <p:cNvSpPr>
              <a:spLocks noChangeShapeType="1"/>
            </p:cNvSpPr>
            <p:nvPr/>
          </p:nvSpPr>
          <p:spPr bwMode="auto">
            <a:xfrm>
              <a:off x="3936" y="100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122"/>
            <p:cNvSpPr>
              <a:spLocks noChangeShapeType="1"/>
            </p:cNvSpPr>
            <p:nvPr/>
          </p:nvSpPr>
          <p:spPr bwMode="auto">
            <a:xfrm>
              <a:off x="3936" y="76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Text Box 123"/>
            <p:cNvSpPr txBox="1">
              <a:spLocks noChangeArrowheads="1"/>
            </p:cNvSpPr>
            <p:nvPr/>
          </p:nvSpPr>
          <p:spPr bwMode="auto">
            <a:xfrm>
              <a:off x="336" y="1069"/>
              <a:ext cx="12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读出数据</a:t>
              </a:r>
            </a:p>
          </p:txBody>
        </p:sp>
        <p:sp>
          <p:nvSpPr>
            <p:cNvPr id="49" name="Line 124"/>
            <p:cNvSpPr>
              <a:spLocks noChangeShapeType="1"/>
            </p:cNvSpPr>
            <p:nvPr/>
          </p:nvSpPr>
          <p:spPr bwMode="auto">
            <a:xfrm>
              <a:off x="379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2928" y="139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 flipH="1">
              <a:off x="283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283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131"/>
            <p:cNvSpPr>
              <a:spLocks noChangeShapeType="1"/>
            </p:cNvSpPr>
            <p:nvPr/>
          </p:nvSpPr>
          <p:spPr bwMode="auto">
            <a:xfrm>
              <a:off x="3888" y="129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132"/>
            <p:cNvSpPr>
              <a:spLocks noChangeShapeType="1"/>
            </p:cNvSpPr>
            <p:nvPr/>
          </p:nvSpPr>
          <p:spPr bwMode="auto">
            <a:xfrm>
              <a:off x="1440" y="1296"/>
              <a:ext cx="13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133"/>
            <p:cNvSpPr>
              <a:spLocks noChangeShapeType="1"/>
            </p:cNvSpPr>
            <p:nvPr/>
          </p:nvSpPr>
          <p:spPr bwMode="auto">
            <a:xfrm flipH="1">
              <a:off x="379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9" name="Line 135"/>
          <p:cNvSpPr>
            <a:spLocks noChangeShapeType="1"/>
          </p:cNvSpPr>
          <p:nvPr/>
        </p:nvSpPr>
        <p:spPr bwMode="auto">
          <a:xfrm flipH="1">
            <a:off x="5354779" y="1898061"/>
            <a:ext cx="2" cy="827041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" name="Line 54"/>
          <p:cNvSpPr>
            <a:spLocks noChangeShapeType="1"/>
          </p:cNvSpPr>
          <p:nvPr/>
        </p:nvSpPr>
        <p:spPr bwMode="auto">
          <a:xfrm flipH="1">
            <a:off x="3246577" y="5694220"/>
            <a:ext cx="2133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" name="Line 55"/>
          <p:cNvSpPr>
            <a:spLocks noChangeShapeType="1"/>
          </p:cNvSpPr>
          <p:nvPr/>
        </p:nvSpPr>
        <p:spPr bwMode="auto">
          <a:xfrm flipV="1">
            <a:off x="5380177" y="5237020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56"/>
          <p:cNvSpPr>
            <a:spLocks noChangeShapeType="1"/>
          </p:cNvSpPr>
          <p:nvPr/>
        </p:nvSpPr>
        <p:spPr bwMode="auto">
          <a:xfrm flipH="1">
            <a:off x="5380177" y="5237020"/>
            <a:ext cx="2667000" cy="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Line 57"/>
          <p:cNvSpPr>
            <a:spLocks noChangeShapeType="1"/>
          </p:cNvSpPr>
          <p:nvPr/>
        </p:nvSpPr>
        <p:spPr bwMode="auto">
          <a:xfrm flipV="1">
            <a:off x="8047177" y="5237020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59"/>
          <p:cNvSpPr>
            <a:spLocks noChangeShapeType="1"/>
          </p:cNvSpPr>
          <p:nvPr/>
        </p:nvSpPr>
        <p:spPr bwMode="auto">
          <a:xfrm flipH="1">
            <a:off x="3246577" y="6303820"/>
            <a:ext cx="457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0"/>
          <p:cNvSpPr>
            <a:spLocks noChangeShapeType="1"/>
          </p:cNvSpPr>
          <p:nvPr/>
        </p:nvSpPr>
        <p:spPr bwMode="auto">
          <a:xfrm flipV="1">
            <a:off x="7818577" y="5846620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1"/>
          <p:cNvSpPr>
            <a:spLocks noChangeShapeType="1"/>
          </p:cNvSpPr>
          <p:nvPr/>
        </p:nvSpPr>
        <p:spPr bwMode="auto">
          <a:xfrm flipH="1">
            <a:off x="7818577" y="5846620"/>
            <a:ext cx="533400" cy="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62"/>
          <p:cNvSpPr>
            <a:spLocks noChangeShapeType="1"/>
          </p:cNvSpPr>
          <p:nvPr/>
        </p:nvSpPr>
        <p:spPr bwMode="auto">
          <a:xfrm flipV="1">
            <a:off x="8351977" y="5846620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Line 49"/>
          <p:cNvSpPr>
            <a:spLocks noChangeShapeType="1"/>
          </p:cNvSpPr>
          <p:nvPr/>
        </p:nvSpPr>
        <p:spPr bwMode="auto">
          <a:xfrm flipH="1">
            <a:off x="3246577" y="447502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Line 50"/>
          <p:cNvSpPr>
            <a:spLocks noChangeShapeType="1"/>
          </p:cNvSpPr>
          <p:nvPr/>
        </p:nvSpPr>
        <p:spPr bwMode="auto">
          <a:xfrm flipV="1">
            <a:off x="3779977" y="4017820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Line 51"/>
          <p:cNvSpPr>
            <a:spLocks noChangeShapeType="1"/>
          </p:cNvSpPr>
          <p:nvPr/>
        </p:nvSpPr>
        <p:spPr bwMode="auto">
          <a:xfrm flipH="1">
            <a:off x="3779977" y="4017820"/>
            <a:ext cx="1219200" cy="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52"/>
          <p:cNvSpPr>
            <a:spLocks noChangeShapeType="1"/>
          </p:cNvSpPr>
          <p:nvPr/>
        </p:nvSpPr>
        <p:spPr bwMode="auto">
          <a:xfrm flipV="1">
            <a:off x="4999177" y="4017820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68"/>
          <p:cNvSpPr>
            <a:spLocks noChangeShapeType="1"/>
          </p:cNvSpPr>
          <p:nvPr/>
        </p:nvSpPr>
        <p:spPr bwMode="auto">
          <a:xfrm flipH="1">
            <a:off x="4999177" y="4475020"/>
            <a:ext cx="376613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72"/>
          <p:cNvSpPr>
            <a:spLocks noChangeShapeType="1"/>
          </p:cNvSpPr>
          <p:nvPr/>
        </p:nvSpPr>
        <p:spPr bwMode="auto">
          <a:xfrm>
            <a:off x="3779977" y="4551220"/>
            <a:ext cx="0" cy="20574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107"/>
          <p:cNvSpPr txBox="1">
            <a:spLocks noChangeArrowheads="1"/>
          </p:cNvSpPr>
          <p:nvPr/>
        </p:nvSpPr>
        <p:spPr bwMode="auto">
          <a:xfrm>
            <a:off x="1722577" y="401782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总线请求</a:t>
            </a:r>
          </a:p>
        </p:txBody>
      </p:sp>
      <p:sp>
        <p:nvSpPr>
          <p:cNvPr id="171" name="Text Box 138"/>
          <p:cNvSpPr txBox="1">
            <a:spLocks noChangeArrowheads="1"/>
          </p:cNvSpPr>
          <p:nvPr/>
        </p:nvSpPr>
        <p:spPr bwMode="auto">
          <a:xfrm>
            <a:off x="315087" y="4087972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72" name="Line 141"/>
          <p:cNvSpPr>
            <a:spLocks noChangeShapeType="1"/>
          </p:cNvSpPr>
          <p:nvPr/>
        </p:nvSpPr>
        <p:spPr bwMode="auto">
          <a:xfrm flipH="1">
            <a:off x="3246577" y="5084620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142"/>
          <p:cNvSpPr>
            <a:spLocks noChangeShapeType="1"/>
          </p:cNvSpPr>
          <p:nvPr/>
        </p:nvSpPr>
        <p:spPr bwMode="auto">
          <a:xfrm flipV="1">
            <a:off x="4160977" y="4627420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143"/>
          <p:cNvSpPr>
            <a:spLocks noChangeShapeType="1"/>
          </p:cNvSpPr>
          <p:nvPr/>
        </p:nvSpPr>
        <p:spPr bwMode="auto">
          <a:xfrm flipH="1">
            <a:off x="4160977" y="4627420"/>
            <a:ext cx="1219200" cy="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144"/>
          <p:cNvSpPr>
            <a:spLocks noChangeShapeType="1"/>
          </p:cNvSpPr>
          <p:nvPr/>
        </p:nvSpPr>
        <p:spPr bwMode="auto">
          <a:xfrm flipV="1">
            <a:off x="5380177" y="4627420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145"/>
          <p:cNvSpPr>
            <a:spLocks noChangeShapeType="1"/>
          </p:cNvSpPr>
          <p:nvPr/>
        </p:nvSpPr>
        <p:spPr bwMode="auto">
          <a:xfrm flipH="1" flipV="1">
            <a:off x="5380176" y="5084619"/>
            <a:ext cx="3385123" cy="1911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147"/>
          <p:cNvSpPr>
            <a:spLocks noChangeShapeType="1"/>
          </p:cNvSpPr>
          <p:nvPr/>
        </p:nvSpPr>
        <p:spPr bwMode="auto">
          <a:xfrm flipH="1" flipV="1">
            <a:off x="8047177" y="5694220"/>
            <a:ext cx="761999" cy="1268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148"/>
          <p:cNvSpPr>
            <a:spLocks noChangeShapeType="1"/>
          </p:cNvSpPr>
          <p:nvPr/>
        </p:nvSpPr>
        <p:spPr bwMode="auto">
          <a:xfrm flipH="1">
            <a:off x="8351977" y="6303820"/>
            <a:ext cx="457199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9" name="Group 151"/>
          <p:cNvGrpSpPr/>
          <p:nvPr/>
        </p:nvGrpSpPr>
        <p:grpSpPr bwMode="auto">
          <a:xfrm>
            <a:off x="1341577" y="4246431"/>
            <a:ext cx="2209800" cy="476251"/>
            <a:chOff x="0" y="3120"/>
            <a:chExt cx="1392" cy="300"/>
          </a:xfrm>
        </p:grpSpPr>
        <p:sp>
          <p:nvSpPr>
            <p:cNvPr id="180" name="Line 46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1" name="Text Box 149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(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设备  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CPU)</a:t>
              </a:r>
            </a:p>
          </p:txBody>
        </p:sp>
        <p:sp>
          <p:nvSpPr>
            <p:cNvPr id="182" name="Line 150"/>
            <p:cNvSpPr>
              <a:spLocks noChangeShapeType="1"/>
            </p:cNvSpPr>
            <p:nvPr/>
          </p:nvSpPr>
          <p:spPr bwMode="auto">
            <a:xfrm>
              <a:off x="528" y="33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83" name="Text Box 152"/>
          <p:cNvSpPr txBox="1">
            <a:spLocks noChangeArrowheads="1"/>
          </p:cNvSpPr>
          <p:nvPr/>
        </p:nvSpPr>
        <p:spPr bwMode="auto">
          <a:xfrm>
            <a:off x="1722577" y="470362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总线批准</a:t>
            </a:r>
          </a:p>
        </p:txBody>
      </p:sp>
      <p:grpSp>
        <p:nvGrpSpPr>
          <p:cNvPr id="184" name="Group 153"/>
          <p:cNvGrpSpPr/>
          <p:nvPr/>
        </p:nvGrpSpPr>
        <p:grpSpPr bwMode="auto">
          <a:xfrm>
            <a:off x="1189177" y="4932231"/>
            <a:ext cx="2209800" cy="476251"/>
            <a:chOff x="0" y="3120"/>
            <a:chExt cx="1392" cy="300"/>
          </a:xfrm>
        </p:grpSpPr>
        <p:sp>
          <p:nvSpPr>
            <p:cNvPr id="185" name="Line 154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6" name="Text Box 155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 (CPU  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87" name="Line 156"/>
            <p:cNvSpPr>
              <a:spLocks noChangeShapeType="1"/>
            </p:cNvSpPr>
            <p:nvPr/>
          </p:nvSpPr>
          <p:spPr bwMode="auto">
            <a:xfrm>
              <a:off x="528" y="331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88" name="Text Box 157"/>
          <p:cNvSpPr txBox="1">
            <a:spLocks noChangeArrowheads="1"/>
          </p:cNvSpPr>
          <p:nvPr/>
        </p:nvSpPr>
        <p:spPr bwMode="auto">
          <a:xfrm>
            <a:off x="1722577" y="538942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主同步</a:t>
            </a:r>
          </a:p>
        </p:txBody>
      </p:sp>
      <p:grpSp>
        <p:nvGrpSpPr>
          <p:cNvPr id="189" name="Group 158"/>
          <p:cNvGrpSpPr/>
          <p:nvPr/>
        </p:nvGrpSpPr>
        <p:grpSpPr bwMode="auto">
          <a:xfrm>
            <a:off x="1265377" y="5618031"/>
            <a:ext cx="2209800" cy="476251"/>
            <a:chOff x="0" y="3120"/>
            <a:chExt cx="1392" cy="300"/>
          </a:xfrm>
        </p:grpSpPr>
        <p:sp>
          <p:nvSpPr>
            <p:cNvPr id="190" name="Line 159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1" name="Text Box 160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 (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主   从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92" name="Line 161"/>
            <p:cNvSpPr>
              <a:spLocks noChangeShapeType="1"/>
            </p:cNvSpPr>
            <p:nvPr/>
          </p:nvSpPr>
          <p:spPr bwMode="auto">
            <a:xfrm>
              <a:off x="489" y="330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93" name="Text Box 162"/>
          <p:cNvSpPr txBox="1">
            <a:spLocks noChangeArrowheads="1"/>
          </p:cNvSpPr>
          <p:nvPr/>
        </p:nvSpPr>
        <p:spPr bwMode="auto">
          <a:xfrm>
            <a:off x="1722577" y="607522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从同步</a:t>
            </a:r>
          </a:p>
        </p:txBody>
      </p:sp>
      <p:grpSp>
        <p:nvGrpSpPr>
          <p:cNvPr id="194" name="Group 163"/>
          <p:cNvGrpSpPr/>
          <p:nvPr/>
        </p:nvGrpSpPr>
        <p:grpSpPr bwMode="auto">
          <a:xfrm>
            <a:off x="1265377" y="6303831"/>
            <a:ext cx="2209800" cy="476251"/>
            <a:chOff x="0" y="3120"/>
            <a:chExt cx="1392" cy="300"/>
          </a:xfrm>
        </p:grpSpPr>
        <p:sp>
          <p:nvSpPr>
            <p:cNvPr id="195" name="Line 164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6" name="Text Box 165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 (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从   主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97" name="Line 166"/>
            <p:cNvSpPr>
              <a:spLocks noChangeShapeType="1"/>
            </p:cNvSpPr>
            <p:nvPr/>
          </p:nvSpPr>
          <p:spPr bwMode="auto">
            <a:xfrm>
              <a:off x="507" y="331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98" name="Line 167"/>
          <p:cNvSpPr>
            <a:spLocks noChangeShapeType="1"/>
          </p:cNvSpPr>
          <p:nvPr/>
        </p:nvSpPr>
        <p:spPr bwMode="auto">
          <a:xfrm>
            <a:off x="3779977" y="4246420"/>
            <a:ext cx="1524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9" name="Line 168"/>
          <p:cNvSpPr>
            <a:spLocks noChangeShapeType="1"/>
          </p:cNvSpPr>
          <p:nvPr/>
        </p:nvSpPr>
        <p:spPr bwMode="auto">
          <a:xfrm>
            <a:off x="3932377" y="4398820"/>
            <a:ext cx="76200" cy="3048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0" name="Line 169"/>
          <p:cNvSpPr>
            <a:spLocks noChangeShapeType="1"/>
          </p:cNvSpPr>
          <p:nvPr/>
        </p:nvSpPr>
        <p:spPr bwMode="auto">
          <a:xfrm>
            <a:off x="4008577" y="4703620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Line 170"/>
          <p:cNvSpPr>
            <a:spLocks noChangeShapeType="1"/>
          </p:cNvSpPr>
          <p:nvPr/>
        </p:nvSpPr>
        <p:spPr bwMode="auto">
          <a:xfrm flipV="1">
            <a:off x="4237177" y="4779820"/>
            <a:ext cx="1524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" name="Line 171"/>
          <p:cNvSpPr>
            <a:spLocks noChangeShapeType="1"/>
          </p:cNvSpPr>
          <p:nvPr/>
        </p:nvSpPr>
        <p:spPr bwMode="auto">
          <a:xfrm flipV="1">
            <a:off x="4389577" y="4322620"/>
            <a:ext cx="304800" cy="4572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" name="Line 172"/>
          <p:cNvSpPr>
            <a:spLocks noChangeShapeType="1"/>
          </p:cNvSpPr>
          <p:nvPr/>
        </p:nvSpPr>
        <p:spPr bwMode="auto">
          <a:xfrm flipV="1">
            <a:off x="4694377" y="4170220"/>
            <a:ext cx="3048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" name="Line 175"/>
          <p:cNvSpPr>
            <a:spLocks noChangeShapeType="1"/>
          </p:cNvSpPr>
          <p:nvPr/>
        </p:nvSpPr>
        <p:spPr bwMode="auto">
          <a:xfrm>
            <a:off x="4999177" y="4170220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" name="Line 176"/>
          <p:cNvSpPr>
            <a:spLocks noChangeShapeType="1"/>
          </p:cNvSpPr>
          <p:nvPr/>
        </p:nvSpPr>
        <p:spPr bwMode="auto">
          <a:xfrm>
            <a:off x="5151577" y="4398820"/>
            <a:ext cx="76200" cy="4572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" name="Line 177"/>
          <p:cNvSpPr>
            <a:spLocks noChangeShapeType="1"/>
          </p:cNvSpPr>
          <p:nvPr/>
        </p:nvSpPr>
        <p:spPr bwMode="auto">
          <a:xfrm>
            <a:off x="5227777" y="4779820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" name="Line 179"/>
          <p:cNvSpPr>
            <a:spLocks noChangeShapeType="1"/>
          </p:cNvSpPr>
          <p:nvPr/>
        </p:nvSpPr>
        <p:spPr bwMode="auto">
          <a:xfrm>
            <a:off x="5151577" y="4475020"/>
            <a:ext cx="0" cy="609600"/>
          </a:xfrm>
          <a:prstGeom prst="line">
            <a:avLst/>
          </a:prstGeom>
          <a:noFill/>
          <a:ln w="1270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" name="Line 180"/>
          <p:cNvSpPr>
            <a:spLocks noChangeShapeType="1"/>
          </p:cNvSpPr>
          <p:nvPr/>
        </p:nvSpPr>
        <p:spPr bwMode="auto">
          <a:xfrm>
            <a:off x="5151577" y="5084620"/>
            <a:ext cx="228600" cy="3810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9" name="Line 181"/>
          <p:cNvSpPr>
            <a:spLocks noChangeShapeType="1"/>
          </p:cNvSpPr>
          <p:nvPr/>
        </p:nvSpPr>
        <p:spPr bwMode="auto">
          <a:xfrm flipH="1" flipV="1">
            <a:off x="7666177" y="5846620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0" name="Line 182"/>
          <p:cNvSpPr>
            <a:spLocks noChangeShapeType="1"/>
          </p:cNvSpPr>
          <p:nvPr/>
        </p:nvSpPr>
        <p:spPr bwMode="auto">
          <a:xfrm flipV="1">
            <a:off x="7666177" y="5541820"/>
            <a:ext cx="76200" cy="3048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Line 183"/>
          <p:cNvSpPr>
            <a:spLocks noChangeShapeType="1"/>
          </p:cNvSpPr>
          <p:nvPr/>
        </p:nvSpPr>
        <p:spPr bwMode="auto">
          <a:xfrm flipV="1">
            <a:off x="7742377" y="5389420"/>
            <a:ext cx="3048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" name="Line 184"/>
          <p:cNvSpPr>
            <a:spLocks noChangeShapeType="1"/>
          </p:cNvSpPr>
          <p:nvPr/>
        </p:nvSpPr>
        <p:spPr bwMode="auto">
          <a:xfrm>
            <a:off x="8047177" y="5389420"/>
            <a:ext cx="762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Line 185"/>
          <p:cNvSpPr>
            <a:spLocks noChangeShapeType="1"/>
          </p:cNvSpPr>
          <p:nvPr/>
        </p:nvSpPr>
        <p:spPr bwMode="auto">
          <a:xfrm>
            <a:off x="8123377" y="5541820"/>
            <a:ext cx="76200" cy="3810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4" name="Line 186"/>
          <p:cNvSpPr>
            <a:spLocks noChangeShapeType="1"/>
          </p:cNvSpPr>
          <p:nvPr/>
        </p:nvSpPr>
        <p:spPr bwMode="auto">
          <a:xfrm>
            <a:off x="8199577" y="5922820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" name="Line 187"/>
          <p:cNvSpPr>
            <a:spLocks noChangeShapeType="1"/>
          </p:cNvSpPr>
          <p:nvPr/>
        </p:nvSpPr>
        <p:spPr bwMode="auto">
          <a:xfrm>
            <a:off x="4160977" y="5084620"/>
            <a:ext cx="0" cy="15240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Line 188"/>
          <p:cNvSpPr>
            <a:spLocks noChangeShapeType="1"/>
          </p:cNvSpPr>
          <p:nvPr/>
        </p:nvSpPr>
        <p:spPr bwMode="auto">
          <a:xfrm>
            <a:off x="5380177" y="5770420"/>
            <a:ext cx="0" cy="11430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7" name="Line 189"/>
          <p:cNvSpPr>
            <a:spLocks noChangeShapeType="1"/>
          </p:cNvSpPr>
          <p:nvPr/>
        </p:nvSpPr>
        <p:spPr bwMode="auto">
          <a:xfrm>
            <a:off x="8351977" y="6380020"/>
            <a:ext cx="0" cy="5334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8" name="Text Box 190"/>
          <p:cNvSpPr txBox="1">
            <a:spLocks noChangeArrowheads="1"/>
          </p:cNvSpPr>
          <p:nvPr/>
        </p:nvSpPr>
        <p:spPr bwMode="auto">
          <a:xfrm>
            <a:off x="6065977" y="622762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总线周期</a:t>
            </a:r>
          </a:p>
        </p:txBody>
      </p:sp>
      <p:sp>
        <p:nvSpPr>
          <p:cNvPr id="219" name="Line 191"/>
          <p:cNvSpPr>
            <a:spLocks noChangeShapeType="1"/>
          </p:cNvSpPr>
          <p:nvPr/>
        </p:nvSpPr>
        <p:spPr bwMode="auto">
          <a:xfrm>
            <a:off x="7666177" y="6532420"/>
            <a:ext cx="6858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0" name="Line 192"/>
          <p:cNvSpPr>
            <a:spLocks noChangeShapeType="1"/>
          </p:cNvSpPr>
          <p:nvPr/>
        </p:nvSpPr>
        <p:spPr bwMode="auto">
          <a:xfrm>
            <a:off x="5380177" y="6532420"/>
            <a:ext cx="6858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1" name="Line 193"/>
          <p:cNvSpPr>
            <a:spLocks noChangeShapeType="1"/>
          </p:cNvSpPr>
          <p:nvPr/>
        </p:nvSpPr>
        <p:spPr bwMode="auto">
          <a:xfrm>
            <a:off x="3398977" y="6532420"/>
            <a:ext cx="3810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2" name="Line 194"/>
          <p:cNvSpPr>
            <a:spLocks noChangeShapeType="1"/>
          </p:cNvSpPr>
          <p:nvPr/>
        </p:nvSpPr>
        <p:spPr bwMode="auto">
          <a:xfrm>
            <a:off x="5380177" y="6151420"/>
            <a:ext cx="5334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3" name="Text Box 195"/>
          <p:cNvSpPr txBox="1">
            <a:spLocks noChangeArrowheads="1"/>
          </p:cNvSpPr>
          <p:nvPr/>
        </p:nvSpPr>
        <p:spPr bwMode="auto">
          <a:xfrm>
            <a:off x="5761177" y="584662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总线传送</a:t>
            </a:r>
          </a:p>
        </p:txBody>
      </p:sp>
      <p:sp>
        <p:nvSpPr>
          <p:cNvPr id="224" name="Line 196"/>
          <p:cNvSpPr>
            <a:spLocks noChangeShapeType="1"/>
          </p:cNvSpPr>
          <p:nvPr/>
        </p:nvSpPr>
        <p:spPr bwMode="auto">
          <a:xfrm>
            <a:off x="7208977" y="6151420"/>
            <a:ext cx="5334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5" name="Line 197"/>
          <p:cNvSpPr>
            <a:spLocks noChangeShapeType="1"/>
          </p:cNvSpPr>
          <p:nvPr/>
        </p:nvSpPr>
        <p:spPr bwMode="auto">
          <a:xfrm>
            <a:off x="4237177" y="6532420"/>
            <a:ext cx="5334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" name="Text Box 198"/>
          <p:cNvSpPr txBox="1">
            <a:spLocks noChangeArrowheads="1"/>
          </p:cNvSpPr>
          <p:nvPr/>
        </p:nvSpPr>
        <p:spPr bwMode="auto">
          <a:xfrm>
            <a:off x="2865577" y="6532420"/>
            <a:ext cx="243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（时间可变）</a:t>
            </a:r>
          </a:p>
        </p:txBody>
      </p:sp>
      <p:sp>
        <p:nvSpPr>
          <p:cNvPr id="227" name="Text Box 199"/>
          <p:cNvSpPr txBox="1">
            <a:spLocks noChangeArrowheads="1"/>
          </p:cNvSpPr>
          <p:nvPr/>
        </p:nvSpPr>
        <p:spPr bwMode="auto">
          <a:xfrm>
            <a:off x="5837377" y="6532420"/>
            <a:ext cx="236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（时间可变）</a:t>
            </a:r>
          </a:p>
        </p:txBody>
      </p:sp>
      <p:sp>
        <p:nvSpPr>
          <p:cNvPr id="228" name="Line 200"/>
          <p:cNvSpPr>
            <a:spLocks noChangeShapeType="1"/>
          </p:cNvSpPr>
          <p:nvPr/>
        </p:nvSpPr>
        <p:spPr bwMode="auto">
          <a:xfrm flipV="1">
            <a:off x="5380177" y="4246420"/>
            <a:ext cx="685800" cy="533400"/>
          </a:xfrm>
          <a:prstGeom prst="line">
            <a:avLst/>
          </a:prstGeom>
          <a:noFill/>
          <a:ln w="1270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9" name="Text Box 201"/>
          <p:cNvSpPr txBox="1">
            <a:spLocks noChangeArrowheads="1"/>
          </p:cNvSpPr>
          <p:nvPr/>
        </p:nvSpPr>
        <p:spPr bwMode="auto">
          <a:xfrm>
            <a:off x="5913577" y="3941620"/>
            <a:ext cx="213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总线权切换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500"/>
                            </p:stCondLst>
                            <p:childTnLst>
                              <p:par>
                                <p:cTn id="3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/>
      <p:bldP spid="24" grpId="0" build="p" advAuto="0"/>
      <p:bldP spid="25" grpId="0" build="p" advAuto="0"/>
      <p:bldP spid="170" grpId="0" build="p"/>
      <p:bldP spid="171" grpId="0"/>
      <p:bldP spid="183" grpId="0" build="p"/>
      <p:bldP spid="188" grpId="0" build="p"/>
      <p:bldP spid="193" grpId="0" build="p"/>
      <p:bldP spid="218" grpId="0" build="p"/>
      <p:bldP spid="223" grpId="0" build="p"/>
      <p:bldP spid="226" grpId="0" build="p"/>
      <p:bldP spid="227" grpId="0" build="p"/>
      <p:bldP spid="229" grpId="0" build="p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179906" y="819452"/>
            <a:ext cx="8839992" cy="571137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）扩展同步总线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以时钟周期为时序基础，允许总线周期中的时钟数可变。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3.3.3 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时序控制方式”。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注意几个“周期”概念：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一步操作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一次内部数据通路传送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总线周期：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经过总线的一次数据传送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通常包含若干时钟周期。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（模型机的一个总线周期只包含一个时钟周期。）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指令周期中的一个操作阶段。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可包含多个总线周期。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179906" y="1613773"/>
            <a:ext cx="8839992" cy="44941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）并行总线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同时传送各位信息。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）串行总线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分时逐位传送各位信息。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：同步、并行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外总线：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异步、并行、串行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同步、异步、扩展同步、并行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41366" y="930265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按数据传送格式划分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179906" y="1308985"/>
            <a:ext cx="8701452" cy="33738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）什么是总线标准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对总线信号组成、信号引脚含义、信号电平等作统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一规定。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）为何制定总线标准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便于灵活组成系统。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）系统总线信号组成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41366" y="837905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、总线标准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944056" y="4824303"/>
            <a:ext cx="25725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电源、地址、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数据、控制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4292402" y="4109221"/>
            <a:ext cx="471344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时序：时钟、定时、应答</a:t>
            </a:r>
          </a:p>
        </p:txBody>
      </p:sp>
      <p:sp>
        <p:nvSpPr>
          <p:cNvPr id="15" name="AutoShape 27"/>
          <p:cNvSpPr/>
          <p:nvPr/>
        </p:nvSpPr>
        <p:spPr bwMode="auto">
          <a:xfrm>
            <a:off x="4063802" y="4337821"/>
            <a:ext cx="196393" cy="1905000"/>
          </a:xfrm>
          <a:prstGeom prst="leftBrace">
            <a:avLst>
              <a:gd name="adj1" fmla="val 69329"/>
              <a:gd name="adj2" fmla="val 50000"/>
            </a:avLst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4292402" y="4566421"/>
            <a:ext cx="471344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数传控制：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写、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IO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4292402" y="5023621"/>
            <a:ext cx="471344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中断请求、响应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4292402" y="5480821"/>
            <a:ext cx="471344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总线请求、响应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292402" y="5938021"/>
            <a:ext cx="471344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复位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12" grpId="0" build="p"/>
      <p:bldP spid="13" grpId="0"/>
      <p:bldP spid="14" grpId="0"/>
      <p:bldP spid="15" grpId="0" animBg="1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179906" y="1419817"/>
            <a:ext cx="8839992" cy="50542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连接到总线上的模块有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两种形态，为了解决竞争总线控制权，必须有总线仲裁部件，以某种规则选择一个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主设备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作为总线的控制者。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多个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主设备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提出总线控制请求时，一般采用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公平策略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进行仲裁。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按照总线仲裁电路的位置不同，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仲裁方式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分为：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集中式仲裁；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分布（散）式仲裁；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-69466" y="856377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（附）总线的仲裁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179906" y="1567593"/>
            <a:ext cx="8839992" cy="16933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集中式仲裁中每个模块有两条线连到中央仲裁器：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一条是送往仲裁器的总线请求（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）信号线；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一条是仲裁器送出的总线授权（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）信号线。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152204" y="930265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）集中式仲裁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49238" y="3431451"/>
            <a:ext cx="5978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三种方式：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940593" y="4178662"/>
            <a:ext cx="30861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00"/>
              </a:buClr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链式查询；</a:t>
            </a:r>
          </a:p>
          <a:p>
            <a:pPr eaLnBrk="0" hangingPunct="0">
              <a:spcBef>
                <a:spcPct val="50000"/>
              </a:spcBef>
              <a:buClr>
                <a:srgbClr val="FFFF00"/>
              </a:buClr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计数器定时查询；</a:t>
            </a:r>
          </a:p>
          <a:p>
            <a:pPr eaLnBrk="0" hangingPunct="0">
              <a:spcBef>
                <a:spcPct val="50000"/>
              </a:spcBef>
              <a:buClr>
                <a:srgbClr val="FFFF00"/>
              </a:buClr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独立请求方式；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05863" y="4897143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如后图例所示</a:t>
            </a:r>
          </a:p>
        </p:txBody>
      </p:sp>
      <p:sp>
        <p:nvSpPr>
          <p:cNvPr id="16" name="AutoShape 9"/>
          <p:cNvSpPr/>
          <p:nvPr/>
        </p:nvSpPr>
        <p:spPr bwMode="auto">
          <a:xfrm>
            <a:off x="4104061" y="4338265"/>
            <a:ext cx="241438" cy="1640977"/>
          </a:xfrm>
          <a:prstGeom prst="rightBrace">
            <a:avLst>
              <a:gd name="adj1" fmla="val 21563"/>
              <a:gd name="adj2" fmla="val 50000"/>
            </a:avLst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12" grpId="0" build="p"/>
      <p:bldP spid="13" grpId="0"/>
      <p:bldP spid="15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20650" y="1080430"/>
            <a:ext cx="538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链式查询集中式总线仲裁</a:t>
            </a:r>
          </a:p>
        </p:txBody>
      </p:sp>
      <p:grpSp>
        <p:nvGrpSpPr>
          <p:cNvPr id="18" name="Group 69"/>
          <p:cNvGrpSpPr/>
          <p:nvPr/>
        </p:nvGrpSpPr>
        <p:grpSpPr bwMode="auto">
          <a:xfrm>
            <a:off x="545812" y="1882910"/>
            <a:ext cx="8181975" cy="2462213"/>
            <a:chOff x="432" y="432"/>
            <a:chExt cx="5154" cy="1551"/>
          </a:xfrm>
        </p:grpSpPr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4224" y="182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198" y="1536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总线授权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432" y="432"/>
              <a:ext cx="432" cy="1415"/>
            </a:xfrm>
            <a:prstGeom prst="rect">
              <a:avLst/>
            </a:prstGeom>
            <a:solidFill>
              <a:schemeClr val="accent1"/>
            </a:solidFill>
            <a:ln w="38100" cap="sq">
              <a:noFill/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总线仲裁器</a:t>
              </a: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H="1">
              <a:off x="864" y="768"/>
              <a:ext cx="4495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V="1">
              <a:off x="2832" y="768"/>
              <a:ext cx="0" cy="86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86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V="1">
              <a:off x="4944" y="768"/>
              <a:ext cx="0" cy="86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864" y="1824"/>
              <a:ext cx="15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198" y="477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33" name="Line 60"/>
            <p:cNvSpPr>
              <a:spLocks noChangeShapeType="1"/>
            </p:cNvSpPr>
            <p:nvPr/>
          </p:nvSpPr>
          <p:spPr bwMode="auto">
            <a:xfrm flipH="1">
              <a:off x="864" y="1296"/>
              <a:ext cx="4495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1200" y="1008"/>
              <a:ext cx="8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总线忙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421" y="1653"/>
              <a:ext cx="817" cy="33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492" y="1653"/>
              <a:ext cx="816" cy="33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4529" y="1644"/>
              <a:ext cx="817" cy="33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 flipV="1">
              <a:off x="3024" y="1296"/>
              <a:ext cx="0" cy="336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 flipV="1">
              <a:off x="4032" y="1296"/>
              <a:ext cx="0" cy="336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65"/>
            <p:cNvSpPr>
              <a:spLocks noChangeShapeType="1"/>
            </p:cNvSpPr>
            <p:nvPr/>
          </p:nvSpPr>
          <p:spPr bwMode="auto">
            <a:xfrm flipV="1">
              <a:off x="5136" y="1296"/>
              <a:ext cx="0" cy="336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66"/>
            <p:cNvSpPr>
              <a:spLocks noChangeShapeType="1"/>
            </p:cNvSpPr>
            <p:nvPr/>
          </p:nvSpPr>
          <p:spPr bwMode="auto">
            <a:xfrm>
              <a:off x="3234" y="1824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68"/>
            <p:cNvSpPr>
              <a:spLocks noChangeShapeType="1"/>
            </p:cNvSpPr>
            <p:nvPr/>
          </p:nvSpPr>
          <p:spPr bwMode="auto">
            <a:xfrm>
              <a:off x="5346" y="1824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3" name="Rectangle 70"/>
          <p:cNvSpPr>
            <a:spLocks noChangeArrowheads="1"/>
          </p:cNvSpPr>
          <p:nvPr/>
        </p:nvSpPr>
        <p:spPr bwMode="auto">
          <a:xfrm>
            <a:off x="521278" y="4546170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总线授权信号被依次串行地传送到所连接的外围设备上进行比较。 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506991" y="5739970"/>
            <a:ext cx="835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离总线控制器的逻辑距离决定，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越近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的优先级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20650" y="849524"/>
            <a:ext cx="538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计数器定时查询方式总线仲裁 </a:t>
            </a:r>
          </a:p>
        </p:txBody>
      </p:sp>
      <p:grpSp>
        <p:nvGrpSpPr>
          <p:cNvPr id="45" name="Group 85"/>
          <p:cNvGrpSpPr/>
          <p:nvPr/>
        </p:nvGrpSpPr>
        <p:grpSpPr bwMode="auto">
          <a:xfrm>
            <a:off x="685800" y="1372895"/>
            <a:ext cx="8110538" cy="3005137"/>
            <a:chOff x="432" y="384"/>
            <a:chExt cx="5109" cy="1893"/>
          </a:xfrm>
        </p:grpSpPr>
        <p:sp>
          <p:nvSpPr>
            <p:cNvPr id="46" name="Line 65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Text Box 66"/>
            <p:cNvSpPr txBox="1">
              <a:spLocks noChangeArrowheads="1"/>
            </p:cNvSpPr>
            <p:nvPr/>
          </p:nvSpPr>
          <p:spPr bwMode="auto">
            <a:xfrm>
              <a:off x="957" y="1887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定时查询计数</a:t>
              </a:r>
            </a:p>
          </p:txBody>
        </p:sp>
        <p:sp>
          <p:nvSpPr>
            <p:cNvPr id="48" name="Text Box 67"/>
            <p:cNvSpPr txBox="1">
              <a:spLocks noChangeArrowheads="1"/>
            </p:cNvSpPr>
            <p:nvPr/>
          </p:nvSpPr>
          <p:spPr bwMode="auto">
            <a:xfrm>
              <a:off x="432" y="384"/>
              <a:ext cx="432" cy="1415"/>
            </a:xfrm>
            <a:prstGeom prst="rect">
              <a:avLst/>
            </a:prstGeom>
            <a:solidFill>
              <a:schemeClr val="accent1"/>
            </a:solidFill>
            <a:ln w="28575" cap="sq">
              <a:noFill/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总线仲裁器</a:t>
              </a:r>
            </a:p>
          </p:txBody>
        </p:sp>
        <p:sp>
          <p:nvSpPr>
            <p:cNvPr id="49" name="Line 68"/>
            <p:cNvSpPr>
              <a:spLocks noChangeShapeType="1"/>
            </p:cNvSpPr>
            <p:nvPr/>
          </p:nvSpPr>
          <p:spPr bwMode="auto">
            <a:xfrm flipH="1">
              <a:off x="864" y="720"/>
              <a:ext cx="4495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69"/>
            <p:cNvSpPr>
              <a:spLocks noChangeShapeType="1"/>
            </p:cNvSpPr>
            <p:nvPr/>
          </p:nvSpPr>
          <p:spPr bwMode="auto">
            <a:xfrm flipV="1">
              <a:off x="2832" y="720"/>
              <a:ext cx="0" cy="86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70"/>
            <p:cNvSpPr>
              <a:spLocks noChangeShapeType="1"/>
            </p:cNvSpPr>
            <p:nvPr/>
          </p:nvSpPr>
          <p:spPr bwMode="auto">
            <a:xfrm flipV="1">
              <a:off x="3840" y="720"/>
              <a:ext cx="0" cy="86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71"/>
            <p:cNvSpPr>
              <a:spLocks noChangeShapeType="1"/>
            </p:cNvSpPr>
            <p:nvPr/>
          </p:nvSpPr>
          <p:spPr bwMode="auto">
            <a:xfrm flipV="1">
              <a:off x="4944" y="720"/>
              <a:ext cx="0" cy="86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72"/>
            <p:cNvSpPr>
              <a:spLocks noChangeShapeType="1"/>
            </p:cNvSpPr>
            <p:nvPr/>
          </p:nvSpPr>
          <p:spPr bwMode="auto">
            <a:xfrm>
              <a:off x="645" y="2265"/>
              <a:ext cx="48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73"/>
            <p:cNvSpPr txBox="1">
              <a:spLocks noChangeArrowheads="1"/>
            </p:cNvSpPr>
            <p:nvPr/>
          </p:nvSpPr>
          <p:spPr bwMode="auto">
            <a:xfrm>
              <a:off x="1200" y="429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55" name="Line 74"/>
            <p:cNvSpPr>
              <a:spLocks noChangeShapeType="1"/>
            </p:cNvSpPr>
            <p:nvPr/>
          </p:nvSpPr>
          <p:spPr bwMode="auto">
            <a:xfrm flipH="1">
              <a:off x="864" y="1248"/>
              <a:ext cx="4495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Text Box 75"/>
            <p:cNvSpPr txBox="1">
              <a:spLocks noChangeArrowheads="1"/>
            </p:cNvSpPr>
            <p:nvPr/>
          </p:nvSpPr>
          <p:spPr bwMode="auto">
            <a:xfrm>
              <a:off x="1200" y="960"/>
              <a:ext cx="8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总线忙</a:t>
              </a:r>
            </a:p>
          </p:txBody>
        </p:sp>
        <p:sp>
          <p:nvSpPr>
            <p:cNvPr id="57" name="Text Box 76"/>
            <p:cNvSpPr txBox="1">
              <a:spLocks noChangeArrowheads="1"/>
            </p:cNvSpPr>
            <p:nvPr/>
          </p:nvSpPr>
          <p:spPr bwMode="auto">
            <a:xfrm>
              <a:off x="2421" y="1605"/>
              <a:ext cx="817" cy="33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58" name="Text Box 77"/>
            <p:cNvSpPr txBox="1">
              <a:spLocks noChangeArrowheads="1"/>
            </p:cNvSpPr>
            <p:nvPr/>
          </p:nvSpPr>
          <p:spPr bwMode="auto">
            <a:xfrm>
              <a:off x="3492" y="1605"/>
              <a:ext cx="816" cy="33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59" name="Text Box 78"/>
            <p:cNvSpPr txBox="1">
              <a:spLocks noChangeArrowheads="1"/>
            </p:cNvSpPr>
            <p:nvPr/>
          </p:nvSpPr>
          <p:spPr bwMode="auto">
            <a:xfrm>
              <a:off x="4529" y="1596"/>
              <a:ext cx="817" cy="33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V="1">
              <a:off x="3024" y="1248"/>
              <a:ext cx="0" cy="336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336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81"/>
            <p:cNvSpPr>
              <a:spLocks noChangeShapeType="1"/>
            </p:cNvSpPr>
            <p:nvPr/>
          </p:nvSpPr>
          <p:spPr bwMode="auto">
            <a:xfrm flipV="1">
              <a:off x="5136" y="1248"/>
              <a:ext cx="0" cy="336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82"/>
            <p:cNvSpPr>
              <a:spLocks noChangeShapeType="1"/>
            </p:cNvSpPr>
            <p:nvPr/>
          </p:nvSpPr>
          <p:spPr bwMode="auto">
            <a:xfrm flipV="1">
              <a:off x="2832" y="196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83"/>
            <p:cNvSpPr>
              <a:spLocks noChangeShapeType="1"/>
            </p:cNvSpPr>
            <p:nvPr/>
          </p:nvSpPr>
          <p:spPr bwMode="auto">
            <a:xfrm flipV="1">
              <a:off x="4944" y="196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84"/>
            <p:cNvSpPr>
              <a:spLocks noChangeShapeType="1"/>
            </p:cNvSpPr>
            <p:nvPr/>
          </p:nvSpPr>
          <p:spPr bwMode="auto">
            <a:xfrm flipH="1" flipV="1">
              <a:off x="651" y="1854"/>
              <a:ext cx="0" cy="4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6" name="Rectangle 86"/>
          <p:cNvSpPr>
            <a:spLocks noChangeArrowheads="1"/>
          </p:cNvSpPr>
          <p:nvPr/>
        </p:nvSpPr>
        <p:spPr bwMode="auto">
          <a:xfrm>
            <a:off x="468313" y="4505036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当查询计数器计数值与发出请求的设备编号一致时，中止查询，该设备获总线控制权。</a:t>
            </a:r>
          </a:p>
        </p:txBody>
      </p:sp>
      <p:sp>
        <p:nvSpPr>
          <p:cNvPr id="67" name="Rectangle 88"/>
          <p:cNvSpPr>
            <a:spLocks noChangeArrowheads="1"/>
          </p:cNvSpPr>
          <p:nvPr/>
        </p:nvSpPr>
        <p:spPr bwMode="auto">
          <a:xfrm>
            <a:off x="450850" y="5500249"/>
            <a:ext cx="8297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优先级灵活：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计数器初值、设备编号可通过程序设定，优先次序可用程序控制。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20650" y="849524"/>
            <a:ext cx="538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独立请求方式总线仲裁</a:t>
            </a:r>
          </a:p>
        </p:txBody>
      </p:sp>
      <p:grpSp>
        <p:nvGrpSpPr>
          <p:cNvPr id="35" name="Group 38"/>
          <p:cNvGrpSpPr/>
          <p:nvPr/>
        </p:nvGrpSpPr>
        <p:grpSpPr bwMode="auto">
          <a:xfrm>
            <a:off x="457200" y="1292507"/>
            <a:ext cx="8307388" cy="4125913"/>
            <a:chOff x="288" y="436"/>
            <a:chExt cx="5233" cy="2599"/>
          </a:xfrm>
        </p:grpSpPr>
        <p:sp>
          <p:nvSpPr>
            <p:cNvPr id="36" name="Line 3"/>
            <p:cNvSpPr>
              <a:spLocks noChangeShapeType="1"/>
            </p:cNvSpPr>
            <p:nvPr/>
          </p:nvSpPr>
          <p:spPr bwMode="auto">
            <a:xfrm flipV="1">
              <a:off x="576" y="2795"/>
              <a:ext cx="0" cy="2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1187" y="2705"/>
              <a:ext cx="7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总线忙</a:t>
              </a:r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 flipH="1">
              <a:off x="912" y="740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V="1">
              <a:off x="2544" y="1992"/>
              <a:ext cx="0" cy="65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V="1">
              <a:off x="3888" y="1339"/>
              <a:ext cx="0" cy="753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V="1">
              <a:off x="4992" y="737"/>
              <a:ext cx="0" cy="110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336" y="3022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1248" y="436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 flipH="1">
              <a:off x="912" y="1038"/>
              <a:ext cx="4416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1248" y="737"/>
              <a:ext cx="1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总线授权</a:t>
              </a:r>
            </a:p>
          </p:txBody>
        </p:sp>
        <p:sp>
          <p:nvSpPr>
            <p:cNvPr id="69" name="Text Box 14"/>
            <p:cNvSpPr txBox="1">
              <a:spLocks noChangeArrowheads="1"/>
            </p:cNvSpPr>
            <p:nvPr/>
          </p:nvSpPr>
          <p:spPr bwMode="auto">
            <a:xfrm>
              <a:off x="2304" y="2456"/>
              <a:ext cx="817" cy="33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70" name="Text Box 15"/>
            <p:cNvSpPr txBox="1">
              <a:spLocks noChangeArrowheads="1"/>
            </p:cNvSpPr>
            <p:nvPr/>
          </p:nvSpPr>
          <p:spPr bwMode="auto">
            <a:xfrm>
              <a:off x="3552" y="2083"/>
              <a:ext cx="816" cy="33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4704" y="1841"/>
              <a:ext cx="817" cy="33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V="1">
              <a:off x="4128" y="1640"/>
              <a:ext cx="0" cy="452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 flipV="1">
              <a:off x="5328" y="1038"/>
              <a:ext cx="0" cy="803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5088" y="2189"/>
              <a:ext cx="16" cy="8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H="1">
              <a:off x="3983" y="2440"/>
              <a:ext cx="1" cy="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2688" y="2811"/>
              <a:ext cx="0" cy="2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288" y="587"/>
              <a:ext cx="576" cy="2208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bg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 wrap="none" anchor="ctr"/>
            <a:lstStyle/>
            <a:p>
              <a:pPr eaLnBrk="0" hangingPunct="0"/>
              <a:r>
                <a:rPr lang="zh-CN" altLang="en-US" sz="28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总线仲裁器</a:t>
              </a:r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>
              <a:off x="912" y="1339"/>
              <a:ext cx="2976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27"/>
            <p:cNvSpPr txBox="1">
              <a:spLocks noChangeArrowheads="1"/>
            </p:cNvSpPr>
            <p:nvPr/>
          </p:nvSpPr>
          <p:spPr bwMode="auto">
            <a:xfrm>
              <a:off x="1248" y="1038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 flipH="1">
              <a:off x="912" y="1640"/>
              <a:ext cx="3216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Text Box 29"/>
            <p:cNvSpPr txBox="1">
              <a:spLocks noChangeArrowheads="1"/>
            </p:cNvSpPr>
            <p:nvPr/>
          </p:nvSpPr>
          <p:spPr bwMode="auto">
            <a:xfrm>
              <a:off x="1248" y="1339"/>
              <a:ext cx="1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总线授权</a:t>
              </a: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 flipV="1">
              <a:off x="2784" y="2293"/>
              <a:ext cx="0" cy="162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 flipH="1">
              <a:off x="912" y="1992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Text Box 32"/>
            <p:cNvSpPr txBox="1">
              <a:spLocks noChangeArrowheads="1"/>
            </p:cNvSpPr>
            <p:nvPr/>
          </p:nvSpPr>
          <p:spPr bwMode="auto">
            <a:xfrm>
              <a:off x="1248" y="1688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 flipH="1">
              <a:off x="912" y="2293"/>
              <a:ext cx="1872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1248" y="1989"/>
              <a:ext cx="1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总线授权</a:t>
              </a:r>
            </a:p>
          </p:txBody>
        </p:sp>
      </p:grp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395288" y="5543832"/>
            <a:ext cx="84978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各设备均通过专用请求信号线与仲裁器连接，且通过独立的授权信号线接收总线批准信号。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66276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48737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55983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386801"/>
            <a:ext cx="3797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模型机系统总线组成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13657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6638" y="4038243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中断方式及接口</a:t>
            </a:r>
          </a:p>
        </p:txBody>
      </p:sp>
      <p:sp>
        <p:nvSpPr>
          <p:cNvPr id="2" name="椭圆 1"/>
          <p:cNvSpPr/>
          <p:nvPr/>
        </p:nvSpPr>
        <p:spPr>
          <a:xfrm>
            <a:off x="3704772" y="496118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6638" y="4863965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DMA方式及接口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402F6F-E8B5-4B89-9F24-98213EC2154F}"/>
              </a:ext>
            </a:extLst>
          </p:cNvPr>
          <p:cNvSpPr/>
          <p:nvPr/>
        </p:nvSpPr>
        <p:spPr>
          <a:xfrm>
            <a:off x="3704772" y="331197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45527-6FFC-4698-B8EB-9307A08050BF}"/>
              </a:ext>
            </a:extLst>
          </p:cNvPr>
          <p:cNvSpPr txBox="1"/>
          <p:nvPr/>
        </p:nvSpPr>
        <p:spPr>
          <a:xfrm>
            <a:off x="4146638" y="3212522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直接程序传送方式与接口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85724" y="1343025"/>
            <a:ext cx="88106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设备需要控制总线时，发请求信号，并监听其它请求信号，各设备能判别自己的优先级，以及能否在下一周期控制总线。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信号线复杂；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防止总线时间浪费</a:t>
            </a:r>
          </a:p>
        </p:txBody>
      </p:sp>
      <p:grpSp>
        <p:nvGrpSpPr>
          <p:cNvPr id="47" name="Group 56"/>
          <p:cNvGrpSpPr/>
          <p:nvPr/>
        </p:nvGrpSpPr>
        <p:grpSpPr bwMode="auto">
          <a:xfrm>
            <a:off x="1030288" y="3370983"/>
            <a:ext cx="7332663" cy="3065463"/>
            <a:chOff x="499" y="1960"/>
            <a:chExt cx="4619" cy="1931"/>
          </a:xfrm>
        </p:grpSpPr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503" y="2246"/>
              <a:ext cx="4355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376" y="2736"/>
              <a:ext cx="952" cy="640"/>
            </a:xfrm>
            <a:prstGeom prst="rect">
              <a:avLst/>
            </a:prstGeom>
            <a:noFill/>
            <a:ln w="28575" cap="sq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681" y="2739"/>
              <a:ext cx="912" cy="640"/>
            </a:xfrm>
            <a:prstGeom prst="rect">
              <a:avLst/>
            </a:prstGeom>
            <a:noFill/>
            <a:ln w="28575" cap="sq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3815" y="2737"/>
              <a:ext cx="912" cy="640"/>
            </a:xfrm>
            <a:prstGeom prst="rect">
              <a:avLst/>
            </a:prstGeom>
            <a:noFill/>
            <a:ln w="28575" cap="sq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 flipV="1">
              <a:off x="1895" y="2246"/>
              <a:ext cx="5" cy="48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H="1" flipV="1">
              <a:off x="3239" y="2246"/>
              <a:ext cx="9" cy="493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1703" y="2532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 flipH="1">
              <a:off x="4101" y="2532"/>
              <a:ext cx="2" cy="2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597" y="1960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 flipH="1">
              <a:off x="499" y="2528"/>
              <a:ext cx="430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644" y="2258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总线忙</a:t>
              </a:r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>
              <a:off x="2951" y="2532"/>
              <a:ext cx="0" cy="2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4343" y="2246"/>
              <a:ext cx="5" cy="48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1415" y="2759"/>
              <a:ext cx="8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仲裁电路</a:t>
              </a: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688" y="2755"/>
              <a:ext cx="8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仲裁电路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3821" y="2764"/>
              <a:ext cx="8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仲裁电路</a:t>
              </a:r>
            </a:p>
          </p:txBody>
        </p:sp>
        <p:sp>
          <p:nvSpPr>
            <p:cNvPr id="64" name="Line 44"/>
            <p:cNvSpPr>
              <a:spLocks noChangeShapeType="1"/>
            </p:cNvSpPr>
            <p:nvPr/>
          </p:nvSpPr>
          <p:spPr bwMode="auto">
            <a:xfrm>
              <a:off x="1397" y="3050"/>
              <a:ext cx="912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>
              <a:off x="2675" y="3051"/>
              <a:ext cx="912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46"/>
            <p:cNvSpPr>
              <a:spLocks noChangeShapeType="1"/>
            </p:cNvSpPr>
            <p:nvPr/>
          </p:nvSpPr>
          <p:spPr bwMode="auto">
            <a:xfrm>
              <a:off x="3815" y="3070"/>
              <a:ext cx="912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Rectangle 48"/>
            <p:cNvSpPr>
              <a:spLocks noChangeArrowheads="1"/>
            </p:cNvSpPr>
            <p:nvPr/>
          </p:nvSpPr>
          <p:spPr bwMode="auto">
            <a:xfrm>
              <a:off x="503" y="3761"/>
              <a:ext cx="4615" cy="130"/>
            </a:xfrm>
            <a:prstGeom prst="rect">
              <a:avLst/>
            </a:prstGeom>
            <a:solidFill>
              <a:srgbClr val="668CCF"/>
            </a:solidFill>
            <a:ln w="12700" cap="sq">
              <a:solidFill>
                <a:schemeClr val="tx1"/>
              </a:solidFill>
              <a:miter lim="800000"/>
            </a:ln>
          </p:spPr>
          <p:txBody>
            <a:bodyPr wrap="square" anchor="ctr">
              <a:noAutofit/>
            </a:bodyPr>
            <a:lstStyle/>
            <a:p>
              <a:pPr eaLnBrk="0" hangingPunct="0"/>
              <a:endPara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1847" y="3376"/>
              <a:ext cx="0" cy="3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3143" y="3376"/>
              <a:ext cx="0" cy="3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>
              <a:off x="4295" y="3677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53"/>
            <p:cNvSpPr>
              <a:spLocks noChangeShapeType="1"/>
            </p:cNvSpPr>
            <p:nvPr/>
          </p:nvSpPr>
          <p:spPr bwMode="auto">
            <a:xfrm>
              <a:off x="4295" y="3376"/>
              <a:ext cx="0" cy="3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551" y="3481"/>
              <a:ext cx="7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/>
            <a:p>
              <a:pPr eaLnBrk="0" hangingPunct="0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</p:grpSp>
      <p:sp>
        <p:nvSpPr>
          <p:cNvPr id="93" name="Text Box 5"/>
          <p:cNvSpPr txBox="1"/>
          <p:nvPr/>
        </p:nvSpPr>
        <p:spPr>
          <a:xfrm>
            <a:off x="152204" y="854065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）分布式仲裁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9" name="Text Box 5"/>
          <p:cNvSpPr txBox="1"/>
          <p:nvPr/>
        </p:nvSpPr>
        <p:spPr>
          <a:xfrm>
            <a:off x="41366" y="837905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、总线的信号组成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54699" y="1425278"/>
            <a:ext cx="3922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）什么是总线标准？</a:t>
            </a: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4699" y="2018425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对总线物理结构、功能、电气等规范统一规定。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1998" y="2614750"/>
            <a:ext cx="90148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针对系统总线和外总线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对总线四大特性进行统一的规范，如下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669349" y="3601599"/>
            <a:ext cx="262731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物理特性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62999" y="4195324"/>
            <a:ext cx="25098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功能特性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670937" y="4835811"/>
            <a:ext cx="243363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电气特性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672524" y="5926424"/>
            <a:ext cx="26543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时间特性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69" name="Text Box 23"/>
          <p:cNvSpPr txBox="1">
            <a:spLocks noChangeArrowheads="1"/>
          </p:cNvSpPr>
          <p:nvPr/>
        </p:nvSpPr>
        <p:spPr bwMode="auto">
          <a:xfrm>
            <a:off x="2351811" y="3580962"/>
            <a:ext cx="63055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如接插头大小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引脚数量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相对位置等</a:t>
            </a: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2323236" y="4195324"/>
            <a:ext cx="461168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描述每一信号线的功能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2332761" y="4827874"/>
            <a:ext cx="34134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如信号传送方向、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4534624" y="5299361"/>
            <a:ext cx="34134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信号的正负逻辑等。</a:t>
            </a:r>
          </a:p>
        </p:txBody>
      </p:sp>
      <p:sp>
        <p:nvSpPr>
          <p:cNvPr id="73" name="Rectangle 27"/>
          <p:cNvSpPr>
            <a:spLocks noChangeArrowheads="1"/>
          </p:cNvSpPr>
          <p:nvPr/>
        </p:nvSpPr>
        <p:spPr bwMode="auto">
          <a:xfrm>
            <a:off x="5312499" y="4811999"/>
            <a:ext cx="269526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信号驱动能力、</a:t>
            </a: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2347049" y="5291424"/>
            <a:ext cx="23780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抗干扰能力、</a:t>
            </a: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2327999" y="5907374"/>
            <a:ext cx="59848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如信号有效的时机、持续时间等。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0" grpId="0"/>
      <p:bldP spid="41" grpId="0"/>
      <p:bldP spid="42" grpId="0" build="p"/>
      <p:bldP spid="43" grpId="0" build="p"/>
      <p:bldP spid="44" grpId="0" build="p"/>
      <p:bldP spid="45" grpId="0" build="p"/>
      <p:bldP spid="68" grpId="0" build="p"/>
      <p:bldP spid="69" grpId="0" build="p"/>
      <p:bldP spid="70" grpId="0" build="p"/>
      <p:bldP spid="71" grpId="0" build="p"/>
      <p:bldP spid="72" grpId="0" build="p"/>
      <p:bldP spid="73" grpId="0" build="p"/>
      <p:bldP spid="74" grpId="0" build="p"/>
      <p:bldP spid="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88480" y="2116998"/>
            <a:ext cx="458628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采用总线结构的好处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28168" y="2758348"/>
            <a:ext cx="8396287" cy="163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技术工程角度：简化硬件设计、易于扩充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从用户的角度：具有“易获得性”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从厂商的角度：易于批量生产、降低成本。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83718" y="1441158"/>
            <a:ext cx="4640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便于灵活组成系统。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93243" y="822033"/>
            <a:ext cx="4425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）为何制定总线标准？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96418" y="4524945"/>
            <a:ext cx="8860424" cy="169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常见的总线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Omnibus,unibus,multibus,PC,ISA,EISA,Microchannel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(PS/2),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,SCSI,Nubus,USB,Firewire,VME,Futurebus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  <p:bldP spid="28" grpId="0"/>
      <p:bldP spid="29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93243" y="822033"/>
            <a:ext cx="4425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PCI</a:t>
            </a:r>
            <a:r>
              <a:rPr lang="zh-CN" altLang="en-US" dirty="0"/>
              <a:t>总线介绍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36668" y="1341146"/>
            <a:ext cx="9284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外围组件互连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(PCI, </a:t>
            </a:r>
            <a:r>
              <a:rPr lang="en-US" altLang="zh-CN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Peripheral Component Interconnect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36668" y="1866136"/>
            <a:ext cx="88133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一种高性能的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位同步总线，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地址信号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数据信号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复用，可扩展至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公司于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1991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年底提出，受到许多微处理器和外围设备生产商的支持。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36668" y="3283091"/>
            <a:ext cx="88706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总线可以在主板上和其他系统总线（如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ISA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EISA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等）相连（通过桥接器），以分别适应高速和低速的外围设备。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47422" y="4547841"/>
            <a:ext cx="8424862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PCI1.0: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工作频率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33MHz,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传输率为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132MB/s;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PCI2.1: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工作频率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66MHz,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传输率为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264/528MB/s;</a:t>
            </a: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727791" y="5531565"/>
            <a:ext cx="8424862" cy="126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PCI-X: 64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66/133MHz,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传输率高达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1.06GB/s;</a:t>
            </a:r>
          </a:p>
          <a:p>
            <a:pPr algn="just" eaLnBrk="0" hangingPunct="0">
              <a:lnSpc>
                <a:spcPct val="11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PCI-E 1.0: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串行，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2.5GHz, 1x: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双工可达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512MB/s</a:t>
            </a:r>
          </a:p>
          <a:p>
            <a:pPr algn="just" eaLnBrk="0" hangingPunct="0">
              <a:lnSpc>
                <a:spcPct val="11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2.0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845749" y="1024122"/>
          <a:ext cx="7539447" cy="459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6" imgW="2755265" imgH="1679575" progId="Photoshop.Image.5">
                  <p:embed/>
                </p:oleObj>
              </mc:Choice>
              <mc:Fallback>
                <p:oleObj r:id="rId6" imgW="2755265" imgH="1679575" progId="Photoshop.Image.5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49" y="1024122"/>
                        <a:ext cx="7539447" cy="45943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ap="sq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135768" y="5749508"/>
            <a:ext cx="6827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（单处理器，此时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总线作为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7CACF1E-5FC1-412D-BFE8-DF5C449DE5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135768" y="5749508"/>
            <a:ext cx="6827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（多处理器，此时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总线作为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7CACF1E-5FC1-412D-BFE8-DF5C449DE5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377852"/>
              </p:ext>
            </p:extLst>
          </p:nvPr>
        </p:nvGraphicFramePr>
        <p:xfrm>
          <a:off x="556562" y="1037814"/>
          <a:ext cx="8030875" cy="4555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6" imgW="3535680" imgH="2007235" progId="Photoshop.Image.5">
                  <p:embed/>
                </p:oleObj>
              </mc:Choice>
              <mc:Fallback>
                <p:oleObj r:id="rId6" imgW="3535680" imgH="2007235" progId="Photoshop.Image.5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62" y="1037814"/>
                        <a:ext cx="8030875" cy="4555682"/>
                      </a:xfrm>
                      <a:prstGeom prst="rect">
                        <a:avLst/>
                      </a:prstGeom>
                      <a:ln w="38100" cap="sq">
                        <a:noFill/>
                        <a:miter lim="800000"/>
                        <a:headEnd type="none" w="sm" len="sm"/>
                        <a:tailEnd type="none" w="sm" len="sm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7CACF1E-5FC1-412D-BFE8-DF5C449DE5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22263" y="1180895"/>
            <a:ext cx="8482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总线的信号组成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859282" y="2011343"/>
            <a:ext cx="3325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必备信号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59282" y="2585225"/>
            <a:ext cx="3086101" cy="339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地址和数据信号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接口控制信号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仲裁信号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错误报告信号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411240" y="2005136"/>
            <a:ext cx="3313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可选信号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411241" y="2579018"/>
            <a:ext cx="3615160" cy="270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中断请求信号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高速缓存支持信号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位总线扩展信号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JTAG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边界扫描信号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7CACF1E-5FC1-412D-BFE8-DF5C449DE5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22263" y="1180895"/>
            <a:ext cx="8482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总线的仲裁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98476" y="2089739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采用独立请求的集中式总线仲裁，如下图所示。</a:t>
            </a:r>
          </a:p>
        </p:txBody>
      </p:sp>
      <p:grpSp>
        <p:nvGrpSpPr>
          <p:cNvPr id="18" name="Group 73"/>
          <p:cNvGrpSpPr/>
          <p:nvPr/>
        </p:nvGrpSpPr>
        <p:grpSpPr bwMode="auto">
          <a:xfrm>
            <a:off x="4732339" y="3143250"/>
            <a:ext cx="3995738" cy="1868488"/>
            <a:chOff x="3061" y="1356"/>
            <a:chExt cx="2517" cy="1177"/>
          </a:xfrm>
        </p:grpSpPr>
        <p:grpSp>
          <p:nvGrpSpPr>
            <p:cNvPr id="19" name="Group 67"/>
            <p:cNvGrpSpPr/>
            <p:nvPr/>
          </p:nvGrpSpPr>
          <p:grpSpPr bwMode="auto">
            <a:xfrm>
              <a:off x="3061" y="1661"/>
              <a:ext cx="589" cy="872"/>
              <a:chOff x="3061" y="1661"/>
              <a:chExt cx="589" cy="872"/>
            </a:xfrm>
          </p:grpSpPr>
          <p:sp>
            <p:nvSpPr>
              <p:cNvPr id="27" name="Text Box 59"/>
              <p:cNvSpPr txBox="1">
                <a:spLocks noChangeArrowheads="1"/>
              </p:cNvSpPr>
              <p:nvPr/>
            </p:nvSpPr>
            <p:spPr bwMode="auto">
              <a:xfrm>
                <a:off x="3061" y="1661"/>
                <a:ext cx="589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总线请求信号</a:t>
                </a:r>
              </a:p>
            </p:txBody>
          </p:sp>
          <p:sp>
            <p:nvSpPr>
              <p:cNvPr id="28" name="Line 48"/>
              <p:cNvSpPr>
                <a:spLocks noChangeShapeType="1"/>
              </p:cNvSpPr>
              <p:nvPr/>
            </p:nvSpPr>
            <p:spPr bwMode="auto">
              <a:xfrm flipV="1">
                <a:off x="3107" y="1709"/>
                <a:ext cx="0" cy="814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 bwMode="auto">
            <a:xfrm>
              <a:off x="4864" y="1356"/>
              <a:ext cx="714" cy="1151"/>
              <a:chOff x="4864" y="1356"/>
              <a:chExt cx="714" cy="1151"/>
            </a:xfrm>
          </p:grpSpPr>
          <p:sp>
            <p:nvSpPr>
              <p:cNvPr id="23" name="Line 49"/>
              <p:cNvSpPr>
                <a:spLocks noChangeShapeType="1"/>
              </p:cNvSpPr>
              <p:nvPr/>
            </p:nvSpPr>
            <p:spPr bwMode="auto">
              <a:xfrm flipV="1">
                <a:off x="4876" y="1356"/>
                <a:ext cx="0" cy="1122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Text Box 50"/>
              <p:cNvSpPr txBox="1">
                <a:spLocks noChangeArrowheads="1"/>
              </p:cNvSpPr>
              <p:nvPr/>
            </p:nvSpPr>
            <p:spPr bwMode="auto">
              <a:xfrm>
                <a:off x="4864" y="1635"/>
                <a:ext cx="714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总线请求信号</a:t>
                </a:r>
              </a:p>
            </p:txBody>
          </p:sp>
        </p:grpSp>
      </p:grpSp>
      <p:sp>
        <p:nvSpPr>
          <p:cNvPr id="29" name="Text Box 52"/>
          <p:cNvSpPr txBox="1">
            <a:spLocks noChangeArrowheads="1"/>
          </p:cNvSpPr>
          <p:nvPr/>
        </p:nvSpPr>
        <p:spPr bwMode="auto">
          <a:xfrm>
            <a:off x="5553076" y="3402013"/>
            <a:ext cx="1701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总线授权</a:t>
            </a: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3797300" y="4941888"/>
            <a:ext cx="1296988" cy="523220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5238750" y="49641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6678613" y="4941888"/>
            <a:ext cx="1296987" cy="523220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grpSp>
        <p:nvGrpSpPr>
          <p:cNvPr id="36" name="Group 70"/>
          <p:cNvGrpSpPr/>
          <p:nvPr/>
        </p:nvGrpSpPr>
        <p:grpSpPr bwMode="auto">
          <a:xfrm>
            <a:off x="1176338" y="3430588"/>
            <a:ext cx="820737" cy="1493837"/>
            <a:chOff x="821" y="1537"/>
            <a:chExt cx="517" cy="941"/>
          </a:xfrm>
        </p:grpSpPr>
        <p:sp>
          <p:nvSpPr>
            <p:cNvPr id="37" name="Line 56"/>
            <p:cNvSpPr>
              <a:spLocks noChangeShapeType="1"/>
            </p:cNvSpPr>
            <p:nvPr/>
          </p:nvSpPr>
          <p:spPr bwMode="auto">
            <a:xfrm flipV="1">
              <a:off x="1338" y="1855"/>
              <a:ext cx="0" cy="623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58"/>
            <p:cNvSpPr>
              <a:spLocks noChangeShapeType="1"/>
            </p:cNvSpPr>
            <p:nvPr/>
          </p:nvSpPr>
          <p:spPr bwMode="auto">
            <a:xfrm>
              <a:off x="821" y="1537"/>
              <a:ext cx="0" cy="94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9" name="Group 71"/>
          <p:cNvGrpSpPr/>
          <p:nvPr/>
        </p:nvGrpSpPr>
        <p:grpSpPr bwMode="auto">
          <a:xfrm>
            <a:off x="1204913" y="3430588"/>
            <a:ext cx="5834062" cy="504825"/>
            <a:chOff x="839" y="1537"/>
            <a:chExt cx="3675" cy="318"/>
          </a:xfrm>
        </p:grpSpPr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H="1">
              <a:off x="839" y="1537"/>
              <a:ext cx="3675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 flipH="1">
              <a:off x="1338" y="1855"/>
              <a:ext cx="1361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2" name="Text Box 61"/>
          <p:cNvSpPr txBox="1">
            <a:spLocks noChangeArrowheads="1"/>
          </p:cNvSpPr>
          <p:nvPr/>
        </p:nvSpPr>
        <p:spPr bwMode="auto">
          <a:xfrm>
            <a:off x="2544763" y="3910013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总线授权</a:t>
            </a:r>
          </a:p>
        </p:txBody>
      </p:sp>
      <p:grpSp>
        <p:nvGrpSpPr>
          <p:cNvPr id="43" name="Group 72"/>
          <p:cNvGrpSpPr/>
          <p:nvPr/>
        </p:nvGrpSpPr>
        <p:grpSpPr bwMode="auto">
          <a:xfrm>
            <a:off x="4157663" y="3430588"/>
            <a:ext cx="2881312" cy="1493837"/>
            <a:chOff x="2699" y="1537"/>
            <a:chExt cx="1815" cy="941"/>
          </a:xfrm>
        </p:grpSpPr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4514" y="1537"/>
              <a:ext cx="0" cy="941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62"/>
            <p:cNvSpPr>
              <a:spLocks noChangeShapeType="1"/>
            </p:cNvSpPr>
            <p:nvPr/>
          </p:nvSpPr>
          <p:spPr bwMode="auto">
            <a:xfrm flipV="1">
              <a:off x="2699" y="1855"/>
              <a:ext cx="0" cy="623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6" name="Group 74"/>
          <p:cNvGrpSpPr/>
          <p:nvPr/>
        </p:nvGrpSpPr>
        <p:grpSpPr bwMode="auto">
          <a:xfrm>
            <a:off x="831850" y="3143250"/>
            <a:ext cx="6781800" cy="560388"/>
            <a:chOff x="604" y="1356"/>
            <a:chExt cx="4272" cy="353"/>
          </a:xfrm>
        </p:grpSpPr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604" y="1356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H="1">
              <a:off x="1066" y="1709"/>
              <a:ext cx="204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9" name="Group 75"/>
          <p:cNvGrpSpPr/>
          <p:nvPr/>
        </p:nvGrpSpPr>
        <p:grpSpPr bwMode="auto">
          <a:xfrm>
            <a:off x="803275" y="3141663"/>
            <a:ext cx="762000" cy="1782762"/>
            <a:chOff x="586" y="1355"/>
            <a:chExt cx="480" cy="1123"/>
          </a:xfrm>
        </p:grpSpPr>
        <p:sp>
          <p:nvSpPr>
            <p:cNvPr id="50" name="Line 64"/>
            <p:cNvSpPr>
              <a:spLocks noChangeShapeType="1"/>
            </p:cNvSpPr>
            <p:nvPr/>
          </p:nvSpPr>
          <p:spPr bwMode="auto">
            <a:xfrm flipV="1">
              <a:off x="1066" y="1719"/>
              <a:ext cx="0" cy="759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586" y="1355"/>
              <a:ext cx="0" cy="1123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2" name="Rectangle 66"/>
          <p:cNvSpPr>
            <a:spLocks noChangeArrowheads="1"/>
          </p:cNvSpPr>
          <p:nvPr/>
        </p:nvSpPr>
        <p:spPr bwMode="auto">
          <a:xfrm>
            <a:off x="476250" y="4958884"/>
            <a:ext cx="1800493" cy="523220"/>
          </a:xfrm>
          <a:prstGeom prst="rect">
            <a:avLst/>
          </a:prstGeom>
          <a:solidFill>
            <a:schemeClr val="accent1"/>
          </a:solidFill>
          <a:ln w="38100" cap="sq">
            <a:noFill/>
            <a:miter lim="800000"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lang="zh-CN" altLang="en-US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仲裁器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9" grpId="0"/>
      <p:bldP spid="42" grpId="0"/>
      <p:bldP spid="52" grpId="0" animBg="1"/>
      <p:bldP spid="5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7CACF1E-5FC1-412D-BFE8-DF5C449DE5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7178" name="Text Box 3082"/>
          <p:cNvSpPr txBox="1"/>
          <p:nvPr/>
        </p:nvSpPr>
        <p:spPr>
          <a:xfrm>
            <a:off x="63500" y="770890"/>
            <a:ext cx="8996045" cy="1383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接口指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主机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外设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的交接部分，位于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外设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之间。</a:t>
            </a:r>
          </a:p>
        </p:txBody>
      </p:sp>
      <p:sp>
        <p:nvSpPr>
          <p:cNvPr id="3" name="Text Box 3082"/>
          <p:cNvSpPr txBox="1"/>
          <p:nvPr/>
        </p:nvSpPr>
        <p:spPr>
          <a:xfrm>
            <a:off x="63500" y="2955290"/>
            <a:ext cx="8996045" cy="363234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、接口分类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）按数据传送格式划分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并行接口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接口与系统总线、接口与外设均按并行方式传送数据。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数据各位同时传送。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适用于设备本身并行工作，距主机较近的场合。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Text Box 3086"/>
          <p:cNvSpPr txBox="1"/>
          <p:nvPr/>
        </p:nvSpPr>
        <p:spPr>
          <a:xfrm>
            <a:off x="3992245" y="2064068"/>
            <a:ext cx="1371600" cy="521970"/>
          </a:xfrm>
          <a:prstGeom prst="rect">
            <a:avLst/>
          </a:prstGeom>
          <a:solidFill>
            <a:srgbClr val="00CC99"/>
          </a:solidFill>
          <a:ln w="381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接口</a:t>
            </a:r>
            <a:endParaRPr lang="zh-CN" altLang="en-US" sz="28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Line 3087"/>
          <p:cNvSpPr/>
          <p:nvPr/>
        </p:nvSpPr>
        <p:spPr>
          <a:xfrm>
            <a:off x="5821045" y="1759268"/>
            <a:ext cx="0" cy="1219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Line 3088"/>
          <p:cNvSpPr/>
          <p:nvPr/>
        </p:nvSpPr>
        <p:spPr>
          <a:xfrm>
            <a:off x="3535045" y="1767205"/>
            <a:ext cx="0" cy="1219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 Box 3089"/>
          <p:cNvSpPr txBox="1"/>
          <p:nvPr/>
        </p:nvSpPr>
        <p:spPr>
          <a:xfrm>
            <a:off x="5897245" y="1911668"/>
            <a:ext cx="611188" cy="10668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</a:p>
        </p:txBody>
      </p:sp>
      <p:sp>
        <p:nvSpPr>
          <p:cNvPr id="9" name="Text Box 3090"/>
          <p:cNvSpPr txBox="1"/>
          <p:nvPr/>
        </p:nvSpPr>
        <p:spPr>
          <a:xfrm>
            <a:off x="2925445" y="1606868"/>
            <a:ext cx="611188" cy="1752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sp>
        <p:nvSpPr>
          <p:cNvPr id="10" name="Line 3091"/>
          <p:cNvSpPr/>
          <p:nvPr/>
        </p:nvSpPr>
        <p:spPr>
          <a:xfrm>
            <a:off x="3535045" y="234346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" name="Line 3092"/>
          <p:cNvSpPr/>
          <p:nvPr/>
        </p:nvSpPr>
        <p:spPr>
          <a:xfrm>
            <a:off x="5363845" y="236886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/>
      <p:bldP spid="3" grpId="0" build="p"/>
      <p:bldP spid="5" grpId="0" bldLvl="0" animBg="1"/>
      <p:bldP spid="8" grpId="0" build="p" advAuto="1000"/>
      <p:bldP spid="9" grpId="0" build="p" advAuto="1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7CACF1E-5FC1-412D-BFE8-DF5C449DE5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3" name="Text Box 3082"/>
          <p:cNvSpPr txBox="1"/>
          <p:nvPr/>
        </p:nvSpPr>
        <p:spPr>
          <a:xfrm>
            <a:off x="63500" y="775970"/>
            <a:ext cx="9080500" cy="577532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串行接口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接口与系统总线并行传送，接口与外设串行传送。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数据逐位分时传送。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适用于设备本身串行工作，或距主机较远，或需减少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传送线的情况。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）按时序控制方式划分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同步接口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接口与系统总线的信息传送由统一时序信号控制。</a:t>
            </a:r>
          </a:p>
          <a:p>
            <a:pPr algn="l" fontAlgn="auto">
              <a:lnSpc>
                <a:spcPct val="13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b. 异步接口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接口与系统总线的信息传送采用异步应答方式。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9A96-A0C2-463E-9837-0AC413EB924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35" name="Text Box 5"/>
          <p:cNvSpPr txBox="1"/>
          <p:nvPr/>
        </p:nvSpPr>
        <p:spPr>
          <a:xfrm>
            <a:off x="274742" y="906449"/>
            <a:ext cx="4936786" cy="2813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本章讨论：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的基本概念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的基本概念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中断方式及其接口组成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方式及其接口组成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Text Box 5"/>
          <p:cNvSpPr txBox="1"/>
          <p:nvPr/>
        </p:nvSpPr>
        <p:spPr>
          <a:xfrm>
            <a:off x="274742" y="4374385"/>
            <a:ext cx="297645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计算机互联进行信息交换的基础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5"/>
          <p:cNvSpPr/>
          <p:nvPr/>
        </p:nvSpPr>
        <p:spPr bwMode="auto">
          <a:xfrm>
            <a:off x="3018674" y="4084997"/>
            <a:ext cx="157134" cy="212578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3293416" y="3732382"/>
            <a:ext cx="5221934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各种接口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信息传输的控制方式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相应的程序软件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3" grpId="0" build="p"/>
      <p:bldP spid="14" grpId="0" animBg="1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7CACF1E-5FC1-412D-BFE8-DF5C449DE5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3" name="Text Box 3082"/>
          <p:cNvSpPr txBox="1"/>
          <p:nvPr/>
        </p:nvSpPr>
        <p:spPr>
          <a:xfrm>
            <a:off x="133350" y="775970"/>
            <a:ext cx="8822690" cy="56889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）按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I/O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传送控制方式划分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直接程序传送接口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中断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接口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（可采用查询方式）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c. DMA接口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（可插入中断作DMA善后处理）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、接口的主要功能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）寻址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接收CPU送来的地址码，选择接口中的寄存器供CPU访问。</a:t>
            </a: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2）数据缓冲</a:t>
            </a: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实现主机与外设的速度匹配。</a:t>
            </a: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缓冲深度与传送的数据量有关。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7CACF1E-5FC1-412D-BFE8-DF5C449DE5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3" name="Text Box 3082"/>
          <p:cNvSpPr txBox="1"/>
          <p:nvPr/>
        </p:nvSpPr>
        <p:spPr>
          <a:xfrm>
            <a:off x="133350" y="775970"/>
            <a:ext cx="8822690" cy="396938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）预处理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串-并格式转换（串口）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数据通路寬度转换（并口）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电平转换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4）控制功能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传送控制命令与状态信息，实现I/O传送控制方式。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39AA1F6B-3CE0-4E39-B539-3D2966269C77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5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概述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0244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0359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主机和外设的链接方式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7095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7210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0529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7381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5306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E8A8-0CF6-49F1-B300-EFC73BB26DB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19" name="ïṩľîdé"/>
          <p:cNvSpPr txBox="1"/>
          <p:nvPr/>
        </p:nvSpPr>
        <p:spPr>
          <a:xfrm>
            <a:off x="1872697" y="44592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/>
          <p:cNvSpPr/>
          <p:nvPr/>
        </p:nvSpPr>
        <p:spPr>
          <a:xfrm>
            <a:off x="2526228" y="447075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接口类型与功能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ïśľîḋê"/>
          <p:cNvSpPr/>
          <p:nvPr/>
        </p:nvSpPr>
        <p:spPr>
          <a:xfrm>
            <a:off x="1524070" y="44877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59428" y="42802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C0B-1C22-4A1D-BDDC-51A9BD0F8104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" name="Text Box 5"/>
          <p:cNvSpPr txBox="1"/>
          <p:nvPr/>
        </p:nvSpPr>
        <p:spPr>
          <a:xfrm>
            <a:off x="336918" y="1833047"/>
            <a:ext cx="1524597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5"/>
          <p:cNvSpPr/>
          <p:nvPr/>
        </p:nvSpPr>
        <p:spPr bwMode="auto">
          <a:xfrm>
            <a:off x="1782948" y="1603320"/>
            <a:ext cx="157134" cy="103828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2023411" y="1343468"/>
            <a:ext cx="1043131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2023411" y="2305874"/>
            <a:ext cx="1089890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5"/>
          <p:cNvSpPr/>
          <p:nvPr/>
        </p:nvSpPr>
        <p:spPr bwMode="auto">
          <a:xfrm>
            <a:off x="2943534" y="1011695"/>
            <a:ext cx="157134" cy="126795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3105430" y="815893"/>
            <a:ext cx="2189018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2891052" y="2305874"/>
            <a:ext cx="5990300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一组针对各种外设的设备驱程序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5"/>
          <p:cNvSpPr txBox="1"/>
          <p:nvPr/>
        </p:nvSpPr>
        <p:spPr>
          <a:xfrm>
            <a:off x="933647" y="4360797"/>
            <a:ext cx="1837149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三类程序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AutoShape 5"/>
          <p:cNvSpPr/>
          <p:nvPr/>
        </p:nvSpPr>
        <p:spPr bwMode="auto">
          <a:xfrm>
            <a:off x="2538269" y="3092255"/>
            <a:ext cx="157134" cy="3264095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Text Box 5"/>
          <p:cNvSpPr txBox="1"/>
          <p:nvPr/>
        </p:nvSpPr>
        <p:spPr>
          <a:xfrm>
            <a:off x="2695575" y="2888623"/>
            <a:ext cx="6361267" cy="3643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设备控制程序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固化在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控制器中控制程序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如：控制外设的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，以及总线上访问控制信息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设备驱动程序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中，针对各种外设的设备驱动程序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与具体的控制方式有关，如：中断服务程序，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</a:p>
        </p:txBody>
      </p:sp>
      <p:sp>
        <p:nvSpPr>
          <p:cNvPr id="3" name="箭头: 下 2"/>
          <p:cNvSpPr/>
          <p:nvPr/>
        </p:nvSpPr>
        <p:spPr>
          <a:xfrm rot="1270325">
            <a:off x="1952122" y="2816505"/>
            <a:ext cx="160172" cy="1613162"/>
          </a:xfrm>
          <a:prstGeom prst="downArrow">
            <a:avLst>
              <a:gd name="adj1" fmla="val 50000"/>
              <a:gd name="adj2" fmla="val 9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5" grpId="0" build="p"/>
      <p:bldP spid="16" grpId="0" build="p"/>
      <p:bldP spid="17" grpId="0" animBg="1"/>
      <p:bldP spid="18" grpId="0" build="p"/>
      <p:bldP spid="19" grpId="0" build="p"/>
      <p:bldP spid="20" grpId="0" build="p"/>
      <p:bldP spid="23" grpId="0" animBg="1"/>
      <p:bldP spid="24" grpId="0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一、主机和外设的链接方式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35" name="Text Box 5"/>
          <p:cNvSpPr txBox="1"/>
          <p:nvPr/>
        </p:nvSpPr>
        <p:spPr>
          <a:xfrm>
            <a:off x="137141" y="817787"/>
            <a:ext cx="8867447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、辐射式（星型）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30915" y="1860810"/>
            <a:ext cx="990596" cy="523220"/>
          </a:xfrm>
          <a:prstGeom prst="rect">
            <a:avLst/>
          </a:prstGeom>
          <a:solidFill>
            <a:srgbClr val="ED7D31"/>
          </a:solidFill>
          <a:ln w="38100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880347" y="2437069"/>
            <a:ext cx="876297" cy="802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126213" y="2437069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2495783" y="2437069"/>
            <a:ext cx="92138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5045" y="3199069"/>
            <a:ext cx="990600" cy="52322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630913" y="3199069"/>
            <a:ext cx="990600" cy="52322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899645" y="3199069"/>
            <a:ext cx="990600" cy="52322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16511" y="4113469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早期：不易扩展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164582" y="1860810"/>
            <a:ext cx="990596" cy="523220"/>
          </a:xfrm>
          <a:prstGeom prst="rect">
            <a:avLst/>
          </a:prstGeom>
          <a:solidFill>
            <a:srgbClr val="ED7D31"/>
          </a:solidFill>
          <a:ln w="38100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173980" y="3429000"/>
            <a:ext cx="990598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4564380" y="2895600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5859780" y="2895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6659880" y="2362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536180" y="2895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7307578" y="3429000"/>
            <a:ext cx="99060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grpSp>
        <p:nvGrpSpPr>
          <p:cNvPr id="33" name="Group 27"/>
          <p:cNvGrpSpPr/>
          <p:nvPr/>
        </p:nvGrpSpPr>
        <p:grpSpPr bwMode="auto">
          <a:xfrm>
            <a:off x="3901440" y="4015739"/>
            <a:ext cx="3505200" cy="1285875"/>
            <a:chOff x="48" y="1872"/>
            <a:chExt cx="2208" cy="810"/>
          </a:xfrm>
        </p:grpSpPr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336" y="1872"/>
              <a:ext cx="57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1152" y="187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1392" y="1872"/>
              <a:ext cx="552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8" y="2352"/>
              <a:ext cx="624" cy="330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846" y="2352"/>
              <a:ext cx="624" cy="330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632" y="2352"/>
              <a:ext cx="624" cy="330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</p:grp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5324475" y="5559097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现在：便于扩展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3" grpId="0" animBg="1"/>
      <p:bldP spid="17" grpId="0" animBg="1"/>
      <p:bldP spid="18" grpId="0" animBg="1"/>
      <p:bldP spid="19" grpId="0" animBg="1"/>
      <p:bldP spid="20" grpId="0"/>
      <p:bldP spid="23" grpId="0" animBg="1"/>
      <p:bldP spid="24" grpId="0" animBg="1"/>
      <p:bldP spid="29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一、主机和外设的链接方式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35" name="Text Box 5"/>
          <p:cNvSpPr txBox="1"/>
          <p:nvPr/>
        </p:nvSpPr>
        <p:spPr>
          <a:xfrm>
            <a:off x="216851" y="817787"/>
            <a:ext cx="1989072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3075707" y="1785171"/>
            <a:ext cx="1447800" cy="523220"/>
          </a:xfrm>
          <a:prstGeom prst="rect">
            <a:avLst/>
          </a:prstGeom>
          <a:solidFill>
            <a:srgbClr val="ED7D31"/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主机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4980707" y="1785171"/>
            <a:ext cx="137160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接口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2847107" y="1350831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5590307" y="1350831"/>
            <a:ext cx="0" cy="4620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H="1">
            <a:off x="3761506" y="1350831"/>
            <a:ext cx="1" cy="4343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7419107" y="1350831"/>
            <a:ext cx="0" cy="4343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809507" y="1785171"/>
            <a:ext cx="137160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接口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4980707" y="2684331"/>
            <a:ext cx="1295400" cy="52322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I/O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6885707" y="2684331"/>
            <a:ext cx="1295400" cy="52322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I/O</a:t>
            </a: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5133107" y="794335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7419107" y="2319206"/>
            <a:ext cx="0" cy="3890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5590307" y="2319206"/>
            <a:ext cx="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5"/>
          <p:cNvSpPr txBox="1"/>
          <p:nvPr/>
        </p:nvSpPr>
        <p:spPr>
          <a:xfrm>
            <a:off x="216851" y="1539875"/>
            <a:ext cx="1989072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便于扩展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5"/>
          <p:cNvSpPr txBox="1"/>
          <p:nvPr/>
        </p:nvSpPr>
        <p:spPr>
          <a:xfrm>
            <a:off x="216851" y="3282751"/>
            <a:ext cx="1989072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、通道式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H="1">
            <a:off x="4132549" y="4222277"/>
            <a:ext cx="1204912" cy="1869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5718460" y="4229896"/>
            <a:ext cx="1295399" cy="1792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2479961" y="5867405"/>
            <a:ext cx="990600" cy="52322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I/O</a:t>
            </a: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4804061" y="3634745"/>
            <a:ext cx="1447800" cy="523220"/>
          </a:xfrm>
          <a:prstGeom prst="rect">
            <a:avLst/>
          </a:prstGeom>
          <a:solidFill>
            <a:srgbClr val="ED7D31"/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主机</a:t>
            </a: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3127661" y="4442465"/>
            <a:ext cx="1371600" cy="523220"/>
          </a:xfrm>
          <a:prstGeom prst="rect">
            <a:avLst/>
          </a:prstGeom>
          <a:solidFill>
            <a:srgbClr val="7030A0"/>
          </a:solidFill>
          <a:ln w="38100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通道</a:t>
            </a:r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6632861" y="4442465"/>
            <a:ext cx="1371600" cy="523220"/>
          </a:xfrm>
          <a:prstGeom prst="rect">
            <a:avLst/>
          </a:prstGeom>
          <a:solidFill>
            <a:srgbClr val="7030A0"/>
          </a:solidFill>
          <a:ln w="38100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通道</a:t>
            </a:r>
          </a:p>
        </p:txBody>
      </p:sp>
      <p:sp>
        <p:nvSpPr>
          <p:cNvPr id="62" name="Line 37"/>
          <p:cNvSpPr>
            <a:spLocks noChangeShapeType="1"/>
          </p:cNvSpPr>
          <p:nvPr/>
        </p:nvSpPr>
        <p:spPr bwMode="auto">
          <a:xfrm>
            <a:off x="2403761" y="5334005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auto">
          <a:xfrm>
            <a:off x="3927761" y="5867405"/>
            <a:ext cx="990600" cy="52322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I/O</a:t>
            </a: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>
            <a:off x="5985161" y="5334005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6213761" y="5867405"/>
            <a:ext cx="990600" cy="52322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/>
              <a:t>I/O</a:t>
            </a:r>
          </a:p>
        </p:txBody>
      </p:sp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7737761" y="5867405"/>
            <a:ext cx="990600" cy="52322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/>
              <a:t>I/O</a:t>
            </a:r>
          </a:p>
        </p:txBody>
      </p:sp>
      <p:sp>
        <p:nvSpPr>
          <p:cNvPr id="67" name="Line 42"/>
          <p:cNvSpPr>
            <a:spLocks noChangeShapeType="1"/>
          </p:cNvSpPr>
          <p:nvPr/>
        </p:nvSpPr>
        <p:spPr bwMode="auto">
          <a:xfrm>
            <a:off x="3752501" y="4978399"/>
            <a:ext cx="0" cy="3556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3013361" y="533400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Line 44"/>
          <p:cNvSpPr>
            <a:spLocks noChangeShapeType="1"/>
          </p:cNvSpPr>
          <p:nvPr/>
        </p:nvSpPr>
        <p:spPr bwMode="auto">
          <a:xfrm>
            <a:off x="4461161" y="533400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Line 45"/>
          <p:cNvSpPr>
            <a:spLocks noChangeShapeType="1"/>
          </p:cNvSpPr>
          <p:nvPr/>
        </p:nvSpPr>
        <p:spPr bwMode="auto">
          <a:xfrm>
            <a:off x="7333901" y="4978399"/>
            <a:ext cx="0" cy="3556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Line 46"/>
          <p:cNvSpPr>
            <a:spLocks noChangeShapeType="1"/>
          </p:cNvSpPr>
          <p:nvPr/>
        </p:nvSpPr>
        <p:spPr bwMode="auto">
          <a:xfrm>
            <a:off x="6747161" y="533400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47"/>
          <p:cNvSpPr>
            <a:spLocks noChangeShapeType="1"/>
          </p:cNvSpPr>
          <p:nvPr/>
        </p:nvSpPr>
        <p:spPr bwMode="auto">
          <a:xfrm>
            <a:off x="8118761" y="533400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5"/>
          <p:cNvSpPr txBox="1"/>
          <p:nvPr/>
        </p:nvSpPr>
        <p:spPr>
          <a:xfrm>
            <a:off x="216851" y="4110289"/>
            <a:ext cx="251364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并行能力提高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 animBg="1"/>
      <p:bldP spid="43" grpId="0" animBg="1"/>
      <p:bldP spid="48" grpId="0" animBg="1"/>
      <p:bldP spid="49" grpId="0" animBg="1"/>
      <p:bldP spid="50" grpId="0" animBg="1"/>
      <p:bldP spid="51" grpId="0" build="p" advAuto="0"/>
      <p:bldP spid="54" grpId="0" build="p"/>
      <p:bldP spid="55" grpId="0" build="p"/>
      <p:bldP spid="58" grpId="0" animBg="1"/>
      <p:bldP spid="59" grpId="0" animBg="1"/>
      <p:bldP spid="60" grpId="0" animBg="1"/>
      <p:bldP spid="61" grpId="0" animBg="1"/>
      <p:bldP spid="63" grpId="0" animBg="1"/>
      <p:bldP spid="65" grpId="0" animBg="1"/>
      <p:bldP spid="66" grpId="0" animBg="1"/>
      <p:bldP spid="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35" name="Text Box 5"/>
          <p:cNvSpPr txBox="1"/>
          <p:nvPr/>
        </p:nvSpPr>
        <p:spPr>
          <a:xfrm>
            <a:off x="133727" y="817786"/>
            <a:ext cx="483544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、总线定义、特点和实体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216850" y="1623003"/>
            <a:ext cx="8839991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：一组能为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多个部件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分时共享的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信息传送线路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分式、共享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通常作法：发送部件通过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组件或三态门分时发送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信息，由打入脉冲将信息送入指定接收部件。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）实体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：一组传送线与相应控制逻辑</a:t>
            </a:r>
          </a:p>
        </p:txBody>
      </p:sp>
      <p:sp>
        <p:nvSpPr>
          <p:cNvPr id="73" name="AutoShape 3084"/>
          <p:cNvSpPr/>
          <p:nvPr/>
        </p:nvSpPr>
        <p:spPr bwMode="auto">
          <a:xfrm>
            <a:off x="1994847" y="5183500"/>
            <a:ext cx="152400" cy="903726"/>
          </a:xfrm>
          <a:prstGeom prst="leftBrace">
            <a:avLst>
              <a:gd name="adj1" fmla="val 33278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Text Box 3085"/>
          <p:cNvSpPr txBox="1">
            <a:spLocks noChangeArrowheads="1"/>
          </p:cNvSpPr>
          <p:nvPr/>
        </p:nvSpPr>
        <p:spPr bwMode="auto">
          <a:xfrm>
            <a:off x="2223447" y="49691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内设置控制逻辑</a:t>
            </a:r>
          </a:p>
        </p:txBody>
      </p:sp>
      <p:sp>
        <p:nvSpPr>
          <p:cNvPr id="76" name="Text Box 3086"/>
          <p:cNvSpPr txBox="1">
            <a:spLocks noChangeArrowheads="1"/>
          </p:cNvSpPr>
          <p:nvPr/>
        </p:nvSpPr>
        <p:spPr bwMode="auto">
          <a:xfrm>
            <a:off x="2204397" y="570771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设置总线控制器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54" grpId="0" build="p"/>
      <p:bldP spid="73" grpId="0" animBg="1"/>
      <p:bldP spid="74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35" name="Text Box 5"/>
          <p:cNvSpPr txBox="1"/>
          <p:nvPr/>
        </p:nvSpPr>
        <p:spPr>
          <a:xfrm>
            <a:off x="133727" y="679245"/>
            <a:ext cx="483544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、总线分类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41366" y="1327443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按功能划分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133727" y="1849696"/>
            <a:ext cx="8839992" cy="46772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——ALU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芯片内寄存器与算逻部件之间互连的总线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单组数据线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单向、双向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多组数据线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，或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多种总线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）部件内总线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局部总线、片级总线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插件板内各芯片之间互连的总线。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分为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地址、数据、控制线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）系统总线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板级总线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计算机系统内各功能部件之间，或各插件板之间互连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的总线。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分为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地址、数据、控制线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54" grpId="0" build="p"/>
      <p:bldP spid="1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2358</Words>
  <Application>Microsoft Office PowerPoint</Application>
  <PresentationFormat>全屏显示(4:3)</PresentationFormat>
  <Paragraphs>459</Paragraphs>
  <Slides>32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等线</vt:lpstr>
      <vt:lpstr>等线 Light</vt:lpstr>
      <vt:lpstr>华文行楷</vt:lpstr>
      <vt:lpstr>华文隶书</vt:lpstr>
      <vt:lpstr>楷体</vt:lpstr>
      <vt:lpstr>隶书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1_Office 主题​​</vt:lpstr>
      <vt:lpstr>Photoshop.Image.5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1448</cp:revision>
  <dcterms:created xsi:type="dcterms:W3CDTF">2018-07-22T02:36:00Z</dcterms:created>
  <dcterms:modified xsi:type="dcterms:W3CDTF">2020-08-06T07:07:36Z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