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42" r:id="rId2"/>
    <p:sldId id="971" r:id="rId3"/>
    <p:sldId id="844" r:id="rId4"/>
    <p:sldId id="872" r:id="rId5"/>
    <p:sldId id="966" r:id="rId6"/>
    <p:sldId id="905" r:id="rId7"/>
    <p:sldId id="967" r:id="rId8"/>
    <p:sldId id="972" r:id="rId9"/>
    <p:sldId id="906" r:id="rId10"/>
    <p:sldId id="968" r:id="rId11"/>
    <p:sldId id="730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563C1"/>
    <a:srgbClr val="2F5597"/>
    <a:srgbClr val="668CCF"/>
    <a:srgbClr val="FF9900"/>
    <a:srgbClr val="FFFFFF"/>
    <a:srgbClr val="4472C4"/>
    <a:srgbClr val="FF0000"/>
    <a:srgbClr val="F0DADA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2" autoAdjust="0"/>
    <p:restoredTop sz="94654" autoAdjust="0"/>
  </p:normalViewPr>
  <p:slideViewPr>
    <p:cSldViewPr snapToGrid="0" showGuides="1">
      <p:cViewPr varScale="1">
        <p:scale>
          <a:sx n="104" d="100"/>
          <a:sy n="104" d="100"/>
        </p:scale>
        <p:origin x="1404" y="114"/>
      </p:cViewPr>
      <p:guideLst>
        <p:guide orient="horz" pos="2080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2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992D-2C79-42E7-8555-68BBF0775AD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719C-5C0D-4320-A160-4F8A3853511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6E19-650E-4DC3-92F5-A5B82CB77EC7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DA52-32D0-4C20-A690-38B43F95896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D98-86CC-40EB-833B-995CB8485FA0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B0B3-074F-4BF1-A145-556FE6F05B2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3AE2-F4C2-4B85-893E-E669A7DC4D25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A9BC-92A0-4741-AE4F-3B9721315B42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5365-852B-4596-89C0-1E736387216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4625-3CA6-41E5-8B70-4DDB257715F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783-08AD-4586-9018-0CFDA0F032ED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D367-BDDF-45E2-B8EA-7EC5A054B6ED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43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第五章 输入</a:t>
            </a:r>
            <a:r>
              <a:rPr lang="en-US" altLang="zh-CN" sz="2800" b="1" dirty="0">
                <a:solidFill>
                  <a:srgbClr val="004578"/>
                </a:solidFill>
              </a:rPr>
              <a:t>/</a:t>
            </a:r>
            <a:r>
              <a:rPr lang="zh-CN" altLang="en-US" sz="2800" b="1" dirty="0">
                <a:solidFill>
                  <a:srgbClr val="004578"/>
                </a:solidFill>
              </a:rPr>
              <a:t>输出系统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58BCE47A-C876-4BEC-8FFB-BD7A7002F3FE}" type="datetime1">
              <a:rPr lang="zh-CN" altLang="en-US" sz="1400" smtClean="0">
                <a:solidFill>
                  <a:schemeClr val="tx1"/>
                </a:solidFill>
              </a:rPr>
              <a:t>2020/8/6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0" y="124460"/>
            <a:ext cx="580072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一、直接程序传送方式（程序查询）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1640" y="929640"/>
            <a:ext cx="4267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en-US" altLang="zh-CN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2）查询流程</a:t>
            </a: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5873750" y="87757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654550" y="1441450"/>
            <a:ext cx="2514600" cy="5219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</a:t>
            </a:r>
            <a:r>
              <a:rPr lang="zh-CN" altLang="en-US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启动外设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5873750" y="1993900"/>
            <a:ext cx="635" cy="370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49" name="Group 37"/>
          <p:cNvGrpSpPr/>
          <p:nvPr/>
        </p:nvGrpSpPr>
        <p:grpSpPr bwMode="auto">
          <a:xfrm>
            <a:off x="4014470" y="2393950"/>
            <a:ext cx="3733800" cy="1143000"/>
            <a:chOff x="2400" y="1344"/>
            <a:chExt cx="2352" cy="720"/>
          </a:xfrm>
        </p:grpSpPr>
        <p:sp>
          <p:nvSpPr>
            <p:cNvPr id="13346" name="AutoShape 34"/>
            <p:cNvSpPr>
              <a:spLocks noChangeArrowheads="1"/>
            </p:cNvSpPr>
            <p:nvPr/>
          </p:nvSpPr>
          <p:spPr bwMode="auto">
            <a:xfrm>
              <a:off x="2400" y="1344"/>
              <a:ext cx="2352" cy="720"/>
            </a:xfrm>
            <a:prstGeom prst="flowChartDecision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48" name="Text Box 36"/>
            <p:cNvSpPr txBox="1">
              <a:spLocks noChangeArrowheads="1"/>
            </p:cNvSpPr>
            <p:nvPr/>
          </p:nvSpPr>
          <p:spPr bwMode="auto">
            <a:xfrm>
              <a:off x="2736" y="1564"/>
              <a:ext cx="20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外设工作完成？</a:t>
              </a:r>
            </a:p>
          </p:txBody>
        </p:sp>
      </p:grp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7778750" y="296545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V="1">
            <a:off x="8616950" y="2184400"/>
            <a:ext cx="635" cy="7804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5873750" y="219075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7680325" y="2400300"/>
            <a:ext cx="685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5949950" y="3395980"/>
            <a:ext cx="685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5873750" y="3536950"/>
            <a:ext cx="635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4578350" y="3829050"/>
            <a:ext cx="2514600" cy="5219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</a:t>
            </a:r>
            <a:r>
              <a:rPr lang="zh-CN" altLang="en-US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入</a:t>
            </a:r>
            <a:r>
              <a:rPr lang="en-US" altLang="zh-CN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en-US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出操作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5873750" y="4316095"/>
            <a:ext cx="635" cy="3467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421640" y="4135120"/>
            <a:ext cx="4267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en-US" altLang="zh-CN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3）优缺点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924560" y="4744720"/>
            <a:ext cx="4267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硬件开销小；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3159125" y="4744720"/>
            <a:ext cx="6400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实时处理能力差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并行程度低。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421640" y="5354320"/>
            <a:ext cx="4267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4）应用场合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896620" y="5932170"/>
            <a:ext cx="6400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效率要求不高的场合，</a:t>
            </a: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5434330" y="5932170"/>
            <a:ext cx="2667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或诊断、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6932930" y="5932170"/>
            <a:ext cx="3048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调试过程。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ldLvl="0" animBg="1" autoUpdateAnimBg="0"/>
      <p:bldP spid="13342" grpId="0" bldLvl="0" animBg="1"/>
      <p:bldP spid="13344" grpId="0" bldLvl="0" animBg="1" autoUpdateAnimBg="0"/>
      <p:bldP spid="13345" grpId="0" bldLvl="0" animBg="1"/>
      <p:bldP spid="13350" grpId="0" bldLvl="0" animBg="1"/>
      <p:bldP spid="13351" grpId="0" bldLvl="0" animBg="1"/>
      <p:bldP spid="13352" grpId="0" bldLvl="0" animBg="1"/>
      <p:bldP spid="13353" grpId="0" build="p" autoUpdateAnimBg="0"/>
      <p:bldP spid="13354" grpId="0" build="p" autoUpdateAnimBg="0"/>
      <p:bldP spid="13355" grpId="0" bldLvl="0" animBg="1"/>
      <p:bldP spid="13356" grpId="0" bldLvl="0" animBg="1" autoUpdateAnimBg="0"/>
      <p:bldP spid="13358" grpId="0" bldLvl="0" animBg="1"/>
      <p:bldP spid="13361" grpId="0" bldLvl="0" animBg="1" autoUpdateAnimBg="0"/>
      <p:bldP spid="13362" grpId="0" bldLvl="0"/>
      <p:bldP spid="13363" grpId="0" bldLvl="0"/>
      <p:bldP spid="13364" grpId="0" bldLvl="0" animBg="1" autoUpdateAnimBg="0"/>
      <p:bldP spid="13365" grpId="0" bldLvl="0"/>
      <p:bldP spid="13367" grpId="0" bldLvl="0" animBg="1" autoUpdateAnimBg="0"/>
      <p:bldP spid="13368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39AA1F6B-3CE0-4E39-B539-3D2966269C77}" type="datetime1">
              <a:rPr lang="zh-CN" altLang="en-US" sz="1400" smtClean="0">
                <a:solidFill>
                  <a:schemeClr val="tx1"/>
                </a:solidFill>
              </a:rPr>
              <a:t>2020/8/6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66276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487372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6638" y="155983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386801"/>
            <a:ext cx="3797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模型机系统总线组成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704772" y="413657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46638" y="4038243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中断方式及接口</a:t>
            </a:r>
          </a:p>
        </p:txBody>
      </p:sp>
      <p:sp>
        <p:nvSpPr>
          <p:cNvPr id="2" name="椭圆 1"/>
          <p:cNvSpPr/>
          <p:nvPr/>
        </p:nvSpPr>
        <p:spPr>
          <a:xfrm>
            <a:off x="3704772" y="496118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6638" y="4863965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DMA方式及接口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402F6F-E8B5-4B89-9F24-98213EC2154F}"/>
              </a:ext>
            </a:extLst>
          </p:cNvPr>
          <p:cNvSpPr/>
          <p:nvPr/>
        </p:nvSpPr>
        <p:spPr>
          <a:xfrm>
            <a:off x="3704772" y="331197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745527-6FFC-4698-B8EB-9307A08050BF}"/>
              </a:ext>
            </a:extLst>
          </p:cNvPr>
          <p:cNvSpPr txBox="1"/>
          <p:nvPr/>
        </p:nvSpPr>
        <p:spPr>
          <a:xfrm>
            <a:off x="4146638" y="3212522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直接程序传送方式与接口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5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模型机系统总线组成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17218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183728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总线信号组成</a:t>
            </a:r>
          </a:p>
        </p:txBody>
      </p:sp>
      <p:sp>
        <p:nvSpPr>
          <p:cNvPr id="16" name="ïṩľîdé"/>
          <p:cNvSpPr txBox="1"/>
          <p:nvPr/>
        </p:nvSpPr>
        <p:spPr>
          <a:xfrm>
            <a:off x="1872697" y="3857329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868870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总线操作与时序</a:t>
            </a:r>
          </a:p>
        </p:txBody>
      </p:sp>
      <p:sp>
        <p:nvSpPr>
          <p:cNvPr id="22" name="îṩļíḑé"/>
          <p:cNvSpPr/>
          <p:nvPr/>
        </p:nvSpPr>
        <p:spPr>
          <a:xfrm>
            <a:off x="1524070" y="3200741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885883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678388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E8A8-0CF6-49F1-B300-EFC73BB26DB0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一、总线信号组成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137160" y="1334770"/>
            <a:ext cx="3868420" cy="1124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模型机系统总线共77条</a:t>
            </a:r>
          </a:p>
          <a:p>
            <a:pPr algn="ctr" fontAlgn="auto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（按功能分为四组）</a:t>
            </a:r>
          </a:p>
        </p:txBody>
      </p:sp>
      <p:sp>
        <p:nvSpPr>
          <p:cNvPr id="73" name="AutoShape 3084"/>
          <p:cNvSpPr/>
          <p:nvPr/>
        </p:nvSpPr>
        <p:spPr bwMode="auto">
          <a:xfrm>
            <a:off x="3890010" y="1092835"/>
            <a:ext cx="199390" cy="1667510"/>
          </a:xfrm>
          <a:prstGeom prst="leftBrace">
            <a:avLst>
              <a:gd name="adj1" fmla="val 33278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4145915" y="842645"/>
            <a:ext cx="3868420" cy="2158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电源线与地线（16条）</a:t>
            </a:r>
          </a:p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地址线（16条）</a:t>
            </a:r>
          </a:p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数据线（16条）</a:t>
            </a:r>
          </a:p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控制信号线（29条）</a:t>
            </a:r>
          </a:p>
        </p:txBody>
      </p:sp>
      <p:sp>
        <p:nvSpPr>
          <p:cNvPr id="8" name="Text Box 5"/>
          <p:cNvSpPr txBox="1"/>
          <p:nvPr/>
        </p:nvSpPr>
        <p:spPr>
          <a:xfrm>
            <a:off x="220980" y="2876550"/>
            <a:ext cx="8602345" cy="607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、电源线与地线（16条）</a:t>
            </a:r>
          </a:p>
        </p:txBody>
      </p:sp>
      <p:sp>
        <p:nvSpPr>
          <p:cNvPr id="9" name="AutoShape 3084"/>
          <p:cNvSpPr/>
          <p:nvPr/>
        </p:nvSpPr>
        <p:spPr bwMode="auto">
          <a:xfrm>
            <a:off x="429260" y="3606800"/>
            <a:ext cx="199390" cy="1667510"/>
          </a:xfrm>
          <a:prstGeom prst="leftBrace">
            <a:avLst>
              <a:gd name="adj1" fmla="val 33278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5"/>
          <p:cNvSpPr txBox="1"/>
          <p:nvPr/>
        </p:nvSpPr>
        <p:spPr>
          <a:xfrm>
            <a:off x="643255" y="3376295"/>
            <a:ext cx="8559165" cy="209191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电源线10条：+5V 2条（主电源线），-5V 2条，</a:t>
            </a:r>
            <a:b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+12V 2条， -12V 2条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地线4条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附加地2条：将电源线与信号线分开,有利于抑制干扰</a:t>
            </a:r>
          </a:p>
        </p:txBody>
      </p:sp>
      <p:sp>
        <p:nvSpPr>
          <p:cNvPr id="11" name="Text Box 5"/>
          <p:cNvSpPr txBox="1"/>
          <p:nvPr/>
        </p:nvSpPr>
        <p:spPr>
          <a:xfrm>
            <a:off x="137160" y="5424170"/>
            <a:ext cx="8602345" cy="1124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、电源线与地线（16条）</a:t>
            </a:r>
          </a:p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寻址空间64KB，包括I/O端口地址。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 bldLvl="0" animBg="1"/>
      <p:bldP spid="7" grpId="0" build="p"/>
      <p:bldP spid="8" grpId="0" build="p"/>
      <p:bldP spid="9" grpId="0" bldLvl="0" animBg="1"/>
      <p:bldP spid="10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一、总线信号组成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162560" y="896620"/>
            <a:ext cx="8602345" cy="1210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、数据线（16条）</a:t>
            </a:r>
          </a:p>
          <a:p>
            <a:pPr lvl="0" algn="l" fontAlgn="auto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、控制信号线（29条）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-10795" y="3660140"/>
            <a:ext cx="97599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</a:p>
        </p:txBody>
      </p:sp>
      <p:sp>
        <p:nvSpPr>
          <p:cNvPr id="13" name="AutoShape 3084"/>
          <p:cNvSpPr/>
          <p:nvPr/>
        </p:nvSpPr>
        <p:spPr bwMode="auto">
          <a:xfrm>
            <a:off x="819150" y="2294255"/>
            <a:ext cx="199390" cy="3469005"/>
          </a:xfrm>
          <a:prstGeom prst="leftBrace">
            <a:avLst>
              <a:gd name="adj1" fmla="val 33278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967740" y="2060575"/>
            <a:ext cx="8303260" cy="3933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复位信号线（RESET）：1条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同步定时信号线：6条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异步应答信号线：3条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总线控制权信号线：3条，BREQ,BACK,BUSY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中断请求与批准信号线：9条,IREQ0—IREQ7，INTA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优先权判定线：2条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数据传送控制信号：5条,MEMR,MEMW,IOR,IOW,BHEN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ldLvl="0" animBg="1"/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二、总线操作与时序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162560" y="896620"/>
            <a:ext cx="8894445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、同步控制方式的总线操作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主要特征：以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时钟周期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为划分时间段的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基准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总线周期为时钟周期的整数倍。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、异步控制方式的总线特征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主要特征：没有统一的时钟周期划分，而采取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应答方式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实现总线的传送操作，所需时间视需要而定。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根据主、从设备的请求信号、回答信号及设备自身定时的关系。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二、总线操作与时序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162560" y="2223770"/>
            <a:ext cx="8894445" cy="4310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40000"/>
              </a:lnSpc>
              <a:buClrTx/>
              <a:buSzTx/>
              <a:buFontTx/>
            </a:pPr>
            <a:r>
              <a:rPr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不互锁</a:t>
            </a: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：请求信号引发回答信号，两个请求信号的</a:t>
            </a:r>
            <a:b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</a:t>
            </a:r>
            <a:r>
              <a:rPr sz="2800"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结束是由设备自身定时决定的</a:t>
            </a: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40000"/>
              </a:lnSpc>
              <a:buClrTx/>
              <a:buSzTx/>
              <a:buFontTx/>
            </a:pPr>
            <a:r>
              <a:rPr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半互锁</a:t>
            </a: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：请求信号引发回答信号，设备1的请求信号</a:t>
            </a:r>
            <a:b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的结束是设备2决定的。</a:t>
            </a:r>
            <a:endParaRPr 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40000"/>
              </a:lnSpc>
              <a:buClrTx/>
              <a:buSzTx/>
              <a:buFontTx/>
            </a:pPr>
            <a:r>
              <a:rPr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全互锁</a:t>
            </a: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：请求信号引发回答信号，设备1的请求信号</a:t>
            </a:r>
            <a:b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的结束是由设备2决定的，设备2的回答结</a:t>
            </a:r>
            <a:b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束信号是根据设备1决定的。</a:t>
            </a:r>
          </a:p>
        </p:txBody>
      </p:sp>
      <p:sp>
        <p:nvSpPr>
          <p:cNvPr id="8" name="Text Box 5"/>
          <p:cNvSpPr txBox="1"/>
          <p:nvPr/>
        </p:nvSpPr>
        <p:spPr>
          <a:xfrm>
            <a:off x="1692275" y="1292225"/>
            <a:ext cx="2581275" cy="607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异步应答分类</a:t>
            </a:r>
          </a:p>
        </p:txBody>
      </p:sp>
      <p:sp>
        <p:nvSpPr>
          <p:cNvPr id="9" name="AutoShape 3084"/>
          <p:cNvSpPr/>
          <p:nvPr/>
        </p:nvSpPr>
        <p:spPr bwMode="auto">
          <a:xfrm>
            <a:off x="4175760" y="1041400"/>
            <a:ext cx="199390" cy="1150620"/>
          </a:xfrm>
          <a:prstGeom prst="leftBrace">
            <a:avLst>
              <a:gd name="adj1" fmla="val 33278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5"/>
          <p:cNvSpPr txBox="1"/>
          <p:nvPr/>
        </p:nvSpPr>
        <p:spPr>
          <a:xfrm>
            <a:off x="4403090" y="775335"/>
            <a:ext cx="1557655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不互锁</a:t>
            </a:r>
          </a:p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半互锁</a:t>
            </a:r>
          </a:p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全互锁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build="p"/>
      <p:bldP spid="9" grpId="0" bldLvl="0" animBg="1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66276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487372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6638" y="155983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386801"/>
            <a:ext cx="3797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模型机系统总线组成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704772" y="413657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46638" y="4038243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中断方式及接口</a:t>
            </a:r>
          </a:p>
        </p:txBody>
      </p:sp>
      <p:sp>
        <p:nvSpPr>
          <p:cNvPr id="2" name="椭圆 1"/>
          <p:cNvSpPr/>
          <p:nvPr/>
        </p:nvSpPr>
        <p:spPr>
          <a:xfrm>
            <a:off x="3704772" y="496118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6638" y="4863965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DMA方式及接口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402F6F-E8B5-4B89-9F24-98213EC2154F}"/>
              </a:ext>
            </a:extLst>
          </p:cNvPr>
          <p:cNvSpPr/>
          <p:nvPr/>
        </p:nvSpPr>
        <p:spPr>
          <a:xfrm>
            <a:off x="3704772" y="331197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745527-6FFC-4698-B8EB-9307A08050BF}"/>
              </a:ext>
            </a:extLst>
          </p:cNvPr>
          <p:cNvSpPr txBox="1"/>
          <p:nvPr/>
        </p:nvSpPr>
        <p:spPr>
          <a:xfrm>
            <a:off x="4146638" y="3212522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直接程序传送方式与接口</a:t>
            </a:r>
          </a:p>
        </p:txBody>
      </p:sp>
    </p:spTree>
    <p:extLst>
      <p:ext uri="{BB962C8B-B14F-4D97-AF65-F5344CB8AC3E}">
        <p14:creationId xmlns:p14="http://schemas.microsoft.com/office/powerpoint/2010/main" val="22283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0" y="124460"/>
            <a:ext cx="580072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一、直接程序传送方式（程序查询）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9400" y="977900"/>
            <a:ext cx="6858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用</a:t>
            </a:r>
            <a:r>
              <a:rPr lang="en-US" altLang="zh-CN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I/O</a:t>
            </a: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指令编程实现信息传送。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17500" y="1727200"/>
            <a:ext cx="4267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）外设状态</a:t>
            </a:r>
          </a:p>
        </p:txBody>
      </p:sp>
      <p:grpSp>
        <p:nvGrpSpPr>
          <p:cNvPr id="12295" name="Group 7"/>
          <p:cNvGrpSpPr/>
          <p:nvPr/>
        </p:nvGrpSpPr>
        <p:grpSpPr bwMode="auto">
          <a:xfrm>
            <a:off x="2997200" y="2578100"/>
            <a:ext cx="2057400" cy="1295400"/>
            <a:chOff x="1392" y="1968"/>
            <a:chExt cx="1296" cy="816"/>
          </a:xfrm>
        </p:grpSpPr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1632" y="2160"/>
              <a:ext cx="105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空闲</a:t>
              </a:r>
            </a:p>
          </p:txBody>
        </p:sp>
      </p:grpSp>
      <p:grpSp>
        <p:nvGrpSpPr>
          <p:cNvPr id="12298" name="Group 10"/>
          <p:cNvGrpSpPr/>
          <p:nvPr/>
        </p:nvGrpSpPr>
        <p:grpSpPr bwMode="auto">
          <a:xfrm>
            <a:off x="6578600" y="2578100"/>
            <a:ext cx="2057400" cy="1295400"/>
            <a:chOff x="1392" y="1968"/>
            <a:chExt cx="1296" cy="816"/>
          </a:xfrm>
        </p:grpSpPr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1632" y="2160"/>
              <a:ext cx="105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工作</a:t>
              </a:r>
            </a:p>
          </p:txBody>
        </p:sp>
      </p:grpSp>
      <p:grpSp>
        <p:nvGrpSpPr>
          <p:cNvPr id="12301" name="Group 13"/>
          <p:cNvGrpSpPr/>
          <p:nvPr/>
        </p:nvGrpSpPr>
        <p:grpSpPr bwMode="auto">
          <a:xfrm>
            <a:off x="4978400" y="4635500"/>
            <a:ext cx="2057400" cy="1295400"/>
            <a:chOff x="1392" y="1968"/>
            <a:chExt cx="1296" cy="816"/>
          </a:xfrm>
        </p:grpSpPr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1632" y="2160"/>
              <a:ext cx="105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结束</a:t>
              </a:r>
            </a:p>
          </p:txBody>
        </p:sp>
      </p:grp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4521200" y="27305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054600" y="2120900"/>
            <a:ext cx="1828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启动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6807200" y="3797300"/>
            <a:ext cx="1066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7416800" y="4330700"/>
            <a:ext cx="174879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完成一次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 flipV="1">
            <a:off x="4140200" y="3873500"/>
            <a:ext cx="990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378200" y="4330700"/>
            <a:ext cx="1828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调用完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6426200" y="3797300"/>
            <a:ext cx="762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5435600" y="3797300"/>
            <a:ext cx="1828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再请求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606800" y="1968500"/>
            <a:ext cx="914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7112000" y="1968500"/>
            <a:ext cx="914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588000" y="5854700"/>
            <a:ext cx="914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17500" y="4203700"/>
            <a:ext cx="285750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空闲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：调用前，设备不工作；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7500" y="5321300"/>
            <a:ext cx="285750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：调用后，设备完成工作。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17500" y="2654300"/>
            <a:ext cx="3200400" cy="129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在接口中设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状态字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示这些状态。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4" grpId="0" bldLvl="0" animBg="1" autoUpdateAnimBg="0"/>
      <p:bldP spid="12304" grpId="0" bldLvl="0" animBg="1"/>
      <p:bldP spid="12305" grpId="0" bldLvl="0" animBg="1" autoUpdateAnimBg="0"/>
      <p:bldP spid="12306" grpId="0" bldLvl="0" animBg="1"/>
      <p:bldP spid="12307" grpId="0" bldLvl="0" animBg="1" autoUpdateAnimBg="0"/>
      <p:bldP spid="12308" grpId="0" bldLvl="0" animBg="1"/>
      <p:bldP spid="12309" grpId="0" bldLvl="0" animBg="1" autoUpdateAnimBg="0"/>
      <p:bldP spid="12310" grpId="0" bldLvl="0" animBg="1"/>
      <p:bldP spid="12311" grpId="0" bldLvl="0" animBg="1" autoUpdateAnimBg="0"/>
      <p:bldP spid="12312" grpId="0" build="p" autoUpdateAnimBg="0"/>
      <p:bldP spid="12313" grpId="0" build="p" autoUpdateAnimBg="0"/>
      <p:bldP spid="12314" grpId="0" build="p" autoUpdateAnimBg="0"/>
      <p:bldP spid="12315" grpId="0" bldLvl="0" animBg="1" autoUpdateAnimBg="0"/>
      <p:bldP spid="12316" grpId="0" bldLvl="0" animBg="1" autoUpdateAnimBg="0"/>
      <p:bldP spid="12317" grpId="0" bldLvl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650</Words>
  <Application>Microsoft Office PowerPoint</Application>
  <PresentationFormat>全屏显示(4:3)</PresentationFormat>
  <Paragraphs>140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等线</vt:lpstr>
      <vt:lpstr>等线 Light</vt:lpstr>
      <vt:lpstr>华文行楷</vt:lpstr>
      <vt:lpstr>华文隶书</vt:lpstr>
      <vt:lpstr>楷体</vt:lpstr>
      <vt:lpstr>隶书</vt:lpstr>
      <vt:lpstr>宋体</vt:lpstr>
      <vt:lpstr>微软雅黑</vt:lpstr>
      <vt:lpstr>Arial</vt:lpstr>
      <vt:lpstr>Calibri</vt:lpstr>
      <vt:lpstr>Calibri Light</vt:lpstr>
      <vt:lpstr>Tahoma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1493</cp:revision>
  <dcterms:created xsi:type="dcterms:W3CDTF">2018-07-22T02:36:00Z</dcterms:created>
  <dcterms:modified xsi:type="dcterms:W3CDTF">2020-08-06T07:11:12Z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