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42" r:id="rId2"/>
    <p:sldId id="971" r:id="rId3"/>
    <p:sldId id="844" r:id="rId4"/>
    <p:sldId id="872" r:id="rId5"/>
    <p:sldId id="1000" r:id="rId6"/>
    <p:sldId id="972" r:id="rId7"/>
    <p:sldId id="1001" r:id="rId8"/>
    <p:sldId id="973" r:id="rId9"/>
    <p:sldId id="1002" r:id="rId10"/>
    <p:sldId id="1003" r:id="rId11"/>
    <p:sldId id="1004" r:id="rId12"/>
    <p:sldId id="1005" r:id="rId13"/>
    <p:sldId id="73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950000"/>
    <a:srgbClr val="920000"/>
    <a:srgbClr val="2F5597"/>
    <a:srgbClr val="668CCF"/>
    <a:srgbClr val="FF9900"/>
    <a:srgbClr val="FFFFFF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2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1494" y="186"/>
      </p:cViewPr>
      <p:guideLst>
        <p:guide orient="horz" pos="2080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33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2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992D-2C79-42E7-8555-68BBF0775AD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719C-5C0D-4320-A160-4F8A3853511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6E19-650E-4DC3-92F5-A5B82CB77EC7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DA52-32D0-4C20-A690-38B43F9589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D98-86CC-40EB-833B-995CB8485FA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EB0B3-074F-4BF1-A145-556FE6F05B2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3AE2-F4C2-4B85-893E-E669A7DC4D25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A9BC-92A0-4741-AE4F-3B9721315B42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5365-852B-4596-89C0-1E736387216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4625-3CA6-41E5-8B70-4DDB257715FF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C783-08AD-4586-9018-0CFDA0F032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D367-BDDF-45E2-B8EA-7EC5A054B6ED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43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第五章 输入</a:t>
            </a:r>
            <a:r>
              <a:rPr lang="en-US" altLang="zh-CN" sz="2800" b="1" dirty="0">
                <a:solidFill>
                  <a:srgbClr val="004578"/>
                </a:solidFill>
              </a:rPr>
              <a:t>/</a:t>
            </a:r>
            <a:r>
              <a:rPr lang="zh-CN" altLang="en-US" sz="2800" b="1" dirty="0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58BCE47A-C876-4BEC-8FFB-BD7A7002F3FE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三、磁盘存储器接口（磁盘适配器）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2" name="Group 29">
            <a:extLst>
              <a:ext uri="{FF2B5EF4-FFF2-40B4-BE49-F238E27FC236}">
                <a16:creationId xmlns:a16="http://schemas.microsoft.com/office/drawing/2014/main" id="{71658B60-24A6-4E68-B57F-A97746DB13A8}"/>
              </a:ext>
            </a:extLst>
          </p:cNvPr>
          <p:cNvGrpSpPr>
            <a:grpSpLocks/>
          </p:cNvGrpSpPr>
          <p:nvPr/>
        </p:nvGrpSpPr>
        <p:grpSpPr bwMode="auto">
          <a:xfrm>
            <a:off x="730025" y="821122"/>
            <a:ext cx="7702551" cy="1862138"/>
            <a:chOff x="429" y="2976"/>
            <a:chExt cx="4852" cy="1173"/>
          </a:xfrm>
        </p:grpSpPr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333FC6F3-A17B-484F-999D-73CD00B1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处理机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7D35A42C-359D-44D1-868A-61B3CFB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智能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主控器</a:t>
              </a:r>
            </a:p>
          </p:txBody>
        </p:sp>
        <p:sp>
          <p:nvSpPr>
            <p:cNvPr id="55" name="Text Box 32">
              <a:extLst>
                <a:ext uri="{FF2B5EF4-FFF2-40B4-BE49-F238E27FC236}">
                  <a16:creationId xmlns:a16="http://schemas.microsoft.com/office/drawing/2014/main" id="{2041C7B4-F750-4046-92D0-999A678F2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驱动器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6" name="Line 33">
              <a:extLst>
                <a:ext uri="{FF2B5EF4-FFF2-40B4-BE49-F238E27FC236}">
                  <a16:creationId xmlns:a16="http://schemas.microsoft.com/office/drawing/2014/main" id="{704878EF-CCC6-409C-9064-DFF6A853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DF8AFC30-C6A6-4F97-9CD3-7FACB84A3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3024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004A639-050C-4350-BC7A-94B77BDF4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2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36">
              <a:extLst>
                <a:ext uri="{FF2B5EF4-FFF2-40B4-BE49-F238E27FC236}">
                  <a16:creationId xmlns:a16="http://schemas.microsoft.com/office/drawing/2014/main" id="{B700CB4D-2B37-4C82-9FF3-FFE3132B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2976"/>
              <a:ext cx="388" cy="1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543274F7-8895-4379-9DC9-4E2FF412D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2A5C56E9-F582-407B-95B4-008D126F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0BC60B1A-4FFD-40EA-89F1-80D7A18E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A67221E2-60F7-4E8D-9633-43E9AD51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B61747D5-0D77-4F16-A2C5-FAC26E6FC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7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2">
              <a:extLst>
                <a:ext uri="{FF2B5EF4-FFF2-40B4-BE49-F238E27FC236}">
                  <a16:creationId xmlns:a16="http://schemas.microsoft.com/office/drawing/2014/main" id="{0979F588-9187-424B-AA1C-6F836A7F1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936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Text Box 21">
            <a:extLst>
              <a:ext uri="{FF2B5EF4-FFF2-40B4-BE49-F238E27FC236}">
                <a16:creationId xmlns:a16="http://schemas.microsoft.com/office/drawing/2014/main" id="{6F122859-F86C-45C1-B9D0-2A809F6B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4273550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）驱动器接口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面向设备一侧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CACE0D95-D0EC-488F-A0D2-7C5DE393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4574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控制器：</a:t>
            </a:r>
          </a:p>
        </p:txBody>
      </p:sp>
      <p:sp>
        <p:nvSpPr>
          <p:cNvPr id="45" name="Text Box 23">
            <a:extLst>
              <a:ext uri="{FF2B5EF4-FFF2-40B4-BE49-F238E27FC236}">
                <a16:creationId xmlns:a16="http://schemas.microsoft.com/office/drawing/2014/main" id="{D8A1C38D-CA1A-4EC1-9DBD-14865AEE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24574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控制主控</a:t>
            </a: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与驱动器之间的数据传送。</a:t>
            </a:r>
          </a:p>
        </p:txBody>
      </p:sp>
      <p:sp>
        <p:nvSpPr>
          <p:cNvPr id="46" name="Text Box 24">
            <a:extLst>
              <a:ext uri="{FF2B5EF4-FFF2-40B4-BE49-F238E27FC236}">
                <a16:creationId xmlns:a16="http://schemas.microsoft.com/office/drawing/2014/main" id="{EBED3424-A1DE-4080-ADB3-65E6A0E1E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9146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硬盘控制逻辑：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7B3363B9-206D-446D-843A-B9CD4B1F3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00587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向驱动器送出控制命令</a:t>
            </a:r>
          </a:p>
        </p:txBody>
      </p:sp>
      <p:sp>
        <p:nvSpPr>
          <p:cNvPr id="48" name="Text Box 26">
            <a:extLst>
              <a:ext uri="{FF2B5EF4-FFF2-40B4-BE49-F238E27FC236}">
                <a16:creationId xmlns:a16="http://schemas.microsoft.com/office/drawing/2014/main" id="{69DEC6ED-7296-48F0-ABCC-C49C79171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281363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47D7CC8A-F384-4EE0-B998-41930013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29146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控制串</a:t>
            </a: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并转换：</a:t>
            </a:r>
          </a:p>
        </p:txBody>
      </p:sp>
      <p:sp>
        <p:nvSpPr>
          <p:cNvPr id="50" name="AutoShape 28">
            <a:extLst>
              <a:ext uri="{FF2B5EF4-FFF2-40B4-BE49-F238E27FC236}">
                <a16:creationId xmlns:a16="http://schemas.microsoft.com/office/drawing/2014/main" id="{093A5688-8634-4C7A-9BEB-7DD6C6321885}"/>
              </a:ext>
            </a:extLst>
          </p:cNvPr>
          <p:cNvSpPr>
            <a:spLocks/>
          </p:cNvSpPr>
          <p:nvPr/>
        </p:nvSpPr>
        <p:spPr bwMode="auto">
          <a:xfrm>
            <a:off x="2447925" y="3600450"/>
            <a:ext cx="152400" cy="609600"/>
          </a:xfrm>
          <a:prstGeom prst="leftBrace">
            <a:avLst>
              <a:gd name="adj1" fmla="val 415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29">
            <a:extLst>
              <a:ext uri="{FF2B5EF4-FFF2-40B4-BE49-F238E27FC236}">
                <a16:creationId xmlns:a16="http://schemas.microsoft.com/office/drawing/2014/main" id="{A979E240-2686-40CF-A6D8-D9184554B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3371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写盘：</a:t>
            </a:r>
          </a:p>
        </p:txBody>
      </p:sp>
      <p:sp>
        <p:nvSpPr>
          <p:cNvPr id="83" name="Text Box 30">
            <a:extLst>
              <a:ext uri="{FF2B5EF4-FFF2-40B4-BE49-F238E27FC236}">
                <a16:creationId xmlns:a16="http://schemas.microsoft.com/office/drawing/2014/main" id="{57EB5DA0-946A-400C-85F4-7BAA6B30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33718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主控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</p:txBody>
      </p:sp>
      <p:sp>
        <p:nvSpPr>
          <p:cNvPr id="84" name="Text Box 31">
            <a:extLst>
              <a:ext uri="{FF2B5EF4-FFF2-40B4-BE49-F238E27FC236}">
                <a16:creationId xmlns:a16="http://schemas.microsoft.com/office/drawing/2014/main" id="{72FB5093-FD84-4582-873C-2E49F8D8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33718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</a:p>
        </p:txBody>
      </p:sp>
      <p:sp>
        <p:nvSpPr>
          <p:cNvPr id="85" name="Line 32">
            <a:extLst>
              <a:ext uri="{FF2B5EF4-FFF2-40B4-BE49-F238E27FC236}">
                <a16:creationId xmlns:a16="http://schemas.microsoft.com/office/drawing/2014/main" id="{C5FB7A6F-7607-4B29-BEC8-F0D4CCAD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375285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33">
            <a:extLst>
              <a:ext uri="{FF2B5EF4-FFF2-40B4-BE49-F238E27FC236}">
                <a16:creationId xmlns:a16="http://schemas.microsoft.com/office/drawing/2014/main" id="{153E90A6-AEFC-46B2-A0E7-4E402F5E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325" y="38481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读盘：</a:t>
            </a:r>
          </a:p>
        </p:txBody>
      </p:sp>
      <p:sp>
        <p:nvSpPr>
          <p:cNvPr id="87" name="Text Box 34">
            <a:extLst>
              <a:ext uri="{FF2B5EF4-FFF2-40B4-BE49-F238E27FC236}">
                <a16:creationId xmlns:a16="http://schemas.microsoft.com/office/drawing/2014/main" id="{8DC8E27C-8835-450C-9618-3A0DB92E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848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61CC105A-22D2-4556-866A-0994DF4F6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3757613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并</a:t>
            </a:r>
          </a:p>
        </p:txBody>
      </p:sp>
      <p:sp>
        <p:nvSpPr>
          <p:cNvPr id="89" name="Line 36">
            <a:extLst>
              <a:ext uri="{FF2B5EF4-FFF2-40B4-BE49-F238E27FC236}">
                <a16:creationId xmlns:a16="http://schemas.microsoft.com/office/drawing/2014/main" id="{B19DE34A-7808-4EB1-ABAD-280B3E79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5" y="4229100"/>
            <a:ext cx="1066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37">
            <a:extLst>
              <a:ext uri="{FF2B5EF4-FFF2-40B4-BE49-F238E27FC236}">
                <a16:creationId xmlns:a16="http://schemas.microsoft.com/office/drawing/2014/main" id="{666875AC-0A7B-4BF5-BE8F-1A6BE800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38481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主控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</p:txBody>
      </p:sp>
      <p:sp>
        <p:nvSpPr>
          <p:cNvPr id="91" name="Text Box 38">
            <a:extLst>
              <a:ext uri="{FF2B5EF4-FFF2-40B4-BE49-F238E27FC236}">
                <a16:creationId xmlns:a16="http://schemas.microsoft.com/office/drawing/2014/main" id="{877E9054-4C81-4FB0-8854-F9DB80ED8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46926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驱动器控制逻辑：</a:t>
            </a:r>
          </a:p>
        </p:txBody>
      </p:sp>
      <p:sp>
        <p:nvSpPr>
          <p:cNvPr id="92" name="Text Box 39">
            <a:extLst>
              <a:ext uri="{FF2B5EF4-FFF2-40B4-BE49-F238E27FC236}">
                <a16:creationId xmlns:a16="http://schemas.microsoft.com/office/drawing/2014/main" id="{9237A519-C9F4-403A-8C52-A62529EE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53085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驱动器状态逻辑：</a:t>
            </a:r>
          </a:p>
        </p:txBody>
      </p:sp>
      <p:sp>
        <p:nvSpPr>
          <p:cNvPr id="93" name="Text Box 40">
            <a:extLst>
              <a:ext uri="{FF2B5EF4-FFF2-40B4-BE49-F238E27FC236}">
                <a16:creationId xmlns:a16="http://schemas.microsoft.com/office/drawing/2014/main" id="{BC73ECA2-3469-4A62-8E22-8E7465B9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03" y="555299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接收驱动器状态信息</a:t>
            </a:r>
          </a:p>
        </p:txBody>
      </p:sp>
      <p:sp>
        <p:nvSpPr>
          <p:cNvPr id="94" name="Text Box 41">
            <a:extLst>
              <a:ext uri="{FF2B5EF4-FFF2-40B4-BE49-F238E27FC236}">
                <a16:creationId xmlns:a16="http://schemas.microsoft.com/office/drawing/2014/main" id="{A7284E42-6F3D-4788-AAB3-6EAEF43C2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86749"/>
            <a:ext cx="609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(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选中、就绪、寻道完成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5" name="Text Box 42">
            <a:extLst>
              <a:ext uri="{FF2B5EF4-FFF2-40B4-BE49-F238E27FC236}">
                <a16:creationId xmlns:a16="http://schemas.microsoft.com/office/drawing/2014/main" id="{2BDA5308-DEEB-4C1F-A3CF-06D922E8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820" y="4685289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(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驱动器选择、寻道方向选择、读、写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……)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6" name="Text Box 43">
            <a:extLst>
              <a:ext uri="{FF2B5EF4-FFF2-40B4-BE49-F238E27FC236}">
                <a16:creationId xmlns:a16="http://schemas.microsoft.com/office/drawing/2014/main" id="{CF56A5B9-CB80-489D-BFBF-A4F2B83D7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0" y="6121279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传送串行数据。</a:t>
            </a:r>
          </a:p>
        </p:txBody>
      </p:sp>
    </p:spTree>
    <p:extLst>
      <p:ext uri="{BB962C8B-B14F-4D97-AF65-F5344CB8AC3E}">
        <p14:creationId xmlns:p14="http://schemas.microsoft.com/office/powerpoint/2010/main" val="311825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 build="p" advAuto="0"/>
      <p:bldP spid="49" grpId="0"/>
      <p:bldP spid="50" grpId="0" animBg="1"/>
      <p:bldP spid="51" grpId="0"/>
      <p:bldP spid="83" grpId="0"/>
      <p:bldP spid="84" grpId="0"/>
      <p:bldP spid="86" grpId="0"/>
      <p:bldP spid="87" grpId="0"/>
      <p:bldP spid="88" grpId="0" build="p" advAuto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三、磁盘存储器接口（磁盘适配器）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66" name="Group 54">
            <a:extLst>
              <a:ext uri="{FF2B5EF4-FFF2-40B4-BE49-F238E27FC236}">
                <a16:creationId xmlns:a16="http://schemas.microsoft.com/office/drawing/2014/main" id="{B0650E23-C616-4548-A3FB-AE6BC56B1474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724490"/>
            <a:ext cx="6248400" cy="1792288"/>
            <a:chOff x="1104" y="49"/>
            <a:chExt cx="3936" cy="1129"/>
          </a:xfrm>
        </p:grpSpPr>
        <p:sp>
          <p:nvSpPr>
            <p:cNvPr id="67" name="Line 5">
              <a:extLst>
                <a:ext uri="{FF2B5EF4-FFF2-40B4-BE49-F238E27FC236}">
                  <a16:creationId xmlns:a16="http://schemas.microsoft.com/office/drawing/2014/main" id="{77AC301B-F659-468E-94A9-FACB8286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"/>
              <a:ext cx="39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6">
              <a:extLst>
                <a:ext uri="{FF2B5EF4-FFF2-40B4-BE49-F238E27FC236}">
                  <a16:creationId xmlns:a16="http://schemas.microsoft.com/office/drawing/2014/main" id="{CD36352D-8DF5-45D4-A2EE-2BD458C66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49"/>
              <a:ext cx="1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69" name="Text Box 7">
              <a:extLst>
                <a:ext uri="{FF2B5EF4-FFF2-40B4-BE49-F238E27FC236}">
                  <a16:creationId xmlns:a16="http://schemas.microsoft.com/office/drawing/2014/main" id="{0CBBE221-F4D5-4816-8054-253356CA4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0" name="Text Box 8">
              <a:extLst>
                <a:ext uri="{FF2B5EF4-FFF2-40B4-BE49-F238E27FC236}">
                  <a16:creationId xmlns:a16="http://schemas.microsoft.com/office/drawing/2014/main" id="{F33D2CF4-43B2-47C1-B848-DD2EED2AC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528"/>
              <a:ext cx="576" cy="25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M</a:t>
              </a:r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5A29345A-6A26-47C2-8647-F3E740E1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528"/>
              <a:ext cx="672" cy="539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DC6E3213-431F-4FEE-8D7F-93EE44F5A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573"/>
              <a:ext cx="720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控制器</a:t>
              </a:r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C1E3C826-5C0B-4C98-B201-177738D82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528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硬盘适配器</a:t>
              </a:r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E24D5F08-9D4C-408C-81B0-1C62D7578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51178863-F8FF-4D67-B37D-7BFE54C71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D472510B-8627-4B38-8160-0BF6ABD73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AA55B1AB-0904-479B-A3B8-069051563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BAAB837F-A51D-424E-B011-9EE6232E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786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35DB4B0-4EE5-48D6-A5D6-F6144ABC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26"/>
              <a:ext cx="1152" cy="252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</p:grpSp>
      <p:sp>
        <p:nvSpPr>
          <p:cNvPr id="80" name="Text Box 21">
            <a:extLst>
              <a:ext uri="{FF2B5EF4-FFF2-40B4-BE49-F238E27FC236}">
                <a16:creationId xmlns:a16="http://schemas.microsoft.com/office/drawing/2014/main" id="{1674337C-D83E-49A8-9327-A6D5CADD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88943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a.CPU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向适配器送出驱动器号、圆柱面号、磁头号、起始扇区号、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扇区数等外设寻址信息；向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控制器送出传送方向、主存首址、 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交换量等信息。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DB2723B0-2AC8-45E4-A58F-C77F2CDF5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2399894"/>
            <a:ext cx="662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、硬盘调用过程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(DMA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82" name="Text Box 48">
            <a:extLst>
              <a:ext uri="{FF2B5EF4-FFF2-40B4-BE49-F238E27FC236}">
                <a16:creationId xmlns:a16="http://schemas.microsoft.com/office/drawing/2014/main" id="{8356F44F-8DC0-4CA4-8A86-824FA0D6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400808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适配器启动寻道，并用中断方式判寻道是否正确。</a:t>
            </a:r>
          </a:p>
        </p:txBody>
      </p:sp>
      <p:sp>
        <p:nvSpPr>
          <p:cNvPr id="97" name="Text Box 49">
            <a:extLst>
              <a:ext uri="{FF2B5EF4-FFF2-40B4-BE49-F238E27FC236}">
                <a16:creationId xmlns:a16="http://schemas.microsoft.com/office/drawing/2014/main" id="{3FFE2714-AF68-4399-975D-B401BDB9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437420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不正确，重新寻道；正确，启动磁盘读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98" name="Text Box 50">
            <a:extLst>
              <a:ext uri="{FF2B5EF4-FFF2-40B4-BE49-F238E27FC236}">
                <a16:creationId xmlns:a16="http://schemas.microsoft.com/office/drawing/2014/main" id="{FB206F30-1924-4020-9617-5F31A237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4768065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适配器准备好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读盘：主控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满一扇区；写盘：主控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空一扇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区）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请求。</a:t>
            </a:r>
          </a:p>
        </p:txBody>
      </p:sp>
      <p:sp>
        <p:nvSpPr>
          <p:cNvPr id="99" name="Text Box 51">
            <a:extLst>
              <a:ext uri="{FF2B5EF4-FFF2-40B4-BE49-F238E27FC236}">
                <a16:creationId xmlns:a16="http://schemas.microsoft.com/office/drawing/2014/main" id="{D94E6BEF-9D06-45EA-ACB8-45DF7F060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517387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d.CPU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响应，由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控制器控制总线，实现传送。</a:t>
            </a:r>
          </a:p>
        </p:txBody>
      </p:sp>
      <p:sp>
        <p:nvSpPr>
          <p:cNvPr id="100" name="Text Box 52">
            <a:extLst>
              <a:ext uri="{FF2B5EF4-FFF2-40B4-BE49-F238E27FC236}">
                <a16:creationId xmlns:a16="http://schemas.microsoft.com/office/drawing/2014/main" id="{FA797CE4-AC1D-4D85-8ED7-10C8FC78F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897377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批量传送完毕，适配器申请中断。</a:t>
            </a:r>
          </a:p>
        </p:txBody>
      </p:sp>
      <p:sp>
        <p:nvSpPr>
          <p:cNvPr id="101" name="Text Box 53">
            <a:extLst>
              <a:ext uri="{FF2B5EF4-FFF2-40B4-BE49-F238E27FC236}">
                <a16:creationId xmlns:a16="http://schemas.microsoft.com/office/drawing/2014/main" id="{5C2DF510-4319-4A89-958D-633E2E82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6277365"/>
            <a:ext cx="4326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f.CPU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响应，作善后处理。</a:t>
            </a:r>
          </a:p>
        </p:txBody>
      </p:sp>
    </p:spTree>
    <p:extLst>
      <p:ext uri="{BB962C8B-B14F-4D97-AF65-F5344CB8AC3E}">
        <p14:creationId xmlns:p14="http://schemas.microsoft.com/office/powerpoint/2010/main" val="9365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97" grpId="0"/>
      <p:bldP spid="98" grpId="0"/>
      <p:bldP spid="99" grpId="0"/>
      <p:bldP spid="100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复习提纲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33" name="Group 28">
            <a:extLst>
              <a:ext uri="{FF2B5EF4-FFF2-40B4-BE49-F238E27FC236}">
                <a16:creationId xmlns:a16="http://schemas.microsoft.com/office/drawing/2014/main" id="{50B31CEE-E88F-4F7F-92D7-2518B6613F1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317295"/>
            <a:ext cx="8953500" cy="3526419"/>
            <a:chOff x="0" y="2880"/>
            <a:chExt cx="5760" cy="1090"/>
          </a:xfrm>
        </p:grpSpPr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52B2F035-D1EB-4078-8A5C-F5157CF56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80"/>
              <a:ext cx="264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第五章 复习提纲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CC17FBBE-1E23-4CC3-91E6-D8C84297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168"/>
              <a:ext cx="576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、基本概念：接口分类，总线定义、分类，中断定义、应用，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定义、应用。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8936B4E1-88E5-428A-AACC-6759FBA80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66"/>
              <a:ext cx="576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、中断接口的组成、设计及中断全过程。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A24CFCD1-CD1E-48A8-85EB-603830CA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73"/>
              <a:ext cx="576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、磁盘调用过程（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方式的三个阶段）。</a:t>
              </a: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73DC6D1E-B600-4A14-A584-A76A4C48B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696"/>
              <a:ext cx="336" cy="14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6E4FE342-BCFF-4071-B8CF-FD6C213A6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7" y="3371"/>
              <a:ext cx="327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（请求、判优、响应、处理）</a:t>
              </a:r>
            </a:p>
          </p:txBody>
        </p:sp>
      </p:grpSp>
      <p:sp>
        <p:nvSpPr>
          <p:cNvPr id="47" name="日期占位符 4">
            <a:extLst>
              <a:ext uri="{FF2B5EF4-FFF2-40B4-BE49-F238E27FC236}">
                <a16:creationId xmlns:a16="http://schemas.microsoft.com/office/drawing/2014/main" id="{94934E80-6EE4-4A9D-BAEE-746334E2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48" name="页脚占位符 5">
            <a:extLst>
              <a:ext uri="{FF2B5EF4-FFF2-40B4-BE49-F238E27FC236}">
                <a16:creationId xmlns:a16="http://schemas.microsoft.com/office/drawing/2014/main" id="{8EBD6B13-7C4A-4DC0-A786-D4796FF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49" name="灯片编号占位符 1">
            <a:extLst>
              <a:ext uri="{FF2B5EF4-FFF2-40B4-BE49-F238E27FC236}">
                <a16:creationId xmlns:a16="http://schemas.microsoft.com/office/drawing/2014/main" id="{82674E05-6D7A-438E-A608-7FDD89B1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39AA1F6B-3CE0-4E39-B539-3D2966269C77}" type="datetime1">
              <a:rPr lang="zh-CN" altLang="en-US" sz="1400" smtClean="0">
                <a:solidFill>
                  <a:schemeClr val="tx1"/>
                </a:solidFill>
              </a:rPr>
              <a:t>2020/8/6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66276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48737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55983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386801"/>
            <a:ext cx="37977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模型机系统总线组成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13657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46638" y="4038243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2" name="椭圆 1"/>
          <p:cNvSpPr/>
          <p:nvPr/>
        </p:nvSpPr>
        <p:spPr>
          <a:xfrm>
            <a:off x="3704772" y="496118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146638" y="4863965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DMA方式及接口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7402F6F-E8B5-4B89-9F24-98213EC2154F}"/>
              </a:ext>
            </a:extLst>
          </p:cNvPr>
          <p:cNvSpPr/>
          <p:nvPr/>
        </p:nvSpPr>
        <p:spPr>
          <a:xfrm>
            <a:off x="3704772" y="331197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45527-6FFC-4698-B8EB-9307A08050BF}"/>
              </a:ext>
            </a:extLst>
          </p:cNvPr>
          <p:cNvSpPr txBox="1"/>
          <p:nvPr/>
        </p:nvSpPr>
        <p:spPr>
          <a:xfrm>
            <a:off x="4146638" y="321252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直接程序传送方式与接口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DMA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方式及接口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14101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152554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方式基本概念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8261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837696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DMA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控制器与接口的连接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316956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854709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64721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E8A8-0CF6-49F1-B300-EFC73BB26DB0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</a:p>
        </p:txBody>
      </p:sp>
      <p:sp>
        <p:nvSpPr>
          <p:cNvPr id="19" name="ïṩľîdé"/>
          <p:cNvSpPr txBox="1"/>
          <p:nvPr/>
        </p:nvSpPr>
        <p:spPr>
          <a:xfrm>
            <a:off x="1872697" y="457582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4587364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磁盘存储器接口</a:t>
            </a:r>
          </a:p>
        </p:txBody>
      </p:sp>
      <p:sp>
        <p:nvSpPr>
          <p:cNvPr id="21" name="ïśľîḋê"/>
          <p:cNvSpPr/>
          <p:nvPr/>
        </p:nvSpPr>
        <p:spPr>
          <a:xfrm>
            <a:off x="1524070" y="460437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439688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40168" y="756963"/>
            <a:ext cx="8602345" cy="571137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、定义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，即直接存储器访问（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Direct Memory Access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），它指这样一种传送控制方式：依靠硬件直接在主存与外围设备之间进行数据传送，在传送过程中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不需要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的干预。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2、特点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与应用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方式只能处理简单的数据传送。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）应用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传送方式一般应用于主存与高速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设备之间的简单数据传送。高速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设备包括磁盘、磁带、光盘等外存储器，以及其他带有局部存储器的外围设备、通信设备等等。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Text Box 5"/>
          <p:cNvSpPr txBox="1"/>
          <p:nvPr/>
        </p:nvSpPr>
        <p:spPr>
          <a:xfrm>
            <a:off x="140168" y="824428"/>
            <a:ext cx="8602345" cy="51619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如：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DRAM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的刷新操作、磁盘读写。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传送是直接依靠硬件实现的，可用于快速的数据直传，传送过程无需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参与。也正是由于这点，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方式不能处理复杂事态。因此，在某些复杂场合常将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与程序中断方式相结合，二者互为补充。二者互为补充。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典型的例子是磁盘调用，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磁盘读写采用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方式进行数据传送，而对寻道正确性的判别、批量传送结束后的处理，则采用中断方式。</a:t>
            </a:r>
          </a:p>
        </p:txBody>
      </p:sp>
    </p:spTree>
    <p:extLst>
      <p:ext uri="{BB962C8B-B14F-4D97-AF65-F5344CB8AC3E}">
        <p14:creationId xmlns:p14="http://schemas.microsoft.com/office/powerpoint/2010/main" val="32391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37280103-F220-4BA8-AE88-A84211199FE4}"/>
              </a:ext>
            </a:extLst>
          </p:cNvPr>
          <p:cNvGrpSpPr>
            <a:grpSpLocks/>
          </p:cNvGrpSpPr>
          <p:nvPr/>
        </p:nvGrpSpPr>
        <p:grpSpPr bwMode="auto">
          <a:xfrm>
            <a:off x="713102" y="963964"/>
            <a:ext cx="7467600" cy="3659204"/>
            <a:chOff x="480" y="1553"/>
            <a:chExt cx="4704" cy="2305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569A6A7E-3CC2-45C2-A2E2-6894FE9A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F061E224-55C6-4A91-8E38-8D382FFC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553"/>
              <a:ext cx="13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9D6EDCBC-AD94-4C09-BB80-288A7C8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5CCB7846-E6F7-4FB5-9022-604A8E27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61BAE6A9-EC83-47BE-B9A1-A66FFB4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256"/>
              <a:ext cx="720" cy="953"/>
              <a:chOff x="2112" y="2256"/>
              <a:chExt cx="720" cy="953"/>
            </a:xfrm>
          </p:grpSpPr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AD195D17-32EF-432A-BE6D-1337974CE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53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E6D82365-9C3D-4661-BB49-E30C05263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720" cy="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2DC26D3C-42EA-45E5-8E1C-6A754D5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354CD163-F363-4E57-B8F9-EB50A34D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FB79818C-44B8-4132-B963-6C3081D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552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55E94D36-F51A-4AB4-A35B-96526C5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567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D1ED312E-60D6-43E3-B556-C2FA74FA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69EB281-E0FA-46D6-98EC-5A7CFB57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119F3F1A-9669-4DCC-A241-6B0D0D447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33D1FB76-4481-44F3-8443-7600C584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BBFEE7A6-6EA8-4DCB-9FFC-6A3D2E95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57DCF6C2-EE57-45A4-9105-F728F141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A7E088F0-C928-4A5D-B1EB-0CAED0C2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7514F466-8606-4E6B-8236-334C3EDD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73105423-1DB8-4AAC-A2DF-8DEEEF8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488654EA-E172-49CF-9B16-EDC7E98A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44"/>
              <a:ext cx="3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8864DBD5-9567-4246-8EFE-C08768D5C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3" cy="1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B6552FB1-1C49-49B2-9F1B-0098E61D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54821291-D4E0-4EED-ACA1-44195ED9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3EB90B89-BC43-4788-9ABD-63140B12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711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95" name="Line 44">
            <a:extLst>
              <a:ext uri="{FF2B5EF4-FFF2-40B4-BE49-F238E27FC236}">
                <a16:creationId xmlns:a16="http://schemas.microsoft.com/office/drawing/2014/main" id="{75910585-3C34-4965-B23A-7001D1F56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3300" y="2765773"/>
            <a:ext cx="914401" cy="183358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496BD37F-85A8-47BD-8385-52CD90B6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6" y="4556893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多路型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97" name="Line 46">
            <a:extLst>
              <a:ext uri="{FF2B5EF4-FFF2-40B4-BE49-F238E27FC236}">
                <a16:creationId xmlns:a16="http://schemas.microsoft.com/office/drawing/2014/main" id="{7C1D8D96-B325-4A2A-97A8-1AE4C0749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502" y="1851373"/>
            <a:ext cx="4953000" cy="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Line 47">
            <a:extLst>
              <a:ext uri="{FF2B5EF4-FFF2-40B4-BE49-F238E27FC236}">
                <a16:creationId xmlns:a16="http://schemas.microsoft.com/office/drawing/2014/main" id="{CC3F6840-E5EE-465A-A264-DADC9C3EF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918" y="3776378"/>
            <a:ext cx="4923584" cy="476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Line 48">
            <a:extLst>
              <a:ext uri="{FF2B5EF4-FFF2-40B4-BE49-F238E27FC236}">
                <a16:creationId xmlns:a16="http://schemas.microsoft.com/office/drawing/2014/main" id="{234B982C-9A44-4FC0-BB15-6DADECAC3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502" y="1851372"/>
            <a:ext cx="0" cy="192500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Line 49">
            <a:extLst>
              <a:ext uri="{FF2B5EF4-FFF2-40B4-BE49-F238E27FC236}">
                <a16:creationId xmlns:a16="http://schemas.microsoft.com/office/drawing/2014/main" id="{19E2CD7E-FB51-44DC-B81C-F2E9362B1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502" y="1851373"/>
            <a:ext cx="4740" cy="189091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51">
            <a:extLst>
              <a:ext uri="{FF2B5EF4-FFF2-40B4-BE49-F238E27FC236}">
                <a16:creationId xmlns:a16="http://schemas.microsoft.com/office/drawing/2014/main" id="{CE4E44EE-04DE-4259-9AB7-6409D317F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0566" y="1607532"/>
            <a:ext cx="18735" cy="3015633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Text Box 52">
            <a:extLst>
              <a:ext uri="{FF2B5EF4-FFF2-40B4-BE49-F238E27FC236}">
                <a16:creationId xmlns:a16="http://schemas.microsoft.com/office/drawing/2014/main" id="{10BC2018-E7A2-4478-843C-2B0AC093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3909932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主机板</a:t>
            </a:r>
          </a:p>
        </p:txBody>
      </p:sp>
      <p:sp>
        <p:nvSpPr>
          <p:cNvPr id="103" name="Text Box 53">
            <a:extLst>
              <a:ext uri="{FF2B5EF4-FFF2-40B4-BE49-F238E27FC236}">
                <a16:creationId xmlns:a16="http://schemas.microsoft.com/office/drawing/2014/main" id="{657DAF9D-3A95-4758-8D79-1C4B2E26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02" y="2689573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接口板</a:t>
            </a:r>
          </a:p>
        </p:txBody>
      </p:sp>
      <p:sp>
        <p:nvSpPr>
          <p:cNvPr id="104" name="Text Box 54">
            <a:extLst>
              <a:ext uri="{FF2B5EF4-FFF2-40B4-BE49-F238E27FC236}">
                <a16:creationId xmlns:a16="http://schemas.microsoft.com/office/drawing/2014/main" id="{A2107662-1819-4ADD-BA09-D0A736F4C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03" y="5145122"/>
            <a:ext cx="79805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允许各设备以字节为单位交叉传送，或以数据块为单位成组传送。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2" grpId="0" build="p"/>
      <p:bldP spid="103" grpId="0" build="p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49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控制器与接口的连接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69" name="Group 50">
            <a:extLst>
              <a:ext uri="{FF2B5EF4-FFF2-40B4-BE49-F238E27FC236}">
                <a16:creationId xmlns:a16="http://schemas.microsoft.com/office/drawing/2014/main" id="{37280103-F220-4BA8-AE88-A84211199FE4}"/>
              </a:ext>
            </a:extLst>
          </p:cNvPr>
          <p:cNvGrpSpPr>
            <a:grpSpLocks/>
          </p:cNvGrpSpPr>
          <p:nvPr/>
        </p:nvGrpSpPr>
        <p:grpSpPr bwMode="auto">
          <a:xfrm>
            <a:off x="1147499" y="734332"/>
            <a:ext cx="6024248" cy="2343607"/>
            <a:chOff x="480" y="1553"/>
            <a:chExt cx="4704" cy="1974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569A6A7E-3CC2-45C2-A2E2-6894FE9A9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20"/>
              <a:ext cx="47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F061E224-55C6-4A91-8E38-8D382FFC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553"/>
              <a:ext cx="139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72" name="Text Box 19">
              <a:extLst>
                <a:ext uri="{FF2B5EF4-FFF2-40B4-BE49-F238E27FC236}">
                  <a16:creationId xmlns:a16="http://schemas.microsoft.com/office/drawing/2014/main" id="{9D6EDCBC-AD94-4C09-BB80-288A7C8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5CCB7846-E6F7-4FB5-9022-604A8E27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61BAE6A9-EC83-47BE-B9A1-A66FFB453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3" y="2256"/>
              <a:ext cx="813" cy="953"/>
              <a:chOff x="2093" y="2256"/>
              <a:chExt cx="813" cy="953"/>
            </a:xfrm>
          </p:grpSpPr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AD195D17-32EF-432A-BE6D-1337974CE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256"/>
                <a:ext cx="672" cy="953"/>
              </a:xfrm>
              <a:prstGeom prst="rect">
                <a:avLst/>
              </a:prstGeom>
              <a:solidFill>
                <a:srgbClr val="ED7D3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40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4" name="Text Box 22">
                <a:extLst>
                  <a:ext uri="{FF2B5EF4-FFF2-40B4-BE49-F238E27FC236}">
                    <a16:creationId xmlns:a16="http://schemas.microsoft.com/office/drawing/2014/main" id="{E6D82365-9C3D-4661-BB49-E30C05263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3" y="2448"/>
                <a:ext cx="813" cy="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2DC26D3C-42EA-45E5-8E1C-6A754D580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354CD163-F363-4E57-B8F9-EB50A34DE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256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FB79818C-44B8-4132-B963-6C3081DBE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0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55E94D36-F51A-4AB4-A35B-96526C5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25"/>
              <a:ext cx="576" cy="302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D1ED312E-60D6-43E3-B556-C2FA74FA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469EB281-E0FA-46D6-98EC-5A7CFB57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119F3F1A-9669-4DCC-A241-6B0D0D447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33D1FB76-4481-44F3-8443-7600C584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BBFEE7A6-6EA8-4DCB-9FFC-6A3D2E95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57DCF6C2-EE57-45A4-9105-F728F141A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A7E088F0-C928-4A5D-B1EB-0CAED0C2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6">
              <a:extLst>
                <a:ext uri="{FF2B5EF4-FFF2-40B4-BE49-F238E27FC236}">
                  <a16:creationId xmlns:a16="http://schemas.microsoft.com/office/drawing/2014/main" id="{7514F466-8606-4E6B-8236-334C3EDDA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024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73105423-1DB8-4AAC-A2DF-8DEEEF8A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488654EA-E172-49CF-9B16-EDC7E98A8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2544"/>
              <a:ext cx="3" cy="6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8864DBD5-9567-4246-8EFE-C08768D5C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" y="2544"/>
              <a:ext cx="3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40">
              <a:extLst>
                <a:ext uri="{FF2B5EF4-FFF2-40B4-BE49-F238E27FC236}">
                  <a16:creationId xmlns:a16="http://schemas.microsoft.com/office/drawing/2014/main" id="{B6552FB1-1C49-49B2-9F1B-0098E61D3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41">
              <a:extLst>
                <a:ext uri="{FF2B5EF4-FFF2-40B4-BE49-F238E27FC236}">
                  <a16:creationId xmlns:a16="http://schemas.microsoft.com/office/drawing/2014/main" id="{54821291-D4E0-4EED-ACA1-44195ED97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42">
              <a:extLst>
                <a:ext uri="{FF2B5EF4-FFF2-40B4-BE49-F238E27FC236}">
                  <a16:creationId xmlns:a16="http://schemas.microsoft.com/office/drawing/2014/main" id="{3EB90B89-BC43-4788-9ABD-63140B12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9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 Box 34">
            <a:extLst>
              <a:ext uri="{FF2B5EF4-FFF2-40B4-BE49-F238E27FC236}">
                <a16:creationId xmlns:a16="http://schemas.microsoft.com/office/drawing/2014/main" id="{2FDD0E5C-C4F5-4510-AB91-94D2483D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2514769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控制器功能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8D1AE9FE-6E0E-4106-B744-7DA24ED9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3048169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接收初始化信息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055633CF-0DAB-4F8B-B1A0-14DB3F1B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368" y="3048169"/>
            <a:ext cx="593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（传送方向、主存首址、交换量）。</a:t>
            </a: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5F53CBA7-E896-42CD-B81E-6954A33C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5655" y="3644672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E5D69624-8776-4E3D-A67A-D3828B5E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455" y="333987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52" name="Text Box 55">
            <a:extLst>
              <a:ext uri="{FF2B5EF4-FFF2-40B4-BE49-F238E27FC236}">
                <a16:creationId xmlns:a16="http://schemas.microsoft.com/office/drawing/2014/main" id="{729EEAE3-C45D-499F-8F9C-C192EDA5D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3762544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接收外设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请求，</a:t>
            </a: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074CD32F-F5D5-4BED-A93F-822D8390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520" y="3762544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判优，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FACD11-84DF-4349-AC95-B26212F5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120" y="3762544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申请总线。</a:t>
            </a:r>
          </a:p>
        </p:txBody>
      </p:sp>
      <p:sp>
        <p:nvSpPr>
          <p:cNvPr id="55" name="Line 58">
            <a:extLst>
              <a:ext uri="{FF2B5EF4-FFF2-40B4-BE49-F238E27FC236}">
                <a16:creationId xmlns:a16="http://schemas.microsoft.com/office/drawing/2014/main" id="{C2AAF156-1268-4BEE-B115-FEA82262C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96" y="4072648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A9DEB906-A08A-41AF-B243-229DE721A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96" y="376784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传送前</a:t>
            </a:r>
          </a:p>
        </p:txBody>
      </p:sp>
      <p:sp>
        <p:nvSpPr>
          <p:cNvPr id="57" name="Text Box 63">
            <a:extLst>
              <a:ext uri="{FF2B5EF4-FFF2-40B4-BE49-F238E27FC236}">
                <a16:creationId xmlns:a16="http://schemas.microsoft.com/office/drawing/2014/main" id="{D2C4E9B8-2758-4628-A140-AC609E30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4216172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接管总线权，发地址、读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写命令。</a:t>
            </a:r>
          </a:p>
        </p:txBody>
      </p:sp>
      <p:sp>
        <p:nvSpPr>
          <p:cNvPr id="58" name="Line 64">
            <a:extLst>
              <a:ext uri="{FF2B5EF4-FFF2-40B4-BE49-F238E27FC236}">
                <a16:creationId xmlns:a16="http://schemas.microsoft.com/office/drawing/2014/main" id="{673DBAFF-5ABE-48A2-8B0B-EA6444E3B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409" y="4475728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4F919F52-5E60-4F33-A4CD-C624B63A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209" y="421617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传送期间</a:t>
            </a:r>
          </a:p>
        </p:txBody>
      </p:sp>
      <p:sp>
        <p:nvSpPr>
          <p:cNvPr id="60" name="Text Box 68">
            <a:extLst>
              <a:ext uri="{FF2B5EF4-FFF2-40B4-BE49-F238E27FC236}">
                <a16:creationId xmlns:a16="http://schemas.microsoft.com/office/drawing/2014/main" id="{9A2BCF05-8F73-4154-8B81-B5C33C77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465657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、接口功能</a:t>
            </a:r>
          </a:p>
        </p:txBody>
      </p:sp>
      <p:sp>
        <p:nvSpPr>
          <p:cNvPr id="61" name="Text Box 69">
            <a:extLst>
              <a:ext uri="{FF2B5EF4-FFF2-40B4-BE49-F238E27FC236}">
                <a16:creationId xmlns:a16="http://schemas.microsoft.com/office/drawing/2014/main" id="{A33972EF-3A86-41A2-A45E-1A773D2D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5067469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接收初始化信息</a:t>
            </a:r>
          </a:p>
        </p:txBody>
      </p:sp>
      <p:sp>
        <p:nvSpPr>
          <p:cNvPr id="62" name="Text Box 70">
            <a:extLst>
              <a:ext uri="{FF2B5EF4-FFF2-40B4-BE49-F238E27FC236}">
                <a16:creationId xmlns:a16="http://schemas.microsoft.com/office/drawing/2014/main" id="{AE66CB96-3886-45F5-88B1-9EE864736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695" y="5067469"/>
            <a:ext cx="33412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（外设寻址信息）。</a:t>
            </a:r>
          </a:p>
        </p:txBody>
      </p:sp>
      <p:sp>
        <p:nvSpPr>
          <p:cNvPr id="63" name="Line 71">
            <a:extLst>
              <a:ext uri="{FF2B5EF4-FFF2-40B4-BE49-F238E27FC236}">
                <a16:creationId xmlns:a16="http://schemas.microsoft.com/office/drawing/2014/main" id="{E10A2EA8-81FF-43A3-BF63-5465EE982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9695" y="5296069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72">
            <a:extLst>
              <a:ext uri="{FF2B5EF4-FFF2-40B4-BE49-F238E27FC236}">
                <a16:creationId xmlns:a16="http://schemas.microsoft.com/office/drawing/2014/main" id="{FF741334-23B5-4DB6-AB06-B7ACB9DB8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495" y="5067469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65" name="Text Box 73">
            <a:extLst>
              <a:ext uri="{FF2B5EF4-FFF2-40B4-BE49-F238E27FC236}">
                <a16:creationId xmlns:a16="http://schemas.microsoft.com/office/drawing/2014/main" id="{B223D77C-D3F7-4564-9F8E-8FF0D8ECB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5543719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控制器发请求。</a:t>
            </a:r>
          </a:p>
        </p:txBody>
      </p:sp>
      <p:sp>
        <p:nvSpPr>
          <p:cNvPr id="66" name="Line 74">
            <a:extLst>
              <a:ext uri="{FF2B5EF4-FFF2-40B4-BE49-F238E27FC236}">
                <a16:creationId xmlns:a16="http://schemas.microsoft.com/office/drawing/2014/main" id="{7FF55322-3DD4-4B0C-B3CB-28D3EA00B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120" y="5848519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Text Box 75">
            <a:extLst>
              <a:ext uri="{FF2B5EF4-FFF2-40B4-BE49-F238E27FC236}">
                <a16:creationId xmlns:a16="http://schemas.microsoft.com/office/drawing/2014/main" id="{489C26ED-6E81-4BAF-9888-CA8B3DB3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120" y="5543719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传送前，外设准备好</a:t>
            </a:r>
          </a:p>
        </p:txBody>
      </p:sp>
      <p:sp>
        <p:nvSpPr>
          <p:cNvPr id="68" name="Text Box 77">
            <a:extLst>
              <a:ext uri="{FF2B5EF4-FFF2-40B4-BE49-F238E27FC236}">
                <a16:creationId xmlns:a16="http://schemas.microsoft.com/office/drawing/2014/main" id="{88A5853F-CEBB-4F7B-843F-D73AA74E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0" y="6000919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传送数据。</a:t>
            </a:r>
          </a:p>
        </p:txBody>
      </p:sp>
      <p:sp>
        <p:nvSpPr>
          <p:cNvPr id="105" name="Line 78">
            <a:extLst>
              <a:ext uri="{FF2B5EF4-FFF2-40B4-BE49-F238E27FC236}">
                <a16:creationId xmlns:a16="http://schemas.microsoft.com/office/drawing/2014/main" id="{9A8F935F-8E09-49E3-A065-C204DA70F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4920" y="6305719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Text Box 79">
            <a:extLst>
              <a:ext uri="{FF2B5EF4-FFF2-40B4-BE49-F238E27FC236}">
                <a16:creationId xmlns:a16="http://schemas.microsoft.com/office/drawing/2014/main" id="{AF28178E-A436-4325-9416-FBC7E0229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920" y="6000919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传送期间</a:t>
            </a:r>
          </a:p>
        </p:txBody>
      </p:sp>
    </p:spTree>
    <p:extLst>
      <p:ext uri="{BB962C8B-B14F-4D97-AF65-F5344CB8AC3E}">
        <p14:creationId xmlns:p14="http://schemas.microsoft.com/office/powerpoint/2010/main" val="39570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 build="p" advAuto="0"/>
      <p:bldP spid="52" grpId="0"/>
      <p:bldP spid="53" grpId="0"/>
      <p:bldP spid="54" grpId="0"/>
      <p:bldP spid="56" grpId="0" build="p" advAuto="0"/>
      <p:bldP spid="57" grpId="0"/>
      <p:bldP spid="59" grpId="0" build="p" advAuto="0"/>
      <p:bldP spid="60" grpId="0"/>
      <p:bldP spid="61" grpId="0"/>
      <p:bldP spid="62" grpId="0"/>
      <p:bldP spid="64" grpId="0" build="p" advAuto="0"/>
      <p:bldP spid="65" grpId="0"/>
      <p:bldP spid="67" grpId="0" build="p" advAuto="0"/>
      <p:bldP spid="68" grpId="0"/>
      <p:bldP spid="106" grpId="0" build="p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三、磁盘存储器接口（磁盘适配器）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CB4BB2F0-3902-46D5-A415-D4658CCC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80526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、系统连接方式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F1C6CBDE-B959-47D6-9BF4-F06CC22FC3C4}"/>
              </a:ext>
            </a:extLst>
          </p:cNvPr>
          <p:cNvGrpSpPr>
            <a:grpSpLocks/>
          </p:cNvGrpSpPr>
          <p:nvPr/>
        </p:nvGrpSpPr>
        <p:grpSpPr bwMode="auto">
          <a:xfrm>
            <a:off x="2762251" y="948703"/>
            <a:ext cx="6248400" cy="2138363"/>
            <a:chOff x="912" y="720"/>
            <a:chExt cx="3936" cy="1347"/>
          </a:xfrm>
        </p:grpSpPr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B3DB4D8F-1BD1-4AD3-ADEA-5D503828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08"/>
              <a:ext cx="3936" cy="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C76A9352-89B3-4EEE-BE81-E7242FCD2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20"/>
              <a:ext cx="13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75333952-6C02-4166-9C04-D4C3E89F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CPU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991CDA05-B292-407E-B337-195BB3ACC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48"/>
              <a:ext cx="576" cy="291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</a:t>
              </a: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654E741D-4DE7-4907-93FE-F037917D6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48"/>
              <a:ext cx="672" cy="768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482A0CF4-BB29-4EFA-8540-2D3BFE01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10"/>
              <a:ext cx="72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控制器</a:t>
              </a: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777F59B3-C7C7-4A6E-8AE7-A189AC6E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248"/>
              <a:ext cx="1152" cy="291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硬盘适配器</a:t>
              </a: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F3CD5736-21E3-4B27-876F-7EEB2098C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83F81CF2-4EB2-451D-A5B3-1FC6B423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4F9B0A8B-4B8D-4FA8-B77E-EA0681B6C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0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12ACE516-A61B-445C-B667-F0C45C841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008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66672C0F-DD21-4A80-AB62-C4811CBFD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0986817B-53B8-43C5-98AC-2580F4954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776"/>
              <a:ext cx="1152" cy="291"/>
            </a:xfrm>
            <a:prstGeom prst="rect">
              <a:avLst/>
            </a:prstGeom>
            <a:solidFill>
              <a:srgbClr val="ED7D3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</p:grpSp>
      <p:sp>
        <p:nvSpPr>
          <p:cNvPr id="42" name="Text Box 18">
            <a:extLst>
              <a:ext uri="{FF2B5EF4-FFF2-40B4-BE49-F238E27FC236}">
                <a16:creationId xmlns:a16="http://schemas.microsoft.com/office/drawing/2014/main" id="{77D19A8B-430D-43CE-85B4-25292EE2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3310335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两级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</a:p>
        </p:txBody>
      </p:sp>
      <p:sp>
        <p:nvSpPr>
          <p:cNvPr id="43" name="AutoShape 20">
            <a:extLst>
              <a:ext uri="{FF2B5EF4-FFF2-40B4-BE49-F238E27FC236}">
                <a16:creationId xmlns:a16="http://schemas.microsoft.com/office/drawing/2014/main" id="{DFA2A1BB-D30D-484E-9C1D-CBFC20CC8778}"/>
              </a:ext>
            </a:extLst>
          </p:cNvPr>
          <p:cNvSpPr>
            <a:spLocks/>
          </p:cNvSpPr>
          <p:nvPr/>
        </p:nvSpPr>
        <p:spPr bwMode="auto">
          <a:xfrm>
            <a:off x="2838450" y="3386535"/>
            <a:ext cx="228600" cy="609600"/>
          </a:xfrm>
          <a:prstGeom prst="leftBrace">
            <a:avLst>
              <a:gd name="adj1" fmla="val 2218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B044FC36-F666-430D-89BF-6E4B7504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3157935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主机板上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控制器：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7F12C47A-6625-4879-A67D-E3B11C908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361513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适配器内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控制器：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C22E9995-7972-4CA3-A612-23942B94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50" y="315793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   </a:t>
            </a: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适配器</a:t>
            </a:r>
          </a:p>
        </p:txBody>
      </p:sp>
      <p:sp>
        <p:nvSpPr>
          <p:cNvPr id="47" name="Text Box 24">
            <a:extLst>
              <a:ext uri="{FF2B5EF4-FFF2-40B4-BE49-F238E27FC236}">
                <a16:creationId xmlns:a16="http://schemas.microsoft.com/office/drawing/2014/main" id="{81E1653A-C955-43B5-BBDE-D0450A34D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361513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适配器   驱动器</a:t>
            </a:r>
          </a:p>
        </p:txBody>
      </p:sp>
      <p:sp>
        <p:nvSpPr>
          <p:cNvPr id="48" name="Line 25">
            <a:extLst>
              <a:ext uri="{FF2B5EF4-FFF2-40B4-BE49-F238E27FC236}">
                <a16:creationId xmlns:a16="http://schemas.microsoft.com/office/drawing/2014/main" id="{8F6B18BE-D7AE-4679-80BC-57F0E3357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919935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id="{4B17C397-F5FD-4F17-A48B-F4A8298E1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850" y="3462735"/>
            <a:ext cx="4572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27">
            <a:extLst>
              <a:ext uri="{FF2B5EF4-FFF2-40B4-BE49-F238E27FC236}">
                <a16:creationId xmlns:a16="http://schemas.microsoft.com/office/drawing/2014/main" id="{CC9B2A2B-7FD0-4CA9-AB9A-8EBFC547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4071670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、硬盘适配器粗框</a:t>
            </a:r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A0F9491A-8D32-4B8F-B581-0B1964985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7248" y="2320236"/>
            <a:ext cx="2361057" cy="2474411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2" name="Group 29">
            <a:extLst>
              <a:ext uri="{FF2B5EF4-FFF2-40B4-BE49-F238E27FC236}">
                <a16:creationId xmlns:a16="http://schemas.microsoft.com/office/drawing/2014/main" id="{71658B60-24A6-4E68-B57F-A97746DB13A8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4691460"/>
            <a:ext cx="7702551" cy="2133600"/>
            <a:chOff x="429" y="2976"/>
            <a:chExt cx="4852" cy="1344"/>
          </a:xfrm>
        </p:grpSpPr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333FC6F3-A17B-484F-999D-73CD00B1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处理机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7D35A42C-359D-44D1-868A-61B3CFB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智能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主控器</a:t>
              </a:r>
            </a:p>
          </p:txBody>
        </p:sp>
        <p:sp>
          <p:nvSpPr>
            <p:cNvPr id="55" name="Text Box 32">
              <a:extLst>
                <a:ext uri="{FF2B5EF4-FFF2-40B4-BE49-F238E27FC236}">
                  <a16:creationId xmlns:a16="http://schemas.microsoft.com/office/drawing/2014/main" id="{2041C7B4-F750-4046-92D0-999A678F2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驱动器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6" name="Line 33">
              <a:extLst>
                <a:ext uri="{FF2B5EF4-FFF2-40B4-BE49-F238E27FC236}">
                  <a16:creationId xmlns:a16="http://schemas.microsoft.com/office/drawing/2014/main" id="{704878EF-CCC6-409C-9064-DFF6A853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DF8AFC30-C6A6-4F97-9CD3-7FACB84A3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3024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004A639-050C-4350-BC7A-94B77BDF4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2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36">
              <a:extLst>
                <a:ext uri="{FF2B5EF4-FFF2-40B4-BE49-F238E27FC236}">
                  <a16:creationId xmlns:a16="http://schemas.microsoft.com/office/drawing/2014/main" id="{B700CB4D-2B37-4C82-9FF3-FFE3132B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2976"/>
              <a:ext cx="38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543274F7-8895-4379-9DC9-4E2FF412D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2A5C56E9-F582-407B-95B4-008D126F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0BC60B1A-4FFD-40EA-89F1-80D7A18E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A67221E2-60F7-4E8D-9633-43E9AD51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B61747D5-0D77-4F16-A2C5-FAC26E6FC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7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2">
              <a:extLst>
                <a:ext uri="{FF2B5EF4-FFF2-40B4-BE49-F238E27FC236}">
                  <a16:creationId xmlns:a16="http://schemas.microsoft.com/office/drawing/2014/main" id="{0979F588-9187-424B-AA1C-6F836A7F1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936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47">
            <a:extLst>
              <a:ext uri="{FF2B5EF4-FFF2-40B4-BE49-F238E27FC236}">
                <a16:creationId xmlns:a16="http://schemas.microsoft.com/office/drawing/2014/main" id="{FFD0F0BF-A4DF-44A7-BFDC-7630B1075A78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4843860"/>
            <a:ext cx="5562600" cy="1295400"/>
            <a:chOff x="1056" y="3072"/>
            <a:chExt cx="3504" cy="816"/>
          </a:xfrm>
        </p:grpSpPr>
        <p:sp>
          <p:nvSpPr>
            <p:cNvPr id="67" name="Line 43">
              <a:extLst>
                <a:ext uri="{FF2B5EF4-FFF2-40B4-BE49-F238E27FC236}">
                  <a16:creationId xmlns:a16="http://schemas.microsoft.com/office/drawing/2014/main" id="{DF8DFEE0-AA99-4338-972E-696C18860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3456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44">
              <a:extLst>
                <a:ext uri="{FF2B5EF4-FFF2-40B4-BE49-F238E27FC236}">
                  <a16:creationId xmlns:a16="http://schemas.microsoft.com/office/drawing/2014/main" id="{5CE1673D-5314-4D4C-AA35-224D05885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888"/>
              <a:ext cx="350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45">
              <a:extLst>
                <a:ext uri="{FF2B5EF4-FFF2-40B4-BE49-F238E27FC236}">
                  <a16:creationId xmlns:a16="http://schemas.microsoft.com/office/drawing/2014/main" id="{7866B12A-1E3D-40EC-9136-2CF74A4EA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72"/>
              <a:ext cx="0" cy="816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46">
              <a:extLst>
                <a:ext uri="{FF2B5EF4-FFF2-40B4-BE49-F238E27FC236}">
                  <a16:creationId xmlns:a16="http://schemas.microsoft.com/office/drawing/2014/main" id="{8B57AE92-90B1-4ED4-9755-2ED404053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72"/>
              <a:ext cx="0" cy="816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/>
      <p:bldP spid="43" grpId="0" animBg="1"/>
      <p:bldP spid="44" grpId="0"/>
      <p:bldP spid="45" grpId="0"/>
      <p:bldP spid="46" grpId="0" build="p"/>
      <p:bldP spid="47" grpId="0" build="p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2" y="124432"/>
            <a:ext cx="56388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三、磁盘存储器接口（磁盘适配器）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FBD-019C-45C2-BC91-41D98A524863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第五章 输入</a:t>
            </a:r>
            <a:r>
              <a:rPr lang="en-US" altLang="zh-CN"/>
              <a:t>/</a:t>
            </a:r>
            <a:r>
              <a:rPr lang="zh-CN" altLang="en-US"/>
              <a:t>输出系统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2" name="Group 29">
            <a:extLst>
              <a:ext uri="{FF2B5EF4-FFF2-40B4-BE49-F238E27FC236}">
                <a16:creationId xmlns:a16="http://schemas.microsoft.com/office/drawing/2014/main" id="{71658B60-24A6-4E68-B57F-A97746DB13A8}"/>
              </a:ext>
            </a:extLst>
          </p:cNvPr>
          <p:cNvGrpSpPr>
            <a:grpSpLocks/>
          </p:cNvGrpSpPr>
          <p:nvPr/>
        </p:nvGrpSpPr>
        <p:grpSpPr bwMode="auto">
          <a:xfrm>
            <a:off x="730025" y="821122"/>
            <a:ext cx="7702551" cy="1862138"/>
            <a:chOff x="429" y="2976"/>
            <a:chExt cx="4852" cy="1173"/>
          </a:xfrm>
        </p:grpSpPr>
        <p:sp>
          <p:nvSpPr>
            <p:cNvPr id="53" name="Text Box 30">
              <a:extLst>
                <a:ext uri="{FF2B5EF4-FFF2-40B4-BE49-F238E27FC236}">
                  <a16:creationId xmlns:a16="http://schemas.microsoft.com/office/drawing/2014/main" id="{333FC6F3-A17B-484F-999D-73CD00B1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处理机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4" name="Text Box 31">
              <a:extLst>
                <a:ext uri="{FF2B5EF4-FFF2-40B4-BE49-F238E27FC236}">
                  <a16:creationId xmlns:a16="http://schemas.microsoft.com/office/drawing/2014/main" id="{7D35A42C-359D-44D1-868A-61B3CFB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智能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主控器</a:t>
              </a:r>
            </a:p>
          </p:txBody>
        </p:sp>
        <p:sp>
          <p:nvSpPr>
            <p:cNvPr id="55" name="Text Box 32">
              <a:extLst>
                <a:ext uri="{FF2B5EF4-FFF2-40B4-BE49-F238E27FC236}">
                  <a16:creationId xmlns:a16="http://schemas.microsoft.com/office/drawing/2014/main" id="{2041C7B4-F750-4046-92D0-999A678F2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593"/>
            </a:xfrm>
            <a:prstGeom prst="rect">
              <a:avLst/>
            </a:prstGeom>
            <a:solidFill>
              <a:srgbClr val="0563C1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驱动器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</a:p>
          </p:txBody>
        </p:sp>
        <p:sp>
          <p:nvSpPr>
            <p:cNvPr id="56" name="Line 33">
              <a:extLst>
                <a:ext uri="{FF2B5EF4-FFF2-40B4-BE49-F238E27FC236}">
                  <a16:creationId xmlns:a16="http://schemas.microsoft.com/office/drawing/2014/main" id="{704878EF-CCC6-409C-9064-DFF6A853F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34">
              <a:extLst>
                <a:ext uri="{FF2B5EF4-FFF2-40B4-BE49-F238E27FC236}">
                  <a16:creationId xmlns:a16="http://schemas.microsoft.com/office/drawing/2014/main" id="{DF8AFC30-C6A6-4F97-9CD3-7FACB84A3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3024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系统总线</a:t>
              </a:r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8004A639-050C-4350-BC7A-94B77BDF4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02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Text Box 36">
              <a:extLst>
                <a:ext uri="{FF2B5EF4-FFF2-40B4-BE49-F238E27FC236}">
                  <a16:creationId xmlns:a16="http://schemas.microsoft.com/office/drawing/2014/main" id="{B700CB4D-2B37-4C82-9FF3-FFE3132B6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" y="2976"/>
              <a:ext cx="388" cy="1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硬盘驱动器</a:t>
              </a: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543274F7-8895-4379-9DC9-4E2FF412D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2A5C56E9-F582-407B-95B4-008D126F0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0BC60B1A-4FFD-40EA-89F1-80D7A18EC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A67221E2-60F7-4E8D-9633-43E9AD51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B61747D5-0D77-4F16-A2C5-FAC26E6FC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7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2">
              <a:extLst>
                <a:ext uri="{FF2B5EF4-FFF2-40B4-BE49-F238E27FC236}">
                  <a16:creationId xmlns:a16="http://schemas.microsoft.com/office/drawing/2014/main" id="{0979F588-9187-424B-AA1C-6F836A7F1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936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1" name="Text Box 21">
            <a:extLst>
              <a:ext uri="{FF2B5EF4-FFF2-40B4-BE49-F238E27FC236}">
                <a16:creationId xmlns:a16="http://schemas.microsoft.com/office/drawing/2014/main" id="{AB48F075-034D-4E5D-AF5A-FFDCE83A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47" y="3002538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EPROM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控制逻辑：</a:t>
            </a:r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9CB15315-E7A3-46D4-8990-352F6FF47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47" y="3855305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端口控制逻辑：</a:t>
            </a:r>
          </a:p>
        </p:txBody>
      </p:sp>
      <p:sp>
        <p:nvSpPr>
          <p:cNvPr id="73" name="Text Box 24">
            <a:extLst>
              <a:ext uri="{FF2B5EF4-FFF2-40B4-BE49-F238E27FC236}">
                <a16:creationId xmlns:a16="http://schemas.microsoft.com/office/drawing/2014/main" id="{E54421E8-9B71-4D5A-950D-EBF47FEE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147" y="3002538"/>
            <a:ext cx="5755751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硬盘驱动程序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系统自检时被引入系统管理之下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74" name="Text Box 27">
            <a:extLst>
              <a:ext uri="{FF2B5EF4-FFF2-40B4-BE49-F238E27FC236}">
                <a16:creationId xmlns:a16="http://schemas.microsoft.com/office/drawing/2014/main" id="{6D7069FB-5815-4B84-8A35-EBADAF2AF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74" y="2555326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）处理机接口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面向系统总线一侧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75" name="Text Box 49">
            <a:extLst>
              <a:ext uri="{FF2B5EF4-FFF2-40B4-BE49-F238E27FC236}">
                <a16:creationId xmlns:a16="http://schemas.microsoft.com/office/drawing/2014/main" id="{0017D4C4-4604-490F-86B4-72F27C806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172" y="3855305"/>
            <a:ext cx="59111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送来的端口地址、读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写命令，访问处理机接口中的相应寄存器。</a:t>
            </a:r>
          </a:p>
        </p:txBody>
      </p:sp>
      <p:sp>
        <p:nvSpPr>
          <p:cNvPr id="76" name="Text Box 50">
            <a:extLst>
              <a:ext uri="{FF2B5EF4-FFF2-40B4-BE49-F238E27FC236}">
                <a16:creationId xmlns:a16="http://schemas.microsoft.com/office/drawing/2014/main" id="{E60223C9-3661-4302-BCCE-2859A0EE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" y="4564638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）智能主控器</a:t>
            </a:r>
          </a:p>
        </p:txBody>
      </p:sp>
      <p:sp>
        <p:nvSpPr>
          <p:cNvPr id="77" name="Text Box 51">
            <a:extLst>
              <a:ext uri="{FF2B5EF4-FFF2-40B4-BE49-F238E27FC236}">
                <a16:creationId xmlns:a16="http://schemas.microsoft.com/office/drawing/2014/main" id="{A4346A49-28EB-4538-8A5D-F26AC1A2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97" y="5012313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微处理器：</a:t>
            </a:r>
          </a:p>
        </p:txBody>
      </p:sp>
      <p:sp>
        <p:nvSpPr>
          <p:cNvPr id="78" name="Text Box 52">
            <a:extLst>
              <a:ext uri="{FF2B5EF4-FFF2-40B4-BE49-F238E27FC236}">
                <a16:creationId xmlns:a16="http://schemas.microsoft.com/office/drawing/2014/main" id="{5DD85DB5-354F-413B-BAB0-8698D6177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197" y="5012313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执行硬盘控制程序。</a:t>
            </a:r>
          </a:p>
        </p:txBody>
      </p:sp>
      <p:sp>
        <p:nvSpPr>
          <p:cNvPr id="79" name="Text Box 53">
            <a:extLst>
              <a:ext uri="{FF2B5EF4-FFF2-40B4-BE49-F238E27FC236}">
                <a16:creationId xmlns:a16="http://schemas.microsoft.com/office/drawing/2014/main" id="{8EC8A42F-3072-4269-9378-6A3DEF169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97" y="546951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0" name="Text Box 54">
            <a:extLst>
              <a:ext uri="{FF2B5EF4-FFF2-40B4-BE49-F238E27FC236}">
                <a16:creationId xmlns:a16="http://schemas.microsoft.com/office/drawing/2014/main" id="{F3A1645F-8261-44EC-8CF6-A14E700B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197" y="5469513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扇区缓存</a:t>
            </a: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存放二个扇区数据</a:t>
            </a: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1" name="Text Box 55">
            <a:extLst>
              <a:ext uri="{FF2B5EF4-FFF2-40B4-BE49-F238E27FC236}">
                <a16:creationId xmlns:a16="http://schemas.microsoft.com/office/drawing/2014/main" id="{065A18EE-5E27-403A-B5CE-9F7889B5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97" y="592671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2" name="Text Box 57">
            <a:extLst>
              <a:ext uri="{FF2B5EF4-FFF2-40B4-BE49-F238E27FC236}">
                <a16:creationId xmlns:a16="http://schemas.microsoft.com/office/drawing/2014/main" id="{BB896A42-FAAF-4A86-8D6C-C1CE2417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197" y="5926713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存放硬盘控制程序。</a:t>
            </a:r>
          </a:p>
        </p:txBody>
      </p:sp>
    </p:spTree>
    <p:extLst>
      <p:ext uri="{BB962C8B-B14F-4D97-AF65-F5344CB8AC3E}">
        <p14:creationId xmlns:p14="http://schemas.microsoft.com/office/powerpoint/2010/main" val="7188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1084</Words>
  <Application>Microsoft Office PowerPoint</Application>
  <PresentationFormat>全屏显示(4:3)</PresentationFormat>
  <Paragraphs>213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1669</cp:revision>
  <dcterms:created xsi:type="dcterms:W3CDTF">2018-07-22T02:36:00Z</dcterms:created>
  <dcterms:modified xsi:type="dcterms:W3CDTF">2020-08-06T12:34:09Z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