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42" r:id="rId2"/>
    <p:sldId id="971" r:id="rId3"/>
    <p:sldId id="844" r:id="rId4"/>
    <p:sldId id="872" r:id="rId5"/>
    <p:sldId id="972" r:id="rId6"/>
    <p:sldId id="973" r:id="rId7"/>
    <p:sldId id="974" r:id="rId8"/>
    <p:sldId id="976" r:id="rId9"/>
    <p:sldId id="975" r:id="rId10"/>
    <p:sldId id="977" r:id="rId11"/>
    <p:sldId id="978" r:id="rId12"/>
    <p:sldId id="979" r:id="rId13"/>
    <p:sldId id="980" r:id="rId14"/>
    <p:sldId id="981" r:id="rId15"/>
    <p:sldId id="982" r:id="rId16"/>
    <p:sldId id="983" r:id="rId17"/>
    <p:sldId id="984" r:id="rId18"/>
    <p:sldId id="985" r:id="rId19"/>
    <p:sldId id="986" r:id="rId20"/>
    <p:sldId id="987" r:id="rId21"/>
    <p:sldId id="988" r:id="rId22"/>
    <p:sldId id="989" r:id="rId23"/>
    <p:sldId id="990" r:id="rId24"/>
    <p:sldId id="991" r:id="rId25"/>
    <p:sldId id="992" r:id="rId26"/>
    <p:sldId id="993" r:id="rId27"/>
    <p:sldId id="994" r:id="rId28"/>
    <p:sldId id="995" r:id="rId29"/>
    <p:sldId id="996" r:id="rId30"/>
    <p:sldId id="997" r:id="rId31"/>
    <p:sldId id="998" r:id="rId32"/>
    <p:sldId id="999" r:id="rId33"/>
    <p:sldId id="730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950000"/>
    <a:srgbClr val="920000"/>
    <a:srgbClr val="2F5597"/>
    <a:srgbClr val="668CCF"/>
    <a:srgbClr val="FF9900"/>
    <a:srgbClr val="FFFFFF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4654" autoAdjust="0"/>
  </p:normalViewPr>
  <p:slideViewPr>
    <p:cSldViewPr snapToGrid="0" showGuides="1">
      <p:cViewPr varScale="1">
        <p:scale>
          <a:sx n="104" d="100"/>
          <a:sy n="104" d="100"/>
        </p:scale>
        <p:origin x="840" y="114"/>
      </p:cViewPr>
      <p:guideLst>
        <p:guide orient="horz" pos="2080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9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0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3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96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4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4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9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66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9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63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96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2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03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5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4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0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4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5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992D-2C79-42E7-8555-68BBF0775AD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719C-5C0D-4320-A160-4F8A3853511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6E19-650E-4DC3-92F5-A5B82CB77E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DA52-32D0-4C20-A690-38B43F9589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D98-86CC-40EB-833B-995CB8485FA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B0B3-074F-4BF1-A145-556FE6F05B2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3AE2-F4C2-4B85-893E-E669A7DC4D25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A9BC-92A0-4741-AE4F-3B9721315B42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5365-852B-4596-89C0-1E73638721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4625-3CA6-41E5-8B70-4DDB257715F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783-08AD-4586-9018-0CFDA0F032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D367-BDDF-45E2-B8EA-7EC5A054B6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43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第五章 输入</a:t>
            </a:r>
            <a:r>
              <a:rPr lang="en-US" altLang="zh-CN" sz="2800" b="1" dirty="0">
                <a:solidFill>
                  <a:srgbClr val="004578"/>
                </a:solidFill>
              </a:rPr>
              <a:t>/</a:t>
            </a:r>
            <a:r>
              <a:rPr lang="zh-CN" altLang="en-US" sz="2800" b="1" dirty="0">
                <a:solidFill>
                  <a:srgbClr val="004578"/>
                </a:solidFill>
              </a:rPr>
              <a:t>输出系统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58BCE47A-C876-4BEC-8FFB-BD7A7002F3FE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245" name="Text Box 29"/>
          <p:cNvSpPr txBox="1"/>
          <p:nvPr/>
        </p:nvSpPr>
        <p:spPr>
          <a:xfrm>
            <a:off x="125730" y="835811"/>
            <a:ext cx="4648200" cy="637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、如何传送中断请求？</a:t>
            </a:r>
            <a:endParaRPr lang="en-US" altLang="zh-CN" dirty="0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552574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使用单独请求线</a:t>
            </a:r>
          </a:p>
        </p:txBody>
      </p:sp>
      <p:grpSp>
        <p:nvGrpSpPr>
          <p:cNvPr id="74" name="Group 92">
            <a:extLst>
              <a:ext uri="{FF2B5EF4-FFF2-40B4-BE49-F238E27FC236}">
                <a16:creationId xmlns:a16="http://schemas.microsoft.com/office/drawing/2014/main" id="{91D94520-73D9-4342-8C70-209A1135A0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76452"/>
            <a:ext cx="2895600" cy="1223963"/>
            <a:chOff x="576" y="3504"/>
            <a:chExt cx="1824" cy="771"/>
          </a:xfrm>
        </p:grpSpPr>
        <p:grpSp>
          <p:nvGrpSpPr>
            <p:cNvPr id="75" name="Group 81">
              <a:extLst>
                <a:ext uri="{FF2B5EF4-FFF2-40B4-BE49-F238E27FC236}">
                  <a16:creationId xmlns:a16="http://schemas.microsoft.com/office/drawing/2014/main" id="{B5CCD2EC-AEE0-44E6-8A61-C0F5FDB0B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00"/>
              <a:ext cx="672" cy="624"/>
              <a:chOff x="576" y="3648"/>
              <a:chExt cx="672" cy="624"/>
            </a:xfrm>
          </p:grpSpPr>
          <p:sp>
            <p:nvSpPr>
              <p:cNvPr id="82" name="Rectangle 79">
                <a:extLst>
                  <a:ext uri="{FF2B5EF4-FFF2-40B4-BE49-F238E27FC236}">
                    <a16:creationId xmlns:a16="http://schemas.microsoft.com/office/drawing/2014/main" id="{3E965101-3DEE-4AFB-9A27-555CF68AC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3" name="Text Box 80">
                <a:extLst>
                  <a:ext uri="{FF2B5EF4-FFF2-40B4-BE49-F238E27FC236}">
                    <a16:creationId xmlns:a16="http://schemas.microsoft.com/office/drawing/2014/main" id="{A54CDC88-3E92-47EB-934A-B59EE529AA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CPU</a:t>
                </a:r>
              </a:p>
            </p:txBody>
          </p:sp>
        </p:grp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33BEC6A3-8DF2-437B-B434-F41A1AEBD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Text Box 84">
              <a:extLst>
                <a:ext uri="{FF2B5EF4-FFF2-40B4-BE49-F238E27FC236}">
                  <a16:creationId xmlns:a16="http://schemas.microsoft.com/office/drawing/2014/main" id="{FF6D4B18-0B06-4E25-A3BC-9B45154A9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04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</a:p>
          </p:txBody>
        </p:sp>
        <p:sp>
          <p:nvSpPr>
            <p:cNvPr id="78" name="Line 85">
              <a:extLst>
                <a:ext uri="{FF2B5EF4-FFF2-40B4-BE49-F238E27FC236}">
                  <a16:creationId xmlns:a16="http://schemas.microsoft.com/office/drawing/2014/main" id="{A6BA2D4B-0304-406A-BEF4-930FCCB7D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08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86">
              <a:extLst>
                <a:ext uri="{FF2B5EF4-FFF2-40B4-BE49-F238E27FC236}">
                  <a16:creationId xmlns:a16="http://schemas.microsoft.com/office/drawing/2014/main" id="{CB9A921A-D003-451E-A08B-208FBB5F7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792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</a:p>
          </p:txBody>
        </p:sp>
        <p:sp>
          <p:nvSpPr>
            <p:cNvPr id="80" name="Text Box 87">
              <a:extLst>
                <a:ext uri="{FF2B5EF4-FFF2-40B4-BE49-F238E27FC236}">
                  <a16:creationId xmlns:a16="http://schemas.microsoft.com/office/drawing/2014/main" id="{FBCE553F-E1DF-4168-8FFD-ADCB5D267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  <p:sp>
          <p:nvSpPr>
            <p:cNvPr id="81" name="Text Box 88">
              <a:extLst>
                <a:ext uri="{FF2B5EF4-FFF2-40B4-BE49-F238E27FC236}">
                  <a16:creationId xmlns:a16="http://schemas.microsoft.com/office/drawing/2014/main" id="{5E395B4F-88C4-431A-87F5-2D0B56016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84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</p:grpSp>
      <p:sp>
        <p:nvSpPr>
          <p:cNvPr id="84" name="Text Box 103">
            <a:extLst>
              <a:ext uri="{FF2B5EF4-FFF2-40B4-BE49-F238E27FC236}">
                <a16:creationId xmlns:a16="http://schemas.microsoft.com/office/drawing/2014/main" id="{24B765B6-760D-45F9-9E81-5680F819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055" y="15257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使用公共请求线</a:t>
            </a:r>
          </a:p>
        </p:txBody>
      </p:sp>
      <p:grpSp>
        <p:nvGrpSpPr>
          <p:cNvPr id="85" name="Group 107">
            <a:extLst>
              <a:ext uri="{FF2B5EF4-FFF2-40B4-BE49-F238E27FC236}">
                <a16:creationId xmlns:a16="http://schemas.microsoft.com/office/drawing/2014/main" id="{E3BB4864-8EAE-4F90-8692-CAB68619E07C}"/>
              </a:ext>
            </a:extLst>
          </p:cNvPr>
          <p:cNvGrpSpPr>
            <a:grpSpLocks/>
          </p:cNvGrpSpPr>
          <p:nvPr/>
        </p:nvGrpSpPr>
        <p:grpSpPr bwMode="auto">
          <a:xfrm>
            <a:off x="5010150" y="2114552"/>
            <a:ext cx="3352800" cy="1147763"/>
            <a:chOff x="3408" y="3552"/>
            <a:chExt cx="2112" cy="723"/>
          </a:xfrm>
        </p:grpSpPr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EE54C782-4611-40A3-B32B-1D88E8C00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648"/>
              <a:ext cx="672" cy="624"/>
              <a:chOff x="576" y="3648"/>
              <a:chExt cx="672" cy="624"/>
            </a:xfrm>
          </p:grpSpPr>
          <p:sp>
            <p:nvSpPr>
              <p:cNvPr id="94" name="Rectangle 95">
                <a:extLst>
                  <a:ext uri="{FF2B5EF4-FFF2-40B4-BE49-F238E27FC236}">
                    <a16:creationId xmlns:a16="http://schemas.microsoft.com/office/drawing/2014/main" id="{22281024-7199-4F81-876A-782366D96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Text Box 96">
                <a:extLst>
                  <a:ext uri="{FF2B5EF4-FFF2-40B4-BE49-F238E27FC236}">
                    <a16:creationId xmlns:a16="http://schemas.microsoft.com/office/drawing/2014/main" id="{CA785DD0-FDA2-40A2-8DAF-5FF4A1CB5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792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CPU</a:t>
                </a:r>
              </a:p>
            </p:txBody>
          </p:sp>
        </p:grpSp>
        <p:sp>
          <p:nvSpPr>
            <p:cNvPr id="87" name="Line 97">
              <a:extLst>
                <a:ext uri="{FF2B5EF4-FFF2-40B4-BE49-F238E27FC236}">
                  <a16:creationId xmlns:a16="http://schemas.microsoft.com/office/drawing/2014/main" id="{F47415E1-C1D7-4424-B7CC-01E67976F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840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Text Box 98">
              <a:extLst>
                <a:ext uri="{FF2B5EF4-FFF2-40B4-BE49-F238E27FC236}">
                  <a16:creationId xmlns:a16="http://schemas.microsoft.com/office/drawing/2014/main" id="{2DA83A03-1B4D-4DE5-BA5C-0FF80C780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552"/>
              <a:ext cx="1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公共请求</a:t>
              </a:r>
            </a:p>
          </p:txBody>
        </p:sp>
        <p:sp>
          <p:nvSpPr>
            <p:cNvPr id="89" name="Text Box 101">
              <a:extLst>
                <a:ext uri="{FF2B5EF4-FFF2-40B4-BE49-F238E27FC236}">
                  <a16:creationId xmlns:a16="http://schemas.microsoft.com/office/drawing/2014/main" id="{936A6205-B659-428D-B9B8-38A8A009A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984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  <p:sp>
          <p:nvSpPr>
            <p:cNvPr id="90" name="Text Box 102">
              <a:extLst>
                <a:ext uri="{FF2B5EF4-FFF2-40B4-BE49-F238E27FC236}">
                  <a16:creationId xmlns:a16="http://schemas.microsoft.com/office/drawing/2014/main" id="{C6E15C93-E641-4850-B4FA-AF935793F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984"/>
              <a:ext cx="576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I/O</a:t>
              </a:r>
            </a:p>
          </p:txBody>
        </p:sp>
        <p:sp>
          <p:nvSpPr>
            <p:cNvPr id="91" name="Line 104">
              <a:extLst>
                <a:ext uri="{FF2B5EF4-FFF2-40B4-BE49-F238E27FC236}">
                  <a16:creationId xmlns:a16="http://schemas.microsoft.com/office/drawing/2014/main" id="{0F15A697-3FAB-4CEA-81A4-DA911531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105">
              <a:extLst>
                <a:ext uri="{FF2B5EF4-FFF2-40B4-BE49-F238E27FC236}">
                  <a16:creationId xmlns:a16="http://schemas.microsoft.com/office/drawing/2014/main" id="{16A8F4F9-D825-4613-902E-796CDF8EB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84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106">
              <a:extLst>
                <a:ext uri="{FF2B5EF4-FFF2-40B4-BE49-F238E27FC236}">
                  <a16:creationId xmlns:a16="http://schemas.microsoft.com/office/drawing/2014/main" id="{6786E6DF-DC37-4940-8263-59D3C17BE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80"/>
              <a:ext cx="14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96" name="图片 102">
            <a:extLst>
              <a:ext uri="{FF2B5EF4-FFF2-40B4-BE49-F238E27FC236}">
                <a16:creationId xmlns:a16="http://schemas.microsoft.com/office/drawing/2014/main" id="{37C7C1CA-1399-43CA-8CBD-6C8E2AEA115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8" y="3519490"/>
            <a:ext cx="8131172" cy="225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本框 2">
            <a:extLst>
              <a:ext uri="{FF2B5EF4-FFF2-40B4-BE49-F238E27FC236}">
                <a16:creationId xmlns:a16="http://schemas.microsoft.com/office/drawing/2014/main" id="{4F388291-B915-46DA-B705-9289A747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8" y="5871429"/>
            <a:ext cx="14190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独立请求</a:t>
            </a:r>
          </a:p>
        </p:txBody>
      </p:sp>
      <p:sp>
        <p:nvSpPr>
          <p:cNvPr id="98" name="文本框 3">
            <a:extLst>
              <a:ext uri="{FF2B5EF4-FFF2-40B4-BE49-F238E27FC236}">
                <a16:creationId xmlns:a16="http://schemas.microsoft.com/office/drawing/2014/main" id="{C3F7245D-CD99-49F6-A515-888A3DA1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03" y="5871429"/>
            <a:ext cx="14190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公共请求</a:t>
            </a:r>
          </a:p>
        </p:txBody>
      </p:sp>
      <p:sp>
        <p:nvSpPr>
          <p:cNvPr id="99" name="文本框 4">
            <a:extLst>
              <a:ext uri="{FF2B5EF4-FFF2-40B4-BE49-F238E27FC236}">
                <a16:creationId xmlns:a16="http://schemas.microsoft.com/office/drawing/2014/main" id="{A0277273-0875-4E30-A27B-4CA441EB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947" y="5630129"/>
            <a:ext cx="14172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兼独立与公共请求</a:t>
            </a:r>
          </a:p>
        </p:txBody>
      </p:sp>
      <p:sp>
        <p:nvSpPr>
          <p:cNvPr id="100" name="文本框 5">
            <a:extLst>
              <a:ext uri="{FF2B5EF4-FFF2-40B4-BE49-F238E27FC236}">
                <a16:creationId xmlns:a16="http://schemas.microsoft.com/office/drawing/2014/main" id="{0B6A031E-A748-44C3-9106-F567B287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364" y="5838092"/>
            <a:ext cx="1419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二维结构</a:t>
            </a:r>
          </a:p>
        </p:txBody>
      </p:sp>
    </p:spTree>
    <p:extLst>
      <p:ext uri="{BB962C8B-B14F-4D97-AF65-F5344CB8AC3E}">
        <p14:creationId xmlns:p14="http://schemas.microsoft.com/office/powerpoint/2010/main" val="4709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  <p:bldP spid="73" grpId="0"/>
      <p:bldP spid="84" grpId="0"/>
      <p:bldP spid="97" grpId="0"/>
      <p:bldP spid="98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16" y="920345"/>
            <a:ext cx="8040534" cy="516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采用二维结构</a:t>
            </a:r>
            <a:endParaRPr lang="en-US" altLang="zh-CN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这是前面两种方式的折衷方案，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芯片具有多根中断请求输入线，它们能体现不同的优先级别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每根中断请求线可以将具有相同优先级的中断请求源汇集在一起。这就综合了前两种模式的优点，既容易识别不同级别的优先级中断源，又可扩充中断源数目。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兼有公共请求与独立请求线结构</a:t>
            </a:r>
          </a:p>
        </p:txBody>
      </p:sp>
    </p:spTree>
    <p:extLst>
      <p:ext uri="{BB962C8B-B14F-4D97-AF65-F5344CB8AC3E}">
        <p14:creationId xmlns:p14="http://schemas.microsoft.com/office/powerpoint/2010/main" val="7635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三、优先权逻辑与屏蔽技术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83" y="815570"/>
            <a:ext cx="8790143" cy="451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当这些中断源同时提出申请时，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该响应哪个请求？该中断请求是否能够中断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现行程序执行？所有这些都由中断判优处理逻辑电路来处理。</a:t>
            </a:r>
            <a:endParaRPr lang="en-US" altLang="zh-CN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（现行程序）与中断请求间的判优</a:t>
            </a:r>
            <a:endParaRPr lang="en-US" altLang="zh-CN" sz="2800" b="1" dirty="0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在一般计算机中，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进行简单的判优处理，根据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标志寄存器中的“允许中断”控制位（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）状态，确定是否响应该中断请求。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3082">
            <a:extLst>
              <a:ext uri="{FF2B5EF4-FFF2-40B4-BE49-F238E27FC236}">
                <a16:creationId xmlns:a16="http://schemas.microsoft.com/office/drawing/2014/main" id="{F388B245-06C0-4C54-95BC-32F82AF2B081}"/>
              </a:ext>
            </a:extLst>
          </p:cNvPr>
          <p:cNvSpPr txBox="1"/>
          <p:nvPr/>
        </p:nvSpPr>
        <p:spPr>
          <a:xfrm>
            <a:off x="3271520" y="5428214"/>
            <a:ext cx="171831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开关中断</a:t>
            </a:r>
          </a:p>
        </p:txBody>
      </p:sp>
      <p:sp>
        <p:nvSpPr>
          <p:cNvPr id="13" name="AutoShape 3083">
            <a:extLst>
              <a:ext uri="{FF2B5EF4-FFF2-40B4-BE49-F238E27FC236}">
                <a16:creationId xmlns:a16="http://schemas.microsoft.com/office/drawing/2014/main" id="{B9B768D9-2758-4BCA-8A07-5EEE70707B70}"/>
              </a:ext>
            </a:extLst>
          </p:cNvPr>
          <p:cNvSpPr/>
          <p:nvPr/>
        </p:nvSpPr>
        <p:spPr>
          <a:xfrm>
            <a:off x="4989830" y="5253391"/>
            <a:ext cx="228600" cy="962014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3084">
            <a:extLst>
              <a:ext uri="{FF2B5EF4-FFF2-40B4-BE49-F238E27FC236}">
                <a16:creationId xmlns:a16="http://schemas.microsoft.com/office/drawing/2014/main" id="{02909832-22B4-4D0D-A4C6-2445BF7B2689}"/>
              </a:ext>
            </a:extLst>
          </p:cNvPr>
          <p:cNvSpPr txBox="1"/>
          <p:nvPr/>
        </p:nvSpPr>
        <p:spPr>
          <a:xfrm>
            <a:off x="5238750" y="4935839"/>
            <a:ext cx="3276600" cy="52322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IF=1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，开中断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3087">
            <a:extLst>
              <a:ext uri="{FF2B5EF4-FFF2-40B4-BE49-F238E27FC236}">
                <a16:creationId xmlns:a16="http://schemas.microsoft.com/office/drawing/2014/main" id="{B228631E-4A7B-4A5E-9AE7-EC911B2829F1}"/>
              </a:ext>
            </a:extLst>
          </p:cNvPr>
          <p:cNvSpPr txBox="1"/>
          <p:nvPr/>
        </p:nvSpPr>
        <p:spPr>
          <a:xfrm>
            <a:off x="5233986" y="5862356"/>
            <a:ext cx="284194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IF=0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，关中断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9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12" grpId="0"/>
      <p:bldP spid="13" grpId="0" bldLvl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三、优先权逻辑与屏蔽技术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3" name="Text Box 11">
            <a:extLst>
              <a:ext uri="{FF2B5EF4-FFF2-40B4-BE49-F238E27FC236}">
                <a16:creationId xmlns:a16="http://schemas.microsoft.com/office/drawing/2014/main" id="{5CDAAAD2-96B3-4949-8014-854F056E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815570"/>
            <a:ext cx="8790143" cy="225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）在性能更强的计算机中，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除了设置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中断控制位外，还在程序状态字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中设定现行程序优先级，以便进一步细分现行程序任务的重要程度。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、中断判优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9C76C50-CB9B-499D-B908-59C24948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306832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）优先顺序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B588336B-A569-4FFF-A776-38C2C7F3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027" y="306832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故障、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、外中断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5E5D497-DC76-4B7D-AC90-2F82DFD4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3660356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现行程序与外设请求的判优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2BC0BFD5-39E7-49AD-B24E-2EFB1F7E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54" y="5548104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为现行程序赋予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endParaRPr lang="zh-CN" altLang="en-US" sz="2800" b="1">
              <a:solidFill>
                <a:srgbClr val="33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9B50FA8B-B6B2-4BEB-978D-81DEAF7C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70" y="4301196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a.CPU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设置允许中断标志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B91673F-F941-4128-8162-A87B4518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417" y="3068320"/>
            <a:ext cx="271231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（输入、输出）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DB1254AC-03A2-433E-ACBF-E12E47FF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670" y="4148796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，开中断</a:t>
            </a: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id="{195EAA64-59CC-4406-8FD2-612791E47E27}"/>
              </a:ext>
            </a:extLst>
          </p:cNvPr>
          <p:cNvSpPr>
            <a:spLocks/>
          </p:cNvSpPr>
          <p:nvPr/>
        </p:nvSpPr>
        <p:spPr bwMode="auto">
          <a:xfrm>
            <a:off x="4570270" y="4301196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6BB783B8-809E-44C1-AAAC-ECF53CB6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954" y="547190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＜外设请求优先级，</a:t>
            </a: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33CF26FB-EB96-4681-9C4C-3776D317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354" y="547190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B0CBE24B-1B50-4634-A0B7-01F4AFAF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670" y="4544084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，关中断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6F9CA6DC-E1B9-42DF-967E-7748B2BE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70" y="4986996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b.CPU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设置程序状态字的优先级字段</a:t>
            </a:r>
          </a:p>
        </p:txBody>
      </p:sp>
      <p:sp>
        <p:nvSpPr>
          <p:cNvPr id="33" name="AutoShape 18">
            <a:extLst>
              <a:ext uri="{FF2B5EF4-FFF2-40B4-BE49-F238E27FC236}">
                <a16:creationId xmlns:a16="http://schemas.microsoft.com/office/drawing/2014/main" id="{EC5DD6A1-844D-4918-BDF8-9417F74760E3}"/>
              </a:ext>
            </a:extLst>
          </p:cNvPr>
          <p:cNvSpPr>
            <a:spLocks/>
          </p:cNvSpPr>
          <p:nvPr/>
        </p:nvSpPr>
        <p:spPr bwMode="auto">
          <a:xfrm>
            <a:off x="4415554" y="562430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E8F1DF59-9E46-4544-A2D4-A76D460C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954" y="5929104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≥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外设请求优先级，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5F1632D-95F4-47F8-BA23-B6A9C1E2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304" y="5926859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不响应</a:t>
            </a:r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0A206A64-A465-494A-A8FA-ED318B25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870" y="437739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（模型机采用）</a:t>
            </a:r>
          </a:p>
        </p:txBody>
      </p:sp>
    </p:spTree>
    <p:extLst>
      <p:ext uri="{BB962C8B-B14F-4D97-AF65-F5344CB8AC3E}">
        <p14:creationId xmlns:p14="http://schemas.microsoft.com/office/powerpoint/2010/main" val="620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3" grpId="0" animBg="1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三、优先权逻辑与屏蔽技术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977E32E4-B7E9-4F9F-9BFC-C5F49413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3" y="1485758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软件判优</a:t>
            </a: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4AE7FA0F-CC00-41E6-AE30-CE842EDFB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42" y="2075867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由程序查询顺序确定优先级。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7DABD7CE-250C-4FCC-963C-AECE3C33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42" y="3243236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中断控制器判优</a:t>
            </a: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85169AED-8347-43E7-AA4D-32B9197D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6" y="920543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）各外设请求的判优</a:t>
            </a: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6A03624A-4585-45FF-BFFD-08F26A9EE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842" y="2075867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可灵活修改优先级。</a:t>
            </a: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12E33063-0E86-45B5-8F04-20C834EDC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3" y="267841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硬件判优</a:t>
            </a: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5E59BD9E-0FE3-4A31-ACE2-7C53F92D7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6" y="3865402"/>
            <a:ext cx="8905596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集中解决请求信号的接收、屏蔽、判优、编码等问题。</a:t>
            </a:r>
          </a:p>
        </p:txBody>
      </p:sp>
    </p:spTree>
    <p:extLst>
      <p:ext uri="{BB962C8B-B14F-4D97-AF65-F5344CB8AC3E}">
        <p14:creationId xmlns:p14="http://schemas.microsoft.com/office/powerpoint/2010/main" val="1855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三、优先权逻辑与屏蔽技术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A594E957-ECE5-48AC-B871-C6EB7E43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33103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2EAA9913-E9ED-463D-BD37-A818342C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33103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</a:p>
        </p:txBody>
      </p:sp>
      <p:grpSp>
        <p:nvGrpSpPr>
          <p:cNvPr id="20" name="Group 93">
            <a:extLst>
              <a:ext uri="{FF2B5EF4-FFF2-40B4-BE49-F238E27FC236}">
                <a16:creationId xmlns:a16="http://schemas.microsoft.com/office/drawing/2014/main" id="{A9E122AF-7179-460C-8C83-9BC196AF400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881778"/>
            <a:ext cx="7239000" cy="4175125"/>
            <a:chOff x="1296" y="154"/>
            <a:chExt cx="4560" cy="2630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0F043FCE-68FD-4F9D-AF22-174786607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304"/>
              <a:ext cx="9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4002A634-041F-4FAF-838A-CC60CA1CC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</a:t>
              </a:r>
              <a:r>
                <a:rPr lang="zh-CN" altLang="en-US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D0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106A89BA-89B7-4D13-BC9B-FCE88A94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4"/>
              <a:ext cx="2160" cy="2630"/>
            </a:xfrm>
            <a:prstGeom prst="rect">
              <a:avLst/>
            </a:prstGeom>
            <a:noFill/>
            <a:ln w="38100">
              <a:solidFill>
                <a:srgbClr val="66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D78A55A9-C5EE-4CBD-8A80-5C2AA60C3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1584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中断屏蔽寄存器</a:t>
              </a:r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E8B27C00-352B-404B-B1C0-4A7521749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584" cy="291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中断号寄存器</a:t>
              </a: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179B2CC4-3568-4951-B2BD-BAF2FDCED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中断请求寄存器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04CFA02-6B9F-47CB-995C-2DB18AEDA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中断服务寄存器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B5D169E-50C0-428F-ADB3-A1BD69EA6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720"/>
              <a:ext cx="349" cy="1440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660033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优先级裁决器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6C6248D-2564-42D8-8AE8-DF0FF7628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67B7A874-1BBE-4B0A-9079-9C67FBADE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91193131-011E-4F21-A315-E0341F57F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6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0533C97E-A576-4DFE-A0E8-8F28022D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52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21646AB9-396D-413C-B445-8D695066C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432"/>
              <a:ext cx="48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185E4652-66C0-46A5-81C9-A65806DBE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816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C0919D36-8146-49B3-9B71-8EECC296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0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FD117C9F-5FF7-4921-AB21-A03862D4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624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9" name="Group 92">
              <a:extLst>
                <a:ext uri="{FF2B5EF4-FFF2-40B4-BE49-F238E27FC236}">
                  <a16:creationId xmlns:a16="http://schemas.microsoft.com/office/drawing/2014/main" id="{649FC0A2-30F7-47C9-B9F4-36621943A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720" cy="291"/>
              <a:chOff x="1584" y="1584"/>
              <a:chExt cx="720" cy="291"/>
            </a:xfrm>
          </p:grpSpPr>
          <p:sp>
            <p:nvSpPr>
              <p:cNvPr id="61" name="Text Box 45">
                <a:extLst>
                  <a:ext uri="{FF2B5EF4-FFF2-40B4-BE49-F238E27FC236}">
                    <a16:creationId xmlns:a16="http://schemas.microsoft.com/office/drawing/2014/main" id="{B7F870A2-73B4-47F5-A8D2-DD0B3FA83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584"/>
                <a:ext cx="7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INTA</a:t>
                </a:r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2" name="Line 46">
                <a:extLst>
                  <a:ext uri="{FF2B5EF4-FFF2-40B4-BE49-F238E27FC236}">
                    <a16:creationId xmlns:a16="http://schemas.microsoft.com/office/drawing/2014/main" id="{5C8C22C4-0853-45A6-869F-011E63D09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E4D54A2F-6D3C-41EF-B1B1-965DDB91D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60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19F8B5BE-2387-40F9-A386-41F54DDA0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82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3354F7C5-FE57-4E4B-BCBD-926874DBC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680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A5FCAB69-ABFB-4603-830A-652252F27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536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3199D39E-659D-4A54-A3EC-76C67ABCD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F5F29D91-EE38-4253-A77E-83C07019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48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17E9F1F6-63AF-415D-8838-63F012091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92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6EF79E7E-D87A-4927-9C57-323EDB3D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68"/>
              <a:ext cx="432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55">
              <a:extLst>
                <a:ext uri="{FF2B5EF4-FFF2-40B4-BE49-F238E27FC236}">
                  <a16:creationId xmlns:a16="http://schemas.microsoft.com/office/drawing/2014/main" id="{3952CF6E-0C25-47C4-8319-EE0ACE6D3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768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Text Box 56">
              <a:extLst>
                <a:ext uri="{FF2B5EF4-FFF2-40B4-BE49-F238E27FC236}">
                  <a16:creationId xmlns:a16="http://schemas.microsoft.com/office/drawing/2014/main" id="{C10395DA-6D02-4831-A8F3-24016D8B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7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  <a:endParaRPr lang="en-US" altLang="zh-CN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C9F76B6E-785A-4A20-A67D-CF2FC2D2F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04"/>
              <a:ext cx="0" cy="672"/>
            </a:xfrm>
            <a:prstGeom prst="line">
              <a:avLst/>
            </a:prstGeom>
            <a:noFill/>
            <a:ln w="3810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3" name="Line 59">
            <a:extLst>
              <a:ext uri="{FF2B5EF4-FFF2-40B4-BE49-F238E27FC236}">
                <a16:creationId xmlns:a16="http://schemas.microsoft.com/office/drawing/2014/main" id="{30A427AF-6B84-4A9F-B296-249580805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400958"/>
            <a:ext cx="457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60">
            <a:extLst>
              <a:ext uri="{FF2B5EF4-FFF2-40B4-BE49-F238E27FC236}">
                <a16:creationId xmlns:a16="http://schemas.microsoft.com/office/drawing/2014/main" id="{376FC7F4-EAB5-4550-9954-061C2B67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33103"/>
            <a:ext cx="6342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（未屏蔽的请求判优</a:t>
            </a: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生成相应中断号）</a:t>
            </a:r>
          </a:p>
        </p:txBody>
      </p:sp>
      <p:sp>
        <p:nvSpPr>
          <p:cNvPr id="65" name="Line 61">
            <a:extLst>
              <a:ext uri="{FF2B5EF4-FFF2-40B4-BE49-F238E27FC236}">
                <a16:creationId xmlns:a16="http://schemas.microsoft.com/office/drawing/2014/main" id="{E9BEF93E-17EE-47AA-9025-49A41E730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821135"/>
            <a:ext cx="533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 Box 62">
            <a:extLst>
              <a:ext uri="{FF2B5EF4-FFF2-40B4-BE49-F238E27FC236}">
                <a16:creationId xmlns:a16="http://schemas.microsoft.com/office/drawing/2014/main" id="{2F370C2E-5DE8-480E-BDDB-FCFDB15BA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90303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公共请求</a:t>
            </a: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9541C320-94F4-440F-BB8F-CB05E2AE3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0" y="5841911"/>
            <a:ext cx="533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64">
            <a:extLst>
              <a:ext uri="{FF2B5EF4-FFF2-40B4-BE49-F238E27FC236}">
                <a16:creationId xmlns:a16="http://schemas.microsoft.com/office/drawing/2014/main" id="{DE3E6283-E4C6-4FF4-A915-8AB257FD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590303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61567C51-F52A-4D69-87EC-214219CF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7130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响应后，取回中断号，转入相应服务程序。）</a:t>
            </a:r>
          </a:p>
        </p:txBody>
      </p:sp>
      <p:sp>
        <p:nvSpPr>
          <p:cNvPr id="70" name="Line 77">
            <a:extLst>
              <a:ext uri="{FF2B5EF4-FFF2-40B4-BE49-F238E27FC236}">
                <a16:creationId xmlns:a16="http://schemas.microsoft.com/office/drawing/2014/main" id="{0A7FDE0A-D90F-41B8-9376-B619138FC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806" y="5545932"/>
            <a:ext cx="514350" cy="13686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Text Box 79">
            <a:extLst>
              <a:ext uri="{FF2B5EF4-FFF2-40B4-BE49-F238E27FC236}">
                <a16:creationId xmlns:a16="http://schemas.microsoft.com/office/drawing/2014/main" id="{3ED1F5E7-3253-4D0F-9977-A2CF71A5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7" y="5608864"/>
            <a:ext cx="2168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中断源的序号</a:t>
            </a:r>
          </a:p>
        </p:txBody>
      </p:sp>
      <p:sp>
        <p:nvSpPr>
          <p:cNvPr id="72" name="Text Box 80">
            <a:extLst>
              <a:ext uri="{FF2B5EF4-FFF2-40B4-BE49-F238E27FC236}">
                <a16:creationId xmlns:a16="http://schemas.microsoft.com/office/drawing/2014/main" id="{C0117B1A-7CC7-4827-AACC-2029EBDF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51903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IRR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3" name="Text Box 81">
            <a:extLst>
              <a:ext uri="{FF2B5EF4-FFF2-40B4-BE49-F238E27FC236}">
                <a16:creationId xmlns:a16="http://schemas.microsoft.com/office/drawing/2014/main" id="{041CE061-D552-4BE6-A289-D55D38B8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51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00010100</a:t>
            </a:r>
          </a:p>
        </p:txBody>
      </p:sp>
      <p:sp>
        <p:nvSpPr>
          <p:cNvPr id="74" name="Text Box 82">
            <a:extLst>
              <a:ext uri="{FF2B5EF4-FFF2-40B4-BE49-F238E27FC236}">
                <a16:creationId xmlns:a16="http://schemas.microsoft.com/office/drawing/2014/main" id="{81B80467-A951-41EF-B890-7C1A4B4C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70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7      0</a:t>
            </a:r>
          </a:p>
        </p:txBody>
      </p:sp>
      <p:sp>
        <p:nvSpPr>
          <p:cNvPr id="75" name="Text Box 83">
            <a:extLst>
              <a:ext uri="{FF2B5EF4-FFF2-40B4-BE49-F238E27FC236}">
                <a16:creationId xmlns:a16="http://schemas.microsoft.com/office/drawing/2014/main" id="{5E84C2DE-705A-4F0A-AF11-A327677F5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32903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IMR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6" name="Text Box 84">
            <a:extLst>
              <a:ext uri="{FF2B5EF4-FFF2-40B4-BE49-F238E27FC236}">
                <a16:creationId xmlns:a16="http://schemas.microsoft.com/office/drawing/2014/main" id="{2CC67F0A-7700-4415-ABED-4136E0EB5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32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00000100</a:t>
            </a:r>
          </a:p>
        </p:txBody>
      </p:sp>
      <p:sp>
        <p:nvSpPr>
          <p:cNvPr id="77" name="Text Box 85">
            <a:extLst>
              <a:ext uri="{FF2B5EF4-FFF2-40B4-BE49-F238E27FC236}">
                <a16:creationId xmlns:a16="http://schemas.microsoft.com/office/drawing/2014/main" id="{895AEEE5-D68E-4445-B020-B3794F8B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13903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ISR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8" name="Text Box 87">
            <a:extLst>
              <a:ext uri="{FF2B5EF4-FFF2-40B4-BE49-F238E27FC236}">
                <a16:creationId xmlns:a16="http://schemas.microsoft.com/office/drawing/2014/main" id="{7715C47F-242C-43BE-97C3-8439CEE08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13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00001000</a:t>
            </a:r>
          </a:p>
        </p:txBody>
      </p:sp>
      <p:sp>
        <p:nvSpPr>
          <p:cNvPr id="79" name="Line 89">
            <a:extLst>
              <a:ext uri="{FF2B5EF4-FFF2-40B4-BE49-F238E27FC236}">
                <a16:creationId xmlns:a16="http://schemas.microsoft.com/office/drawing/2014/main" id="{3253128B-CF4C-49CF-A7CD-299F516AC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343395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90">
            <a:extLst>
              <a:ext uri="{FF2B5EF4-FFF2-40B4-BE49-F238E27FC236}">
                <a16:creationId xmlns:a16="http://schemas.microsoft.com/office/drawing/2014/main" id="{AA3DC9BE-03D4-4B3C-BD08-A017CA6EC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6968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不发</a:t>
            </a: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81" name="Text Box 96">
            <a:extLst>
              <a:ext uri="{FF2B5EF4-FFF2-40B4-BE49-F238E27FC236}">
                <a16:creationId xmlns:a16="http://schemas.microsoft.com/office/drawing/2014/main" id="{22EB44F5-E738-472A-8A9D-9E1AD00F6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51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00010100</a:t>
            </a:r>
          </a:p>
        </p:txBody>
      </p:sp>
      <p:sp>
        <p:nvSpPr>
          <p:cNvPr id="82" name="Text Box 97">
            <a:extLst>
              <a:ext uri="{FF2B5EF4-FFF2-40B4-BE49-F238E27FC236}">
                <a16:creationId xmlns:a16="http://schemas.microsoft.com/office/drawing/2014/main" id="{1CEF1773-7298-461A-A9E2-850B95DE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70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7      0</a:t>
            </a:r>
          </a:p>
        </p:txBody>
      </p:sp>
      <p:sp>
        <p:nvSpPr>
          <p:cNvPr id="83" name="Text Box 99">
            <a:extLst>
              <a:ext uri="{FF2B5EF4-FFF2-40B4-BE49-F238E27FC236}">
                <a16:creationId xmlns:a16="http://schemas.microsoft.com/office/drawing/2014/main" id="{0E205D8E-726D-4AB0-9584-7A432E6D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32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00000000</a:t>
            </a:r>
          </a:p>
        </p:txBody>
      </p:sp>
      <p:sp>
        <p:nvSpPr>
          <p:cNvPr id="84" name="Text Box 101">
            <a:extLst>
              <a:ext uri="{FF2B5EF4-FFF2-40B4-BE49-F238E27FC236}">
                <a16:creationId xmlns:a16="http://schemas.microsoft.com/office/drawing/2014/main" id="{CF96FF12-1557-49E4-90AE-04DD2427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139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00001000</a:t>
            </a:r>
          </a:p>
        </p:txBody>
      </p:sp>
      <p:sp>
        <p:nvSpPr>
          <p:cNvPr id="85" name="Line 102">
            <a:extLst>
              <a:ext uri="{FF2B5EF4-FFF2-40B4-BE49-F238E27FC236}">
                <a16:creationId xmlns:a16="http://schemas.microsoft.com/office/drawing/2014/main" id="{2307BA4F-86C9-43BE-A505-753D19F13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395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103">
            <a:extLst>
              <a:ext uri="{FF2B5EF4-FFF2-40B4-BE49-F238E27FC236}">
                <a16:creationId xmlns:a16="http://schemas.microsoft.com/office/drawing/2014/main" id="{F4C62E54-8A6C-4EF5-B622-0315AD910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6968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</a:t>
            </a: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87" name="Text Box 104">
            <a:extLst>
              <a:ext uri="{FF2B5EF4-FFF2-40B4-BE49-F238E27FC236}">
                <a16:creationId xmlns:a16="http://schemas.microsoft.com/office/drawing/2014/main" id="{3FCC381C-A760-4B24-957C-D1768BE6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5517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优先级高</a:t>
            </a:r>
          </a:p>
        </p:txBody>
      </p:sp>
      <p:sp>
        <p:nvSpPr>
          <p:cNvPr id="88" name="Text Box 105">
            <a:extLst>
              <a:ext uri="{FF2B5EF4-FFF2-40B4-BE49-F238E27FC236}">
                <a16:creationId xmlns:a16="http://schemas.microsoft.com/office/drawing/2014/main" id="{0CC27038-92F9-46E6-ACC4-4A78C352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3770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优先级低</a:t>
            </a:r>
          </a:p>
        </p:txBody>
      </p:sp>
    </p:spTree>
    <p:extLst>
      <p:ext uri="{BB962C8B-B14F-4D97-AF65-F5344CB8AC3E}">
        <p14:creationId xmlns:p14="http://schemas.microsoft.com/office/powerpoint/2010/main" val="17865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4" grpId="0"/>
      <p:bldP spid="66" grpId="0"/>
      <p:bldP spid="68" grpId="0"/>
      <p:bldP spid="69" grpId="0"/>
      <p:bldP spid="71" grpId="0"/>
      <p:bldP spid="72" grpId="0" build="p"/>
      <p:bldP spid="73" grpId="0" build="p"/>
      <p:bldP spid="74" grpId="0" build="p"/>
      <p:bldP spid="75" grpId="0" build="p"/>
      <p:bldP spid="76" grpId="0" build="p"/>
      <p:bldP spid="77" grpId="0" build="p"/>
      <p:bldP spid="78" grpId="0" build="p"/>
      <p:bldP spid="80" grpId="0" build="p" advAuto="0"/>
      <p:bldP spid="81" grpId="0" build="p"/>
      <p:bldP spid="82" grpId="0" build="p" advAuto="0"/>
      <p:bldP spid="83" grpId="0" build="p"/>
      <p:bldP spid="84" grpId="0" build="p"/>
      <p:bldP spid="86" grpId="0" build="p" advAuto="0"/>
      <p:bldP spid="87" grpId="0" build="p"/>
      <p:bldP spid="88" grpId="0" build="p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9" name="Text Box 3082">
            <a:extLst>
              <a:ext uri="{FF2B5EF4-FFF2-40B4-BE49-F238E27FC236}">
                <a16:creationId xmlns:a16="http://schemas.microsoft.com/office/drawing/2014/main" id="{9C466B40-7E70-44CC-A736-56C8C1897810}"/>
              </a:ext>
            </a:extLst>
          </p:cNvPr>
          <p:cNvSpPr txBox="1"/>
          <p:nvPr/>
        </p:nvSpPr>
        <p:spPr>
          <a:xfrm>
            <a:off x="1572029" y="1437945"/>
            <a:ext cx="171831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获取方式</a:t>
            </a:r>
          </a:p>
        </p:txBody>
      </p:sp>
      <p:sp>
        <p:nvSpPr>
          <p:cNvPr id="90" name="AutoShape 3083">
            <a:extLst>
              <a:ext uri="{FF2B5EF4-FFF2-40B4-BE49-F238E27FC236}">
                <a16:creationId xmlns:a16="http://schemas.microsoft.com/office/drawing/2014/main" id="{C16525A8-233D-4FB1-BF9D-55B2725DB509}"/>
              </a:ext>
            </a:extLst>
          </p:cNvPr>
          <p:cNvSpPr/>
          <p:nvPr/>
        </p:nvSpPr>
        <p:spPr>
          <a:xfrm>
            <a:off x="3290339" y="1170028"/>
            <a:ext cx="228600" cy="1141372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Text Box 3084">
            <a:extLst>
              <a:ext uri="{FF2B5EF4-FFF2-40B4-BE49-F238E27FC236}">
                <a16:creationId xmlns:a16="http://schemas.microsoft.com/office/drawing/2014/main" id="{4D10F21F-DE9A-4A39-A69F-B7265C17F80C}"/>
              </a:ext>
            </a:extLst>
          </p:cNvPr>
          <p:cNvSpPr txBox="1"/>
          <p:nvPr/>
        </p:nvSpPr>
        <p:spPr>
          <a:xfrm>
            <a:off x="3539259" y="926520"/>
            <a:ext cx="3276600" cy="52322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向量中断</a:t>
            </a:r>
          </a:p>
        </p:txBody>
      </p:sp>
      <p:sp>
        <p:nvSpPr>
          <p:cNvPr id="92" name="Text Box 3087">
            <a:extLst>
              <a:ext uri="{FF2B5EF4-FFF2-40B4-BE49-F238E27FC236}">
                <a16:creationId xmlns:a16="http://schemas.microsoft.com/office/drawing/2014/main" id="{ECB7270F-BCAC-4A0C-8B6F-38414EE5298B}"/>
              </a:ext>
            </a:extLst>
          </p:cNvPr>
          <p:cNvSpPr txBox="1"/>
          <p:nvPr/>
        </p:nvSpPr>
        <p:spPr>
          <a:xfrm>
            <a:off x="3528464" y="1973694"/>
            <a:ext cx="2841943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非向量中断</a:t>
            </a:r>
          </a:p>
        </p:txBody>
      </p:sp>
      <p:sp>
        <p:nvSpPr>
          <p:cNvPr id="93" name="Text Box 11">
            <a:extLst>
              <a:ext uri="{FF2B5EF4-FFF2-40B4-BE49-F238E27FC236}">
                <a16:creationId xmlns:a16="http://schemas.microsoft.com/office/drawing/2014/main" id="{4EA708A9-BE08-4474-B35B-B1080D74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2441168"/>
            <a:ext cx="8790143" cy="386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、向量中断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）概念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中断向量：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采用向量化的中断响应方式，将中断服务程序的入口地址及其程序状态字存放在特定的存储区中，所有的中断服务程序入口地址和状态字一起，称为中断向量。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9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bldLvl="0" animBg="1"/>
      <p:bldP spid="91" grpId="0"/>
      <p:bldP spid="92" grpId="0"/>
      <p:bldP spid="9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3" name="Text Box 11">
            <a:extLst>
              <a:ext uri="{FF2B5EF4-FFF2-40B4-BE49-F238E27FC236}">
                <a16:creationId xmlns:a16="http://schemas.microsoft.com/office/drawing/2014/main" id="{4EA708A9-BE08-4474-B35B-B1080D74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764768"/>
            <a:ext cx="8790143" cy="571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中断向量表：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即用来存放中断向量的一种表。在实际的系统中，常将所有中断服务程序的入口地址（或包括服务程序状态字）组织成一个一维表格，并存放于一段连续的存储区，此表就是中断向量表。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访问中断向量表的地址码，即读取中断向量所需的地址（也可称为中断指针）。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）向量中断：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将各个中断服务程序的入口地址（或包括状态字）组织成中断向量表；响应中断时，有硬件直接产生对应于中断源的向量地址；据此访问中断向量表，从中读取服务程序入口地址，由此转向服务程序的执行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这些工作在中断周期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中由硬件直接实现。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2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3" name="Text Box 11">
            <a:extLst>
              <a:ext uri="{FF2B5EF4-FFF2-40B4-BE49-F238E27FC236}">
                <a16:creationId xmlns:a16="http://schemas.microsoft.com/office/drawing/2014/main" id="{4EA708A9-BE08-4474-B35B-B1080D749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1" y="926693"/>
            <a:ext cx="8790143" cy="257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）中断向量表的组成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在模型机中，中断向量表在主存中占用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0—1023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号地址单元（即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），每个中断源占用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个单元，因此，该表中可存放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256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个中断源。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3082">
            <a:extLst>
              <a:ext uri="{FF2B5EF4-FFF2-40B4-BE49-F238E27FC236}">
                <a16:creationId xmlns:a16="http://schemas.microsoft.com/office/drawing/2014/main" id="{A7113AD4-EDAC-4C7F-A4B4-32B8DF4AD739}"/>
              </a:ext>
            </a:extLst>
          </p:cNvPr>
          <p:cNvSpPr txBox="1"/>
          <p:nvPr/>
        </p:nvSpPr>
        <p:spPr>
          <a:xfrm>
            <a:off x="628650" y="4380447"/>
            <a:ext cx="171831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</a:p>
        </p:txBody>
      </p:sp>
      <p:sp>
        <p:nvSpPr>
          <p:cNvPr id="13" name="AutoShape 3083">
            <a:extLst>
              <a:ext uri="{FF2B5EF4-FFF2-40B4-BE49-F238E27FC236}">
                <a16:creationId xmlns:a16="http://schemas.microsoft.com/office/drawing/2014/main" id="{F0ECBE53-9171-4F2B-BDA8-39EB572A8B55}"/>
              </a:ext>
            </a:extLst>
          </p:cNvPr>
          <p:cNvSpPr/>
          <p:nvPr/>
        </p:nvSpPr>
        <p:spPr>
          <a:xfrm>
            <a:off x="1610981" y="3899463"/>
            <a:ext cx="228600" cy="1543622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3084">
            <a:extLst>
              <a:ext uri="{FF2B5EF4-FFF2-40B4-BE49-F238E27FC236}">
                <a16:creationId xmlns:a16="http://schemas.microsoft.com/office/drawing/2014/main" id="{D60639C0-C934-493B-BFDD-98CD3E7B0D1B}"/>
              </a:ext>
            </a:extLst>
          </p:cNvPr>
          <p:cNvSpPr txBox="1"/>
          <p:nvPr/>
        </p:nvSpPr>
        <p:spPr>
          <a:xfrm>
            <a:off x="1951875" y="3611266"/>
            <a:ext cx="6666460" cy="1930337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专业区        中断类型码：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0—4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系统保留区    中断类型码：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5—31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用户扩展区    中断类型码：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32—255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44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12" grpId="0"/>
      <p:bldP spid="13" grpId="0" bldLvl="0" animBg="1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1E43FDA4-423E-41FD-B3FE-BE68D064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67" y="516989"/>
            <a:ext cx="8059583" cy="6783387"/>
          </a:xfrm>
        </p:spPr>
        <p:txBody>
          <a:bodyPr lIns="92075" tIns="46038" rIns="92075" bIns="46038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400" b="1" kern="0" cap="all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中断类型码        向量地址       中断向量表</a:t>
            </a:r>
            <a:br>
              <a:rPr lang="en-US" altLang="zh-CN" sz="3200" b="1" kern="0" cap="all" noProof="1">
                <a:solidFill>
                  <a:srgbClr val="0563C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kern="0" cap="all" noProof="1">
                <a:solidFill>
                  <a:srgbClr val="0563C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0型            0000---0003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(H)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1型            0004---0007  (H)    </a:t>
            </a:r>
            <a:r>
              <a:rPr lang="en-US" altLang="zh-CN" sz="2000" b="1" kern="0" cap="all" noProof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专用区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。。。。。。。。。。。。。。。。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4型            0011---0014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(H)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5型            0015---0018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(H)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。。。。。。。。。。。。。。。。     </a:t>
            </a:r>
            <a:r>
              <a:rPr lang="en-US" altLang="zh-CN" sz="2000" b="1" kern="0" cap="all" noProof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系统保留区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31型           007C---007F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(H)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32型           0080---0083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(H)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。。。。。。。。。。。。。。。。    </a:t>
            </a:r>
            <a:r>
              <a:rPr lang="en-US" altLang="zh-CN" sz="2000" b="1" kern="0" cap="all" noProof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用户扩展区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  <a:t>        255型          03FC---03FF  </a:t>
            </a:r>
            <a: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(H)</a:t>
            </a:r>
            <a:br>
              <a:rPr lang="en-US" altLang="zh-CN" sz="2000" b="1" kern="0" cap="all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kern="0" cap="all" noProof="1"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8D7A11-4CC0-436F-9E48-820E1C0EDBED}"/>
              </a:ext>
            </a:extLst>
          </p:cNvPr>
          <p:cNvCxnSpPr/>
          <p:nvPr/>
        </p:nvCxnSpPr>
        <p:spPr>
          <a:xfrm flipV="1">
            <a:off x="1014567" y="3541701"/>
            <a:ext cx="6686550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8F070E-CF9C-4B5C-98AB-277E2CC91EB0}"/>
              </a:ext>
            </a:extLst>
          </p:cNvPr>
          <p:cNvCxnSpPr/>
          <p:nvPr/>
        </p:nvCxnSpPr>
        <p:spPr>
          <a:xfrm flipV="1">
            <a:off x="1012979" y="6306602"/>
            <a:ext cx="6686550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C71E2B3-31DF-4D63-9744-0D449FB0E595}"/>
              </a:ext>
            </a:extLst>
          </p:cNvPr>
          <p:cNvCxnSpPr/>
          <p:nvPr/>
        </p:nvCxnSpPr>
        <p:spPr>
          <a:xfrm flipV="1">
            <a:off x="1012979" y="4904576"/>
            <a:ext cx="6688138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BCDE74B-9348-44D8-B6FB-FCAC33A6F7DF}"/>
              </a:ext>
            </a:extLst>
          </p:cNvPr>
          <p:cNvCxnSpPr/>
          <p:nvPr/>
        </p:nvCxnSpPr>
        <p:spPr>
          <a:xfrm flipV="1">
            <a:off x="1012979" y="1579551"/>
            <a:ext cx="6686550" cy="4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386801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模型机系统总线组成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403824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2" name="椭圆 1"/>
          <p:cNvSpPr/>
          <p:nvPr/>
        </p:nvSpPr>
        <p:spPr>
          <a:xfrm>
            <a:off x="3704772" y="496118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863965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321252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直接程序传送方式与接口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8DA3E31A-0A9D-44BF-8F06-33D47BE0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898740"/>
            <a:ext cx="8790143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）如何从中断向量表中获取中断服务程序入口地址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3082">
            <a:extLst>
              <a:ext uri="{FF2B5EF4-FFF2-40B4-BE49-F238E27FC236}">
                <a16:creationId xmlns:a16="http://schemas.microsoft.com/office/drawing/2014/main" id="{5B15493A-F5B0-4987-9EE8-B1FBEE2B77D4}"/>
              </a:ext>
            </a:extLst>
          </p:cNvPr>
          <p:cNvSpPr txBox="1"/>
          <p:nvPr/>
        </p:nvSpPr>
        <p:spPr>
          <a:xfrm>
            <a:off x="-10387" y="1851610"/>
            <a:ext cx="416963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关键是如何形成向量地址</a:t>
            </a: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1DC9C3C2-1EC7-4CBA-8512-9A7C2A5C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41" y="1611782"/>
            <a:ext cx="2005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</a:t>
            </a:r>
          </a:p>
        </p:txBody>
      </p:sp>
      <p:sp>
        <p:nvSpPr>
          <p:cNvPr id="25" name="右箭头 4">
            <a:extLst>
              <a:ext uri="{FF2B5EF4-FFF2-40B4-BE49-F238E27FC236}">
                <a16:creationId xmlns:a16="http://schemas.microsoft.com/office/drawing/2014/main" id="{FF66146C-2CDD-4F34-8F0A-84C8455CD8C4}"/>
              </a:ext>
            </a:extLst>
          </p:cNvPr>
          <p:cNvSpPr/>
          <p:nvPr/>
        </p:nvSpPr>
        <p:spPr>
          <a:xfrm>
            <a:off x="4052098" y="2137001"/>
            <a:ext cx="1509712" cy="104178"/>
          </a:xfrm>
          <a:prstGeom prst="rightArrow">
            <a:avLst/>
          </a:prstGeom>
          <a:solidFill>
            <a:srgbClr val="0563C1"/>
          </a:solidFill>
          <a:ln>
            <a:solidFill>
              <a:srgbClr val="056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3082">
            <a:extLst>
              <a:ext uri="{FF2B5EF4-FFF2-40B4-BE49-F238E27FC236}">
                <a16:creationId xmlns:a16="http://schemas.microsoft.com/office/drawing/2014/main" id="{8D93DA84-150B-4C45-A299-E43C9B81A3A4}"/>
              </a:ext>
            </a:extLst>
          </p:cNvPr>
          <p:cNvSpPr txBox="1"/>
          <p:nvPr/>
        </p:nvSpPr>
        <p:spPr>
          <a:xfrm>
            <a:off x="5454656" y="1846721"/>
            <a:ext cx="416963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中断服务程序入口地址</a:t>
            </a:r>
          </a:p>
        </p:txBody>
      </p:sp>
      <p:sp>
        <p:nvSpPr>
          <p:cNvPr id="27" name="Text Box 3082">
            <a:extLst>
              <a:ext uri="{FF2B5EF4-FFF2-40B4-BE49-F238E27FC236}">
                <a16:creationId xmlns:a16="http://schemas.microsoft.com/office/drawing/2014/main" id="{C180E0C6-A144-4EE9-9B89-BFAC910EC8EE}"/>
              </a:ext>
            </a:extLst>
          </p:cNvPr>
          <p:cNvSpPr txBox="1"/>
          <p:nvPr/>
        </p:nvSpPr>
        <p:spPr>
          <a:xfrm>
            <a:off x="190506" y="3870797"/>
            <a:ext cx="1718310" cy="954107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向量地址的形成</a:t>
            </a:r>
          </a:p>
        </p:txBody>
      </p:sp>
      <p:sp>
        <p:nvSpPr>
          <p:cNvPr id="28" name="AutoShape 3083">
            <a:extLst>
              <a:ext uri="{FF2B5EF4-FFF2-40B4-BE49-F238E27FC236}">
                <a16:creationId xmlns:a16="http://schemas.microsoft.com/office/drawing/2014/main" id="{D190C335-6C8B-48F2-A1AB-17DD0E03D71E}"/>
              </a:ext>
            </a:extLst>
          </p:cNvPr>
          <p:cNvSpPr/>
          <p:nvPr/>
        </p:nvSpPr>
        <p:spPr>
          <a:xfrm>
            <a:off x="1929136" y="2974104"/>
            <a:ext cx="228600" cy="2765496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3084">
            <a:extLst>
              <a:ext uri="{FF2B5EF4-FFF2-40B4-BE49-F238E27FC236}">
                <a16:creationId xmlns:a16="http://schemas.microsoft.com/office/drawing/2014/main" id="{82B3FD80-FFCF-4D92-8CC4-19120D3961AE}"/>
              </a:ext>
            </a:extLst>
          </p:cNvPr>
          <p:cNvSpPr txBox="1"/>
          <p:nvPr/>
        </p:nvSpPr>
        <p:spPr>
          <a:xfrm>
            <a:off x="2178056" y="2566122"/>
            <a:ext cx="6755118" cy="3276859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硬中断：向量地址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中断类型码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（模型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机中每个中断源所占字节数）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软中断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：向量地址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（模型机中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每个中断源所占字节数）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6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 animBg="1"/>
      <p:bldP spid="26" grpId="0"/>
      <p:bldP spid="27" grpId="0"/>
      <p:bldP spid="28" grpId="0" bldLvl="0" animBg="1"/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0" name="Text Box 17">
            <a:extLst>
              <a:ext uri="{FF2B5EF4-FFF2-40B4-BE49-F238E27FC236}">
                <a16:creationId xmlns:a16="http://schemas.microsoft.com/office/drawing/2014/main" id="{64396BF9-20D6-4BCC-A5E0-AAEF039AB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53" y="1936045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D6DDEB45-8DDB-48B9-8207-B72C8635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3645155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2.IBM PC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向量表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2526E243-3303-4185-9EB2-A5F7A84C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4559555"/>
            <a:ext cx="40938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按字节编址。一个入口地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址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位，占</a:t>
            </a:r>
            <a:r>
              <a:rPr lang="en-US" altLang="zh-CN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个编址单元。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16922A9F-CF84-4B52-81C9-5B92DD4B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4102355"/>
            <a:ext cx="4131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（从主存</a:t>
            </a:r>
            <a:r>
              <a:rPr lang="en-US" altLang="zh-CN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0#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单元开始安排）</a:t>
            </a:r>
          </a:p>
        </p:txBody>
      </p:sp>
      <p:grpSp>
        <p:nvGrpSpPr>
          <p:cNvPr id="74" name="Group 36">
            <a:extLst>
              <a:ext uri="{FF2B5EF4-FFF2-40B4-BE49-F238E27FC236}">
                <a16:creationId xmlns:a16="http://schemas.microsoft.com/office/drawing/2014/main" id="{2412B2BF-B4B3-4D70-9E77-77ED426462B0}"/>
              </a:ext>
            </a:extLst>
          </p:cNvPr>
          <p:cNvGrpSpPr>
            <a:grpSpLocks/>
          </p:cNvGrpSpPr>
          <p:nvPr/>
        </p:nvGrpSpPr>
        <p:grpSpPr bwMode="auto">
          <a:xfrm>
            <a:off x="4594860" y="1672210"/>
            <a:ext cx="4724400" cy="1724025"/>
            <a:chOff x="2736" y="312"/>
            <a:chExt cx="2976" cy="1086"/>
          </a:xfrm>
        </p:grpSpPr>
        <p:sp>
          <p:nvSpPr>
            <p:cNvPr id="75" name="Text Box 16">
              <a:extLst>
                <a:ext uri="{FF2B5EF4-FFF2-40B4-BE49-F238E27FC236}">
                  <a16:creationId xmlns:a16="http://schemas.microsoft.com/office/drawing/2014/main" id="{43117705-6E7B-4787-B3B2-F54FB0F15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576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2#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DC32D899-1C0A-46E3-8675-00B2359C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12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向量表</a:t>
              </a:r>
            </a:p>
          </p:txBody>
        </p:sp>
        <p:sp>
          <p:nvSpPr>
            <p:cNvPr id="77" name="Text Box 28">
              <a:extLst>
                <a:ext uri="{FF2B5EF4-FFF2-40B4-BE49-F238E27FC236}">
                  <a16:creationId xmlns:a16="http://schemas.microsoft.com/office/drawing/2014/main" id="{6A0BDA0B-AA94-4CF5-9C70-40C1FA77C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576"/>
              <a:ext cx="1488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入口地址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6A284770-C615-46E2-873F-8481F3A3C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864"/>
              <a:ext cx="1488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入口地址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79" name="Rectangle 30">
              <a:extLst>
                <a:ext uri="{FF2B5EF4-FFF2-40B4-BE49-F238E27FC236}">
                  <a16:creationId xmlns:a16="http://schemas.microsoft.com/office/drawing/2014/main" id="{49D21DFC-A27C-4049-9615-8879655A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52"/>
              <a:ext cx="1488" cy="24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Text Box 31">
              <a:extLst>
                <a:ext uri="{FF2B5EF4-FFF2-40B4-BE49-F238E27FC236}">
                  <a16:creationId xmlns:a16="http://schemas.microsoft.com/office/drawing/2014/main" id="{E8BAB5F5-847B-4EC4-81B9-2E5234FB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6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3#</a:t>
              </a:r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E06307CA-17C5-4CE5-9F5E-616C98D46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624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000" b="1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82" name="Text Box 34">
              <a:extLst>
                <a:ext uri="{FF2B5EF4-FFF2-40B4-BE49-F238E27FC236}">
                  <a16:creationId xmlns:a16="http://schemas.microsoft.com/office/drawing/2014/main" id="{8B419F17-5918-4511-9386-16EE07485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b="1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83" name="Line 35">
              <a:extLst>
                <a:ext uri="{FF2B5EF4-FFF2-40B4-BE49-F238E27FC236}">
                  <a16:creationId xmlns:a16="http://schemas.microsoft.com/office/drawing/2014/main" id="{95F1DD98-77B1-4BA6-93A3-D106EC8C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200"/>
              <a:ext cx="0" cy="13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4" name="Text Box 37">
            <a:extLst>
              <a:ext uri="{FF2B5EF4-FFF2-40B4-BE49-F238E27FC236}">
                <a16:creationId xmlns:a16="http://schemas.microsoft.com/office/drawing/2014/main" id="{12AB3025-0807-470E-BFEE-1BCE81DE7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53" y="2393245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单元地址</a:t>
            </a:r>
            <a:r>
              <a:rPr lang="en-US" altLang="zh-CN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85" name="Text Box 38">
            <a:extLst>
              <a:ext uri="{FF2B5EF4-FFF2-40B4-BE49-F238E27FC236}">
                <a16:creationId xmlns:a16="http://schemas.microsoft.com/office/drawing/2014/main" id="{0B50E7DB-21D0-4B60-93F0-2F8507B1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1936044"/>
            <a:ext cx="173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中断号</a:t>
            </a: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</a:p>
        </p:txBody>
      </p:sp>
      <p:grpSp>
        <p:nvGrpSpPr>
          <p:cNvPr id="86" name="Group 58">
            <a:extLst>
              <a:ext uri="{FF2B5EF4-FFF2-40B4-BE49-F238E27FC236}">
                <a16:creationId xmlns:a16="http://schemas.microsoft.com/office/drawing/2014/main" id="{4A73A114-4592-474B-B39D-94456E20F2A0}"/>
              </a:ext>
            </a:extLst>
          </p:cNvPr>
          <p:cNvGrpSpPr>
            <a:grpSpLocks/>
          </p:cNvGrpSpPr>
          <p:nvPr/>
        </p:nvGrpSpPr>
        <p:grpSpPr bwMode="auto">
          <a:xfrm>
            <a:off x="4594860" y="3648648"/>
            <a:ext cx="4905375" cy="2662238"/>
            <a:chOff x="2784" y="2118"/>
            <a:chExt cx="3090" cy="1677"/>
          </a:xfrm>
        </p:grpSpPr>
        <p:sp>
          <p:nvSpPr>
            <p:cNvPr id="87" name="Text Box 40">
              <a:extLst>
                <a:ext uri="{FF2B5EF4-FFF2-40B4-BE49-F238E27FC236}">
                  <a16:creationId xmlns:a16="http://schemas.microsoft.com/office/drawing/2014/main" id="{60ADFB95-D288-4251-AB30-C0C3520CC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24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0#</a:t>
              </a: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15CA5921-D897-4E1B-B421-38200FE9B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118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向量表</a:t>
              </a:r>
            </a:p>
          </p:txBody>
        </p:sp>
        <p:sp>
          <p:nvSpPr>
            <p:cNvPr id="89" name="Text Box 42">
              <a:extLst>
                <a:ext uri="{FF2B5EF4-FFF2-40B4-BE49-F238E27FC236}">
                  <a16:creationId xmlns:a16="http://schemas.microsoft.com/office/drawing/2014/main" id="{41EFE9C4-604D-48CD-B076-AB560DDAD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400"/>
              <a:ext cx="1488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入口偏移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90" name="Text Box 43">
              <a:extLst>
                <a:ext uri="{FF2B5EF4-FFF2-40B4-BE49-F238E27FC236}">
                  <a16:creationId xmlns:a16="http://schemas.microsoft.com/office/drawing/2014/main" id="{3B2F3D94-80B0-4764-B84F-16C2539D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88"/>
              <a:ext cx="1488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入口基址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91" name="Rectangle 44">
              <a:extLst>
                <a:ext uri="{FF2B5EF4-FFF2-40B4-BE49-F238E27FC236}">
                  <a16:creationId xmlns:a16="http://schemas.microsoft.com/office/drawing/2014/main" id="{548ADAF0-CEEA-4FE3-A3C6-85040FB7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52"/>
              <a:ext cx="1488" cy="24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45">
              <a:extLst>
                <a:ext uri="{FF2B5EF4-FFF2-40B4-BE49-F238E27FC236}">
                  <a16:creationId xmlns:a16="http://schemas.microsoft.com/office/drawing/2014/main" id="{21987D1F-2DCE-4101-A538-B0A99DD0B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58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4#</a:t>
              </a:r>
            </a:p>
          </p:txBody>
        </p:sp>
        <p:sp>
          <p:nvSpPr>
            <p:cNvPr id="93" name="Text Box 46">
              <a:extLst>
                <a:ext uri="{FF2B5EF4-FFF2-40B4-BE49-F238E27FC236}">
                  <a16:creationId xmlns:a16="http://schemas.microsoft.com/office/drawing/2014/main" id="{28F50D94-1201-4A41-9450-5D447055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94" name="Text Box 47">
              <a:extLst>
                <a:ext uri="{FF2B5EF4-FFF2-40B4-BE49-F238E27FC236}">
                  <a16:creationId xmlns:a16="http://schemas.microsoft.com/office/drawing/2014/main" id="{2E0E1DB5-6710-4B79-B884-9490AE035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3120"/>
              <a:ext cx="11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b="1" dirty="0">
                  <a:solidFill>
                    <a:srgbClr val="8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号中断源</a:t>
              </a:r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894028C1-A75E-4936-83AE-AE9EF3E5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" y="3600"/>
              <a:ext cx="2" cy="17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49">
              <a:extLst>
                <a:ext uri="{FF2B5EF4-FFF2-40B4-BE49-F238E27FC236}">
                  <a16:creationId xmlns:a16="http://schemas.microsoft.com/office/drawing/2014/main" id="{AB04879D-8B96-4E39-B541-5F5F74D42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C2D63155-C6AD-465C-A22B-68615252A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Text Box 52">
              <a:extLst>
                <a:ext uri="{FF2B5EF4-FFF2-40B4-BE49-F238E27FC236}">
                  <a16:creationId xmlns:a16="http://schemas.microsoft.com/office/drawing/2014/main" id="{7CBB1F17-B7A2-47ED-86A7-24AD66A0C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76"/>
              <a:ext cx="1488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入口偏移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99" name="Line 53">
              <a:extLst>
                <a:ext uri="{FF2B5EF4-FFF2-40B4-BE49-F238E27FC236}">
                  <a16:creationId xmlns:a16="http://schemas.microsoft.com/office/drawing/2014/main" id="{C90DA090-A99E-4FAA-A47A-7E515867C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20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AutoShape 54">
              <a:extLst>
                <a:ext uri="{FF2B5EF4-FFF2-40B4-BE49-F238E27FC236}">
                  <a16:creationId xmlns:a16="http://schemas.microsoft.com/office/drawing/2014/main" id="{55C10CCB-9A67-4140-A4B1-44957B991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448"/>
              <a:ext cx="96" cy="480"/>
            </a:xfrm>
            <a:prstGeom prst="rightBrace">
              <a:avLst>
                <a:gd name="adj1" fmla="val 41435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AutoShape 55">
              <a:extLst>
                <a:ext uri="{FF2B5EF4-FFF2-40B4-BE49-F238E27FC236}">
                  <a16:creationId xmlns:a16="http://schemas.microsoft.com/office/drawing/2014/main" id="{D0D7B8D1-CF5C-4DD9-84E7-32FA39CB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024"/>
              <a:ext cx="96" cy="480"/>
            </a:xfrm>
            <a:prstGeom prst="rightBrace">
              <a:avLst>
                <a:gd name="adj1" fmla="val 41435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Text Box 56">
              <a:extLst>
                <a:ext uri="{FF2B5EF4-FFF2-40B4-BE49-F238E27FC236}">
                  <a16:creationId xmlns:a16="http://schemas.microsoft.com/office/drawing/2014/main" id="{2CFCDDF9-9E84-494C-9535-D5C8126E4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64"/>
              <a:ext cx="1488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入口基址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03" name="Line 57">
              <a:extLst>
                <a:ext uri="{FF2B5EF4-FFF2-40B4-BE49-F238E27FC236}">
                  <a16:creationId xmlns:a16="http://schemas.microsoft.com/office/drawing/2014/main" id="{8784DAF8-677B-46CF-9649-C1049CE34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408"/>
              <a:ext cx="1488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" name="Text Box 59">
            <a:extLst>
              <a:ext uri="{FF2B5EF4-FFF2-40B4-BE49-F238E27FC236}">
                <a16:creationId xmlns:a16="http://schemas.microsoft.com/office/drawing/2014/main" id="{32B651AE-347A-4686-8EA0-85365DBD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5748592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</a:p>
        </p:txBody>
      </p:sp>
      <p:sp>
        <p:nvSpPr>
          <p:cNvPr id="105" name="Text Box 60">
            <a:extLst>
              <a:ext uri="{FF2B5EF4-FFF2-40B4-BE49-F238E27FC236}">
                <a16:creationId xmlns:a16="http://schemas.microsoft.com/office/drawing/2014/main" id="{744B12C1-791E-4C89-A6B1-E18B09A2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980" y="5748592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中断号</a:t>
            </a:r>
            <a:r>
              <a:rPr lang="en-US" altLang="zh-CN" sz="24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×4</a:t>
            </a:r>
          </a:p>
        </p:txBody>
      </p:sp>
      <p:sp>
        <p:nvSpPr>
          <p:cNvPr id="106" name="Text Box 60">
            <a:extLst>
              <a:ext uri="{FF2B5EF4-FFF2-40B4-BE49-F238E27FC236}">
                <a16:creationId xmlns:a16="http://schemas.microsoft.com/office/drawing/2014/main" id="{309583E6-812C-4716-8D8A-69EF238C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" y="863485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模型机向量表</a:t>
            </a:r>
          </a:p>
        </p:txBody>
      </p:sp>
      <p:sp>
        <p:nvSpPr>
          <p:cNvPr id="107" name="Text Box 61">
            <a:extLst>
              <a:ext uri="{FF2B5EF4-FFF2-40B4-BE49-F238E27FC236}">
                <a16:creationId xmlns:a16="http://schemas.microsoft.com/office/drawing/2014/main" id="{E6854FE0-A3AF-4B6F-866F-84027188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33277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按字编址。一个入口地址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位，占一个编址单元。</a:t>
            </a:r>
          </a:p>
        </p:txBody>
      </p:sp>
    </p:spTree>
    <p:extLst>
      <p:ext uri="{BB962C8B-B14F-4D97-AF65-F5344CB8AC3E}">
        <p14:creationId xmlns:p14="http://schemas.microsoft.com/office/powerpoint/2010/main" val="151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84" grpId="0"/>
      <p:bldP spid="85" grpId="0"/>
      <p:bldP spid="104" grpId="0"/>
      <p:bldP spid="105" grpId="0"/>
      <p:bldP spid="106" grpId="0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3CED0A0-6439-4022-9FD2-A9D784A2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71" y="944877"/>
            <a:ext cx="8790143" cy="529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中断类型码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型，求其中断服务程序入口地址。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（模型机）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=108×4=432→110110000B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01B0H →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出中断服务程序入口地址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、非向量中断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响应中段时只产生一个固定的地址，由此读取中断查询程序的入口地址，从而转向查询程序，通过软件查询，确定被优先批准的中断源，然后分支进入相应的中断服务程序。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3CED0A0-6439-4022-9FD2-A9D784A2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71" y="815568"/>
            <a:ext cx="8790143" cy="56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、响应中断的条件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有中断请求信号发生，如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IREQi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 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该中断请求未被屏蔽。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3)CPU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处于开中断状态，即中断允许触发器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TIEN=1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（或中断允许标志位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IF=1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没有更重要的事件要处理（如因故障引起的内部中断，或是其优先权高于程序中断的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请求等）。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5)CPU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刚刚执行的指令不是停机指令。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在一条指令结束时响应（因为程序中断的过程是程序切换过程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不能在一条指令执行的中间就切换）。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7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四、服务程序入口地址的获取方式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33CED0A0-6439-4022-9FD2-A9D784A2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71" y="898692"/>
            <a:ext cx="8790143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、响应过程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C790352-0496-4E79-8D34-6351EFB9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1450" y="171665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向量中断方式：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8B86087-BA16-44F8-A026-8AD2AB0D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2196942"/>
            <a:ext cx="54102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发响应信号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，进入中断周期</a:t>
            </a: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805474C9-543D-4018-A2BC-53818739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035142"/>
            <a:ext cx="54102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关中断，保存断点</a:t>
            </a: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05254579-40C4-48CC-81E0-3658BBDAD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2730342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8ECBDB39-8BD2-4D00-8420-DD38170C0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3568542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4F773201-2E20-4042-A580-C9FCCF7AB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873342"/>
            <a:ext cx="5410200" cy="98425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获得中断号，转换为向量地址，查向量表</a:t>
            </a: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6EE4D99A-4AD7-4950-9C84-8FB813CF4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4863942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5E6E2BB1-48D7-44DF-8AF2-ECB23BFA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168742"/>
            <a:ext cx="54102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取中断向量，转中断服务程序</a:t>
            </a:r>
          </a:p>
        </p:txBody>
      </p:sp>
      <p:sp>
        <p:nvSpPr>
          <p:cNvPr id="20" name="AutoShape 33">
            <a:extLst>
              <a:ext uri="{FF2B5EF4-FFF2-40B4-BE49-F238E27FC236}">
                <a16:creationId xmlns:a16="http://schemas.microsoft.com/office/drawing/2014/main" id="{61F4D1A2-4BE0-4FD3-938F-A917BD14D8C1}"/>
              </a:ext>
            </a:extLst>
          </p:cNvPr>
          <p:cNvSpPr>
            <a:spLocks/>
          </p:cNvSpPr>
          <p:nvPr/>
        </p:nvSpPr>
        <p:spPr bwMode="auto">
          <a:xfrm>
            <a:off x="2724150" y="2425542"/>
            <a:ext cx="228600" cy="3124200"/>
          </a:xfrm>
          <a:prstGeom prst="leftBrace">
            <a:avLst>
              <a:gd name="adj1" fmla="val 113256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34">
            <a:extLst>
              <a:ext uri="{FF2B5EF4-FFF2-40B4-BE49-F238E27FC236}">
                <a16:creationId xmlns:a16="http://schemas.microsoft.com/office/drawing/2014/main" id="{95453C77-BA81-458F-83DA-E4DB9821B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396288"/>
            <a:ext cx="2209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执行中断隐指令</a:t>
            </a:r>
          </a:p>
        </p:txBody>
      </p:sp>
      <p:sp>
        <p:nvSpPr>
          <p:cNvPr id="24" name="Text Box 46">
            <a:extLst>
              <a:ext uri="{FF2B5EF4-FFF2-40B4-BE49-F238E27FC236}">
                <a16:creationId xmlns:a16="http://schemas.microsoft.com/office/drawing/2014/main" id="{63B81735-9CD1-44CD-8664-A7FC96CB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66" y="4358549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（硬件完成）</a:t>
            </a:r>
          </a:p>
        </p:txBody>
      </p:sp>
    </p:spTree>
    <p:extLst>
      <p:ext uri="{BB962C8B-B14F-4D97-AF65-F5344CB8AC3E}">
        <p14:creationId xmlns:p14="http://schemas.microsoft.com/office/powerpoint/2010/main" val="11704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2" grpId="0"/>
      <p:bldP spid="13" grpId="0" animBg="1"/>
      <p:bldP spid="14" grpId="0" animBg="1"/>
      <p:bldP spid="17" grpId="0" animBg="1"/>
      <p:bldP spid="19" grpId="0" animBg="1"/>
      <p:bldP spid="20" grpId="0" animBg="1"/>
      <p:bldP spid="23" grpId="0"/>
      <p:bldP spid="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五、中断处理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3" name="Text Box 48">
            <a:extLst>
              <a:ext uri="{FF2B5EF4-FFF2-40B4-BE49-F238E27FC236}">
                <a16:creationId xmlns:a16="http://schemas.microsoft.com/office/drawing/2014/main" id="{D15BBA02-F5D3-4EA5-BA93-2997944B6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21" y="905162"/>
            <a:ext cx="6019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、中断处理：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执行中断服务程序。</a:t>
            </a:r>
          </a:p>
        </p:txBody>
      </p:sp>
      <p:sp>
        <p:nvSpPr>
          <p:cNvPr id="34" name="Text Box 49">
            <a:extLst>
              <a:ext uri="{FF2B5EF4-FFF2-40B4-BE49-F238E27FC236}">
                <a16:creationId xmlns:a16="http://schemas.microsoft.com/office/drawing/2014/main" id="{B152B970-A7B3-4FCF-BE74-2FD2492E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661618"/>
            <a:ext cx="4495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）单级中断</a:t>
            </a:r>
          </a:p>
        </p:txBody>
      </p:sp>
      <p:sp>
        <p:nvSpPr>
          <p:cNvPr id="35" name="Text Box 50">
            <a:extLst>
              <a:ext uri="{FF2B5EF4-FFF2-40B4-BE49-F238E27FC236}">
                <a16:creationId xmlns:a16="http://schemas.microsoft.com/office/drawing/2014/main" id="{31F8C03A-BC0C-4A1E-A37B-758DF80C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32" y="2261452"/>
            <a:ext cx="7181218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响应后只处理一个中断源的请求，处理完毕后才能响应新的请求。</a:t>
            </a:r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A38D93D1-4FF9-45FA-8A00-46961A1D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781375"/>
            <a:ext cx="4495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）多重中断：</a:t>
            </a: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id="{A6B197E4-08AD-410A-A194-6C48AA62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972" y="4432949"/>
            <a:ext cx="7181217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在某次中断服务过程中，允许响应处理更高级别的中断请求。</a:t>
            </a:r>
          </a:p>
        </p:txBody>
      </p:sp>
    </p:spTree>
    <p:extLst>
      <p:ext uri="{BB962C8B-B14F-4D97-AF65-F5344CB8AC3E}">
        <p14:creationId xmlns:p14="http://schemas.microsoft.com/office/powerpoint/2010/main" val="310895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五、中断处理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5761D35-D13B-4E8A-A5FD-02EB5D79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29" y="897604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单级中断流程：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7D9C971-196A-4865-A7C2-BCE7DC7A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05" y="1507204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保护现场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88C60279-6835-4689-930F-13F81BC0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05" y="2321592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具体服务处理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42744EF2-799E-49BE-B94F-107D17E9E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05" y="20406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D12E00AE-25E3-4FE8-B5D1-258EE0A7E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05" y="28788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15A2DAC-B396-42DD-8FCE-551664ED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05" y="3183604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恢复现场</a:t>
            </a: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4A3494C-083E-420B-8C32-A5463CFBA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05" y="37170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96B23788-74B9-4293-9DD1-6D9D73E7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05" y="4021804"/>
            <a:ext cx="2514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开中断、返回</a:t>
            </a: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08F1B302-8CDE-43DF-BCEE-326B03F6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905" y="1812004"/>
            <a:ext cx="2057400" cy="74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外中断：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0AD0505-8403-4617-9C0D-7C7D3ED9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905" y="3259804"/>
            <a:ext cx="15240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禁止同级或更低级别的请求，开放更高级别的请求</a:t>
            </a: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C51E3235-14DA-46A0-9760-ED2A731C5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905" y="2116804"/>
            <a:ext cx="5334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70F691B8-5A58-43F4-AFD8-45E6AAC4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429" y="897604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多重中断流程：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8F7BBFC5-D1A9-418E-9FA0-5980CDC5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56982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开中断、返回</a:t>
            </a: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26D18F5C-8633-4483-8BF2-FC543A1E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1507204"/>
            <a:ext cx="36576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保护现场</a:t>
            </a:r>
          </a:p>
        </p:txBody>
      </p:sp>
      <p:sp>
        <p:nvSpPr>
          <p:cNvPr id="40" name="Line 23">
            <a:extLst>
              <a:ext uri="{FF2B5EF4-FFF2-40B4-BE49-F238E27FC236}">
                <a16:creationId xmlns:a16="http://schemas.microsoft.com/office/drawing/2014/main" id="{B7B860C9-488B-4B76-8179-83600DBC6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20406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581C5E16-5C45-4454-8B9D-BA9A7FB6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23454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送新屏蔽字、开中断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14B0A9AF-23BA-4F29-845B-740170D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31836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具体服务处理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FE91BEB9-4830-48CF-85D5-D5AF78555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28788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2E799650-0169-4220-9614-ABA6F7F6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40218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关中断</a:t>
            </a:r>
          </a:p>
        </p:txBody>
      </p:sp>
      <p:sp>
        <p:nvSpPr>
          <p:cNvPr id="45" name="Line 28">
            <a:extLst>
              <a:ext uri="{FF2B5EF4-FFF2-40B4-BE49-F238E27FC236}">
                <a16:creationId xmlns:a16="http://schemas.microsoft.com/office/drawing/2014/main" id="{F51E0786-DCD2-4B7E-9686-EFF75B038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37170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17B872A-F1B9-4F14-990A-5E4E67D8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505" y="4860004"/>
            <a:ext cx="3733800" cy="523220"/>
          </a:xfrm>
          <a:prstGeom prst="rect">
            <a:avLst/>
          </a:prstGeom>
          <a:noFill/>
          <a:ln w="38100" cap="sq">
            <a:solidFill>
              <a:srgbClr val="66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恢复现场及原屏蔽字</a:t>
            </a: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E5CF1691-F645-4CE2-87C2-12E215B8C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45552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D706DDF4-CEB8-48A9-8B5C-8B2ECD937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105" y="5393404"/>
            <a:ext cx="0" cy="3048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43BF04E9-AC88-4C38-B55B-02376CADA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8505" y="2726404"/>
            <a:ext cx="16002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3" grpId="0" animBg="1"/>
      <p:bldP spid="25" grpId="0" animBg="1"/>
      <p:bldP spid="26" grpId="0"/>
      <p:bldP spid="27" grpId="0"/>
      <p:bldP spid="29" grpId="0"/>
      <p:bldP spid="38" grpId="0" animBg="1"/>
      <p:bldP spid="39" grpId="0" animBg="1"/>
      <p:bldP spid="41" grpId="0" animBg="1"/>
      <p:bldP spid="42" grpId="0" animBg="1"/>
      <p:bldP spid="44" grpId="0" animBg="1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五、中断处理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22A1CB20-2F68-43FF-A073-35A198BC6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21" y="757386"/>
            <a:ext cx="60198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、允许多重中断的处理方式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6" name="图片 -2147482616" descr="5t21">
            <a:extLst>
              <a:ext uri="{FF2B5EF4-FFF2-40B4-BE49-F238E27FC236}">
                <a16:creationId xmlns:a16="http://schemas.microsoft.com/office/drawing/2014/main" id="{A9047FC6-5275-44D7-926B-18CF8BAF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" y="1495370"/>
            <a:ext cx="828198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48">
            <a:extLst>
              <a:ext uri="{FF2B5EF4-FFF2-40B4-BE49-F238E27FC236}">
                <a16:creationId xmlns:a16="http://schemas.microsoft.com/office/drawing/2014/main" id="{150EEEFB-D5BE-4362-843A-94049F53F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21" y="4196750"/>
            <a:ext cx="8810782" cy="225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、恢复现场与返回原程序</a:t>
            </a:r>
            <a:endParaRPr lang="en-US" altLang="zh-CN" sz="2800" kern="0" cap="all" noProof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kern="0" cap="all" noProof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在编制中断服务程序时应遵循一个原则</a:t>
            </a:r>
            <a:r>
              <a:rPr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在响应过</a:t>
            </a:r>
            <a:br>
              <a:rPr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   程、保护现场、恢复现场等过渡状态中，应当关中</a:t>
            </a:r>
            <a:br>
              <a:rPr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   断，使之不受打扰。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2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ED77E257-9BD9-4D03-8348-971B1FAE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3" y="803630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、组成（寄存器级）</a:t>
            </a: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p:sp>
          <p:nvSpPr>
            <p:cNvPr id="55" name="Text Box 35">
              <a:extLst>
                <a:ext uri="{FF2B5EF4-FFF2-40B4-BE49-F238E27FC236}">
                  <a16:creationId xmlns:a16="http://schemas.microsoft.com/office/drawing/2014/main" id="{F6A0B0F1-0C60-4399-8C22-C1EDE36DC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0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INTA</a:t>
              </a:r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84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78" name="Text Box 69">
            <a:extLst>
              <a:ext uri="{FF2B5EF4-FFF2-40B4-BE49-F238E27FC236}">
                <a16:creationId xmlns:a16="http://schemas.microsoft.com/office/drawing/2014/main" id="{6B4DE157-D92C-4890-AA51-17699E3B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" y="1301086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）寄存器选择</a:t>
            </a:r>
          </a:p>
        </p:txBody>
      </p:sp>
      <p:sp>
        <p:nvSpPr>
          <p:cNvPr id="79" name="Text Box 71">
            <a:extLst>
              <a:ext uri="{FF2B5EF4-FFF2-40B4-BE49-F238E27FC236}">
                <a16:creationId xmlns:a16="http://schemas.microsoft.com/office/drawing/2014/main" id="{400F4AA8-B863-4B21-91EE-4CDA2878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84" y="1760903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对接口寄存器寻址。</a:t>
            </a:r>
          </a:p>
        </p:txBody>
      </p:sp>
      <p:sp>
        <p:nvSpPr>
          <p:cNvPr id="80" name="Text Box 72">
            <a:extLst>
              <a:ext uri="{FF2B5EF4-FFF2-40B4-BE49-F238E27FC236}">
                <a16:creationId xmlns:a16="http://schemas.microsoft.com/office/drawing/2014/main" id="{8C508D1C-2CAD-41C5-8ECB-3360A5CF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1" y="2282286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）命令字寄存器</a:t>
            </a:r>
          </a:p>
        </p:txBody>
      </p:sp>
      <p:sp>
        <p:nvSpPr>
          <p:cNvPr id="81" name="Text Box 73">
            <a:extLst>
              <a:ext uri="{FF2B5EF4-FFF2-40B4-BE49-F238E27FC236}">
                <a16:creationId xmlns:a16="http://schemas.microsoft.com/office/drawing/2014/main" id="{C360C31F-5FC6-4668-876B-2576271BB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84" y="2777586"/>
            <a:ext cx="4495802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发向外设的命令字，转换为相应操作命令送外设。</a:t>
            </a:r>
          </a:p>
        </p:txBody>
      </p:sp>
      <p:sp>
        <p:nvSpPr>
          <p:cNvPr id="82" name="Text Box 74">
            <a:extLst>
              <a:ext uri="{FF2B5EF4-FFF2-40B4-BE49-F238E27FC236}">
                <a16:creationId xmlns:a16="http://schemas.microsoft.com/office/drawing/2014/main" id="{A25A5A68-D519-4F71-A6BE-B071B75E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11" y="3805065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命令字格式的拟定：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84" name="Text Box 76">
            <a:extLst>
              <a:ext uri="{FF2B5EF4-FFF2-40B4-BE49-F238E27FC236}">
                <a16:creationId xmlns:a16="http://schemas.microsoft.com/office/drawing/2014/main" id="{08CA06FD-E408-4961-8FAA-C8D8E4D8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0" y="4323095"/>
            <a:ext cx="2209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用代码表示各种命令</a:t>
            </a:r>
          </a:p>
        </p:txBody>
      </p:sp>
      <p:grpSp>
        <p:nvGrpSpPr>
          <p:cNvPr id="85" name="Group 79">
            <a:extLst>
              <a:ext uri="{FF2B5EF4-FFF2-40B4-BE49-F238E27FC236}">
                <a16:creationId xmlns:a16="http://schemas.microsoft.com/office/drawing/2014/main" id="{0DD74EC4-580B-4A23-908D-78D4DA02F1EF}"/>
              </a:ext>
            </a:extLst>
          </p:cNvPr>
          <p:cNvGrpSpPr>
            <a:grpSpLocks/>
          </p:cNvGrpSpPr>
          <p:nvPr/>
        </p:nvGrpSpPr>
        <p:grpSpPr bwMode="auto">
          <a:xfrm>
            <a:off x="2061960" y="4551695"/>
            <a:ext cx="457200" cy="533400"/>
            <a:chOff x="1488" y="2928"/>
            <a:chExt cx="288" cy="336"/>
          </a:xfrm>
        </p:grpSpPr>
        <p:sp>
          <p:nvSpPr>
            <p:cNvPr id="86" name="Line 77">
              <a:extLst>
                <a:ext uri="{FF2B5EF4-FFF2-40B4-BE49-F238E27FC236}">
                  <a16:creationId xmlns:a16="http://schemas.microsoft.com/office/drawing/2014/main" id="{D1E2FD04-C8D1-4F5C-9754-507D66ECE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928"/>
              <a:ext cx="288" cy="192"/>
            </a:xfrm>
            <a:prstGeom prst="line">
              <a:avLst/>
            </a:prstGeom>
            <a:noFill/>
            <a:ln w="28575">
              <a:solidFill>
                <a:srgbClr val="0563C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78">
              <a:extLst>
                <a:ext uri="{FF2B5EF4-FFF2-40B4-BE49-F238E27FC236}">
                  <a16:creationId xmlns:a16="http://schemas.microsoft.com/office/drawing/2014/main" id="{6976316D-A7D7-40D1-B49F-0A95911A1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20"/>
              <a:ext cx="288" cy="144"/>
            </a:xfrm>
            <a:prstGeom prst="line">
              <a:avLst/>
            </a:prstGeom>
            <a:noFill/>
            <a:ln w="28575">
              <a:solidFill>
                <a:srgbClr val="0563C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8" name="Text Box 80">
            <a:extLst>
              <a:ext uri="{FF2B5EF4-FFF2-40B4-BE49-F238E27FC236}">
                <a16:creationId xmlns:a16="http://schemas.microsoft.com/office/drawing/2014/main" id="{2E254C36-CC00-424E-A2D3-18A90AF56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60" y="432309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代码位数</a:t>
            </a:r>
          </a:p>
        </p:txBody>
      </p:sp>
      <p:sp>
        <p:nvSpPr>
          <p:cNvPr id="89" name="Text Box 81">
            <a:extLst>
              <a:ext uri="{FF2B5EF4-FFF2-40B4-BE49-F238E27FC236}">
                <a16:creationId xmlns:a16="http://schemas.microsoft.com/office/drawing/2014/main" id="{FDC5C72A-F874-4A16-9D40-80FFD8C7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60" y="478029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代码含义</a:t>
            </a:r>
          </a:p>
        </p:txBody>
      </p:sp>
      <p:sp>
        <p:nvSpPr>
          <p:cNvPr id="90" name="Text Box 82">
            <a:extLst>
              <a:ext uri="{FF2B5EF4-FFF2-40B4-BE49-F238E27FC236}">
                <a16:creationId xmlns:a16="http://schemas.microsoft.com/office/drawing/2014/main" id="{D283FFFE-DB92-40FD-BB39-05C52D7B9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6" y="5301299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）状态字寄存器</a:t>
            </a:r>
          </a:p>
        </p:txBody>
      </p:sp>
      <p:sp>
        <p:nvSpPr>
          <p:cNvPr id="91" name="Text Box 83">
            <a:extLst>
              <a:ext uri="{FF2B5EF4-FFF2-40B4-BE49-F238E27FC236}">
                <a16:creationId xmlns:a16="http://schemas.microsoft.com/office/drawing/2014/main" id="{58CFCE67-2F4F-48CC-9014-C676461C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48" y="5766029"/>
            <a:ext cx="4503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反映设备和接口的运行状态。</a:t>
            </a:r>
          </a:p>
        </p:txBody>
      </p:sp>
    </p:spTree>
    <p:extLst>
      <p:ext uri="{BB962C8B-B14F-4D97-AF65-F5344CB8AC3E}">
        <p14:creationId xmlns:p14="http://schemas.microsoft.com/office/powerpoint/2010/main" val="21991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9" grpId="0" animBg="1"/>
      <p:bldP spid="70" grpId="0" animBg="1"/>
      <p:bldP spid="77" grpId="0" build="p"/>
      <p:bldP spid="78" grpId="0"/>
      <p:bldP spid="79" grpId="0"/>
      <p:bldP spid="80" grpId="0"/>
      <p:bldP spid="81" grpId="0"/>
      <p:bldP spid="82" grpId="0"/>
      <p:bldP spid="83" grpId="0" build="p"/>
      <p:bldP spid="84" grpId="0"/>
      <p:bldP spid="88" grpId="0"/>
      <p:bldP spid="89" grpId="0"/>
      <p:bldP spid="90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p:sp>
          <p:nvSpPr>
            <p:cNvPr id="55" name="Text Box 35">
              <a:extLst>
                <a:ext uri="{FF2B5EF4-FFF2-40B4-BE49-F238E27FC236}">
                  <a16:creationId xmlns:a16="http://schemas.microsoft.com/office/drawing/2014/main" id="{F6A0B0F1-0C60-4399-8C22-C1EDE36DC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0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INTA</a:t>
              </a:r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84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92" name="Text Box 59">
            <a:extLst>
              <a:ext uri="{FF2B5EF4-FFF2-40B4-BE49-F238E27FC236}">
                <a16:creationId xmlns:a16="http://schemas.microsoft.com/office/drawing/2014/main" id="{84761435-BA4B-4CDB-9203-5783F441A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1607476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）数据缓冲器</a:t>
            </a:r>
          </a:p>
        </p:txBody>
      </p:sp>
      <p:sp>
        <p:nvSpPr>
          <p:cNvPr id="93" name="Text Box 60">
            <a:extLst>
              <a:ext uri="{FF2B5EF4-FFF2-40B4-BE49-F238E27FC236}">
                <a16:creationId xmlns:a16="http://schemas.microsoft.com/office/drawing/2014/main" id="{B20C3B72-1D93-4AF1-B3E8-D87BA7A0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1" y="203643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传送数据，实现缓冲。</a:t>
            </a:r>
          </a:p>
        </p:txBody>
      </p:sp>
      <p:sp>
        <p:nvSpPr>
          <p:cNvPr id="94" name="Text Box 61">
            <a:extLst>
              <a:ext uri="{FF2B5EF4-FFF2-40B4-BE49-F238E27FC236}">
                <a16:creationId xmlns:a16="http://schemas.microsoft.com/office/drawing/2014/main" id="{344A25D6-B372-48B0-B313-762D9596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2503157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）控制逻辑</a:t>
            </a:r>
          </a:p>
        </p:txBody>
      </p:sp>
      <p:sp>
        <p:nvSpPr>
          <p:cNvPr id="95" name="Text Box 62">
            <a:extLst>
              <a:ext uri="{FF2B5EF4-FFF2-40B4-BE49-F238E27FC236}">
                <a16:creationId xmlns:a16="http://schemas.microsoft.com/office/drawing/2014/main" id="{032B7F31-DF6E-4C24-8C4D-F04B239B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291273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请求信号产生逻辑</a:t>
            </a:r>
          </a:p>
        </p:txBody>
      </p:sp>
      <p:sp>
        <p:nvSpPr>
          <p:cNvPr id="96" name="Text Box 63">
            <a:extLst>
              <a:ext uri="{FF2B5EF4-FFF2-40B4-BE49-F238E27FC236}">
                <a16:creationId xmlns:a16="http://schemas.microsoft.com/office/drawing/2014/main" id="{164371F4-7ABF-4DD3-AB5C-26E230C6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1" y="74103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状态字格式的拟定：</a:t>
            </a:r>
          </a:p>
        </p:txBody>
      </p:sp>
      <p:sp>
        <p:nvSpPr>
          <p:cNvPr id="97" name="Text Box 65">
            <a:extLst>
              <a:ext uri="{FF2B5EF4-FFF2-40B4-BE49-F238E27FC236}">
                <a16:creationId xmlns:a16="http://schemas.microsoft.com/office/drawing/2014/main" id="{5A37D08C-8E04-49F7-9F6E-1D09E712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14" y="11593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用代码表示各种状态。</a:t>
            </a:r>
          </a:p>
        </p:txBody>
      </p:sp>
      <p:sp>
        <p:nvSpPr>
          <p:cNvPr id="98" name="Text Box 71">
            <a:extLst>
              <a:ext uri="{FF2B5EF4-FFF2-40B4-BE49-F238E27FC236}">
                <a16:creationId xmlns:a16="http://schemas.microsoft.com/office/drawing/2014/main" id="{CF3FAD96-0968-4152-9806-4EA42B33A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" y="4703432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）公用中断控制器</a:t>
            </a:r>
          </a:p>
        </p:txBody>
      </p:sp>
      <p:sp>
        <p:nvSpPr>
          <p:cNvPr id="99" name="Text Box 72">
            <a:extLst>
              <a:ext uri="{FF2B5EF4-FFF2-40B4-BE49-F238E27FC236}">
                <a16:creationId xmlns:a16="http://schemas.microsoft.com/office/drawing/2014/main" id="{E93DBCF0-355C-4987-8C77-7FD6C2A8E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1" y="5119985"/>
            <a:ext cx="437276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接收外设请求，判优，送出公共请求；</a:t>
            </a:r>
          </a:p>
        </p:txBody>
      </p:sp>
      <p:sp>
        <p:nvSpPr>
          <p:cNvPr id="100" name="Text Box 73">
            <a:extLst>
              <a:ext uri="{FF2B5EF4-FFF2-40B4-BE49-F238E27FC236}">
                <a16:creationId xmlns:a16="http://schemas.microsoft.com/office/drawing/2014/main" id="{13FEAD76-5445-48F4-8684-2DF9F420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336993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电平转换逻辑</a:t>
            </a:r>
          </a:p>
        </p:txBody>
      </p:sp>
      <p:sp>
        <p:nvSpPr>
          <p:cNvPr id="101" name="Text Box 74">
            <a:extLst>
              <a:ext uri="{FF2B5EF4-FFF2-40B4-BE49-F238E27FC236}">
                <a16:creationId xmlns:a16="http://schemas.microsoft.com/office/drawing/2014/main" id="{BCDBC3E6-7198-4051-8DE1-9F3AAC5C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428433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针对设备特性的逻辑</a:t>
            </a:r>
          </a:p>
        </p:txBody>
      </p:sp>
      <p:sp>
        <p:nvSpPr>
          <p:cNvPr id="102" name="Text Box 75">
            <a:extLst>
              <a:ext uri="{FF2B5EF4-FFF2-40B4-BE49-F238E27FC236}">
                <a16:creationId xmlns:a16="http://schemas.microsoft.com/office/drawing/2014/main" id="{46E5033E-41EB-4417-BC79-171715C07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6" y="3827132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并转换逻辑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串口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03" name="AutoShape 77">
            <a:extLst>
              <a:ext uri="{FF2B5EF4-FFF2-40B4-BE49-F238E27FC236}">
                <a16:creationId xmlns:a16="http://schemas.microsoft.com/office/drawing/2014/main" id="{14010005-BE36-44A7-9301-5AB9FFC3C565}"/>
              </a:ext>
            </a:extLst>
          </p:cNvPr>
          <p:cNvSpPr>
            <a:spLocks/>
          </p:cNvSpPr>
          <p:nvPr/>
        </p:nvSpPr>
        <p:spPr bwMode="auto">
          <a:xfrm>
            <a:off x="420686" y="3131807"/>
            <a:ext cx="152400" cy="15240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>
            <a:solidFill>
              <a:srgbClr val="0563C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Text Box 78">
            <a:extLst>
              <a:ext uri="{FF2B5EF4-FFF2-40B4-BE49-F238E27FC236}">
                <a16:creationId xmlns:a16="http://schemas.microsoft.com/office/drawing/2014/main" id="{08004F5E-0C7F-4727-A1C7-C51ED08A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79" y="5940386"/>
            <a:ext cx="396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接收中断批准，送出中断号（中断类型码）。</a:t>
            </a:r>
          </a:p>
        </p:txBody>
      </p:sp>
    </p:spTree>
    <p:extLst>
      <p:ext uri="{BB962C8B-B14F-4D97-AF65-F5344CB8AC3E}">
        <p14:creationId xmlns:p14="http://schemas.microsoft.com/office/powerpoint/2010/main" val="31300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animBg="1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中断方式及接口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6053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6168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中断基本概念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2904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3019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中断全过程（外中断）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26338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3190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1115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E8A8-0CF6-49F1-B300-EFC73BB26DB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19" name="ïṩľîdé"/>
          <p:cNvSpPr txBox="1"/>
          <p:nvPr/>
        </p:nvSpPr>
        <p:spPr>
          <a:xfrm>
            <a:off x="1872697" y="40401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/>
          <p:cNvSpPr/>
          <p:nvPr/>
        </p:nvSpPr>
        <p:spPr>
          <a:xfrm>
            <a:off x="2526228" y="40516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优先权逻辑与屏蔽技术</a:t>
            </a:r>
          </a:p>
        </p:txBody>
      </p:sp>
      <p:sp>
        <p:nvSpPr>
          <p:cNvPr id="21" name="ïśľîḋê"/>
          <p:cNvSpPr/>
          <p:nvPr/>
        </p:nvSpPr>
        <p:spPr>
          <a:xfrm>
            <a:off x="1524070" y="40686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59428" y="38611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ïṩľîdé"/>
          <p:cNvSpPr txBox="1"/>
          <p:nvPr/>
        </p:nvSpPr>
        <p:spPr>
          <a:xfrm>
            <a:off x="1873332" y="47513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îṣ1idè"/>
          <p:cNvSpPr/>
          <p:nvPr/>
        </p:nvSpPr>
        <p:spPr>
          <a:xfrm>
            <a:off x="2526863" y="47628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服务程序入口地址的获取方式</a:t>
            </a:r>
          </a:p>
        </p:txBody>
      </p:sp>
      <p:sp>
        <p:nvSpPr>
          <p:cNvPr id="7" name="ïśľîḋê"/>
          <p:cNvSpPr/>
          <p:nvPr/>
        </p:nvSpPr>
        <p:spPr>
          <a:xfrm>
            <a:off x="1524705" y="47798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960063" y="45723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ṩľîdé"/>
          <p:cNvSpPr txBox="1"/>
          <p:nvPr/>
        </p:nvSpPr>
        <p:spPr>
          <a:xfrm>
            <a:off x="1873332" y="54498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/>
          <p:cNvSpPr/>
          <p:nvPr/>
        </p:nvSpPr>
        <p:spPr>
          <a:xfrm>
            <a:off x="2526863" y="54613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中断处理 </a:t>
            </a:r>
          </a:p>
        </p:txBody>
      </p:sp>
      <p:sp>
        <p:nvSpPr>
          <p:cNvPr id="28" name="ïśľîḋê"/>
          <p:cNvSpPr/>
          <p:nvPr/>
        </p:nvSpPr>
        <p:spPr>
          <a:xfrm>
            <a:off x="1524705" y="54783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60063" y="52708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ṩľîdé"/>
          <p:cNvSpPr txBox="1"/>
          <p:nvPr/>
        </p:nvSpPr>
        <p:spPr>
          <a:xfrm>
            <a:off x="1873967" y="609878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06.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îṣ1idè"/>
          <p:cNvSpPr/>
          <p:nvPr/>
        </p:nvSpPr>
        <p:spPr>
          <a:xfrm>
            <a:off x="2527498" y="611032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中断接口</a:t>
            </a:r>
          </a:p>
        </p:txBody>
      </p:sp>
      <p:sp>
        <p:nvSpPr>
          <p:cNvPr id="33" name="ïśľîḋê"/>
          <p:cNvSpPr/>
          <p:nvPr/>
        </p:nvSpPr>
        <p:spPr>
          <a:xfrm>
            <a:off x="1525340" y="612734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60698" y="591984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77FE56D-0232-4689-B11B-6AA52D39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84" y="4212454"/>
            <a:ext cx="48006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5A583D2-F6EE-4AA9-9A8F-8131B87B4ECC}"/>
              </a:ext>
            </a:extLst>
          </p:cNvPr>
          <p:cNvGrpSpPr>
            <a:grpSpLocks/>
          </p:cNvGrpSpPr>
          <p:nvPr/>
        </p:nvGrpSpPr>
        <p:grpSpPr bwMode="auto">
          <a:xfrm>
            <a:off x="4374947" y="902660"/>
            <a:ext cx="5062538" cy="5626100"/>
            <a:chOff x="2571" y="192"/>
            <a:chExt cx="3189" cy="3544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9295B340-9450-428B-A812-1A417AD1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ACF7123A-149B-4EF8-953F-10B18C6D1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"/>
              <a:ext cx="10" cy="3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DE6D807-B7E7-40CC-9C52-7B0A4CD89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44"/>
              <a:ext cx="0" cy="6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BEADFD44-EF2F-4BCD-AD1E-0097D56FF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D588827-3CF9-463A-B615-151FC6C87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0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4C94CABD-2205-4900-ADBD-7D5294A95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BA29DC8F-D689-41DE-B727-82FBD55F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540"/>
              <a:ext cx="0" cy="192"/>
            </a:xfrm>
            <a:prstGeom prst="line">
              <a:avLst/>
            </a:prstGeom>
            <a:noFill/>
            <a:ln w="19050" cap="rnd">
              <a:solidFill>
                <a:srgbClr val="33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56EC7F0-BE1D-4CD1-A2EA-7491685F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AE140D11-85BC-4692-9C1F-C6D979919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4205A2F2-8F59-4CB0-822E-53D1C7A6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96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F3358DC1-6195-4984-B76C-4DA707B0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2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D7~0</a:t>
              </a: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61120AE0-5DA7-4914-A2B0-5CF8D76B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AE9B5C-8022-446C-91E2-1B224173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9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IRQ0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62AAC301-8309-4676-BFE4-61B71BE7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8527A08F-DA92-4B91-9401-5CDA9A891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160A7946-219C-49D8-81AD-9CE2524E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命令字</a:t>
              </a: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0768C597-1F3B-472D-879E-2EE05319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状态字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4E1B35F8-C43A-4109-9161-81BAE0E4E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08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数据缓冲器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5D5833E3-043D-4C00-B4AC-B4BAFB6E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920"/>
              <a:ext cx="1152" cy="252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AC4020A4-3F63-4189-B5AD-14C3BBF8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59F78510-3B9A-4EB3-BA1A-11F0556A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683031F3-4508-4998-91F7-AA414F663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3D27DBF2-EDBF-45D2-B52D-99CF3076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1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8">
              <a:extLst>
                <a:ext uri="{FF2B5EF4-FFF2-40B4-BE49-F238E27FC236}">
                  <a16:creationId xmlns:a16="http://schemas.microsoft.com/office/drawing/2014/main" id="{5DB5E972-8179-497C-87FA-BE8678A09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4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292A6C87-59BC-4690-83F7-95F9EDF60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88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5BA6B729-6A3F-48C7-9B84-B60A581B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52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中断控制器</a:t>
              </a:r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61006A17-B82F-4D3F-8CB3-1D05C718D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5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2F664204-C282-4D20-B085-3EF888923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7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D5796A06-7C6B-4FBD-AD42-C082C04AF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4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7F0647EF-540B-42DA-B814-84B7EC7E1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</a:t>
              </a:r>
            </a:p>
          </p:txBody>
        </p:sp>
        <p:sp>
          <p:nvSpPr>
            <p:cNvPr id="55" name="Text Box 35">
              <a:extLst>
                <a:ext uri="{FF2B5EF4-FFF2-40B4-BE49-F238E27FC236}">
                  <a16:creationId xmlns:a16="http://schemas.microsoft.com/office/drawing/2014/main" id="{F6A0B0F1-0C60-4399-8C22-C1EDE36DC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0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INTA</a:t>
              </a:r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C0481EA7-2C35-4648-A75C-259047CD9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0128A4B9-5E18-4E8E-B98E-D2FB8BA4F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54AD4271-47F9-4859-AC9F-266E0BF8B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22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7EB8CA2C-1AB8-4B12-9F44-65F4AEC8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2FF027B-1E41-49E7-8C3E-DAEA56BC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41">
              <a:extLst>
                <a:ext uri="{FF2B5EF4-FFF2-40B4-BE49-F238E27FC236}">
                  <a16:creationId xmlns:a16="http://schemas.microsoft.com/office/drawing/2014/main" id="{E5E72847-4412-4B3C-BFB6-901CBDD19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42">
              <a:extLst>
                <a:ext uri="{FF2B5EF4-FFF2-40B4-BE49-F238E27FC236}">
                  <a16:creationId xmlns:a16="http://schemas.microsoft.com/office/drawing/2014/main" id="{28E9B1CB-7729-4452-9FEE-7B4CF1590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IRQ7</a:t>
              </a:r>
            </a:p>
          </p:txBody>
        </p:sp>
        <p:sp>
          <p:nvSpPr>
            <p:cNvPr id="63" name="Text Box 43">
              <a:extLst>
                <a:ext uri="{FF2B5EF4-FFF2-40B4-BE49-F238E27FC236}">
                  <a16:creationId xmlns:a16="http://schemas.microsoft.com/office/drawing/2014/main" id="{D67A9D7C-582E-4A34-BF0E-A9EA6EF8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700B04AF-D596-47AA-83FF-29C7E9CF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8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41CCA397-F72A-4AAF-B392-41B4D7F3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31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外部设备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3470F93C-3232-4151-849D-C88ED21C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" y="672"/>
              <a:ext cx="31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Text Box 47">
              <a:extLst>
                <a:ext uri="{FF2B5EF4-FFF2-40B4-BE49-F238E27FC236}">
                  <a16:creationId xmlns:a16="http://schemas.microsoft.com/office/drawing/2014/main" id="{5BCA2A7F-4DF5-44DE-B68B-942D8E60D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6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8259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Text Box 50">
              <a:extLst>
                <a:ext uri="{FF2B5EF4-FFF2-40B4-BE49-F238E27FC236}">
                  <a16:creationId xmlns:a16="http://schemas.microsoft.com/office/drawing/2014/main" id="{78F3D719-8AE8-4840-B84E-34760B866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4" y="17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IRQi</a:t>
              </a:r>
            </a:p>
          </p:txBody>
        </p:sp>
      </p:grpSp>
      <p:sp>
        <p:nvSpPr>
          <p:cNvPr id="69" name="Text Box 57">
            <a:extLst>
              <a:ext uri="{FF2B5EF4-FFF2-40B4-BE49-F238E27FC236}">
                <a16:creationId xmlns:a16="http://schemas.microsoft.com/office/drawing/2014/main" id="{9493F5B9-C119-4C03-BF6A-702A182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5560101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C8548A6C-4FCC-4A73-8CC9-CED97373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284" y="6079650"/>
            <a:ext cx="838200" cy="400110"/>
          </a:xfrm>
          <a:prstGeom prst="rect">
            <a:avLst/>
          </a:prstGeom>
          <a:solidFill>
            <a:srgbClr val="FF99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</p:txBody>
      </p:sp>
      <p:sp>
        <p:nvSpPr>
          <p:cNvPr id="71" name="Line 60">
            <a:extLst>
              <a:ext uri="{FF2B5EF4-FFF2-40B4-BE49-F238E27FC236}">
                <a16:creationId xmlns:a16="http://schemas.microsoft.com/office/drawing/2014/main" id="{15D88581-CE89-44E2-A90D-5AC1816F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5442910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85238352-32BC-4D2C-A262-4ED3CFBF9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0" cy="4507926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2">
            <a:extLst>
              <a:ext uri="{FF2B5EF4-FFF2-40B4-BE49-F238E27FC236}">
                <a16:creationId xmlns:a16="http://schemas.microsoft.com/office/drawing/2014/main" id="{3CC1DA49-23B7-4E0F-8BDC-185690837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5084" y="934985"/>
            <a:ext cx="2819400" cy="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63">
            <a:extLst>
              <a:ext uri="{FF2B5EF4-FFF2-40B4-BE49-F238E27FC236}">
                <a16:creationId xmlns:a16="http://schemas.microsoft.com/office/drawing/2014/main" id="{7F5BCBF8-3797-4023-9D8C-618E19E4D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4484" y="934984"/>
            <a:ext cx="6350" cy="4516079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44E9993F-854B-48EB-97BA-0FAD5B79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5864901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8F854F86-5D82-47CB-B43A-4C72136F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484" y="63082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67">
            <a:extLst>
              <a:ext uri="{FF2B5EF4-FFF2-40B4-BE49-F238E27FC236}">
                <a16:creationId xmlns:a16="http://schemas.microsoft.com/office/drawing/2014/main" id="{CD0E187E-356C-4E53-BB06-AF7837196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77" y="5740825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83" name="Text Box 75">
            <a:extLst>
              <a:ext uri="{FF2B5EF4-FFF2-40B4-BE49-F238E27FC236}">
                <a16:creationId xmlns:a16="http://schemas.microsoft.com/office/drawing/2014/main" id="{DF2926B6-ABA6-4F40-A9FA-DF630B40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84" y="364586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79" name="Text Box 49">
            <a:extLst>
              <a:ext uri="{FF2B5EF4-FFF2-40B4-BE49-F238E27FC236}">
                <a16:creationId xmlns:a16="http://schemas.microsoft.com/office/drawing/2014/main" id="{37EFFF7C-CE9C-4A57-8756-1F137AB2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3" y="756005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、工作过程（外中断）</a:t>
            </a: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2D38960D-BE11-4923-9AB8-752EDE175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1146795"/>
            <a:ext cx="4483341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：设置工作方式，送屏蔽字，送中断号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确定高位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1" name="Text Box 3">
            <a:extLst>
              <a:ext uri="{FF2B5EF4-FFF2-40B4-BE49-F238E27FC236}">
                <a16:creationId xmlns:a16="http://schemas.microsoft.com/office/drawing/2014/main" id="{DE4D70EF-1CC6-48A7-88F6-C13860E3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2475231"/>
            <a:ext cx="446424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发启动命令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送命令字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，启动设备。</a:t>
            </a:r>
          </a:p>
        </p:txBody>
      </p:sp>
      <p:sp>
        <p:nvSpPr>
          <p:cNvPr id="82" name="Text Box 61">
            <a:extLst>
              <a:ext uri="{FF2B5EF4-FFF2-40B4-BE49-F238E27FC236}">
                <a16:creationId xmlns:a16="http://schemas.microsoft.com/office/drawing/2014/main" id="{5D2B3ED6-FC21-4605-A231-07419FD6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3376629"/>
            <a:ext cx="5044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设备完成工作，申请中断。</a:t>
            </a:r>
          </a:p>
        </p:txBody>
      </p:sp>
      <p:sp>
        <p:nvSpPr>
          <p:cNvPr id="84" name="Text Box 63">
            <a:extLst>
              <a:ext uri="{FF2B5EF4-FFF2-40B4-BE49-F238E27FC236}">
                <a16:creationId xmlns:a16="http://schemas.microsoft.com/office/drawing/2014/main" id="{EB822BD5-12A3-4759-BA61-CF47E02A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3855097"/>
            <a:ext cx="4499411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中断控制器汇集各请求，经屏蔽、判优，形成中断号，并向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5" name="Text Box 65">
            <a:extLst>
              <a:ext uri="{FF2B5EF4-FFF2-40B4-BE49-F238E27FC236}">
                <a16:creationId xmlns:a16="http://schemas.microsoft.com/office/drawing/2014/main" id="{340A1090-B165-45A1-A94B-3BF32D7A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518353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中断控制器送出中断号。</a:t>
            </a:r>
          </a:p>
        </p:txBody>
      </p:sp>
      <p:sp>
        <p:nvSpPr>
          <p:cNvPr id="86" name="Text Box 66">
            <a:extLst>
              <a:ext uri="{FF2B5EF4-FFF2-40B4-BE49-F238E27FC236}">
                <a16:creationId xmlns:a16="http://schemas.microsoft.com/office/drawing/2014/main" id="{5227E87E-C9BE-451A-9F56-41246A07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2" y="5662002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7)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中断隐指令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操作，进入服务程序。</a:t>
            </a:r>
          </a:p>
        </p:txBody>
      </p:sp>
    </p:spTree>
    <p:extLst>
      <p:ext uri="{BB962C8B-B14F-4D97-AF65-F5344CB8AC3E}">
        <p14:creationId xmlns:p14="http://schemas.microsoft.com/office/powerpoint/2010/main" val="7187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4" grpId="0"/>
      <p:bldP spid="85" grpId="0"/>
      <p:bldP spid="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9" name="Text Box 49">
            <a:extLst>
              <a:ext uri="{FF2B5EF4-FFF2-40B4-BE49-F238E27FC236}">
                <a16:creationId xmlns:a16="http://schemas.microsoft.com/office/drawing/2014/main" id="{37EFFF7C-CE9C-4A57-8756-1F137AB2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3" y="756005"/>
            <a:ext cx="472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、接口设计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F71AB5A-32A8-4535-AE21-6D261BC0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1160508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涉及命令字、状态字格式的拟定，中断源的扩展。</a:t>
            </a:r>
            <a:endParaRPr lang="zh-CN" altLang="en-US" sz="2800" b="1" dirty="0">
              <a:solidFill>
                <a:srgbClr val="8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3">
            <a:extLst>
              <a:ext uri="{FF2B5EF4-FFF2-40B4-BE49-F238E27FC236}">
                <a16:creationId xmlns:a16="http://schemas.microsoft.com/office/drawing/2014/main" id="{84D84D69-8F3C-4BA1-8853-A084BE02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1617708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模型机需扩展两个外中断源，共用一个中断号。</a:t>
            </a:r>
          </a:p>
        </p:txBody>
      </p:sp>
      <p:sp>
        <p:nvSpPr>
          <p:cNvPr id="88" name="Text Box 5">
            <a:extLst>
              <a:ext uri="{FF2B5EF4-FFF2-40B4-BE49-F238E27FC236}">
                <a16:creationId xmlns:a16="http://schemas.microsoft.com/office/drawing/2014/main" id="{3599A497-9F30-40A2-A429-117CD174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2074908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主机发向外设的命令包括：启动、停止、数据选通；</a:t>
            </a:r>
          </a:p>
        </p:txBody>
      </p:sp>
      <p:sp>
        <p:nvSpPr>
          <p:cNvPr id="89" name="Text Box 6">
            <a:extLst>
              <a:ext uri="{FF2B5EF4-FFF2-40B4-BE49-F238E27FC236}">
                <a16:creationId xmlns:a16="http://schemas.microsoft.com/office/drawing/2014/main" id="{D91F1DCE-BB70-4226-9768-D93DBA63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2532108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外设的状态包括：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忙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出错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pSp>
        <p:nvGrpSpPr>
          <p:cNvPr id="90" name="Group 7">
            <a:extLst>
              <a:ext uri="{FF2B5EF4-FFF2-40B4-BE49-F238E27FC236}">
                <a16:creationId xmlns:a16="http://schemas.microsoft.com/office/drawing/2014/main" id="{1E2B6FB9-98DC-4A22-9F62-CF934D2855BB}"/>
              </a:ext>
            </a:extLst>
          </p:cNvPr>
          <p:cNvGrpSpPr>
            <a:grpSpLocks/>
          </p:cNvGrpSpPr>
          <p:nvPr/>
        </p:nvGrpSpPr>
        <p:grpSpPr bwMode="auto">
          <a:xfrm>
            <a:off x="5739276" y="3427141"/>
            <a:ext cx="3405188" cy="1512888"/>
            <a:chOff x="2160" y="1639"/>
            <a:chExt cx="2145" cy="953"/>
          </a:xfrm>
        </p:grpSpPr>
        <p:grpSp>
          <p:nvGrpSpPr>
            <p:cNvPr id="91" name="Group 8">
              <a:extLst>
                <a:ext uri="{FF2B5EF4-FFF2-40B4-BE49-F238E27FC236}">
                  <a16:creationId xmlns:a16="http://schemas.microsoft.com/office/drawing/2014/main" id="{F34FDA13-F165-4CFB-AEAB-1EB791611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728"/>
              <a:ext cx="720" cy="864"/>
              <a:chOff x="3120" y="1920"/>
              <a:chExt cx="720" cy="768"/>
            </a:xfrm>
          </p:grpSpPr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BB97750-CF0A-47ED-A3FE-FE412A0CF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672" cy="76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2" name="Text Box 10">
                <a:extLst>
                  <a:ext uri="{FF2B5EF4-FFF2-40B4-BE49-F238E27FC236}">
                    <a16:creationId xmlns:a16="http://schemas.microsoft.com/office/drawing/2014/main" id="{7E812B69-6CDB-484B-BC4C-DB55F70A4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160"/>
                <a:ext cx="62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楷体" panose="02010609060101010101" pitchFamily="49" charset="-122"/>
                    <a:ea typeface="楷体" panose="02010609060101010101" pitchFamily="49" charset="-122"/>
                  </a:rPr>
                  <a:t>8259</a:t>
                </a:r>
              </a:p>
            </p:txBody>
          </p:sp>
        </p:grpSp>
        <p:sp>
          <p:nvSpPr>
            <p:cNvPr id="92" name="Line 11">
              <a:extLst>
                <a:ext uri="{FF2B5EF4-FFF2-40B4-BE49-F238E27FC236}">
                  <a16:creationId xmlns:a16="http://schemas.microsoft.com/office/drawing/2014/main" id="{476FE5E7-D2E9-4813-9135-C17111985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7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Text Box 12">
              <a:extLst>
                <a:ext uri="{FF2B5EF4-FFF2-40B4-BE49-F238E27FC236}">
                  <a16:creationId xmlns:a16="http://schemas.microsoft.com/office/drawing/2014/main" id="{DE9C37A0-431A-4DE5-9AFA-931C9E20D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39"/>
              <a:ext cx="10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IRQ0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系统时钟</a:t>
              </a:r>
            </a:p>
          </p:txBody>
        </p:sp>
        <p:sp>
          <p:nvSpPr>
            <p:cNvPr id="94" name="Line 13">
              <a:extLst>
                <a:ext uri="{FF2B5EF4-FFF2-40B4-BE49-F238E27FC236}">
                  <a16:creationId xmlns:a16="http://schemas.microsoft.com/office/drawing/2014/main" id="{32CB2F12-6815-4E65-BEA5-219B7CC27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Text Box 14">
              <a:extLst>
                <a:ext uri="{FF2B5EF4-FFF2-40B4-BE49-F238E27FC236}">
                  <a16:creationId xmlns:a16="http://schemas.microsoft.com/office/drawing/2014/main" id="{D0E4AB76-7A60-4B5C-9EE7-E7558C06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831"/>
              <a:ext cx="10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IRQ1 </a:t>
              </a:r>
              <a:r>
                <a:rPr lang="zh-CN" altLang="en-US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实时时钟</a:t>
              </a:r>
            </a:p>
          </p:txBody>
        </p: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EC747A21-AB81-492A-8CB8-38E93BBE7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Text Box 16">
              <a:extLst>
                <a:ext uri="{FF2B5EF4-FFF2-40B4-BE49-F238E27FC236}">
                  <a16:creationId xmlns:a16="http://schemas.microsoft.com/office/drawing/2014/main" id="{7C4A884E-CCC5-48F4-96C2-B2393CEDD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023"/>
              <a:ext cx="10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IRQ2 </a:t>
              </a:r>
              <a:r>
                <a:rPr lang="zh-CN" altLang="en-US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通信</a:t>
              </a: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AE56174A-CDCE-4C1C-B9FF-DA9D08AE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24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id="{09E5B5EB-81DA-401B-916D-72CFC801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Text Box 19">
              <a:extLst>
                <a:ext uri="{FF2B5EF4-FFF2-40B4-BE49-F238E27FC236}">
                  <a16:creationId xmlns:a16="http://schemas.microsoft.com/office/drawing/2014/main" id="{6CC357A7-4630-40B5-95F7-3D1122D56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59"/>
              <a:ext cx="10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IRQ7 </a:t>
              </a:r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打印机</a:t>
              </a:r>
            </a:p>
          </p:txBody>
        </p:sp>
      </p:grpSp>
      <p:sp>
        <p:nvSpPr>
          <p:cNvPr id="103" name="Text Box 20">
            <a:extLst>
              <a:ext uri="{FF2B5EF4-FFF2-40B4-BE49-F238E27FC236}">
                <a16:creationId xmlns:a16="http://schemas.microsoft.com/office/drawing/2014/main" id="{87D9C1D1-2801-42FE-AE7C-ADD31DF5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2989308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为两个扩展中断源设计中断接口。</a:t>
            </a:r>
          </a:p>
        </p:txBody>
      </p:sp>
      <p:sp>
        <p:nvSpPr>
          <p:cNvPr id="104" name="Text Box 21">
            <a:extLst>
              <a:ext uri="{FF2B5EF4-FFF2-40B4-BE49-F238E27FC236}">
                <a16:creationId xmlns:a16="http://schemas.microsoft.com/office/drawing/2014/main" id="{117DA48E-D3C8-4B5B-B0E7-EB5EB5DE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342301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模型机的外中断源安排：</a:t>
            </a:r>
          </a:p>
        </p:txBody>
      </p:sp>
      <p:sp>
        <p:nvSpPr>
          <p:cNvPr id="105" name="Text Box 22">
            <a:extLst>
              <a:ext uri="{FF2B5EF4-FFF2-40B4-BE49-F238E27FC236}">
                <a16:creationId xmlns:a16="http://schemas.microsoft.com/office/drawing/2014/main" id="{6B2D45BB-564C-42DB-A6E9-A2F965786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3866387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IRQ2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进行扩展。</a:t>
            </a:r>
          </a:p>
        </p:txBody>
      </p:sp>
      <p:sp>
        <p:nvSpPr>
          <p:cNvPr id="106" name="Text Box 23">
            <a:extLst>
              <a:ext uri="{FF2B5EF4-FFF2-40B4-BE49-F238E27FC236}">
                <a16:creationId xmlns:a16="http://schemas.microsoft.com/office/drawing/2014/main" id="{FC237D67-C755-476C-A2BC-47932AEE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7" y="4367636"/>
            <a:ext cx="289108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）接口组成</a:t>
            </a:r>
          </a:p>
        </p:txBody>
      </p:sp>
      <p:sp>
        <p:nvSpPr>
          <p:cNvPr id="107" name="Text Box 24">
            <a:extLst>
              <a:ext uri="{FF2B5EF4-FFF2-40B4-BE49-F238E27FC236}">
                <a16:creationId xmlns:a16="http://schemas.microsoft.com/office/drawing/2014/main" id="{64C49D6A-B62D-492E-B9BC-33076DCA9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55" y="4788407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两个扩展中断源共用一个接口。</a:t>
            </a:r>
          </a:p>
        </p:txBody>
      </p:sp>
      <p:grpSp>
        <p:nvGrpSpPr>
          <p:cNvPr id="108" name="Group 25">
            <a:extLst>
              <a:ext uri="{FF2B5EF4-FFF2-40B4-BE49-F238E27FC236}">
                <a16:creationId xmlns:a16="http://schemas.microsoft.com/office/drawing/2014/main" id="{E8D5990D-C6D3-4B45-9540-EFB6883A3F45}"/>
              </a:ext>
            </a:extLst>
          </p:cNvPr>
          <p:cNvGrpSpPr>
            <a:grpSpLocks/>
          </p:cNvGrpSpPr>
          <p:nvPr/>
        </p:nvGrpSpPr>
        <p:grpSpPr bwMode="auto">
          <a:xfrm>
            <a:off x="3112280" y="5558108"/>
            <a:ext cx="5791200" cy="388938"/>
            <a:chOff x="1392" y="3072"/>
            <a:chExt cx="3648" cy="245"/>
          </a:xfrm>
        </p:grpSpPr>
        <p:sp>
          <p:nvSpPr>
            <p:cNvPr id="109" name="Text Box 26">
              <a:extLst>
                <a:ext uri="{FF2B5EF4-FFF2-40B4-BE49-F238E27FC236}">
                  <a16:creationId xmlns:a16="http://schemas.microsoft.com/office/drawing/2014/main" id="{77943F59-FCB0-463F-9143-B94B3140E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3648" cy="233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启动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停止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选通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启动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停止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选通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10" name="Line 27">
              <a:extLst>
                <a:ext uri="{FF2B5EF4-FFF2-40B4-BE49-F238E27FC236}">
                  <a16:creationId xmlns:a16="http://schemas.microsoft.com/office/drawing/2014/main" id="{EAEC25C7-1EDC-4606-B9E8-6717A1832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72"/>
              <a:ext cx="0" cy="245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28">
              <a:extLst>
                <a:ext uri="{FF2B5EF4-FFF2-40B4-BE49-F238E27FC236}">
                  <a16:creationId xmlns:a16="http://schemas.microsoft.com/office/drawing/2014/main" id="{1F353F08-84E6-40B2-B1BE-9583C0A77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29">
              <a:extLst>
                <a:ext uri="{FF2B5EF4-FFF2-40B4-BE49-F238E27FC236}">
                  <a16:creationId xmlns:a16="http://schemas.microsoft.com/office/drawing/2014/main" id="{1C7AAEBA-CCA6-4262-A72B-F232027BA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D4F548DC-4CC7-49EF-B8DF-F398CE09E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B5DF5B27-BC12-4C22-AF29-2623F46FE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5" name="Text Box 32">
            <a:extLst>
              <a:ext uri="{FF2B5EF4-FFF2-40B4-BE49-F238E27FC236}">
                <a16:creationId xmlns:a16="http://schemas.microsoft.com/office/drawing/2014/main" id="{ADC4C629-D75F-449F-BDA3-578E4869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620" y="5161227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5       4      3      2      1       0</a:t>
            </a:r>
          </a:p>
        </p:txBody>
      </p:sp>
      <p:sp>
        <p:nvSpPr>
          <p:cNvPr id="116" name="Text Box 33">
            <a:extLst>
              <a:ext uri="{FF2B5EF4-FFF2-40B4-BE49-F238E27FC236}">
                <a16:creationId xmlns:a16="http://schemas.microsoft.com/office/drawing/2014/main" id="{CF0C9AB6-DF80-495C-99E2-93E6DB8AF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542192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命令字格式：</a:t>
            </a:r>
          </a:p>
        </p:txBody>
      </p:sp>
      <p:sp>
        <p:nvSpPr>
          <p:cNvPr id="117" name="Text Box 34">
            <a:extLst>
              <a:ext uri="{FF2B5EF4-FFF2-40B4-BE49-F238E27FC236}">
                <a16:creationId xmlns:a16="http://schemas.microsoft.com/office/drawing/2014/main" id="{15065729-F08E-4795-BED6-B91AC50C6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965" y="5880538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状态字格式：</a:t>
            </a:r>
          </a:p>
        </p:txBody>
      </p:sp>
      <p:grpSp>
        <p:nvGrpSpPr>
          <p:cNvPr id="118" name="Group 35">
            <a:extLst>
              <a:ext uri="{FF2B5EF4-FFF2-40B4-BE49-F238E27FC236}">
                <a16:creationId xmlns:a16="http://schemas.microsoft.com/office/drawing/2014/main" id="{B19C1C6F-53E3-4C76-B43C-FC2D758B1105}"/>
              </a:ext>
            </a:extLst>
          </p:cNvPr>
          <p:cNvGrpSpPr>
            <a:grpSpLocks/>
          </p:cNvGrpSpPr>
          <p:nvPr/>
        </p:nvGrpSpPr>
        <p:grpSpPr bwMode="auto">
          <a:xfrm>
            <a:off x="3112280" y="6022929"/>
            <a:ext cx="5791200" cy="369888"/>
            <a:chOff x="1392" y="3072"/>
            <a:chExt cx="3648" cy="233"/>
          </a:xfrm>
        </p:grpSpPr>
        <p:sp>
          <p:nvSpPr>
            <p:cNvPr id="119" name="Text Box 36">
              <a:extLst>
                <a:ext uri="{FF2B5EF4-FFF2-40B4-BE49-F238E27FC236}">
                  <a16:creationId xmlns:a16="http://schemas.microsoft.com/office/drawing/2014/main" id="{55894604-5B30-4858-B883-AAAD18B82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3648" cy="233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忙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完成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出错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忙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 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完成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出错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20" name="Line 37">
              <a:extLst>
                <a:ext uri="{FF2B5EF4-FFF2-40B4-BE49-F238E27FC236}">
                  <a16:creationId xmlns:a16="http://schemas.microsoft.com/office/drawing/2014/main" id="{15979E93-2A66-4CBA-9F79-5ECE1BC0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Line 38">
              <a:extLst>
                <a:ext uri="{FF2B5EF4-FFF2-40B4-BE49-F238E27FC236}">
                  <a16:creationId xmlns:a16="http://schemas.microsoft.com/office/drawing/2014/main" id="{C4B6C908-642A-4426-94BF-52931DD8C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39">
              <a:extLst>
                <a:ext uri="{FF2B5EF4-FFF2-40B4-BE49-F238E27FC236}">
                  <a16:creationId xmlns:a16="http://schemas.microsoft.com/office/drawing/2014/main" id="{8ED38D16-3A21-489B-9F41-85E674D69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Line 40">
              <a:extLst>
                <a:ext uri="{FF2B5EF4-FFF2-40B4-BE49-F238E27FC236}">
                  <a16:creationId xmlns:a16="http://schemas.microsoft.com/office/drawing/2014/main" id="{A1FF22C2-862F-4C73-BE26-7BF967510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41">
              <a:extLst>
                <a:ext uri="{FF2B5EF4-FFF2-40B4-BE49-F238E27FC236}">
                  <a16:creationId xmlns:a16="http://schemas.microsoft.com/office/drawing/2014/main" id="{C1FA2032-4EC1-499A-B097-BC8901335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072"/>
              <a:ext cx="0" cy="2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5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8" grpId="0"/>
      <p:bldP spid="87" grpId="0"/>
      <p:bldP spid="88" grpId="0"/>
      <p:bldP spid="89" grpId="0"/>
      <p:bldP spid="103" grpId="0"/>
      <p:bldP spid="104" grpId="0"/>
      <p:bldP spid="105" grpId="0"/>
      <p:bldP spid="106" grpId="0"/>
      <p:bldP spid="107" grpId="0"/>
      <p:bldP spid="115" grpId="0" build="p" advAuto="0"/>
      <p:bldP spid="116" grpId="0"/>
      <p:bldP spid="1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15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六、中断接口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A5B7F989-A664-450D-AD45-AA46055B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4" y="75957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）判断中断源</a:t>
            </a:r>
          </a:p>
        </p:txBody>
      </p:sp>
      <p:grpSp>
        <p:nvGrpSpPr>
          <p:cNvPr id="51" name="Group 3">
            <a:extLst>
              <a:ext uri="{FF2B5EF4-FFF2-40B4-BE49-F238E27FC236}">
                <a16:creationId xmlns:a16="http://schemas.microsoft.com/office/drawing/2014/main" id="{79A1E7E3-E6D6-46F7-A80C-75306C1A04FE}"/>
              </a:ext>
            </a:extLst>
          </p:cNvPr>
          <p:cNvGrpSpPr>
            <a:grpSpLocks/>
          </p:cNvGrpSpPr>
          <p:nvPr/>
        </p:nvGrpSpPr>
        <p:grpSpPr bwMode="auto">
          <a:xfrm>
            <a:off x="4207458" y="833748"/>
            <a:ext cx="5187949" cy="5791200"/>
            <a:chOff x="2492" y="192"/>
            <a:chExt cx="3268" cy="3648"/>
          </a:xfrm>
        </p:grpSpPr>
        <p:sp>
          <p:nvSpPr>
            <p:cNvPr id="52" name="Line 4">
              <a:extLst>
                <a:ext uri="{FF2B5EF4-FFF2-40B4-BE49-F238E27FC236}">
                  <a16:creationId xmlns:a16="http://schemas.microsoft.com/office/drawing/2014/main" id="{735AA417-9461-400C-9CBD-301877F70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240"/>
              <a:ext cx="0" cy="21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">
              <a:extLst>
                <a:ext uri="{FF2B5EF4-FFF2-40B4-BE49-F238E27FC236}">
                  <a16:creationId xmlns:a16="http://schemas.microsoft.com/office/drawing/2014/main" id="{F8C1C7E3-3DC5-4203-A29F-31F164458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192"/>
              <a:ext cx="1" cy="36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32B4539D-026B-4CA3-940F-8C77D0C56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4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0D55836A-9D9D-4512-BE56-D7FDE6378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8">
              <a:extLst>
                <a:ext uri="{FF2B5EF4-FFF2-40B4-BE49-F238E27FC236}">
                  <a16:creationId xmlns:a16="http://schemas.microsoft.com/office/drawing/2014/main" id="{182C91E9-90C1-435A-A819-E1E728EB1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3" y="5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9">
              <a:extLst>
                <a:ext uri="{FF2B5EF4-FFF2-40B4-BE49-F238E27FC236}">
                  <a16:creationId xmlns:a16="http://schemas.microsoft.com/office/drawing/2014/main" id="{CC7C2A39-5F17-4E9A-B53F-AF05225B0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4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10">
              <a:extLst>
                <a:ext uri="{FF2B5EF4-FFF2-40B4-BE49-F238E27FC236}">
                  <a16:creationId xmlns:a16="http://schemas.microsoft.com/office/drawing/2014/main" id="{0CFA6D2C-4AC4-4B63-B946-CE9047837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3" y="3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C2A8B8CE-5270-4BBB-AC19-375BDAB6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3" y="384"/>
              <a:ext cx="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F14C1BD3-123D-4F9F-AE40-9FC01DD9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40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地址线</a:t>
              </a:r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1CE2A863-1EDA-410E-9841-EE9E5414F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288"/>
              <a:ext cx="1152" cy="233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寄存器选择</a:t>
              </a:r>
            </a:p>
          </p:txBody>
        </p: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BD33ECF8-5E60-4794-AF72-AA0D9D618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720"/>
              <a:ext cx="1152" cy="233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63" name="Text Box 15">
              <a:extLst>
                <a:ext uri="{FF2B5EF4-FFF2-40B4-BE49-F238E27FC236}">
                  <a16:creationId xmlns:a16="http://schemas.microsoft.com/office/drawing/2014/main" id="{04811DF9-61BD-4846-9E9E-C3C0ACF34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1152"/>
              <a:ext cx="1153" cy="233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64" name="Text Box 16">
              <a:extLst>
                <a:ext uri="{FF2B5EF4-FFF2-40B4-BE49-F238E27FC236}">
                  <a16:creationId xmlns:a16="http://schemas.microsoft.com/office/drawing/2014/main" id="{27F0895C-46C3-4894-8E03-ED1E432BC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48"/>
              <a:ext cx="1152" cy="233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控制逻辑</a:t>
              </a:r>
            </a:p>
          </p:txBody>
        </p:sp>
        <p:sp>
          <p:nvSpPr>
            <p:cNvPr id="65" name="Text Box 17">
              <a:extLst>
                <a:ext uri="{FF2B5EF4-FFF2-40B4-BE49-F238E27FC236}">
                  <a16:creationId xmlns:a16="http://schemas.microsoft.com/office/drawing/2014/main" id="{2CE85465-C55A-40C2-A6DC-8AE54CAD5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624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66" name="Text Box 18">
              <a:extLst>
                <a:ext uri="{FF2B5EF4-FFF2-40B4-BE49-F238E27FC236}">
                  <a16:creationId xmlns:a16="http://schemas.microsoft.com/office/drawing/2014/main" id="{95F0E348-F77B-4E11-8FB8-F999D6859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1056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F75538EE-9889-46CB-A0B4-6625511B3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86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8AEBD208-B8CB-4BC4-B061-F80375EE5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9" y="129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21">
              <a:extLst>
                <a:ext uri="{FF2B5EF4-FFF2-40B4-BE49-F238E27FC236}">
                  <a16:creationId xmlns:a16="http://schemas.microsoft.com/office/drawing/2014/main" id="{2225F29A-CFA0-4737-A1F7-B7E65F906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3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id="{8CF6C2D7-C37A-452B-AB19-538A76D81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62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命令</a:t>
              </a:r>
            </a:p>
          </p:txBody>
        </p:sp>
        <p:sp>
          <p:nvSpPr>
            <p:cNvPr id="71" name="Line 23">
              <a:extLst>
                <a:ext uri="{FF2B5EF4-FFF2-40B4-BE49-F238E27FC236}">
                  <a16:creationId xmlns:a16="http://schemas.microsoft.com/office/drawing/2014/main" id="{B695CF3F-1F9E-45F9-ABFC-79A2E4B9D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3" y="129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Text Box 24">
              <a:extLst>
                <a:ext uri="{FF2B5EF4-FFF2-40B4-BE49-F238E27FC236}">
                  <a16:creationId xmlns:a16="http://schemas.microsoft.com/office/drawing/2014/main" id="{6670C3DC-7B7C-4F33-9928-926831738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056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状态</a:t>
              </a:r>
            </a:p>
          </p:txBody>
        </p:sp>
        <p:grpSp>
          <p:nvGrpSpPr>
            <p:cNvPr id="73" name="Group 25">
              <a:extLst>
                <a:ext uri="{FF2B5EF4-FFF2-40B4-BE49-F238E27FC236}">
                  <a16:creationId xmlns:a16="http://schemas.microsoft.com/office/drawing/2014/main" id="{8E73F53D-74E0-494B-95AB-649F3A3A5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9" y="1488"/>
              <a:ext cx="2688" cy="329"/>
              <a:chOff x="2879" y="1488"/>
              <a:chExt cx="2688" cy="329"/>
            </a:xfrm>
          </p:grpSpPr>
          <p:sp>
            <p:nvSpPr>
              <p:cNvPr id="143" name="Text Box 26">
                <a:extLst>
                  <a:ext uri="{FF2B5EF4-FFF2-40B4-BE49-F238E27FC236}">
                    <a16:creationId xmlns:a16="http://schemas.microsoft.com/office/drawing/2014/main" id="{36A96246-5469-45F6-8FDD-97468B2E1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" y="1584"/>
                <a:ext cx="1152" cy="233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rPr>
                  <a:t>数据缓冲</a:t>
                </a:r>
                <a:r>
                  <a:rPr lang="en-US" altLang="zh-CN" b="1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144" name="Line 27">
                <a:extLst>
                  <a:ext uri="{FF2B5EF4-FFF2-40B4-BE49-F238E27FC236}">
                    <a16:creationId xmlns:a16="http://schemas.microsoft.com/office/drawing/2014/main" id="{310A53CB-94A8-4E04-8022-429A3FE37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9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5" name="Text Box 28">
                <a:extLst>
                  <a:ext uri="{FF2B5EF4-FFF2-40B4-BE49-F238E27FC236}">
                    <a16:creationId xmlns:a16="http://schemas.microsoft.com/office/drawing/2014/main" id="{E73D735A-EAD0-45A7-A852-694F70B2C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1488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数据线</a:t>
                </a:r>
              </a:p>
            </p:txBody>
          </p:sp>
          <p:sp>
            <p:nvSpPr>
              <p:cNvPr id="146" name="Line 29">
                <a:extLst>
                  <a:ext uri="{FF2B5EF4-FFF2-40B4-BE49-F238E27FC236}">
                    <a16:creationId xmlns:a16="http://schemas.microsoft.com/office/drawing/2014/main" id="{3A6E77C0-96EE-4752-89A3-FE9411964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7" name="Text Box 30">
                <a:extLst>
                  <a:ext uri="{FF2B5EF4-FFF2-40B4-BE49-F238E27FC236}">
                    <a16:creationId xmlns:a16="http://schemas.microsoft.com/office/drawing/2014/main" id="{54E1CDC1-C1E6-4EFF-8874-BAB3AB84D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1" y="148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</a:p>
            </p:txBody>
          </p:sp>
        </p:grp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A8A24CEE-B909-494A-B36E-CA681E7C8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480"/>
              <a:ext cx="38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外设</a:t>
              </a:r>
              <a:r>
                <a:rPr lang="en-US" altLang="zh-CN" sz="28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BC52A47C-329C-4206-8FAF-598348A9B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672"/>
              <a:ext cx="38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6" name="Group 33">
              <a:extLst>
                <a:ext uri="{FF2B5EF4-FFF2-40B4-BE49-F238E27FC236}">
                  <a16:creationId xmlns:a16="http://schemas.microsoft.com/office/drawing/2014/main" id="{98E49AD5-C1EC-46C4-8E37-C97A12346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928"/>
              <a:ext cx="3216" cy="682"/>
              <a:chOff x="2543" y="2448"/>
              <a:chExt cx="3216" cy="682"/>
            </a:xfrm>
          </p:grpSpPr>
          <p:sp>
            <p:nvSpPr>
              <p:cNvPr id="127" name="Line 34">
                <a:extLst>
                  <a:ext uri="{FF2B5EF4-FFF2-40B4-BE49-F238E27FC236}">
                    <a16:creationId xmlns:a16="http://schemas.microsoft.com/office/drawing/2014/main" id="{F384CF5F-3E34-4026-98BA-9ED83556C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3" y="2448"/>
                <a:ext cx="3024" cy="0"/>
              </a:xfrm>
              <a:prstGeom prst="line">
                <a:avLst/>
              </a:prstGeom>
              <a:noFill/>
              <a:ln w="38100" cap="rnd">
                <a:solidFill>
                  <a:srgbClr val="FF33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8" name="Line 35">
                <a:extLst>
                  <a:ext uri="{FF2B5EF4-FFF2-40B4-BE49-F238E27FC236}">
                    <a16:creationId xmlns:a16="http://schemas.microsoft.com/office/drawing/2014/main" id="{2A5AEF8A-C888-4B03-94E3-112D3A17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26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9" name="Line 36">
                <a:extLst>
                  <a:ext uri="{FF2B5EF4-FFF2-40B4-BE49-F238E27FC236}">
                    <a16:creationId xmlns:a16="http://schemas.microsoft.com/office/drawing/2014/main" id="{A18F856F-1EE5-48A8-AF2B-E4D19387C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5" y="2688"/>
                <a:ext cx="0" cy="192"/>
              </a:xfrm>
              <a:prstGeom prst="line">
                <a:avLst/>
              </a:prstGeom>
              <a:noFill/>
              <a:ln w="19050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0" name="Rectangle 37">
                <a:extLst>
                  <a:ext uri="{FF2B5EF4-FFF2-40B4-BE49-F238E27FC236}">
                    <a16:creationId xmlns:a16="http://schemas.microsoft.com/office/drawing/2014/main" id="{4396D787-1C26-4F9C-8699-EBED701CC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2544"/>
                <a:ext cx="1152" cy="576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1" name="Text Box 38">
                <a:extLst>
                  <a:ext uri="{FF2B5EF4-FFF2-40B4-BE49-F238E27FC236}">
                    <a16:creationId xmlns:a16="http://schemas.microsoft.com/office/drawing/2014/main" id="{1C8DB65F-652F-4878-BA55-07C581C02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5" y="2880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D7~0</a:t>
                </a: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28776838-AFDA-4607-B818-3913C1BD4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1" y="2544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IRQ0</a:t>
                </a:r>
              </a:p>
            </p:txBody>
          </p:sp>
          <p:sp>
            <p:nvSpPr>
              <p:cNvPr id="133" name="Text Box 40">
                <a:extLst>
                  <a:ext uri="{FF2B5EF4-FFF2-40B4-BE49-F238E27FC236}">
                    <a16:creationId xmlns:a16="http://schemas.microsoft.com/office/drawing/2014/main" id="{CE510386-FA77-4610-B2A8-A50AF1D0D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" y="2640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rPr>
                  <a:t>中断控制器</a:t>
                </a:r>
              </a:p>
            </p:txBody>
          </p:sp>
          <p:sp>
            <p:nvSpPr>
              <p:cNvPr id="134" name="Line 41">
                <a:extLst>
                  <a:ext uri="{FF2B5EF4-FFF2-40B4-BE49-F238E27FC236}">
                    <a16:creationId xmlns:a16="http://schemas.microsoft.com/office/drawing/2014/main" id="{F1CF2BE7-981C-42C7-8AD2-4F130B238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9" y="268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5" name="Line 42">
                <a:extLst>
                  <a:ext uri="{FF2B5EF4-FFF2-40B4-BE49-F238E27FC236}">
                    <a16:creationId xmlns:a16="http://schemas.microsoft.com/office/drawing/2014/main" id="{9C55EE84-978C-4884-AB6B-847F039F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9" y="2880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6" name="Line 43">
                <a:extLst>
                  <a:ext uri="{FF2B5EF4-FFF2-40B4-BE49-F238E27FC236}">
                    <a16:creationId xmlns:a16="http://schemas.microsoft.com/office/drawing/2014/main" id="{E6D47881-BB55-474B-9D61-F712AF47D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9" y="307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7" name="Text Box 44">
                <a:extLst>
                  <a:ext uri="{FF2B5EF4-FFF2-40B4-BE49-F238E27FC236}">
                    <a16:creationId xmlns:a16="http://schemas.microsoft.com/office/drawing/2014/main" id="{C013D93A-2D9D-4C7B-957A-A87ED58DE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5" y="2496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INT</a:t>
                </a:r>
              </a:p>
            </p:txBody>
          </p:sp>
          <p:sp>
            <p:nvSpPr>
              <p:cNvPr id="138" name="Text Box 45">
                <a:extLst>
                  <a:ext uri="{FF2B5EF4-FFF2-40B4-BE49-F238E27FC236}">
                    <a16:creationId xmlns:a16="http://schemas.microsoft.com/office/drawing/2014/main" id="{4C7BF9A6-9828-4A44-8613-415D6282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5" y="2688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INTA</a:t>
                </a:r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F768A66B-3DE8-4A23-A8C9-6B8768DE6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283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0" name="Line 47">
                <a:extLst>
                  <a:ext uri="{FF2B5EF4-FFF2-40B4-BE49-F238E27FC236}">
                    <a16:creationId xmlns:a16="http://schemas.microsoft.com/office/drawing/2014/main" id="{AA622083-3F6C-4CC6-9369-CF3E1F77D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302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1" name="Text Box 48">
                <a:extLst>
                  <a:ext uri="{FF2B5EF4-FFF2-40B4-BE49-F238E27FC236}">
                    <a16:creationId xmlns:a16="http://schemas.microsoft.com/office/drawing/2014/main" id="{E87C105C-8D23-4CC5-99CF-CE5899312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1" y="2880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IRQ7</a:t>
                </a:r>
              </a:p>
            </p:txBody>
          </p:sp>
          <p:sp>
            <p:nvSpPr>
              <p:cNvPr id="142" name="Text Box 49">
                <a:extLst>
                  <a:ext uri="{FF2B5EF4-FFF2-40B4-BE49-F238E27FC236}">
                    <a16:creationId xmlns:a16="http://schemas.microsoft.com/office/drawing/2014/main" id="{E8931414-7005-4594-857D-DFD1A15A1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7" y="2880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b="1">
                    <a:latin typeface="楷体" panose="02010609060101010101" pitchFamily="49" charset="-122"/>
                    <a:ea typeface="楷体" panose="02010609060101010101" pitchFamily="49" charset="-122"/>
                  </a:rPr>
                  <a:t>8259</a:t>
                </a:r>
                <a:r>
                  <a: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</a:p>
            </p:txBody>
          </p:sp>
        </p:grpSp>
        <p:sp>
          <p:nvSpPr>
            <p:cNvPr id="77" name="Text Box 50">
              <a:extLst>
                <a:ext uri="{FF2B5EF4-FFF2-40B4-BE49-F238E27FC236}">
                  <a16:creationId xmlns:a16="http://schemas.microsoft.com/office/drawing/2014/main" id="{49F8C06D-3437-45DD-97F7-55AEFCE41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0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IRQ2</a:t>
              </a:r>
            </a:p>
          </p:txBody>
        </p:sp>
        <p:grpSp>
          <p:nvGrpSpPr>
            <p:cNvPr id="80" name="Group 51">
              <a:extLst>
                <a:ext uri="{FF2B5EF4-FFF2-40B4-BE49-F238E27FC236}">
                  <a16:creationId xmlns:a16="http://schemas.microsoft.com/office/drawing/2014/main" id="{E1E3AC26-750F-44C6-93CA-8035C460D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920"/>
              <a:ext cx="2688" cy="329"/>
              <a:chOff x="2879" y="1488"/>
              <a:chExt cx="2688" cy="329"/>
            </a:xfrm>
          </p:grpSpPr>
          <p:sp>
            <p:nvSpPr>
              <p:cNvPr id="84" name="Text Box 52">
                <a:extLst>
                  <a:ext uri="{FF2B5EF4-FFF2-40B4-BE49-F238E27FC236}">
                    <a16:creationId xmlns:a16="http://schemas.microsoft.com/office/drawing/2014/main" id="{F1AEA71A-36A7-4416-823E-4457CE760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" y="1584"/>
                <a:ext cx="1152" cy="233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楷体" panose="02010609060101010101" pitchFamily="49" charset="-122"/>
                    <a:ea typeface="楷体" panose="02010609060101010101" pitchFamily="49" charset="-122"/>
                  </a:rPr>
                  <a:t>数据缓冲</a:t>
                </a:r>
                <a:r>
                  <a:rPr lang="en-US" altLang="zh-CN" b="1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5" name="Line 53">
                <a:extLst>
                  <a:ext uri="{FF2B5EF4-FFF2-40B4-BE49-F238E27FC236}">
                    <a16:creationId xmlns:a16="http://schemas.microsoft.com/office/drawing/2014/main" id="{E27FD33C-F530-4255-BA6E-6E905BFE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79" y="1728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6" name="Text Box 54">
                <a:extLst>
                  <a:ext uri="{FF2B5EF4-FFF2-40B4-BE49-F238E27FC236}">
                    <a16:creationId xmlns:a16="http://schemas.microsoft.com/office/drawing/2014/main" id="{6FA81435-D78D-49C0-B374-7450457C4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1488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数据线</a:t>
                </a:r>
              </a:p>
            </p:txBody>
          </p:sp>
          <p:sp>
            <p:nvSpPr>
              <p:cNvPr id="125" name="Line 55">
                <a:extLst>
                  <a:ext uri="{FF2B5EF4-FFF2-40B4-BE49-F238E27FC236}">
                    <a16:creationId xmlns:a16="http://schemas.microsoft.com/office/drawing/2014/main" id="{8C559511-CD7B-49E4-942D-A297B26E4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172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6" name="Text Box 56">
                <a:extLst>
                  <a:ext uri="{FF2B5EF4-FFF2-40B4-BE49-F238E27FC236}">
                    <a16:creationId xmlns:a16="http://schemas.microsoft.com/office/drawing/2014/main" id="{5DDA7B2B-F6B5-4F4C-8B7D-3E66BCDF9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1" y="148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3366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</a:p>
            </p:txBody>
          </p:sp>
        </p:grpSp>
        <p:sp>
          <p:nvSpPr>
            <p:cNvPr id="81" name="Line 57">
              <a:extLst>
                <a:ext uri="{FF2B5EF4-FFF2-40B4-BE49-F238E27FC236}">
                  <a16:creationId xmlns:a16="http://schemas.microsoft.com/office/drawing/2014/main" id="{300F068F-DE8E-435D-BAA7-47342CCB2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720"/>
              <a:ext cx="0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58">
              <a:extLst>
                <a:ext uri="{FF2B5EF4-FFF2-40B4-BE49-F238E27FC236}">
                  <a16:creationId xmlns:a16="http://schemas.microsoft.com/office/drawing/2014/main" id="{2A0931E4-30B7-41AD-8870-46CEC3576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5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Text Box 59">
              <a:extLst>
                <a:ext uri="{FF2B5EF4-FFF2-40B4-BE49-F238E27FC236}">
                  <a16:creationId xmlns:a16="http://schemas.microsoft.com/office/drawing/2014/main" id="{A7565876-4A60-4965-9550-E9C61EACD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1392"/>
              <a:ext cx="38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外设</a:t>
              </a:r>
              <a:r>
                <a:rPr lang="en-US" altLang="zh-CN" sz="2800" b="1">
                  <a:solidFill>
                    <a:srgbClr val="3366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</p:grpSp>
      <p:sp>
        <p:nvSpPr>
          <p:cNvPr id="148" name="Text Box 60">
            <a:extLst>
              <a:ext uri="{FF2B5EF4-FFF2-40B4-BE49-F238E27FC236}">
                <a16:creationId xmlns:a16="http://schemas.microsoft.com/office/drawing/2014/main" id="{2FA482AF-2D0D-451A-B568-79DD87E42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3" y="1216771"/>
            <a:ext cx="411003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向量中断与非向量中断相结合</a:t>
            </a:r>
          </a:p>
        </p:txBody>
      </p:sp>
      <p:sp>
        <p:nvSpPr>
          <p:cNvPr id="149" name="Text Box 61">
            <a:extLst>
              <a:ext uri="{FF2B5EF4-FFF2-40B4-BE49-F238E27FC236}">
                <a16:creationId xmlns:a16="http://schemas.microsoft.com/office/drawing/2014/main" id="{B3D5A6E0-C7FE-4170-8DF9-689DF276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13" y="1659440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软件扩展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50" name="Text Box 62">
            <a:extLst>
              <a:ext uri="{FF2B5EF4-FFF2-40B4-BE49-F238E27FC236}">
                <a16:creationId xmlns:a16="http://schemas.microsoft.com/office/drawing/2014/main" id="{4C2965B7-B68B-4546-AA43-23DCA6486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3" y="2170525"/>
            <a:ext cx="42671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与请求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在控制逻辑中形成公共请求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IRQ2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参加判优；</a:t>
            </a:r>
          </a:p>
        </p:txBody>
      </p:sp>
      <p:sp>
        <p:nvSpPr>
          <p:cNvPr id="151" name="Text Box 63">
            <a:extLst>
              <a:ext uri="{FF2B5EF4-FFF2-40B4-BE49-F238E27FC236}">
                <a16:creationId xmlns:a16="http://schemas.microsoft.com/office/drawing/2014/main" id="{8F7696EF-B295-4529-9218-C81AA0D1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3" y="3563124"/>
            <a:ext cx="4800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响应后执行</a:t>
            </a:r>
            <a:r>
              <a:rPr lang="en-US" altLang="zh-CN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IRQ2</a:t>
            </a: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服务程序</a:t>
            </a:r>
          </a:p>
        </p:txBody>
      </p:sp>
      <p:sp>
        <p:nvSpPr>
          <p:cNvPr id="152" name="Text Box 64">
            <a:extLst>
              <a:ext uri="{FF2B5EF4-FFF2-40B4-BE49-F238E27FC236}">
                <a16:creationId xmlns:a16="http://schemas.microsoft.com/office/drawing/2014/main" id="{606DAA49-51E6-4B50-BE56-71FD6740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3" y="4624772"/>
            <a:ext cx="41814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IRQ2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服务程序中查询各设备状态，判中断源，转入相应设备服务程序</a:t>
            </a:r>
          </a:p>
        </p:txBody>
      </p:sp>
      <p:sp>
        <p:nvSpPr>
          <p:cNvPr id="153" name="Text Box 65">
            <a:extLst>
              <a:ext uri="{FF2B5EF4-FFF2-40B4-BE49-F238E27FC236}">
                <a16:creationId xmlns:a16="http://schemas.microsoft.com/office/drawing/2014/main" id="{0B9C3D74-C254-4712-91F3-2EEB4B52A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3" y="409394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向量中断过程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54" name="Text Box 66">
            <a:extLst>
              <a:ext uri="{FF2B5EF4-FFF2-40B4-BE49-F238E27FC236}">
                <a16:creationId xmlns:a16="http://schemas.microsoft.com/office/drawing/2014/main" id="{38C356DF-B5E0-4517-8B10-99C9ECC70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3" y="5950696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非向量中断过程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55" name="日期占位符 4">
            <a:extLst>
              <a:ext uri="{FF2B5EF4-FFF2-40B4-BE49-F238E27FC236}">
                <a16:creationId xmlns:a16="http://schemas.microsoft.com/office/drawing/2014/main" id="{9EE2DE5E-16FC-4731-A3A1-DDCCEF98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6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48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39AA1F6B-3CE0-4E39-B539-3D2966269C77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70180" y="803910"/>
            <a:ext cx="8602345" cy="33738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、定义</a:t>
            </a:r>
          </a:p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CPU暂时中止现行程序的执行，转去执行为某个随机事态服务的中断处理程序。处理完毕后自动恢复原程序的执行。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2、实质与特点</a:t>
            </a:r>
          </a:p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）实质</a:t>
            </a:r>
          </a:p>
        </p:txBody>
      </p:sp>
      <p:sp>
        <p:nvSpPr>
          <p:cNvPr id="7178" name="Text Box 3082"/>
          <p:cNvSpPr txBox="1"/>
          <p:nvPr/>
        </p:nvSpPr>
        <p:spPr>
          <a:xfrm>
            <a:off x="279400" y="4681220"/>
            <a:ext cx="171831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程序切换</a:t>
            </a:r>
          </a:p>
        </p:txBody>
      </p:sp>
      <p:sp>
        <p:nvSpPr>
          <p:cNvPr id="7179" name="AutoShape 3083"/>
          <p:cNvSpPr/>
          <p:nvPr/>
        </p:nvSpPr>
        <p:spPr>
          <a:xfrm>
            <a:off x="1932940" y="4424680"/>
            <a:ext cx="228600" cy="1066800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80" name="Text Box 3084"/>
          <p:cNvSpPr txBox="1"/>
          <p:nvPr/>
        </p:nvSpPr>
        <p:spPr>
          <a:xfrm>
            <a:off x="2181860" y="4196080"/>
            <a:ext cx="32766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</a:p>
        </p:txBody>
      </p:sp>
      <p:sp>
        <p:nvSpPr>
          <p:cNvPr id="7181" name="Text Box 3085"/>
          <p:cNvSpPr txBox="1"/>
          <p:nvPr/>
        </p:nvSpPr>
        <p:spPr>
          <a:xfrm>
            <a:off x="3324860" y="4196080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保存断点，保护现场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;(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中断处理前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</a:p>
        </p:txBody>
      </p:sp>
      <p:sp>
        <p:nvSpPr>
          <p:cNvPr id="7182" name="Text Box 3086"/>
          <p:cNvSpPr txBox="1"/>
          <p:nvPr/>
        </p:nvSpPr>
        <p:spPr>
          <a:xfrm>
            <a:off x="3324860" y="4729480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恢复现场，返回断点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.(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中断处理后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</a:p>
        </p:txBody>
      </p:sp>
      <p:sp>
        <p:nvSpPr>
          <p:cNvPr id="7183" name="Text Box 3087"/>
          <p:cNvSpPr txBox="1"/>
          <p:nvPr/>
        </p:nvSpPr>
        <p:spPr>
          <a:xfrm>
            <a:off x="2181860" y="5262880"/>
            <a:ext cx="32766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时间：</a:t>
            </a:r>
          </a:p>
        </p:txBody>
      </p:sp>
      <p:sp>
        <p:nvSpPr>
          <p:cNvPr id="7184" name="Text Box 3088"/>
          <p:cNvSpPr txBox="1"/>
          <p:nvPr/>
        </p:nvSpPr>
        <p:spPr>
          <a:xfrm>
            <a:off x="3324860" y="5262880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一条指令结束时切换。</a:t>
            </a:r>
          </a:p>
        </p:txBody>
      </p:sp>
      <p:sp>
        <p:nvSpPr>
          <p:cNvPr id="7185" name="Text Box 3089"/>
          <p:cNvSpPr txBox="1"/>
          <p:nvPr/>
        </p:nvSpPr>
        <p:spPr>
          <a:xfrm>
            <a:off x="3324860" y="5796280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保证程序的完整性。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178" grpId="0"/>
      <p:bldP spid="7179" grpId="0" bldLvl="0" animBg="1"/>
      <p:bldP spid="7180" grpId="0"/>
      <p:bldP spid="7181" grpId="0"/>
      <p:bldP spid="7182" grpId="0"/>
      <p:bldP spid="7183" grpId="0"/>
      <p:bldP spid="7184" grpId="0"/>
      <p:bldP spid="71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70180" y="803910"/>
            <a:ext cx="86023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）特点</a:t>
            </a:r>
          </a:p>
        </p:txBody>
      </p:sp>
      <p:sp>
        <p:nvSpPr>
          <p:cNvPr id="8200" name="Text Box 8"/>
          <p:cNvSpPr txBox="1"/>
          <p:nvPr/>
        </p:nvSpPr>
        <p:spPr>
          <a:xfrm>
            <a:off x="91440" y="1786890"/>
            <a:ext cx="140271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随机性</a:t>
            </a:r>
          </a:p>
        </p:txBody>
      </p:sp>
      <p:sp>
        <p:nvSpPr>
          <p:cNvPr id="8201" name="AutoShape 9"/>
          <p:cNvSpPr/>
          <p:nvPr/>
        </p:nvSpPr>
        <p:spPr>
          <a:xfrm>
            <a:off x="1342390" y="1530985"/>
            <a:ext cx="228600" cy="1094105"/>
          </a:xfrm>
          <a:prstGeom prst="leftBrace">
            <a:avLst>
              <a:gd name="adj1" fmla="val 3593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02" name="Text Box 10"/>
          <p:cNvSpPr txBox="1"/>
          <p:nvPr/>
        </p:nvSpPr>
        <p:spPr>
          <a:xfrm>
            <a:off x="1494790" y="1329690"/>
            <a:ext cx="457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随机发生的事态</a:t>
            </a:r>
          </a:p>
        </p:txBody>
      </p:sp>
      <p:sp>
        <p:nvSpPr>
          <p:cNvPr id="8203" name="Text Box 11"/>
          <p:cNvSpPr txBox="1"/>
          <p:nvPr/>
        </p:nvSpPr>
        <p:spPr>
          <a:xfrm>
            <a:off x="170180" y="2766060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r>
              <a:rPr lang="zh-CN" altLang="en-US" sz="2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转子</a:t>
            </a:r>
            <a:r>
              <a:rPr lang="zh-CN" altLang="en-US" sz="2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的区别。</a:t>
            </a:r>
          </a:p>
        </p:txBody>
      </p:sp>
      <p:sp>
        <p:nvSpPr>
          <p:cNvPr id="8208" name="Text Box 16"/>
          <p:cNvSpPr txBox="1"/>
          <p:nvPr/>
        </p:nvSpPr>
        <p:spPr>
          <a:xfrm>
            <a:off x="3856990" y="1329690"/>
            <a:ext cx="457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（按键、故障）</a:t>
            </a:r>
          </a:p>
        </p:txBody>
      </p:sp>
      <p:sp>
        <p:nvSpPr>
          <p:cNvPr id="8209" name="Text Box 17"/>
          <p:cNvSpPr txBox="1"/>
          <p:nvPr/>
        </p:nvSpPr>
        <p:spPr>
          <a:xfrm>
            <a:off x="1494790" y="1786890"/>
            <a:ext cx="7315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有意调用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随机请求与处理的事态</a:t>
            </a:r>
          </a:p>
        </p:txBody>
      </p:sp>
      <p:sp>
        <p:nvSpPr>
          <p:cNvPr id="8210" name="Text Box 18"/>
          <p:cNvSpPr txBox="1"/>
          <p:nvPr/>
        </p:nvSpPr>
        <p:spPr>
          <a:xfrm>
            <a:off x="6523990" y="1786890"/>
            <a:ext cx="264731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（调用打印机）</a:t>
            </a:r>
          </a:p>
        </p:txBody>
      </p:sp>
      <p:sp>
        <p:nvSpPr>
          <p:cNvPr id="8211" name="Text Box 19"/>
          <p:cNvSpPr txBox="1"/>
          <p:nvPr/>
        </p:nvSpPr>
        <p:spPr>
          <a:xfrm>
            <a:off x="1494790" y="2244090"/>
            <a:ext cx="457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随机插入的事态</a:t>
            </a:r>
          </a:p>
        </p:txBody>
      </p:sp>
      <p:sp>
        <p:nvSpPr>
          <p:cNvPr id="8212" name="Text Box 20"/>
          <p:cNvSpPr txBox="1"/>
          <p:nvPr/>
        </p:nvSpPr>
        <p:spPr>
          <a:xfrm>
            <a:off x="3780790" y="2244090"/>
            <a:ext cx="576580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（软中断指令插入程序任何位置）</a:t>
            </a:r>
          </a:p>
        </p:txBody>
      </p:sp>
      <p:sp>
        <p:nvSpPr>
          <p:cNvPr id="3" name="Text Box 5"/>
          <p:cNvSpPr txBox="1"/>
          <p:nvPr/>
        </p:nvSpPr>
        <p:spPr>
          <a:xfrm>
            <a:off x="170180" y="3234690"/>
            <a:ext cx="86023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、中断分类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1005840" y="4636770"/>
            <a:ext cx="5334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由硬件请求信号引发中断</a:t>
            </a:r>
          </a:p>
        </p:txBody>
      </p:sp>
      <p:sp>
        <p:nvSpPr>
          <p:cNvPr id="8214" name="Text Box 22"/>
          <p:cNvSpPr txBox="1"/>
          <p:nvPr/>
        </p:nvSpPr>
        <p:spPr>
          <a:xfrm>
            <a:off x="167640" y="3935730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）硬件中断与软中断</a:t>
            </a:r>
          </a:p>
        </p:txBody>
      </p:sp>
      <p:sp>
        <p:nvSpPr>
          <p:cNvPr id="8215" name="Line 23"/>
          <p:cNvSpPr/>
          <p:nvPr/>
        </p:nvSpPr>
        <p:spPr>
          <a:xfrm>
            <a:off x="1869440" y="439293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6" name="Line 24"/>
          <p:cNvSpPr/>
          <p:nvPr/>
        </p:nvSpPr>
        <p:spPr>
          <a:xfrm>
            <a:off x="3706495" y="4175760"/>
            <a:ext cx="762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7" name="Text Box 25"/>
          <p:cNvSpPr txBox="1"/>
          <p:nvPr/>
        </p:nvSpPr>
        <p:spPr>
          <a:xfrm>
            <a:off x="4392295" y="4114800"/>
            <a:ext cx="477964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由软中断指令引发中断</a:t>
            </a:r>
          </a:p>
        </p:txBody>
      </p:sp>
      <p:sp>
        <p:nvSpPr>
          <p:cNvPr id="8218" name="Text Box 26"/>
          <p:cNvSpPr txBox="1"/>
          <p:nvPr/>
        </p:nvSpPr>
        <p:spPr>
          <a:xfrm>
            <a:off x="167640" y="5163820"/>
            <a:ext cx="353949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）内中断与外中断</a:t>
            </a:r>
          </a:p>
        </p:txBody>
      </p:sp>
      <p:sp>
        <p:nvSpPr>
          <p:cNvPr id="8219" name="Line 27"/>
          <p:cNvSpPr/>
          <p:nvPr/>
        </p:nvSpPr>
        <p:spPr>
          <a:xfrm>
            <a:off x="1767840" y="562102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0" name="Text Box 28"/>
          <p:cNvSpPr txBox="1"/>
          <p:nvPr/>
        </p:nvSpPr>
        <p:spPr>
          <a:xfrm>
            <a:off x="1005840" y="5850890"/>
            <a:ext cx="5334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中断源来自主机内部</a:t>
            </a:r>
          </a:p>
        </p:txBody>
      </p:sp>
      <p:sp>
        <p:nvSpPr>
          <p:cNvPr id="8221" name="Line 29"/>
          <p:cNvSpPr/>
          <p:nvPr/>
        </p:nvSpPr>
        <p:spPr>
          <a:xfrm>
            <a:off x="3397250" y="5481320"/>
            <a:ext cx="6985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2" name="Text Box 30"/>
          <p:cNvSpPr txBox="1"/>
          <p:nvPr/>
        </p:nvSpPr>
        <p:spPr>
          <a:xfrm>
            <a:off x="4083050" y="5481320"/>
            <a:ext cx="488696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中断源来自主机外部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1" grpId="0" bldLvl="0" animBg="1"/>
      <p:bldP spid="8202" grpId="0"/>
      <p:bldP spid="8203" grpId="0"/>
      <p:bldP spid="8208" grpId="0"/>
      <p:bldP spid="8209" grpId="0"/>
      <p:bldP spid="8210" grpId="0"/>
      <p:bldP spid="8211" grpId="0"/>
      <p:bldP spid="8212" grpId="0"/>
      <p:bldP spid="3" grpId="0" build="p"/>
      <p:bldP spid="8205" grpId="0"/>
      <p:bldP spid="8214" grpId="0"/>
      <p:bldP spid="8217" grpId="0"/>
      <p:bldP spid="8218" grpId="0"/>
      <p:bldP spid="8220" grpId="0"/>
      <p:bldP spid="8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223" name="Text Box 31"/>
          <p:cNvSpPr txBox="1"/>
          <p:nvPr/>
        </p:nvSpPr>
        <p:spPr>
          <a:xfrm>
            <a:off x="125730" y="929640"/>
            <a:ext cx="77724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）可屏蔽中断与非屏蔽中断</a:t>
            </a:r>
          </a:p>
        </p:txBody>
      </p:sp>
      <p:sp>
        <p:nvSpPr>
          <p:cNvPr id="8224" name="Line 32"/>
          <p:cNvSpPr/>
          <p:nvPr/>
        </p:nvSpPr>
        <p:spPr>
          <a:xfrm flipH="1">
            <a:off x="1966595" y="138684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5" name="Text Box 33"/>
          <p:cNvSpPr txBox="1"/>
          <p:nvPr/>
        </p:nvSpPr>
        <p:spPr>
          <a:xfrm>
            <a:off x="506730" y="1657033"/>
            <a:ext cx="3657600" cy="138366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可通过屏蔽字屏蔽该类请求；关中断时不响应该类请求。</a:t>
            </a:r>
          </a:p>
        </p:txBody>
      </p:sp>
      <p:sp>
        <p:nvSpPr>
          <p:cNvPr id="8226" name="Line 34"/>
          <p:cNvSpPr/>
          <p:nvPr/>
        </p:nvSpPr>
        <p:spPr>
          <a:xfrm>
            <a:off x="4392930" y="1386840"/>
            <a:ext cx="685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27" name="Text Box 35"/>
          <p:cNvSpPr txBox="1"/>
          <p:nvPr/>
        </p:nvSpPr>
        <p:spPr>
          <a:xfrm>
            <a:off x="4645660" y="1657033"/>
            <a:ext cx="3733800" cy="138366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该类请求与屏蔽字无关；请求的响应与开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关中断无关。</a:t>
            </a:r>
          </a:p>
        </p:txBody>
      </p:sp>
      <p:sp>
        <p:nvSpPr>
          <p:cNvPr id="9223" name="Text Box 7"/>
          <p:cNvSpPr txBox="1"/>
          <p:nvPr/>
        </p:nvSpPr>
        <p:spPr>
          <a:xfrm>
            <a:off x="304800" y="3908108"/>
            <a:ext cx="5334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由硬件提供服务程序入口地址</a:t>
            </a:r>
          </a:p>
        </p:txBody>
      </p:sp>
      <p:sp>
        <p:nvSpPr>
          <p:cNvPr id="9230" name="Text Box 14"/>
          <p:cNvSpPr txBox="1"/>
          <p:nvPr/>
        </p:nvSpPr>
        <p:spPr>
          <a:xfrm>
            <a:off x="125730" y="3148013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4）向量中断与非向量中断</a:t>
            </a:r>
          </a:p>
        </p:txBody>
      </p:sp>
      <p:sp>
        <p:nvSpPr>
          <p:cNvPr id="9231" name="Line 15"/>
          <p:cNvSpPr/>
          <p:nvPr/>
        </p:nvSpPr>
        <p:spPr>
          <a:xfrm>
            <a:off x="1905000" y="358648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507230" y="343408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4" name="Text Box 28"/>
          <p:cNvSpPr txBox="1"/>
          <p:nvPr/>
        </p:nvSpPr>
        <p:spPr>
          <a:xfrm>
            <a:off x="5078730" y="3262313"/>
            <a:ext cx="3657600" cy="95313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由软件提供服务程序入口地址</a:t>
            </a:r>
          </a:p>
        </p:txBody>
      </p:sp>
      <p:sp>
        <p:nvSpPr>
          <p:cNvPr id="9229" name="Text Box 13"/>
          <p:cNvSpPr txBox="1"/>
          <p:nvPr/>
        </p:nvSpPr>
        <p:spPr>
          <a:xfrm>
            <a:off x="125730" y="4467860"/>
            <a:ext cx="579120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中断典型应用</a:t>
            </a:r>
          </a:p>
        </p:txBody>
      </p:sp>
      <p:sp>
        <p:nvSpPr>
          <p:cNvPr id="9234" name="Text Box 18"/>
          <p:cNvSpPr txBox="1"/>
          <p:nvPr/>
        </p:nvSpPr>
        <p:spPr>
          <a:xfrm>
            <a:off x="125730" y="5229543"/>
            <a:ext cx="5791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）管理中、低速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操作</a:t>
            </a:r>
          </a:p>
        </p:txBody>
      </p:sp>
      <p:sp>
        <p:nvSpPr>
          <p:cNvPr id="9239" name="Text Box 23"/>
          <p:cNvSpPr txBox="1"/>
          <p:nvPr/>
        </p:nvSpPr>
        <p:spPr>
          <a:xfrm>
            <a:off x="125730" y="5814695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）处理故障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/>
      <p:bldP spid="8225" grpId="0"/>
      <p:bldP spid="8227" grpId="0"/>
      <p:bldP spid="9223" grpId="0"/>
      <p:bldP spid="9230" grpId="0"/>
      <p:bldP spid="9244" grpId="0"/>
      <p:bldP spid="9229" grpId="0"/>
      <p:bldP spid="9234" grpId="0"/>
      <p:bldP spid="92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236" name="Text Box 20"/>
          <p:cNvSpPr txBox="1"/>
          <p:nvPr/>
        </p:nvSpPr>
        <p:spPr>
          <a:xfrm>
            <a:off x="664210" y="1425258"/>
            <a:ext cx="838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某事件出现的实际时间内及时处理，不是批量处理。</a:t>
            </a:r>
          </a:p>
        </p:txBody>
      </p:sp>
      <p:sp>
        <p:nvSpPr>
          <p:cNvPr id="9245" name="Text Box 29"/>
          <p:cNvSpPr txBox="1"/>
          <p:nvPr/>
        </p:nvSpPr>
        <p:spPr>
          <a:xfrm>
            <a:off x="125730" y="939483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）实时处理</a:t>
            </a:r>
          </a:p>
        </p:txBody>
      </p:sp>
      <p:sp>
        <p:nvSpPr>
          <p:cNvPr id="9246" name="Text Box 30"/>
          <p:cNvSpPr txBox="1"/>
          <p:nvPr/>
        </p:nvSpPr>
        <p:spPr>
          <a:xfrm>
            <a:off x="125730" y="2396808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）人机对话</a:t>
            </a:r>
          </a:p>
        </p:txBody>
      </p:sp>
      <p:sp>
        <p:nvSpPr>
          <p:cNvPr id="9247" name="Text Box 31"/>
          <p:cNvSpPr txBox="1"/>
          <p:nvPr/>
        </p:nvSpPr>
        <p:spPr>
          <a:xfrm>
            <a:off x="664210" y="1911033"/>
            <a:ext cx="83820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利用时钟中断定时采集参数，检测，调节。</a:t>
            </a:r>
          </a:p>
        </p:txBody>
      </p:sp>
      <p:sp>
        <p:nvSpPr>
          <p:cNvPr id="9248" name="Text Box 32"/>
          <p:cNvSpPr txBox="1"/>
          <p:nvPr/>
        </p:nvSpPr>
        <p:spPr>
          <a:xfrm>
            <a:off x="125730" y="2882900"/>
            <a:ext cx="8819515" cy="1070614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）多机通信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、中断系统的硬、软件组织</a:t>
            </a:r>
          </a:p>
        </p:txBody>
      </p:sp>
      <p:sp>
        <p:nvSpPr>
          <p:cNvPr id="16" name="Text Box 3082">
            <a:extLst>
              <a:ext uri="{FF2B5EF4-FFF2-40B4-BE49-F238E27FC236}">
                <a16:creationId xmlns:a16="http://schemas.microsoft.com/office/drawing/2014/main" id="{2D81C1D4-DD14-4903-A4D7-B65B4FD1F86E}"/>
              </a:ext>
            </a:extLst>
          </p:cNvPr>
          <p:cNvSpPr txBox="1"/>
          <p:nvPr/>
        </p:nvSpPr>
        <p:spPr>
          <a:xfrm>
            <a:off x="748078" y="4685672"/>
            <a:ext cx="171831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中断系统</a:t>
            </a:r>
          </a:p>
        </p:txBody>
      </p:sp>
      <p:sp>
        <p:nvSpPr>
          <p:cNvPr id="17" name="AutoShape 3083">
            <a:extLst>
              <a:ext uri="{FF2B5EF4-FFF2-40B4-BE49-F238E27FC236}">
                <a16:creationId xmlns:a16="http://schemas.microsoft.com/office/drawing/2014/main" id="{A82A3C7F-7C15-43C3-AED0-456B6BE7B2D3}"/>
              </a:ext>
            </a:extLst>
          </p:cNvPr>
          <p:cNvSpPr/>
          <p:nvPr/>
        </p:nvSpPr>
        <p:spPr>
          <a:xfrm>
            <a:off x="2415540" y="4246879"/>
            <a:ext cx="228600" cy="1400807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3084">
            <a:extLst>
              <a:ext uri="{FF2B5EF4-FFF2-40B4-BE49-F238E27FC236}">
                <a16:creationId xmlns:a16="http://schemas.microsoft.com/office/drawing/2014/main" id="{DB839B0E-42D1-44C1-B397-9C632977072C}"/>
              </a:ext>
            </a:extLst>
          </p:cNvPr>
          <p:cNvSpPr txBox="1"/>
          <p:nvPr/>
        </p:nvSpPr>
        <p:spPr>
          <a:xfrm>
            <a:off x="2664460" y="4018280"/>
            <a:ext cx="32766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19" name="Text Box 3087">
            <a:extLst>
              <a:ext uri="{FF2B5EF4-FFF2-40B4-BE49-F238E27FC236}">
                <a16:creationId xmlns:a16="http://schemas.microsoft.com/office/drawing/2014/main" id="{CE89A3B9-87DA-44D8-B86F-FE7F3E90715A}"/>
              </a:ext>
            </a:extLst>
          </p:cNvPr>
          <p:cNvSpPr txBox="1"/>
          <p:nvPr/>
        </p:nvSpPr>
        <p:spPr>
          <a:xfrm>
            <a:off x="2659697" y="5294637"/>
            <a:ext cx="101219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</a:t>
            </a:r>
          </a:p>
        </p:txBody>
      </p:sp>
      <p:sp>
        <p:nvSpPr>
          <p:cNvPr id="20" name="AutoShape 3083">
            <a:extLst>
              <a:ext uri="{FF2B5EF4-FFF2-40B4-BE49-F238E27FC236}">
                <a16:creationId xmlns:a16="http://schemas.microsoft.com/office/drawing/2014/main" id="{37642482-1C18-4482-8443-4986DAF047DC}"/>
              </a:ext>
            </a:extLst>
          </p:cNvPr>
          <p:cNvSpPr/>
          <p:nvPr/>
        </p:nvSpPr>
        <p:spPr>
          <a:xfrm>
            <a:off x="3666490" y="4878389"/>
            <a:ext cx="228600" cy="1400808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3084">
            <a:extLst>
              <a:ext uri="{FF2B5EF4-FFF2-40B4-BE49-F238E27FC236}">
                <a16:creationId xmlns:a16="http://schemas.microsoft.com/office/drawing/2014/main" id="{C4924DC3-4527-4F4D-BC81-38ADC5CC4FB6}"/>
              </a:ext>
            </a:extLst>
          </p:cNvPr>
          <p:cNvSpPr txBox="1"/>
          <p:nvPr/>
        </p:nvSpPr>
        <p:spPr>
          <a:xfrm>
            <a:off x="3965035" y="4617404"/>
            <a:ext cx="3276600" cy="181588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中断请求源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中断服务程序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中断向量表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  <p:bldP spid="9245" grpId="0"/>
      <p:bldP spid="9246" grpId="0"/>
      <p:bldP spid="9247" grpId="0"/>
      <p:bldP spid="9248" grpId="0" build="p"/>
      <p:bldP spid="16" grpId="0"/>
      <p:bldP spid="17" grpId="0" bldLvl="0" animBg="1"/>
      <p:bldP spid="18" grpId="0"/>
      <p:bldP spid="19" grpId="0"/>
      <p:bldP spid="20" grpId="0" bldLvl="0" animBg="1"/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一、中断基本概念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245" name="Text Box 29"/>
          <p:cNvSpPr txBox="1"/>
          <p:nvPr/>
        </p:nvSpPr>
        <p:spPr>
          <a:xfrm>
            <a:off x="125730" y="884067"/>
            <a:ext cx="4648200" cy="52197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）中断请求源</a:t>
            </a:r>
          </a:p>
        </p:txBody>
      </p:sp>
      <p:sp>
        <p:nvSpPr>
          <p:cNvPr id="17" name="AutoShape 3083">
            <a:extLst>
              <a:ext uri="{FF2B5EF4-FFF2-40B4-BE49-F238E27FC236}">
                <a16:creationId xmlns:a16="http://schemas.microsoft.com/office/drawing/2014/main" id="{A82A3C7F-7C15-43C3-AED0-456B6BE7B2D3}"/>
              </a:ext>
            </a:extLst>
          </p:cNvPr>
          <p:cNvSpPr/>
          <p:nvPr/>
        </p:nvSpPr>
        <p:spPr>
          <a:xfrm>
            <a:off x="798830" y="1601921"/>
            <a:ext cx="228600" cy="1400807"/>
          </a:xfrm>
          <a:prstGeom prst="leftBrace">
            <a:avLst>
              <a:gd name="adj1" fmla="val 3869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3084">
            <a:extLst>
              <a:ext uri="{FF2B5EF4-FFF2-40B4-BE49-F238E27FC236}">
                <a16:creationId xmlns:a16="http://schemas.microsoft.com/office/drawing/2014/main" id="{DB839B0E-42D1-44C1-B397-9C632977072C}"/>
              </a:ext>
            </a:extLst>
          </p:cNvPr>
          <p:cNvSpPr txBox="1"/>
          <p:nvPr/>
        </p:nvSpPr>
        <p:spPr>
          <a:xfrm>
            <a:off x="1010805" y="1280962"/>
            <a:ext cx="7809923" cy="1930337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外部硬件中断源：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IREQ0—IREQ7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内部硬件中断源：掉电、溢出、校验错中断等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软中断：模型机软中断为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INT11—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INTn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F7744DD7-2421-42E6-AFA0-5C0E53821F6A}"/>
              </a:ext>
            </a:extLst>
          </p:cNvPr>
          <p:cNvSpPr txBox="1"/>
          <p:nvPr/>
        </p:nvSpPr>
        <p:spPr>
          <a:xfrm>
            <a:off x="125730" y="3142841"/>
            <a:ext cx="8510270" cy="3222998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）中断服务程序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在主存中的空间不必连续。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）中断向量表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存放在模型机中主存的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号单元开始；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向量地址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中断号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+2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  <p:bldP spid="17" grpId="0" bldLvl="0" animBg="1"/>
      <p:bldP spid="18" grpId="0" build="p"/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二、中断全过程（外中断）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245" name="Text Box 29"/>
          <p:cNvSpPr txBox="1"/>
          <p:nvPr/>
        </p:nvSpPr>
        <p:spPr>
          <a:xfrm>
            <a:off x="125730" y="835811"/>
            <a:ext cx="4648200" cy="637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、如何产生中断请求？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F3747A51-BFCD-40D7-AB39-DD61D0971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578" y="1625658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完成”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标志为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75071B91-C2FB-4C82-9A6D-84D611BF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78" y="1625658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外设工作完成：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6247781A-1AE5-438C-A5E3-4D82F735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78" y="2208470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允许请求：</a:t>
            </a:r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A18744DA-3FF8-4FBE-AEF2-40F52543514F}"/>
              </a:ext>
            </a:extLst>
          </p:cNvPr>
          <p:cNvSpPr>
            <a:spLocks/>
          </p:cNvSpPr>
          <p:nvPr/>
        </p:nvSpPr>
        <p:spPr bwMode="auto">
          <a:xfrm>
            <a:off x="655778" y="1802975"/>
            <a:ext cx="152400" cy="710295"/>
          </a:xfrm>
          <a:prstGeom prst="leftBrace">
            <a:avLst>
              <a:gd name="adj1" fmla="val 33148"/>
              <a:gd name="adj2" fmla="val 50000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517B704D-F084-466F-8945-7A57EBAF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578" y="2208470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屏蔽”</a:t>
            </a:r>
            <a:r>
              <a:rPr lang="zh-CN" altLang="en-US" sz="2800" b="1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标志为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grpSp>
        <p:nvGrpSpPr>
          <p:cNvPr id="37" name="Group 77">
            <a:extLst>
              <a:ext uri="{FF2B5EF4-FFF2-40B4-BE49-F238E27FC236}">
                <a16:creationId xmlns:a16="http://schemas.microsoft.com/office/drawing/2014/main" id="{BDFB564B-4DFB-44AA-8206-F44D33254CD0}"/>
              </a:ext>
            </a:extLst>
          </p:cNvPr>
          <p:cNvGrpSpPr>
            <a:grpSpLocks/>
          </p:cNvGrpSpPr>
          <p:nvPr/>
        </p:nvGrpSpPr>
        <p:grpSpPr bwMode="auto">
          <a:xfrm>
            <a:off x="3960087" y="2805734"/>
            <a:ext cx="1496291" cy="461963"/>
            <a:chOff x="3504" y="1296"/>
            <a:chExt cx="864" cy="144"/>
          </a:xfrm>
        </p:grpSpPr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5FB53042-CD84-461C-B2FC-99A5189B3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296"/>
              <a:ext cx="432" cy="14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n w="12700">
                  <a:solidFill>
                    <a:schemeClr val="tx1"/>
                  </a:solidFill>
                </a:ln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862C7A09-8DD7-4871-A6A9-3B755E188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n w="12700">
                  <a:solidFill>
                    <a:schemeClr val="tx1"/>
                  </a:solidFill>
                </a:ln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0" name="Text Box 32">
            <a:extLst>
              <a:ext uri="{FF2B5EF4-FFF2-40B4-BE49-F238E27FC236}">
                <a16:creationId xmlns:a16="http://schemas.microsoft.com/office/drawing/2014/main" id="{12F4F5FB-FF23-4756-A62D-D506FCFD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78" y="3163594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先“屏蔽”，后请求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9985C1A6-E47C-4066-95FD-7BD6E83C3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24" y="3132898"/>
            <a:ext cx="39901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先请求，后“屏蔽”</a:t>
            </a:r>
          </a:p>
        </p:txBody>
      </p:sp>
      <p:grpSp>
        <p:nvGrpSpPr>
          <p:cNvPr id="42" name="Group 76">
            <a:extLst>
              <a:ext uri="{FF2B5EF4-FFF2-40B4-BE49-F238E27FC236}">
                <a16:creationId xmlns:a16="http://schemas.microsoft.com/office/drawing/2014/main" id="{327A689B-A384-43DA-9B1E-75748F1DF85C}"/>
              </a:ext>
            </a:extLst>
          </p:cNvPr>
          <p:cNvGrpSpPr>
            <a:grpSpLocks/>
          </p:cNvGrpSpPr>
          <p:nvPr/>
        </p:nvGrpSpPr>
        <p:grpSpPr bwMode="auto">
          <a:xfrm>
            <a:off x="655778" y="3661923"/>
            <a:ext cx="3581400" cy="1928813"/>
            <a:chOff x="192" y="1788"/>
            <a:chExt cx="2256" cy="1215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B1337546-28BF-4F22-B724-AB5EF7DCD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12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完成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19D63E24-31D9-4BBE-BA91-23CCC42A5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1296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请求触发器</a:t>
              </a:r>
            </a:p>
          </p:txBody>
        </p:sp>
        <p:grpSp>
          <p:nvGrpSpPr>
            <p:cNvPr id="45" name="Group 46">
              <a:extLst>
                <a:ext uri="{FF2B5EF4-FFF2-40B4-BE49-F238E27FC236}">
                  <a16:creationId xmlns:a16="http://schemas.microsoft.com/office/drawing/2014/main" id="{D17C6D1D-9C8E-4F7A-A529-F47740EDB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384" cy="288"/>
              <a:chOff x="3984" y="768"/>
              <a:chExt cx="384" cy="288"/>
            </a:xfrm>
          </p:grpSpPr>
          <p:sp>
            <p:nvSpPr>
              <p:cNvPr id="54" name="Rectangle 42">
                <a:extLst>
                  <a:ext uri="{FF2B5EF4-FFF2-40B4-BE49-F238E27FC236}">
                    <a16:creationId xmlns:a16="http://schemas.microsoft.com/office/drawing/2014/main" id="{B57DC376-7C9F-4D28-AF61-A56085908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7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5" name="Line 43">
                <a:extLst>
                  <a:ext uri="{FF2B5EF4-FFF2-40B4-BE49-F238E27FC236}">
                    <a16:creationId xmlns:a16="http://schemas.microsoft.com/office/drawing/2014/main" id="{7954DF14-99AE-437A-8E15-B8E0DFC4E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6" name="Line 44">
                <a:extLst>
                  <a:ext uri="{FF2B5EF4-FFF2-40B4-BE49-F238E27FC236}">
                    <a16:creationId xmlns:a16="http://schemas.microsoft.com/office/drawing/2014/main" id="{F85AB84F-F2C7-4BC5-8626-CBFDAB6DA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91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3F328851-83AF-4D2B-B51A-F9AA0D170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4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B512B758-227D-4C93-AD8A-138A305BB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29F8686B-66C7-464E-886F-E659ACFA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CD537B6A-FFCB-4B83-AB82-E8972291D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712"/>
              <a:ext cx="864" cy="291"/>
              <a:chOff x="3840" y="2280"/>
              <a:chExt cx="864" cy="291"/>
            </a:xfrm>
          </p:grpSpPr>
          <p:sp>
            <p:nvSpPr>
              <p:cNvPr id="52" name="Text Box 50">
                <a:extLst>
                  <a:ext uri="{FF2B5EF4-FFF2-40B4-BE49-F238E27FC236}">
                    <a16:creationId xmlns:a16="http://schemas.microsoft.com/office/drawing/2014/main" id="{3AF72CAB-C8E3-46C0-BD89-744054F30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280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屏蔽</a:t>
                </a:r>
              </a:p>
            </p:txBody>
          </p:sp>
          <p:sp>
            <p:nvSpPr>
              <p:cNvPr id="53" name="Line 51">
                <a:extLst>
                  <a:ext uri="{FF2B5EF4-FFF2-40B4-BE49-F238E27FC236}">
                    <a16:creationId xmlns:a16="http://schemas.microsoft.com/office/drawing/2014/main" id="{DC27E63A-A768-405D-8E08-A0FCA4699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328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0" name="Text Box 53">
              <a:extLst>
                <a:ext uri="{FF2B5EF4-FFF2-40B4-BE49-F238E27FC236}">
                  <a16:creationId xmlns:a16="http://schemas.microsoft.com/office/drawing/2014/main" id="{05F7E047-4367-41B3-806C-55D10D12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</a:t>
              </a:r>
            </a:p>
          </p:txBody>
        </p:sp>
        <p:sp>
          <p:nvSpPr>
            <p:cNvPr id="51" name="Text Box 54">
              <a:extLst>
                <a:ext uri="{FF2B5EF4-FFF2-40B4-BE49-F238E27FC236}">
                  <a16:creationId xmlns:a16="http://schemas.microsoft.com/office/drawing/2014/main" id="{C877E2B3-16BC-4126-A006-4B9786AFC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788"/>
              <a:ext cx="10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有效请求</a:t>
              </a:r>
            </a:p>
          </p:txBody>
        </p:sp>
      </p:grpSp>
      <p:grpSp>
        <p:nvGrpSpPr>
          <p:cNvPr id="57" name="Group 75">
            <a:extLst>
              <a:ext uri="{FF2B5EF4-FFF2-40B4-BE49-F238E27FC236}">
                <a16:creationId xmlns:a16="http://schemas.microsoft.com/office/drawing/2014/main" id="{18FF06D9-6593-415D-AE22-CDE088D70E78}"/>
              </a:ext>
            </a:extLst>
          </p:cNvPr>
          <p:cNvGrpSpPr>
            <a:grpSpLocks/>
          </p:cNvGrpSpPr>
          <p:nvPr/>
        </p:nvGrpSpPr>
        <p:grpSpPr bwMode="auto">
          <a:xfrm>
            <a:off x="5456378" y="3623823"/>
            <a:ext cx="3429000" cy="2005013"/>
            <a:chOff x="3648" y="1668"/>
            <a:chExt cx="2160" cy="1263"/>
          </a:xfrm>
        </p:grpSpPr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BF6A6763-F5F7-461D-9E16-FDD2F99CF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完成</a:t>
              </a: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73F8BC75-D841-4DAC-85C3-3BB8BCF63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04"/>
              <a:ext cx="1296" cy="29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请求触发器</a:t>
              </a:r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1A24058E-7317-45A0-A22C-21B24626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384" cy="14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C4E23D9C-9BF3-40B4-A5DF-141E10737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17AAA5F2-50BD-4EB8-8099-DBA92372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1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65">
              <a:extLst>
                <a:ext uri="{FF2B5EF4-FFF2-40B4-BE49-F238E27FC236}">
                  <a16:creationId xmlns:a16="http://schemas.microsoft.com/office/drawing/2014/main" id="{BC22DDD5-FF1A-4858-A16A-34BFA486D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5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66">
              <a:extLst>
                <a:ext uri="{FF2B5EF4-FFF2-40B4-BE49-F238E27FC236}">
                  <a16:creationId xmlns:a16="http://schemas.microsoft.com/office/drawing/2014/main" id="{4FBD94CF-1EA2-45CB-B1D7-B9EC62F78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5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67">
              <a:extLst>
                <a:ext uri="{FF2B5EF4-FFF2-40B4-BE49-F238E27FC236}">
                  <a16:creationId xmlns:a16="http://schemas.microsoft.com/office/drawing/2014/main" id="{36A8B4B3-26E7-48F6-BEB2-7B8DBC7A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6" name="Group 68">
              <a:extLst>
                <a:ext uri="{FF2B5EF4-FFF2-40B4-BE49-F238E27FC236}">
                  <a16:creationId xmlns:a16="http://schemas.microsoft.com/office/drawing/2014/main" id="{C12D5425-D406-40F2-8EFB-7BB1D1757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016"/>
              <a:ext cx="864" cy="291"/>
              <a:chOff x="3840" y="2256"/>
              <a:chExt cx="864" cy="291"/>
            </a:xfrm>
          </p:grpSpPr>
          <p:sp>
            <p:nvSpPr>
              <p:cNvPr id="71" name="Text Box 69">
                <a:extLst>
                  <a:ext uri="{FF2B5EF4-FFF2-40B4-BE49-F238E27FC236}">
                    <a16:creationId xmlns:a16="http://schemas.microsoft.com/office/drawing/2014/main" id="{6A567CC6-8207-42BD-85E2-97F73AD85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256"/>
                <a:ext cx="8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屏蔽</a:t>
                </a:r>
              </a:p>
            </p:txBody>
          </p:sp>
          <p:sp>
            <p:nvSpPr>
              <p:cNvPr id="72" name="Line 70">
                <a:extLst>
                  <a:ext uri="{FF2B5EF4-FFF2-40B4-BE49-F238E27FC236}">
                    <a16:creationId xmlns:a16="http://schemas.microsoft.com/office/drawing/2014/main" id="{36452F3F-EFD0-4A81-87C8-F1D1DD43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1B2A1998-6A5E-4B69-BB3A-2AFEA9CC0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</a:t>
              </a:r>
            </a:p>
          </p:txBody>
        </p:sp>
        <p:sp>
          <p:nvSpPr>
            <p:cNvPr id="68" name="Text Box 72">
              <a:extLst>
                <a:ext uri="{FF2B5EF4-FFF2-40B4-BE49-F238E27FC236}">
                  <a16:creationId xmlns:a16="http://schemas.microsoft.com/office/drawing/2014/main" id="{7FE845E9-2502-4130-8754-FD1F835B1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16"/>
              <a:ext cx="7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</a:t>
              </a:r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38554757-831D-4388-B0F5-C7A4910B4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0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74">
              <a:extLst>
                <a:ext uri="{FF2B5EF4-FFF2-40B4-BE49-F238E27FC236}">
                  <a16:creationId xmlns:a16="http://schemas.microsoft.com/office/drawing/2014/main" id="{91ED0E23-48FF-48D6-9451-666BC5F19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68"/>
              <a:ext cx="11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9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  <p:bldP spid="29" grpId="0"/>
      <p:bldP spid="33" grpId="0"/>
      <p:bldP spid="34" grpId="0"/>
      <p:bldP spid="35" grpId="0" animBg="1"/>
      <p:bldP spid="36" grpId="0"/>
      <p:bldP spid="40" grpId="0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3036</Words>
  <Application>Microsoft Office PowerPoint</Application>
  <PresentationFormat>全屏显示(4:3)</PresentationFormat>
  <Paragraphs>594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 Light</vt:lpstr>
      <vt:lpstr>黑体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中断类型码        向量地址       中断向量表      0型            0000---0003  (H)         1型            0004---0007  (H)    专用区       。。。。。。。。。。。。。。。。         4型            0011---0014  (H)         5型            0015---0018  (H)       。。。。。。。。。。。。。。。。     系统保留区         31型           007C---007F (H)         32型           0080---0083 (H)        。。。。。。。。。。。。。。。。    用户扩展区         255型          03FC---03FF  (H)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1631</cp:revision>
  <dcterms:created xsi:type="dcterms:W3CDTF">2018-07-22T02:36:00Z</dcterms:created>
  <dcterms:modified xsi:type="dcterms:W3CDTF">2020-08-06T09:23:25Z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