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842" r:id="rId2"/>
    <p:sldId id="971" r:id="rId3"/>
    <p:sldId id="872" r:id="rId4"/>
    <p:sldId id="844" r:id="rId5"/>
    <p:sldId id="1000" r:id="rId6"/>
    <p:sldId id="1006" r:id="rId7"/>
    <p:sldId id="972" r:id="rId8"/>
    <p:sldId id="1007" r:id="rId9"/>
    <p:sldId id="1008" r:id="rId10"/>
    <p:sldId id="1009" r:id="rId11"/>
    <p:sldId id="1010" r:id="rId12"/>
    <p:sldId id="1001" r:id="rId13"/>
    <p:sldId id="1011" r:id="rId14"/>
    <p:sldId id="1012" r:id="rId15"/>
    <p:sldId id="1013" r:id="rId16"/>
    <p:sldId id="1014" r:id="rId17"/>
    <p:sldId id="1015" r:id="rId18"/>
    <p:sldId id="1016" r:id="rId19"/>
    <p:sldId id="1017" r:id="rId20"/>
    <p:sldId id="1018" r:id="rId21"/>
    <p:sldId id="1019" r:id="rId22"/>
    <p:sldId id="1020" r:id="rId23"/>
    <p:sldId id="1021" r:id="rId24"/>
    <p:sldId id="1022" r:id="rId25"/>
    <p:sldId id="1023" r:id="rId26"/>
    <p:sldId id="1024" r:id="rId27"/>
    <p:sldId id="1025" r:id="rId28"/>
    <p:sldId id="1026" r:id="rId29"/>
    <p:sldId id="1027" r:id="rId30"/>
    <p:sldId id="1028" r:id="rId31"/>
    <p:sldId id="1029" r:id="rId32"/>
    <p:sldId id="1030" r:id="rId33"/>
    <p:sldId id="1031" r:id="rId34"/>
    <p:sldId id="1032" r:id="rId35"/>
    <p:sldId id="1033" r:id="rId36"/>
    <p:sldId id="1034" r:id="rId37"/>
    <p:sldId id="1035" r:id="rId38"/>
    <p:sldId id="730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920000"/>
    <a:srgbClr val="950000"/>
    <a:srgbClr val="2F5597"/>
    <a:srgbClr val="668CCF"/>
    <a:srgbClr val="FF9900"/>
    <a:srgbClr val="FFFFFF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6242" autoAdjust="0"/>
  </p:normalViewPr>
  <p:slideViewPr>
    <p:cSldViewPr snapToGrid="0" showGuides="1">
      <p:cViewPr varScale="1">
        <p:scale>
          <a:sx n="106" d="100"/>
          <a:sy n="106" d="100"/>
        </p:scale>
        <p:origin x="1344" y="108"/>
      </p:cViewPr>
      <p:guideLst>
        <p:guide orient="horz" pos="2080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3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3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0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3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3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5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40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4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8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1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97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1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45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44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69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60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6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38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0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4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56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61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84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6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20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3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6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FAD5-DD21-4D53-B650-39289E9E767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8EC-F972-412B-9761-53BA2D34858A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F82-5A43-4D10-8E66-B67C72116E2E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8076-8E95-4EE3-9190-AE1F781651C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053A-778A-4FC0-97ED-D75C7AD5968C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092-F936-474B-BF9F-820DC2CF024B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DD9-6150-4B15-8AB1-1B3EB49AD2BC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95C6-9EDF-400F-861E-BD76C7ECF5DE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58C8-08D1-4591-B5D8-9D016146864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7761-E23E-457D-9F18-B8AAA0D76E9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8CA5-D5A1-431F-B749-27090464FF1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B684-C14A-42B7-8B2F-9C0C0E51E0E2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43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第六章 输入</a:t>
            </a:r>
            <a:r>
              <a:rPr lang="en-US" altLang="zh-CN" sz="2800" b="1" dirty="0">
                <a:solidFill>
                  <a:srgbClr val="004578"/>
                </a:solidFill>
              </a:rPr>
              <a:t>/</a:t>
            </a:r>
            <a:r>
              <a:rPr lang="zh-CN" altLang="en-US" sz="2800" b="1" dirty="0">
                <a:solidFill>
                  <a:srgbClr val="004578"/>
                </a:solidFill>
              </a:rPr>
              <a:t>输出设备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663AD7AE-385A-488D-97D6-4291F5AAB3C7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3102264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392686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2999325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键盘及接口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3826296"/>
            <a:ext cx="3797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显示设备及接口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6.2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显示设备及接口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57814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589691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概述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3218027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229568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显示技术中的相关术语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260670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24658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039086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B49B-68CF-4752-87EF-9D54B6C69419}" type="datetime1">
              <a:rPr lang="zh-CN" altLang="en-US" smtClean="0"/>
              <a:t>2020/8/6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0" name="ïṩľîdé">
            <a:extLst>
              <a:ext uri="{FF2B5EF4-FFF2-40B4-BE49-F238E27FC236}">
                <a16:creationId xmlns:a16="http://schemas.microsoft.com/office/drawing/2014/main" id="{4E62BA68-4536-489E-B206-4B83C2B24874}"/>
              </a:ext>
            </a:extLst>
          </p:cNvPr>
          <p:cNvSpPr txBox="1"/>
          <p:nvPr/>
        </p:nvSpPr>
        <p:spPr>
          <a:xfrm>
            <a:off x="1872697" y="394599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îṣ1idè">
            <a:extLst>
              <a:ext uri="{FF2B5EF4-FFF2-40B4-BE49-F238E27FC236}">
                <a16:creationId xmlns:a16="http://schemas.microsoft.com/office/drawing/2014/main" id="{6DAF9AA5-90FC-4F6A-BF1E-78876A38012F}"/>
              </a:ext>
            </a:extLst>
          </p:cNvPr>
          <p:cNvSpPr/>
          <p:nvPr/>
        </p:nvSpPr>
        <p:spPr>
          <a:xfrm>
            <a:off x="2526228" y="3957533"/>
            <a:ext cx="6437208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CRT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显示器的显示方式与常见显示规格 </a:t>
            </a:r>
          </a:p>
        </p:txBody>
      </p:sp>
      <p:sp>
        <p:nvSpPr>
          <p:cNvPr id="24" name="ïśľîḋê">
            <a:extLst>
              <a:ext uri="{FF2B5EF4-FFF2-40B4-BE49-F238E27FC236}">
                <a16:creationId xmlns:a16="http://schemas.microsoft.com/office/drawing/2014/main" id="{70F49DB4-CB50-4A66-8FD7-8560A3D2D3B8}"/>
              </a:ext>
            </a:extLst>
          </p:cNvPr>
          <p:cNvSpPr/>
          <p:nvPr/>
        </p:nvSpPr>
        <p:spPr>
          <a:xfrm>
            <a:off x="1524070" y="397454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D73812E-3F3A-45A9-9ED3-FF4FBA5EB8B9}"/>
              </a:ext>
            </a:extLst>
          </p:cNvPr>
          <p:cNvCxnSpPr/>
          <p:nvPr/>
        </p:nvCxnSpPr>
        <p:spPr>
          <a:xfrm>
            <a:off x="1959428" y="376705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ïṩľîdé">
            <a:extLst>
              <a:ext uri="{FF2B5EF4-FFF2-40B4-BE49-F238E27FC236}">
                <a16:creationId xmlns:a16="http://schemas.microsoft.com/office/drawing/2014/main" id="{E3297619-D478-4C49-AA70-A176C55891EA}"/>
              </a:ext>
            </a:extLst>
          </p:cNvPr>
          <p:cNvSpPr txBox="1"/>
          <p:nvPr/>
        </p:nvSpPr>
        <p:spPr>
          <a:xfrm>
            <a:off x="1872697" y="463337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îṣ1idè">
            <a:extLst>
              <a:ext uri="{FF2B5EF4-FFF2-40B4-BE49-F238E27FC236}">
                <a16:creationId xmlns:a16="http://schemas.microsoft.com/office/drawing/2014/main" id="{FBE790C9-4261-4436-872F-2CE676680B01}"/>
              </a:ext>
            </a:extLst>
          </p:cNvPr>
          <p:cNvSpPr/>
          <p:nvPr/>
        </p:nvSpPr>
        <p:spPr>
          <a:xfrm>
            <a:off x="2526228" y="4644917"/>
            <a:ext cx="6437208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光栅扫描成象原理 </a:t>
            </a:r>
          </a:p>
        </p:txBody>
      </p:sp>
      <p:sp>
        <p:nvSpPr>
          <p:cNvPr id="31" name="ïśľîḋê">
            <a:extLst>
              <a:ext uri="{FF2B5EF4-FFF2-40B4-BE49-F238E27FC236}">
                <a16:creationId xmlns:a16="http://schemas.microsoft.com/office/drawing/2014/main" id="{AD8904BC-CC41-4882-80C1-911D3110B4B1}"/>
              </a:ext>
            </a:extLst>
          </p:cNvPr>
          <p:cNvSpPr/>
          <p:nvPr/>
        </p:nvSpPr>
        <p:spPr>
          <a:xfrm>
            <a:off x="1524070" y="466193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09A1D3-554D-4927-B6EF-0183CCD55CC0}"/>
              </a:ext>
            </a:extLst>
          </p:cNvPr>
          <p:cNvCxnSpPr/>
          <p:nvPr/>
        </p:nvCxnSpPr>
        <p:spPr>
          <a:xfrm>
            <a:off x="1959428" y="445443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ïṩľîdé">
            <a:extLst>
              <a:ext uri="{FF2B5EF4-FFF2-40B4-BE49-F238E27FC236}">
                <a16:creationId xmlns:a16="http://schemas.microsoft.com/office/drawing/2014/main" id="{996786EB-331D-4E2A-83CE-6B65667FA506}"/>
              </a:ext>
            </a:extLst>
          </p:cNvPr>
          <p:cNvSpPr txBox="1"/>
          <p:nvPr/>
        </p:nvSpPr>
        <p:spPr>
          <a:xfrm>
            <a:off x="1872697" y="534621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05.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îṣ1idè">
            <a:extLst>
              <a:ext uri="{FF2B5EF4-FFF2-40B4-BE49-F238E27FC236}">
                <a16:creationId xmlns:a16="http://schemas.microsoft.com/office/drawing/2014/main" id="{B2BCB28C-9013-4A59-9380-1004040AFC7F}"/>
              </a:ext>
            </a:extLst>
          </p:cNvPr>
          <p:cNvSpPr/>
          <p:nvPr/>
        </p:nvSpPr>
        <p:spPr>
          <a:xfrm>
            <a:off x="2526227" y="5357751"/>
            <a:ext cx="6114139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屏幕显示与显示器缓存的对应关系 </a:t>
            </a:r>
          </a:p>
        </p:txBody>
      </p:sp>
      <p:sp>
        <p:nvSpPr>
          <p:cNvPr id="35" name="ïśľîḋê">
            <a:extLst>
              <a:ext uri="{FF2B5EF4-FFF2-40B4-BE49-F238E27FC236}">
                <a16:creationId xmlns:a16="http://schemas.microsoft.com/office/drawing/2014/main" id="{97ACD208-51AD-42F8-97EA-6318790FB605}"/>
              </a:ext>
            </a:extLst>
          </p:cNvPr>
          <p:cNvSpPr/>
          <p:nvPr/>
        </p:nvSpPr>
        <p:spPr>
          <a:xfrm>
            <a:off x="1524070" y="537476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05B1ED1-EC11-4BFB-BB28-6698D66A0603}"/>
              </a:ext>
            </a:extLst>
          </p:cNvPr>
          <p:cNvCxnSpPr/>
          <p:nvPr/>
        </p:nvCxnSpPr>
        <p:spPr>
          <a:xfrm>
            <a:off x="1959428" y="516726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ïṩľîdé">
            <a:extLst>
              <a:ext uri="{FF2B5EF4-FFF2-40B4-BE49-F238E27FC236}">
                <a16:creationId xmlns:a16="http://schemas.microsoft.com/office/drawing/2014/main" id="{9ED2F274-48B1-47EA-B92D-BC999FDCFCF7}"/>
              </a:ext>
            </a:extLst>
          </p:cNvPr>
          <p:cNvSpPr txBox="1"/>
          <p:nvPr/>
        </p:nvSpPr>
        <p:spPr>
          <a:xfrm>
            <a:off x="1872697" y="602488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06.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îṣ1idè">
            <a:extLst>
              <a:ext uri="{FF2B5EF4-FFF2-40B4-BE49-F238E27FC236}">
                <a16:creationId xmlns:a16="http://schemas.microsoft.com/office/drawing/2014/main" id="{A877DF3B-64F6-40D9-AC43-66868E2B1626}"/>
              </a:ext>
            </a:extLst>
          </p:cNvPr>
          <p:cNvSpPr/>
          <p:nvPr/>
        </p:nvSpPr>
        <p:spPr>
          <a:xfrm>
            <a:off x="2526228" y="6009263"/>
            <a:ext cx="3684450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显示过程总结</a:t>
            </a:r>
          </a:p>
        </p:txBody>
      </p:sp>
      <p:sp>
        <p:nvSpPr>
          <p:cNvPr id="39" name="ïśľîḋê">
            <a:extLst>
              <a:ext uri="{FF2B5EF4-FFF2-40B4-BE49-F238E27FC236}">
                <a16:creationId xmlns:a16="http://schemas.microsoft.com/office/drawing/2014/main" id="{D3FF88CE-276B-4961-8BCC-F646103C24C0}"/>
              </a:ext>
            </a:extLst>
          </p:cNvPr>
          <p:cNvSpPr/>
          <p:nvPr/>
        </p:nvSpPr>
        <p:spPr>
          <a:xfrm>
            <a:off x="1524070" y="605343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A0501D3-3A64-4007-A520-795043A88CF1}"/>
              </a:ext>
            </a:extLst>
          </p:cNvPr>
          <p:cNvCxnSpPr/>
          <p:nvPr/>
        </p:nvCxnSpPr>
        <p:spPr>
          <a:xfrm>
            <a:off x="1959428" y="584594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5" name="ïšḻïdê">
            <a:extLst>
              <a:ext uri="{FF2B5EF4-FFF2-40B4-BE49-F238E27FC236}">
                <a16:creationId xmlns:a16="http://schemas.microsoft.com/office/drawing/2014/main" id="{BCB72919-4CAD-485C-9645-2FF13EAC0EAD}"/>
              </a:ext>
            </a:extLst>
          </p:cNvPr>
          <p:cNvSpPr txBox="1"/>
          <p:nvPr/>
        </p:nvSpPr>
        <p:spPr bwMode="auto">
          <a:xfrm>
            <a:off x="169382" y="1803047"/>
            <a:ext cx="1638678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显示系统</a:t>
            </a:r>
          </a:p>
        </p:txBody>
      </p:sp>
      <p:sp>
        <p:nvSpPr>
          <p:cNvPr id="96" name="AutoShape 14">
            <a:extLst>
              <a:ext uri="{FF2B5EF4-FFF2-40B4-BE49-F238E27FC236}">
                <a16:creationId xmlns:a16="http://schemas.microsoft.com/office/drawing/2014/main" id="{22E9B07A-CB9B-4619-B16B-9095FAD1DBC0}"/>
              </a:ext>
            </a:extLst>
          </p:cNvPr>
          <p:cNvSpPr>
            <a:spLocks/>
          </p:cNvSpPr>
          <p:nvPr/>
        </p:nvSpPr>
        <p:spPr bwMode="auto">
          <a:xfrm>
            <a:off x="1783172" y="1569063"/>
            <a:ext cx="208229" cy="1091587"/>
          </a:xfrm>
          <a:prstGeom prst="leftBrace">
            <a:avLst>
              <a:gd name="adj1" fmla="val 8842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ïšḻïdê">
            <a:extLst>
              <a:ext uri="{FF2B5EF4-FFF2-40B4-BE49-F238E27FC236}">
                <a16:creationId xmlns:a16="http://schemas.microsoft.com/office/drawing/2014/main" id="{B78223D7-FD9B-496F-9049-77F3FE0DCDA7}"/>
              </a:ext>
            </a:extLst>
          </p:cNvPr>
          <p:cNvSpPr txBox="1"/>
          <p:nvPr/>
        </p:nvSpPr>
        <p:spPr bwMode="auto">
          <a:xfrm>
            <a:off x="2057889" y="1303867"/>
            <a:ext cx="1125271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</a:p>
        </p:txBody>
      </p:sp>
      <p:sp>
        <p:nvSpPr>
          <p:cNvPr id="98" name="AutoShape 14">
            <a:extLst>
              <a:ext uri="{FF2B5EF4-FFF2-40B4-BE49-F238E27FC236}">
                <a16:creationId xmlns:a16="http://schemas.microsoft.com/office/drawing/2014/main" id="{5DAD7D25-3D40-42F1-AE58-1F1D28EF1A0D}"/>
              </a:ext>
            </a:extLst>
          </p:cNvPr>
          <p:cNvSpPr>
            <a:spLocks/>
          </p:cNvSpPr>
          <p:nvPr/>
        </p:nvSpPr>
        <p:spPr bwMode="auto">
          <a:xfrm>
            <a:off x="3019491" y="989872"/>
            <a:ext cx="163187" cy="1207228"/>
          </a:xfrm>
          <a:prstGeom prst="leftBrace">
            <a:avLst>
              <a:gd name="adj1" fmla="val 89372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ïšḻïdê">
            <a:extLst>
              <a:ext uri="{FF2B5EF4-FFF2-40B4-BE49-F238E27FC236}">
                <a16:creationId xmlns:a16="http://schemas.microsoft.com/office/drawing/2014/main" id="{5D91045D-073D-457D-8330-888597DA271E}"/>
              </a:ext>
            </a:extLst>
          </p:cNvPr>
          <p:cNvSpPr txBox="1"/>
          <p:nvPr/>
        </p:nvSpPr>
        <p:spPr bwMode="auto">
          <a:xfrm>
            <a:off x="3224167" y="800229"/>
            <a:ext cx="2248280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显示器件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100" name="ïšḻïdê">
            <a:extLst>
              <a:ext uri="{FF2B5EF4-FFF2-40B4-BE49-F238E27FC236}">
                <a16:creationId xmlns:a16="http://schemas.microsoft.com/office/drawing/2014/main" id="{BD7BC215-8932-4A8E-BB60-330EA6A0E93B}"/>
              </a:ext>
            </a:extLst>
          </p:cNvPr>
          <p:cNvSpPr txBox="1"/>
          <p:nvPr/>
        </p:nvSpPr>
        <p:spPr bwMode="auto">
          <a:xfrm>
            <a:off x="2043335" y="2351638"/>
            <a:ext cx="3890806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软件：显示驱动软件 </a:t>
            </a:r>
          </a:p>
        </p:txBody>
      </p:sp>
      <p:sp>
        <p:nvSpPr>
          <p:cNvPr id="101" name="AutoShape 14">
            <a:extLst>
              <a:ext uri="{FF2B5EF4-FFF2-40B4-BE49-F238E27FC236}">
                <a16:creationId xmlns:a16="http://schemas.microsoft.com/office/drawing/2014/main" id="{440C4BEC-7BE6-4727-AF7E-155A0DDD9E24}"/>
              </a:ext>
            </a:extLst>
          </p:cNvPr>
          <p:cNvSpPr>
            <a:spLocks/>
          </p:cNvSpPr>
          <p:nvPr/>
        </p:nvSpPr>
        <p:spPr bwMode="auto">
          <a:xfrm rot="10800000">
            <a:off x="4576673" y="1474499"/>
            <a:ext cx="208229" cy="788477"/>
          </a:xfrm>
          <a:prstGeom prst="leftBrace">
            <a:avLst>
              <a:gd name="adj1" fmla="val 45795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ïšḻïdê">
            <a:extLst>
              <a:ext uri="{FF2B5EF4-FFF2-40B4-BE49-F238E27FC236}">
                <a16:creationId xmlns:a16="http://schemas.microsoft.com/office/drawing/2014/main" id="{4C7A1B70-874C-42BA-9A4E-9BD76665BDD1}"/>
              </a:ext>
            </a:extLst>
          </p:cNvPr>
          <p:cNvSpPr txBox="1"/>
          <p:nvPr/>
        </p:nvSpPr>
        <p:spPr bwMode="auto">
          <a:xfrm>
            <a:off x="4824421" y="1574229"/>
            <a:ext cx="3890806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显示器适配卡（或显卡）</a:t>
            </a:r>
          </a:p>
        </p:txBody>
      </p:sp>
      <p:sp>
        <p:nvSpPr>
          <p:cNvPr id="103" name="ïšḻïdê">
            <a:extLst>
              <a:ext uri="{FF2B5EF4-FFF2-40B4-BE49-F238E27FC236}">
                <a16:creationId xmlns:a16="http://schemas.microsoft.com/office/drawing/2014/main" id="{EFF325C0-394C-414C-93AB-2F04EFFA66E1}"/>
              </a:ext>
            </a:extLst>
          </p:cNvPr>
          <p:cNvSpPr txBox="1"/>
          <p:nvPr/>
        </p:nvSpPr>
        <p:spPr bwMode="auto">
          <a:xfrm>
            <a:off x="173545" y="4514229"/>
            <a:ext cx="1638678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显示器件</a:t>
            </a:r>
          </a:p>
        </p:txBody>
      </p:sp>
      <p:sp>
        <p:nvSpPr>
          <p:cNvPr id="104" name="AutoShape 14">
            <a:extLst>
              <a:ext uri="{FF2B5EF4-FFF2-40B4-BE49-F238E27FC236}">
                <a16:creationId xmlns:a16="http://schemas.microsoft.com/office/drawing/2014/main" id="{8B530BB2-2B36-4906-9137-1EDB9AB9AA96}"/>
              </a:ext>
            </a:extLst>
          </p:cNvPr>
          <p:cNvSpPr>
            <a:spLocks/>
          </p:cNvSpPr>
          <p:nvPr/>
        </p:nvSpPr>
        <p:spPr bwMode="auto">
          <a:xfrm>
            <a:off x="1812223" y="3267160"/>
            <a:ext cx="208229" cy="3089191"/>
          </a:xfrm>
          <a:prstGeom prst="leftBrace">
            <a:avLst>
              <a:gd name="adj1" fmla="val 8842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ïšḻïdê">
            <a:extLst>
              <a:ext uri="{FF2B5EF4-FFF2-40B4-BE49-F238E27FC236}">
                <a16:creationId xmlns:a16="http://schemas.microsoft.com/office/drawing/2014/main" id="{2171A4AA-F238-461F-9EF3-591F388A0109}"/>
              </a:ext>
            </a:extLst>
          </p:cNvPr>
          <p:cNvSpPr txBox="1"/>
          <p:nvPr/>
        </p:nvSpPr>
        <p:spPr bwMode="auto">
          <a:xfrm>
            <a:off x="2047469" y="3061332"/>
            <a:ext cx="6918471" cy="337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发光器件：外加电信号，发光器件将产生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光辐射，从而发光；如：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CRT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PDP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光调制器件：在外加电信号作用下，器件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的局部区域的光特性发生变化，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引起光线透过或反射如：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LCD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 </a:t>
            </a:r>
          </a:p>
        </p:txBody>
      </p:sp>
    </p:spTree>
    <p:extLst>
      <p:ext uri="{BB962C8B-B14F-4D97-AF65-F5344CB8AC3E}">
        <p14:creationId xmlns:p14="http://schemas.microsoft.com/office/powerpoint/2010/main" val="39570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100" grpId="0"/>
      <p:bldP spid="102" grpId="0"/>
      <p:bldP spid="103" grpId="0"/>
      <p:bldP spid="1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136E-B647-468F-9C98-2C4E1226722D}"/>
              </a:ext>
            </a:extLst>
          </p:cNvPr>
          <p:cNvGrpSpPr>
            <a:grpSpLocks/>
          </p:cNvGrpSpPr>
          <p:nvPr/>
        </p:nvGrpSpPr>
        <p:grpSpPr bwMode="auto">
          <a:xfrm>
            <a:off x="413497" y="1254525"/>
            <a:ext cx="7734300" cy="1981200"/>
            <a:chOff x="408" y="1536"/>
            <a:chExt cx="4872" cy="1248"/>
          </a:xfrm>
        </p:grpSpPr>
        <p:sp>
          <p:nvSpPr>
            <p:cNvPr id="24" name="矩形 21540">
              <a:extLst>
                <a:ext uri="{FF2B5EF4-FFF2-40B4-BE49-F238E27FC236}">
                  <a16:creationId xmlns:a16="http://schemas.microsoft.com/office/drawing/2014/main" id="{EBCD77CB-E94E-4569-8839-4FB637AD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1872" cy="864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文本框 21541">
              <a:extLst>
                <a:ext uri="{FF2B5EF4-FFF2-40B4-BE49-F238E27FC236}">
                  <a16:creationId xmlns:a16="http://schemas.microsoft.com/office/drawing/2014/main" id="{BA5AFCEE-668C-4AA4-90F1-1D57A7388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4" y="2178"/>
              <a:ext cx="960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控制器</a:t>
              </a:r>
            </a:p>
          </p:txBody>
        </p:sp>
        <p:sp>
          <p:nvSpPr>
            <p:cNvPr id="26" name="文本框 21542">
              <a:extLst>
                <a:ext uri="{FF2B5EF4-FFF2-40B4-BE49-F238E27FC236}">
                  <a16:creationId xmlns:a16="http://schemas.microsoft.com/office/drawing/2014/main" id="{ACE3FA5A-FD30-432C-9764-19CA29629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9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27" name="文本框 21543">
              <a:extLst>
                <a:ext uri="{FF2B5EF4-FFF2-40B4-BE49-F238E27FC236}">
                  <a16:creationId xmlns:a16="http://schemas.microsoft.com/office/drawing/2014/main" id="{231167E1-89DD-405C-B809-51CA99B2B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36"/>
              <a:ext cx="18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显示器适配器</a:t>
              </a:r>
            </a:p>
          </p:txBody>
        </p:sp>
        <p:grpSp>
          <p:nvGrpSpPr>
            <p:cNvPr id="28" name="组合 21547">
              <a:extLst>
                <a:ext uri="{FF2B5EF4-FFF2-40B4-BE49-F238E27FC236}">
                  <a16:creationId xmlns:a16="http://schemas.microsoft.com/office/drawing/2014/main" id="{70BBECED-60D7-4943-BEDB-94C15AFF4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920"/>
              <a:ext cx="1584" cy="864"/>
              <a:chOff x="3504" y="2112"/>
              <a:chExt cx="1584" cy="864"/>
            </a:xfrm>
          </p:grpSpPr>
          <p:sp>
            <p:nvSpPr>
              <p:cNvPr id="35" name="矩形 21545">
                <a:extLst>
                  <a:ext uri="{FF2B5EF4-FFF2-40B4-BE49-F238E27FC236}">
                    <a16:creationId xmlns:a16="http://schemas.microsoft.com/office/drawing/2014/main" id="{5E531BFC-4296-44A3-9E19-2B9EA8F84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1584" cy="864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文本框 21546">
                <a:extLst>
                  <a:ext uri="{FF2B5EF4-FFF2-40B4-BE49-F238E27FC236}">
                    <a16:creationId xmlns:a16="http://schemas.microsoft.com/office/drawing/2014/main" id="{16C6CCC5-E3FF-4403-AED5-67AE687FB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5" y="2352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显示器件</a:t>
                </a:r>
              </a:p>
            </p:txBody>
          </p:sp>
        </p:grpSp>
        <p:sp>
          <p:nvSpPr>
            <p:cNvPr id="29" name="直接连接符 21549">
              <a:extLst>
                <a:ext uri="{FF2B5EF4-FFF2-40B4-BE49-F238E27FC236}">
                  <a16:creationId xmlns:a16="http://schemas.microsoft.com/office/drawing/2014/main" id="{B4B95369-FE7B-4761-BCEE-9B1F43D54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5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直接连接符 21550">
              <a:extLst>
                <a:ext uri="{FF2B5EF4-FFF2-40B4-BE49-F238E27FC236}">
                  <a16:creationId xmlns:a16="http://schemas.microsoft.com/office/drawing/2014/main" id="{960BDB9B-DAA2-4D29-BD7E-FCB5F41EF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35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文本框 21551">
              <a:extLst>
                <a:ext uri="{FF2B5EF4-FFF2-40B4-BE49-F238E27FC236}">
                  <a16:creationId xmlns:a16="http://schemas.microsoft.com/office/drawing/2014/main" id="{93718A19-CB1F-4772-9937-2684C3F0B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2160"/>
              <a:ext cx="7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</p:grpSp>
      <p:sp>
        <p:nvSpPr>
          <p:cNvPr id="38" name="文本框 21543">
            <a:extLst>
              <a:ext uri="{FF2B5EF4-FFF2-40B4-BE49-F238E27FC236}">
                <a16:creationId xmlns:a16="http://schemas.microsoft.com/office/drawing/2014/main" id="{37A9EDCD-2438-429A-B05A-C82A7E20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47" y="3616725"/>
            <a:ext cx="8319246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defTabSz="914400">
              <a:lnSpc>
                <a:spcPct val="130000"/>
              </a:lnSpc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>
              <a:lnSpc>
                <a:spcPct val="150000"/>
              </a:lnSpc>
            </a:pPr>
            <a:r>
              <a:rPr lang="zh-CN" altLang="en-US" dirty="0"/>
              <a:t>本节主要讨论：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CRT</a:t>
            </a:r>
            <a:r>
              <a:rPr lang="zh-CN" altLang="en-US" dirty="0"/>
              <a:t>显示器</a:t>
            </a:r>
            <a:r>
              <a:rPr lang="zh-CN" altLang="en-US" dirty="0">
                <a:solidFill>
                  <a:srgbClr val="ED7D31"/>
                </a:solidFill>
              </a:rPr>
              <a:t>显示方式、成像原理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563C1"/>
                </a:solidFill>
              </a:rPr>
              <a:t>屏幕显示与显示缓存的对应关系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51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二、显示技术中的相关术语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8" name="文本框 21543">
            <a:extLst>
              <a:ext uri="{FF2B5EF4-FFF2-40B4-BE49-F238E27FC236}">
                <a16:creationId xmlns:a16="http://schemas.microsoft.com/office/drawing/2014/main" id="{37A9EDCD-2438-429A-B05A-C82A7E20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4" y="880217"/>
            <a:ext cx="9052671" cy="561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defTabSz="914400">
              <a:lnSpc>
                <a:spcPct val="130000"/>
              </a:lnSpc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dirty="0">
                <a:solidFill>
                  <a:srgbClr val="0563C1"/>
                </a:solidFill>
              </a:rPr>
              <a:t>1</a:t>
            </a:r>
            <a:r>
              <a:rPr lang="zh-CN" altLang="en-US" dirty="0">
                <a:solidFill>
                  <a:srgbClr val="0563C1"/>
                </a:solidFill>
              </a:rPr>
              <a:t>、图形（</a:t>
            </a:r>
            <a:r>
              <a:rPr lang="en-US" altLang="zh-CN" dirty="0">
                <a:solidFill>
                  <a:srgbClr val="0563C1"/>
                </a:solidFill>
              </a:rPr>
              <a:t>graphics</a:t>
            </a:r>
            <a:r>
              <a:rPr lang="zh-CN" altLang="en-US" dirty="0">
                <a:solidFill>
                  <a:srgbClr val="0563C1"/>
                </a:solidFill>
              </a:rPr>
              <a:t>）</a:t>
            </a:r>
            <a:r>
              <a:rPr lang="zh-CN" altLang="en-US" dirty="0"/>
              <a:t>：是指没有亮暗层次变化的线条图。</a:t>
            </a:r>
            <a:endParaRPr lang="en-US" altLang="zh-CN" dirty="0"/>
          </a:p>
          <a:p>
            <a:r>
              <a:rPr lang="en-US" altLang="zh-CN" dirty="0">
                <a:solidFill>
                  <a:srgbClr val="0563C1"/>
                </a:solidFill>
              </a:rPr>
              <a:t>2</a:t>
            </a:r>
            <a:r>
              <a:rPr lang="zh-CN" altLang="en-US" dirty="0">
                <a:solidFill>
                  <a:srgbClr val="0563C1"/>
                </a:solidFill>
              </a:rPr>
              <a:t>、图像（</a:t>
            </a:r>
            <a:r>
              <a:rPr lang="en-US" altLang="zh-CN" dirty="0">
                <a:solidFill>
                  <a:srgbClr val="0563C1"/>
                </a:solidFill>
              </a:rPr>
              <a:t>image</a:t>
            </a:r>
            <a:r>
              <a:rPr lang="zh-CN" altLang="en-US" dirty="0">
                <a:solidFill>
                  <a:srgbClr val="0563C1"/>
                </a:solidFill>
              </a:rPr>
              <a:t>）</a:t>
            </a:r>
            <a:r>
              <a:rPr lang="zh-CN" altLang="en-US" dirty="0"/>
              <a:t>：是指具有亮暗层次的图。</a:t>
            </a:r>
            <a:endParaRPr lang="en-US" altLang="zh-CN" dirty="0"/>
          </a:p>
          <a:p>
            <a:r>
              <a:rPr lang="en-US" altLang="zh-CN" dirty="0">
                <a:solidFill>
                  <a:srgbClr val="0563C1"/>
                </a:solidFill>
              </a:rPr>
              <a:t>3</a:t>
            </a:r>
            <a:r>
              <a:rPr lang="zh-CN" altLang="en-US" dirty="0">
                <a:solidFill>
                  <a:srgbClr val="0563C1"/>
                </a:solidFill>
              </a:rPr>
              <a:t>、分辨率</a:t>
            </a:r>
            <a:r>
              <a:rPr lang="zh-CN" altLang="en-US" dirty="0"/>
              <a:t>：是指显示器所能表示的像素个数。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（注：图形质量是由分辨率和灰度级决定的）</a:t>
            </a:r>
            <a:endParaRPr lang="en-US" altLang="zh-CN" dirty="0"/>
          </a:p>
          <a:p>
            <a:r>
              <a:rPr lang="en-US" altLang="zh-CN" dirty="0">
                <a:solidFill>
                  <a:srgbClr val="0563C1"/>
                </a:solidFill>
              </a:rPr>
              <a:t>4</a:t>
            </a:r>
            <a:r>
              <a:rPr lang="zh-CN" altLang="en-US" dirty="0">
                <a:solidFill>
                  <a:srgbClr val="0563C1"/>
                </a:solidFill>
              </a:rPr>
              <a:t>、灰度级</a:t>
            </a:r>
            <a:r>
              <a:rPr lang="zh-CN" altLang="en-US" dirty="0"/>
              <a:t>：是指黑白显示器中所显示的像素点的亮暗差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zh-CN" altLang="en-US" dirty="0"/>
              <a:t>别，在彩色显示器中则表现为颜色的不同。</a:t>
            </a:r>
            <a:endParaRPr lang="en-US" altLang="zh-CN" dirty="0"/>
          </a:p>
          <a:p>
            <a:r>
              <a:rPr lang="en-US" altLang="zh-CN" dirty="0">
                <a:solidFill>
                  <a:srgbClr val="0563C1"/>
                </a:solidFill>
              </a:rPr>
              <a:t>5</a:t>
            </a:r>
            <a:r>
              <a:rPr lang="zh-CN" altLang="en-US" dirty="0">
                <a:solidFill>
                  <a:srgbClr val="0563C1"/>
                </a:solidFill>
              </a:rPr>
              <a:t>、刷新</a:t>
            </a:r>
            <a:r>
              <a:rPr lang="zh-CN" altLang="en-US" dirty="0"/>
              <a:t>：为了使人眼能看到稳定的图像显示，必须使电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子束不断地重复扫描整个屏幕，这个过程叫做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刷新，刷新频率大于</a:t>
            </a:r>
            <a:r>
              <a:rPr lang="en-US" altLang="zh-CN" dirty="0"/>
              <a:t>25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秒时才不会感到闪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烁。显示设备中通常选用每秒刷新</a:t>
            </a:r>
            <a:r>
              <a:rPr lang="en-US" altLang="zh-CN" dirty="0"/>
              <a:t>70</a:t>
            </a:r>
            <a:r>
              <a:rPr lang="zh-CN" altLang="en-US" dirty="0"/>
              <a:t>帧图像。</a:t>
            </a:r>
          </a:p>
        </p:txBody>
      </p:sp>
    </p:spTree>
    <p:extLst>
      <p:ext uri="{BB962C8B-B14F-4D97-AF65-F5344CB8AC3E}">
        <p14:creationId xmlns:p14="http://schemas.microsoft.com/office/powerpoint/2010/main" val="13000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二、显示技术中的相关术语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8" name="文本框 21543">
            <a:extLst>
              <a:ext uri="{FF2B5EF4-FFF2-40B4-BE49-F238E27FC236}">
                <a16:creationId xmlns:a16="http://schemas.microsoft.com/office/drawing/2014/main" id="{37A9EDCD-2438-429A-B05A-C82A7E20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4" y="699242"/>
            <a:ext cx="9052671" cy="580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defTabSz="914400">
              <a:lnSpc>
                <a:spcPct val="130000"/>
              </a:lnSpc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563C1"/>
                </a:solidFill>
              </a:rPr>
              <a:t>6</a:t>
            </a:r>
            <a:r>
              <a:rPr lang="zh-CN" altLang="en-US" dirty="0">
                <a:solidFill>
                  <a:srgbClr val="0563C1"/>
                </a:solidFill>
              </a:rPr>
              <a:t>、随机扫描</a:t>
            </a:r>
            <a:r>
              <a:rPr lang="zh-CN" altLang="en-US" dirty="0"/>
              <a:t>：是控制电子束在</a:t>
            </a:r>
            <a:r>
              <a:rPr lang="en-US" altLang="zh-CN" dirty="0"/>
              <a:t>CRT</a:t>
            </a:r>
            <a:r>
              <a:rPr lang="zh-CN" altLang="en-US" dirty="0"/>
              <a:t>屏幕上随机地运动，从而产生图形和字符。电子束只在需要作图的地方扫描，而不必扫描全屏幕，所以这种扫描方式画图速度快，图像清晰。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ED7D31"/>
                </a:solidFill>
              </a:rPr>
              <a:t>    </a:t>
            </a:r>
            <a:r>
              <a:rPr lang="zh-CN" altLang="en-US" dirty="0">
                <a:solidFill>
                  <a:srgbClr val="ED7D31"/>
                </a:solidFill>
              </a:rPr>
              <a:t>光栅扫描</a:t>
            </a:r>
            <a:r>
              <a:rPr lang="zh-CN" altLang="en-US" dirty="0"/>
              <a:t>是从上至下顺序扫描，采用逐行扫描和隔行扫描两种方式。</a:t>
            </a:r>
            <a:r>
              <a:rPr lang="zh-CN" altLang="en-US" dirty="0">
                <a:solidFill>
                  <a:srgbClr val="ED7D31"/>
                </a:solidFill>
              </a:rPr>
              <a:t>逐行扫描</a:t>
            </a:r>
            <a:r>
              <a:rPr lang="zh-CN" altLang="en-US" dirty="0"/>
              <a:t>就是从屏幕顶部开始一行接一行地扫描，一直到底，反复进行。电视系统采用隔行扫描，它把一帧图像分为奇数行和偶数行，如果本次扫描奇数行</a:t>
            </a:r>
            <a:r>
              <a:rPr lang="en-US" altLang="zh-CN" dirty="0"/>
              <a:t>,</a:t>
            </a:r>
            <a:r>
              <a:rPr lang="zh-CN" altLang="en-US" dirty="0"/>
              <a:t>下次则扫描偶数行，交替进行。</a:t>
            </a:r>
          </a:p>
        </p:txBody>
      </p:sp>
    </p:spTree>
    <p:extLst>
      <p:ext uri="{BB962C8B-B14F-4D97-AF65-F5344CB8AC3E}">
        <p14:creationId xmlns:p14="http://schemas.microsoft.com/office/powerpoint/2010/main" val="29740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7532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CRT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显示器的显示方式与常见显示规格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3D48C7-FC64-483B-941F-12C9BE722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39574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显示方式 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B747B3-5037-42F8-ACCA-4B1ECF737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34774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r>
              <a:rPr lang="en-US" altLang="zh-CN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</a:t>
            </a:r>
            <a:r>
              <a:rPr lang="en-US" altLang="zh-CN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(A/N)</a:t>
            </a: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方式：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4170EF-B357-47C2-B9A8-3DDBA0A29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44374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图形</a:t>
            </a:r>
            <a:r>
              <a:rPr lang="en-US" altLang="zh-CN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(APA)</a:t>
            </a: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方式：   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D7161D03-E531-45A6-91F1-FC434363EB9A}"/>
              </a:ext>
            </a:extLst>
          </p:cNvPr>
          <p:cNvSpPr>
            <a:spLocks/>
          </p:cNvSpPr>
          <p:nvPr/>
        </p:nvSpPr>
        <p:spPr bwMode="auto">
          <a:xfrm>
            <a:off x="1752600" y="1163374"/>
            <a:ext cx="228600" cy="762000"/>
          </a:xfrm>
          <a:prstGeom prst="leftBrace">
            <a:avLst>
              <a:gd name="adj1" fmla="val 2773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CE782B-DBEF-4121-9E26-A6B87529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934774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以字符为显示单位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EDF3D2-0001-44C8-9B92-3018799C5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544374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以点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象素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为显示单位  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2D4D5F-E7E2-4C39-BF52-15F0E506F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39208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显示规格   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03AC775-5FDB-479F-9FD2-04703AA28516}"/>
              </a:ext>
            </a:extLst>
          </p:cNvPr>
          <p:cNvSpPr>
            <a:spLocks/>
          </p:cNvSpPr>
          <p:nvPr/>
        </p:nvSpPr>
        <p:spPr bwMode="auto">
          <a:xfrm>
            <a:off x="1752600" y="2510608"/>
            <a:ext cx="228600" cy="1143000"/>
          </a:xfrm>
          <a:prstGeom prst="leftBrace">
            <a:avLst>
              <a:gd name="adj1" fmla="val 4159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EC55DC-7338-4AA5-AE95-CAB1AB6DE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82008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显示方式  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E28F5E-58DA-48D1-94AD-3BDC6323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15408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分辨率  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085BC2-14DB-4F7F-86D2-D123485A8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348808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颜色  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A755BB-9FCC-4334-91E2-0B3EF1F1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482" y="2315345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A/N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：一帧画面显示的字符数  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558F8F-2CD6-45B2-82F1-1434D88FB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424" y="2868199"/>
            <a:ext cx="411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（字符行数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列数）  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7DE4C3-EC81-4217-80FF-44F8677BB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482" y="3367858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APA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：一帧画面显示的象点数  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805553-1FF7-497A-A984-3C8F1718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814" y="3858480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（每线点数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线数）  </a:t>
            </a: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F2A26159-B310-4DA4-AF1F-B17AC718F877}"/>
              </a:ext>
            </a:extLst>
          </p:cNvPr>
          <p:cNvSpPr>
            <a:spLocks/>
          </p:cNvSpPr>
          <p:nvPr/>
        </p:nvSpPr>
        <p:spPr bwMode="auto">
          <a:xfrm>
            <a:off x="3397682" y="2696345"/>
            <a:ext cx="228600" cy="914400"/>
          </a:xfrm>
          <a:prstGeom prst="leftBrace">
            <a:avLst>
              <a:gd name="adj1" fmla="val 48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D2BD1D-8B0E-4E50-A017-34489C1E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40" y="2877236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25×80  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352115E-4E57-4729-9527-B16A6F39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730" y="3867517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640×200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81156F-67CF-4D51-887A-DE6DDA35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58472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适配器提供显示规格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8FA6C0B-0948-4617-94C3-8B0497B7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91895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VGA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卡：   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196D3870-1442-4156-8A7A-B283C1075F9B}"/>
              </a:ext>
            </a:extLst>
          </p:cNvPr>
          <p:cNvSpPr>
            <a:spLocks/>
          </p:cNvSpPr>
          <p:nvPr/>
        </p:nvSpPr>
        <p:spPr bwMode="auto">
          <a:xfrm>
            <a:off x="1752600" y="5268095"/>
            <a:ext cx="228600" cy="762000"/>
          </a:xfrm>
          <a:prstGeom prst="leftBrace">
            <a:avLst>
              <a:gd name="adj1" fmla="val 2773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402536A-329F-4443-BD47-92DC1E3D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96329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A/N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6B0493-35A8-4EC8-A3F0-5CC978A0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72895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APA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   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D14C5C-0626-4934-8840-6B778BEDB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963295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25×40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25×80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9F63A28-D0E5-4F9D-8D37-2C676768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72895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320×200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∼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204DB3-7C97-4749-AF3E-31AAB903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63295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色、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色   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E7C189-57EE-4828-9B47-8032B8AC8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22" y="5572895"/>
            <a:ext cx="2316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800×600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1E97DE-976C-475B-8CAF-6FAB2DA0F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572895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色、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256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色   </a:t>
            </a:r>
          </a:p>
        </p:txBody>
      </p:sp>
    </p:spTree>
    <p:extLst>
      <p:ext uri="{BB962C8B-B14F-4D97-AF65-F5344CB8AC3E}">
        <p14:creationId xmlns:p14="http://schemas.microsoft.com/office/powerpoint/2010/main" val="293924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33" grpId="0" animBg="1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373425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四、光栅扫描成象原理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7E6DA76-C046-43CC-B2CC-1ACBF597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026504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CRT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   </a:t>
            </a:r>
          </a:p>
        </p:txBody>
      </p:sp>
      <p:sp>
        <p:nvSpPr>
          <p:cNvPr id="48" name="直接连接符 47">
            <a:extLst>
              <a:ext uri="{FF2B5EF4-FFF2-40B4-BE49-F238E27FC236}">
                <a16:creationId xmlns:a16="http://schemas.microsoft.com/office/drawing/2014/main" id="{9E3C69D0-5682-4BED-BA7A-AE0C66F36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6134" y="31116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直接连接符 48">
            <a:extLst>
              <a:ext uri="{FF2B5EF4-FFF2-40B4-BE49-F238E27FC236}">
                <a16:creationId xmlns:a16="http://schemas.microsoft.com/office/drawing/2014/main" id="{63D60E6D-1DEE-41EB-8230-71F47D02D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934" y="4330800"/>
            <a:ext cx="990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直接连接符 49">
            <a:extLst>
              <a:ext uri="{FF2B5EF4-FFF2-40B4-BE49-F238E27FC236}">
                <a16:creationId xmlns:a16="http://schemas.microsoft.com/office/drawing/2014/main" id="{C22FBBB7-5561-4FCF-B43F-219D66E6E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8534" y="17400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31BAA77-01F5-4764-900E-F8389D2A1806}"/>
              </a:ext>
            </a:extLst>
          </p:cNvPr>
          <p:cNvGrpSpPr>
            <a:grpSpLocks/>
          </p:cNvGrpSpPr>
          <p:nvPr/>
        </p:nvGrpSpPr>
        <p:grpSpPr bwMode="auto">
          <a:xfrm>
            <a:off x="1602534" y="1587600"/>
            <a:ext cx="6669088" cy="2743200"/>
            <a:chOff x="816" y="1632"/>
            <a:chExt cx="4201" cy="1728"/>
          </a:xfrm>
        </p:grpSpPr>
        <p:sp>
          <p:nvSpPr>
            <p:cNvPr id="52" name="文本框 8235">
              <a:extLst>
                <a:ext uri="{FF2B5EF4-FFF2-40B4-BE49-F238E27FC236}">
                  <a16:creationId xmlns:a16="http://schemas.microsoft.com/office/drawing/2014/main" id="{5EAF44E1-D9C7-4DFB-BC29-7ACCAFAC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" y="2160"/>
              <a:ext cx="388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荧光屏</a:t>
              </a:r>
            </a:p>
          </p:txBody>
        </p:sp>
        <p:grpSp>
          <p:nvGrpSpPr>
            <p:cNvPr id="53" name="组合 8237">
              <a:extLst>
                <a:ext uri="{FF2B5EF4-FFF2-40B4-BE49-F238E27FC236}">
                  <a16:creationId xmlns:a16="http://schemas.microsoft.com/office/drawing/2014/main" id="{77A15EA7-710E-434E-A5A2-372FCBBA6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12"/>
              <a:ext cx="2692" cy="1104"/>
              <a:chOff x="933" y="2256"/>
              <a:chExt cx="2692" cy="1104"/>
            </a:xfrm>
          </p:grpSpPr>
          <p:sp>
            <p:nvSpPr>
              <p:cNvPr id="59" name="文本框 8232">
                <a:extLst>
                  <a:ext uri="{FF2B5EF4-FFF2-40B4-BE49-F238E27FC236}">
                    <a16:creationId xmlns:a16="http://schemas.microsoft.com/office/drawing/2014/main" id="{641059EE-1FE5-4B5A-AB8B-D47789355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" y="2304"/>
                <a:ext cx="388" cy="912"/>
              </a:xfrm>
              <a:prstGeom prst="rect">
                <a:avLst/>
              </a:prstGeom>
              <a:solidFill>
                <a:srgbClr val="0563C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电子枪</a:t>
                </a:r>
              </a:p>
            </p:txBody>
          </p:sp>
          <p:sp>
            <p:nvSpPr>
              <p:cNvPr id="60" name="文本框 8233">
                <a:extLst>
                  <a:ext uri="{FF2B5EF4-FFF2-40B4-BE49-F238E27FC236}">
                    <a16:creationId xmlns:a16="http://schemas.microsoft.com/office/drawing/2014/main" id="{9949102D-DC0B-4FFC-B882-1618E62FA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2256"/>
                <a:ext cx="388" cy="1104"/>
              </a:xfrm>
              <a:prstGeom prst="rect">
                <a:avLst/>
              </a:prstGeom>
              <a:solidFill>
                <a:srgbClr val="0563C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聚焦系统</a:t>
                </a:r>
              </a:p>
            </p:txBody>
          </p:sp>
          <p:sp>
            <p:nvSpPr>
              <p:cNvPr id="61" name="文本框 8234">
                <a:extLst>
                  <a:ext uri="{FF2B5EF4-FFF2-40B4-BE49-F238E27FC236}">
                    <a16:creationId xmlns:a16="http://schemas.microsoft.com/office/drawing/2014/main" id="{BCF4D0F1-AB76-4D49-B00E-57AD4F07B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2256"/>
                <a:ext cx="388" cy="1104"/>
              </a:xfrm>
              <a:prstGeom prst="rect">
                <a:avLst/>
              </a:prstGeom>
              <a:solidFill>
                <a:srgbClr val="0563C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水平偏转</a:t>
                </a:r>
              </a:p>
            </p:txBody>
          </p:sp>
          <p:sp>
            <p:nvSpPr>
              <p:cNvPr id="62" name="文本框 8236">
                <a:extLst>
                  <a:ext uri="{FF2B5EF4-FFF2-40B4-BE49-F238E27FC236}">
                    <a16:creationId xmlns:a16="http://schemas.microsoft.com/office/drawing/2014/main" id="{28C6321F-3F40-4DAB-A807-576DB4F29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7" y="2256"/>
                <a:ext cx="388" cy="1104"/>
              </a:xfrm>
              <a:prstGeom prst="rect">
                <a:avLst/>
              </a:prstGeom>
              <a:solidFill>
                <a:srgbClr val="0563C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垂直偏转</a:t>
                </a:r>
              </a:p>
            </p:txBody>
          </p:sp>
        </p:grpSp>
        <p:sp>
          <p:nvSpPr>
            <p:cNvPr id="54" name="直接连接符 8239">
              <a:extLst>
                <a:ext uri="{FF2B5EF4-FFF2-40B4-BE49-F238E27FC236}">
                  <a16:creationId xmlns:a16="http://schemas.microsoft.com/office/drawing/2014/main" id="{E6E07D9F-E286-4844-A5E9-865DAFA00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68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直接连接符 8241">
              <a:extLst>
                <a:ext uri="{FF2B5EF4-FFF2-40B4-BE49-F238E27FC236}">
                  <a16:creationId xmlns:a16="http://schemas.microsoft.com/office/drawing/2014/main" id="{C1D0A0D1-4093-4DAE-96D4-BD242602E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60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直接连接符 8242">
              <a:extLst>
                <a:ext uri="{FF2B5EF4-FFF2-40B4-BE49-F238E27FC236}">
                  <a16:creationId xmlns:a16="http://schemas.microsoft.com/office/drawing/2014/main" id="{51F96C58-D840-4EDD-AB95-0F20D63FD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68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直接连接符 8243">
              <a:extLst>
                <a:ext uri="{FF2B5EF4-FFF2-40B4-BE49-F238E27FC236}">
                  <a16:creationId xmlns:a16="http://schemas.microsoft.com/office/drawing/2014/main" id="{C7E8DA4F-36A0-42F8-BC1F-560ABFCE9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728"/>
              <a:ext cx="57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文本框 8246">
              <a:extLst>
                <a:ext uri="{FF2B5EF4-FFF2-40B4-BE49-F238E27FC236}">
                  <a16:creationId xmlns:a16="http://schemas.microsoft.com/office/drawing/2014/main" id="{DE3F239D-EC6E-480D-8536-23900198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32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显示头</a:t>
              </a: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1C7D3950-8C93-4232-9018-0DE6C6131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534" y="4559400"/>
            <a:ext cx="1828800" cy="52322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视频放大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0CF6ABE-093C-4179-99A5-CDE9EC9B7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34" y="4559400"/>
            <a:ext cx="1828800" cy="52322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扫描控制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0083A57-789A-4B03-B708-4C0D8F4E84DB}"/>
              </a:ext>
            </a:extLst>
          </p:cNvPr>
          <p:cNvGrpSpPr>
            <a:grpSpLocks/>
          </p:cNvGrpSpPr>
          <p:nvPr/>
        </p:nvGrpSpPr>
        <p:grpSpPr bwMode="auto">
          <a:xfrm>
            <a:off x="2440734" y="2883000"/>
            <a:ext cx="609600" cy="457200"/>
            <a:chOff x="1344" y="2448"/>
            <a:chExt cx="384" cy="288"/>
          </a:xfrm>
        </p:grpSpPr>
        <p:sp>
          <p:nvSpPr>
            <p:cNvPr id="66" name="直接连接符 8250">
              <a:extLst>
                <a:ext uri="{FF2B5EF4-FFF2-40B4-BE49-F238E27FC236}">
                  <a16:creationId xmlns:a16="http://schemas.microsoft.com/office/drawing/2014/main" id="{68B4B521-3E1A-4E8C-B754-927257F2D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4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直接连接符 8251">
              <a:extLst>
                <a:ext uri="{FF2B5EF4-FFF2-40B4-BE49-F238E27FC236}">
                  <a16:creationId xmlns:a16="http://schemas.microsoft.com/office/drawing/2014/main" id="{DB437205-80DE-47D1-9DEF-9EC02182E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直接连接符 8252">
              <a:extLst>
                <a:ext uri="{FF2B5EF4-FFF2-40B4-BE49-F238E27FC236}">
                  <a16:creationId xmlns:a16="http://schemas.microsoft.com/office/drawing/2014/main" id="{D54C65C0-E173-460A-A749-490E43197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73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9" name="直接连接符 68">
            <a:extLst>
              <a:ext uri="{FF2B5EF4-FFF2-40B4-BE49-F238E27FC236}">
                <a16:creationId xmlns:a16="http://schemas.microsoft.com/office/drawing/2014/main" id="{59EDD6B5-9870-4A95-B62E-EB114996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5334" y="31116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直接连接符 69">
            <a:extLst>
              <a:ext uri="{FF2B5EF4-FFF2-40B4-BE49-F238E27FC236}">
                <a16:creationId xmlns:a16="http://schemas.microsoft.com/office/drawing/2014/main" id="{74D7590D-C9A8-40E0-BB8C-E5DFBD469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4534" y="3111600"/>
            <a:ext cx="15240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直接连接符 70">
            <a:extLst>
              <a:ext uri="{FF2B5EF4-FFF2-40B4-BE49-F238E27FC236}">
                <a16:creationId xmlns:a16="http://schemas.microsoft.com/office/drawing/2014/main" id="{C8D62F64-B275-4CB3-BF69-94821BC77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934" y="5092800"/>
            <a:ext cx="0" cy="533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直接连接符 71">
            <a:extLst>
              <a:ext uri="{FF2B5EF4-FFF2-40B4-BE49-F238E27FC236}">
                <a16:creationId xmlns:a16="http://schemas.microsoft.com/office/drawing/2014/main" id="{28AB04AA-2AF3-4FF2-894B-235231731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934" y="3873600"/>
            <a:ext cx="0" cy="685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E063BB1-44D9-4203-9765-C5A54BFCD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934" y="5593008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视频信号</a:t>
            </a:r>
          </a:p>
        </p:txBody>
      </p:sp>
      <p:sp>
        <p:nvSpPr>
          <p:cNvPr id="74" name="直接连接符 73">
            <a:extLst>
              <a:ext uri="{FF2B5EF4-FFF2-40B4-BE49-F238E27FC236}">
                <a16:creationId xmlns:a16="http://schemas.microsoft.com/office/drawing/2014/main" id="{C0230BED-E7AE-4A31-9DAC-F65C4AE51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934" y="5092800"/>
            <a:ext cx="0" cy="533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直接连接符 74">
            <a:extLst>
              <a:ext uri="{FF2B5EF4-FFF2-40B4-BE49-F238E27FC236}">
                <a16:creationId xmlns:a16="http://schemas.microsoft.com/office/drawing/2014/main" id="{7EE75F1E-1B91-4A27-B949-AC6055978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134" y="5092800"/>
            <a:ext cx="0" cy="533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直接连接符 75">
            <a:extLst>
              <a:ext uri="{FF2B5EF4-FFF2-40B4-BE49-F238E27FC236}">
                <a16:creationId xmlns:a16="http://schemas.microsoft.com/office/drawing/2014/main" id="{ED697D27-A2E7-4D43-B66A-20932C542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0534" y="4102200"/>
            <a:ext cx="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直接连接符 76">
            <a:extLst>
              <a:ext uri="{FF2B5EF4-FFF2-40B4-BE49-F238E27FC236}">
                <a16:creationId xmlns:a16="http://schemas.microsoft.com/office/drawing/2014/main" id="{791CCEAB-A7D8-4203-8A0A-29DC99B9A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3534" y="4102200"/>
            <a:ext cx="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82D66F7-8874-4CA6-AAC0-6FC3336DC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734" y="559300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水平同步信号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D9053E-9872-486C-9E4E-F38992935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480" y="559300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垂直同步信号</a:t>
            </a:r>
          </a:p>
        </p:txBody>
      </p:sp>
    </p:spTree>
    <p:extLst>
      <p:ext uri="{BB962C8B-B14F-4D97-AF65-F5344CB8AC3E}">
        <p14:creationId xmlns:p14="http://schemas.microsoft.com/office/powerpoint/2010/main" val="15542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3" grpId="0" animBg="1"/>
      <p:bldP spid="64" grpId="0" animBg="1"/>
      <p:bldP spid="73" grpId="0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373425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四、光栅扫描成象原理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6E3226-DCCF-4AAA-ADB5-7BEB8D4C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780151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、扫描方式   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DD4A21E-AF74-437F-8C7E-E62DB6C7F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1246876"/>
            <a:ext cx="715327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电子束无固定扫描路径，控制电路复杂。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4067ED1-E39C-4128-ADBC-1DC07D203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246876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随机扫描：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15AFEE2-C10F-4022-8A4E-3CA3CDA8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704076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光栅扫描：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3864D46-792A-49F1-8F5E-8AD85EBD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4" y="1704076"/>
            <a:ext cx="71532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电子束扫描路径固定（自上而下，从左向右全屏扫描），控制电路简单。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F8D959F-1DC2-425D-A1DC-DB6242EDB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2599426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、光栅的形成   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E53A4BA-6A00-4290-A24E-A8A74B3E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2656576"/>
            <a:ext cx="14600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水平正扫</a:t>
            </a:r>
          </a:p>
        </p:txBody>
      </p:sp>
      <p:sp>
        <p:nvSpPr>
          <p:cNvPr id="87" name="直接连接符 86">
            <a:extLst>
              <a:ext uri="{FF2B5EF4-FFF2-40B4-BE49-F238E27FC236}">
                <a16:creationId xmlns:a16="http://schemas.microsoft.com/office/drawing/2014/main" id="{369940B1-6FDC-40C7-92BA-3A95163D0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3725" y="3342376"/>
            <a:ext cx="838200" cy="228600"/>
          </a:xfrm>
          <a:prstGeom prst="line">
            <a:avLst/>
          </a:prstGeom>
          <a:noFill/>
          <a:ln w="9525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4D5BDD3-7574-4DA5-BCFA-F2C22D82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342376"/>
            <a:ext cx="14600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水平回扫</a:t>
            </a:r>
          </a:p>
        </p:txBody>
      </p:sp>
      <p:sp>
        <p:nvSpPr>
          <p:cNvPr id="89" name="直接连接符 88">
            <a:extLst>
              <a:ext uri="{FF2B5EF4-FFF2-40B4-BE49-F238E27FC236}">
                <a16:creationId xmlns:a16="http://schemas.microsoft.com/office/drawing/2014/main" id="{81C90C65-2D55-432F-BAB4-1AF2CCC561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7525" y="4028176"/>
            <a:ext cx="990600" cy="228600"/>
          </a:xfrm>
          <a:prstGeom prst="line">
            <a:avLst/>
          </a:prstGeom>
          <a:noFill/>
          <a:ln w="9525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1BD4FE9-7E2C-48A8-A5FF-9FBE5C9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799576"/>
            <a:ext cx="14600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垂直回扫</a:t>
            </a:r>
          </a:p>
        </p:txBody>
      </p:sp>
      <p:sp>
        <p:nvSpPr>
          <p:cNvPr id="91" name="直接连接符 90">
            <a:extLst>
              <a:ext uri="{FF2B5EF4-FFF2-40B4-BE49-F238E27FC236}">
                <a16:creationId xmlns:a16="http://schemas.microsoft.com/office/drawing/2014/main" id="{917A319E-A0F2-4910-8B45-3C506BAD2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037576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直接连接符 91">
            <a:extLst>
              <a:ext uri="{FF2B5EF4-FFF2-40B4-BE49-F238E27FC236}">
                <a16:creationId xmlns:a16="http://schemas.microsoft.com/office/drawing/2014/main" id="{917AF0FF-C1D1-4775-9AA0-4FEF7C3B4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3266176"/>
            <a:ext cx="2514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直接连接符 92">
            <a:extLst>
              <a:ext uri="{FF2B5EF4-FFF2-40B4-BE49-F238E27FC236}">
                <a16:creationId xmlns:a16="http://schemas.microsoft.com/office/drawing/2014/main" id="{A0CF84DE-1F21-43FF-ABB0-7635CAA53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418576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直接连接符 93">
            <a:extLst>
              <a:ext uri="{FF2B5EF4-FFF2-40B4-BE49-F238E27FC236}">
                <a16:creationId xmlns:a16="http://schemas.microsoft.com/office/drawing/2014/main" id="{4994A35C-54E8-46B1-8D96-6264D3F3A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3647176"/>
            <a:ext cx="2514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直接连接符 94">
            <a:extLst>
              <a:ext uri="{FF2B5EF4-FFF2-40B4-BE49-F238E27FC236}">
                <a16:creationId xmlns:a16="http://schemas.microsoft.com/office/drawing/2014/main" id="{F58E3F54-B598-4339-A699-B95EB1E50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799576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直接连接符 95">
            <a:extLst>
              <a:ext uri="{FF2B5EF4-FFF2-40B4-BE49-F238E27FC236}">
                <a16:creationId xmlns:a16="http://schemas.microsoft.com/office/drawing/2014/main" id="{BED6F4FE-66DD-495E-A788-18A74C235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4028176"/>
            <a:ext cx="2514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直接连接符 96">
            <a:extLst>
              <a:ext uri="{FF2B5EF4-FFF2-40B4-BE49-F238E27FC236}">
                <a16:creationId xmlns:a16="http://schemas.microsoft.com/office/drawing/2014/main" id="{3F06D92E-D940-421C-8D23-30510BC89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180576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直接连接符 97">
            <a:extLst>
              <a:ext uri="{FF2B5EF4-FFF2-40B4-BE49-F238E27FC236}">
                <a16:creationId xmlns:a16="http://schemas.microsoft.com/office/drawing/2014/main" id="{00FAF75C-7EC8-47BC-8CA3-946995082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4409176"/>
            <a:ext cx="2514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直接连接符 98">
            <a:extLst>
              <a:ext uri="{FF2B5EF4-FFF2-40B4-BE49-F238E27FC236}">
                <a16:creationId xmlns:a16="http://schemas.microsoft.com/office/drawing/2014/main" id="{CC8A7A45-967B-4FFF-8A0A-2260A9BC9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561576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直接连接符 99">
            <a:extLst>
              <a:ext uri="{FF2B5EF4-FFF2-40B4-BE49-F238E27FC236}">
                <a16:creationId xmlns:a16="http://schemas.microsoft.com/office/drawing/2014/main" id="{BE417DF6-EF39-4C2C-AF59-6CE55B59B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037576"/>
            <a:ext cx="25908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直接连接符 100">
            <a:extLst>
              <a:ext uri="{FF2B5EF4-FFF2-40B4-BE49-F238E27FC236}">
                <a16:creationId xmlns:a16="http://schemas.microsoft.com/office/drawing/2014/main" id="{96578576-B6BB-40A6-BA1D-EE0C26166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25" y="2961376"/>
            <a:ext cx="990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直接连接符 101">
            <a:extLst>
              <a:ext uri="{FF2B5EF4-FFF2-40B4-BE49-F238E27FC236}">
                <a16:creationId xmlns:a16="http://schemas.microsoft.com/office/drawing/2014/main" id="{1A96E541-9DFB-45A9-8F5E-B92A55CF24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3266176"/>
            <a:ext cx="2514600" cy="1524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直接连接符 102">
            <a:extLst>
              <a:ext uri="{FF2B5EF4-FFF2-40B4-BE49-F238E27FC236}">
                <a16:creationId xmlns:a16="http://schemas.microsoft.com/office/drawing/2014/main" id="{DCCE6509-9836-4AC8-9B93-C7E5FB123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3647176"/>
            <a:ext cx="2514600" cy="1524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直接连接符 103">
            <a:extLst>
              <a:ext uri="{FF2B5EF4-FFF2-40B4-BE49-F238E27FC236}">
                <a16:creationId xmlns:a16="http://schemas.microsoft.com/office/drawing/2014/main" id="{8D205A8F-1952-4728-A755-39D2340649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4028176"/>
            <a:ext cx="2514600" cy="1524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直接连接符 104">
            <a:extLst>
              <a:ext uri="{FF2B5EF4-FFF2-40B4-BE49-F238E27FC236}">
                <a16:creationId xmlns:a16="http://schemas.microsoft.com/office/drawing/2014/main" id="{34F11A23-BEA1-40AD-B8C5-D8D05FC0F4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4409176"/>
            <a:ext cx="2514600" cy="1524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直接连接符 105">
            <a:extLst>
              <a:ext uri="{FF2B5EF4-FFF2-40B4-BE49-F238E27FC236}">
                <a16:creationId xmlns:a16="http://schemas.microsoft.com/office/drawing/2014/main" id="{EC78A647-7834-4863-8DAE-77780DB1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037576"/>
            <a:ext cx="2590800" cy="175260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69169E7-E86D-4C9E-B05E-672326A5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3247798"/>
            <a:ext cx="4953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水平偏转线圈加锯齿波电流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形成水平扫描线   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CCA3F07-718E-4FCE-9F11-7219F2B7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153" y="369628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defTabSz="914400"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defTabSz="914400"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defTabSz="914400"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defTabSz="914400">
              <a:defRPr sz="2400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（行扫描）   </a:t>
            </a:r>
          </a:p>
        </p:txBody>
      </p:sp>
      <p:sp>
        <p:nvSpPr>
          <p:cNvPr id="110" name="直接连接符 109">
            <a:extLst>
              <a:ext uri="{FF2B5EF4-FFF2-40B4-BE49-F238E27FC236}">
                <a16:creationId xmlns:a16="http://schemas.microsoft.com/office/drawing/2014/main" id="{F5EB0100-BF1F-45E5-82F4-364B571FD8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1117" y="5312220"/>
            <a:ext cx="533400" cy="279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" name="直接连接符 110">
            <a:extLst>
              <a:ext uri="{FF2B5EF4-FFF2-40B4-BE49-F238E27FC236}">
                <a16:creationId xmlns:a16="http://schemas.microsoft.com/office/drawing/2014/main" id="{713328C2-0801-4F43-B67A-BE93D7D99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517" y="5314573"/>
            <a:ext cx="2286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" name="直接连接符 111">
            <a:extLst>
              <a:ext uri="{FF2B5EF4-FFF2-40B4-BE49-F238E27FC236}">
                <a16:creationId xmlns:a16="http://schemas.microsoft.com/office/drawing/2014/main" id="{6136E54E-8D5E-4932-A432-268AC622D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3117" y="5314573"/>
            <a:ext cx="533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直接连接符 112">
            <a:extLst>
              <a:ext uri="{FF2B5EF4-FFF2-40B4-BE49-F238E27FC236}">
                <a16:creationId xmlns:a16="http://schemas.microsoft.com/office/drawing/2014/main" id="{54D112D4-3E9B-42E2-A1EF-6B8C704C1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517" y="5314573"/>
            <a:ext cx="2286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直接连接符 113">
            <a:extLst>
              <a:ext uri="{FF2B5EF4-FFF2-40B4-BE49-F238E27FC236}">
                <a16:creationId xmlns:a16="http://schemas.microsoft.com/office/drawing/2014/main" id="{8283EA8C-A79E-4942-B598-36A8AEDE47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5117" y="5314573"/>
            <a:ext cx="533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直接连接符 114">
            <a:extLst>
              <a:ext uri="{FF2B5EF4-FFF2-40B4-BE49-F238E27FC236}">
                <a16:creationId xmlns:a16="http://schemas.microsoft.com/office/drawing/2014/main" id="{609BE9D4-0A04-404B-AE70-D791A6474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517" y="5314573"/>
            <a:ext cx="2286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直接连接符 115">
            <a:extLst>
              <a:ext uri="{FF2B5EF4-FFF2-40B4-BE49-F238E27FC236}">
                <a16:creationId xmlns:a16="http://schemas.microsoft.com/office/drawing/2014/main" id="{33F30133-F7A5-4146-ADC3-B1B0AACC2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7117" y="5314573"/>
            <a:ext cx="533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" name="直接连接符 116">
            <a:extLst>
              <a:ext uri="{FF2B5EF4-FFF2-40B4-BE49-F238E27FC236}">
                <a16:creationId xmlns:a16="http://schemas.microsoft.com/office/drawing/2014/main" id="{0C23E7E9-ED66-4B82-A267-643CDFACA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517" y="5314573"/>
            <a:ext cx="2286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926FAE2-7373-4516-ADD7-2631EA088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4247773"/>
            <a:ext cx="4143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垂直偏转线圈加锯齿波电流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使水平线垂直移动      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98E2995-1BF6-4E7E-95A8-43E42818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2642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（场扫描）   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9095BFB-83CF-48DB-9BD6-FC5511107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717" y="5238373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行扫描电流：   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0B46A36-BF2E-4153-A663-0FB304E9D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717" y="5924173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场扫描电流：   </a:t>
            </a:r>
          </a:p>
        </p:txBody>
      </p:sp>
      <p:sp>
        <p:nvSpPr>
          <p:cNvPr id="123" name="直接连接符 122">
            <a:extLst>
              <a:ext uri="{FF2B5EF4-FFF2-40B4-BE49-F238E27FC236}">
                <a16:creationId xmlns:a16="http://schemas.microsoft.com/office/drawing/2014/main" id="{B2D0C9EB-E201-40B3-9DBF-211E684FD2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1117" y="5847973"/>
            <a:ext cx="3581400" cy="5334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直接连接符 123">
            <a:extLst>
              <a:ext uri="{FF2B5EF4-FFF2-40B4-BE49-F238E27FC236}">
                <a16:creationId xmlns:a16="http://schemas.microsoft.com/office/drawing/2014/main" id="{0D23EC1B-2480-407A-B6BE-588465CD8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9117" y="5314573"/>
            <a:ext cx="533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直接连接符 124">
            <a:extLst>
              <a:ext uri="{FF2B5EF4-FFF2-40B4-BE49-F238E27FC236}">
                <a16:creationId xmlns:a16="http://schemas.microsoft.com/office/drawing/2014/main" id="{DD51F132-22D7-4A8B-869E-42F4C5FA9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517" y="5847973"/>
            <a:ext cx="304800" cy="5334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直接连接符 125">
            <a:extLst>
              <a:ext uri="{FF2B5EF4-FFF2-40B4-BE49-F238E27FC236}">
                <a16:creationId xmlns:a16="http://schemas.microsoft.com/office/drawing/2014/main" id="{9D467E49-D65E-4777-BA50-3C357519D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517" y="5314573"/>
            <a:ext cx="2286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88445D0-0B2A-4876-A6F7-7C1CF54A5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54" y="5722759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帧频不低于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25HZ   </a:t>
            </a:r>
          </a:p>
        </p:txBody>
      </p:sp>
    </p:spTree>
    <p:extLst>
      <p:ext uri="{BB962C8B-B14F-4D97-AF65-F5344CB8AC3E}">
        <p14:creationId xmlns:p14="http://schemas.microsoft.com/office/powerpoint/2010/main" val="27292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0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81" grpId="0"/>
      <p:bldP spid="82" grpId="0"/>
      <p:bldP spid="85" grpId="0"/>
      <p:bldP spid="86" grpId="0"/>
      <p:bldP spid="88" grpId="0"/>
      <p:bldP spid="90" grpId="0"/>
      <p:bldP spid="107" grpId="0"/>
      <p:bldP spid="109" grpId="0" build="p"/>
      <p:bldP spid="118" grpId="0"/>
      <p:bldP spid="120" grpId="0" build="p"/>
      <p:bldP spid="121" grpId="0"/>
      <p:bldP spid="122" grpId="0"/>
      <p:bldP spid="1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373425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四、光栅扫描成象原理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00C4719-420D-4FCF-B712-125B062025CA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2211315"/>
            <a:ext cx="381000" cy="304800"/>
            <a:chOff x="3600" y="1968"/>
            <a:chExt cx="240" cy="192"/>
          </a:xfrm>
        </p:grpSpPr>
        <p:sp>
          <p:nvSpPr>
            <p:cNvPr id="58" name="直接连接符 10275">
              <a:extLst>
                <a:ext uri="{FF2B5EF4-FFF2-40B4-BE49-F238E27FC236}">
                  <a16:creationId xmlns:a16="http://schemas.microsoft.com/office/drawing/2014/main" id="{CDFDCF82-9EC0-4459-814D-2A12F1EF2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968"/>
              <a:ext cx="24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直接连接符 10276">
              <a:extLst>
                <a:ext uri="{FF2B5EF4-FFF2-40B4-BE49-F238E27FC236}">
                  <a16:creationId xmlns:a16="http://schemas.microsoft.com/office/drawing/2014/main" id="{C4F28C30-8E35-4AC7-AB61-F891FD3F3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24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238DA15E-5E43-4AA2-B6B2-9BD56CFB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411215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水平、垂直同步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分别控制电子束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向偏转   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477F9D-2C1E-4DBD-AABD-5752AE1C8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3363444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颜色</a:t>
            </a:r>
            <a:r>
              <a:rPr lang="zh-CN" altLang="en-US" sz="28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62" name="直接连接符 61">
            <a:extLst>
              <a:ext uri="{FF2B5EF4-FFF2-40B4-BE49-F238E27FC236}">
                <a16:creationId xmlns:a16="http://schemas.microsoft.com/office/drawing/2014/main" id="{58D19CFA-BB82-4F52-A6D0-0BA0D0BF9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7864" y="4120753"/>
            <a:ext cx="45720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07D1374-72BC-4041-B8AB-FE95D22F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830190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、象点存在的因素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40E94C0-D804-48A4-885B-222A477A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190651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视频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，点暗   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323202F-5E39-4AB4-834D-3FFC21277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382064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   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18839D1-F252-49C6-8557-1D3EE12B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664" y="389215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象点   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5708066-56BA-4073-B878-753DC07E7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409161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位置：   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40BF765-8D4C-463B-BFE5-A3DCCE942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066386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亮度：   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BAB8278-CC2C-49CB-B752-F52E6381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721814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颜色：   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2A56579-688C-46A9-B948-6FA16B3A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06844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视频信号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控制电子束通、断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02D63DD-8862-49B9-8F64-B756FCF29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228751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视频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，点亮   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04ED4F6-35CB-43AA-B2B2-AD74E71E9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723868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红、绿、蓝三基色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A992814-BF52-4435-AB01-E1D1CFDC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4" y="4349353"/>
            <a:ext cx="12192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3D2460A-C2DA-4F7E-82AD-11D63E96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4" y="488275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0C2ABFA-41D0-471D-ABCD-C58FBA7A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4" y="4882753"/>
            <a:ext cx="381000" cy="3810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FD84690-FDC2-445A-9E07-092B3F4D9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4501753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直接连接符 76">
            <a:extLst>
              <a:ext uri="{FF2B5EF4-FFF2-40B4-BE49-F238E27FC236}">
                <a16:creationId xmlns:a16="http://schemas.microsoft.com/office/drawing/2014/main" id="{A1BAAB6F-93EB-4CF7-A5C7-0809F71AEE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8464" y="4273153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99C96C9-EC27-4C81-83C0-01213487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4" y="381595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红点   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22EBDB0-9F81-47A6-9EDA-84927D97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4" y="526375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绿点   </a:t>
            </a:r>
          </a:p>
        </p:txBody>
      </p:sp>
      <p:sp>
        <p:nvSpPr>
          <p:cNvPr id="80" name="直接连接符 79">
            <a:extLst>
              <a:ext uri="{FF2B5EF4-FFF2-40B4-BE49-F238E27FC236}">
                <a16:creationId xmlns:a16="http://schemas.microsoft.com/office/drawing/2014/main" id="{3BD948DD-A5B2-4043-B729-59897B577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3064" y="5111353"/>
            <a:ext cx="457200" cy="228600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直接连接符 82">
            <a:extLst>
              <a:ext uri="{FF2B5EF4-FFF2-40B4-BE49-F238E27FC236}">
                <a16:creationId xmlns:a16="http://schemas.microsoft.com/office/drawing/2014/main" id="{BACC5769-E044-42DB-9847-F357E8B9E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664" y="5111353"/>
            <a:ext cx="533400" cy="228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DAA9975-F6E8-41B2-B677-26CADC07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664" y="526375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蓝点   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13FD08A-910D-4971-8182-F4ACB997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3820644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0 1 0 0 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47DD943-0BF7-4A7E-8CD3-2C0135C2B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4277844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1 1 0 0 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8DEA568-029B-4F9E-84E4-A1BDD0816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427784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淡红   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92780BE-8705-4F34-AA35-2C6F5F26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4735044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0 0 1 0 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D62DF1A-AAAC-4120-93B1-EB14CE3B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473504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绿   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F363871-66D0-4F0B-BF59-5D059DEC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5192244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1 0 1 0 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F339FDF-03F4-41B9-AA20-A35C0EB8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519224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淡绿   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7F3B596-E123-483E-A34D-E2E0E7E7A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5603406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0 1 1 1 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BE5108D-32FE-41C7-AE42-D6A3ACD4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566373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白   </a:t>
            </a:r>
          </a:p>
        </p:txBody>
      </p:sp>
      <p:sp>
        <p:nvSpPr>
          <p:cNvPr id="135" name="直接连接符 134">
            <a:extLst>
              <a:ext uri="{FF2B5EF4-FFF2-40B4-BE49-F238E27FC236}">
                <a16:creationId xmlns:a16="http://schemas.microsoft.com/office/drawing/2014/main" id="{6F7E770F-BA60-469C-A572-58CC8E687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738" y="3896844"/>
            <a:ext cx="2895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1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3" grpId="0"/>
      <p:bldP spid="64" grpId="0"/>
      <p:bldP spid="65" grpId="0" build="p"/>
      <p:bldP spid="66" grpId="0" build="p" advAuto="0"/>
      <p:bldP spid="67" grpId="0"/>
      <p:bldP spid="68" grpId="0"/>
      <p:bldP spid="69" grpId="0"/>
      <p:bldP spid="70" grpId="0"/>
      <p:bldP spid="71" grpId="0" build="p"/>
      <p:bldP spid="72" grpId="0"/>
      <p:bldP spid="78" grpId="0" build="p" advAuto="0"/>
      <p:bldP spid="79" grpId="0" build="p" advAuto="0"/>
      <p:bldP spid="84" grpId="0" build="p" advAuto="0"/>
      <p:bldP spid="108" grpId="0"/>
      <p:bldP spid="119" grpId="0"/>
      <p:bldP spid="128" grpId="0" build="p"/>
      <p:bldP spid="129" grpId="0"/>
      <p:bldP spid="130" grpId="0" build="p"/>
      <p:bldP spid="131" grpId="0"/>
      <p:bldP spid="132" grpId="0" build="p"/>
      <p:bldP spid="133" grpId="0"/>
      <p:bldP spid="1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3102264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392686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2999325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键盘及接口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3826296"/>
            <a:ext cx="3797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显示设备及接口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373425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四、光栅扫描成象原理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12DDD83-2645-45C1-86FF-2BE83054A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5" y="3024756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.2513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字符发生器，   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B0A3F70-89E5-4CDA-BB36-5BBD1101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5" y="786381"/>
            <a:ext cx="716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5</a:t>
            </a:r>
            <a:r>
              <a:rPr lang="zh-CN" altLang="en-US" dirty="0"/>
              <a:t>、字符点阵的形成与屏幕组织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EBBB962-830B-4969-BB05-CB89A498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455" y="3024756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可提供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种字符点阵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E150FC2-90DA-400E-9E5B-BC1A7308A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55" y="1253419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字符点阵图形：   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5B5F05B-07CC-4E11-896E-AA797610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5" y="2132582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）字符发生器  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A6E7FFF-E792-423B-97E0-89AAD4DD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55" y="2567229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产生字符点阵代码。  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34358E6-ABAA-413B-AABC-83BCD6D9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445" y="1620387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7×9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AE4068-4FD9-4C86-8CAA-3B4715DC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455" y="3024756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5×8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点阵） 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3275EFB-F35E-466A-AC08-1D0520DE1DAF}"/>
              </a:ext>
            </a:extLst>
          </p:cNvPr>
          <p:cNvGrpSpPr>
            <a:grpSpLocks/>
          </p:cNvGrpSpPr>
          <p:nvPr/>
        </p:nvGrpSpPr>
        <p:grpSpPr bwMode="auto">
          <a:xfrm>
            <a:off x="3119531" y="1197738"/>
            <a:ext cx="1562100" cy="1749427"/>
            <a:chOff x="1752" y="294"/>
            <a:chExt cx="984" cy="1102"/>
          </a:xfrm>
        </p:grpSpPr>
        <p:sp>
          <p:nvSpPr>
            <p:cNvPr id="56" name="文本框 11329">
              <a:extLst>
                <a:ext uri="{FF2B5EF4-FFF2-40B4-BE49-F238E27FC236}">
                  <a16:creationId xmlns:a16="http://schemas.microsoft.com/office/drawing/2014/main" id="{94EF80E9-77F1-40D9-B3E2-ADCF776B9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294"/>
              <a:ext cx="9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spc="-10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·······</a:t>
              </a:r>
            </a:p>
          </p:txBody>
        </p:sp>
        <p:sp>
          <p:nvSpPr>
            <p:cNvPr id="81" name="文本框 11330">
              <a:extLst>
                <a:ext uri="{FF2B5EF4-FFF2-40B4-BE49-F238E27FC236}">
                  <a16:creationId xmlns:a16="http://schemas.microsoft.com/office/drawing/2014/main" id="{E0144FF5-9ED6-492F-AA5D-109064ACD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" y="430"/>
              <a:ext cx="330" cy="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b="1" spc="-1200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·········</a:t>
              </a:r>
            </a:p>
          </p:txBody>
        </p:sp>
      </p:grpSp>
      <p:sp>
        <p:nvSpPr>
          <p:cNvPr id="82" name="直接连接符 81">
            <a:extLst>
              <a:ext uri="{FF2B5EF4-FFF2-40B4-BE49-F238E27FC236}">
                <a16:creationId xmlns:a16="http://schemas.microsoft.com/office/drawing/2014/main" id="{4767D0B6-5C46-4CFC-AE6F-5D0261E5D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080" y="2051292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8B058F1-8DD6-4AA3-B2E4-4E39E18A7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655" y="1721752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字符点阵代码：   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46EAFCB-0F8F-405F-8B02-9CDF860917A3}"/>
              </a:ext>
            </a:extLst>
          </p:cNvPr>
          <p:cNvGrpSpPr>
            <a:grpSpLocks/>
          </p:cNvGrpSpPr>
          <p:nvPr/>
        </p:nvGrpSpPr>
        <p:grpSpPr bwMode="auto">
          <a:xfrm>
            <a:off x="7730679" y="805431"/>
            <a:ext cx="1562100" cy="2228851"/>
            <a:chOff x="4512" y="288"/>
            <a:chExt cx="1440" cy="1404"/>
          </a:xfrm>
        </p:grpSpPr>
        <p:sp>
          <p:nvSpPr>
            <p:cNvPr id="87" name="文本框 11304">
              <a:extLst>
                <a:ext uri="{FF2B5EF4-FFF2-40B4-BE49-F238E27FC236}">
                  <a16:creationId xmlns:a16="http://schemas.microsoft.com/office/drawing/2014/main" id="{DC5CFC4B-37CE-4D4B-9048-E2494CE48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88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1111111   </a:t>
              </a:r>
            </a:p>
          </p:txBody>
        </p:sp>
        <p:sp>
          <p:nvSpPr>
            <p:cNvPr id="88" name="文本框 11334">
              <a:extLst>
                <a:ext uri="{FF2B5EF4-FFF2-40B4-BE49-F238E27FC236}">
                  <a16:creationId xmlns:a16="http://schemas.microsoft.com/office/drawing/2014/main" id="{7E46CB63-DFA1-4FE5-8873-0731F1F31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432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  <p:sp>
          <p:nvSpPr>
            <p:cNvPr id="89" name="文本框 11335">
              <a:extLst>
                <a:ext uri="{FF2B5EF4-FFF2-40B4-BE49-F238E27FC236}">
                  <a16:creationId xmlns:a16="http://schemas.microsoft.com/office/drawing/2014/main" id="{CD1626E8-6C57-483C-B696-570658AC5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576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  <p:sp>
          <p:nvSpPr>
            <p:cNvPr id="90" name="文本框 11336">
              <a:extLst>
                <a:ext uri="{FF2B5EF4-FFF2-40B4-BE49-F238E27FC236}">
                  <a16:creationId xmlns:a16="http://schemas.microsoft.com/office/drawing/2014/main" id="{76DE78A9-87D8-468A-8738-6FA2ECC7D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720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  <p:sp>
          <p:nvSpPr>
            <p:cNvPr id="91" name="文本框 11337">
              <a:extLst>
                <a:ext uri="{FF2B5EF4-FFF2-40B4-BE49-F238E27FC236}">
                  <a16:creationId xmlns:a16="http://schemas.microsoft.com/office/drawing/2014/main" id="{E8960D29-D23C-405A-B914-FC0E3D8A6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864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  <p:sp>
          <p:nvSpPr>
            <p:cNvPr id="92" name="文本框 11338">
              <a:extLst>
                <a:ext uri="{FF2B5EF4-FFF2-40B4-BE49-F238E27FC236}">
                  <a16:creationId xmlns:a16="http://schemas.microsoft.com/office/drawing/2014/main" id="{68C0799C-A55D-46E1-ADD7-4339132E9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008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  <p:sp>
          <p:nvSpPr>
            <p:cNvPr id="93" name="文本框 11339">
              <a:extLst>
                <a:ext uri="{FF2B5EF4-FFF2-40B4-BE49-F238E27FC236}">
                  <a16:creationId xmlns:a16="http://schemas.microsoft.com/office/drawing/2014/main" id="{B042CC71-3A28-4B8B-9173-311AC0148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152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  <p:sp>
          <p:nvSpPr>
            <p:cNvPr id="94" name="文本框 11340">
              <a:extLst>
                <a:ext uri="{FF2B5EF4-FFF2-40B4-BE49-F238E27FC236}">
                  <a16:creationId xmlns:a16="http://schemas.microsoft.com/office/drawing/2014/main" id="{D43DDAAA-0D95-4736-AA16-97D0C82AB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96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  <p:sp>
          <p:nvSpPr>
            <p:cNvPr id="95" name="文本框 11341">
              <a:extLst>
                <a:ext uri="{FF2B5EF4-FFF2-40B4-BE49-F238E27FC236}">
                  <a16:creationId xmlns:a16="http://schemas.microsoft.com/office/drawing/2014/main" id="{9930C6B3-8FBB-4813-8F64-485A87AF4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440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000</a:t>
              </a:r>
              <a:r>
                <a:rPr lang="en-US" altLang="zh-CN" sz="20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12040DA5-8F34-4CE6-9903-743A4DB2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405" y="3637531"/>
            <a:ext cx="1676400" cy="1198563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ROM</a:t>
            </a: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A6B9D43-91F8-42A4-9225-9C3A1E173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405" y="5161531"/>
            <a:ext cx="1676400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字符译码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0D8386-357B-438D-8908-F59533B7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20" y="4220143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64×8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 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2EF9D27-F1C5-4D6E-9834-F5347118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140" y="3637531"/>
            <a:ext cx="615553" cy="1219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行译码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6DC0F6F-6705-4A9F-A564-A7D164EF8647}"/>
              </a:ext>
            </a:extLst>
          </p:cNvPr>
          <p:cNvGrpSpPr>
            <a:grpSpLocks/>
          </p:cNvGrpSpPr>
          <p:nvPr/>
        </p:nvGrpSpPr>
        <p:grpSpPr bwMode="auto">
          <a:xfrm>
            <a:off x="2512205" y="3866131"/>
            <a:ext cx="457200" cy="609600"/>
            <a:chOff x="912" y="2592"/>
            <a:chExt cx="288" cy="384"/>
          </a:xfrm>
        </p:grpSpPr>
        <p:sp>
          <p:nvSpPr>
            <p:cNvPr id="101" name="直接连接符 11347">
              <a:extLst>
                <a:ext uri="{FF2B5EF4-FFF2-40B4-BE49-F238E27FC236}">
                  <a16:creationId xmlns:a16="http://schemas.microsoft.com/office/drawing/2014/main" id="{31EF95FD-1452-4788-BE61-8703A14F6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直接连接符 11348">
              <a:extLst>
                <a:ext uri="{FF2B5EF4-FFF2-40B4-BE49-F238E27FC236}">
                  <a16:creationId xmlns:a16="http://schemas.microsoft.com/office/drawing/2014/main" id="{1ABCB440-0C4C-4322-9A24-B0AF5D628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3" name="直接连接符 11349">
              <a:extLst>
                <a:ext uri="{FF2B5EF4-FFF2-40B4-BE49-F238E27FC236}">
                  <a16:creationId xmlns:a16="http://schemas.microsoft.com/office/drawing/2014/main" id="{082FFB5B-C8EF-4582-8BC6-3C681E503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6C28EC-FCE6-4490-8234-CCECA123BC65}"/>
              </a:ext>
            </a:extLst>
          </p:cNvPr>
          <p:cNvGrpSpPr>
            <a:grpSpLocks/>
          </p:cNvGrpSpPr>
          <p:nvPr/>
        </p:nvGrpSpPr>
        <p:grpSpPr bwMode="auto">
          <a:xfrm>
            <a:off x="3655205" y="3866131"/>
            <a:ext cx="457200" cy="685800"/>
            <a:chOff x="1632" y="2592"/>
            <a:chExt cx="288" cy="432"/>
          </a:xfrm>
        </p:grpSpPr>
        <p:sp>
          <p:nvSpPr>
            <p:cNvPr id="105" name="直接连接符 11352">
              <a:extLst>
                <a:ext uri="{FF2B5EF4-FFF2-40B4-BE49-F238E27FC236}">
                  <a16:creationId xmlns:a16="http://schemas.microsoft.com/office/drawing/2014/main" id="{BDAA3ED0-09D5-4D94-BAEF-B3A1EF7CD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直接连接符 11354">
              <a:extLst>
                <a:ext uri="{FF2B5EF4-FFF2-40B4-BE49-F238E27FC236}">
                  <a16:creationId xmlns:a16="http://schemas.microsoft.com/office/drawing/2014/main" id="{022DC513-1226-40F9-A2A3-CCC698847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0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直接连接符 11355">
              <a:extLst>
                <a:ext uri="{FF2B5EF4-FFF2-40B4-BE49-F238E27FC236}">
                  <a16:creationId xmlns:a16="http://schemas.microsoft.com/office/drawing/2014/main" id="{5ABB23C1-4B4A-42B7-8B97-139346899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40"/>
              <a:ext cx="0" cy="33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D963644-22C9-4E11-8795-B4AB2CFA9D67}"/>
              </a:ext>
            </a:extLst>
          </p:cNvPr>
          <p:cNvGrpSpPr>
            <a:grpSpLocks/>
          </p:cNvGrpSpPr>
          <p:nvPr/>
        </p:nvGrpSpPr>
        <p:grpSpPr bwMode="auto">
          <a:xfrm>
            <a:off x="4341005" y="5694931"/>
            <a:ext cx="1143000" cy="457200"/>
            <a:chOff x="2064" y="3744"/>
            <a:chExt cx="720" cy="288"/>
          </a:xfrm>
        </p:grpSpPr>
        <p:sp>
          <p:nvSpPr>
            <p:cNvPr id="110" name="直接连接符 11353">
              <a:extLst>
                <a:ext uri="{FF2B5EF4-FFF2-40B4-BE49-F238E27FC236}">
                  <a16:creationId xmlns:a16="http://schemas.microsoft.com/office/drawing/2014/main" id="{294DCDB2-DC7C-432C-8162-B58D385DB8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20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直接连接符 11356">
              <a:extLst>
                <a:ext uri="{FF2B5EF4-FFF2-40B4-BE49-F238E27FC236}">
                  <a16:creationId xmlns:a16="http://schemas.microsoft.com/office/drawing/2014/main" id="{23D551A5-7105-4249-B5F7-8633DDC03D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64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直接连接符 11357">
              <a:extLst>
                <a:ext uri="{FF2B5EF4-FFF2-40B4-BE49-F238E27FC236}">
                  <a16:creationId xmlns:a16="http://schemas.microsoft.com/office/drawing/2014/main" id="{40F4CF98-C9C0-4351-9F0E-79299134B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08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直接连接符 11358">
              <a:extLst>
                <a:ext uri="{FF2B5EF4-FFF2-40B4-BE49-F238E27FC236}">
                  <a16:creationId xmlns:a16="http://schemas.microsoft.com/office/drawing/2014/main" id="{4FCCE1C9-B084-4116-94ED-4714175D11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52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直接连接符 11359">
              <a:extLst>
                <a:ext uri="{FF2B5EF4-FFF2-40B4-BE49-F238E27FC236}">
                  <a16:creationId xmlns:a16="http://schemas.microsoft.com/office/drawing/2014/main" id="{0928EE3B-F23E-416F-A390-1DE3146FF8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496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直接连接符 11360">
              <a:extLst>
                <a:ext uri="{FF2B5EF4-FFF2-40B4-BE49-F238E27FC236}">
                  <a16:creationId xmlns:a16="http://schemas.microsoft.com/office/drawing/2014/main" id="{A16EB156-3231-4AFA-86C5-693AEB6E6E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40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971892FD-6CD3-4831-ABD4-C8504368314A}"/>
              </a:ext>
            </a:extLst>
          </p:cNvPr>
          <p:cNvGrpSpPr>
            <a:grpSpLocks/>
          </p:cNvGrpSpPr>
          <p:nvPr/>
        </p:nvGrpSpPr>
        <p:grpSpPr bwMode="auto">
          <a:xfrm>
            <a:off x="4264805" y="4780531"/>
            <a:ext cx="1371600" cy="381000"/>
            <a:chOff x="2016" y="3168"/>
            <a:chExt cx="864" cy="240"/>
          </a:xfrm>
        </p:grpSpPr>
        <p:sp>
          <p:nvSpPr>
            <p:cNvPr id="117" name="直接连接符 11362">
              <a:extLst>
                <a:ext uri="{FF2B5EF4-FFF2-40B4-BE49-F238E27FC236}">
                  <a16:creationId xmlns:a16="http://schemas.microsoft.com/office/drawing/2014/main" id="{BF80D012-518D-466C-84F0-B05EDC4C0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1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直接连接符 11363">
              <a:extLst>
                <a:ext uri="{FF2B5EF4-FFF2-40B4-BE49-F238E27FC236}">
                  <a16:creationId xmlns:a16="http://schemas.microsoft.com/office/drawing/2014/main" id="{0C395B27-BC39-4F35-9537-8CB25DD42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1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直接连接符 11364">
              <a:extLst>
                <a:ext uri="{FF2B5EF4-FFF2-40B4-BE49-F238E27FC236}">
                  <a16:creationId xmlns:a16="http://schemas.microsoft.com/office/drawing/2014/main" id="{4042885B-5146-4E47-81D2-E37149A71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312"/>
              <a:ext cx="672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9EBF150-CDD6-44FC-9670-DDA1D3F6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605" y="6042027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字符编码（</a:t>
            </a:r>
            <a:r>
              <a:rPr lang="en-US" altLang="zh-CN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r>
              <a:rPr lang="en-US" altLang="zh-CN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位地址） 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CAD7584-71ED-480C-8EEC-329F5BCC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440" y="3485131"/>
            <a:ext cx="61555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扫描线序号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ACACC4B-70D6-4722-A090-861D2816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240" y="3389881"/>
            <a:ext cx="61555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en-US" altLang="zh-CN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位地址）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63600C0-03BC-46A5-A363-4BE1CABFE13E}"/>
              </a:ext>
            </a:extLst>
          </p:cNvPr>
          <p:cNvGrpSpPr>
            <a:grpSpLocks/>
          </p:cNvGrpSpPr>
          <p:nvPr/>
        </p:nvGrpSpPr>
        <p:grpSpPr bwMode="auto">
          <a:xfrm>
            <a:off x="5788805" y="3789931"/>
            <a:ext cx="457200" cy="914400"/>
            <a:chOff x="2976" y="2544"/>
            <a:chExt cx="288" cy="576"/>
          </a:xfrm>
        </p:grpSpPr>
        <p:sp>
          <p:nvSpPr>
            <p:cNvPr id="125" name="直接连接符 11370">
              <a:extLst>
                <a:ext uri="{FF2B5EF4-FFF2-40B4-BE49-F238E27FC236}">
                  <a16:creationId xmlns:a16="http://schemas.microsoft.com/office/drawing/2014/main" id="{34A98F77-39C7-49A6-98E4-4519AED0F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直接连接符 11371">
              <a:extLst>
                <a:ext uri="{FF2B5EF4-FFF2-40B4-BE49-F238E27FC236}">
                  <a16:creationId xmlns:a16="http://schemas.microsoft.com/office/drawing/2014/main" id="{5B0BC9B3-562A-45FA-9C1D-2B7757090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6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直接连接符 11372">
              <a:extLst>
                <a:ext uri="{FF2B5EF4-FFF2-40B4-BE49-F238E27FC236}">
                  <a16:creationId xmlns:a16="http://schemas.microsoft.com/office/drawing/2014/main" id="{28E253E3-910D-4E26-9D7A-77D6995FC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8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6" name="直接连接符 11373">
              <a:extLst>
                <a:ext uri="{FF2B5EF4-FFF2-40B4-BE49-F238E27FC236}">
                  <a16:creationId xmlns:a16="http://schemas.microsoft.com/office/drawing/2014/main" id="{23DEADA6-A308-40CF-BB18-33D1B3AA7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直接连接符 11374">
              <a:extLst>
                <a:ext uri="{FF2B5EF4-FFF2-40B4-BE49-F238E27FC236}">
                  <a16:creationId xmlns:a16="http://schemas.microsoft.com/office/drawing/2014/main" id="{938CF049-8D2D-4887-8A0F-89634570C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DD2B0C0-1116-4660-B418-BB87EC346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805" y="401853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</a:p>
        </p:txBody>
      </p:sp>
      <p:sp>
        <p:nvSpPr>
          <p:cNvPr id="139" name="右大括号 138">
            <a:extLst>
              <a:ext uri="{FF2B5EF4-FFF2-40B4-BE49-F238E27FC236}">
                <a16:creationId xmlns:a16="http://schemas.microsoft.com/office/drawing/2014/main" id="{D73A9892-9194-40BF-B587-74B7E1FF1CEF}"/>
              </a:ext>
            </a:extLst>
          </p:cNvPr>
          <p:cNvSpPr>
            <a:spLocks/>
          </p:cNvSpPr>
          <p:nvPr/>
        </p:nvSpPr>
        <p:spPr bwMode="auto">
          <a:xfrm>
            <a:off x="6398405" y="3789931"/>
            <a:ext cx="152400" cy="990600"/>
          </a:xfrm>
          <a:prstGeom prst="rightBrace">
            <a:avLst>
              <a:gd name="adj1" fmla="val 54076"/>
              <a:gd name="adj2" fmla="val 50000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9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build="p"/>
      <p:bldP spid="85" grpId="0"/>
      <p:bldP spid="96" grpId="0" animBg="1"/>
      <p:bldP spid="97" grpId="0" animBg="1"/>
      <p:bldP spid="98" grpId="0" build="p"/>
      <p:bldP spid="99" grpId="0" animBg="1"/>
      <p:bldP spid="121" grpId="0" build="p"/>
      <p:bldP spid="122" grpId="0"/>
      <p:bldP spid="123" grpId="0"/>
      <p:bldP spid="138" grpId="0" build="p" advAuto="0"/>
      <p:bldP spid="1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373425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四、光栅扫描成象原理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97F3CB1-BB44-43FA-98B6-00CA6F0F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016" y="2732353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  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5F85F1-FBCB-4A73-8260-8CE9DD888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2756532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B C D E F 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2057AB-A875-4E58-AA9C-204229E87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029003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）屏幕组织 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488E3DF-804C-48FF-962D-095BC2D3A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24" y="2136145"/>
            <a:ext cx="769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每行字符逐线扫描。   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03CA44-DE24-491D-A8A7-4B4781464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3983341"/>
            <a:ext cx="487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7×9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，字符区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9×14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AD4E03-73E7-49BD-B026-445607A57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562403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扫描顺序   </a:t>
            </a:r>
          </a:p>
        </p:txBody>
      </p:sp>
      <p:sp>
        <p:nvSpPr>
          <p:cNvPr id="53" name="直接连接符 52">
            <a:extLst>
              <a:ext uri="{FF2B5EF4-FFF2-40B4-BE49-F238E27FC236}">
                <a16:creationId xmlns:a16="http://schemas.microsoft.com/office/drawing/2014/main" id="{57B2F894-0BCC-4C3D-8181-9B103E095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2887966"/>
            <a:ext cx="3124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直接连接符 53">
            <a:extLst>
              <a:ext uri="{FF2B5EF4-FFF2-40B4-BE49-F238E27FC236}">
                <a16:creationId xmlns:a16="http://schemas.microsoft.com/office/drawing/2014/main" id="{99DFDE77-28D9-4BC0-BAD3-509B9433B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2964166"/>
            <a:ext cx="3124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直接连接符 54">
            <a:extLst>
              <a:ext uri="{FF2B5EF4-FFF2-40B4-BE49-F238E27FC236}">
                <a16:creationId xmlns:a16="http://schemas.microsoft.com/office/drawing/2014/main" id="{C60C0443-F31C-473D-AF88-071E751A0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040366"/>
            <a:ext cx="3124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直接连接符 55">
            <a:extLst>
              <a:ext uri="{FF2B5EF4-FFF2-40B4-BE49-F238E27FC236}">
                <a16:creationId xmlns:a16="http://schemas.microsoft.com/office/drawing/2014/main" id="{101F1CCA-0A9E-458A-AAB0-9E5BD4FAC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116566"/>
            <a:ext cx="3124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直接连接符 80">
            <a:extLst>
              <a:ext uri="{FF2B5EF4-FFF2-40B4-BE49-F238E27FC236}">
                <a16:creationId xmlns:a16="http://schemas.microsoft.com/office/drawing/2014/main" id="{BF42DB20-0DC1-489B-BB89-DCE5672BB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192766"/>
            <a:ext cx="3124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D3D7857-ED0F-49B1-882D-88F7DDD29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3325511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间隔   </a:t>
            </a: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1A3F89B1-03AC-44B7-9BCA-261FCFA90239}"/>
              </a:ext>
            </a:extLst>
          </p:cNvPr>
          <p:cNvSpPr>
            <a:spLocks/>
          </p:cNvSpPr>
          <p:nvPr/>
        </p:nvSpPr>
        <p:spPr bwMode="auto">
          <a:xfrm>
            <a:off x="4371975" y="3983341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22C2AE4-008A-4724-BAD2-21EE9C9E1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3754741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横向间隔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点（消隐）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F404520-033C-4644-ACDA-7ECD4238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4288141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纵向间隔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线（消隐）</a:t>
            </a:r>
          </a:p>
        </p:txBody>
      </p:sp>
    </p:spTree>
    <p:extLst>
      <p:ext uri="{BB962C8B-B14F-4D97-AF65-F5344CB8AC3E}">
        <p14:creationId xmlns:p14="http://schemas.microsoft.com/office/powerpoint/2010/main" val="7932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 build="p"/>
      <p:bldP spid="52" grpId="0"/>
      <p:bldP spid="82" grpId="0"/>
      <p:bldP spid="86" grpId="0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8127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C9218D-DAE7-413B-BCC4-1594E681F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84" y="99060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显存功能  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C5A6D16-137F-4310-AC34-38986F94C3D6}"/>
              </a:ext>
            </a:extLst>
          </p:cNvPr>
          <p:cNvGrpSpPr>
            <a:grpSpLocks/>
          </p:cNvGrpSpPr>
          <p:nvPr/>
        </p:nvGrpSpPr>
        <p:grpSpPr bwMode="auto">
          <a:xfrm>
            <a:off x="2014884" y="1143000"/>
            <a:ext cx="457200" cy="381000"/>
            <a:chOff x="1248" y="2880"/>
            <a:chExt cx="288" cy="240"/>
          </a:xfrm>
        </p:grpSpPr>
        <p:sp>
          <p:nvSpPr>
            <p:cNvPr id="28" name="直接连接符 12358">
              <a:extLst>
                <a:ext uri="{FF2B5EF4-FFF2-40B4-BE49-F238E27FC236}">
                  <a16:creationId xmlns:a16="http://schemas.microsoft.com/office/drawing/2014/main" id="{D67AB1DB-C8C2-4352-83B1-2FFE2FC68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880"/>
              <a:ext cx="288" cy="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直接连接符 12359">
              <a:extLst>
                <a:ext uri="{FF2B5EF4-FFF2-40B4-BE49-F238E27FC236}">
                  <a16:creationId xmlns:a16="http://schemas.microsoft.com/office/drawing/2014/main" id="{ECE608FF-650F-4B80-8951-D8AF5F0D2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6"/>
              <a:ext cx="288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764F7AD-C0B0-4815-B687-67019211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484" y="76200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数据缓冲  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777783B-4655-4927-87B2-F2C8A2FB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484" y="129540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屏幕刷新  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F118D9-C176-4BA1-9FD5-8CDB2A6BE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84" y="1714500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对显存的操作直接影响屏幕显示。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A7F7F0-A151-478A-9DB4-E7E1F63B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714839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对应关系表现在：   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35998A5-FAE8-4B5C-A53B-3D70F4CC4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84" y="2171700"/>
            <a:ext cx="8634066" cy="113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显存内容和容量的确定、显存地址组织、信息转换、同步控制。     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EC1597F-1127-4243-AE5C-E267C6AA7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84" y="5396668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若显示规格为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×80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列，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5F9CA6-3023-438F-810F-8F5C0B748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84" y="3830323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A/N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  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80AE0F-F75D-4BEE-8F14-B3C89F3A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184" y="4329868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内容：   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B6A8DF-5F5F-43FD-93DE-9B2129E4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890" y="5396668"/>
            <a:ext cx="3848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基本容量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=25×80=2KB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853F27-7B9B-48AD-A34F-D6922C81C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84" y="3263068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、显存内容和容量  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4B103F5-90B5-498B-B584-38F8A2B97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383" y="433831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字符的编码（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码）   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F1E8F3-58AB-4CBB-9B6D-E5564CC9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184" y="4863268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容量：   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884726-9291-4CEA-9E3C-BC276092C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784" y="4863268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（一字节存放一字符编码）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4843B6-6E16-491D-9659-0DABCC70B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84" y="5930068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若考虑字符属性，显存容量增加。</a:t>
            </a:r>
          </a:p>
        </p:txBody>
      </p:sp>
    </p:spTree>
    <p:extLst>
      <p:ext uri="{BB962C8B-B14F-4D97-AF65-F5344CB8AC3E}">
        <p14:creationId xmlns:p14="http://schemas.microsoft.com/office/powerpoint/2010/main" val="6153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8127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67196C-B5D5-49E1-8460-B1F056E6A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91" y="746740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APA</a:t>
            </a:r>
            <a:r>
              <a:rPr lang="zh-CN" altLang="en-US" dirty="0"/>
              <a:t>方式  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CDFD91E-FD8D-44BD-9FC3-FE9DAC7D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065" y="1177869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图形的象点代码   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A9F2F5-FB48-44D5-ACAD-AA6D9F38C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65" y="1177869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内容：  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33AFC7-4B79-4EFE-9E26-33F664C6E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65" y="1587444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（一位存放一点，单色）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A69140F-0271-4A13-B84B-E708C65C5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65" y="1587444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容量：   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EB43F37-391C-49C0-93FF-D4A8E741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65" y="2054169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若显示规格为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640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×200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线，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53AA2CA-F5DC-4CF3-9A31-CB87095BB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834" y="2054397"/>
            <a:ext cx="19755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基本容量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6B203B4-ED3B-44FD-A39C-8E7BE29F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645" y="2248022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7665FD-6918-4005-86EB-69EA19F1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529" y="1790822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640×200</a:t>
            </a:r>
          </a:p>
        </p:txBody>
      </p:sp>
      <p:sp>
        <p:nvSpPr>
          <p:cNvPr id="55" name="直接连接符 54">
            <a:extLst>
              <a:ext uri="{FF2B5EF4-FFF2-40B4-BE49-F238E27FC236}">
                <a16:creationId xmlns:a16="http://schemas.microsoft.com/office/drawing/2014/main" id="{4578AB00-760C-4CD4-B68C-2A7FDD65C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8645" y="2324222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91F1F7A-5D19-4C90-B2CC-F8E920CB0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064" y="2019422"/>
            <a:ext cx="1095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=16KB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8355E5C-01DF-4245-8788-ECD5E01B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65" y="2801661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若考虑颜色</a:t>
            </a: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B23D391B-1600-4434-8C24-F2C60A9028A6}"/>
              </a:ext>
            </a:extLst>
          </p:cNvPr>
          <p:cNvSpPr>
            <a:spLocks/>
          </p:cNvSpPr>
          <p:nvPr/>
        </p:nvSpPr>
        <p:spPr bwMode="auto">
          <a:xfrm>
            <a:off x="2182590" y="2694504"/>
            <a:ext cx="228600" cy="914400"/>
          </a:xfrm>
          <a:prstGeom prst="leftBrace">
            <a:avLst>
              <a:gd name="adj1" fmla="val 332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395E4D8-BDFE-436B-98F5-71CA4CA3E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990" y="2542104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分辨率不变：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2D0410-86B7-4813-9C97-3858E4C05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390" y="254210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颜色</a:t>
            </a:r>
          </a:p>
        </p:txBody>
      </p:sp>
      <p:sp>
        <p:nvSpPr>
          <p:cNvPr id="62" name="直接连接符 61">
            <a:extLst>
              <a:ext uri="{FF2B5EF4-FFF2-40B4-BE49-F238E27FC236}">
                <a16:creationId xmlns:a16="http://schemas.microsoft.com/office/drawing/2014/main" id="{C83A47DB-FA50-499B-9A07-6E9ADC0B1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790" y="2618304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2D3DB87-4B1B-42FF-8048-DB59E4C55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390" y="254210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容量</a:t>
            </a:r>
          </a:p>
        </p:txBody>
      </p:sp>
      <p:sp>
        <p:nvSpPr>
          <p:cNvPr id="64" name="直接连接符 63">
            <a:extLst>
              <a:ext uri="{FF2B5EF4-FFF2-40B4-BE49-F238E27FC236}">
                <a16:creationId xmlns:a16="http://schemas.microsoft.com/office/drawing/2014/main" id="{C48E421E-9F2F-48D0-81B8-14A870E52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9790" y="2618304"/>
            <a:ext cx="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6463DE-6ED8-463F-992B-A6C64B3D9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990" y="3151704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容量不变：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5FAD628-8868-4695-A0FE-5575BEE4D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390" y="315170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颜色</a:t>
            </a:r>
          </a:p>
        </p:txBody>
      </p:sp>
      <p:sp>
        <p:nvSpPr>
          <p:cNvPr id="67" name="直接连接符 66">
            <a:extLst>
              <a:ext uri="{FF2B5EF4-FFF2-40B4-BE49-F238E27FC236}">
                <a16:creationId xmlns:a16="http://schemas.microsoft.com/office/drawing/2014/main" id="{63825692-4C63-4C73-BD21-43301C21C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790" y="3151704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6F830AF-1D28-47B2-8009-A270CCF65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390" y="3151704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分辨率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9B406E2-EA4E-4282-8446-09D7166A5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91" y="3565766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、显存地址组织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DA71EFA-E9E1-4144-AA73-704DFB204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18" y="4023153"/>
            <a:ext cx="54677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屏幕显示从左向右，自上而下，显存地址从低到高安排。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03EED0B-524C-41CE-B596-44F3B348A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90" y="4907879"/>
            <a:ext cx="53023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显存单元的地址由屏幕显示的行、列号决定。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36E413C-DA6D-46FA-89EE-62CD100F6255}"/>
              </a:ext>
            </a:extLst>
          </p:cNvPr>
          <p:cNvGrpSpPr>
            <a:grpSpLocks/>
          </p:cNvGrpSpPr>
          <p:nvPr/>
        </p:nvGrpSpPr>
        <p:grpSpPr bwMode="auto">
          <a:xfrm>
            <a:off x="5423182" y="3984105"/>
            <a:ext cx="3429000" cy="2667000"/>
            <a:chOff x="1008" y="720"/>
            <a:chExt cx="2160" cy="1680"/>
          </a:xfrm>
        </p:grpSpPr>
        <p:grpSp>
          <p:nvGrpSpPr>
            <p:cNvPr id="77" name="组合 14388">
              <a:extLst>
                <a:ext uri="{FF2B5EF4-FFF2-40B4-BE49-F238E27FC236}">
                  <a16:creationId xmlns:a16="http://schemas.microsoft.com/office/drawing/2014/main" id="{BC8ED7C2-AFFE-40B9-85EE-DB36F298E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720"/>
              <a:ext cx="2160" cy="1680"/>
              <a:chOff x="1008" y="720"/>
              <a:chExt cx="2160" cy="1680"/>
            </a:xfrm>
          </p:grpSpPr>
          <p:sp>
            <p:nvSpPr>
              <p:cNvPr id="80" name="文本框 14360">
                <a:extLst>
                  <a:ext uri="{FF2B5EF4-FFF2-40B4-BE49-F238E27FC236}">
                    <a16:creationId xmlns:a16="http://schemas.microsoft.com/office/drawing/2014/main" id="{35B7EF03-D15E-4370-8825-517C54540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720"/>
                <a:ext cx="17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0 1 2       79</a:t>
                </a:r>
              </a:p>
            </p:txBody>
          </p:sp>
          <p:sp>
            <p:nvSpPr>
              <p:cNvPr id="81" name="文本框 14365">
                <a:extLst>
                  <a:ext uri="{FF2B5EF4-FFF2-40B4-BE49-F238E27FC236}">
                    <a16:creationId xmlns:a16="http://schemas.microsoft.com/office/drawing/2014/main" id="{A60B04CB-1A6E-4EB9-B102-4E9A55E9B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008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</a:p>
            </p:txBody>
          </p:sp>
          <p:grpSp>
            <p:nvGrpSpPr>
              <p:cNvPr id="82" name="组合 14385">
                <a:extLst>
                  <a:ext uri="{FF2B5EF4-FFF2-40B4-BE49-F238E27FC236}">
                    <a16:creationId xmlns:a16="http://schemas.microsoft.com/office/drawing/2014/main" id="{0D97F424-31A7-4C71-8FA9-365B34F9C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056"/>
                <a:ext cx="1824" cy="1344"/>
                <a:chOff x="1344" y="1056"/>
                <a:chExt cx="1824" cy="1344"/>
              </a:xfrm>
            </p:grpSpPr>
            <p:sp>
              <p:nvSpPr>
                <p:cNvPr id="86" name="直接连接符 14369">
                  <a:extLst>
                    <a:ext uri="{FF2B5EF4-FFF2-40B4-BE49-F238E27FC236}">
                      <a16:creationId xmlns:a16="http://schemas.microsoft.com/office/drawing/2014/main" id="{9972AC49-F064-47C1-9E57-02718A439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1248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7" name="直接连接符 14370">
                  <a:extLst>
                    <a:ext uri="{FF2B5EF4-FFF2-40B4-BE49-F238E27FC236}">
                      <a16:creationId xmlns:a16="http://schemas.microsoft.com/office/drawing/2014/main" id="{9FCE74DE-FD56-43EE-A9AA-0D046E535E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1488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8" name="直接连接符 14371">
                  <a:extLst>
                    <a:ext uri="{FF2B5EF4-FFF2-40B4-BE49-F238E27FC236}">
                      <a16:creationId xmlns:a16="http://schemas.microsoft.com/office/drawing/2014/main" id="{8FA513CF-6A86-4E6D-89DC-6642A3D8B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1680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9" name="直接连接符 14372">
                  <a:extLst>
                    <a:ext uri="{FF2B5EF4-FFF2-40B4-BE49-F238E27FC236}">
                      <a16:creationId xmlns:a16="http://schemas.microsoft.com/office/drawing/2014/main" id="{8517B403-C009-45C7-9E21-8C30F2CA55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728"/>
                  <a:ext cx="0" cy="384"/>
                </a:xfrm>
                <a:prstGeom prst="line">
                  <a:avLst/>
                </a:prstGeom>
                <a:noFill/>
                <a:ln w="2857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0" name="直接连接符 14373">
                  <a:extLst>
                    <a:ext uri="{FF2B5EF4-FFF2-40B4-BE49-F238E27FC236}">
                      <a16:creationId xmlns:a16="http://schemas.microsoft.com/office/drawing/2014/main" id="{7BF26CD3-CE32-4513-8D9E-021859CCE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208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1" name="直接连接符 14375">
                  <a:extLst>
                    <a:ext uri="{FF2B5EF4-FFF2-40B4-BE49-F238E27FC236}">
                      <a16:creationId xmlns:a16="http://schemas.microsoft.com/office/drawing/2014/main" id="{0E140A1B-B95E-4B4C-96C6-2AB676C66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056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2" name="直接连接符 14376">
                  <a:extLst>
                    <a:ext uri="{FF2B5EF4-FFF2-40B4-BE49-F238E27FC236}">
                      <a16:creationId xmlns:a16="http://schemas.microsoft.com/office/drawing/2014/main" id="{A78EA477-207F-4564-BE2D-05C704DEA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1056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3" name="直接连接符 14377">
                  <a:extLst>
                    <a:ext uri="{FF2B5EF4-FFF2-40B4-BE49-F238E27FC236}">
                      <a16:creationId xmlns:a16="http://schemas.microsoft.com/office/drawing/2014/main" id="{525A7B8A-7D92-482C-97DB-172B7BA10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1056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4" name="直接连接符 14378">
                  <a:extLst>
                    <a:ext uri="{FF2B5EF4-FFF2-40B4-BE49-F238E27FC236}">
                      <a16:creationId xmlns:a16="http://schemas.microsoft.com/office/drawing/2014/main" id="{8DC3ECE7-7EA5-4236-8D90-EC5088874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056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5" name="直接连接符 14380">
                  <a:extLst>
                    <a:ext uri="{FF2B5EF4-FFF2-40B4-BE49-F238E27FC236}">
                      <a16:creationId xmlns:a16="http://schemas.microsoft.com/office/drawing/2014/main" id="{F4E625D2-19FF-4F37-8EA5-D52927FA0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624" cy="0"/>
                </a:xfrm>
                <a:prstGeom prst="line">
                  <a:avLst/>
                </a:prstGeom>
                <a:noFill/>
                <a:ln w="2857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83" name="文本框 14382">
                <a:extLst>
                  <a:ext uri="{FF2B5EF4-FFF2-40B4-BE49-F238E27FC236}">
                    <a16:creationId xmlns:a16="http://schemas.microsoft.com/office/drawing/2014/main" id="{352F96CD-9CFB-400D-91FE-32718AAC0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248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84" name="文本框 14383">
                <a:extLst>
                  <a:ext uri="{FF2B5EF4-FFF2-40B4-BE49-F238E27FC236}">
                    <a16:creationId xmlns:a16="http://schemas.microsoft.com/office/drawing/2014/main" id="{7BD955C5-E1F9-42AB-9E65-E2DA357E7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488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5" name="文本框 14384">
                <a:extLst>
                  <a:ext uri="{FF2B5EF4-FFF2-40B4-BE49-F238E27FC236}">
                    <a16:creationId xmlns:a16="http://schemas.microsoft.com/office/drawing/2014/main" id="{F97653AB-76A6-4BEC-84D4-078A73DDD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016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24</a:t>
                </a:r>
              </a:p>
            </p:txBody>
          </p:sp>
        </p:grpSp>
        <p:sp>
          <p:nvSpPr>
            <p:cNvPr id="78" name="直接连接符 14389">
              <a:extLst>
                <a:ext uri="{FF2B5EF4-FFF2-40B4-BE49-F238E27FC236}">
                  <a16:creationId xmlns:a16="http://schemas.microsoft.com/office/drawing/2014/main" id="{A610BF09-2DC9-448B-B9BC-E5E5992B4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864"/>
              <a:ext cx="528" cy="0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直接连接符 14390">
              <a:extLst>
                <a:ext uri="{FF2B5EF4-FFF2-40B4-BE49-F238E27FC236}">
                  <a16:creationId xmlns:a16="http://schemas.microsoft.com/office/drawing/2014/main" id="{2EC050B5-5503-4482-8FBB-CBA170E3E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0" cy="288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705FA934-56ED-4B46-A97B-728027FE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782" y="45175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5FAE3D6-632C-49AE-AA91-689E9EE1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82" y="45175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E5A38E-652C-4400-951C-B1436811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82" y="45175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678C13D-7666-4EF2-8EB8-434E1E21F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882" y="452557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19A05AE-CF04-405C-A3A4-13E2A599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66" y="5745579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行号决定地址的高位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0380830-C1C1-4410-BD4A-0BD9A597A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66" y="6278979"/>
            <a:ext cx="3781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列号决定地址的低位</a:t>
            </a:r>
          </a:p>
        </p:txBody>
      </p:sp>
      <p:sp>
        <p:nvSpPr>
          <p:cNvPr id="102" name="左大括号 101">
            <a:extLst>
              <a:ext uri="{FF2B5EF4-FFF2-40B4-BE49-F238E27FC236}">
                <a16:creationId xmlns:a16="http://schemas.microsoft.com/office/drawing/2014/main" id="{CDB604CF-4F8A-40A0-BF08-3CCCBE8AB9D1}"/>
              </a:ext>
            </a:extLst>
          </p:cNvPr>
          <p:cNvSpPr>
            <a:spLocks/>
          </p:cNvSpPr>
          <p:nvPr/>
        </p:nvSpPr>
        <p:spPr bwMode="auto">
          <a:xfrm>
            <a:off x="273191" y="5974179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872816F-9476-4FCE-9CF3-616A250AB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82" y="48985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32A8692-C53B-4AC8-A301-ED410B16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782" y="45175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9887DAB-2BFD-4767-90FE-9016DFA88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82" y="52033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0A858C6-1DFD-43B3-A73F-320388E4C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82" y="48985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621BBD3-24B8-45DC-AA75-0262A2A2A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729" y="6028894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2618B65-F013-4C17-A260-5394058F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82" y="520330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183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8" grpId="0" build="p"/>
      <p:bldP spid="60" grpId="0" build="p"/>
      <p:bldP spid="61" grpId="0" build="p"/>
      <p:bldP spid="63" grpId="0" build="p"/>
      <p:bldP spid="65" grpId="0" build="p"/>
      <p:bldP spid="66" grpId="0" build="p"/>
      <p:bldP spid="68" grpId="0" build="p"/>
      <p:bldP spid="73" grpId="0"/>
      <p:bldP spid="74" grpId="0"/>
      <p:bldP spid="75" grpId="0"/>
      <p:bldP spid="96" grpId="0" build="p"/>
      <p:bldP spid="97" grpId="0" build="p"/>
      <p:bldP spid="98" grpId="0" build="p"/>
      <p:bldP spid="99" grpId="0"/>
      <p:bldP spid="100" grpId="0"/>
      <p:bldP spid="101" grpId="0"/>
      <p:bldP spid="103" grpId="0" build="p" advAuto="0"/>
      <p:bldP spid="104" grpId="0" build="p"/>
      <p:bldP spid="105" grpId="0" build="p" advAuto="0"/>
      <p:bldP spid="106" grpId="0" build="p"/>
      <p:bldP spid="107" grpId="0" build="p" advAuto="0"/>
      <p:bldP spid="10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8127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D4A09-AE59-4AA4-8DE6-AB54C7E3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49588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、信息转换   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38E0041-E6E3-4158-9699-850F657B0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22318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能实现将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从屏幕左上角逐渐移向屏幕右下角吗？   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4A7E2EB-E658-4565-9BCC-057AA601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5975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能实现在屏幕上将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一行字符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自下而上地滚动吗？   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A192B4D-3EF4-45DE-844B-8E2BB757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34622"/>
            <a:ext cx="8829675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如何将显存中的信息（字符编码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图形点代码）转换为字符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图形显示在屏幕上。  </a:t>
            </a:r>
          </a:p>
        </p:txBody>
      </p:sp>
    </p:spTree>
    <p:extLst>
      <p:ext uri="{BB962C8B-B14F-4D97-AF65-F5344CB8AC3E}">
        <p14:creationId xmlns:p14="http://schemas.microsoft.com/office/powerpoint/2010/main" val="16902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09" grpId="0"/>
      <p:bldP spid="110" grpId="0"/>
      <p:bldP spid="1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8880412-A555-4046-8BEC-EF1D1948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771066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A/N   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7B68F03-E1F0-4576-B034-F086585ED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56726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VRAM   </a:t>
            </a: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CD9BCD51-D430-49AE-8398-55AA3ACBAD20}"/>
              </a:ext>
            </a:extLst>
          </p:cNvPr>
          <p:cNvGrpSpPr>
            <a:grpSpLocks/>
          </p:cNvGrpSpPr>
          <p:nvPr/>
        </p:nvGrpSpPr>
        <p:grpSpPr bwMode="auto">
          <a:xfrm>
            <a:off x="628651" y="1130945"/>
            <a:ext cx="1811338" cy="3152775"/>
            <a:chOff x="1488" y="558"/>
            <a:chExt cx="1141" cy="1986"/>
          </a:xfrm>
        </p:grpSpPr>
        <p:sp>
          <p:nvSpPr>
            <p:cNvPr id="170" name="文本框 15402">
              <a:extLst>
                <a:ext uri="{FF2B5EF4-FFF2-40B4-BE49-F238E27FC236}">
                  <a16:creationId xmlns:a16="http://schemas.microsoft.com/office/drawing/2014/main" id="{7295CFA1-5F63-4130-BBE4-456681110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16"/>
              <a:ext cx="960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A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71" name="文本框 15403">
              <a:extLst>
                <a:ext uri="{FF2B5EF4-FFF2-40B4-BE49-F238E27FC236}">
                  <a16:creationId xmlns:a16="http://schemas.microsoft.com/office/drawing/2014/main" id="{6C7C4A18-75CD-440F-96B0-06358A0C9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960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N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72" name="文本框 15404">
              <a:extLst>
                <a:ext uri="{FF2B5EF4-FFF2-40B4-BE49-F238E27FC236}">
                  <a16:creationId xmlns:a16="http://schemas.microsoft.com/office/drawing/2014/main" id="{DDEDA3F9-6A47-4D9B-B460-05EBE87BA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960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D</a:t>
              </a:r>
              <a:r>
                <a:rPr lang="zh-CN" altLang="en-US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73" name="矩形 15405">
              <a:extLst>
                <a:ext uri="{FF2B5EF4-FFF2-40B4-BE49-F238E27FC236}">
                  <a16:creationId xmlns:a16="http://schemas.microsoft.com/office/drawing/2014/main" id="{C49B14A4-A56B-4A55-A53B-788500EE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24"/>
              <a:ext cx="960" cy="7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4" name="直接连接符 15406">
              <a:extLst>
                <a:ext uri="{FF2B5EF4-FFF2-40B4-BE49-F238E27FC236}">
                  <a16:creationId xmlns:a16="http://schemas.microsoft.com/office/drawing/2014/main" id="{AD4A07B9-EC20-4E24-BEC7-584484DD2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20"/>
              <a:ext cx="0" cy="48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5" name="文本框 15407">
              <a:extLst>
                <a:ext uri="{FF2B5EF4-FFF2-40B4-BE49-F238E27FC236}">
                  <a16:creationId xmlns:a16="http://schemas.microsoft.com/office/drawing/2014/main" id="{5F067334-E63C-49B0-B776-64A4B061A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558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VRAM</a:t>
              </a: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9B1C6FB0-6E76-4A67-9142-E02138E318BE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1119833"/>
            <a:ext cx="1450975" cy="3576640"/>
            <a:chOff x="2064" y="551"/>
            <a:chExt cx="914" cy="2253"/>
          </a:xfrm>
        </p:grpSpPr>
        <p:sp>
          <p:nvSpPr>
            <p:cNvPr id="177" name="文本框 15409">
              <a:extLst>
                <a:ext uri="{FF2B5EF4-FFF2-40B4-BE49-F238E27FC236}">
                  <a16:creationId xmlns:a16="http://schemas.microsoft.com/office/drawing/2014/main" id="{94FBE56E-C332-4D60-8603-6EBE9F3AC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816"/>
              <a:ext cx="912" cy="29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A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点阵</a:t>
              </a:r>
            </a:p>
          </p:txBody>
        </p:sp>
        <p:sp>
          <p:nvSpPr>
            <p:cNvPr id="178" name="文本框 15410">
              <a:extLst>
                <a:ext uri="{FF2B5EF4-FFF2-40B4-BE49-F238E27FC236}">
                  <a16:creationId xmlns:a16="http://schemas.microsoft.com/office/drawing/2014/main" id="{7A8765C7-E94A-4B85-9F40-9B7915791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102"/>
              <a:ext cx="912" cy="29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B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点阵</a:t>
              </a:r>
            </a:p>
          </p:txBody>
        </p:sp>
        <p:sp>
          <p:nvSpPr>
            <p:cNvPr id="179" name="文本框 15411">
              <a:extLst>
                <a:ext uri="{FF2B5EF4-FFF2-40B4-BE49-F238E27FC236}">
                  <a16:creationId xmlns:a16="http://schemas.microsoft.com/office/drawing/2014/main" id="{22B9978A-35BC-4222-8AE1-598CF2616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97"/>
              <a:ext cx="912" cy="29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点阵</a:t>
              </a:r>
            </a:p>
          </p:txBody>
        </p:sp>
        <p:sp>
          <p:nvSpPr>
            <p:cNvPr id="180" name="文本框 15412">
              <a:extLst>
                <a:ext uri="{FF2B5EF4-FFF2-40B4-BE49-F238E27FC236}">
                  <a16:creationId xmlns:a16="http://schemas.microsoft.com/office/drawing/2014/main" id="{EEEFCBFC-C6CE-408A-AB26-EA598785B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92"/>
              <a:ext cx="912" cy="29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D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点阵</a:t>
              </a:r>
            </a:p>
          </p:txBody>
        </p:sp>
        <p:sp>
          <p:nvSpPr>
            <p:cNvPr id="181" name="矩形 15413">
              <a:extLst>
                <a:ext uri="{FF2B5EF4-FFF2-40B4-BE49-F238E27FC236}">
                  <a16:creationId xmlns:a16="http://schemas.microsoft.com/office/drawing/2014/main" id="{127230C6-F4FF-498F-920A-5AE8C0B66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987"/>
              <a:ext cx="912" cy="25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2" name="直接连接符 15414">
              <a:extLst>
                <a:ext uri="{FF2B5EF4-FFF2-40B4-BE49-F238E27FC236}">
                  <a16:creationId xmlns:a16="http://schemas.microsoft.com/office/drawing/2014/main" id="{C2F53721-6730-4AC4-8374-C923722C2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016"/>
              <a:ext cx="0" cy="19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3" name="文本框 15415">
              <a:extLst>
                <a:ext uri="{FF2B5EF4-FFF2-40B4-BE49-F238E27FC236}">
                  <a16:creationId xmlns:a16="http://schemas.microsoft.com/office/drawing/2014/main" id="{F5D8721F-5289-40F0-BE37-997898B2D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254"/>
              <a:ext cx="912" cy="29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N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点阵</a:t>
              </a:r>
            </a:p>
          </p:txBody>
        </p:sp>
        <p:sp>
          <p:nvSpPr>
            <p:cNvPr id="184" name="矩形 15416">
              <a:extLst>
                <a:ext uri="{FF2B5EF4-FFF2-40B4-BE49-F238E27FC236}">
                  <a16:creationId xmlns:a16="http://schemas.microsoft.com/office/drawing/2014/main" id="{7950AB42-3AF7-48BE-84AA-194E3496B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545"/>
              <a:ext cx="912" cy="25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5" name="直接连接符 15417">
              <a:extLst>
                <a:ext uri="{FF2B5EF4-FFF2-40B4-BE49-F238E27FC236}">
                  <a16:creationId xmlns:a16="http://schemas.microsoft.com/office/drawing/2014/main" id="{72C8B97F-6C11-411B-B842-09889D845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561"/>
              <a:ext cx="0" cy="20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6" name="文本框 15418">
              <a:extLst>
                <a:ext uri="{FF2B5EF4-FFF2-40B4-BE49-F238E27FC236}">
                  <a16:creationId xmlns:a16="http://schemas.microsoft.com/office/drawing/2014/main" id="{92BDF40A-4D91-482D-A271-BF16F2C32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551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ROM</a:t>
              </a: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B7C615AD-97EC-4290-81F5-7F846ECE9AA6}"/>
              </a:ext>
            </a:extLst>
          </p:cNvPr>
          <p:cNvGrpSpPr>
            <a:grpSpLocks/>
          </p:cNvGrpSpPr>
          <p:nvPr/>
        </p:nvGrpSpPr>
        <p:grpSpPr bwMode="auto">
          <a:xfrm>
            <a:off x="6572250" y="1083320"/>
            <a:ext cx="2057400" cy="1905000"/>
            <a:chOff x="4176" y="576"/>
            <a:chExt cx="1296" cy="1200"/>
          </a:xfrm>
        </p:grpSpPr>
        <p:sp>
          <p:nvSpPr>
            <p:cNvPr id="188" name="矩形 15420">
              <a:extLst>
                <a:ext uri="{FF2B5EF4-FFF2-40B4-BE49-F238E27FC236}">
                  <a16:creationId xmlns:a16="http://schemas.microsoft.com/office/drawing/2014/main" id="{96B67234-2661-400B-AE65-DC85E0C71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864"/>
              <a:ext cx="1296" cy="912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9" name="文本框 15421">
              <a:extLst>
                <a:ext uri="{FF2B5EF4-FFF2-40B4-BE49-F238E27FC236}">
                  <a16:creationId xmlns:a16="http://schemas.microsoft.com/office/drawing/2014/main" id="{8FA38DF7-3FCF-4745-AAD7-C7FBC5821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576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屏幕</a:t>
              </a:r>
            </a:p>
          </p:txBody>
        </p:sp>
      </p:grpSp>
      <p:sp>
        <p:nvSpPr>
          <p:cNvPr id="190" name="直接连接符 189">
            <a:extLst>
              <a:ext uri="{FF2B5EF4-FFF2-40B4-BE49-F238E27FC236}">
                <a16:creationId xmlns:a16="http://schemas.microsoft.com/office/drawing/2014/main" id="{1F1F1FCD-93A9-46E8-AE2E-6AAA8CCCF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169292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A129E33-A23B-40DA-934F-FEFC11647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40" y="1540520"/>
            <a:ext cx="553998" cy="2209800"/>
          </a:xfrm>
          <a:prstGeom prst="rect">
            <a:avLst/>
          </a:prstGeom>
          <a:solidFill>
            <a:srgbClr val="66CC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移位寄存器</a:t>
            </a:r>
          </a:p>
        </p:txBody>
      </p:sp>
      <p:sp>
        <p:nvSpPr>
          <p:cNvPr id="192" name="直接连接符 191">
            <a:extLst>
              <a:ext uri="{FF2B5EF4-FFF2-40B4-BE49-F238E27FC236}">
                <a16:creationId xmlns:a16="http://schemas.microsoft.com/office/drawing/2014/main" id="{32F83724-CC99-445C-A36C-B08696ECD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169292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3" name="直接连接符 192">
            <a:extLst>
              <a:ext uri="{FF2B5EF4-FFF2-40B4-BE49-F238E27FC236}">
                <a16:creationId xmlns:a16="http://schemas.microsoft.com/office/drawing/2014/main" id="{86B18332-246B-4E12-9FFF-188DB9A5B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5850" y="169292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直接连接符 193">
            <a:extLst>
              <a:ext uri="{FF2B5EF4-FFF2-40B4-BE49-F238E27FC236}">
                <a16:creationId xmlns:a16="http://schemas.microsoft.com/office/drawing/2014/main" id="{7C8FCACE-6A38-48D6-A98F-A1E96EF3E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222632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45BE5F6-4A48-4C1D-9DD3-AEE6EBE0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1159520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</a:t>
            </a:r>
          </a:p>
        </p:txBody>
      </p:sp>
      <p:sp>
        <p:nvSpPr>
          <p:cNvPr id="196" name="直接连接符 195">
            <a:extLst>
              <a:ext uri="{FF2B5EF4-FFF2-40B4-BE49-F238E27FC236}">
                <a16:creationId xmlns:a16="http://schemas.microsoft.com/office/drawing/2014/main" id="{AC57109D-B1A9-4DE9-9E99-8BCB4BE09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245492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直接连接符 196">
            <a:extLst>
              <a:ext uri="{FF2B5EF4-FFF2-40B4-BE49-F238E27FC236}">
                <a16:creationId xmlns:a16="http://schemas.microsoft.com/office/drawing/2014/main" id="{53A04AE8-047D-41F7-9F4C-CD2982D31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250" y="1769120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直接连接符 197">
            <a:extLst>
              <a:ext uri="{FF2B5EF4-FFF2-40B4-BE49-F238E27FC236}">
                <a16:creationId xmlns:a16="http://schemas.microsoft.com/office/drawing/2014/main" id="{113B06FC-1844-4E71-B8B1-BDD47D210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176912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0" name="直接连接符 199">
            <a:extLst>
              <a:ext uri="{FF2B5EF4-FFF2-40B4-BE49-F238E27FC236}">
                <a16:creationId xmlns:a16="http://schemas.microsoft.com/office/drawing/2014/main" id="{04431AB3-735B-4E7C-97A7-0C91E1FBA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222632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直接连接符 200">
            <a:extLst>
              <a:ext uri="{FF2B5EF4-FFF2-40B4-BE49-F238E27FC236}">
                <a16:creationId xmlns:a16="http://schemas.microsoft.com/office/drawing/2014/main" id="{AC87F129-0F58-4B44-96F4-5E5852AF6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3650" y="2226320"/>
            <a:ext cx="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直接连接符 201">
            <a:extLst>
              <a:ext uri="{FF2B5EF4-FFF2-40B4-BE49-F238E27FC236}">
                <a16:creationId xmlns:a16="http://schemas.microsoft.com/office/drawing/2014/main" id="{AAB2A0DE-CE3F-45F0-B03B-6CF6DBDAB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435992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" name="直接连接符 202">
            <a:extLst>
              <a:ext uri="{FF2B5EF4-FFF2-40B4-BE49-F238E27FC236}">
                <a16:creationId xmlns:a16="http://schemas.microsoft.com/office/drawing/2014/main" id="{03425965-92E2-4856-8E80-BD5779F4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443612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" name="直接连接符 203">
            <a:extLst>
              <a:ext uri="{FF2B5EF4-FFF2-40B4-BE49-F238E27FC236}">
                <a16:creationId xmlns:a16="http://schemas.microsoft.com/office/drawing/2014/main" id="{F284F710-B494-46FD-AA01-FA3F8828E2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2050" y="3216920"/>
            <a:ext cx="0" cy="1219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" name="直接连接符 204">
            <a:extLst>
              <a:ext uri="{FF2B5EF4-FFF2-40B4-BE49-F238E27FC236}">
                <a16:creationId xmlns:a16="http://schemas.microsoft.com/office/drawing/2014/main" id="{9DCD70DC-6C23-4990-9F0B-9ECDB5A03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321692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A987DBB6-042B-4C1E-B94E-18041D190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082" y="1188377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</a:t>
            </a:r>
          </a:p>
        </p:txBody>
      </p:sp>
      <p:sp>
        <p:nvSpPr>
          <p:cNvPr id="209" name="直接连接符 208">
            <a:extLst>
              <a:ext uri="{FF2B5EF4-FFF2-40B4-BE49-F238E27FC236}">
                <a16:creationId xmlns:a16="http://schemas.microsoft.com/office/drawing/2014/main" id="{F190336B-FBE0-4F97-9638-DE0E04053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275972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0" name="直接连接符 209">
            <a:extLst>
              <a:ext uri="{FF2B5EF4-FFF2-40B4-BE49-F238E27FC236}">
                <a16:creationId xmlns:a16="http://schemas.microsoft.com/office/drawing/2014/main" id="{ACB9608E-B9D1-4F45-B18E-D4F371B269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5972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直接连接符 210">
            <a:extLst>
              <a:ext uri="{FF2B5EF4-FFF2-40B4-BE49-F238E27FC236}">
                <a16:creationId xmlns:a16="http://schemas.microsoft.com/office/drawing/2014/main" id="{8586C1F1-FEB1-4C9C-A125-91D818FE6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329312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" name="直接连接符 211">
            <a:extLst>
              <a:ext uri="{FF2B5EF4-FFF2-40B4-BE49-F238E27FC236}">
                <a16:creationId xmlns:a16="http://schemas.microsoft.com/office/drawing/2014/main" id="{E68D6027-96F5-4C12-B4B2-4695C4B9D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336932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直接连接符 212">
            <a:extLst>
              <a:ext uri="{FF2B5EF4-FFF2-40B4-BE49-F238E27FC236}">
                <a16:creationId xmlns:a16="http://schemas.microsoft.com/office/drawing/2014/main" id="{F226A2F5-E772-4A8C-A646-B7BB5553D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683520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4" name="直接连接符 213">
            <a:extLst>
              <a:ext uri="{FF2B5EF4-FFF2-40B4-BE49-F238E27FC236}">
                <a16:creationId xmlns:a16="http://schemas.microsoft.com/office/drawing/2014/main" id="{9D46F89C-D3A4-47D2-A70D-C25D63830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3450" y="268352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" name="直接连接符 225">
            <a:extLst>
              <a:ext uri="{FF2B5EF4-FFF2-40B4-BE49-F238E27FC236}">
                <a16:creationId xmlns:a16="http://schemas.microsoft.com/office/drawing/2014/main" id="{E3EC25AC-1820-45FE-B6B4-40C92F069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237726"/>
            <a:ext cx="1447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4B4DBFB-95B6-40FB-9F23-877E8AAD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0433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字符编码   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67DCC2E-6AF2-4B76-9E84-5CA3662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56726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字符发生器   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4274AD2-1EDA-4A9C-9621-B69106F3E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6632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扫描时序   </a:t>
            </a:r>
          </a:p>
        </p:txBody>
      </p:sp>
      <p:sp>
        <p:nvSpPr>
          <p:cNvPr id="230" name="直接连接符 229">
            <a:extLst>
              <a:ext uri="{FF2B5EF4-FFF2-40B4-BE49-F238E27FC236}">
                <a16:creationId xmlns:a16="http://schemas.microsoft.com/office/drawing/2014/main" id="{59ACB1C0-257F-41D6-B07A-0443EB738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13926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F642F05F-C2DA-41EC-961B-29367A8D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0433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一行点阵代码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 </a:t>
            </a:r>
          </a:p>
        </p:txBody>
      </p:sp>
      <p:sp>
        <p:nvSpPr>
          <p:cNvPr id="232" name="直接连接符 231">
            <a:extLst>
              <a:ext uri="{FF2B5EF4-FFF2-40B4-BE49-F238E27FC236}">
                <a16:creationId xmlns:a16="http://schemas.microsoft.com/office/drawing/2014/main" id="{9AE351C9-40BF-4642-8F45-3BB5E330A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237726"/>
            <a:ext cx="2819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6E74C81-D749-4584-B23B-F0953B48F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56726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移位器   </a:t>
            </a:r>
          </a:p>
        </p:txBody>
      </p:sp>
      <p:sp>
        <p:nvSpPr>
          <p:cNvPr id="234" name="直接连接符 233">
            <a:extLst>
              <a:ext uri="{FF2B5EF4-FFF2-40B4-BE49-F238E27FC236}">
                <a16:creationId xmlns:a16="http://schemas.microsoft.com/office/drawing/2014/main" id="{E4E5C710-4CAC-4979-A81E-46D8890A3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" y="6273217"/>
            <a:ext cx="2286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1DE41DD2-4338-4D61-90FD-32547033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" y="5754105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视频信号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 </a:t>
            </a: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5E4F5F7-3374-43C8-8B6E-DA9191E1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666" y="5922380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显示头   </a:t>
            </a: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CE5BD23F-921E-4108-8260-377C5151E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040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2E48D12-B56F-44E5-8A1A-AE3ADB3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040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718DDC13-5390-4956-A40D-609603CF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8040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0" name="直接连接符 239">
            <a:extLst>
              <a:ext uri="{FF2B5EF4-FFF2-40B4-BE49-F238E27FC236}">
                <a16:creationId xmlns:a16="http://schemas.microsoft.com/office/drawing/2014/main" id="{1D093F68-1465-4A2D-B232-8665D5F82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880286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20C3239C-511A-4502-B03A-509555F3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64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F33DBAAE-4608-491A-8699-F72BB347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9564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7B1D42C3-ED17-4F50-BD11-28B597EA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564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22FEBD36-6A43-4828-B21F-7BCFF15D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9564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6ADDFBFB-C66C-449F-B8F1-A10E3B3F1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564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3275C390-156B-49CE-B890-AB92B546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564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99BDBD86-E0F6-47A8-96FA-5DCF91A2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5648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AA90D6B3-6EA2-4531-89C7-087724B8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1635811"/>
            <a:ext cx="663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7B395CF2-F44D-4FDA-B299-F6BD102C1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1651686"/>
            <a:ext cx="663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8AC3C9A-597F-47EA-8D4D-141F7DB54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651686"/>
            <a:ext cx="663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5026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 build="p"/>
      <p:bldP spid="191" grpId="0" animBg="1"/>
      <p:bldP spid="195" grpId="0"/>
      <p:bldP spid="208" grpId="0"/>
      <p:bldP spid="227" grpId="0" build="p"/>
      <p:bldP spid="228" grpId="0" build="p" advAuto="0"/>
      <p:bldP spid="229" grpId="0" build="p"/>
      <p:bldP spid="231" grpId="0" build="p"/>
      <p:bldP spid="233" grpId="0" build="p" advAuto="0"/>
      <p:bldP spid="235" grpId="0" build="p"/>
      <p:bldP spid="236" grpId="0" build="p" advAuto="0"/>
      <p:bldP spid="248" grpId="0" build="p"/>
      <p:bldP spid="249" grpId="0" build="p" advAuto="0"/>
      <p:bldP spid="250" grpId="0" build="p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B993FBD-3F6F-4799-8D1C-E1CEEA3A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70" y="855185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APA   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EE4EE37-F174-4358-91BB-48A3C664E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51" y="5821540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VRAM   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4374985-D5E6-4346-991F-7F68CDAC7851}"/>
              </a:ext>
            </a:extLst>
          </p:cNvPr>
          <p:cNvGrpSpPr>
            <a:grpSpLocks/>
          </p:cNvGrpSpPr>
          <p:nvPr/>
        </p:nvGrpSpPr>
        <p:grpSpPr bwMode="auto">
          <a:xfrm>
            <a:off x="6296026" y="1131082"/>
            <a:ext cx="2057400" cy="1905000"/>
            <a:chOff x="4176" y="576"/>
            <a:chExt cx="1296" cy="1200"/>
          </a:xfrm>
        </p:grpSpPr>
        <p:sp>
          <p:nvSpPr>
            <p:cNvPr id="84" name="矩形 16406">
              <a:extLst>
                <a:ext uri="{FF2B5EF4-FFF2-40B4-BE49-F238E27FC236}">
                  <a16:creationId xmlns:a16="http://schemas.microsoft.com/office/drawing/2014/main" id="{1C2F889B-4ED5-4CB4-9CE4-24A0C7D62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864"/>
              <a:ext cx="1296" cy="912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文本框 16407">
              <a:extLst>
                <a:ext uri="{FF2B5EF4-FFF2-40B4-BE49-F238E27FC236}">
                  <a16:creationId xmlns:a16="http://schemas.microsoft.com/office/drawing/2014/main" id="{E80C814B-F2B6-42D7-8760-EE0D4B5AC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576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屏幕</a:t>
              </a:r>
            </a:p>
          </p:txBody>
        </p:sp>
      </p:grpSp>
      <p:sp>
        <p:nvSpPr>
          <p:cNvPr id="86" name="直接连接符 85">
            <a:extLst>
              <a:ext uri="{FF2B5EF4-FFF2-40B4-BE49-F238E27FC236}">
                <a16:creationId xmlns:a16="http://schemas.microsoft.com/office/drawing/2014/main" id="{5A303A14-0F74-404C-ACA9-2D023F4D7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6" y="1740682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9CBF2CA-9009-493F-95E7-94793CC0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6" y="1588282"/>
            <a:ext cx="553998" cy="2209800"/>
          </a:xfrm>
          <a:prstGeom prst="rect">
            <a:avLst/>
          </a:prstGeom>
          <a:solidFill>
            <a:srgbClr val="66CC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移位寄存器</a:t>
            </a:r>
          </a:p>
        </p:txBody>
      </p:sp>
      <p:sp>
        <p:nvSpPr>
          <p:cNvPr id="88" name="直接连接符 87">
            <a:extLst>
              <a:ext uri="{FF2B5EF4-FFF2-40B4-BE49-F238E27FC236}">
                <a16:creationId xmlns:a16="http://schemas.microsoft.com/office/drawing/2014/main" id="{C7039E2D-C83D-415C-BDCA-9030881B3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7626" y="1740682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直接连接符 88">
            <a:extLst>
              <a:ext uri="{FF2B5EF4-FFF2-40B4-BE49-F238E27FC236}">
                <a16:creationId xmlns:a16="http://schemas.microsoft.com/office/drawing/2014/main" id="{660BBDEA-9860-49AA-9F45-0D906C4A4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6" y="2274082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03C7780-97DF-4782-A21F-92DD253A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6" y="1207282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并行</a:t>
            </a:r>
          </a:p>
        </p:txBody>
      </p:sp>
      <p:sp>
        <p:nvSpPr>
          <p:cNvPr id="91" name="直接连接符 90">
            <a:extLst>
              <a:ext uri="{FF2B5EF4-FFF2-40B4-BE49-F238E27FC236}">
                <a16:creationId xmlns:a16="http://schemas.microsoft.com/office/drawing/2014/main" id="{6D9C3BF4-8024-4EC7-8293-B0388287E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6" y="2502682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直接连接符 91">
            <a:extLst>
              <a:ext uri="{FF2B5EF4-FFF2-40B4-BE49-F238E27FC236}">
                <a16:creationId xmlns:a16="http://schemas.microsoft.com/office/drawing/2014/main" id="{CE515F36-F402-4045-9928-815561334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0226" y="1816882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直接连接符 92">
            <a:extLst>
              <a:ext uri="{FF2B5EF4-FFF2-40B4-BE49-F238E27FC236}">
                <a16:creationId xmlns:a16="http://schemas.microsoft.com/office/drawing/2014/main" id="{010F8CE8-E7CE-4FBC-8E1D-A7336B5B5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6" y="1816882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直接连接符 93">
            <a:extLst>
              <a:ext uri="{FF2B5EF4-FFF2-40B4-BE49-F238E27FC236}">
                <a16:creationId xmlns:a16="http://schemas.microsoft.com/office/drawing/2014/main" id="{C396966D-54F3-4248-A33F-C0CAAD48D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6" y="2274082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直接连接符 94">
            <a:extLst>
              <a:ext uri="{FF2B5EF4-FFF2-40B4-BE49-F238E27FC236}">
                <a16:creationId xmlns:a16="http://schemas.microsoft.com/office/drawing/2014/main" id="{EE1AD35B-C5DB-4E6A-AE48-D1E5FBEF5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2826" y="2274082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直接连接符 95">
            <a:extLst>
              <a:ext uri="{FF2B5EF4-FFF2-40B4-BE49-F238E27FC236}">
                <a16:creationId xmlns:a16="http://schemas.microsoft.com/office/drawing/2014/main" id="{E5F5096C-CB33-4796-AEA3-1A459007A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6" y="3950482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直接连接符 96">
            <a:extLst>
              <a:ext uri="{FF2B5EF4-FFF2-40B4-BE49-F238E27FC236}">
                <a16:creationId xmlns:a16="http://schemas.microsoft.com/office/drawing/2014/main" id="{BC5602D0-4E74-4EA0-BC2E-0D26534FB3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2426" y="3493282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直接连接符 97">
            <a:extLst>
              <a:ext uri="{FF2B5EF4-FFF2-40B4-BE49-F238E27FC236}">
                <a16:creationId xmlns:a16="http://schemas.microsoft.com/office/drawing/2014/main" id="{95F0404F-3E60-411F-950E-115448BB7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6" y="3264682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14B7B9E-2ABB-4A2D-A133-1A47E7A5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6" y="1207282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串行</a:t>
            </a:r>
          </a:p>
        </p:txBody>
      </p:sp>
      <p:sp>
        <p:nvSpPr>
          <p:cNvPr id="100" name="直接连接符 99">
            <a:extLst>
              <a:ext uri="{FF2B5EF4-FFF2-40B4-BE49-F238E27FC236}">
                <a16:creationId xmlns:a16="http://schemas.microsoft.com/office/drawing/2014/main" id="{7F8A1CC0-0509-44CC-8DDE-40CBAABC2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6" y="2807482"/>
            <a:ext cx="1752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直接连接符 100">
            <a:extLst>
              <a:ext uri="{FF2B5EF4-FFF2-40B4-BE49-F238E27FC236}">
                <a16:creationId xmlns:a16="http://schemas.microsoft.com/office/drawing/2014/main" id="{C9759155-7DAE-4E21-B112-62A304BE15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2826" y="3036082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直接连接符 101">
            <a:extLst>
              <a:ext uri="{FF2B5EF4-FFF2-40B4-BE49-F238E27FC236}">
                <a16:creationId xmlns:a16="http://schemas.microsoft.com/office/drawing/2014/main" id="{E1747D06-2F0A-4D46-86AD-638BE6275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6" y="3036082"/>
            <a:ext cx="1143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直接连接符 102">
            <a:extLst>
              <a:ext uri="{FF2B5EF4-FFF2-40B4-BE49-F238E27FC236}">
                <a16:creationId xmlns:a16="http://schemas.microsoft.com/office/drawing/2014/main" id="{C51A51BA-3E04-4973-BCE9-A7B441807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6" y="3417082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直接连接符 103">
            <a:extLst>
              <a:ext uri="{FF2B5EF4-FFF2-40B4-BE49-F238E27FC236}">
                <a16:creationId xmlns:a16="http://schemas.microsoft.com/office/drawing/2014/main" id="{6012D69C-7AF3-42E9-AEB6-3BED0BF9D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6" y="3264682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直接连接符 104">
            <a:extLst>
              <a:ext uri="{FF2B5EF4-FFF2-40B4-BE49-F238E27FC236}">
                <a16:creationId xmlns:a16="http://schemas.microsoft.com/office/drawing/2014/main" id="{EB098F82-A7D5-4F19-A252-9F86D4C8B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2826" y="2578882"/>
            <a:ext cx="1143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直接连接符 105">
            <a:extLst>
              <a:ext uri="{FF2B5EF4-FFF2-40B4-BE49-F238E27FC236}">
                <a16:creationId xmlns:a16="http://schemas.microsoft.com/office/drawing/2014/main" id="{004B35CB-7A3B-4D99-9D5A-EC3DC5129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6" y="181688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231C3DF6-FC88-451D-A892-EA298AC4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6" y="204548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C4A4170A-0964-44F4-A75B-53624A71E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6" y="189308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76C53A6E-8454-40AF-8BE9-47E3F8B8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189308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2FEEFBB1-24BC-4C8F-BFB1-51D17FD1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204548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EDC9E9C-B5B8-46C6-97B4-B3066C45A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251" y="566914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一字节点代码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 </a:t>
            </a:r>
          </a:p>
        </p:txBody>
      </p:sp>
      <p:sp>
        <p:nvSpPr>
          <p:cNvPr id="112" name="直接连接符 111">
            <a:extLst>
              <a:ext uri="{FF2B5EF4-FFF2-40B4-BE49-F238E27FC236}">
                <a16:creationId xmlns:a16="http://schemas.microsoft.com/office/drawing/2014/main" id="{5127E10F-21F2-4495-ABC1-56031B153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6451" y="6202540"/>
            <a:ext cx="2819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CE50757-87E9-400A-B9E5-D9AE260D2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51" y="5839641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移位器   </a:t>
            </a:r>
          </a:p>
        </p:txBody>
      </p:sp>
      <p:sp>
        <p:nvSpPr>
          <p:cNvPr id="114" name="直接连接符 113">
            <a:extLst>
              <a:ext uri="{FF2B5EF4-FFF2-40B4-BE49-F238E27FC236}">
                <a16:creationId xmlns:a16="http://schemas.microsoft.com/office/drawing/2014/main" id="{95FF168A-E1B8-415E-8F4B-4040F429E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451" y="6172378"/>
            <a:ext cx="2286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A864A15-2ED8-4516-A53C-87926AB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451" y="565326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视频信号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 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FD97A1E-EAA6-40CB-8A88-26481CFC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451" y="5839641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显示头   </a:t>
            </a: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F250D8F5-45FA-4963-914F-7AF1F87F4F69}"/>
              </a:ext>
            </a:extLst>
          </p:cNvPr>
          <p:cNvGrpSpPr>
            <a:grpSpLocks/>
          </p:cNvGrpSpPr>
          <p:nvPr/>
        </p:nvGrpSpPr>
        <p:grpSpPr bwMode="auto">
          <a:xfrm>
            <a:off x="1190626" y="1131082"/>
            <a:ext cx="1752600" cy="4572000"/>
            <a:chOff x="720" y="576"/>
            <a:chExt cx="1104" cy="2880"/>
          </a:xfrm>
        </p:grpSpPr>
        <p:sp>
          <p:nvSpPr>
            <p:cNvPr id="118" name="文本框 16388">
              <a:extLst>
                <a:ext uri="{FF2B5EF4-FFF2-40B4-BE49-F238E27FC236}">
                  <a16:creationId xmlns:a16="http://schemas.microsoft.com/office/drawing/2014/main" id="{23943F42-9D67-48B3-8D5A-F151CA90E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864"/>
              <a:ext cx="1104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00001111 </a:t>
              </a:r>
            </a:p>
          </p:txBody>
        </p:sp>
        <p:sp>
          <p:nvSpPr>
            <p:cNvPr id="119" name="文本框 16389">
              <a:extLst>
                <a:ext uri="{FF2B5EF4-FFF2-40B4-BE49-F238E27FC236}">
                  <a16:creationId xmlns:a16="http://schemas.microsoft.com/office/drawing/2014/main" id="{1C0AB3E0-3F19-48E3-A670-5920C32E9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00"/>
              <a:ext cx="1104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00000000</a:t>
              </a:r>
            </a:p>
          </p:txBody>
        </p:sp>
        <p:sp>
          <p:nvSpPr>
            <p:cNvPr id="120" name="文本框 16390">
              <a:extLst>
                <a:ext uri="{FF2B5EF4-FFF2-40B4-BE49-F238E27FC236}">
                  <a16:creationId xmlns:a16="http://schemas.microsoft.com/office/drawing/2014/main" id="{DD89464A-F0C8-467A-BB72-DB38BC83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536"/>
              <a:ext cx="1104" cy="6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000010010</a:t>
              </a:r>
            </a:p>
          </p:txBody>
        </p:sp>
        <p:sp>
          <p:nvSpPr>
            <p:cNvPr id="121" name="矩形 16391">
              <a:extLst>
                <a:ext uri="{FF2B5EF4-FFF2-40B4-BE49-F238E27FC236}">
                  <a16:creationId xmlns:a16="http://schemas.microsoft.com/office/drawing/2014/main" id="{0E5AB165-B2DA-45BD-8962-F8273FE74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44"/>
              <a:ext cx="110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直接连接符 16392">
              <a:extLst>
                <a:ext uri="{FF2B5EF4-FFF2-40B4-BE49-F238E27FC236}">
                  <a16:creationId xmlns:a16="http://schemas.microsoft.com/office/drawing/2014/main" id="{5489F074-84B9-4A59-B4EA-DFB9B891F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0" cy="24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文本框 16393">
              <a:extLst>
                <a:ext uri="{FF2B5EF4-FFF2-40B4-BE49-F238E27FC236}">
                  <a16:creationId xmlns:a16="http://schemas.microsoft.com/office/drawing/2014/main" id="{DCBA8397-A4AB-41E4-8850-799A78D55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576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VRAM</a:t>
              </a:r>
            </a:p>
          </p:txBody>
        </p:sp>
        <p:sp>
          <p:nvSpPr>
            <p:cNvPr id="124" name="文本框 16455">
              <a:extLst>
                <a:ext uri="{FF2B5EF4-FFF2-40B4-BE49-F238E27FC236}">
                  <a16:creationId xmlns:a16="http://schemas.microsoft.com/office/drawing/2014/main" id="{690123B9-AA4A-4BF0-9A9D-9C282065A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872"/>
              <a:ext cx="1104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00000000</a:t>
              </a:r>
            </a:p>
          </p:txBody>
        </p:sp>
        <p:sp>
          <p:nvSpPr>
            <p:cNvPr id="125" name="文本框 16456">
              <a:extLst>
                <a:ext uri="{FF2B5EF4-FFF2-40B4-BE49-F238E27FC236}">
                  <a16:creationId xmlns:a16="http://schemas.microsoft.com/office/drawing/2014/main" id="{F40354B3-B56C-4EBD-986E-DD2B1CB52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1104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00001001</a:t>
              </a:r>
            </a:p>
          </p:txBody>
        </p:sp>
        <p:sp>
          <p:nvSpPr>
            <p:cNvPr id="126" name="文本框 16458">
              <a:extLst>
                <a:ext uri="{FF2B5EF4-FFF2-40B4-BE49-F238E27FC236}">
                  <a16:creationId xmlns:a16="http://schemas.microsoft.com/office/drawing/2014/main" id="{9BADD8D0-DEB5-4A7E-956D-459124D8B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832"/>
              <a:ext cx="1104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00001111 </a:t>
              </a:r>
            </a:p>
          </p:txBody>
        </p:sp>
        <p:sp>
          <p:nvSpPr>
            <p:cNvPr id="127" name="矩形 16459">
              <a:extLst>
                <a:ext uri="{FF2B5EF4-FFF2-40B4-BE49-F238E27FC236}">
                  <a16:creationId xmlns:a16="http://schemas.microsoft.com/office/drawing/2014/main" id="{CC7C1FF0-BBE8-45D2-9F1D-CFBBF4DB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68"/>
              <a:ext cx="110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直接连接符 16460">
              <a:extLst>
                <a:ext uri="{FF2B5EF4-FFF2-40B4-BE49-F238E27FC236}">
                  <a16:creationId xmlns:a16="http://schemas.microsoft.com/office/drawing/2014/main" id="{C25CD43E-0D20-47A8-A149-7CB80B2CD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16"/>
              <a:ext cx="0" cy="24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9" name="直接连接符 128">
            <a:extLst>
              <a:ext uri="{FF2B5EF4-FFF2-40B4-BE49-F238E27FC236}">
                <a16:creationId xmlns:a16="http://schemas.microsoft.com/office/drawing/2014/main" id="{BA902B7B-18FC-4F37-85F0-429A88559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3226" y="4941082"/>
            <a:ext cx="1219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" name="直接连接符 129">
            <a:extLst>
              <a:ext uri="{FF2B5EF4-FFF2-40B4-BE49-F238E27FC236}">
                <a16:creationId xmlns:a16="http://schemas.microsoft.com/office/drawing/2014/main" id="{54D3A0FB-130B-4E39-8B10-26C824E7D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426" y="3493282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直接连接符 130">
            <a:extLst>
              <a:ext uri="{FF2B5EF4-FFF2-40B4-BE49-F238E27FC236}">
                <a16:creationId xmlns:a16="http://schemas.microsoft.com/office/drawing/2014/main" id="{03B662D3-6589-4BCF-A341-4A5392FE1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6" y="1816882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" name="直接连接符 131">
            <a:extLst>
              <a:ext uri="{FF2B5EF4-FFF2-40B4-BE49-F238E27FC236}">
                <a16:creationId xmlns:a16="http://schemas.microsoft.com/office/drawing/2014/main" id="{52E9F53C-E936-4D26-A7B5-E4767E23A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6" y="1816882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" name="直接连接符 132">
            <a:extLst>
              <a:ext uri="{FF2B5EF4-FFF2-40B4-BE49-F238E27FC236}">
                <a16:creationId xmlns:a16="http://schemas.microsoft.com/office/drawing/2014/main" id="{D0F4E255-CD5E-4C44-9BFF-FA7BB2F2A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6" y="219788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3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build="p"/>
      <p:bldP spid="87" grpId="0" animBg="1"/>
      <p:bldP spid="90" grpId="0"/>
      <p:bldP spid="99" grpId="0"/>
      <p:bldP spid="111" grpId="0" build="p"/>
      <p:bldP spid="113" grpId="0" build="p" advAuto="0"/>
      <p:bldP spid="115" grpId="0" build="p"/>
      <p:bldP spid="116" grpId="0" build="p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E05D162-138D-48B0-A6E3-7B86E2727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54" y="1262635"/>
            <a:ext cx="800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视频的发送与电子束扫描严格同步：   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4BD0D66-ABE9-42E3-848D-53EDB2E90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2" y="1766724"/>
            <a:ext cx="89263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电子束扫描到某点位置，相应视频应同时送到，控制点亮或不亮。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8D04034-0057-4F50-8018-ADB15384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54" y="2731011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需解决：   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DFACC78-AC52-4EE9-AC4E-604F0F67D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2" y="32021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何时访问显存，取字符编码或图形点代码？   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D882E6F-3EFA-4E58-8ACA-13A12C38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2" y="3430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8FEB067-3E8F-4A28-A899-876396CA2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2" y="3659300"/>
            <a:ext cx="701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以控制产生视频信号。   </a:t>
            </a:r>
          </a:p>
        </p:txBody>
      </p:sp>
      <p:sp>
        <p:nvSpPr>
          <p:cNvPr id="73" name="直接连接符 72">
            <a:extLst>
              <a:ext uri="{FF2B5EF4-FFF2-40B4-BE49-F238E27FC236}">
                <a16:creationId xmlns:a16="http://schemas.microsoft.com/office/drawing/2014/main" id="{F4675CA8-D921-4496-B7D0-17C4C86A7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271" y="39641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E97564D7-6D3A-4906-8D9F-B8A7FAFC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2" y="44213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3137EFD-47C8-4B00-8FE8-D7B13331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2" y="5030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822C2CD-E19A-46FA-9085-7CFC94C5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2" y="419270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何时发水平同步信号？   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9C0FFBC-9438-4209-BA72-2D1BC0CC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2" y="472610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何时发垂直同步信号？   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3C4407D-DA26-4348-94B4-B5E1BF7F5628}"/>
              </a:ext>
            </a:extLst>
          </p:cNvPr>
          <p:cNvGrpSpPr>
            <a:grpSpLocks/>
          </p:cNvGrpSpPr>
          <p:nvPr/>
        </p:nvGrpSpPr>
        <p:grpSpPr bwMode="auto">
          <a:xfrm>
            <a:off x="4713442" y="4497500"/>
            <a:ext cx="457200" cy="609600"/>
            <a:chOff x="2832" y="2688"/>
            <a:chExt cx="288" cy="384"/>
          </a:xfrm>
        </p:grpSpPr>
        <p:sp>
          <p:nvSpPr>
            <p:cNvPr id="79" name="直接连接符 17450">
              <a:extLst>
                <a:ext uri="{FF2B5EF4-FFF2-40B4-BE49-F238E27FC236}">
                  <a16:creationId xmlns:a16="http://schemas.microsoft.com/office/drawing/2014/main" id="{5F08D98E-F2A7-45F5-BEDC-317BC6FFE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88"/>
              <a:ext cx="288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直接连接符 17451">
              <a:extLst>
                <a:ext uri="{FF2B5EF4-FFF2-40B4-BE49-F238E27FC236}">
                  <a16:creationId xmlns:a16="http://schemas.microsoft.com/office/drawing/2014/main" id="{23AE62AA-BDD4-4F63-92CD-9AE4B6509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880"/>
              <a:ext cx="288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E4A6695-3F99-40C2-9B53-65EF0737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642" y="4497500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以控制电子束扫描。   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4CD4F84-A8D1-49B3-9615-4092B52EB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2" y="5285158"/>
            <a:ext cx="8763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在显示器中设置若干级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，对显示器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点频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进行若干级分频，产生相应控制信号。   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8365641-85F4-420B-BCC0-8AA7FC3AC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" y="807746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、同步控制   </a:t>
            </a:r>
          </a:p>
        </p:txBody>
      </p:sp>
    </p:spTree>
    <p:extLst>
      <p:ext uri="{BB962C8B-B14F-4D97-AF65-F5344CB8AC3E}">
        <p14:creationId xmlns:p14="http://schemas.microsoft.com/office/powerpoint/2010/main" val="17023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72" grpId="0"/>
      <p:bldP spid="76" grpId="0"/>
      <p:bldP spid="77" grpId="0"/>
      <p:bldP spid="134" grpId="0"/>
      <p:bldP spid="135" grpId="0"/>
      <p:bldP spid="1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48CDA8-37BD-4B9D-A82E-BC5EC416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99" y="1224422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显示规格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×80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列，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DB01CF-55EB-428E-9293-50939A80A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599" y="1224422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7×9,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9×14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6D7B06-3F52-41E8-87ED-4D8B66F52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886" y="265023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4ADA4-EBA5-4EA6-917C-E5E37775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86" y="265023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D47DA9-6DD5-4C26-8ED5-8DAE764F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86" y="297090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E701A2E-43D8-479B-ABB8-9EA89CC6982D}"/>
              </a:ext>
            </a:extLst>
          </p:cNvPr>
          <p:cNvGrpSpPr>
            <a:grpSpLocks/>
          </p:cNvGrpSpPr>
          <p:nvPr/>
        </p:nvGrpSpPr>
        <p:grpSpPr bwMode="auto">
          <a:xfrm>
            <a:off x="2334286" y="2666105"/>
            <a:ext cx="990600" cy="1066800"/>
            <a:chOff x="1488" y="1488"/>
            <a:chExt cx="624" cy="672"/>
          </a:xfrm>
        </p:grpSpPr>
        <p:sp>
          <p:nvSpPr>
            <p:cNvPr id="37" name="直接连接符 18452">
              <a:extLst>
                <a:ext uri="{FF2B5EF4-FFF2-40B4-BE49-F238E27FC236}">
                  <a16:creationId xmlns:a16="http://schemas.microsoft.com/office/drawing/2014/main" id="{5DA4FAA9-AA95-4C96-8468-1D54C93E2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直接连接符 18453">
              <a:extLst>
                <a:ext uri="{FF2B5EF4-FFF2-40B4-BE49-F238E27FC236}">
                  <a16:creationId xmlns:a16="http://schemas.microsoft.com/office/drawing/2014/main" id="{CFB178D6-C497-4DF1-A7D8-17E3BC231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直接连接符 18457">
              <a:extLst>
                <a:ext uri="{FF2B5EF4-FFF2-40B4-BE49-F238E27FC236}">
                  <a16:creationId xmlns:a16="http://schemas.microsoft.com/office/drawing/2014/main" id="{D67E43D1-1A34-48EC-AEEB-1CF937DEE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直接连接符 18458">
              <a:extLst>
                <a:ext uri="{FF2B5EF4-FFF2-40B4-BE49-F238E27FC236}">
                  <a16:creationId xmlns:a16="http://schemas.microsoft.com/office/drawing/2014/main" id="{84A3ECF0-BFAA-4324-84C6-08E7F4F38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直接连接符 18459">
              <a:extLst>
                <a:ext uri="{FF2B5EF4-FFF2-40B4-BE49-F238E27FC236}">
                  <a16:creationId xmlns:a16="http://schemas.microsoft.com/office/drawing/2014/main" id="{007D748F-C21B-495D-A4CC-5BBA2CB67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839C61-61FF-4F0E-AF9B-FF2CD82888F7}"/>
              </a:ext>
            </a:extLst>
          </p:cNvPr>
          <p:cNvGrpSpPr>
            <a:grpSpLocks/>
          </p:cNvGrpSpPr>
          <p:nvPr/>
        </p:nvGrpSpPr>
        <p:grpSpPr bwMode="auto">
          <a:xfrm>
            <a:off x="3401086" y="2666105"/>
            <a:ext cx="990600" cy="1066800"/>
            <a:chOff x="1488" y="1488"/>
            <a:chExt cx="624" cy="672"/>
          </a:xfrm>
        </p:grpSpPr>
        <p:sp>
          <p:nvSpPr>
            <p:cNvPr id="43" name="直接连接符 18462">
              <a:extLst>
                <a:ext uri="{FF2B5EF4-FFF2-40B4-BE49-F238E27FC236}">
                  <a16:creationId xmlns:a16="http://schemas.microsoft.com/office/drawing/2014/main" id="{9E31592A-A446-4688-823C-FCC728A2E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直接连接符 18463">
              <a:extLst>
                <a:ext uri="{FF2B5EF4-FFF2-40B4-BE49-F238E27FC236}">
                  <a16:creationId xmlns:a16="http://schemas.microsoft.com/office/drawing/2014/main" id="{0A511611-CC23-414E-BB55-9FD53E3C4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直接连接符 18464">
              <a:extLst>
                <a:ext uri="{FF2B5EF4-FFF2-40B4-BE49-F238E27FC236}">
                  <a16:creationId xmlns:a16="http://schemas.microsoft.com/office/drawing/2014/main" id="{8F90ADF2-B9E1-4E70-8952-E14D52293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直接连接符 18465">
              <a:extLst>
                <a:ext uri="{FF2B5EF4-FFF2-40B4-BE49-F238E27FC236}">
                  <a16:creationId xmlns:a16="http://schemas.microsoft.com/office/drawing/2014/main" id="{65871F30-5811-4A3F-9637-F06AB216A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直接连接符 18466">
              <a:extLst>
                <a:ext uri="{FF2B5EF4-FFF2-40B4-BE49-F238E27FC236}">
                  <a16:creationId xmlns:a16="http://schemas.microsoft.com/office/drawing/2014/main" id="{E9224EC9-ED8D-4F8A-96EB-D9BC08BCD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46BE2CBC-557E-4468-83D3-38120414A674}"/>
              </a:ext>
            </a:extLst>
          </p:cNvPr>
          <p:cNvSpPr>
            <a:spLocks/>
          </p:cNvSpPr>
          <p:nvPr/>
        </p:nvSpPr>
        <p:spPr bwMode="auto">
          <a:xfrm rot="5400000">
            <a:off x="2639086" y="1980305"/>
            <a:ext cx="228600" cy="990600"/>
          </a:xfrm>
          <a:prstGeom prst="leftBrace">
            <a:avLst>
              <a:gd name="adj1" fmla="val 36051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ECD41A-FCE4-4971-8C9D-2E45F40C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686" y="2043676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</a:p>
        </p:txBody>
      </p:sp>
      <p:sp>
        <p:nvSpPr>
          <p:cNvPr id="50" name="直接连接符 49">
            <a:extLst>
              <a:ext uri="{FF2B5EF4-FFF2-40B4-BE49-F238E27FC236}">
                <a16:creationId xmlns:a16="http://schemas.microsoft.com/office/drawing/2014/main" id="{A52E499A-6AA4-4F0B-BB0C-5E17FEC2A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4286" y="3732905"/>
            <a:ext cx="0" cy="533400"/>
          </a:xfrm>
          <a:prstGeom prst="line">
            <a:avLst/>
          </a:prstGeom>
          <a:noFill/>
          <a:ln w="571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A84FF90-7E27-4FAE-B614-310BE785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86" y="373290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58BEF1C0-3030-4EF4-AA23-DCDDBB74EA44}"/>
              </a:ext>
            </a:extLst>
          </p:cNvPr>
          <p:cNvSpPr>
            <a:spLocks/>
          </p:cNvSpPr>
          <p:nvPr/>
        </p:nvSpPr>
        <p:spPr bwMode="auto">
          <a:xfrm>
            <a:off x="1953286" y="2666105"/>
            <a:ext cx="228600" cy="1524000"/>
          </a:xfrm>
          <a:prstGeom prst="leftBrace">
            <a:avLst>
              <a:gd name="adj1" fmla="val 55463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0D443E4-71B6-4DEC-B53C-C4A3F404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286" y="3199505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200F05F-12D8-4134-8E44-D5162EE7D6DF}"/>
              </a:ext>
            </a:extLst>
          </p:cNvPr>
          <p:cNvGrpSpPr>
            <a:grpSpLocks/>
          </p:cNvGrpSpPr>
          <p:nvPr/>
        </p:nvGrpSpPr>
        <p:grpSpPr bwMode="auto">
          <a:xfrm>
            <a:off x="6677686" y="2666105"/>
            <a:ext cx="990600" cy="1066800"/>
            <a:chOff x="1488" y="1488"/>
            <a:chExt cx="624" cy="672"/>
          </a:xfrm>
        </p:grpSpPr>
        <p:sp>
          <p:nvSpPr>
            <p:cNvPr id="55" name="直接连接符 18474">
              <a:extLst>
                <a:ext uri="{FF2B5EF4-FFF2-40B4-BE49-F238E27FC236}">
                  <a16:creationId xmlns:a16="http://schemas.microsoft.com/office/drawing/2014/main" id="{087BE2B1-57C4-44CB-B41A-4695EF7A4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直接连接符 18475">
              <a:extLst>
                <a:ext uri="{FF2B5EF4-FFF2-40B4-BE49-F238E27FC236}">
                  <a16:creationId xmlns:a16="http://schemas.microsoft.com/office/drawing/2014/main" id="{D197C275-D095-419C-9097-97DB49214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直接连接符 18476">
              <a:extLst>
                <a:ext uri="{FF2B5EF4-FFF2-40B4-BE49-F238E27FC236}">
                  <a16:creationId xmlns:a16="http://schemas.microsoft.com/office/drawing/2014/main" id="{33EEE30E-14FA-40E3-AFBE-5ADC14F1C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直接连接符 18477">
              <a:extLst>
                <a:ext uri="{FF2B5EF4-FFF2-40B4-BE49-F238E27FC236}">
                  <a16:creationId xmlns:a16="http://schemas.microsoft.com/office/drawing/2014/main" id="{EA1D5239-2D0F-49D8-A503-F2A7C9B5E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直接连接符 18478">
              <a:extLst>
                <a:ext uri="{FF2B5EF4-FFF2-40B4-BE49-F238E27FC236}">
                  <a16:creationId xmlns:a16="http://schemas.microsoft.com/office/drawing/2014/main" id="{0A182A91-2FB1-4FE7-95C0-58B344F54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0" name="直接连接符 59">
            <a:extLst>
              <a:ext uri="{FF2B5EF4-FFF2-40B4-BE49-F238E27FC236}">
                <a16:creationId xmlns:a16="http://schemas.microsoft.com/office/drawing/2014/main" id="{707D6E01-83F4-496E-B943-52688916E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0286" y="3047105"/>
            <a:ext cx="152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0A7BC98-C821-46CD-8599-3ECFF9AFE9CB}"/>
              </a:ext>
            </a:extLst>
          </p:cNvPr>
          <p:cNvGrpSpPr>
            <a:grpSpLocks/>
          </p:cNvGrpSpPr>
          <p:nvPr/>
        </p:nvGrpSpPr>
        <p:grpSpPr bwMode="auto">
          <a:xfrm>
            <a:off x="2334286" y="4266305"/>
            <a:ext cx="990600" cy="1066800"/>
            <a:chOff x="1488" y="1488"/>
            <a:chExt cx="624" cy="672"/>
          </a:xfrm>
        </p:grpSpPr>
        <p:sp>
          <p:nvSpPr>
            <p:cNvPr id="62" name="直接连接符 18482">
              <a:extLst>
                <a:ext uri="{FF2B5EF4-FFF2-40B4-BE49-F238E27FC236}">
                  <a16:creationId xmlns:a16="http://schemas.microsoft.com/office/drawing/2014/main" id="{BAEEA418-B22D-4FC9-9B5F-5254FE9E0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直接连接符 18483">
              <a:extLst>
                <a:ext uri="{FF2B5EF4-FFF2-40B4-BE49-F238E27FC236}">
                  <a16:creationId xmlns:a16="http://schemas.microsoft.com/office/drawing/2014/main" id="{580FC550-9DD5-4F47-8AE3-EC30C53F8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直接连接符 18484">
              <a:extLst>
                <a:ext uri="{FF2B5EF4-FFF2-40B4-BE49-F238E27FC236}">
                  <a16:creationId xmlns:a16="http://schemas.microsoft.com/office/drawing/2014/main" id="{AAF044BA-195B-411C-AC68-A0AFAC34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直接连接符 18485">
              <a:extLst>
                <a:ext uri="{FF2B5EF4-FFF2-40B4-BE49-F238E27FC236}">
                  <a16:creationId xmlns:a16="http://schemas.microsoft.com/office/drawing/2014/main" id="{F7DA51E1-1CED-4C52-A834-53D32CF92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直接连接符 18486">
              <a:extLst>
                <a:ext uri="{FF2B5EF4-FFF2-40B4-BE49-F238E27FC236}">
                  <a16:creationId xmlns:a16="http://schemas.microsoft.com/office/drawing/2014/main" id="{5C28971A-9CD5-4745-A5D7-7DA88989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B159035-FA45-413B-9818-3B1D131BFA6B}"/>
              </a:ext>
            </a:extLst>
          </p:cNvPr>
          <p:cNvGrpSpPr>
            <a:grpSpLocks/>
          </p:cNvGrpSpPr>
          <p:nvPr/>
        </p:nvGrpSpPr>
        <p:grpSpPr bwMode="auto">
          <a:xfrm>
            <a:off x="3401086" y="4266305"/>
            <a:ext cx="990600" cy="1066800"/>
            <a:chOff x="1488" y="1488"/>
            <a:chExt cx="624" cy="672"/>
          </a:xfrm>
        </p:grpSpPr>
        <p:sp>
          <p:nvSpPr>
            <p:cNvPr id="85" name="直接连接符 18488">
              <a:extLst>
                <a:ext uri="{FF2B5EF4-FFF2-40B4-BE49-F238E27FC236}">
                  <a16:creationId xmlns:a16="http://schemas.microsoft.com/office/drawing/2014/main" id="{B1949145-0B1B-49BC-9661-A761103EE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直接连接符 18489">
              <a:extLst>
                <a:ext uri="{FF2B5EF4-FFF2-40B4-BE49-F238E27FC236}">
                  <a16:creationId xmlns:a16="http://schemas.microsoft.com/office/drawing/2014/main" id="{E50F7D47-12F8-4519-A2E7-CD1626C00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直接连接符 18490">
              <a:extLst>
                <a:ext uri="{FF2B5EF4-FFF2-40B4-BE49-F238E27FC236}">
                  <a16:creationId xmlns:a16="http://schemas.microsoft.com/office/drawing/2014/main" id="{A80BC8EE-8FD2-445F-91F7-671800B2A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直接连接符 18491">
              <a:extLst>
                <a:ext uri="{FF2B5EF4-FFF2-40B4-BE49-F238E27FC236}">
                  <a16:creationId xmlns:a16="http://schemas.microsoft.com/office/drawing/2014/main" id="{F1E9694A-C4A1-4F2E-BFB5-A1C011CAD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直接连接符 18492">
              <a:extLst>
                <a:ext uri="{FF2B5EF4-FFF2-40B4-BE49-F238E27FC236}">
                  <a16:creationId xmlns:a16="http://schemas.microsoft.com/office/drawing/2014/main" id="{0F8FACFD-1363-415A-86BE-26A6BD6C9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0" name="直接连接符 89">
            <a:extLst>
              <a:ext uri="{FF2B5EF4-FFF2-40B4-BE49-F238E27FC236}">
                <a16:creationId xmlns:a16="http://schemas.microsoft.com/office/drawing/2014/main" id="{161816A8-C216-4F34-8CE1-7E93DAABE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0286" y="4571105"/>
            <a:ext cx="152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3A2C072-CC9D-4F81-9081-4CB56F39999B}"/>
              </a:ext>
            </a:extLst>
          </p:cNvPr>
          <p:cNvGrpSpPr>
            <a:grpSpLocks/>
          </p:cNvGrpSpPr>
          <p:nvPr/>
        </p:nvGrpSpPr>
        <p:grpSpPr bwMode="auto">
          <a:xfrm>
            <a:off x="6677686" y="4266305"/>
            <a:ext cx="990600" cy="1066800"/>
            <a:chOff x="1488" y="1488"/>
            <a:chExt cx="624" cy="672"/>
          </a:xfrm>
        </p:grpSpPr>
        <p:sp>
          <p:nvSpPr>
            <p:cNvPr id="92" name="直接连接符 18495">
              <a:extLst>
                <a:ext uri="{FF2B5EF4-FFF2-40B4-BE49-F238E27FC236}">
                  <a16:creationId xmlns:a16="http://schemas.microsoft.com/office/drawing/2014/main" id="{1903E944-46F8-4C05-A311-592C9BB2B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直接连接符 18496">
              <a:extLst>
                <a:ext uri="{FF2B5EF4-FFF2-40B4-BE49-F238E27FC236}">
                  <a16:creationId xmlns:a16="http://schemas.microsoft.com/office/drawing/2014/main" id="{453C4FD7-E4CA-4A11-912A-08B9F351C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直接连接符 18497">
              <a:extLst>
                <a:ext uri="{FF2B5EF4-FFF2-40B4-BE49-F238E27FC236}">
                  <a16:creationId xmlns:a16="http://schemas.microsoft.com/office/drawing/2014/main" id="{92A3C5DC-27DF-424D-B530-F514E442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直接连接符 18498">
              <a:extLst>
                <a:ext uri="{FF2B5EF4-FFF2-40B4-BE49-F238E27FC236}">
                  <a16:creationId xmlns:a16="http://schemas.microsoft.com/office/drawing/2014/main" id="{F949CE6E-5096-4659-9581-6FED26E44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直接连接符 18499">
              <a:extLst>
                <a:ext uri="{FF2B5EF4-FFF2-40B4-BE49-F238E27FC236}">
                  <a16:creationId xmlns:a16="http://schemas.microsoft.com/office/drawing/2014/main" id="{F7E48A02-535E-4F6D-A811-3340AE3D5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A836E3C-5F15-4EC9-BE45-202A97960295}"/>
              </a:ext>
            </a:extLst>
          </p:cNvPr>
          <p:cNvGrpSpPr>
            <a:grpSpLocks/>
          </p:cNvGrpSpPr>
          <p:nvPr/>
        </p:nvGrpSpPr>
        <p:grpSpPr bwMode="auto">
          <a:xfrm>
            <a:off x="2334286" y="5637905"/>
            <a:ext cx="990600" cy="847850"/>
            <a:chOff x="1488" y="1488"/>
            <a:chExt cx="624" cy="672"/>
          </a:xfrm>
        </p:grpSpPr>
        <p:sp>
          <p:nvSpPr>
            <p:cNvPr id="98" name="直接连接符 18501">
              <a:extLst>
                <a:ext uri="{FF2B5EF4-FFF2-40B4-BE49-F238E27FC236}">
                  <a16:creationId xmlns:a16="http://schemas.microsoft.com/office/drawing/2014/main" id="{3B35B43E-1160-40FD-9839-DDC778509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直接连接符 18502">
              <a:extLst>
                <a:ext uri="{FF2B5EF4-FFF2-40B4-BE49-F238E27FC236}">
                  <a16:creationId xmlns:a16="http://schemas.microsoft.com/office/drawing/2014/main" id="{1ABD84AE-289C-49EC-9F54-28A35580C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直接连接符 18503">
              <a:extLst>
                <a:ext uri="{FF2B5EF4-FFF2-40B4-BE49-F238E27FC236}">
                  <a16:creationId xmlns:a16="http://schemas.microsoft.com/office/drawing/2014/main" id="{8648AB12-0661-44AE-AA1A-69D462C61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直接连接符 18504">
              <a:extLst>
                <a:ext uri="{FF2B5EF4-FFF2-40B4-BE49-F238E27FC236}">
                  <a16:creationId xmlns:a16="http://schemas.microsoft.com/office/drawing/2014/main" id="{927A77B4-4E0A-49FE-A9FC-0563FAA5F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直接连接符 18505">
              <a:extLst>
                <a:ext uri="{FF2B5EF4-FFF2-40B4-BE49-F238E27FC236}">
                  <a16:creationId xmlns:a16="http://schemas.microsoft.com/office/drawing/2014/main" id="{1A58F98B-C0AB-41D1-A493-9893C3564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3" name="直接连接符 102">
            <a:extLst>
              <a:ext uri="{FF2B5EF4-FFF2-40B4-BE49-F238E27FC236}">
                <a16:creationId xmlns:a16="http://schemas.microsoft.com/office/drawing/2014/main" id="{5001BEC9-717E-47DC-BA05-25098B9C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5286" y="5256905"/>
            <a:ext cx="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A10984A-655A-4150-80EF-90FCF7B752F6}"/>
              </a:ext>
            </a:extLst>
          </p:cNvPr>
          <p:cNvGrpSpPr>
            <a:grpSpLocks/>
          </p:cNvGrpSpPr>
          <p:nvPr/>
        </p:nvGrpSpPr>
        <p:grpSpPr bwMode="auto">
          <a:xfrm>
            <a:off x="3401086" y="5637905"/>
            <a:ext cx="990600" cy="847847"/>
            <a:chOff x="1488" y="1488"/>
            <a:chExt cx="624" cy="672"/>
          </a:xfrm>
        </p:grpSpPr>
        <p:sp>
          <p:nvSpPr>
            <p:cNvPr id="105" name="直接连接符 18509">
              <a:extLst>
                <a:ext uri="{FF2B5EF4-FFF2-40B4-BE49-F238E27FC236}">
                  <a16:creationId xmlns:a16="http://schemas.microsoft.com/office/drawing/2014/main" id="{48D11608-80F7-4473-B9A2-E6D8BA26A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直接连接符 18510">
              <a:extLst>
                <a:ext uri="{FF2B5EF4-FFF2-40B4-BE49-F238E27FC236}">
                  <a16:creationId xmlns:a16="http://schemas.microsoft.com/office/drawing/2014/main" id="{DF809C96-7783-46B1-B484-910EF658E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直接连接符 18511">
              <a:extLst>
                <a:ext uri="{FF2B5EF4-FFF2-40B4-BE49-F238E27FC236}">
                  <a16:creationId xmlns:a16="http://schemas.microsoft.com/office/drawing/2014/main" id="{C2AB87D0-3876-486D-8251-454A37FB2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直接连接符 18512">
              <a:extLst>
                <a:ext uri="{FF2B5EF4-FFF2-40B4-BE49-F238E27FC236}">
                  <a16:creationId xmlns:a16="http://schemas.microsoft.com/office/drawing/2014/main" id="{220D73A2-8F18-45FC-A464-6E6D844C5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直接连接符 18513">
              <a:extLst>
                <a:ext uri="{FF2B5EF4-FFF2-40B4-BE49-F238E27FC236}">
                  <a16:creationId xmlns:a16="http://schemas.microsoft.com/office/drawing/2014/main" id="{A23BCCA1-60F1-442F-883F-3BC610C97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0" name="直接连接符 109">
            <a:extLst>
              <a:ext uri="{FF2B5EF4-FFF2-40B4-BE49-F238E27FC236}">
                <a16:creationId xmlns:a16="http://schemas.microsoft.com/office/drawing/2014/main" id="{A93C58A0-CB9F-4CE6-B621-8DEECAA7C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6486" y="6018905"/>
            <a:ext cx="152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F4EEAA3-0F33-4000-A9EE-6E9E9D41DA14}"/>
              </a:ext>
            </a:extLst>
          </p:cNvPr>
          <p:cNvGrpSpPr>
            <a:grpSpLocks/>
          </p:cNvGrpSpPr>
          <p:nvPr/>
        </p:nvGrpSpPr>
        <p:grpSpPr bwMode="auto">
          <a:xfrm>
            <a:off x="6677686" y="5637905"/>
            <a:ext cx="990600" cy="847847"/>
            <a:chOff x="1488" y="1488"/>
            <a:chExt cx="624" cy="672"/>
          </a:xfrm>
        </p:grpSpPr>
        <p:sp>
          <p:nvSpPr>
            <p:cNvPr id="112" name="直接连接符 18516">
              <a:extLst>
                <a:ext uri="{FF2B5EF4-FFF2-40B4-BE49-F238E27FC236}">
                  <a16:creationId xmlns:a16="http://schemas.microsoft.com/office/drawing/2014/main" id="{F9A89DB3-9ACE-45C9-8778-4EDE315FF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488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直接连接符 18517">
              <a:extLst>
                <a:ext uri="{FF2B5EF4-FFF2-40B4-BE49-F238E27FC236}">
                  <a16:creationId xmlns:a16="http://schemas.microsoft.com/office/drawing/2014/main" id="{3A9B40D7-CEE5-4A65-96DB-97EFC9F8E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直接连接符 18518">
              <a:extLst>
                <a:ext uri="{FF2B5EF4-FFF2-40B4-BE49-F238E27FC236}">
                  <a16:creationId xmlns:a16="http://schemas.microsoft.com/office/drawing/2014/main" id="{B3667468-DAAE-4F61-A3DA-C5A17758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直接连接符 18519">
              <a:extLst>
                <a:ext uri="{FF2B5EF4-FFF2-40B4-BE49-F238E27FC236}">
                  <a16:creationId xmlns:a16="http://schemas.microsoft.com/office/drawing/2014/main" id="{63962AE9-AC7D-408F-BE2C-198462C56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0" cy="672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直接连接符 18520">
              <a:extLst>
                <a:ext uri="{FF2B5EF4-FFF2-40B4-BE49-F238E27FC236}">
                  <a16:creationId xmlns:a16="http://schemas.microsoft.com/office/drawing/2014/main" id="{4472E31B-91B1-440B-926A-B900E06CA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480" cy="0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7" name="左大括号 116">
            <a:extLst>
              <a:ext uri="{FF2B5EF4-FFF2-40B4-BE49-F238E27FC236}">
                <a16:creationId xmlns:a16="http://schemas.microsoft.com/office/drawing/2014/main" id="{885F137B-6FDC-4C5C-82E7-748067A12C3D}"/>
              </a:ext>
            </a:extLst>
          </p:cNvPr>
          <p:cNvSpPr>
            <a:spLocks/>
          </p:cNvSpPr>
          <p:nvPr/>
        </p:nvSpPr>
        <p:spPr bwMode="auto">
          <a:xfrm rot="5400000">
            <a:off x="4696486" y="-398498"/>
            <a:ext cx="228599" cy="4953000"/>
          </a:xfrm>
          <a:prstGeom prst="leftBrace">
            <a:avLst>
              <a:gd name="adj1" fmla="val 135191"/>
              <a:gd name="adj2" fmla="val 49634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FAAC500-4ABC-41B4-8EF6-CE43CCD1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739" y="1639006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</a:p>
        </p:txBody>
      </p: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B2F708DB-0D3D-4372-85D2-AF5175E421A1}"/>
              </a:ext>
            </a:extLst>
          </p:cNvPr>
          <p:cNvSpPr>
            <a:spLocks/>
          </p:cNvSpPr>
          <p:nvPr/>
        </p:nvSpPr>
        <p:spPr bwMode="auto">
          <a:xfrm flipH="1">
            <a:off x="7744486" y="2666106"/>
            <a:ext cx="457200" cy="3759086"/>
          </a:xfrm>
          <a:prstGeom prst="leftBrace">
            <a:avLst>
              <a:gd name="adj1" fmla="val 70715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934FA27-7877-4E9E-BB20-FC9727CED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886" y="4342505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CB41408-5280-4528-8E91-F5E82F3B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85" y="4952105"/>
            <a:ext cx="16294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级计数器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7FD52E5-4592-4A96-92DC-225A9430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" y="780587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A/N</a:t>
            </a:r>
            <a:r>
              <a:rPr lang="zh-CN" altLang="en-US" dirty="0">
                <a:solidFill>
                  <a:schemeClr val="accent2"/>
                </a:solidFill>
              </a:rPr>
              <a:t>方式 </a:t>
            </a:r>
          </a:p>
        </p:txBody>
      </p:sp>
    </p:spTree>
    <p:extLst>
      <p:ext uri="{BB962C8B-B14F-4D97-AF65-F5344CB8AC3E}">
        <p14:creationId xmlns:p14="http://schemas.microsoft.com/office/powerpoint/2010/main" val="376659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3" grpId="0"/>
      <p:bldP spid="34" grpId="0"/>
      <p:bldP spid="35" grpId="0"/>
      <p:bldP spid="49" grpId="0"/>
      <p:bldP spid="51" grpId="0"/>
      <p:bldP spid="53" grpId="0"/>
      <p:bldP spid="118" grpId="0"/>
      <p:bldP spid="120" grpId="0"/>
      <p:bldP spid="121" grpId="0"/>
      <p:bldP spid="1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688B440-50C8-4322-A599-4E75448EF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4" y="1851833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）点计数器： 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3EB0950-F65D-42FC-9078-B4B1C2755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98331"/>
            <a:ext cx="16002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点计数器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681C44E-DE26-42A2-BCB2-ED1CAB3E1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398331"/>
            <a:ext cx="18288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字符计数器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E7A534D-7ECF-4C3F-94B9-FCC52BEA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398331"/>
            <a:ext cx="16002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线计数器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FECD611-BC1C-4877-B2A6-1A3DF5AA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398331"/>
            <a:ext cx="16002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行计数器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97560C1-CA04-41CD-B388-4CF9D74F0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624" y="1851833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对一个字符的一行点计数。 </a:t>
            </a:r>
          </a:p>
        </p:txBody>
      </p:sp>
      <p:sp>
        <p:nvSpPr>
          <p:cNvPr id="129" name="直接连接符 128">
            <a:extLst>
              <a:ext uri="{FF2B5EF4-FFF2-40B4-BE49-F238E27FC236}">
                <a16:creationId xmlns:a16="http://schemas.microsoft.com/office/drawing/2014/main" id="{F47875D6-C39D-481E-A21F-591094AFC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626931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1F4A59D-98E2-4F71-A1A9-EAA72492F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4" y="864931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点频 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EAC97C2-1CC8-46EF-A4A4-81DDFDA1E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024" y="864931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</a:p>
        </p:txBody>
      </p:sp>
      <p:sp>
        <p:nvSpPr>
          <p:cNvPr id="132" name="直接连接符 131">
            <a:extLst>
              <a:ext uri="{FF2B5EF4-FFF2-40B4-BE49-F238E27FC236}">
                <a16:creationId xmlns:a16="http://schemas.microsoft.com/office/drawing/2014/main" id="{9FFC0DA6-B4A3-4D42-8DE8-354869572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26931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078A56A-BB6E-40A2-AF8F-BEA93C82B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624" y="2309033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一次点计数循环访问一次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A307430-2991-4F1C-8308-4E5F1195B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4" y="2766233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）字符计数器： 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7309B5D-932B-4C44-A7F6-1B663B302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024" y="2766233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对一帧的字符列计数。 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78EB50D-0591-40D7-9FB6-58DA49B61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024" y="864931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(80+l)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</a:p>
        </p:txBody>
      </p:sp>
      <p:sp>
        <p:nvSpPr>
          <p:cNvPr id="137" name="直接连接符 136">
            <a:extLst>
              <a:ext uri="{FF2B5EF4-FFF2-40B4-BE49-F238E27FC236}">
                <a16:creationId xmlns:a16="http://schemas.microsoft.com/office/drawing/2014/main" id="{C349B802-F756-4CAD-886C-58D35ECFB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26931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1A03EC-AD27-454B-A832-C159E9563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624" y="3223433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一次字符计数循环发一次水平同步信号。 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969033E-F473-4705-A5F6-4CCC8B3D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4" y="4137833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）线计数器： 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6E8A16B-97A2-43BB-AB0C-015C9E217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624" y="4137833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对一行字符的扫描线计数。 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2B285ED-2592-4DD0-BBC5-92BC99FF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424" y="864931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</a:p>
        </p:txBody>
      </p:sp>
      <p:sp>
        <p:nvSpPr>
          <p:cNvPr id="142" name="直接连接符 141">
            <a:extLst>
              <a:ext uri="{FF2B5EF4-FFF2-40B4-BE49-F238E27FC236}">
                <a16:creationId xmlns:a16="http://schemas.microsoft.com/office/drawing/2014/main" id="{7797A5E7-BAFE-441A-8489-1514F9F2B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26931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410639C-47F5-438A-B993-64203E0F5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624" y="4595033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线计数值提供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低位地址。 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DE1C96E-72A4-4A71-9CBD-6A74CA03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4" y="5052233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）行计数器： 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7563CDC-50A7-4081-A0F8-CBEA03AC5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624" y="5052233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对一帧的字符行计数。 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14BA3E6-06A9-4C33-924C-FC9AE3E9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24" y="864931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(25+m)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</a:p>
        </p:txBody>
      </p:sp>
      <p:sp>
        <p:nvSpPr>
          <p:cNvPr id="147" name="直接连接符 146">
            <a:extLst>
              <a:ext uri="{FF2B5EF4-FFF2-40B4-BE49-F238E27FC236}">
                <a16:creationId xmlns:a16="http://schemas.microsoft.com/office/drawing/2014/main" id="{0E3C5E86-792B-4D05-BD28-AC5F47F5F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626931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486A6A1-BEAF-41E6-9FE1-2C77BA6F5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824" y="864931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帧频 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15E87E9-DC30-43A0-A090-C6B7FD62E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824" y="5509433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一次行计数循环发一次垂直同步信号。 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65DE90B-5A59-44C9-A313-F5DDAC098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624" y="3680633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字符计数值提供</a:t>
            </a:r>
            <a:r>
              <a:rPr lang="en-US" altLang="zh-CN" sz="2800" b="1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列地址（低地址）。 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24CE556-9F72-4F9B-9860-91DE58280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624" y="5980921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行计数值提供</a:t>
            </a:r>
            <a:r>
              <a:rPr lang="en-US" altLang="zh-CN" sz="2800" b="1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行地址（高地址）。 </a:t>
            </a:r>
          </a:p>
        </p:txBody>
      </p:sp>
    </p:spTree>
    <p:extLst>
      <p:ext uri="{BB962C8B-B14F-4D97-AF65-F5344CB8AC3E}">
        <p14:creationId xmlns:p14="http://schemas.microsoft.com/office/powerpoint/2010/main" val="34520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animBg="1"/>
      <p:bldP spid="125" grpId="0" animBg="1"/>
      <p:bldP spid="126" grpId="0" animBg="1"/>
      <p:bldP spid="127" grpId="0" animBg="1"/>
      <p:bldP spid="128" grpId="0"/>
      <p:bldP spid="130" grpId="0" build="p"/>
      <p:bldP spid="131" grpId="0" build="p"/>
      <p:bldP spid="133" grpId="0"/>
      <p:bldP spid="134" grpId="0"/>
      <p:bldP spid="135" grpId="0"/>
      <p:bldP spid="136" grpId="0" build="p"/>
      <p:bldP spid="138" grpId="0"/>
      <p:bldP spid="139" grpId="0"/>
      <p:bldP spid="140" grpId="0"/>
      <p:bldP spid="141" grpId="0" build="p"/>
      <p:bldP spid="143" grpId="0"/>
      <p:bldP spid="144" grpId="0"/>
      <p:bldP spid="145" grpId="0"/>
      <p:bldP spid="146" grpId="0" build="p"/>
      <p:bldP spid="148" grpId="0" build="p"/>
      <p:bldP spid="149" grpId="0"/>
      <p:bldP spid="150" grpId="0"/>
      <p:bldP spid="1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CF71-D2F4-4817-9B5E-CA3039418DCA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6CD7CAF-379B-4134-962D-839E0112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31" y="164079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用户界面：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30135A2B-33F1-4721-A820-E40415D5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371" y="1640790"/>
            <a:ext cx="640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操作系统为用户调用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设备所提供的操作界面。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FE065FE4-751E-43AE-8264-9A9DC1E81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31" y="270759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设备驱动程序：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4BA1085A-04BF-4469-BC94-184A57B2B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371" y="2707590"/>
            <a:ext cx="5638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执行设备驱动程序，送出针对具体设备的命令字，取回设备状态字。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4272189-4359-4CAA-9390-D573F76D8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31" y="430779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设备控制程序：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5099403-BC7F-4BDD-9824-5B89F6937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371" y="4307790"/>
            <a:ext cx="5638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设备控制器执行设备控制程序，控制设备操作。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8D2A878E-F743-4E70-94D7-215E91BA1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31" y="537459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设备具体操作：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EADC8486-CB46-4153-87CD-BA5E2C80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371" y="5374590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涉及到设备的逻辑组成，工作原理。</a:t>
            </a:r>
          </a:p>
        </p:txBody>
      </p:sp>
      <p:sp>
        <p:nvSpPr>
          <p:cNvPr id="20" name="AutoShape 14">
            <a:extLst>
              <a:ext uri="{FF2B5EF4-FFF2-40B4-BE49-F238E27FC236}">
                <a16:creationId xmlns:a16="http://schemas.microsoft.com/office/drawing/2014/main" id="{DAA03924-23AA-43F4-B702-9BDA26DCAEDA}"/>
              </a:ext>
            </a:extLst>
          </p:cNvPr>
          <p:cNvSpPr>
            <a:spLocks/>
          </p:cNvSpPr>
          <p:nvPr/>
        </p:nvSpPr>
        <p:spPr bwMode="auto">
          <a:xfrm>
            <a:off x="291531" y="1945590"/>
            <a:ext cx="304800" cy="3733800"/>
          </a:xfrm>
          <a:prstGeom prst="leftBrace">
            <a:avLst>
              <a:gd name="adj1" fmla="val 102083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D4B542E6-3D03-407C-B748-E7E66F02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6" y="1019764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设备的层次：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五、屏幕显示与显示器缓存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(VRAM)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 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B9C250-2896-4515-B673-0DF12BB71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7" y="1232565"/>
            <a:ext cx="800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显示规格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×200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线、单色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C74FD07-AF63-452B-935D-3609F68BE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8" y="72906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APA</a:t>
            </a:r>
            <a:r>
              <a:rPr lang="zh-CN" altLang="en-US" dirty="0"/>
              <a:t>方式   </a:t>
            </a:r>
          </a:p>
        </p:txBody>
      </p:sp>
      <p:sp>
        <p:nvSpPr>
          <p:cNvPr id="42" name="直接连接符 41">
            <a:extLst>
              <a:ext uri="{FF2B5EF4-FFF2-40B4-BE49-F238E27FC236}">
                <a16:creationId xmlns:a16="http://schemas.microsoft.com/office/drawing/2014/main" id="{1E49151F-C3A1-4264-BDF6-C5E9885E4C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1208" y="2781179"/>
            <a:ext cx="838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直接连接符 42">
            <a:extLst>
              <a:ext uri="{FF2B5EF4-FFF2-40B4-BE49-F238E27FC236}">
                <a16:creationId xmlns:a16="http://schemas.microsoft.com/office/drawing/2014/main" id="{B51049B9-4602-488B-B09C-FED179D34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1208" y="2781179"/>
            <a:ext cx="0" cy="259080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直接连接符 43">
            <a:extLst>
              <a:ext uri="{FF2B5EF4-FFF2-40B4-BE49-F238E27FC236}">
                <a16:creationId xmlns:a16="http://schemas.microsoft.com/office/drawing/2014/main" id="{B16D5DA0-479E-4701-A061-E729EC9E2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6208" y="2781179"/>
            <a:ext cx="3124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019D74A-8CED-4506-9FF7-E42EBCFFAF47}"/>
              </a:ext>
            </a:extLst>
          </p:cNvPr>
          <p:cNvSpPr>
            <a:spLocks/>
          </p:cNvSpPr>
          <p:nvPr/>
        </p:nvSpPr>
        <p:spPr bwMode="auto">
          <a:xfrm rot="5400000">
            <a:off x="2239808" y="2171579"/>
            <a:ext cx="228600" cy="838200"/>
          </a:xfrm>
          <a:prstGeom prst="leftBrace">
            <a:avLst>
              <a:gd name="adj1" fmla="val 30505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74FB81-1087-4EA6-9ABE-98F4951DC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608" y="2095379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29EFEF8B-7484-4E05-996B-5587295B43EA}"/>
              </a:ext>
            </a:extLst>
          </p:cNvPr>
          <p:cNvSpPr>
            <a:spLocks/>
          </p:cNvSpPr>
          <p:nvPr/>
        </p:nvSpPr>
        <p:spPr bwMode="auto">
          <a:xfrm>
            <a:off x="1630208" y="2781179"/>
            <a:ext cx="228600" cy="2514593"/>
          </a:xfrm>
          <a:prstGeom prst="leftBrace">
            <a:avLst>
              <a:gd name="adj1" fmla="val 9428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8A496CC-A409-49C3-B321-D931FB01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8" y="3847979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zh-CN" altLang="en-US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</a:t>
            </a:r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A1F5B8FA-6B72-40F2-8316-F9C7FED90276}"/>
              </a:ext>
            </a:extLst>
          </p:cNvPr>
          <p:cNvSpPr>
            <a:spLocks/>
          </p:cNvSpPr>
          <p:nvPr/>
        </p:nvSpPr>
        <p:spPr bwMode="auto">
          <a:xfrm rot="5400000">
            <a:off x="4373407" y="-337739"/>
            <a:ext cx="228601" cy="4953000"/>
          </a:xfrm>
          <a:prstGeom prst="leftBrace">
            <a:avLst>
              <a:gd name="adj1" fmla="val 135191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ED3F2F9-F00C-4733-B3AC-5635C2FE9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408" y="1643460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CC44B5B-D281-4AF8-A6D6-A24F49BCE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8" y="5430074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设置几级计数器？</a:t>
            </a:r>
          </a:p>
        </p:txBody>
      </p:sp>
      <p:sp>
        <p:nvSpPr>
          <p:cNvPr id="52" name="直接连接符 51">
            <a:extLst>
              <a:ext uri="{FF2B5EF4-FFF2-40B4-BE49-F238E27FC236}">
                <a16:creationId xmlns:a16="http://schemas.microsoft.com/office/drawing/2014/main" id="{BB5C0F46-65F1-42AE-B6EF-965C1FB60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5608" y="2781179"/>
            <a:ext cx="838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5E4D0DEE-8D81-4294-8887-462DE95A93D6}"/>
              </a:ext>
            </a:extLst>
          </p:cNvPr>
          <p:cNvSpPr>
            <a:spLocks/>
          </p:cNvSpPr>
          <p:nvPr/>
        </p:nvSpPr>
        <p:spPr bwMode="auto">
          <a:xfrm rot="5400000">
            <a:off x="3230408" y="2171579"/>
            <a:ext cx="228600" cy="838200"/>
          </a:xfrm>
          <a:prstGeom prst="leftBrace">
            <a:avLst>
              <a:gd name="adj1" fmla="val 30505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直接连接符 53">
            <a:extLst>
              <a:ext uri="{FF2B5EF4-FFF2-40B4-BE49-F238E27FC236}">
                <a16:creationId xmlns:a16="http://schemas.microsoft.com/office/drawing/2014/main" id="{4FBAA827-6AF7-4014-A4F9-2EE5F52B1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7408" y="5295779"/>
            <a:ext cx="4953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直接连接符 54">
            <a:extLst>
              <a:ext uri="{FF2B5EF4-FFF2-40B4-BE49-F238E27FC236}">
                <a16:creationId xmlns:a16="http://schemas.microsoft.com/office/drawing/2014/main" id="{6BD2950A-B57E-49DA-A4D9-3953B3923D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0408" y="2781179"/>
            <a:ext cx="0" cy="259080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BA60BC0-E78D-4A1F-BDD8-866A7C518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208" y="5430074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何时访问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E2E0481-1B21-446F-B524-CEBC1BDB3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8" y="5887274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何时发水平、垂直同步信号？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0188BC-32BD-4295-ABDA-ABA71916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808" y="2095379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17509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6" grpId="0"/>
      <p:bldP spid="48" grpId="0"/>
      <p:bldP spid="50" grpId="0"/>
      <p:bldP spid="51" grpId="0"/>
      <p:bldP spid="56" grpId="0"/>
      <p:bldP spid="57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六、显示过程总结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33" name="图片 -2147482624" descr="6T14">
            <a:extLst>
              <a:ext uri="{FF2B5EF4-FFF2-40B4-BE49-F238E27FC236}">
                <a16:creationId xmlns:a16="http://schemas.microsoft.com/office/drawing/2014/main" id="{4322F5C9-3F65-489B-B3D1-AF1E6676D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90" y="846076"/>
            <a:ext cx="5486400" cy="268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AEE5645-205B-40A1-898D-3CBAD89B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75" y="3530855"/>
            <a:ext cx="930680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（独立显卡）：显示内容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属性内容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）字符显示方式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（黑白显示器）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存放信息：字符的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编码；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的容量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基本显示内容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列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分辨率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×80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列；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）图形显示方式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（彩色显示器）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存放信息：图形的像素；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的容量（基本显示内容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),(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/8,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分辨率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1024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×768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点；</a:t>
            </a:r>
          </a:p>
        </p:txBody>
      </p:sp>
    </p:spTree>
    <p:extLst>
      <p:ext uri="{BB962C8B-B14F-4D97-AF65-F5344CB8AC3E}">
        <p14:creationId xmlns:p14="http://schemas.microsoft.com/office/powerpoint/2010/main" val="12208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六、显示过程总结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EE5645-205B-40A1-898D-3CBAD89B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5" y="786381"/>
            <a:ext cx="9035206" cy="571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、字符点阵图形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）概念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字符的点阵结构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CRT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显示器中，画面上的字符或图形都是由若干个点组成的，每个字符横向、纵向均占一定的点数，称为字符的点阵结构。常用的字符点阵结构有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5×7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点阵，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5×8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点阵，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7×9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点阵等。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字符发生器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CRT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显示器中，用来产生字符点阵图形的器件称为字符发生器，通常是由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组成的。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）字符发生器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的容量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行容量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1B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点≤行容量≤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点）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2B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点≤行容量≤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点）</a:t>
            </a:r>
          </a:p>
        </p:txBody>
      </p:sp>
    </p:spTree>
    <p:extLst>
      <p:ext uri="{BB962C8B-B14F-4D97-AF65-F5344CB8AC3E}">
        <p14:creationId xmlns:p14="http://schemas.microsoft.com/office/powerpoint/2010/main" val="41322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六、显示过程总结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EE5645-205B-40A1-898D-3CBAD89B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4" y="853335"/>
            <a:ext cx="8881297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字符发生器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的容量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（行容量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行数）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访问字符发生器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中的字符点阵方式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高位地址编码访问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中的某一个字符点阵，低位地址编码访问该字符点阵的某一行点阵代码。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在屏幕上如何显示一排字符行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采用对一排的所有字符的点阵进行逐行依次扫描。例如，某字符行欲显示的字符是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ABC……T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，当电子束扫描该字符行第一条光栅时，显示电路根据各字符编码依次从字符发生器取出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各个字符的第一行点阵代码，并在字符行第一条扫描线位置上显示出这些字符的第一行点阵；然后再扫描下一条光栅，依次取出该排各个字符的第二行代码，并在屏幕上扫出它们的第二行点阵。</a:t>
            </a:r>
          </a:p>
        </p:txBody>
      </p:sp>
    </p:spTree>
    <p:extLst>
      <p:ext uri="{BB962C8B-B14F-4D97-AF65-F5344CB8AC3E}">
        <p14:creationId xmlns:p14="http://schemas.microsoft.com/office/powerpoint/2010/main" val="29753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六、显示过程总结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EE5645-205B-40A1-898D-3CBAD89B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8" y="730592"/>
            <a:ext cx="8881297" cy="580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、同步控制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不论字符显示还是图形显示，都要求行、场扫描和视频信号的发送在时间上要完全同步，即当电子束扫描到某字符或某像点的位置时，相应的视频信号必须同时输出。为此，在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CRT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显示器中设置了几个计数器，对显示器的主频脉冲进行分频，产生各种时序信号来控制对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的访问、对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CRT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的水平扫描和垂直扫描，以及视频信号的产生等。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字符方式和图形方式下对计数器的设置是有区别的。</a:t>
            </a:r>
          </a:p>
        </p:txBody>
      </p:sp>
    </p:spTree>
    <p:extLst>
      <p:ext uri="{BB962C8B-B14F-4D97-AF65-F5344CB8AC3E}">
        <p14:creationId xmlns:p14="http://schemas.microsoft.com/office/powerpoint/2010/main" val="37280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六、显示过程总结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EE5645-205B-40A1-898D-3CBAD89B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" y="896865"/>
            <a:ext cx="8881297" cy="543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）字符显示的同步控制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四级：点计数、字符计数、线计数、行计数；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点计数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字符区内的横向点数（即每个字符点阵横向点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间隔点）：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对一个字符的一行点计数。一次点计数循环访问一次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字符计数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：每行显示的字符数个数：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对一帧的字符列计数；一次字符计数循环发一次水平同步信号；字符计数值提供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列地址（低地址）。 </a:t>
            </a:r>
          </a:p>
        </p:txBody>
      </p:sp>
    </p:spTree>
    <p:extLst>
      <p:ext uri="{BB962C8B-B14F-4D97-AF65-F5344CB8AC3E}">
        <p14:creationId xmlns:p14="http://schemas.microsoft.com/office/powerpoint/2010/main" val="18304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六、显示过程总结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EE5645-205B-40A1-898D-3CBAD89B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" y="1016885"/>
            <a:ext cx="8881297" cy="38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线计数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：字符区内的线数（即每个字符点阵线数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间隔点）：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对一行字符的扫描线计数；线计数值提供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低位地址。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行计数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：每帧显示的字符行数：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一次行计数循环发一次垂直同步信号。行计数值提供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行地址（高地址）。 </a:t>
            </a:r>
          </a:p>
        </p:txBody>
      </p:sp>
    </p:spTree>
    <p:extLst>
      <p:ext uri="{BB962C8B-B14F-4D97-AF65-F5344CB8AC3E}">
        <p14:creationId xmlns:p14="http://schemas.microsoft.com/office/powerpoint/2010/main" val="25495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686752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六、显示过程总结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9" name="日期占位符 4">
            <a:extLst>
              <a:ext uri="{FF2B5EF4-FFF2-40B4-BE49-F238E27FC236}">
                <a16:creationId xmlns:a16="http://schemas.microsoft.com/office/drawing/2014/main" id="{F45AFAED-8779-441B-B96B-AA6BCBA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5A71598-40A7-4A63-A7BA-7B2CA46ACB84}" type="datetime1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70" name="页脚占位符 5">
            <a:extLst>
              <a:ext uri="{FF2B5EF4-FFF2-40B4-BE49-F238E27FC236}">
                <a16:creationId xmlns:a16="http://schemas.microsoft.com/office/drawing/2014/main" id="{16F0534A-AAB4-4A22-BEE4-A7A8999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852D169C-FFC0-4F41-8C7E-63A39F2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EE5645-205B-40A1-898D-3CBAD89B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8" y="772432"/>
            <a:ext cx="8881297" cy="580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图形显示的同步控制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三级：点计数、字节计数、线计数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点计数分频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8:1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但在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VRM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中以字节为单位按地址存储，图形以像素为单位，即将一条水平线自左向右，每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个点的代码作为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字节计数分频（点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/8+L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字节计数器称为列计数器，以一行多少个字节记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次列数。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线计数分频（线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+M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线计数器称为行计数器，以一帧多少条线记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次线数。</a:t>
            </a:r>
          </a:p>
        </p:txBody>
      </p:sp>
    </p:spTree>
    <p:extLst>
      <p:ext uri="{BB962C8B-B14F-4D97-AF65-F5344CB8AC3E}">
        <p14:creationId xmlns:p14="http://schemas.microsoft.com/office/powerpoint/2010/main" val="16993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2ADEC9EC-AA17-4C41-A3D6-DF88D7B69A5C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6.1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键盘及接口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51970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531242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硬件扫描键盘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4204843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4216384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软件扫描键盘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354825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4233397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4025902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B49B-68CF-4752-87EF-9D54B6C69419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F91D2E8D-12A6-4FDD-B2F4-375FD095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4" y="2657042"/>
            <a:ext cx="464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需解决：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按键的定位、转换。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一、硬件扫描键盘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BC9-62B0-48A6-8044-3291CF4D1018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224C892E-3ABA-4CC2-9E8C-4F20AB21A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2" y="1466656"/>
            <a:ext cx="3352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采用硬件扫描方法查找按键位置，并转换为相应代码。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AF922D6-0F6F-4526-A89C-EA95ED1A7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2" y="933256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6FB02A34-4272-4728-8DA4-273BB5EA4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2" y="3219256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、组成</a:t>
            </a:r>
          </a:p>
        </p:txBody>
      </p:sp>
      <p:grpSp>
        <p:nvGrpSpPr>
          <p:cNvPr id="18" name="Group 74">
            <a:extLst>
              <a:ext uri="{FF2B5EF4-FFF2-40B4-BE49-F238E27FC236}">
                <a16:creationId xmlns:a16="http://schemas.microsoft.com/office/drawing/2014/main" id="{C8F69A3A-DEAE-4FB6-AB1B-BF690BDD295B}"/>
              </a:ext>
            </a:extLst>
          </p:cNvPr>
          <p:cNvGrpSpPr>
            <a:grpSpLocks/>
          </p:cNvGrpSpPr>
          <p:nvPr/>
        </p:nvGrpSpPr>
        <p:grpSpPr bwMode="auto">
          <a:xfrm>
            <a:off x="3494241" y="1382211"/>
            <a:ext cx="5457825" cy="4495800"/>
            <a:chOff x="2112" y="1152"/>
            <a:chExt cx="3438" cy="2832"/>
          </a:xfrm>
        </p:grpSpPr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37197847-EA5E-4E8C-B91F-268CE99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864" cy="291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列译码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8D01455F-C3B1-40B4-893B-53271BAD5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152"/>
              <a:ext cx="384" cy="75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振荡器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EF383F96-0A05-4770-AD52-46E68D8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384" cy="75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计数器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31EB1F08-4248-4C1B-8719-C54DB177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152"/>
              <a:ext cx="288" cy="75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ROM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919426A1-754F-4B50-86C2-0E729296A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200"/>
              <a:ext cx="288" cy="640"/>
            </a:xfrm>
            <a:prstGeom prst="rect">
              <a:avLst/>
            </a:prstGeom>
            <a:solidFill>
              <a:srgbClr val="ED7D3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口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44300BFA-F815-46BF-A52C-A79D30D5D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216"/>
              <a:ext cx="1152" cy="523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键盘</a:t>
              </a:r>
            </a:p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×16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FFE94E09-2003-4796-B344-2FC988BA6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88"/>
              <a:ext cx="816" cy="291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比较器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B84B09B6-8488-4794-9C75-9CAF4004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28"/>
              <a:ext cx="384" cy="75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行译码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B43CEDA4-B28E-4CEF-BD0C-7B2AEB44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58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19D4D105-D1B6-442D-B19D-3DE213C8F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96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B7CBE652-32D0-43EA-B85A-D24692A54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92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75DE7D64-85CC-4556-BA7D-23A2530E4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37FAF02E-E8CE-41F5-B2C1-7CAFC0A18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65219DCE-5B7C-4EDC-B077-C03B0C3E4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80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7096DFF3-FE50-4EAA-8F44-2B583366A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776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FB1BC661-9C66-47A5-88F2-CFBD54A11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72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8922634C-0AC4-4808-B777-63B134CE4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58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44D8FB5A-CDBA-4F4D-8B5B-0EDD9C82B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8" y="158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559AA292-2D6B-4499-A5F9-B23E47603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96"/>
              <a:ext cx="0" cy="864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53613614-2179-44AC-BDCA-DF3CE9ACE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392"/>
              <a:ext cx="0" cy="768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1027C892-F88F-4E82-93A0-1729159B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0" cy="672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83EE293C-6A63-4CA3-B87A-C13ADDA91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584"/>
              <a:ext cx="0" cy="576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DEC7C43E-D9FE-4B07-8256-30F3E0D94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50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074BA590-5EFA-48F9-B7AB-D28207CB6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80"/>
              <a:ext cx="0" cy="1248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86EA0A89-47DC-4403-8546-2CD01F4F6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776"/>
              <a:ext cx="0" cy="1152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72ACC80F-7736-4BDC-8F04-94ECF4E2E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0" cy="1056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861AC1D7-D4A9-48BA-BFEE-354C85354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C00987CE-C7F6-4B05-8874-DD07B4B4B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02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D5903289-6529-4226-BB86-5906A8DED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83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DBDF06F1-24FA-43BA-A756-92FEFD450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08"/>
              <a:ext cx="0" cy="20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80E67834-B307-4D31-A966-58CBF1174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984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3CCE2320-B2B5-4A5A-AF16-C082D2837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908"/>
              <a:ext cx="0" cy="20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Text Box 64">
              <a:extLst>
                <a:ext uri="{FF2B5EF4-FFF2-40B4-BE49-F238E27FC236}">
                  <a16:creationId xmlns:a16="http://schemas.microsoft.com/office/drawing/2014/main" id="{E5A3C625-1054-44F2-A800-89C94C95A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96"/>
              <a:ext cx="12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锁定信号</a:t>
              </a:r>
            </a:p>
          </p:txBody>
        </p:sp>
      </p:grpSp>
      <p:sp>
        <p:nvSpPr>
          <p:cNvPr id="57" name="Text Box 67">
            <a:extLst>
              <a:ext uri="{FF2B5EF4-FFF2-40B4-BE49-F238E27FC236}">
                <a16:creationId xmlns:a16="http://schemas.microsoft.com/office/drawing/2014/main" id="{33DE3094-371C-4E55-8317-228518273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13" y="3823657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键盘矩阵</a:t>
            </a: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7531B28E-A218-409B-A907-A6A4569DE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2" y="4394588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键</a:t>
            </a:r>
          </a:p>
        </p:txBody>
      </p:sp>
      <p:sp>
        <p:nvSpPr>
          <p:cNvPr id="59" name="Line 70">
            <a:extLst>
              <a:ext uri="{FF2B5EF4-FFF2-40B4-BE49-F238E27FC236}">
                <a16:creationId xmlns:a16="http://schemas.microsoft.com/office/drawing/2014/main" id="{F2A9F869-4DC3-4A89-9B5F-B1930D998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242" y="4699388"/>
            <a:ext cx="38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06CE4FEA-9086-435C-A36C-703AA26A6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042" y="4394588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列</a:t>
            </a:r>
          </a:p>
        </p:txBody>
      </p:sp>
      <p:sp>
        <p:nvSpPr>
          <p:cNvPr id="61" name="Text Box 72">
            <a:extLst>
              <a:ext uri="{FF2B5EF4-FFF2-40B4-BE49-F238E27FC236}">
                <a16:creationId xmlns:a16="http://schemas.microsoft.com/office/drawing/2014/main" id="{48034ABC-1F51-4DFF-A92A-FB25BA7E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2" y="4897968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位置码</a:t>
            </a:r>
          </a:p>
        </p:txBody>
      </p:sp>
      <p:sp>
        <p:nvSpPr>
          <p:cNvPr id="62" name="Line 75">
            <a:extLst>
              <a:ext uri="{FF2B5EF4-FFF2-40B4-BE49-F238E27FC236}">
                <a16:creationId xmlns:a16="http://schemas.microsoft.com/office/drawing/2014/main" id="{D420DEC4-ABFA-4633-8665-F44696871C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6441" y="5405482"/>
            <a:ext cx="0" cy="483430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 Box 76">
            <a:extLst>
              <a:ext uri="{FF2B5EF4-FFF2-40B4-BE49-F238E27FC236}">
                <a16:creationId xmlns:a16="http://schemas.microsoft.com/office/drawing/2014/main" id="{97C94027-97C8-46BD-985E-D75722A8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691" y="58501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扫描码</a:t>
            </a:r>
          </a:p>
        </p:txBody>
      </p:sp>
    </p:spTree>
    <p:extLst>
      <p:ext uri="{BB962C8B-B14F-4D97-AF65-F5344CB8AC3E}">
        <p14:creationId xmlns:p14="http://schemas.microsoft.com/office/powerpoint/2010/main" val="32391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autoUpdateAnimBg="0"/>
      <p:bldP spid="17" grpId="0" autoUpdateAnimBg="0"/>
      <p:bldP spid="57" grpId="0" autoUpdateAnimBg="0"/>
      <p:bldP spid="58" grpId="0" autoUpdateAnimBg="0"/>
      <p:bldP spid="60" grpId="0" autoUpdateAnimBg="0"/>
      <p:bldP spid="61" grpId="0" autoUpdateAnimBg="0"/>
      <p:bldP spid="63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一、硬件扫描键盘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326-C363-4EE5-9CAA-C5FA02312F16}" type="datetime1">
              <a:rPr lang="zh-CN" altLang="en-US" smtClean="0"/>
              <a:t>2020/8/6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18" name="Group 74">
            <a:extLst>
              <a:ext uri="{FF2B5EF4-FFF2-40B4-BE49-F238E27FC236}">
                <a16:creationId xmlns:a16="http://schemas.microsoft.com/office/drawing/2014/main" id="{C8F69A3A-DEAE-4FB6-AB1B-BF690BDD295B}"/>
              </a:ext>
            </a:extLst>
          </p:cNvPr>
          <p:cNvGrpSpPr>
            <a:grpSpLocks/>
          </p:cNvGrpSpPr>
          <p:nvPr/>
        </p:nvGrpSpPr>
        <p:grpSpPr bwMode="auto">
          <a:xfrm>
            <a:off x="4613765" y="910815"/>
            <a:ext cx="4293399" cy="3559586"/>
            <a:chOff x="2112" y="1152"/>
            <a:chExt cx="3438" cy="2832"/>
          </a:xfrm>
        </p:grpSpPr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37197847-EA5E-4E8C-B91F-268CE99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864" cy="301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列译码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8D01455F-C3B1-40B4-893B-53271BAD5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152"/>
              <a:ext cx="384" cy="75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振荡器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EF383F96-0A05-4770-AD52-46E68D8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384" cy="75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计数器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31EB1F08-4248-4C1B-8719-C54DB177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152"/>
              <a:ext cx="288" cy="75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ROM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919426A1-754F-4B50-86C2-0E729296A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200"/>
              <a:ext cx="288" cy="648"/>
            </a:xfrm>
            <a:prstGeom prst="rect">
              <a:avLst/>
            </a:prstGeom>
            <a:solidFill>
              <a:srgbClr val="ED7D3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口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44300BFA-F815-46BF-A52C-A79D30D5D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216"/>
              <a:ext cx="1152" cy="563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键盘</a:t>
              </a:r>
            </a:p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×16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FFE94E09-2003-4796-B344-2FC988BA6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88"/>
              <a:ext cx="816" cy="301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比较器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B84B09B6-8488-4794-9C75-9CAF4004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28"/>
              <a:ext cx="384" cy="75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行译码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B43CEDA4-B28E-4CEF-BD0C-7B2AEB44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58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19D4D105-D1B6-442D-B19D-3DE213C8F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96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B7CBE652-32D0-43EA-B85A-D24692A54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92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75DE7D64-85CC-4556-BA7D-23A2530E4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37FAF02E-E8CE-41F5-B2C1-7CAFC0A18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65219DCE-5B7C-4EDC-B077-C03B0C3E4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80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7096DFF3-FE50-4EAA-8F44-2B583366A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776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FB1BC661-9C66-47A5-88F2-CFBD54A11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72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8922634C-0AC4-4808-B777-63B134CE4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58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44D8FB5A-CDBA-4F4D-8B5B-0EDD9C82B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8" y="158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559AA292-2D6B-4499-A5F9-B23E47603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96"/>
              <a:ext cx="0" cy="864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53613614-2179-44AC-BDCA-DF3CE9ACE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392"/>
              <a:ext cx="0" cy="768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1027C892-F88F-4E82-93A0-1729159B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0" cy="672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83EE293C-6A63-4CA3-B87A-C13ADDA91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584"/>
              <a:ext cx="0" cy="576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DEC7C43E-D9FE-4B07-8256-30F3E0D94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50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074BA590-5EFA-48F9-B7AB-D28207CB6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80"/>
              <a:ext cx="0" cy="1248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86EA0A89-47DC-4403-8546-2CD01F4F6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776"/>
              <a:ext cx="0" cy="1152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72ACC80F-7736-4BDC-8F04-94ECF4E2E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0" cy="1056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861AC1D7-D4A9-48BA-BFEE-354C85354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C00987CE-C7F6-4B05-8874-DD07B4B4B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02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D5903289-6529-4226-BB86-5906A8DED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83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DBDF06F1-24FA-43BA-A756-92FEFD450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08"/>
              <a:ext cx="0" cy="20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80E67834-B307-4D31-A966-58CBF1174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984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3CCE2320-B2B5-4A5A-AF16-C082D2837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908"/>
              <a:ext cx="0" cy="20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Text Box 64">
              <a:extLst>
                <a:ext uri="{FF2B5EF4-FFF2-40B4-BE49-F238E27FC236}">
                  <a16:creationId xmlns:a16="http://schemas.microsoft.com/office/drawing/2014/main" id="{E5A3C625-1054-44F2-A800-89C94C95A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96"/>
              <a:ext cx="120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锁定信号</a:t>
              </a:r>
            </a:p>
          </p:txBody>
        </p:sp>
      </p:grpSp>
      <p:sp>
        <p:nvSpPr>
          <p:cNvPr id="123" name="Text Box 43">
            <a:extLst>
              <a:ext uri="{FF2B5EF4-FFF2-40B4-BE49-F238E27FC236}">
                <a16:creationId xmlns:a16="http://schemas.microsoft.com/office/drawing/2014/main" id="{FA2B881B-0AD0-4A2F-B7C9-C78335EF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36" y="867520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计数器（</a:t>
            </a: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</a:t>
            </a:r>
          </a:p>
        </p:txBody>
      </p:sp>
      <p:sp>
        <p:nvSpPr>
          <p:cNvPr id="124" name="Text Box 44">
            <a:extLst>
              <a:ext uri="{FF2B5EF4-FFF2-40B4-BE49-F238E27FC236}">
                <a16:creationId xmlns:a16="http://schemas.microsoft.com/office/drawing/2014/main" id="{7867DC90-588E-456F-9621-6367327A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79" y="1359517"/>
            <a:ext cx="44284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在振荡器控制下对所有字键轮流扫描查询，查找按键。</a:t>
            </a:r>
          </a:p>
        </p:txBody>
      </p:sp>
      <p:sp>
        <p:nvSpPr>
          <p:cNvPr id="125" name="Text Box 50">
            <a:extLst>
              <a:ext uri="{FF2B5EF4-FFF2-40B4-BE49-F238E27FC236}">
                <a16:creationId xmlns:a16="http://schemas.microsoft.com/office/drawing/2014/main" id="{9497C8D6-26B5-45DD-B57E-39DE558E1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36" y="2206679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符合比较器</a:t>
            </a:r>
          </a:p>
        </p:txBody>
      </p:sp>
      <p:sp>
        <p:nvSpPr>
          <p:cNvPr id="126" name="Text Box 51">
            <a:extLst>
              <a:ext uri="{FF2B5EF4-FFF2-40B4-BE49-F238E27FC236}">
                <a16:creationId xmlns:a16="http://schemas.microsoft.com/office/drawing/2014/main" id="{F5C115FA-F211-4EBD-866F-06920692F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67" y="2678882"/>
            <a:ext cx="43622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键盘矩阵列线输出与列译码输出比较，以确定按键位置。</a:t>
            </a:r>
          </a:p>
        </p:txBody>
      </p:sp>
      <p:sp>
        <p:nvSpPr>
          <p:cNvPr id="127" name="Text Box 52">
            <a:extLst>
              <a:ext uri="{FF2B5EF4-FFF2-40B4-BE49-F238E27FC236}">
                <a16:creationId xmlns:a16="http://schemas.microsoft.com/office/drawing/2014/main" id="{66AC6A83-BA47-40FA-9E15-D82C5C1E1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36" y="3613818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4)ROM</a:t>
            </a:r>
          </a:p>
        </p:txBody>
      </p:sp>
      <p:sp>
        <p:nvSpPr>
          <p:cNvPr id="128" name="Text Box 55">
            <a:extLst>
              <a:ext uri="{FF2B5EF4-FFF2-40B4-BE49-F238E27FC236}">
                <a16:creationId xmlns:a16="http://schemas.microsoft.com/office/drawing/2014/main" id="{76683D3F-A67A-4C78-9F23-D8B0D8FA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95" y="4099180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实现代码转换：</a:t>
            </a:r>
          </a:p>
        </p:txBody>
      </p:sp>
      <p:sp>
        <p:nvSpPr>
          <p:cNvPr id="129" name="Text Box 58">
            <a:extLst>
              <a:ext uri="{FF2B5EF4-FFF2-40B4-BE49-F238E27FC236}">
                <a16:creationId xmlns:a16="http://schemas.microsoft.com/office/drawing/2014/main" id="{7F9627BE-50B5-4295-ADB1-B886E2F7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66" y="4556167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单元地址：</a:t>
            </a:r>
          </a:p>
        </p:txBody>
      </p:sp>
      <p:sp>
        <p:nvSpPr>
          <p:cNvPr id="130" name="Text Box 59">
            <a:extLst>
              <a:ext uri="{FF2B5EF4-FFF2-40B4-BE49-F238E27FC236}">
                <a16:creationId xmlns:a16="http://schemas.microsoft.com/office/drawing/2014/main" id="{49131B31-C6BD-4317-BFBA-EB4215888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666" y="4556167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字键位置码</a:t>
            </a:r>
          </a:p>
        </p:txBody>
      </p:sp>
      <p:sp>
        <p:nvSpPr>
          <p:cNvPr id="131" name="Text Box 60">
            <a:extLst>
              <a:ext uri="{FF2B5EF4-FFF2-40B4-BE49-F238E27FC236}">
                <a16:creationId xmlns:a16="http://schemas.microsoft.com/office/drawing/2014/main" id="{37B3E8E1-D084-4BFC-A038-1E2C2A96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66" y="4556167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单元内容：</a:t>
            </a:r>
          </a:p>
        </p:txBody>
      </p:sp>
      <p:sp>
        <p:nvSpPr>
          <p:cNvPr id="132" name="Text Box 61">
            <a:extLst>
              <a:ext uri="{FF2B5EF4-FFF2-40B4-BE49-F238E27FC236}">
                <a16:creationId xmlns:a16="http://schemas.microsoft.com/office/drawing/2014/main" id="{D277FFEA-3D71-40A5-B1AB-86F9CAD66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720" y="455616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字键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</a:p>
        </p:txBody>
      </p:sp>
      <p:sp>
        <p:nvSpPr>
          <p:cNvPr id="133" name="Text Box 62">
            <a:extLst>
              <a:ext uri="{FF2B5EF4-FFF2-40B4-BE49-F238E27FC236}">
                <a16:creationId xmlns:a16="http://schemas.microsoft.com/office/drawing/2014/main" id="{D75F1D71-2678-4E74-ABB9-E09D65A7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2" y="5015700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、转换过程</a:t>
            </a:r>
          </a:p>
        </p:txBody>
      </p:sp>
      <p:sp>
        <p:nvSpPr>
          <p:cNvPr id="134" name="Text Box 63">
            <a:extLst>
              <a:ext uri="{FF2B5EF4-FFF2-40B4-BE49-F238E27FC236}">
                <a16:creationId xmlns:a16="http://schemas.microsoft.com/office/drawing/2014/main" id="{B8FA8872-202C-4EAE-8395-E3F05B4C5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566" y="5060436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计数器计数</a:t>
            </a:r>
          </a:p>
        </p:txBody>
      </p:sp>
      <p:sp>
        <p:nvSpPr>
          <p:cNvPr id="135" name="Line 64">
            <a:extLst>
              <a:ext uri="{FF2B5EF4-FFF2-40B4-BE49-F238E27FC236}">
                <a16:creationId xmlns:a16="http://schemas.microsoft.com/office/drawing/2014/main" id="{4006AA67-FFB6-4DE3-A076-99D479FE6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5181" y="5291268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" name="Text Box 65">
            <a:extLst>
              <a:ext uri="{FF2B5EF4-FFF2-40B4-BE49-F238E27FC236}">
                <a16:creationId xmlns:a16="http://schemas.microsoft.com/office/drawing/2014/main" id="{243A5214-D967-4CF4-8CBA-FE2CA624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366" y="5060436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计数值等于按键位置码</a:t>
            </a:r>
          </a:p>
        </p:txBody>
      </p:sp>
      <p:sp>
        <p:nvSpPr>
          <p:cNvPr id="137" name="Line 66">
            <a:extLst>
              <a:ext uri="{FF2B5EF4-FFF2-40B4-BE49-F238E27FC236}">
                <a16:creationId xmlns:a16="http://schemas.microsoft.com/office/drawing/2014/main" id="{8E2A095F-E80D-44E9-8FB1-7EB9988E46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764" y="5823594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" name="Text Box 68">
            <a:extLst>
              <a:ext uri="{FF2B5EF4-FFF2-40B4-BE49-F238E27FC236}">
                <a16:creationId xmlns:a16="http://schemas.microsoft.com/office/drawing/2014/main" id="{DAE7DAD1-FF28-47B1-8C35-23FB4F10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64" y="5555738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比较器送出锁定信号</a:t>
            </a:r>
          </a:p>
        </p:txBody>
      </p:sp>
      <p:sp>
        <p:nvSpPr>
          <p:cNvPr id="139" name="Line 69">
            <a:extLst>
              <a:ext uri="{FF2B5EF4-FFF2-40B4-BE49-F238E27FC236}">
                <a16:creationId xmlns:a16="http://schemas.microsoft.com/office/drawing/2014/main" id="{EDF20303-A2FF-402C-9034-58AB1EF31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7436" y="5819041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0" name="Text Box 70">
            <a:extLst>
              <a:ext uri="{FF2B5EF4-FFF2-40B4-BE49-F238E27FC236}">
                <a16:creationId xmlns:a16="http://schemas.microsoft.com/office/drawing/2014/main" id="{5361407B-16F7-4018-9F7A-FEE31165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66" y="5555738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计数器停止计数</a:t>
            </a:r>
          </a:p>
        </p:txBody>
      </p:sp>
      <p:sp>
        <p:nvSpPr>
          <p:cNvPr id="141" name="Line 71">
            <a:extLst>
              <a:ext uri="{FF2B5EF4-FFF2-40B4-BE49-F238E27FC236}">
                <a16:creationId xmlns:a16="http://schemas.microsoft.com/office/drawing/2014/main" id="{C782A445-162F-4842-B952-9704C14C7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9742" y="5814488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2" name="Text Box 72">
            <a:extLst>
              <a:ext uri="{FF2B5EF4-FFF2-40B4-BE49-F238E27FC236}">
                <a16:creationId xmlns:a16="http://schemas.microsoft.com/office/drawing/2014/main" id="{30A40B20-424A-4AA6-8ECA-8A740DF9F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891" y="5546782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按计数</a:t>
            </a:r>
          </a:p>
        </p:txBody>
      </p:sp>
      <p:sp>
        <p:nvSpPr>
          <p:cNvPr id="143" name="Text Box 73">
            <a:extLst>
              <a:ext uri="{FF2B5EF4-FFF2-40B4-BE49-F238E27FC236}">
                <a16:creationId xmlns:a16="http://schemas.microsoft.com/office/drawing/2014/main" id="{A36FAA22-D4C4-45E8-BF38-4701E4D2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66" y="6012938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值（扫描码）访问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</a:p>
        </p:txBody>
      </p:sp>
      <p:sp>
        <p:nvSpPr>
          <p:cNvPr id="144" name="Line 74">
            <a:extLst>
              <a:ext uri="{FF2B5EF4-FFF2-40B4-BE49-F238E27FC236}">
                <a16:creationId xmlns:a16="http://schemas.microsoft.com/office/drawing/2014/main" id="{A61AAE75-28D2-481B-967E-55C55F5BD6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4866" y="624377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Text Box 75">
            <a:extLst>
              <a:ext uri="{FF2B5EF4-FFF2-40B4-BE49-F238E27FC236}">
                <a16:creationId xmlns:a16="http://schemas.microsoft.com/office/drawing/2014/main" id="{50EC9A02-EF43-4E55-91C4-9A36B6CD6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566" y="6012938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获得按键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</a:p>
        </p:txBody>
      </p:sp>
      <p:sp>
        <p:nvSpPr>
          <p:cNvPr id="146" name="Line 76">
            <a:extLst>
              <a:ext uri="{FF2B5EF4-FFF2-40B4-BE49-F238E27FC236}">
                <a16:creationId xmlns:a16="http://schemas.microsoft.com/office/drawing/2014/main" id="{0F34C1E0-415C-4443-AFFB-C0211A6AD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0205" y="624377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7" name="Text Box 77">
            <a:extLst>
              <a:ext uri="{FF2B5EF4-FFF2-40B4-BE49-F238E27FC236}">
                <a16:creationId xmlns:a16="http://schemas.microsoft.com/office/drawing/2014/main" id="{BC5EFA8E-34EF-4462-859F-C35348109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366" y="6012938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9040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utoUpdateAnimBg="0"/>
      <p:bldP spid="124" grpId="0" autoUpdateAnimBg="0"/>
      <p:bldP spid="125" grpId="0" autoUpdateAnimBg="0"/>
      <p:bldP spid="126" grpId="0" autoUpdateAnimBg="0"/>
      <p:bldP spid="127" grpId="0" autoUpdateAnimBg="0"/>
      <p:bldP spid="128" grpId="0" autoUpdateAnimBg="0"/>
      <p:bldP spid="129" grpId="0" autoUpdateAnimBg="0"/>
      <p:bldP spid="130" grpId="0" autoUpdateAnimBg="0"/>
      <p:bldP spid="131" grpId="0" autoUpdateAnimBg="0"/>
      <p:bldP spid="132" grpId="0" autoUpdateAnimBg="0"/>
      <p:bldP spid="133" grpId="0" autoUpdateAnimBg="0"/>
      <p:bldP spid="134" grpId="0" autoUpdateAnimBg="0"/>
      <p:bldP spid="136" grpId="0" autoUpdateAnimBg="0"/>
      <p:bldP spid="138" grpId="0" autoUpdateAnimBg="0"/>
      <p:bldP spid="140" grpId="0" autoUpdateAnimBg="0"/>
      <p:bldP spid="142" grpId="0" autoUpdateAnimBg="0"/>
      <p:bldP spid="143" grpId="0" autoUpdateAnimBg="0"/>
      <p:bldP spid="145" grpId="0" autoUpdateAnimBg="0"/>
      <p:bldP spid="1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二、软件扫描键盘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0DB932B0-CE2F-4CA1-8278-B971A958E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52" y="1409936"/>
            <a:ext cx="89148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通过键盘扫描程序识别按键位置，并转换为相应代码。</a:t>
            </a: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89FCC844-644E-42DC-9840-EA97D7E8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3" y="861852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、定义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8CB47ACE-DB45-494E-B395-64EF13FCC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3" y="1979336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、扫描方法</a:t>
            </a:r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4A71FC91-F627-499A-8991-86E749ECD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20" y="4927877"/>
            <a:ext cx="2286000" cy="0"/>
          </a:xfrm>
          <a:prstGeom prst="line">
            <a:avLst/>
          </a:prstGeom>
          <a:noFill/>
          <a:ln w="28575" cap="sq">
            <a:solidFill>
              <a:srgbClr val="ED7D3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23">
            <a:extLst>
              <a:ext uri="{FF2B5EF4-FFF2-40B4-BE49-F238E27FC236}">
                <a16:creationId xmlns:a16="http://schemas.microsoft.com/office/drawing/2014/main" id="{54738AA0-F38D-4109-B52A-067CFE580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20" y="5156477"/>
            <a:ext cx="2286000" cy="0"/>
          </a:xfrm>
          <a:prstGeom prst="line">
            <a:avLst/>
          </a:prstGeom>
          <a:noFill/>
          <a:ln w="28575" cap="sq">
            <a:solidFill>
              <a:srgbClr val="ED7D3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Line 24">
            <a:extLst>
              <a:ext uri="{FF2B5EF4-FFF2-40B4-BE49-F238E27FC236}">
                <a16:creationId xmlns:a16="http://schemas.microsoft.com/office/drawing/2014/main" id="{D93A6DD6-6747-4938-8BB8-B24056AE6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20" y="5385077"/>
            <a:ext cx="2286000" cy="0"/>
          </a:xfrm>
          <a:prstGeom prst="line">
            <a:avLst/>
          </a:prstGeom>
          <a:noFill/>
          <a:ln w="28575" cap="sq">
            <a:solidFill>
              <a:srgbClr val="ED7D3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9193F6CC-B8C6-403B-A313-1D14C4EEF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20" y="5689877"/>
            <a:ext cx="2286000" cy="0"/>
          </a:xfrm>
          <a:prstGeom prst="line">
            <a:avLst/>
          </a:prstGeom>
          <a:noFill/>
          <a:ln w="28575" cap="sq">
            <a:solidFill>
              <a:srgbClr val="ED7D3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38">
            <a:extLst>
              <a:ext uri="{FF2B5EF4-FFF2-40B4-BE49-F238E27FC236}">
                <a16:creationId xmlns:a16="http://schemas.microsoft.com/office/drawing/2014/main" id="{730B1562-AA39-4EC4-93DC-50D877EBB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9220" y="4013477"/>
            <a:ext cx="1981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43">
            <a:extLst>
              <a:ext uri="{FF2B5EF4-FFF2-40B4-BE49-F238E27FC236}">
                <a16:creationId xmlns:a16="http://schemas.microsoft.com/office/drawing/2014/main" id="{732BA5AF-E964-497C-8C36-F4B63272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76" y="2619487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1)</a:t>
            </a:r>
            <a:r>
              <a:rPr lang="zh-CN" altLang="en-US" dirty="0"/>
              <a:t>逐行扫描法</a:t>
            </a:r>
          </a:p>
        </p:txBody>
      </p:sp>
      <p:sp>
        <p:nvSpPr>
          <p:cNvPr id="58" name="Text Box 44">
            <a:extLst>
              <a:ext uri="{FF2B5EF4-FFF2-40B4-BE49-F238E27FC236}">
                <a16:creationId xmlns:a16="http://schemas.microsoft.com/office/drawing/2014/main" id="{72CB5A1F-8B56-4DA9-A277-2318CD46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03" y="323957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简易扫描式键盘</a:t>
            </a:r>
          </a:p>
        </p:txBody>
      </p:sp>
      <p:sp>
        <p:nvSpPr>
          <p:cNvPr id="59" name="Text Box 46">
            <a:extLst>
              <a:ext uri="{FF2B5EF4-FFF2-40B4-BE49-F238E27FC236}">
                <a16:creationId xmlns:a16="http://schemas.microsoft.com/office/drawing/2014/main" id="{D4AAEBE8-FDEF-47F5-82F9-05A0B170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" y="3816676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键盘矩阵</a:t>
            </a:r>
          </a:p>
        </p:txBody>
      </p:sp>
      <p:grpSp>
        <p:nvGrpSpPr>
          <p:cNvPr id="60" name="Group 52">
            <a:extLst>
              <a:ext uri="{FF2B5EF4-FFF2-40B4-BE49-F238E27FC236}">
                <a16:creationId xmlns:a16="http://schemas.microsoft.com/office/drawing/2014/main" id="{C4D68F89-810E-4386-8A09-00F84D780F8A}"/>
              </a:ext>
            </a:extLst>
          </p:cNvPr>
          <p:cNvGrpSpPr>
            <a:grpSpLocks/>
          </p:cNvGrpSpPr>
          <p:nvPr/>
        </p:nvGrpSpPr>
        <p:grpSpPr bwMode="auto">
          <a:xfrm>
            <a:off x="4083020" y="4013477"/>
            <a:ext cx="152400" cy="2057400"/>
            <a:chOff x="528" y="2736"/>
            <a:chExt cx="96" cy="1296"/>
          </a:xfrm>
        </p:grpSpPr>
        <p:sp>
          <p:nvSpPr>
            <p:cNvPr id="61" name="Line 28">
              <a:extLst>
                <a:ext uri="{FF2B5EF4-FFF2-40B4-BE49-F238E27FC236}">
                  <a16:creationId xmlns:a16="http://schemas.microsoft.com/office/drawing/2014/main" id="{83C41899-A61C-45A1-A31C-85F12792C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168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50">
              <a:extLst>
                <a:ext uri="{FF2B5EF4-FFF2-40B4-BE49-F238E27FC236}">
                  <a16:creationId xmlns:a16="http://schemas.microsoft.com/office/drawing/2014/main" id="{A7B008DE-652C-43C5-BD09-E1BFB2AD3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41C5DADC-2519-425D-8AE0-08E08589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96" cy="288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4" name="Group 53">
            <a:extLst>
              <a:ext uri="{FF2B5EF4-FFF2-40B4-BE49-F238E27FC236}">
                <a16:creationId xmlns:a16="http://schemas.microsoft.com/office/drawing/2014/main" id="{C775E7CF-B3A0-413F-B818-92CD1FAA3C8B}"/>
              </a:ext>
            </a:extLst>
          </p:cNvPr>
          <p:cNvGrpSpPr>
            <a:grpSpLocks/>
          </p:cNvGrpSpPr>
          <p:nvPr/>
        </p:nvGrpSpPr>
        <p:grpSpPr bwMode="auto">
          <a:xfrm>
            <a:off x="4540220" y="4013477"/>
            <a:ext cx="152400" cy="2057400"/>
            <a:chOff x="528" y="2736"/>
            <a:chExt cx="96" cy="1296"/>
          </a:xfrm>
        </p:grpSpPr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B91ADC2E-2578-489C-AFC6-8E9A0C3D7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168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49410BA0-1BF3-44EE-B341-5061AD130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6DEE8848-53AC-414D-8ED9-AE57C6ED8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96" cy="288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8" name="Group 57">
            <a:extLst>
              <a:ext uri="{FF2B5EF4-FFF2-40B4-BE49-F238E27FC236}">
                <a16:creationId xmlns:a16="http://schemas.microsoft.com/office/drawing/2014/main" id="{15C952C3-2DB6-416F-A922-EAEA9B8341AE}"/>
              </a:ext>
            </a:extLst>
          </p:cNvPr>
          <p:cNvGrpSpPr>
            <a:grpSpLocks/>
          </p:cNvGrpSpPr>
          <p:nvPr/>
        </p:nvGrpSpPr>
        <p:grpSpPr bwMode="auto">
          <a:xfrm>
            <a:off x="4997420" y="4013477"/>
            <a:ext cx="152400" cy="2057400"/>
            <a:chOff x="528" y="2736"/>
            <a:chExt cx="96" cy="1296"/>
          </a:xfrm>
        </p:grpSpPr>
        <p:sp>
          <p:nvSpPr>
            <p:cNvPr id="105" name="Line 58">
              <a:extLst>
                <a:ext uri="{FF2B5EF4-FFF2-40B4-BE49-F238E27FC236}">
                  <a16:creationId xmlns:a16="http://schemas.microsoft.com/office/drawing/2014/main" id="{54508E6A-3F79-4EA7-8702-59228BCDB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168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Line 59">
              <a:extLst>
                <a:ext uri="{FF2B5EF4-FFF2-40B4-BE49-F238E27FC236}">
                  <a16:creationId xmlns:a16="http://schemas.microsoft.com/office/drawing/2014/main" id="{0D023492-F86A-4DEA-A864-A7924222B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Rectangle 60">
              <a:extLst>
                <a:ext uri="{FF2B5EF4-FFF2-40B4-BE49-F238E27FC236}">
                  <a16:creationId xmlns:a16="http://schemas.microsoft.com/office/drawing/2014/main" id="{3FAA2E67-E268-4685-BCA8-5FBD4118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96" cy="288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8" name="Group 61">
            <a:extLst>
              <a:ext uri="{FF2B5EF4-FFF2-40B4-BE49-F238E27FC236}">
                <a16:creationId xmlns:a16="http://schemas.microsoft.com/office/drawing/2014/main" id="{F0D0A5ED-8DB5-47E5-A669-C715491F553E}"/>
              </a:ext>
            </a:extLst>
          </p:cNvPr>
          <p:cNvGrpSpPr>
            <a:grpSpLocks/>
          </p:cNvGrpSpPr>
          <p:nvPr/>
        </p:nvGrpSpPr>
        <p:grpSpPr bwMode="auto">
          <a:xfrm>
            <a:off x="5454620" y="4013477"/>
            <a:ext cx="152400" cy="2057400"/>
            <a:chOff x="528" y="2736"/>
            <a:chExt cx="96" cy="1296"/>
          </a:xfrm>
        </p:grpSpPr>
        <p:sp>
          <p:nvSpPr>
            <p:cNvPr id="109" name="Line 62">
              <a:extLst>
                <a:ext uri="{FF2B5EF4-FFF2-40B4-BE49-F238E27FC236}">
                  <a16:creationId xmlns:a16="http://schemas.microsoft.com/office/drawing/2014/main" id="{B099C0CE-FEC4-4B5C-891F-02C142E71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168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63">
              <a:extLst>
                <a:ext uri="{FF2B5EF4-FFF2-40B4-BE49-F238E27FC236}">
                  <a16:creationId xmlns:a16="http://schemas.microsoft.com/office/drawing/2014/main" id="{BD4DBE05-3775-4742-A39D-E3136FA4E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A0971611-146C-469F-AE92-19F043FEF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96" cy="288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2" name="Oval 65">
            <a:extLst>
              <a:ext uri="{FF2B5EF4-FFF2-40B4-BE49-F238E27FC236}">
                <a16:creationId xmlns:a16="http://schemas.microsoft.com/office/drawing/2014/main" id="{9BA31112-1DE4-4AC2-B148-8C2373C5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20" y="3937277"/>
            <a:ext cx="152400" cy="1524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Text Box 66">
            <a:extLst>
              <a:ext uri="{FF2B5EF4-FFF2-40B4-BE49-F238E27FC236}">
                <a16:creationId xmlns:a16="http://schemas.microsoft.com/office/drawing/2014/main" id="{B4BE7829-61EF-4EFF-9F05-38121D01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20" y="3480077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+5V</a:t>
            </a:r>
          </a:p>
        </p:txBody>
      </p:sp>
      <p:sp>
        <p:nvSpPr>
          <p:cNvPr id="114" name="Text Box 68">
            <a:extLst>
              <a:ext uri="{FF2B5EF4-FFF2-40B4-BE49-F238E27FC236}">
                <a16:creationId xmlns:a16="http://schemas.microsoft.com/office/drawing/2014/main" id="{C48CD6EE-76E9-4C3D-A034-E43B1BC77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20" y="5994677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0  1   2   3</a:t>
            </a:r>
          </a:p>
        </p:txBody>
      </p:sp>
      <p:sp>
        <p:nvSpPr>
          <p:cNvPr id="115" name="Text Box 69">
            <a:extLst>
              <a:ext uri="{FF2B5EF4-FFF2-40B4-BE49-F238E27FC236}">
                <a16:creationId xmlns:a16="http://schemas.microsoft.com/office/drawing/2014/main" id="{3FC5A17E-6DE1-4A36-A218-67486108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20" y="4699277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16" name="Text Box 70">
            <a:extLst>
              <a:ext uri="{FF2B5EF4-FFF2-40B4-BE49-F238E27FC236}">
                <a16:creationId xmlns:a16="http://schemas.microsoft.com/office/drawing/2014/main" id="{B3D23937-215B-4BE7-83CF-522007FB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20" y="492787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17" name="Text Box 71">
            <a:extLst>
              <a:ext uri="{FF2B5EF4-FFF2-40B4-BE49-F238E27FC236}">
                <a16:creationId xmlns:a16="http://schemas.microsoft.com/office/drawing/2014/main" id="{047532EC-43D2-4581-8BF6-3442B6B2C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20" y="521680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18" name="Text Box 72">
            <a:extLst>
              <a:ext uri="{FF2B5EF4-FFF2-40B4-BE49-F238E27FC236}">
                <a16:creationId xmlns:a16="http://schemas.microsoft.com/office/drawing/2014/main" id="{48CDBF7E-925D-4188-9067-140CF0B1E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20" y="544540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52" name="灯片编号占位符 1">
            <a:extLst>
              <a:ext uri="{FF2B5EF4-FFF2-40B4-BE49-F238E27FC236}">
                <a16:creationId xmlns:a16="http://schemas.microsoft.com/office/drawing/2014/main" id="{E9D28E50-AF9E-4103-9EB5-A37F9F47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53" name="日期占位符 4">
            <a:extLst>
              <a:ext uri="{FF2B5EF4-FFF2-40B4-BE49-F238E27FC236}">
                <a16:creationId xmlns:a16="http://schemas.microsoft.com/office/drawing/2014/main" id="{F6C59831-4201-4F19-95A7-F23F4CB7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E8F1326-C363-4EE5-9CAA-C5FA02312F16}" type="datetime1">
              <a:rPr lang="zh-CN" altLang="en-US" smtClean="0"/>
              <a:t>2020/8/6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utoUpdateAnimBg="0"/>
      <p:bldP spid="49" grpId="0" autoUpdateAnimBg="0"/>
      <p:bldP spid="57" grpId="0" autoUpdateAnimBg="0"/>
      <p:bldP spid="58" grpId="0" autoUpdateAnimBg="0"/>
      <p:bldP spid="59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二、软件扫描键盘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54" name="Line 34">
            <a:extLst>
              <a:ext uri="{FF2B5EF4-FFF2-40B4-BE49-F238E27FC236}">
                <a16:creationId xmlns:a16="http://schemas.microsoft.com/office/drawing/2014/main" id="{63DC66DF-0481-4CA1-8C34-2FEF4FE3E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0396" y="2306386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ine 35">
            <a:extLst>
              <a:ext uri="{FF2B5EF4-FFF2-40B4-BE49-F238E27FC236}">
                <a16:creationId xmlns:a16="http://schemas.microsoft.com/office/drawing/2014/main" id="{E0595F70-1489-45BE-B8BC-B80EDAEDD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0396" y="1468186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73">
            <a:extLst>
              <a:ext uri="{FF2B5EF4-FFF2-40B4-BE49-F238E27FC236}">
                <a16:creationId xmlns:a16="http://schemas.microsoft.com/office/drawing/2014/main" id="{C9BFBE13-7E34-4334-AD7C-A5401B6BC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20" y="816432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b.</a:t>
            </a:r>
            <a:r>
              <a:rPr lang="zh-CN" altLang="en-US" dirty="0"/>
              <a:t>扫描流程</a:t>
            </a:r>
          </a:p>
        </p:txBody>
      </p:sp>
      <p:sp>
        <p:nvSpPr>
          <p:cNvPr id="120" name="Text Box 76">
            <a:extLst>
              <a:ext uri="{FF2B5EF4-FFF2-40B4-BE49-F238E27FC236}">
                <a16:creationId xmlns:a16="http://schemas.microsoft.com/office/drawing/2014/main" id="{DA29EC7C-865B-4DB5-ACC9-D3454C2A6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20" y="1290849"/>
            <a:ext cx="27259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按键后产生中断请求，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响应，执行扫描子程序：</a:t>
            </a:r>
          </a:p>
        </p:txBody>
      </p:sp>
      <p:sp>
        <p:nvSpPr>
          <p:cNvPr id="121" name="Text Box 78">
            <a:extLst>
              <a:ext uri="{FF2B5EF4-FFF2-40B4-BE49-F238E27FC236}">
                <a16:creationId xmlns:a16="http://schemas.microsoft.com/office/drawing/2014/main" id="{E817033E-04F6-475E-B1DE-52236EF7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596" y="982411"/>
            <a:ext cx="2057400" cy="461665"/>
          </a:xfrm>
          <a:prstGeom prst="rect">
            <a:avLst/>
          </a:prstGeom>
          <a:solidFill>
            <a:srgbClr val="0563C1"/>
          </a:solidFill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行线送全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grpSp>
        <p:nvGrpSpPr>
          <p:cNvPr id="122" name="Group 83">
            <a:extLst>
              <a:ext uri="{FF2B5EF4-FFF2-40B4-BE49-F238E27FC236}">
                <a16:creationId xmlns:a16="http://schemas.microsoft.com/office/drawing/2014/main" id="{948BB763-8F98-44A8-9252-D022E530159B}"/>
              </a:ext>
            </a:extLst>
          </p:cNvPr>
          <p:cNvGrpSpPr>
            <a:grpSpLocks/>
          </p:cNvGrpSpPr>
          <p:nvPr/>
        </p:nvGrpSpPr>
        <p:grpSpPr bwMode="auto">
          <a:xfrm>
            <a:off x="5358796" y="1696786"/>
            <a:ext cx="2743200" cy="609600"/>
            <a:chOff x="3216" y="1632"/>
            <a:chExt cx="1728" cy="384"/>
          </a:xfrm>
        </p:grpSpPr>
        <p:sp>
          <p:nvSpPr>
            <p:cNvPr id="123" name="AutoShape 79">
              <a:extLst>
                <a:ext uri="{FF2B5EF4-FFF2-40B4-BE49-F238E27FC236}">
                  <a16:creationId xmlns:a16="http://schemas.microsoft.com/office/drawing/2014/main" id="{8CBABE00-A14F-4E8D-BB3A-0A36C9C6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632"/>
              <a:ext cx="1728" cy="384"/>
            </a:xfrm>
            <a:prstGeom prst="flowChartDecision">
              <a:avLst/>
            </a:prstGeom>
            <a:solidFill>
              <a:srgbClr val="0563C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Text Box 80">
              <a:extLst>
                <a:ext uri="{FF2B5EF4-FFF2-40B4-BE49-F238E27FC236}">
                  <a16:creationId xmlns:a16="http://schemas.microsoft.com/office/drawing/2014/main" id="{65302F85-66F4-4949-8784-174C4EB1F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32"/>
              <a:ext cx="12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列线中有</a:t>
              </a:r>
              <a:r>
                <a:rPr lang="en-US" altLang="zh-CN" sz="24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24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？</a:t>
              </a:r>
            </a:p>
          </p:txBody>
        </p:sp>
      </p:grpSp>
      <p:sp>
        <p:nvSpPr>
          <p:cNvPr id="125" name="Text Box 81">
            <a:extLst>
              <a:ext uri="{FF2B5EF4-FFF2-40B4-BE49-F238E27FC236}">
                <a16:creationId xmlns:a16="http://schemas.microsoft.com/office/drawing/2014/main" id="{13CC18E6-8D46-47C0-8DA9-0A682721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596" y="2534986"/>
            <a:ext cx="2133600" cy="461665"/>
          </a:xfrm>
          <a:prstGeom prst="rect">
            <a:avLst/>
          </a:prstGeom>
          <a:solidFill>
            <a:srgbClr val="0563C1"/>
          </a:solidFill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0</a:t>
            </a:r>
          </a:p>
        </p:txBody>
      </p:sp>
      <p:sp>
        <p:nvSpPr>
          <p:cNvPr id="126" name="Text Box 82">
            <a:extLst>
              <a:ext uri="{FF2B5EF4-FFF2-40B4-BE49-F238E27FC236}">
                <a16:creationId xmlns:a16="http://schemas.microsoft.com/office/drawing/2014/main" id="{94C9E57C-B4FD-4DAB-9B59-4988A3B0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796" y="3373186"/>
            <a:ext cx="3810000" cy="461665"/>
          </a:xfrm>
          <a:prstGeom prst="rect">
            <a:avLst/>
          </a:prstGeom>
          <a:solidFill>
            <a:srgbClr val="0563C1"/>
          </a:solidFill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行送</a:t>
            </a:r>
            <a:r>
              <a:rPr lang="en-US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0，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其余行送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grpSp>
        <p:nvGrpSpPr>
          <p:cNvPr id="127" name="Group 84">
            <a:extLst>
              <a:ext uri="{FF2B5EF4-FFF2-40B4-BE49-F238E27FC236}">
                <a16:creationId xmlns:a16="http://schemas.microsoft.com/office/drawing/2014/main" id="{1BC6940D-D8CA-402D-BBFE-9BF48FEFAD2D}"/>
              </a:ext>
            </a:extLst>
          </p:cNvPr>
          <p:cNvGrpSpPr>
            <a:grpSpLocks/>
          </p:cNvGrpSpPr>
          <p:nvPr/>
        </p:nvGrpSpPr>
        <p:grpSpPr bwMode="auto">
          <a:xfrm>
            <a:off x="5358796" y="4135186"/>
            <a:ext cx="2743200" cy="609600"/>
            <a:chOff x="3216" y="1632"/>
            <a:chExt cx="1728" cy="384"/>
          </a:xfrm>
          <a:solidFill>
            <a:srgbClr val="0563C1"/>
          </a:solidFill>
        </p:grpSpPr>
        <p:sp>
          <p:nvSpPr>
            <p:cNvPr id="128" name="AutoShape 85">
              <a:extLst>
                <a:ext uri="{FF2B5EF4-FFF2-40B4-BE49-F238E27FC236}">
                  <a16:creationId xmlns:a16="http://schemas.microsoft.com/office/drawing/2014/main" id="{BEA87AC5-A965-420F-936D-801100F1F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632"/>
              <a:ext cx="1728" cy="384"/>
            </a:xfrm>
            <a:prstGeom prst="flowChartDecision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Text Box 86">
              <a:extLst>
                <a:ext uri="{FF2B5EF4-FFF2-40B4-BE49-F238E27FC236}">
                  <a16:creationId xmlns:a16="http://schemas.microsoft.com/office/drawing/2014/main" id="{C0B4E82D-CB1F-4A3E-A125-F5E4CE5A4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32"/>
              <a:ext cx="129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列线中有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？</a:t>
              </a:r>
            </a:p>
          </p:txBody>
        </p:sp>
      </p:grpSp>
      <p:sp>
        <p:nvSpPr>
          <p:cNvPr id="130" name="Text Box 87">
            <a:extLst>
              <a:ext uri="{FF2B5EF4-FFF2-40B4-BE49-F238E27FC236}">
                <a16:creationId xmlns:a16="http://schemas.microsoft.com/office/drawing/2014/main" id="{D3AA5913-4D22-4116-8E18-834F73B9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396" y="4973386"/>
            <a:ext cx="3352800" cy="461665"/>
          </a:xfrm>
          <a:prstGeom prst="rect">
            <a:avLst/>
          </a:prstGeom>
          <a:solidFill>
            <a:srgbClr val="0563C1"/>
          </a:solidFill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获得按键行列位置</a:t>
            </a:r>
          </a:p>
        </p:txBody>
      </p:sp>
      <p:grpSp>
        <p:nvGrpSpPr>
          <p:cNvPr id="131" name="Group 90">
            <a:extLst>
              <a:ext uri="{FF2B5EF4-FFF2-40B4-BE49-F238E27FC236}">
                <a16:creationId xmlns:a16="http://schemas.microsoft.com/office/drawing/2014/main" id="{E4A06230-7CA3-48EC-9962-A98D951B557F}"/>
              </a:ext>
            </a:extLst>
          </p:cNvPr>
          <p:cNvGrpSpPr>
            <a:grpSpLocks/>
          </p:cNvGrpSpPr>
          <p:nvPr/>
        </p:nvGrpSpPr>
        <p:grpSpPr bwMode="auto">
          <a:xfrm>
            <a:off x="5206396" y="5797312"/>
            <a:ext cx="3352800" cy="461963"/>
            <a:chOff x="3312" y="3975"/>
            <a:chExt cx="2112" cy="291"/>
          </a:xfrm>
          <a:solidFill>
            <a:srgbClr val="0563C1"/>
          </a:solidFill>
        </p:grpSpPr>
        <p:sp>
          <p:nvSpPr>
            <p:cNvPr id="132" name="Text Box 88">
              <a:extLst>
                <a:ext uri="{FF2B5EF4-FFF2-40B4-BE49-F238E27FC236}">
                  <a16:creationId xmlns:a16="http://schemas.microsoft.com/office/drawing/2014/main" id="{08CF1F76-7F57-44F1-98F3-29D481852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75"/>
              <a:ext cx="2112" cy="291"/>
            </a:xfrm>
            <a:prstGeom prst="rect">
              <a:avLst/>
            </a:prstGeom>
            <a:grpFill/>
            <a:ln w="28575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位置码→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ASCII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码</a:t>
              </a: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977CB5C1-E334-4A1E-B06E-985656278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4176"/>
              <a:ext cx="240" cy="0"/>
            </a:xfrm>
            <a:prstGeom prst="line">
              <a:avLst/>
            </a:prstGeom>
            <a:grpFill/>
            <a:ln w="28575" cap="sq">
              <a:noFill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4" name="Line 91">
            <a:extLst>
              <a:ext uri="{FF2B5EF4-FFF2-40B4-BE49-F238E27FC236}">
                <a16:creationId xmlns:a16="http://schemas.microsoft.com/office/drawing/2014/main" id="{2295B0FA-7804-44C7-9258-54D923557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0396" y="2996651"/>
            <a:ext cx="0" cy="3765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92">
            <a:extLst>
              <a:ext uri="{FF2B5EF4-FFF2-40B4-BE49-F238E27FC236}">
                <a16:creationId xmlns:a16="http://schemas.microsoft.com/office/drawing/2014/main" id="{6E6F970A-8978-4C45-B3D7-C543EEF95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0395" y="3834851"/>
            <a:ext cx="0" cy="3003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" name="Line 93">
            <a:extLst>
              <a:ext uri="{FF2B5EF4-FFF2-40B4-BE49-F238E27FC236}">
                <a16:creationId xmlns:a16="http://schemas.microsoft.com/office/drawing/2014/main" id="{7D406D69-8F66-4623-B27A-BE9FE5BC1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0396" y="4744786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7" name="Line 94">
            <a:extLst>
              <a:ext uri="{FF2B5EF4-FFF2-40B4-BE49-F238E27FC236}">
                <a16:creationId xmlns:a16="http://schemas.microsoft.com/office/drawing/2014/main" id="{E87C3ABF-8597-4898-A5E8-BB20BFDB8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0396" y="5435051"/>
            <a:ext cx="0" cy="3765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" name="Line 95">
            <a:extLst>
              <a:ext uri="{FF2B5EF4-FFF2-40B4-BE49-F238E27FC236}">
                <a16:creationId xmlns:a16="http://schemas.microsoft.com/office/drawing/2014/main" id="{79674FD4-633A-43F3-BBC4-CAA37218F1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196" y="2001586"/>
            <a:ext cx="1066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9" name="Line 96">
            <a:extLst>
              <a:ext uri="{FF2B5EF4-FFF2-40B4-BE49-F238E27FC236}">
                <a16:creationId xmlns:a16="http://schemas.microsoft.com/office/drawing/2014/main" id="{CDBCE799-2725-4AA3-8DF6-21E7FECA0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196" y="2001586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0" name="Text Box 97">
            <a:extLst>
              <a:ext uri="{FF2B5EF4-FFF2-40B4-BE49-F238E27FC236}">
                <a16:creationId xmlns:a16="http://schemas.microsoft.com/office/drawing/2014/main" id="{8DE0DA01-BA75-4231-9838-8504CE4A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96" y="2153986"/>
            <a:ext cx="2057400" cy="461665"/>
          </a:xfrm>
          <a:prstGeom prst="rect">
            <a:avLst/>
          </a:prstGeom>
          <a:solidFill>
            <a:srgbClr val="0563C1"/>
          </a:solidFill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转显示程序</a:t>
            </a:r>
          </a:p>
        </p:txBody>
      </p:sp>
      <p:sp>
        <p:nvSpPr>
          <p:cNvPr id="141" name="Text Box 98">
            <a:extLst>
              <a:ext uri="{FF2B5EF4-FFF2-40B4-BE49-F238E27FC236}">
                <a16:creationId xmlns:a16="http://schemas.microsoft.com/office/drawing/2014/main" id="{EAC1D1B3-BC7D-466D-B3B0-AFE686BC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196" y="2153986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142" name="Text Box 99">
            <a:extLst>
              <a:ext uri="{FF2B5EF4-FFF2-40B4-BE49-F238E27FC236}">
                <a16:creationId xmlns:a16="http://schemas.microsoft.com/office/drawing/2014/main" id="{99DDA1A2-C747-401E-BBFB-64CB42A9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196" y="1620586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143" name="Text Box 100">
            <a:extLst>
              <a:ext uri="{FF2B5EF4-FFF2-40B4-BE49-F238E27FC236}">
                <a16:creationId xmlns:a16="http://schemas.microsoft.com/office/drawing/2014/main" id="{FB6ABF4C-B8BD-481A-ABE3-BFEF7769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196" y="4592386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144" name="Text Box 101">
            <a:extLst>
              <a:ext uri="{FF2B5EF4-FFF2-40B4-BE49-F238E27FC236}">
                <a16:creationId xmlns:a16="http://schemas.microsoft.com/office/drawing/2014/main" id="{7FCD3A1B-B021-4A9D-A709-30B62A57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996" y="4058986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/>
              <a:t>N</a:t>
            </a:r>
          </a:p>
        </p:txBody>
      </p:sp>
      <p:sp>
        <p:nvSpPr>
          <p:cNvPr id="145" name="Text Box 102">
            <a:extLst>
              <a:ext uri="{FF2B5EF4-FFF2-40B4-BE49-F238E27FC236}">
                <a16:creationId xmlns:a16="http://schemas.microsoft.com/office/drawing/2014/main" id="{FD97B754-FEB4-4A03-8B01-4CD2D6CFA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396" y="4973386"/>
            <a:ext cx="1295400" cy="461665"/>
          </a:xfrm>
          <a:prstGeom prst="rect">
            <a:avLst/>
          </a:prstGeom>
          <a:solidFill>
            <a:srgbClr val="0563C1"/>
          </a:solidFill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i=i+1</a:t>
            </a:r>
          </a:p>
        </p:txBody>
      </p:sp>
      <p:sp>
        <p:nvSpPr>
          <p:cNvPr id="146" name="Line 103">
            <a:extLst>
              <a:ext uri="{FF2B5EF4-FFF2-40B4-BE49-F238E27FC236}">
                <a16:creationId xmlns:a16="http://schemas.microsoft.com/office/drawing/2014/main" id="{B59ABAD8-0DE1-4D06-AC4B-9AC7EC1A3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196" y="4439986"/>
            <a:ext cx="99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7" name="Line 104">
            <a:extLst>
              <a:ext uri="{FF2B5EF4-FFF2-40B4-BE49-F238E27FC236}">
                <a16:creationId xmlns:a16="http://schemas.microsoft.com/office/drawing/2014/main" id="{1F867D1D-E296-487C-A0A6-542187014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196" y="4439986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Line 105">
            <a:extLst>
              <a:ext uri="{FF2B5EF4-FFF2-40B4-BE49-F238E27FC236}">
                <a16:creationId xmlns:a16="http://schemas.microsoft.com/office/drawing/2014/main" id="{31D1A6A7-2B59-4753-BD16-EE5C297EC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196" y="5506786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Line 106">
            <a:extLst>
              <a:ext uri="{FF2B5EF4-FFF2-40B4-BE49-F238E27FC236}">
                <a16:creationId xmlns:a16="http://schemas.microsoft.com/office/drawing/2014/main" id="{30B89A09-E709-48A2-9940-F7EAF3B27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9996" y="5811586"/>
            <a:ext cx="83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Line 107">
            <a:extLst>
              <a:ext uri="{FF2B5EF4-FFF2-40B4-BE49-F238E27FC236}">
                <a16:creationId xmlns:a16="http://schemas.microsoft.com/office/drawing/2014/main" id="{8E5C6851-96BF-457E-9B69-01480191C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996" y="3220786"/>
            <a:ext cx="0" cy="2590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108">
            <a:extLst>
              <a:ext uri="{FF2B5EF4-FFF2-40B4-BE49-F238E27FC236}">
                <a16:creationId xmlns:a16="http://schemas.microsoft.com/office/drawing/2014/main" id="{8E82DB8D-2665-496A-A1FB-14F61A4A42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9996" y="3220786"/>
            <a:ext cx="3200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灯片编号占位符 1">
            <a:extLst>
              <a:ext uri="{FF2B5EF4-FFF2-40B4-BE49-F238E27FC236}">
                <a16:creationId xmlns:a16="http://schemas.microsoft.com/office/drawing/2014/main" id="{B8151BEF-A531-476A-8F6A-FEF66AE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0" name="日期占位符 4">
            <a:extLst>
              <a:ext uri="{FF2B5EF4-FFF2-40B4-BE49-F238E27FC236}">
                <a16:creationId xmlns:a16="http://schemas.microsoft.com/office/drawing/2014/main" id="{407749B9-533B-4E9B-90DA-66BEE6CC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E8F1326-C363-4EE5-9CAA-C5FA02312F16}" type="datetime1">
              <a:rPr lang="zh-CN" altLang="en-US" smtClean="0"/>
              <a:t>2020/8/6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utoUpdateAnimBg="0"/>
      <p:bldP spid="120" grpId="0" autoUpdateAnimBg="0"/>
      <p:bldP spid="121" grpId="0" animBg="1" autoUpdateAnimBg="0"/>
      <p:bldP spid="125" grpId="0" animBg="1" autoUpdateAnimBg="0"/>
      <p:bldP spid="126" grpId="0" animBg="1" autoUpdateAnimBg="0"/>
      <p:bldP spid="130" grpId="0" animBg="1" autoUpdateAnimBg="0"/>
      <p:bldP spid="140" grpId="0" animBg="1" autoUpdateAnimBg="0"/>
      <p:bldP spid="141" grpId="0" build="p" autoUpdateAnimBg="0"/>
      <p:bldP spid="142" grpId="0" build="p" autoUpdateAnimBg="0"/>
      <p:bldP spid="143" grpId="0" build="p" autoUpdateAnimBg="0"/>
      <p:bldP spid="144" grpId="0" build="p" autoUpdateAnimBg="0"/>
      <p:bldP spid="14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二、软件扫描键盘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4" name="灯片编号占位符 1">
            <a:extLst>
              <a:ext uri="{FF2B5EF4-FFF2-40B4-BE49-F238E27FC236}">
                <a16:creationId xmlns:a16="http://schemas.microsoft.com/office/drawing/2014/main" id="{E9243839-A4CB-4F25-857A-2BBE9F81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06" name="Text Box 13">
            <a:extLst>
              <a:ext uri="{FF2B5EF4-FFF2-40B4-BE49-F238E27FC236}">
                <a16:creationId xmlns:a16="http://schemas.microsoft.com/office/drawing/2014/main" id="{7748334E-23FE-429F-9EB6-2E0EFDCB9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2" y="786381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(2)</a:t>
            </a:r>
            <a:r>
              <a:rPr lang="zh-CN" altLang="en-US" dirty="0"/>
              <a:t>行列扫描法</a:t>
            </a:r>
          </a:p>
        </p:txBody>
      </p:sp>
      <p:sp>
        <p:nvSpPr>
          <p:cNvPr id="107" name="Text Box 14">
            <a:extLst>
              <a:ext uri="{FF2B5EF4-FFF2-40B4-BE49-F238E27FC236}">
                <a16:creationId xmlns:a16="http://schemas.microsoft.com/office/drawing/2014/main" id="{989F6C45-C386-4411-A062-41330BCC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97" y="1301628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.IBM 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键盘</a:t>
            </a:r>
          </a:p>
        </p:txBody>
      </p:sp>
      <p:sp>
        <p:nvSpPr>
          <p:cNvPr id="108" name="Text Box 15">
            <a:extLst>
              <a:ext uri="{FF2B5EF4-FFF2-40B4-BE49-F238E27FC236}">
                <a16:creationId xmlns:a16="http://schemas.microsoft.com/office/drawing/2014/main" id="{42EE4D46-B86E-4AE7-AE64-4DC9140B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" y="18430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a.</a:t>
            </a:r>
            <a:r>
              <a:rPr lang="zh-CN" altLang="en-US" dirty="0"/>
              <a:t>键盘结构</a:t>
            </a:r>
          </a:p>
        </p:txBody>
      </p:sp>
      <p:grpSp>
        <p:nvGrpSpPr>
          <p:cNvPr id="109" name="Group 90">
            <a:extLst>
              <a:ext uri="{FF2B5EF4-FFF2-40B4-BE49-F238E27FC236}">
                <a16:creationId xmlns:a16="http://schemas.microsoft.com/office/drawing/2014/main" id="{A2AB4F1C-809A-43A5-9588-5340919F1AB0}"/>
              </a:ext>
            </a:extLst>
          </p:cNvPr>
          <p:cNvGrpSpPr>
            <a:grpSpLocks/>
          </p:cNvGrpSpPr>
          <p:nvPr/>
        </p:nvGrpSpPr>
        <p:grpSpPr bwMode="auto">
          <a:xfrm>
            <a:off x="3180147" y="776856"/>
            <a:ext cx="5876925" cy="2138363"/>
            <a:chOff x="1860" y="294"/>
            <a:chExt cx="3702" cy="1347"/>
          </a:xfrm>
        </p:grpSpPr>
        <p:sp>
          <p:nvSpPr>
            <p:cNvPr id="110" name="Text Box 33">
              <a:extLst>
                <a:ext uri="{FF2B5EF4-FFF2-40B4-BE49-F238E27FC236}">
                  <a16:creationId xmlns:a16="http://schemas.microsoft.com/office/drawing/2014/main" id="{A8FD4B61-C10F-4330-A9A2-89AA916A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94"/>
              <a:ext cx="9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（送译码器）</a:t>
              </a:r>
            </a:p>
          </p:txBody>
        </p:sp>
        <p:sp>
          <p:nvSpPr>
            <p:cNvPr id="111" name="Text Box 45">
              <a:extLst>
                <a:ext uri="{FF2B5EF4-FFF2-40B4-BE49-F238E27FC236}">
                  <a16:creationId xmlns:a16="http://schemas.microsoft.com/office/drawing/2014/main" id="{44E29626-73AB-41D6-AF14-F992C69B8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40"/>
              <a:ext cx="1056" cy="252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列译码</a:t>
              </a:r>
            </a:p>
          </p:txBody>
        </p:sp>
        <p:sp>
          <p:nvSpPr>
            <p:cNvPr id="112" name="Line 54">
              <a:extLst>
                <a:ext uri="{FF2B5EF4-FFF2-40B4-BE49-F238E27FC236}">
                  <a16:creationId xmlns:a16="http://schemas.microsoft.com/office/drawing/2014/main" id="{100C16C3-CA39-4279-A595-60A5A1712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01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Text Box 60">
              <a:extLst>
                <a:ext uri="{FF2B5EF4-FFF2-40B4-BE49-F238E27FC236}">
                  <a16:creationId xmlns:a16="http://schemas.microsoft.com/office/drawing/2014/main" id="{08BE7C57-BB6A-48A9-8CA8-53E58A6DD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432"/>
              <a:ext cx="1200" cy="543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键 盘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16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×8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  <p:sp>
          <p:nvSpPr>
            <p:cNvPr id="114" name="Line 71">
              <a:extLst>
                <a:ext uri="{FF2B5EF4-FFF2-40B4-BE49-F238E27FC236}">
                  <a16:creationId xmlns:a16="http://schemas.microsoft.com/office/drawing/2014/main" id="{0168BE8C-01AB-4E51-B903-DD4741905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" y="62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Text Box 72">
              <a:extLst>
                <a:ext uri="{FF2B5EF4-FFF2-40B4-BE49-F238E27FC236}">
                  <a16:creationId xmlns:a16="http://schemas.microsoft.com/office/drawing/2014/main" id="{25C29FCF-7D70-40B2-915B-A3531A48B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432"/>
              <a:ext cx="310" cy="816"/>
            </a:xfrm>
            <a:prstGeom prst="rect">
              <a:avLst/>
            </a:prstGeom>
            <a:solidFill>
              <a:srgbClr val="0563C1"/>
            </a:solidFill>
            <a:ln w="381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行译码</a:t>
              </a:r>
            </a:p>
          </p:txBody>
        </p:sp>
        <p:grpSp>
          <p:nvGrpSpPr>
            <p:cNvPr id="116" name="Group 76">
              <a:extLst>
                <a:ext uri="{FF2B5EF4-FFF2-40B4-BE49-F238E27FC236}">
                  <a16:creationId xmlns:a16="http://schemas.microsoft.com/office/drawing/2014/main" id="{303DC5B1-F8EE-493A-97AA-D388177CC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432"/>
              <a:ext cx="703" cy="768"/>
              <a:chOff x="4272" y="432"/>
              <a:chExt cx="703" cy="768"/>
            </a:xfrm>
          </p:grpSpPr>
          <p:sp>
            <p:nvSpPr>
              <p:cNvPr id="163" name="Rectangle 73">
                <a:extLst>
                  <a:ext uri="{FF2B5EF4-FFF2-40B4-BE49-F238E27FC236}">
                    <a16:creationId xmlns:a16="http://schemas.microsoft.com/office/drawing/2014/main" id="{9F975E14-ACCE-47C2-BF80-C09821928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32"/>
                <a:ext cx="528" cy="768"/>
              </a:xfrm>
              <a:prstGeom prst="rect">
                <a:avLst/>
              </a:prstGeom>
              <a:solidFill>
                <a:srgbClr val="0563C1"/>
              </a:solidFill>
              <a:ln w="38100" cap="sq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DD2A7C75-CDC5-487E-96F1-8187F482D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3" y="678"/>
                <a:ext cx="6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8048</a:t>
                </a:r>
              </a:p>
            </p:txBody>
          </p:sp>
        </p:grpSp>
        <p:sp>
          <p:nvSpPr>
            <p:cNvPr id="117" name="Line 77">
              <a:extLst>
                <a:ext uri="{FF2B5EF4-FFF2-40B4-BE49-F238E27FC236}">
                  <a16:creationId xmlns:a16="http://schemas.microsoft.com/office/drawing/2014/main" id="{9C9CE0F2-9302-433B-AD1F-16399E4D9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" y="816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78">
              <a:extLst>
                <a:ext uri="{FF2B5EF4-FFF2-40B4-BE49-F238E27FC236}">
                  <a16:creationId xmlns:a16="http://schemas.microsoft.com/office/drawing/2014/main" id="{C463E485-AA60-4AE4-A7D9-0066520EA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" y="96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2" name="Line 79">
              <a:extLst>
                <a:ext uri="{FF2B5EF4-FFF2-40B4-BE49-F238E27FC236}">
                  <a16:creationId xmlns:a16="http://schemas.microsoft.com/office/drawing/2014/main" id="{EE1CE4E6-70F2-4142-AEE6-F66BB8E3E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" y="110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3" name="Line 80">
              <a:extLst>
                <a:ext uri="{FF2B5EF4-FFF2-40B4-BE49-F238E27FC236}">
                  <a16:creationId xmlns:a16="http://schemas.microsoft.com/office/drawing/2014/main" id="{2378CDCE-5610-48E0-9444-F5D174EB6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816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4" name="Line 81">
              <a:extLst>
                <a:ext uri="{FF2B5EF4-FFF2-40B4-BE49-F238E27FC236}">
                  <a16:creationId xmlns:a16="http://schemas.microsoft.com/office/drawing/2014/main" id="{5D13D16A-13FB-43B0-9C3E-025AD9746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816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5" name="Line 82">
              <a:extLst>
                <a:ext uri="{FF2B5EF4-FFF2-40B4-BE49-F238E27FC236}">
                  <a16:creationId xmlns:a16="http://schemas.microsoft.com/office/drawing/2014/main" id="{D58F1352-93F5-4C0C-AE53-A9DA9960E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72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" name="Line 83">
              <a:extLst>
                <a:ext uri="{FF2B5EF4-FFF2-40B4-BE49-F238E27FC236}">
                  <a16:creationId xmlns:a16="http://schemas.microsoft.com/office/drawing/2014/main" id="{AB5B055E-424A-4C76-BE81-D6FE3054C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91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7" name="Line 84">
              <a:extLst>
                <a:ext uri="{FF2B5EF4-FFF2-40B4-BE49-F238E27FC236}">
                  <a16:creationId xmlns:a16="http://schemas.microsoft.com/office/drawing/2014/main" id="{E69F8B2D-CA9C-449B-9944-260492C5C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9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8" name="Line 85">
              <a:extLst>
                <a:ext uri="{FF2B5EF4-FFF2-40B4-BE49-F238E27FC236}">
                  <a16:creationId xmlns:a16="http://schemas.microsoft.com/office/drawing/2014/main" id="{BB2494D4-E52C-4930-A30B-94CA2F78B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01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9" name="Line 86">
              <a:extLst>
                <a:ext uri="{FF2B5EF4-FFF2-40B4-BE49-F238E27FC236}">
                  <a16:creationId xmlns:a16="http://schemas.microsoft.com/office/drawing/2014/main" id="{ACA934E7-4474-4015-9002-C7924A7C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01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0" name="Text Box 87">
              <a:extLst>
                <a:ext uri="{FF2B5EF4-FFF2-40B4-BE49-F238E27FC236}">
                  <a16:creationId xmlns:a16="http://schemas.microsoft.com/office/drawing/2014/main" id="{B88C1DAC-92BA-40D5-857D-1368467D2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468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计数信号</a:t>
              </a:r>
            </a:p>
          </p:txBody>
        </p:sp>
        <p:sp>
          <p:nvSpPr>
            <p:cNvPr id="161" name="Text Box 88">
              <a:extLst>
                <a:ext uri="{FF2B5EF4-FFF2-40B4-BE49-F238E27FC236}">
                  <a16:creationId xmlns:a16="http://schemas.microsoft.com/office/drawing/2014/main" id="{5AE07C04-7CB2-46AC-B840-225CD34F0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12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扫描码</a:t>
              </a:r>
            </a:p>
          </p:txBody>
        </p:sp>
        <p:sp>
          <p:nvSpPr>
            <p:cNvPr id="162" name="Text Box 89">
              <a:extLst>
                <a:ext uri="{FF2B5EF4-FFF2-40B4-BE49-F238E27FC236}">
                  <a16:creationId xmlns:a16="http://schemas.microsoft.com/office/drawing/2014/main" id="{4B33E138-BF68-46CA-9BDF-11AC59FBF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104"/>
              <a:ext cx="8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（送接口）</a:t>
              </a:r>
            </a:p>
          </p:txBody>
        </p:sp>
      </p:grpSp>
      <p:sp>
        <p:nvSpPr>
          <p:cNvPr id="165" name="Text Box 46">
            <a:extLst>
              <a:ext uri="{FF2B5EF4-FFF2-40B4-BE49-F238E27FC236}">
                <a16:creationId xmlns:a16="http://schemas.microsoft.com/office/drawing/2014/main" id="{8425081D-3C57-49E3-8BED-681ECB55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2776778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166" name="Text Box 91">
            <a:extLst>
              <a:ext uri="{FF2B5EF4-FFF2-40B4-BE49-F238E27FC236}">
                <a16:creationId xmlns:a16="http://schemas.microsoft.com/office/drawing/2014/main" id="{4CE2B711-1C6A-4183-93A9-D8ED8EFA6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00" y="233728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b.</a:t>
            </a:r>
            <a:r>
              <a:rPr lang="zh-CN" altLang="en-US" dirty="0"/>
              <a:t>工作过程</a:t>
            </a:r>
          </a:p>
        </p:txBody>
      </p:sp>
      <p:sp>
        <p:nvSpPr>
          <p:cNvPr id="167" name="Oval 92">
            <a:extLst>
              <a:ext uri="{FF2B5EF4-FFF2-40B4-BE49-F238E27FC236}">
                <a16:creationId xmlns:a16="http://schemas.microsoft.com/office/drawing/2014/main" id="{09D94564-BC25-4CCD-84D0-72BC30652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75" y="3041590"/>
            <a:ext cx="76200" cy="76200"/>
          </a:xfrm>
          <a:prstGeom prst="ellipse">
            <a:avLst/>
          </a:prstGeom>
          <a:solidFill>
            <a:srgbClr val="920000"/>
          </a:solidFill>
          <a:ln w="12700" cap="sq">
            <a:solidFill>
              <a:srgbClr val="92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92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Oval 93">
            <a:extLst>
              <a:ext uri="{FF2B5EF4-FFF2-40B4-BE49-F238E27FC236}">
                <a16:creationId xmlns:a16="http://schemas.microsoft.com/office/drawing/2014/main" id="{1187E788-8B5B-4A2D-A711-7828E613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75" y="3435419"/>
            <a:ext cx="76200" cy="76200"/>
          </a:xfrm>
          <a:prstGeom prst="ellipse">
            <a:avLst/>
          </a:prstGeom>
          <a:solidFill>
            <a:srgbClr val="920000"/>
          </a:solidFill>
          <a:ln w="12700" cap="sq">
            <a:solidFill>
              <a:srgbClr val="92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92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Text Box 94">
            <a:extLst>
              <a:ext uri="{FF2B5EF4-FFF2-40B4-BE49-F238E27FC236}">
                <a16:creationId xmlns:a16="http://schemas.microsoft.com/office/drawing/2014/main" id="{782A8D65-DFFD-4A19-8D65-B7309A5C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3143448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扫描键盘</a:t>
            </a:r>
            <a:r>
              <a:rPr lang="en-US" altLang="zh-CN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92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95">
            <a:extLst>
              <a:ext uri="{FF2B5EF4-FFF2-40B4-BE49-F238E27FC236}">
                <a16:creationId xmlns:a16="http://schemas.microsoft.com/office/drawing/2014/main" id="{E688138B-539A-467A-8DE9-07EB8B04A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137" y="312935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8048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控制行列扫描</a:t>
            </a:r>
          </a:p>
        </p:txBody>
      </p:sp>
      <p:sp>
        <p:nvSpPr>
          <p:cNvPr id="171" name="Text Box 97">
            <a:extLst>
              <a:ext uri="{FF2B5EF4-FFF2-40B4-BE49-F238E27FC236}">
                <a16:creationId xmlns:a16="http://schemas.microsoft.com/office/drawing/2014/main" id="{6F79743D-D470-4E54-A91C-CB7572E1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322" y="3522054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判哪列有按键</a:t>
            </a:r>
          </a:p>
        </p:txBody>
      </p:sp>
      <p:sp>
        <p:nvSpPr>
          <p:cNvPr id="172" name="Text Box 99">
            <a:extLst>
              <a:ext uri="{FF2B5EF4-FFF2-40B4-BE49-F238E27FC236}">
                <a16:creationId xmlns:a16="http://schemas.microsoft.com/office/drawing/2014/main" id="{66028177-85FE-4FFA-A420-B1416B71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322" y="3979254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判哪行有按键</a:t>
            </a:r>
          </a:p>
        </p:txBody>
      </p:sp>
      <p:sp>
        <p:nvSpPr>
          <p:cNvPr id="173" name="Text Box 96">
            <a:extLst>
              <a:ext uri="{FF2B5EF4-FFF2-40B4-BE49-F238E27FC236}">
                <a16:creationId xmlns:a16="http://schemas.microsoft.com/office/drawing/2014/main" id="{122F5A7D-E4DB-46A1-9A31-5DBA1013F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2" y="3522054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先逐列为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步进扫描，</a:t>
            </a:r>
          </a:p>
        </p:txBody>
      </p:sp>
      <p:sp>
        <p:nvSpPr>
          <p:cNvPr id="174" name="Text Box 98">
            <a:extLst>
              <a:ext uri="{FF2B5EF4-FFF2-40B4-BE49-F238E27FC236}">
                <a16:creationId xmlns:a16="http://schemas.microsoft.com/office/drawing/2014/main" id="{1FE69130-7056-4726-91AF-B3C75714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2" y="3979254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再逐行为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步进扫描，</a:t>
            </a:r>
          </a:p>
        </p:txBody>
      </p:sp>
      <p:grpSp>
        <p:nvGrpSpPr>
          <p:cNvPr id="175" name="Group 108">
            <a:extLst>
              <a:ext uri="{FF2B5EF4-FFF2-40B4-BE49-F238E27FC236}">
                <a16:creationId xmlns:a16="http://schemas.microsoft.com/office/drawing/2014/main" id="{E7B93AAA-3339-49E1-9A38-0BC4A41FDBBD}"/>
              </a:ext>
            </a:extLst>
          </p:cNvPr>
          <p:cNvGrpSpPr>
            <a:grpSpLocks/>
          </p:cNvGrpSpPr>
          <p:nvPr/>
        </p:nvGrpSpPr>
        <p:grpSpPr bwMode="auto">
          <a:xfrm>
            <a:off x="5892322" y="3826854"/>
            <a:ext cx="304800" cy="457200"/>
            <a:chOff x="3744" y="2928"/>
            <a:chExt cx="192" cy="288"/>
          </a:xfrm>
        </p:grpSpPr>
        <p:sp>
          <p:nvSpPr>
            <p:cNvPr id="176" name="Line 106">
              <a:extLst>
                <a:ext uri="{FF2B5EF4-FFF2-40B4-BE49-F238E27FC236}">
                  <a16:creationId xmlns:a16="http://schemas.microsoft.com/office/drawing/2014/main" id="{EA7FB89D-4CD4-4CBD-8DCE-5216DB286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192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7" name="Line 107">
              <a:extLst>
                <a:ext uri="{FF2B5EF4-FFF2-40B4-BE49-F238E27FC236}">
                  <a16:creationId xmlns:a16="http://schemas.microsoft.com/office/drawing/2014/main" id="{D31C9FDD-47C5-45BD-A4BE-0F2546BCE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072"/>
              <a:ext cx="192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78" name="Text Box 109">
            <a:extLst>
              <a:ext uri="{FF2B5EF4-FFF2-40B4-BE49-F238E27FC236}">
                <a16:creationId xmlns:a16="http://schemas.microsoft.com/office/drawing/2014/main" id="{3A43FCE8-C089-412A-BEE3-FF0185C2F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922" y="3750654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获得按键位置码</a:t>
            </a:r>
          </a:p>
        </p:txBody>
      </p:sp>
      <p:sp>
        <p:nvSpPr>
          <p:cNvPr id="179" name="Text Box 110">
            <a:extLst>
              <a:ext uri="{FF2B5EF4-FFF2-40B4-BE49-F238E27FC236}">
                <a16:creationId xmlns:a16="http://schemas.microsoft.com/office/drawing/2014/main" id="{065A6DD1-AE29-4786-86F2-C1F99168F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565" y="408641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（扫描码）</a:t>
            </a:r>
          </a:p>
        </p:txBody>
      </p:sp>
      <p:sp>
        <p:nvSpPr>
          <p:cNvPr id="180" name="Oval 111">
            <a:extLst>
              <a:ext uri="{FF2B5EF4-FFF2-40B4-BE49-F238E27FC236}">
                <a16:creationId xmlns:a16="http://schemas.microsoft.com/office/drawing/2014/main" id="{82C418C7-6EC9-45A8-B7C8-8978363C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75" y="4665054"/>
            <a:ext cx="76200" cy="76200"/>
          </a:xfrm>
          <a:prstGeom prst="ellipse">
            <a:avLst/>
          </a:prstGeom>
          <a:solidFill>
            <a:srgbClr val="920000"/>
          </a:solidFill>
          <a:ln w="12700" cap="sq">
            <a:solidFill>
              <a:srgbClr val="92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92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Text Box 112">
            <a:extLst>
              <a:ext uri="{FF2B5EF4-FFF2-40B4-BE49-F238E27FC236}">
                <a16:creationId xmlns:a16="http://schemas.microsoft.com/office/drawing/2014/main" id="{93F3E041-6E96-4913-81B1-ED8308245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778" y="4409368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串行传送扫描码</a:t>
            </a:r>
          </a:p>
        </p:txBody>
      </p:sp>
      <p:sp>
        <p:nvSpPr>
          <p:cNvPr id="182" name="Text Box 114">
            <a:extLst>
              <a:ext uri="{FF2B5EF4-FFF2-40B4-BE49-F238E27FC236}">
                <a16:creationId xmlns:a16="http://schemas.microsoft.com/office/drawing/2014/main" id="{39A9A193-2A78-4551-BAC8-19B02416B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20" y="484570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8048</a:t>
            </a:r>
          </a:p>
        </p:txBody>
      </p:sp>
      <p:sp>
        <p:nvSpPr>
          <p:cNvPr id="183" name="Line 115">
            <a:extLst>
              <a:ext uri="{FF2B5EF4-FFF2-40B4-BE49-F238E27FC236}">
                <a16:creationId xmlns:a16="http://schemas.microsoft.com/office/drawing/2014/main" id="{9BD2EEE0-B502-41E7-9D73-47488FE07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3920" y="5288614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Text Box 116">
            <a:extLst>
              <a:ext uri="{FF2B5EF4-FFF2-40B4-BE49-F238E27FC236}">
                <a16:creationId xmlns:a16="http://schemas.microsoft.com/office/drawing/2014/main" id="{43F43625-5F79-432A-B0CB-66F8B901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20" y="4831414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串行扫描码</a:t>
            </a:r>
          </a:p>
        </p:txBody>
      </p:sp>
      <p:sp>
        <p:nvSpPr>
          <p:cNvPr id="185" name="Text Box 117">
            <a:extLst>
              <a:ext uri="{FF2B5EF4-FFF2-40B4-BE49-F238E27FC236}">
                <a16:creationId xmlns:a16="http://schemas.microsoft.com/office/drawing/2014/main" id="{5C16082A-4895-4A52-9A61-BC08BD529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520" y="4907614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接口移位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  <p:sp>
        <p:nvSpPr>
          <p:cNvPr id="186" name="Line 118">
            <a:extLst>
              <a:ext uri="{FF2B5EF4-FFF2-40B4-BE49-F238E27FC236}">
                <a16:creationId xmlns:a16="http://schemas.microsoft.com/office/drawing/2014/main" id="{4FDA1024-AB87-431B-8C73-82FB0177A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5320" y="5288614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Text Box 119">
            <a:extLst>
              <a:ext uri="{FF2B5EF4-FFF2-40B4-BE49-F238E27FC236}">
                <a16:creationId xmlns:a16="http://schemas.microsoft.com/office/drawing/2014/main" id="{F5925717-2048-4974-81FF-0329584FB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120" y="4831414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并行扫描码</a:t>
            </a:r>
          </a:p>
        </p:txBody>
      </p:sp>
      <p:sp>
        <p:nvSpPr>
          <p:cNvPr id="188" name="Text Box 120">
            <a:extLst>
              <a:ext uri="{FF2B5EF4-FFF2-40B4-BE49-F238E27FC236}">
                <a16:creationId xmlns:a16="http://schemas.microsoft.com/office/drawing/2014/main" id="{4EB333A6-B560-47AF-96D7-97EB5EAC8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397" y="4907613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接口申请中断</a:t>
            </a:r>
          </a:p>
        </p:txBody>
      </p:sp>
      <p:sp>
        <p:nvSpPr>
          <p:cNvPr id="189" name="Oval 121">
            <a:extLst>
              <a:ext uri="{FF2B5EF4-FFF2-40B4-BE49-F238E27FC236}">
                <a16:creationId xmlns:a16="http://schemas.microsoft.com/office/drawing/2014/main" id="{9453A255-C73A-47C7-909B-07131BA0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75" y="5448560"/>
            <a:ext cx="76200" cy="76200"/>
          </a:xfrm>
          <a:prstGeom prst="ellipse">
            <a:avLst/>
          </a:prstGeom>
          <a:solidFill>
            <a:srgbClr val="920000"/>
          </a:solidFill>
          <a:ln w="12700" cap="sq">
            <a:solidFill>
              <a:srgbClr val="92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92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Text Box 122">
            <a:extLst>
              <a:ext uri="{FF2B5EF4-FFF2-40B4-BE49-F238E27FC236}">
                <a16:creationId xmlns:a16="http://schemas.microsoft.com/office/drawing/2014/main" id="{CF5DF2EC-47FF-4674-B0D4-C3001E96C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0" y="5236375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92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中断处理</a:t>
            </a:r>
          </a:p>
        </p:txBody>
      </p:sp>
      <p:sp>
        <p:nvSpPr>
          <p:cNvPr id="191" name="Text Box 124">
            <a:extLst>
              <a:ext uri="{FF2B5EF4-FFF2-40B4-BE49-F238E27FC236}">
                <a16:creationId xmlns:a16="http://schemas.microsoft.com/office/drawing/2014/main" id="{39C384C9-9EDA-447D-87A0-47E907A9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64" y="5587357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执行键盘中断子程序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从接口取扫描码</a:t>
            </a:r>
          </a:p>
        </p:txBody>
      </p:sp>
      <p:sp>
        <p:nvSpPr>
          <p:cNvPr id="192" name="Line 125">
            <a:extLst>
              <a:ext uri="{FF2B5EF4-FFF2-40B4-BE49-F238E27FC236}">
                <a16:creationId xmlns:a16="http://schemas.microsoft.com/office/drawing/2014/main" id="{F594D6DE-E6A0-4101-9A1E-899CA42E6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165" y="5892157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3" name="Text Box 126">
            <a:extLst>
              <a:ext uri="{FF2B5EF4-FFF2-40B4-BE49-F238E27FC236}">
                <a16:creationId xmlns:a16="http://schemas.microsoft.com/office/drawing/2014/main" id="{3E2E44D9-31DD-4346-99B5-4CFE76111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565" y="5587357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</a:p>
        </p:txBody>
      </p:sp>
      <p:sp>
        <p:nvSpPr>
          <p:cNvPr id="194" name="Text Box 127">
            <a:extLst>
              <a:ext uri="{FF2B5EF4-FFF2-40B4-BE49-F238E27FC236}">
                <a16:creationId xmlns:a16="http://schemas.microsoft.com/office/drawing/2014/main" id="{BD9F4321-4E4E-465A-A5E8-00FB96B7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22" y="597267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存入键盘缓冲区。</a:t>
            </a:r>
          </a:p>
        </p:txBody>
      </p:sp>
      <p:sp>
        <p:nvSpPr>
          <p:cNvPr id="195" name="页脚占位符 5">
            <a:extLst>
              <a:ext uri="{FF2B5EF4-FFF2-40B4-BE49-F238E27FC236}">
                <a16:creationId xmlns:a16="http://schemas.microsoft.com/office/drawing/2014/main" id="{DD368E51-2680-45F0-97F8-EF117EF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第六章 输入</a:t>
            </a:r>
            <a:r>
              <a:rPr lang="en-US" altLang="zh-CN"/>
              <a:t>/</a:t>
            </a:r>
            <a:r>
              <a:rPr lang="zh-CN" altLang="en-US"/>
              <a:t>输出设备</a:t>
            </a:r>
            <a:endParaRPr lang="zh-CN" altLang="en-US" dirty="0"/>
          </a:p>
        </p:txBody>
      </p:sp>
      <p:sp>
        <p:nvSpPr>
          <p:cNvPr id="196" name="日期占位符 4">
            <a:extLst>
              <a:ext uri="{FF2B5EF4-FFF2-40B4-BE49-F238E27FC236}">
                <a16:creationId xmlns:a16="http://schemas.microsoft.com/office/drawing/2014/main" id="{7E4C1A6F-7574-4B21-A49C-6F4FA75F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E8F1326-C363-4EE5-9CAA-C5FA02312F16}" type="datetime1">
              <a:rPr lang="zh-CN" altLang="en-US" smtClean="0"/>
              <a:t>2020/8/6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07" grpId="0" autoUpdateAnimBg="0"/>
      <p:bldP spid="108" grpId="0" autoUpdateAnimBg="0"/>
      <p:bldP spid="165" grpId="0" autoUpdateAnimBg="0"/>
      <p:bldP spid="166" grpId="0" autoUpdateAnimBg="0"/>
      <p:bldP spid="169" grpId="0" autoUpdateAnimBg="0"/>
      <p:bldP spid="170" grpId="0" autoUpdateAnimBg="0"/>
      <p:bldP spid="171" grpId="0" autoUpdateAnimBg="0"/>
      <p:bldP spid="172" grpId="0" autoUpdateAnimBg="0"/>
      <p:bldP spid="173" grpId="0" autoUpdateAnimBg="0"/>
      <p:bldP spid="174" grpId="0" autoUpdateAnimBg="0"/>
      <p:bldP spid="178" grpId="0" autoUpdateAnimBg="0"/>
      <p:bldP spid="179" grpId="0" autoUpdateAnimBg="0"/>
      <p:bldP spid="181" grpId="0" autoUpdateAnimBg="0"/>
      <p:bldP spid="182" grpId="0" autoUpdateAnimBg="0"/>
      <p:bldP spid="184" grpId="0" autoUpdateAnimBg="0"/>
      <p:bldP spid="185" grpId="0" autoUpdateAnimBg="0"/>
      <p:bldP spid="187" grpId="0" autoUpdateAnimBg="0"/>
      <p:bldP spid="188" grpId="0" autoUpdateAnimBg="0"/>
      <p:bldP spid="190" grpId="0" autoUpdateAnimBg="0"/>
      <p:bldP spid="191" grpId="0" autoUpdateAnimBg="0"/>
      <p:bldP spid="193" grpId="0" autoUpdateAnimBg="0"/>
      <p:bldP spid="19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3445</Words>
  <Application>Microsoft Office PowerPoint</Application>
  <PresentationFormat>全屏显示(4:3)</PresentationFormat>
  <Paragraphs>652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等线</vt:lpstr>
      <vt:lpstr>等线 Light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1808</cp:revision>
  <dcterms:created xsi:type="dcterms:W3CDTF">2018-07-22T02:36:00Z</dcterms:created>
  <dcterms:modified xsi:type="dcterms:W3CDTF">2020-08-07T03:05:57Z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