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2"/>
  </p:notesMasterIdLst>
  <p:handoutMasterIdLst>
    <p:handoutMasterId r:id="rId33"/>
  </p:handout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8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104918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9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1-05T07:25:40.474"/>
    </inkml:context>
    <inkml:brush xml:id="br0">
      <inkml:brushProperty name="width" value="0.05953" units="cm"/>
      <inkml:brushProperty name="height" value="0.05953" units="cm"/>
      <inkml:brushProperty name="color" value="#FF0000"/>
      <inkml:brushProperty name="fitToCurve" value="1"/>
    </inkml:brush>
  </inkml:definitions>
  <inkml:trace contextRef="#ctx0" brushRef="#br0">5049 9009 136,'57'0'198,"12"37"-130,13 2 9,-34-26-44,16-11 9,-7-13-6,14-18 10,-14-5-3,2-7 2,2-4-3,24 33-26,-30 72-19,11-3 15,18-34 8,7-33 0,-3-28 0,1 6-15,7 32-2,-13 44-3,1-11 1,9-38 3,-10-27-1,4-8 0,3 45-4,-11 42-3,12-10 3,1-34 3,-3-29 1,0-3-2,10 13 0,-2 28-3,-5 0 2,3-12 1,2 12-1,-23 44 0,-4 11 0,20-77 1,-17-42-1,12 2 0,3 27 0,3 30 0,0 25 0,-5 5 0,4-21 1,4-4-1,0-9 1,0-3-1,-43 17-108,0-1-649</inkml:trace>
  <inkml:trace contextRef="#ctx0" brushRef="#br0" timeOffset="1">9107 5379 136,'31'56'122,"44"4"-79,-3-36-11,2-21-10,8-21 7,0-12 16,12-5 27,-35 20-34,13 7-5,3 7-6,5 1-5,-8 7-1,-7 9 4,4-4 24,10-27 10,6-8-43,-5 5-3,11 4 1,4 20 0,-7 28 3,5-16-8,-4-38-5,6 1 0,1 11-2,3 28-2,-17 19 0,6-5 1,4-36 0,0-14 0,10 13 0,-10 23-1,-12 25 0,0 5 1,10-60 0,0-36 0,2-1 0,4 19-1,-2 40 0,-20 45-1,-40-2-186</inkml:trace>
  <inkml:trace contextRef="#ctx0" brushRef="#br0" timeOffset="2">21223 14079 136,'27'65'150,"23"-1"-69,32-20 53,-18-33-13,6-16-23,2-10-23,20 2-29,7 11-29,-6 12-13,7-4-3,4-18 1,-6-10-1,3-9 1,-9 7 0,7 19-1,5 15-1,-12 10 0,-3-4 1,6-25 0,2-4-1,-4 17 0,7 21 1,-9 7-1,-1-21 1,6-17 1,-2 0-2,-4 15 1,12-6-1,0-3 0,-3-10 1,-4-3 0,1 1 0,-2 1 0,1 21-2,-4-14-29,-41 17-75,1 2-633</inkml:trace>
  <inkml:trace contextRef="#ctx0" brushRef="#br0" timeOffset="3">633 15923 147,'63'-6'124,"-7"-40"-46,17 6-18,-22 44-36,-2 13-4,32 40 27,-21-37-4,-4-21 5,11-23 24,-4-20 7,1-3-34,12 5-21,16 19-17,-6-2-5,-4-5 5,11 44 1,-25 51-4,-8 3 8,31-49-4,-11-66-2,5 18-2,7 26-4,-7 38-1,-1 10 0,5-38 3,-2-51-1,0 13 0,5 38-1,2 26 0,-6 2 0,7-38 1,-2-9-1,5 12 0,-6 0-2,4 0-195,-40 17-31</inkml:trace>
  <inkml:trace contextRef="#ctx0" brushRef="#br0" timeOffset="4">4799 15768 149,'64'-57'233,"20"-9"-161,6 9 14,-37 33-21,19 29 2,-9 50-27,-17 12-4,5-3-3,29-39 0,4-42-5,-1-19-13,-5-8-9,9 13-5,9 35-2,-23 47 1,6-6 1,14-49 2,-12-39-1,10 11 0,-8 82-3,-9 7-1,14-45 4,7-36-1,-6-8-1,3 27 0,-8 37 0,6-31 1,-4-34 0,12 11-1,-9 48 0,-8 15-1,9-49-32,-40 20-70,0 0-625</inkml:trace>
  <inkml:trace contextRef="#ctx0" brushRef="#br0" timeOffset="5">8798 15625 142,'-34'64'15,"21"-6"29,97-48 182,17-36-28,-42-8-107,4-14-31,10 14-39,5 79-5,-15 20 10,16-27-7,14-61-11,-10-17-5,6 13-1,4 30-2,-1-6 0,6-9 0,-4 19 0,-4 29 0,-9 12 0,11-68 0,-4-24 0,-7 1 1,10 14-1,6 36 0,-11 37-1,6-24 1,5-32 0,-4-12 1,3 20-1,-14 44 0,0 4 0,4-74 0,0-12 0,6 32 1,0 32-2,-5 11 1,5-49 0,-5-17 1,6 37-1,-8 30-1,-2 10 1,6-34 0,1-52 0,-12-4 1,14 24-2,2 54 0,-3-5 1,4-46 1,-10-22-1,9 37 0,-28 71-1,18-34 1,4-54 0,4 7 0,-1 25 0,0-10 0,1 18 0,-36 54-1,40-79 2,-28-57-1,-10-8-1,-2 38-185</inkml:trace>
  <inkml:trace contextRef="#ctx0" brushRef="#br0" timeOffset="6">24532 3142 158,'29'65'1,"13"-11"-18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1-05T07:25:40.489"/>
    </inkml:context>
    <inkml:brush xml:id="br0">
      <inkml:brushProperty name="width" value="0.05953" units="cm"/>
      <inkml:brushProperty name="height" value="0.05953" units="cm"/>
      <inkml:brushProperty name="color" value="#FF0000"/>
      <inkml:brushProperty name="fitToCurve" value="1"/>
    </inkml:brush>
  </inkml:definitions>
  <inkml:trace contextRef="#ctx0" brushRef="#br0">437 5537 136,'57'23'0,"5"-11"21,-2-12-3,4 11-5,-6 21 9,12-51-2,-4-40-18,-4 9-6,2-4-1,10-2 2,-4 12 3,-21 19 2,12 16 5,-9 31 3,-11 26 3,-7 2 4,40 4 3,-16-40-31,2-22-9,1-3 0,-2-2 10,-9-3 3,1 6 5,21 60 50,-16-17-29,11-65-41,-14-3 9,11-13 3,15 0 1,-15 19 5,-16 12 2,2 17 7,16 52 27,-37 9 6,24-9-22,13-52-56,-1-24 20,-8 7 10,5 9 7,-4 17 17,6 51 27,-16 3-6,7-11-19,27-43-47,-10-45 8,-2 3 9,-14 9 4,9-6 4,2 18 14,-1 22 27,4 22 20,8-14-48,-2-42-30,-5-29 14,1 2 2,-1 11 2,-5 10 9,4 63 33,-34 46 13,9 11-7,38-59-69,-31-47 10,33-28-15,-9 0 8,-10 1 5,2 13 39,15 52 65,2 1-97,-78 30-43,-8-2-112</inkml:trace>
  <inkml:trace contextRef="#ctx0" brushRef="#br0" timeOffset="1">556 5441 136,'65'-10'23,"-4"74"10,-9 8 14,-14-20 1,12-16 9,26-34-26,4-46-31,-13-12-6,8-12 0,-29 10 5,16-18 3,-16 16 10,15 102 77,-45 12-57,6-2 15,3 0 28,31-22-41,7-62-74,-23-18 10,-7-13 14,8 12 21,17 73 35,-12 28 25,2 2-1,22-16-33,-1-94-64,-22-8-4,1 13 14,22 33 25,-20 72 36,-1 16 7,-4 1-21,6-6-9,26-32-16,1-77-22,-14-10 1,13 24 13,-4 70 41,-6 23-9,8-21-10,15-49-25,-21-61-1,-10-10 6,-10 4 4,14 19 2,22 52 10,-26 62 4,-2 6 3,15-6-11,12-96-24,-26-21 8,-2-5 6,24 101 16,-44 39 4,16-10-5,32-72-21,-19-47 3,3-6 3,-7-3 2,23 50 7,-41 91 11,-10 6 1,38-33-11,8-87-13,-4-25 3,-1-2 3,-2 12 2,-4 106 19,-34 25-5,16-8-9,36-95-8,-16-33-2,10 92-458</inkml:trace>
  <inkml:trace contextRef="#ctx0" brushRef="#br0" timeOffset="2">996 12073 139,'-60'-12'0,"32"63"5,57-1 2,35 9 3,-15-23-5,1-12 2,7 4 1,3-7 2,-7-7-2,-1-25 0,-1-25 0,23-40 1,2 17-2,-2 21-1,-13 20 0,6 9 0,5 8-1,-16 25-3,-7 16 4,12-11 12,7-33 2,-4-16-3,24 3-4,-4 2-5,3 18-1,-10 31 0,-11 14 3,12-17 7,8-63 8,-36 11-15,41-31 11,-6 5-2,20 23-8,-49 35-13,27 54-5,1 2 15,8-23 31,-33-48-4,-2-20 7,2-14 4,-5-3-4,17 6-16,0 34-23,1 18-13,0 17 6,0-8 24,0-27 22,0-34-7,-2-22-14,2 6-9,2 10-6,18 22-4,-6 38-5,-7 17-3,1 3 9,2-69 16,-19-46-3,1-8-10,8 18-3,15 18-3,7 42-1,-12 42-1,-54-128-275,4 42-175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0-11-05T07:25:40.536"/>
    </inkml:context>
    <inkml:brush xml:id="br0">
      <inkml:brushProperty name="width" value="0.05953" units="cm"/>
      <inkml:brushProperty name="height" value="0.05953" units="cm"/>
      <inkml:brushProperty name="color" value="#FF0000"/>
      <inkml:brushProperty name="fitToCurve" value="1"/>
    </inkml:brush>
  </inkml:definitions>
  <inkml:trace contextRef="#ctx0" brushRef="#br0">19787 5518 136,'15'-83'0,"-6"32"0,1-5 0,1-21 0,3 23 0,-1-10 0,3-3 0,4-12 0,5-1 0,0-1 0,3-6 0,0-2 0,-3-3 0,5-1 0,-6-2 0,-2 6 0,-2-3 0,-8 3 0,-4 2 0,-7 1 0,-5-2 0,2 29 0,-5-6 0,-5-3 0,-4-6 0,-8-3 0,-4 6 0,6 9 0,-5-3 0,-3-11 0,-2-7 0,-7-9 0,-2-13 0,1-6 0,15 41 0,-8-20 0,4 4 0,9 30-19,1 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8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104918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8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8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8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4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3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9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5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6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0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1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21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22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24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1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1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4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085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4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3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54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59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60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6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6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6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65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66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6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68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6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2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5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76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77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4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14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4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4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4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6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06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06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7"/>
          <p:cNvGrpSpPr/>
          <p:nvPr/>
        </p:nvGrpSpPr>
        <p:grpSpPr>
          <a:xfrm>
            <a:off x="2987824" y="3789040"/>
            <a:ext cx="3529352" cy="101558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8581" name="圆角矩形 3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8582" name="圆角矩形 3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范满平</a:t>
              </a:r>
            </a:p>
          </p:txBody>
        </p:sp>
      </p:grpSp>
      <p:grpSp>
        <p:nvGrpSpPr>
          <p:cNvPr id="29" name="组合 10"/>
          <p:cNvGrpSpPr/>
          <p:nvPr/>
        </p:nvGrpSpPr>
        <p:grpSpPr>
          <a:xfrm>
            <a:off x="467544" y="1285904"/>
            <a:ext cx="8064896" cy="1711048"/>
            <a:chOff x="2162885" y="297195"/>
            <a:chExt cx="4102350" cy="815569"/>
          </a:xfrm>
        </p:grpSpPr>
        <p:sp>
          <p:nvSpPr>
            <p:cNvPr id="1048583" name="六边形 11"/>
            <p:cNvSpPr/>
            <p:nvPr/>
          </p:nvSpPr>
          <p:spPr>
            <a:xfrm>
              <a:off x="2162885" y="297195"/>
              <a:ext cx="4102350" cy="815569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584" name="矩形 12"/>
            <p:cNvSpPr/>
            <p:nvPr/>
          </p:nvSpPr>
          <p:spPr>
            <a:xfrm>
              <a:off x="2469366" y="400163"/>
              <a:ext cx="3489387" cy="521818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pPr algn="ctr"/>
              <a:r>
                <a:rPr lang="zh-CN" altLang="en-US" sz="7200" b="1">
                  <a:solidFill>
                    <a:srgbClr val="0000FF"/>
                  </a:solidFill>
                  <a:latin typeface="+mn-ea"/>
                </a:rPr>
                <a:t>计算机系统结构</a:t>
              </a:r>
            </a:p>
          </p:txBody>
        </p:sp>
      </p:grpSp>
      <p:grpSp>
        <p:nvGrpSpPr>
          <p:cNvPr id="30" name="组合 13"/>
          <p:cNvGrpSpPr/>
          <p:nvPr/>
        </p:nvGrpSpPr>
        <p:grpSpPr>
          <a:xfrm>
            <a:off x="2123728" y="5255694"/>
            <a:ext cx="5208881" cy="8376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8585" name="圆角矩形 3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8586" name="圆角矩形 34"/>
            <p:cNvSpPr/>
            <p:nvPr/>
          </p:nvSpPr>
          <p:spPr>
            <a:xfrm>
              <a:off x="4351931" y="1367703"/>
              <a:ext cx="3742172" cy="259572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fmpfmp@uestc.edu.cn</a:t>
              </a:r>
              <a:endParaRPr lang="zh-CN" alt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15"/>
          <p:cNvGrpSpPr/>
          <p:nvPr/>
        </p:nvGrpSpPr>
        <p:grpSpPr>
          <a:xfrm>
            <a:off x="1463824" y="578768"/>
            <a:ext cx="6324600" cy="2047220"/>
            <a:chOff x="1463824" y="578768"/>
            <a:chExt cx="6324600" cy="2047220"/>
          </a:xfrm>
        </p:grpSpPr>
        <p:sp>
          <p:nvSpPr>
            <p:cNvPr id="1048674" name="Text Box 7"/>
            <p:cNvSpPr txBox="1">
              <a:spLocks noChangeArrowheads="1"/>
            </p:cNvSpPr>
            <p:nvPr/>
          </p:nvSpPr>
          <p:spPr bwMode="auto">
            <a:xfrm>
              <a:off x="1463824" y="578768"/>
              <a:ext cx="57150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例2 用数字代码表示字符 </a:t>
              </a:r>
            </a:p>
          </p:txBody>
        </p:sp>
        <p:sp>
          <p:nvSpPr>
            <p:cNvPr id="1048675" name="Text Box 8"/>
            <p:cNvSpPr txBox="1">
              <a:spLocks noChangeArrowheads="1"/>
            </p:cNvSpPr>
            <p:nvPr/>
          </p:nvSpPr>
          <p:spPr bwMode="auto">
            <a:xfrm>
              <a:off x="1844824" y="1340768"/>
              <a:ext cx="1524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chemeClr val="folHlink"/>
                  </a:solidFill>
                  <a:latin typeface="+mn-ea"/>
                  <a:ea typeface="+mn-ea"/>
                </a:rPr>
                <a:t>A </a:t>
              </a:r>
            </a:p>
          </p:txBody>
        </p:sp>
        <p:sp>
          <p:nvSpPr>
            <p:cNvPr id="1048676" name="Text Box 9"/>
            <p:cNvSpPr txBox="1">
              <a:spLocks noChangeArrowheads="1"/>
            </p:cNvSpPr>
            <p:nvPr/>
          </p:nvSpPr>
          <p:spPr bwMode="auto">
            <a:xfrm>
              <a:off x="1844824" y="2102768"/>
              <a:ext cx="1219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chemeClr val="folHlink"/>
                  </a:solidFill>
                  <a:latin typeface="+mn-ea"/>
                  <a:ea typeface="+mn-ea"/>
                </a:rPr>
                <a:t>B </a:t>
              </a:r>
            </a:p>
          </p:txBody>
        </p:sp>
        <p:sp>
          <p:nvSpPr>
            <p:cNvPr id="1048677" name="Text Box 10"/>
            <p:cNvSpPr txBox="1">
              <a:spLocks noChangeArrowheads="1"/>
            </p:cNvSpPr>
            <p:nvPr/>
          </p:nvSpPr>
          <p:spPr bwMode="auto">
            <a:xfrm>
              <a:off x="2987824" y="1340768"/>
              <a:ext cx="4800600" cy="5232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表示为  </a:t>
              </a:r>
              <a:r>
                <a:rPr kumimoji="0"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0</a:t>
              </a: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10000</a:t>
              </a:r>
              <a:r>
                <a:rPr kumimoji="0" lang="en-US" altLang="zh-CN" sz="2800" b="1">
                  <a:solidFill>
                    <a:schemeClr val="folHlink"/>
                  </a:solidFill>
                  <a:latin typeface="+mn-ea"/>
                  <a:ea typeface="+mn-ea"/>
                </a:rPr>
                <a:t>0</a:t>
              </a: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1 </a:t>
              </a:r>
            </a:p>
          </p:txBody>
        </p:sp>
        <p:sp>
          <p:nvSpPr>
            <p:cNvPr id="1048678" name="Text Box 11"/>
            <p:cNvSpPr txBox="1">
              <a:spLocks noChangeArrowheads="1"/>
            </p:cNvSpPr>
            <p:nvPr/>
          </p:nvSpPr>
          <p:spPr bwMode="auto">
            <a:xfrm>
              <a:off x="2987824" y="2102768"/>
              <a:ext cx="4648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表示为  </a:t>
              </a:r>
              <a:r>
                <a:rPr kumimoji="0"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0</a:t>
              </a: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1000010 </a:t>
              </a:r>
            </a:p>
          </p:txBody>
        </p:sp>
      </p:grpSp>
      <p:grpSp>
        <p:nvGrpSpPr>
          <p:cNvPr id="101" name="组合 16"/>
          <p:cNvGrpSpPr/>
          <p:nvPr/>
        </p:nvGrpSpPr>
        <p:grpSpPr>
          <a:xfrm>
            <a:off x="1540024" y="2940968"/>
            <a:ext cx="6934200" cy="3380740"/>
            <a:chOff x="1540024" y="2940968"/>
            <a:chExt cx="6934200" cy="3380740"/>
          </a:xfrm>
        </p:grpSpPr>
        <p:sp>
          <p:nvSpPr>
            <p:cNvPr id="1048679" name="Text Box 13"/>
            <p:cNvSpPr txBox="1">
              <a:spLocks noChangeArrowheads="1"/>
            </p:cNvSpPr>
            <p:nvPr/>
          </p:nvSpPr>
          <p:spPr bwMode="auto">
            <a:xfrm>
              <a:off x="1540024" y="2940968"/>
              <a:ext cx="69342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例3 用数字代码表示命令、状态 </a:t>
              </a:r>
            </a:p>
          </p:txBody>
        </p:sp>
        <p:sp>
          <p:nvSpPr>
            <p:cNvPr id="1048680" name="Text Box 14"/>
            <p:cNvSpPr txBox="1">
              <a:spLocks noChangeArrowheads="1"/>
            </p:cNvSpPr>
            <p:nvPr/>
          </p:nvSpPr>
          <p:spPr bwMode="auto">
            <a:xfrm>
              <a:off x="1844824" y="3626768"/>
              <a:ext cx="15240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启动 </a:t>
              </a:r>
            </a:p>
          </p:txBody>
        </p:sp>
        <p:sp>
          <p:nvSpPr>
            <p:cNvPr id="1048681" name="Text Box 15"/>
            <p:cNvSpPr txBox="1">
              <a:spLocks noChangeArrowheads="1"/>
            </p:cNvSpPr>
            <p:nvPr/>
          </p:nvSpPr>
          <p:spPr bwMode="auto">
            <a:xfrm>
              <a:off x="1844824" y="4326856"/>
              <a:ext cx="15240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停止 </a:t>
              </a:r>
            </a:p>
          </p:txBody>
        </p:sp>
        <p:sp>
          <p:nvSpPr>
            <p:cNvPr id="1048682" name="Text Box 16"/>
            <p:cNvSpPr txBox="1">
              <a:spLocks noChangeArrowheads="1"/>
            </p:cNvSpPr>
            <p:nvPr/>
          </p:nvSpPr>
          <p:spPr bwMode="auto">
            <a:xfrm>
              <a:off x="1844824" y="5074568"/>
              <a:ext cx="3352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正在工作 </a:t>
              </a:r>
            </a:p>
          </p:txBody>
        </p:sp>
        <p:sp>
          <p:nvSpPr>
            <p:cNvPr id="1048683" name="Text Box 17"/>
            <p:cNvSpPr txBox="1">
              <a:spLocks noChangeArrowheads="1"/>
            </p:cNvSpPr>
            <p:nvPr/>
          </p:nvSpPr>
          <p:spPr bwMode="auto">
            <a:xfrm>
              <a:off x="1844824" y="5836568"/>
              <a:ext cx="3352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工作结束 </a:t>
              </a:r>
            </a:p>
          </p:txBody>
        </p:sp>
        <p:sp>
          <p:nvSpPr>
            <p:cNvPr id="1048684" name="Text Box 18"/>
            <p:cNvSpPr txBox="1">
              <a:spLocks noChangeArrowheads="1"/>
            </p:cNvSpPr>
            <p:nvPr/>
          </p:nvSpPr>
          <p:spPr bwMode="auto">
            <a:xfrm>
              <a:off x="4511824" y="3626768"/>
              <a:ext cx="3352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表示为  </a:t>
              </a: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00 </a:t>
              </a:r>
            </a:p>
          </p:txBody>
        </p:sp>
        <p:sp>
          <p:nvSpPr>
            <p:cNvPr id="1048685" name="Text Box 19"/>
            <p:cNvSpPr txBox="1">
              <a:spLocks noChangeArrowheads="1"/>
            </p:cNvSpPr>
            <p:nvPr/>
          </p:nvSpPr>
          <p:spPr bwMode="auto">
            <a:xfrm>
              <a:off x="4511824" y="4312568"/>
              <a:ext cx="3352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表示为  </a:t>
              </a: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01</a:t>
              </a:r>
              <a:r>
                <a:rPr kumimoji="0" lang="zh-CN" altLang="en-US" sz="2800" b="1">
                  <a:solidFill>
                    <a:srgbClr val="3333FF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48686" name="Text Box 20"/>
            <p:cNvSpPr txBox="1">
              <a:spLocks noChangeArrowheads="1"/>
            </p:cNvSpPr>
            <p:nvPr/>
          </p:nvSpPr>
          <p:spPr bwMode="auto">
            <a:xfrm>
              <a:off x="4511824" y="5074568"/>
              <a:ext cx="3352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表示为 </a:t>
              </a:r>
              <a:r>
                <a:rPr kumimoji="0" lang="zh-CN" altLang="en-US" sz="2800" b="1">
                  <a:solidFill>
                    <a:srgbClr val="3333FF"/>
                  </a:solidFill>
                  <a:latin typeface="+mn-ea"/>
                  <a:ea typeface="+mn-ea"/>
                </a:rPr>
                <a:t> </a:t>
              </a: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10</a:t>
              </a:r>
              <a:r>
                <a:rPr kumimoji="0" lang="zh-CN" altLang="en-US" sz="2800" b="1">
                  <a:solidFill>
                    <a:srgbClr val="3333FF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48687" name="Text Box 21"/>
            <p:cNvSpPr txBox="1">
              <a:spLocks noChangeArrowheads="1"/>
            </p:cNvSpPr>
            <p:nvPr/>
          </p:nvSpPr>
          <p:spPr bwMode="auto">
            <a:xfrm>
              <a:off x="4511824" y="5836568"/>
              <a:ext cx="3352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表示为  </a:t>
              </a: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11</a:t>
              </a:r>
              <a:r>
                <a:rPr kumimoji="0" lang="zh-CN" altLang="en-US" sz="2800" b="1">
                  <a:solidFill>
                    <a:srgbClr val="3333FF"/>
                  </a:solidFill>
                  <a:latin typeface="+mn-ea"/>
                  <a:ea typeface="+mn-ea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ext Box 3"/>
          <p:cNvSpPr txBox="1">
            <a:spLocks noChangeArrowheads="1"/>
          </p:cNvSpPr>
          <p:nvPr/>
        </p:nvSpPr>
        <p:spPr bwMode="auto">
          <a:xfrm>
            <a:off x="952500" y="793934"/>
            <a:ext cx="7239000" cy="485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 2. 在物理机制上用数字信号</a:t>
            </a:r>
            <a:r>
              <a:rPr lang="zh-CN" altLang="en-US" sz="2800" b="1">
                <a:latin typeface="+mn-ea"/>
              </a:rPr>
              <a:t>表示数字代码</a:t>
            </a:r>
            <a:endParaRPr lang="zh-CN" altLang="en-US" sz="2800" b="1">
              <a:latin typeface="+mn-ea"/>
              <a:ea typeface="+mn-ea"/>
            </a:endParaRPr>
          </a:p>
        </p:txBody>
      </p:sp>
      <p:pic>
        <p:nvPicPr>
          <p:cNvPr id="2097162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252" y="85981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sp>
        <p:nvSpPr>
          <p:cNvPr id="1048689" name="Text Box 3"/>
          <p:cNvSpPr txBox="1">
            <a:spLocks noChangeArrowheads="1"/>
          </p:cNvSpPr>
          <p:nvPr/>
        </p:nvSpPr>
        <p:spPr bwMode="auto">
          <a:xfrm>
            <a:off x="529817" y="2440072"/>
            <a:ext cx="362585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048690" name="Text Box 6"/>
          <p:cNvSpPr txBox="1">
            <a:spLocks noChangeArrowheads="1"/>
          </p:cNvSpPr>
          <p:nvPr/>
        </p:nvSpPr>
        <p:spPr bwMode="auto">
          <a:xfrm>
            <a:off x="288517" y="2132856"/>
            <a:ext cx="1717675" cy="48514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模拟信号</a:t>
            </a:r>
          </a:p>
        </p:txBody>
      </p:sp>
      <p:sp>
        <p:nvSpPr>
          <p:cNvPr id="1048691" name="Text Box 7"/>
          <p:cNvSpPr txBox="1">
            <a:spLocks noChangeArrowheads="1"/>
          </p:cNvSpPr>
          <p:nvPr/>
        </p:nvSpPr>
        <p:spPr bwMode="auto">
          <a:xfrm>
            <a:off x="288517" y="4509120"/>
            <a:ext cx="1717676" cy="48514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数字信号</a:t>
            </a:r>
          </a:p>
        </p:txBody>
      </p:sp>
      <p:sp>
        <p:nvSpPr>
          <p:cNvPr id="1048692" name="Text Box 8"/>
          <p:cNvSpPr txBox="1">
            <a:spLocks noChangeArrowheads="1"/>
          </p:cNvSpPr>
          <p:nvPr/>
        </p:nvSpPr>
        <p:spPr bwMode="auto">
          <a:xfrm>
            <a:off x="656817" y="2833772"/>
            <a:ext cx="4583110" cy="4851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幅度随时间连续变化的信号</a:t>
            </a:r>
          </a:p>
        </p:txBody>
      </p:sp>
      <p:sp>
        <p:nvSpPr>
          <p:cNvPr id="1048693" name="Text Box 12"/>
          <p:cNvSpPr txBox="1">
            <a:spLocks noChangeArrowheads="1"/>
          </p:cNvSpPr>
          <p:nvPr/>
        </p:nvSpPr>
        <p:spPr bwMode="auto">
          <a:xfrm>
            <a:off x="688567" y="5342358"/>
            <a:ext cx="3657600" cy="90424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幅度不随时间连续变化</a:t>
            </a:r>
            <a:r>
              <a:rPr lang="en-US" altLang="zh-CN" sz="2800" b="1"/>
              <a:t>,</a:t>
            </a:r>
            <a:r>
              <a:rPr lang="zh-CN" altLang="en-US" sz="2800" b="1"/>
              <a:t>而是跳跃变化</a:t>
            </a:r>
          </a:p>
        </p:txBody>
      </p:sp>
      <p:grpSp>
        <p:nvGrpSpPr>
          <p:cNvPr id="103" name="Group 15"/>
          <p:cNvGrpSpPr/>
          <p:nvPr/>
        </p:nvGrpSpPr>
        <p:grpSpPr bwMode="auto">
          <a:xfrm>
            <a:off x="4925697" y="1717675"/>
            <a:ext cx="3733800" cy="2184400"/>
            <a:chOff x="2120" y="160"/>
            <a:chExt cx="2352" cy="1376"/>
          </a:xfrm>
        </p:grpSpPr>
        <p:sp>
          <p:nvSpPr>
            <p:cNvPr id="1048694" name="Text Box 16"/>
            <p:cNvSpPr txBox="1">
              <a:spLocks noChangeArrowheads="1"/>
            </p:cNvSpPr>
            <p:nvPr/>
          </p:nvSpPr>
          <p:spPr bwMode="auto">
            <a:xfrm>
              <a:off x="4088" y="1152"/>
              <a:ext cx="384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t</a:t>
              </a:r>
              <a:endParaRPr lang="en-US" altLang="zh-CN" sz="2800"/>
            </a:p>
          </p:txBody>
        </p:sp>
        <p:sp>
          <p:nvSpPr>
            <p:cNvPr id="1048695" name="Line 17"/>
            <p:cNvSpPr>
              <a:spLocks noChangeShapeType="1"/>
            </p:cNvSpPr>
            <p:nvPr/>
          </p:nvSpPr>
          <p:spPr bwMode="auto">
            <a:xfrm>
              <a:off x="2120" y="1344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696" name="Line 18"/>
            <p:cNvSpPr>
              <a:spLocks noChangeShapeType="1"/>
            </p:cNvSpPr>
            <p:nvPr/>
          </p:nvSpPr>
          <p:spPr bwMode="auto">
            <a:xfrm flipV="1">
              <a:off x="2408" y="240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697" name="Text Box 19"/>
            <p:cNvSpPr txBox="1">
              <a:spLocks noChangeArrowheads="1"/>
            </p:cNvSpPr>
            <p:nvPr/>
          </p:nvSpPr>
          <p:spPr bwMode="auto">
            <a:xfrm>
              <a:off x="2560" y="160"/>
              <a:ext cx="632" cy="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V(t)</a:t>
              </a:r>
              <a:endParaRPr lang="en-US" altLang="zh-CN" sz="2800"/>
            </a:p>
          </p:txBody>
        </p:sp>
      </p:grpSp>
      <p:sp>
        <p:nvSpPr>
          <p:cNvPr id="1048698" name="Freeform 20"/>
          <p:cNvSpPr/>
          <p:nvPr/>
        </p:nvSpPr>
        <p:spPr bwMode="auto">
          <a:xfrm>
            <a:off x="5239930" y="2624138"/>
            <a:ext cx="2909887" cy="1004887"/>
          </a:xfrm>
          <a:custGeom>
            <a:avLst/>
            <a:gdLst>
              <a:gd name="T0" fmla="*/ 26988 w 1833"/>
              <a:gd name="T1" fmla="*/ 977900 h 633"/>
              <a:gd name="T2" fmla="*/ 206375 w 1833"/>
              <a:gd name="T3" fmla="*/ 798512 h 633"/>
              <a:gd name="T4" fmla="*/ 566737 w 1833"/>
              <a:gd name="T5" fmla="*/ 334962 h 633"/>
              <a:gd name="T6" fmla="*/ 619125 w 1833"/>
              <a:gd name="T7" fmla="*/ 180975 h 633"/>
              <a:gd name="T8" fmla="*/ 850900 w 1833"/>
              <a:gd name="T9" fmla="*/ 0 h 633"/>
              <a:gd name="T10" fmla="*/ 1133475 w 1833"/>
              <a:gd name="T11" fmla="*/ 50800 h 633"/>
              <a:gd name="T12" fmla="*/ 1236662 w 1833"/>
              <a:gd name="T13" fmla="*/ 180975 h 633"/>
              <a:gd name="T14" fmla="*/ 1649413 w 1833"/>
              <a:gd name="T15" fmla="*/ 592137 h 633"/>
              <a:gd name="T16" fmla="*/ 1854200 w 1833"/>
              <a:gd name="T17" fmla="*/ 463550 h 633"/>
              <a:gd name="T18" fmla="*/ 1982787 w 1833"/>
              <a:gd name="T19" fmla="*/ 231775 h 633"/>
              <a:gd name="T20" fmla="*/ 2009775 w 1833"/>
              <a:gd name="T21" fmla="*/ 153987 h 633"/>
              <a:gd name="T22" fmla="*/ 2163762 w 1833"/>
              <a:gd name="T23" fmla="*/ 77787 h 633"/>
              <a:gd name="T24" fmla="*/ 2473325 w 1833"/>
              <a:gd name="T25" fmla="*/ 206375 h 633"/>
              <a:gd name="T26" fmla="*/ 2574925 w 1833"/>
              <a:gd name="T27" fmla="*/ 334962 h 633"/>
              <a:gd name="T28" fmla="*/ 2705100 w 1833"/>
              <a:gd name="T29" fmla="*/ 566737 h 633"/>
              <a:gd name="T30" fmla="*/ 2833687 w 1833"/>
              <a:gd name="T31" fmla="*/ 669925 h 633"/>
              <a:gd name="T32" fmla="*/ 2909887 w 1833"/>
              <a:gd name="T33" fmla="*/ 695325 h 6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33"/>
              <a:gd name="T52" fmla="*/ 0 h 633"/>
              <a:gd name="T53" fmla="*/ 1833 w 1833"/>
              <a:gd name="T54" fmla="*/ 633 h 6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33" h="633">
                <a:moveTo>
                  <a:pt x="17" y="616"/>
                </a:moveTo>
                <a:cubicBezTo>
                  <a:pt x="128" y="580"/>
                  <a:pt x="0" y="633"/>
                  <a:pt x="130" y="503"/>
                </a:cubicBezTo>
                <a:cubicBezTo>
                  <a:pt x="215" y="418"/>
                  <a:pt x="291" y="311"/>
                  <a:pt x="357" y="211"/>
                </a:cubicBezTo>
                <a:cubicBezTo>
                  <a:pt x="376" y="182"/>
                  <a:pt x="366" y="138"/>
                  <a:pt x="390" y="114"/>
                </a:cubicBezTo>
                <a:cubicBezTo>
                  <a:pt x="447" y="57"/>
                  <a:pt x="465" y="23"/>
                  <a:pt x="536" y="0"/>
                </a:cubicBezTo>
                <a:cubicBezTo>
                  <a:pt x="552" y="2"/>
                  <a:pt x="675" y="8"/>
                  <a:pt x="714" y="32"/>
                </a:cubicBezTo>
                <a:cubicBezTo>
                  <a:pt x="746" y="52"/>
                  <a:pt x="757" y="86"/>
                  <a:pt x="779" y="114"/>
                </a:cubicBezTo>
                <a:cubicBezTo>
                  <a:pt x="853" y="206"/>
                  <a:pt x="920" y="334"/>
                  <a:pt x="1039" y="373"/>
                </a:cubicBezTo>
                <a:cubicBezTo>
                  <a:pt x="1094" y="355"/>
                  <a:pt x="1120" y="324"/>
                  <a:pt x="1168" y="292"/>
                </a:cubicBezTo>
                <a:cubicBezTo>
                  <a:pt x="1199" y="246"/>
                  <a:pt x="1224" y="195"/>
                  <a:pt x="1249" y="146"/>
                </a:cubicBezTo>
                <a:cubicBezTo>
                  <a:pt x="1257" y="131"/>
                  <a:pt x="1255" y="110"/>
                  <a:pt x="1266" y="97"/>
                </a:cubicBezTo>
                <a:cubicBezTo>
                  <a:pt x="1289" y="68"/>
                  <a:pt x="1331" y="60"/>
                  <a:pt x="1363" y="49"/>
                </a:cubicBezTo>
                <a:cubicBezTo>
                  <a:pt x="1506" y="69"/>
                  <a:pt x="1459" y="63"/>
                  <a:pt x="1558" y="130"/>
                </a:cubicBezTo>
                <a:cubicBezTo>
                  <a:pt x="1577" y="159"/>
                  <a:pt x="1604" y="181"/>
                  <a:pt x="1622" y="211"/>
                </a:cubicBezTo>
                <a:cubicBezTo>
                  <a:pt x="1660" y="275"/>
                  <a:pt x="1610" y="294"/>
                  <a:pt x="1704" y="357"/>
                </a:cubicBezTo>
                <a:cubicBezTo>
                  <a:pt x="1733" y="376"/>
                  <a:pt x="1755" y="404"/>
                  <a:pt x="1785" y="422"/>
                </a:cubicBezTo>
                <a:cubicBezTo>
                  <a:pt x="1799" y="431"/>
                  <a:pt x="1833" y="438"/>
                  <a:pt x="1833" y="43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104" name="Group 21"/>
          <p:cNvGrpSpPr/>
          <p:nvPr/>
        </p:nvGrpSpPr>
        <p:grpSpPr bwMode="auto">
          <a:xfrm>
            <a:off x="4685892" y="4641850"/>
            <a:ext cx="4025900" cy="2057400"/>
            <a:chOff x="2024" y="2592"/>
            <a:chExt cx="2536" cy="1296"/>
          </a:xfrm>
        </p:grpSpPr>
        <p:sp>
          <p:nvSpPr>
            <p:cNvPr id="1048699" name="Text Box 22"/>
            <p:cNvSpPr txBox="1">
              <a:spLocks noChangeArrowheads="1"/>
            </p:cNvSpPr>
            <p:nvPr/>
          </p:nvSpPr>
          <p:spPr bwMode="auto">
            <a:xfrm>
              <a:off x="4176" y="35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t</a:t>
              </a:r>
              <a:endParaRPr lang="en-US" altLang="zh-CN"/>
            </a:p>
          </p:txBody>
        </p:sp>
        <p:sp>
          <p:nvSpPr>
            <p:cNvPr id="1048700" name="Line 23"/>
            <p:cNvSpPr>
              <a:spLocks noChangeShapeType="1"/>
            </p:cNvSpPr>
            <p:nvPr/>
          </p:nvSpPr>
          <p:spPr bwMode="auto">
            <a:xfrm>
              <a:off x="2244" y="3672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701" name="Line 24"/>
            <p:cNvSpPr>
              <a:spLocks noChangeShapeType="1"/>
            </p:cNvSpPr>
            <p:nvPr/>
          </p:nvSpPr>
          <p:spPr bwMode="auto">
            <a:xfrm flipV="1">
              <a:off x="2496" y="2592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702" name="Text Box 25"/>
            <p:cNvSpPr txBox="1">
              <a:spLocks noChangeArrowheads="1"/>
            </p:cNvSpPr>
            <p:nvPr/>
          </p:nvSpPr>
          <p:spPr bwMode="auto">
            <a:xfrm>
              <a:off x="2024" y="2616"/>
              <a:ext cx="4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V(t)</a:t>
              </a:r>
              <a:endParaRPr lang="en-US" altLang="zh-CN"/>
            </a:p>
          </p:txBody>
        </p:sp>
      </p:grpSp>
      <p:grpSp>
        <p:nvGrpSpPr>
          <p:cNvPr id="105" name="Group 26"/>
          <p:cNvGrpSpPr/>
          <p:nvPr/>
        </p:nvGrpSpPr>
        <p:grpSpPr bwMode="auto">
          <a:xfrm>
            <a:off x="5054192" y="5499100"/>
            <a:ext cx="3048000" cy="838200"/>
            <a:chOff x="2256" y="3168"/>
            <a:chExt cx="1920" cy="528"/>
          </a:xfrm>
        </p:grpSpPr>
        <p:sp>
          <p:nvSpPr>
            <p:cNvPr id="1048703" name="Line 27"/>
            <p:cNvSpPr>
              <a:spLocks noChangeShapeType="1"/>
            </p:cNvSpPr>
            <p:nvPr/>
          </p:nvSpPr>
          <p:spPr bwMode="auto">
            <a:xfrm>
              <a:off x="2496" y="316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8704" name="Line 28"/>
            <p:cNvSpPr>
              <a:spLocks noChangeShapeType="1"/>
            </p:cNvSpPr>
            <p:nvPr/>
          </p:nvSpPr>
          <p:spPr bwMode="auto">
            <a:xfrm>
              <a:off x="2832" y="3168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8705" name="Line 29"/>
            <p:cNvSpPr>
              <a:spLocks noChangeShapeType="1"/>
            </p:cNvSpPr>
            <p:nvPr/>
          </p:nvSpPr>
          <p:spPr bwMode="auto">
            <a:xfrm>
              <a:off x="3216" y="3168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8706" name="Line 30"/>
            <p:cNvSpPr>
              <a:spLocks noChangeShapeType="1"/>
            </p:cNvSpPr>
            <p:nvPr/>
          </p:nvSpPr>
          <p:spPr bwMode="auto">
            <a:xfrm>
              <a:off x="3216" y="3168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8707" name="Line 31"/>
            <p:cNvSpPr>
              <a:spLocks noChangeShapeType="1"/>
            </p:cNvSpPr>
            <p:nvPr/>
          </p:nvSpPr>
          <p:spPr bwMode="auto">
            <a:xfrm>
              <a:off x="3600" y="3168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8708" name="Line 32"/>
            <p:cNvSpPr>
              <a:spLocks noChangeShapeType="1"/>
            </p:cNvSpPr>
            <p:nvPr/>
          </p:nvSpPr>
          <p:spPr bwMode="auto">
            <a:xfrm flipV="1">
              <a:off x="3936" y="3168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8709" name="Line 33"/>
            <p:cNvSpPr>
              <a:spLocks noChangeShapeType="1"/>
            </p:cNvSpPr>
            <p:nvPr/>
          </p:nvSpPr>
          <p:spPr bwMode="auto">
            <a:xfrm>
              <a:off x="3936" y="3168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8710" name="Line 34"/>
            <p:cNvSpPr>
              <a:spLocks noChangeShapeType="1"/>
            </p:cNvSpPr>
            <p:nvPr/>
          </p:nvSpPr>
          <p:spPr bwMode="auto">
            <a:xfrm>
              <a:off x="2832" y="369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8711" name="Line 35"/>
            <p:cNvSpPr>
              <a:spLocks noChangeShapeType="1"/>
            </p:cNvSpPr>
            <p:nvPr/>
          </p:nvSpPr>
          <p:spPr bwMode="auto">
            <a:xfrm>
              <a:off x="3600" y="369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8712" name="Line 36"/>
            <p:cNvSpPr>
              <a:spLocks noChangeShapeType="1"/>
            </p:cNvSpPr>
            <p:nvPr/>
          </p:nvSpPr>
          <p:spPr bwMode="auto">
            <a:xfrm>
              <a:off x="2256" y="3696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48713" name="Line 37"/>
            <p:cNvSpPr>
              <a:spLocks noChangeShapeType="1"/>
            </p:cNvSpPr>
            <p:nvPr/>
          </p:nvSpPr>
          <p:spPr bwMode="auto">
            <a:xfrm flipV="1">
              <a:off x="2496" y="3168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106" name="Group 38"/>
          <p:cNvGrpSpPr/>
          <p:nvPr/>
        </p:nvGrpSpPr>
        <p:grpSpPr bwMode="auto">
          <a:xfrm>
            <a:off x="5409792" y="4095750"/>
            <a:ext cx="1447800" cy="1431925"/>
            <a:chOff x="2480" y="1888"/>
            <a:chExt cx="912" cy="1280"/>
          </a:xfrm>
        </p:grpSpPr>
        <p:sp>
          <p:nvSpPr>
            <p:cNvPr id="1048714" name="Text Box 39"/>
            <p:cNvSpPr txBox="1">
              <a:spLocks noChangeArrowheads="1"/>
            </p:cNvSpPr>
            <p:nvPr/>
          </p:nvSpPr>
          <p:spPr bwMode="auto">
            <a:xfrm>
              <a:off x="2480" y="1888"/>
              <a:ext cx="912" cy="3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u="sng">
                  <a:ea typeface="楷体_GB2312" pitchFamily="49" charset="-122"/>
                </a:rPr>
                <a:t>高电平</a:t>
              </a:r>
            </a:p>
          </p:txBody>
        </p:sp>
        <p:sp>
          <p:nvSpPr>
            <p:cNvPr id="1048715" name="Line 40"/>
            <p:cNvSpPr>
              <a:spLocks noChangeShapeType="1"/>
            </p:cNvSpPr>
            <p:nvPr/>
          </p:nvSpPr>
          <p:spPr bwMode="auto">
            <a:xfrm flipV="1">
              <a:off x="2688" y="2288"/>
              <a:ext cx="48" cy="8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107" name="Group 41"/>
          <p:cNvGrpSpPr/>
          <p:nvPr/>
        </p:nvGrpSpPr>
        <p:grpSpPr bwMode="auto">
          <a:xfrm>
            <a:off x="6038442" y="4629150"/>
            <a:ext cx="1320800" cy="1689100"/>
            <a:chOff x="2816" y="2344"/>
            <a:chExt cx="832" cy="1352"/>
          </a:xfrm>
        </p:grpSpPr>
        <p:sp>
          <p:nvSpPr>
            <p:cNvPr id="1048716" name="Text Box 42"/>
            <p:cNvSpPr txBox="1">
              <a:spLocks noChangeArrowheads="1"/>
            </p:cNvSpPr>
            <p:nvPr/>
          </p:nvSpPr>
          <p:spPr bwMode="auto">
            <a:xfrm>
              <a:off x="2816" y="2344"/>
              <a:ext cx="832" cy="3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u="sng">
                  <a:ea typeface="楷体_GB2312" pitchFamily="49" charset="-122"/>
                </a:rPr>
                <a:t>低电平</a:t>
              </a:r>
            </a:p>
          </p:txBody>
        </p:sp>
        <p:sp>
          <p:nvSpPr>
            <p:cNvPr id="1048717" name="Line 43"/>
            <p:cNvSpPr>
              <a:spLocks noChangeShapeType="1"/>
            </p:cNvSpPr>
            <p:nvPr/>
          </p:nvSpPr>
          <p:spPr bwMode="auto">
            <a:xfrm flipV="1">
              <a:off x="2976" y="2736"/>
              <a:ext cx="144" cy="9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108" name="Group 44"/>
          <p:cNvGrpSpPr/>
          <p:nvPr/>
        </p:nvGrpSpPr>
        <p:grpSpPr bwMode="auto">
          <a:xfrm>
            <a:off x="6609942" y="4511675"/>
            <a:ext cx="2146300" cy="1419225"/>
            <a:chOff x="3224" y="2384"/>
            <a:chExt cx="1352" cy="1128"/>
          </a:xfrm>
        </p:grpSpPr>
        <p:sp>
          <p:nvSpPr>
            <p:cNvPr id="1048718" name="Text Box 45"/>
            <p:cNvSpPr txBox="1">
              <a:spLocks noChangeArrowheads="1"/>
            </p:cNvSpPr>
            <p:nvPr/>
          </p:nvSpPr>
          <p:spPr bwMode="auto">
            <a:xfrm>
              <a:off x="3760" y="2384"/>
              <a:ext cx="816" cy="31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u="sng">
                  <a:ea typeface="楷体_GB2312" pitchFamily="49" charset="-122"/>
                </a:rPr>
                <a:t>上跳沿</a:t>
              </a:r>
            </a:p>
          </p:txBody>
        </p:sp>
        <p:sp>
          <p:nvSpPr>
            <p:cNvPr id="1048719" name="Line 46"/>
            <p:cNvSpPr>
              <a:spLocks noChangeShapeType="1"/>
            </p:cNvSpPr>
            <p:nvPr/>
          </p:nvSpPr>
          <p:spPr bwMode="auto">
            <a:xfrm flipH="1">
              <a:off x="3224" y="2757"/>
              <a:ext cx="594" cy="75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109" name="Group 47"/>
          <p:cNvGrpSpPr/>
          <p:nvPr/>
        </p:nvGrpSpPr>
        <p:grpSpPr bwMode="auto">
          <a:xfrm>
            <a:off x="7229067" y="5006975"/>
            <a:ext cx="1866900" cy="993775"/>
            <a:chOff x="3608" y="2696"/>
            <a:chExt cx="1176" cy="752"/>
          </a:xfrm>
        </p:grpSpPr>
        <p:sp>
          <p:nvSpPr>
            <p:cNvPr id="1048720" name="Text Box 48"/>
            <p:cNvSpPr txBox="1">
              <a:spLocks noChangeArrowheads="1"/>
            </p:cNvSpPr>
            <p:nvPr/>
          </p:nvSpPr>
          <p:spPr bwMode="auto">
            <a:xfrm>
              <a:off x="3920" y="2696"/>
              <a:ext cx="864" cy="30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u="sng">
                  <a:ea typeface="楷体_GB2312" pitchFamily="49" charset="-122"/>
                </a:rPr>
                <a:t>下跳沿</a:t>
              </a:r>
            </a:p>
          </p:txBody>
        </p:sp>
        <p:sp>
          <p:nvSpPr>
            <p:cNvPr id="1048721" name="Line 49"/>
            <p:cNvSpPr>
              <a:spLocks noChangeShapeType="1"/>
            </p:cNvSpPr>
            <p:nvPr/>
          </p:nvSpPr>
          <p:spPr bwMode="auto">
            <a:xfrm flipV="1">
              <a:off x="3608" y="2936"/>
              <a:ext cx="352" cy="5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9193" name="墨迹 1049192"/>
              <p14:cNvContentPartPr/>
              <p14:nvPr/>
            </p14:nvContentPartPr>
            <p14:xfrm>
              <a:off x="209960" y="2532126"/>
              <a:ext cx="1713091" cy="2544664"/>
            </p14:xfrm>
          </p:contentPart>
        </mc:Choice>
        <mc:Fallback xmlns="">
          <p:sp>
            <p:nvSpPr>
              <p:cNvPr id="1049193" name=""/>
              <p:cNvSpPr/>
              <p:nvPr/>
            </p:nvSpPr>
            <p:spPr>
              <a:xfrm>
                <a:off x="209960" y="2532126"/>
                <a:ext cx="1713091" cy="2544664"/>
              </a:xfrm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0" grpId="0" animBg="1" autoUpdateAnimBg="0"/>
      <p:bldP spid="1048691" grpId="0" animBg="1" autoUpdateAnimBg="0"/>
      <p:bldP spid="1048692" grpId="0" autoUpdateAnimBg="0"/>
      <p:bldP spid="104869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"/>
          <p:cNvGrpSpPr/>
          <p:nvPr/>
        </p:nvGrpSpPr>
        <p:grpSpPr>
          <a:xfrm>
            <a:off x="539552" y="1196752"/>
            <a:ext cx="8180388" cy="2634772"/>
            <a:chOff x="467544" y="1772816"/>
            <a:chExt cx="8180388" cy="2634772"/>
          </a:xfrm>
        </p:grpSpPr>
        <p:sp>
          <p:nvSpPr>
            <p:cNvPr id="1048722" name="Text Box 7"/>
            <p:cNvSpPr txBox="1">
              <a:spLocks noChangeArrowheads="1"/>
            </p:cNvSpPr>
            <p:nvPr/>
          </p:nvSpPr>
          <p:spPr bwMode="auto">
            <a:xfrm>
              <a:off x="467544" y="1772816"/>
              <a:ext cx="7162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例1  用电平信号表示数</a:t>
              </a:r>
              <a:r>
                <a:rPr lang="zh-CN" altLang="en-US" sz="2800" b="1">
                  <a:latin typeface="+mn-ea"/>
                  <a:ea typeface="+mn-ea"/>
                </a:rPr>
                <a:t>字代码</a:t>
              </a:r>
              <a:r>
                <a:rPr kumimoji="0" lang="zh-CN" altLang="en-US" sz="2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48723" name="Text Box 8"/>
            <p:cNvSpPr txBox="1">
              <a:spLocks noChangeArrowheads="1"/>
            </p:cNvSpPr>
            <p:nvPr/>
          </p:nvSpPr>
          <p:spPr bwMode="auto">
            <a:xfrm>
              <a:off x="1000944" y="2458616"/>
              <a:ext cx="2362200" cy="3708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folHlink"/>
                  </a:solidFill>
                  <a:latin typeface="+mn-ea"/>
                  <a:ea typeface="+mn-ea"/>
                </a:rPr>
                <a:t>高电平</a:t>
              </a:r>
              <a:r>
                <a:rPr kumimoji="0" lang="zh-CN" altLang="en-US" sz="2000">
                  <a:solidFill>
                    <a:schemeClr val="folHlink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48724" name="Text Box 10"/>
            <p:cNvSpPr txBox="1">
              <a:spLocks noChangeArrowheads="1"/>
            </p:cNvSpPr>
            <p:nvPr/>
          </p:nvSpPr>
          <p:spPr bwMode="auto">
            <a:xfrm>
              <a:off x="3876328" y="2569465"/>
              <a:ext cx="12192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1</a:t>
              </a:r>
              <a:r>
                <a:rPr kumimoji="0" lang="zh-CN" altLang="en-US" sz="2800">
                  <a:solidFill>
                    <a:schemeClr val="folHlink"/>
                  </a:solidFill>
                  <a:latin typeface="+mn-ea"/>
                  <a:ea typeface="+mn-ea"/>
                </a:rPr>
                <a:t> </a:t>
              </a:r>
            </a:p>
          </p:txBody>
        </p:sp>
        <p:grpSp>
          <p:nvGrpSpPr>
            <p:cNvPr id="112" name="Group 19"/>
            <p:cNvGrpSpPr/>
            <p:nvPr/>
          </p:nvGrpSpPr>
          <p:grpSpPr bwMode="auto">
            <a:xfrm>
              <a:off x="2905944" y="2611016"/>
              <a:ext cx="2362200" cy="381000"/>
              <a:chOff x="1968" y="1824"/>
              <a:chExt cx="1488" cy="240"/>
            </a:xfrm>
          </p:grpSpPr>
          <p:sp>
            <p:nvSpPr>
              <p:cNvPr id="1048725" name="Line 13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26" name="Line 14"/>
              <p:cNvSpPr>
                <a:spLocks noChangeShapeType="1"/>
              </p:cNvSpPr>
              <p:nvPr/>
            </p:nvSpPr>
            <p:spPr bwMode="auto">
              <a:xfrm flipV="1">
                <a:off x="2112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27" name="Line 15"/>
              <p:cNvSpPr>
                <a:spLocks noChangeShapeType="1"/>
              </p:cNvSpPr>
              <p:nvPr/>
            </p:nvSpPr>
            <p:spPr bwMode="auto">
              <a:xfrm>
                <a:off x="2112" y="1824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28" name="Line 16"/>
              <p:cNvSpPr>
                <a:spLocks noChangeShapeType="1"/>
              </p:cNvSpPr>
              <p:nvPr/>
            </p:nvSpPr>
            <p:spPr bwMode="auto">
              <a:xfrm flipV="1">
                <a:off x="3312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29" name="Line 17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</p:grpSp>
        <p:sp>
          <p:nvSpPr>
            <p:cNvPr id="1048730" name="Text Box 18"/>
            <p:cNvSpPr txBox="1">
              <a:spLocks noChangeArrowheads="1"/>
            </p:cNvSpPr>
            <p:nvPr/>
          </p:nvSpPr>
          <p:spPr bwMode="auto">
            <a:xfrm>
              <a:off x="1000944" y="3144416"/>
              <a:ext cx="2362200" cy="3708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folHlink"/>
                  </a:solidFill>
                  <a:latin typeface="+mn-ea"/>
                  <a:ea typeface="+mn-ea"/>
                </a:rPr>
                <a:t>低电平</a:t>
              </a:r>
              <a:r>
                <a:rPr kumimoji="0" lang="zh-CN" altLang="en-US" sz="2000">
                  <a:solidFill>
                    <a:schemeClr val="folHlink"/>
                  </a:solidFill>
                  <a:latin typeface="+mn-ea"/>
                  <a:ea typeface="+mn-ea"/>
                </a:rPr>
                <a:t> </a:t>
              </a:r>
            </a:p>
          </p:txBody>
        </p:sp>
        <p:grpSp>
          <p:nvGrpSpPr>
            <p:cNvPr id="113" name="Group 20"/>
            <p:cNvGrpSpPr/>
            <p:nvPr/>
          </p:nvGrpSpPr>
          <p:grpSpPr bwMode="auto">
            <a:xfrm flipV="1">
              <a:off x="2905944" y="3296816"/>
              <a:ext cx="2362200" cy="381000"/>
              <a:chOff x="1968" y="1824"/>
              <a:chExt cx="1488" cy="240"/>
            </a:xfrm>
          </p:grpSpPr>
          <p:sp>
            <p:nvSpPr>
              <p:cNvPr id="1048731" name="Line 21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32" name="Line 22"/>
              <p:cNvSpPr>
                <a:spLocks noChangeShapeType="1"/>
              </p:cNvSpPr>
              <p:nvPr/>
            </p:nvSpPr>
            <p:spPr bwMode="auto">
              <a:xfrm flipV="1">
                <a:off x="2112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33" name="Line 23"/>
              <p:cNvSpPr>
                <a:spLocks noChangeShapeType="1"/>
              </p:cNvSpPr>
              <p:nvPr/>
            </p:nvSpPr>
            <p:spPr bwMode="auto">
              <a:xfrm>
                <a:off x="2112" y="1824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34" name="Line 24"/>
              <p:cNvSpPr>
                <a:spLocks noChangeShapeType="1"/>
              </p:cNvSpPr>
              <p:nvPr/>
            </p:nvSpPr>
            <p:spPr bwMode="auto">
              <a:xfrm flipV="1">
                <a:off x="3312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35" name="Line 25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</p:grpSp>
        <p:grpSp>
          <p:nvGrpSpPr>
            <p:cNvPr id="114" name="Group 26"/>
            <p:cNvGrpSpPr/>
            <p:nvPr/>
          </p:nvGrpSpPr>
          <p:grpSpPr bwMode="auto">
            <a:xfrm>
              <a:off x="2905944" y="3982616"/>
              <a:ext cx="2362200" cy="381000"/>
              <a:chOff x="1968" y="1824"/>
              <a:chExt cx="1488" cy="240"/>
            </a:xfrm>
          </p:grpSpPr>
          <p:sp>
            <p:nvSpPr>
              <p:cNvPr id="1048736" name="Line 27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37" name="Line 28"/>
              <p:cNvSpPr>
                <a:spLocks noChangeShapeType="1"/>
              </p:cNvSpPr>
              <p:nvPr/>
            </p:nvSpPr>
            <p:spPr bwMode="auto">
              <a:xfrm flipV="1">
                <a:off x="2112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38" name="Line 29"/>
              <p:cNvSpPr>
                <a:spLocks noChangeShapeType="1"/>
              </p:cNvSpPr>
              <p:nvPr/>
            </p:nvSpPr>
            <p:spPr bwMode="auto">
              <a:xfrm>
                <a:off x="2112" y="1824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39" name="Line 30"/>
              <p:cNvSpPr>
                <a:spLocks noChangeShapeType="1"/>
              </p:cNvSpPr>
              <p:nvPr/>
            </p:nvSpPr>
            <p:spPr bwMode="auto">
              <a:xfrm flipV="1">
                <a:off x="3312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40" name="Line 31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</p:grpSp>
        <p:sp>
          <p:nvSpPr>
            <p:cNvPr id="1048741" name="Text Box 32"/>
            <p:cNvSpPr txBox="1">
              <a:spLocks noChangeArrowheads="1"/>
            </p:cNvSpPr>
            <p:nvPr/>
          </p:nvSpPr>
          <p:spPr bwMode="auto">
            <a:xfrm>
              <a:off x="1000944" y="3830216"/>
              <a:ext cx="2362200" cy="3708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folHlink"/>
                  </a:solidFill>
                  <a:latin typeface="+mn-ea"/>
                  <a:ea typeface="+mn-ea"/>
                </a:rPr>
                <a:t>高电平</a:t>
              </a:r>
              <a:r>
                <a:rPr kumimoji="0" lang="zh-CN" altLang="en-US" sz="2000">
                  <a:solidFill>
                    <a:schemeClr val="folHlink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48742" name="Text Box 33"/>
            <p:cNvSpPr txBox="1">
              <a:spLocks noChangeArrowheads="1"/>
            </p:cNvSpPr>
            <p:nvPr/>
          </p:nvSpPr>
          <p:spPr bwMode="auto">
            <a:xfrm>
              <a:off x="3875440" y="3184261"/>
              <a:ext cx="12192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0</a:t>
              </a:r>
              <a:r>
                <a:rPr kumimoji="0" lang="zh-CN" altLang="en-US" sz="2800">
                  <a:solidFill>
                    <a:schemeClr val="folHlink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48743" name="Text Box 34"/>
            <p:cNvSpPr txBox="1">
              <a:spLocks noChangeArrowheads="1"/>
            </p:cNvSpPr>
            <p:nvPr/>
          </p:nvSpPr>
          <p:spPr bwMode="auto">
            <a:xfrm>
              <a:off x="3875440" y="3922448"/>
              <a:ext cx="12192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1</a:t>
              </a:r>
              <a:r>
                <a:rPr kumimoji="0" lang="zh-CN" altLang="en-US" sz="2800">
                  <a:solidFill>
                    <a:schemeClr val="folHlink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48744" name="Text Box 63"/>
            <p:cNvSpPr txBox="1">
              <a:spLocks noChangeArrowheads="1"/>
            </p:cNvSpPr>
            <p:nvPr/>
          </p:nvSpPr>
          <p:spPr bwMode="auto">
            <a:xfrm>
              <a:off x="6514332" y="2915816"/>
              <a:ext cx="2133600" cy="4343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+mn-ea"/>
                  <a:ea typeface="+mn-ea"/>
                </a:rPr>
                <a:t>实现并行操作</a:t>
              </a:r>
            </a:p>
          </p:txBody>
        </p:sp>
      </p:grpSp>
      <p:grpSp>
        <p:nvGrpSpPr>
          <p:cNvPr id="115" name="组合 28"/>
          <p:cNvGrpSpPr/>
          <p:nvPr/>
        </p:nvGrpSpPr>
        <p:grpSpPr>
          <a:xfrm>
            <a:off x="539552" y="3965352"/>
            <a:ext cx="8207375" cy="1929765"/>
            <a:chOff x="467544" y="4541416"/>
            <a:chExt cx="8207375" cy="1929765"/>
          </a:xfrm>
        </p:grpSpPr>
        <p:sp>
          <p:nvSpPr>
            <p:cNvPr id="1048745" name="Text Box 35"/>
            <p:cNvSpPr txBox="1">
              <a:spLocks noChangeArrowheads="1"/>
            </p:cNvSpPr>
            <p:nvPr/>
          </p:nvSpPr>
          <p:spPr bwMode="auto">
            <a:xfrm>
              <a:off x="467544" y="4541416"/>
              <a:ext cx="7162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例2  用脉冲信号表示数</a:t>
              </a:r>
              <a:r>
                <a:rPr lang="zh-CN" altLang="en-US" sz="2800" b="1">
                  <a:latin typeface="+mn-ea"/>
                  <a:ea typeface="+mn-ea"/>
                </a:rPr>
                <a:t>字代码</a:t>
              </a:r>
              <a:r>
                <a:rPr kumimoji="0" lang="zh-CN" altLang="en-US" sz="2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48746" name="Line 45"/>
            <p:cNvSpPr>
              <a:spLocks noChangeShapeType="1"/>
            </p:cNvSpPr>
            <p:nvPr/>
          </p:nvSpPr>
          <p:spPr bwMode="auto">
            <a:xfrm flipV="1">
              <a:off x="2601144" y="5336754"/>
              <a:ext cx="0" cy="3302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+mn-ea"/>
              </a:endParaRPr>
            </a:p>
          </p:txBody>
        </p:sp>
        <p:grpSp>
          <p:nvGrpSpPr>
            <p:cNvPr id="116" name="Group 61"/>
            <p:cNvGrpSpPr/>
            <p:nvPr/>
          </p:nvGrpSpPr>
          <p:grpSpPr bwMode="auto">
            <a:xfrm>
              <a:off x="2372544" y="5636791"/>
              <a:ext cx="2971800" cy="381000"/>
              <a:chOff x="1632" y="3456"/>
              <a:chExt cx="1872" cy="240"/>
            </a:xfrm>
          </p:grpSpPr>
          <p:sp>
            <p:nvSpPr>
              <p:cNvPr id="1048747" name="Line 38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48" name="Line 39"/>
              <p:cNvSpPr>
                <a:spLocks noChangeShapeType="1"/>
              </p:cNvSpPr>
              <p:nvPr/>
            </p:nvSpPr>
            <p:spPr bwMode="auto">
              <a:xfrm flipV="1">
                <a:off x="1776" y="34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49" name="Line 40"/>
              <p:cNvSpPr>
                <a:spLocks noChangeShapeType="1"/>
              </p:cNvSpPr>
              <p:nvPr/>
            </p:nvSpPr>
            <p:spPr bwMode="auto">
              <a:xfrm>
                <a:off x="1776" y="345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50" name="Line 41"/>
              <p:cNvSpPr>
                <a:spLocks noChangeShapeType="1"/>
              </p:cNvSpPr>
              <p:nvPr/>
            </p:nvSpPr>
            <p:spPr bwMode="auto">
              <a:xfrm flipV="1">
                <a:off x="2064" y="34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51" name="Line 42"/>
              <p:cNvSpPr>
                <a:spLocks noChangeShapeType="1"/>
              </p:cNvSpPr>
              <p:nvPr/>
            </p:nvSpPr>
            <p:spPr bwMode="auto">
              <a:xfrm>
                <a:off x="2064" y="3696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52" name="Line 47"/>
              <p:cNvSpPr>
                <a:spLocks noChangeShapeType="1"/>
              </p:cNvSpPr>
              <p:nvPr/>
            </p:nvSpPr>
            <p:spPr bwMode="auto">
              <a:xfrm flipV="1">
                <a:off x="2928" y="34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53" name="Line 48"/>
              <p:cNvSpPr>
                <a:spLocks noChangeShapeType="1"/>
              </p:cNvSpPr>
              <p:nvPr/>
            </p:nvSpPr>
            <p:spPr bwMode="auto">
              <a:xfrm>
                <a:off x="3216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54" name="Line 49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  <p:sp>
            <p:nvSpPr>
              <p:cNvPr id="1048755" name="Line 50"/>
              <p:cNvSpPr>
                <a:spLocks noChangeShapeType="1"/>
              </p:cNvSpPr>
              <p:nvPr/>
            </p:nvSpPr>
            <p:spPr bwMode="auto">
              <a:xfrm flipV="1">
                <a:off x="3216" y="34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+mn-ea"/>
                </a:endParaRPr>
              </a:p>
            </p:txBody>
          </p:sp>
        </p:grpSp>
        <p:sp>
          <p:nvSpPr>
            <p:cNvPr id="1048756" name="Text Box 53"/>
            <p:cNvSpPr txBox="1">
              <a:spLocks noChangeArrowheads="1"/>
            </p:cNvSpPr>
            <p:nvPr/>
          </p:nvSpPr>
          <p:spPr bwMode="auto">
            <a:xfrm>
              <a:off x="2459857" y="6100341"/>
              <a:ext cx="1447800" cy="3708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有脉冲</a:t>
              </a:r>
            </a:p>
          </p:txBody>
        </p:sp>
        <p:sp>
          <p:nvSpPr>
            <p:cNvPr id="1048757" name="Text Box 54"/>
            <p:cNvSpPr txBox="1">
              <a:spLocks noChangeArrowheads="1"/>
            </p:cNvSpPr>
            <p:nvPr/>
          </p:nvSpPr>
          <p:spPr bwMode="auto">
            <a:xfrm>
              <a:off x="3439344" y="6100341"/>
              <a:ext cx="1447800" cy="3708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chemeClr val="tx2"/>
                  </a:solidFill>
                  <a:latin typeface="+mn-ea"/>
                  <a:ea typeface="+mn-ea"/>
                </a:rPr>
                <a:t>无脉冲</a:t>
              </a:r>
            </a:p>
          </p:txBody>
        </p:sp>
        <p:sp>
          <p:nvSpPr>
            <p:cNvPr id="1048758" name="Text Box 55"/>
            <p:cNvSpPr txBox="1">
              <a:spLocks noChangeArrowheads="1"/>
            </p:cNvSpPr>
            <p:nvPr/>
          </p:nvSpPr>
          <p:spPr bwMode="auto">
            <a:xfrm>
              <a:off x="4425182" y="6100341"/>
              <a:ext cx="1447800" cy="3708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有脉冲</a:t>
              </a:r>
            </a:p>
          </p:txBody>
        </p:sp>
        <p:sp>
          <p:nvSpPr>
            <p:cNvPr id="1048759" name="Line 56"/>
            <p:cNvSpPr>
              <a:spLocks noChangeShapeType="1"/>
            </p:cNvSpPr>
            <p:nvPr/>
          </p:nvSpPr>
          <p:spPr bwMode="auto">
            <a:xfrm flipV="1">
              <a:off x="3561582" y="5379616"/>
              <a:ext cx="0" cy="6477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1048760" name="Line 57"/>
            <p:cNvSpPr>
              <a:spLocks noChangeShapeType="1"/>
            </p:cNvSpPr>
            <p:nvPr/>
          </p:nvSpPr>
          <p:spPr bwMode="auto">
            <a:xfrm flipV="1">
              <a:off x="4429944" y="5351041"/>
              <a:ext cx="0" cy="6048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1048761" name="Text Box 58"/>
            <p:cNvSpPr txBox="1">
              <a:spLocks noChangeArrowheads="1"/>
            </p:cNvSpPr>
            <p:nvPr/>
          </p:nvSpPr>
          <p:spPr bwMode="auto">
            <a:xfrm>
              <a:off x="2804344" y="5179591"/>
              <a:ext cx="685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tx2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048762" name="Text Box 59"/>
            <p:cNvSpPr txBox="1">
              <a:spLocks noChangeArrowheads="1"/>
            </p:cNvSpPr>
            <p:nvPr/>
          </p:nvSpPr>
          <p:spPr bwMode="auto">
            <a:xfrm>
              <a:off x="3561582" y="5179591"/>
              <a:ext cx="685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tx2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048763" name="Text Box 60"/>
            <p:cNvSpPr txBox="1">
              <a:spLocks noChangeArrowheads="1"/>
            </p:cNvSpPr>
            <p:nvPr/>
          </p:nvSpPr>
          <p:spPr bwMode="auto">
            <a:xfrm>
              <a:off x="4531544" y="5179591"/>
              <a:ext cx="6858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tx2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048764" name="Text Box 64"/>
            <p:cNvSpPr txBox="1">
              <a:spLocks noChangeArrowheads="1"/>
            </p:cNvSpPr>
            <p:nvPr/>
          </p:nvSpPr>
          <p:spPr bwMode="auto">
            <a:xfrm>
              <a:off x="6541319" y="5419304"/>
              <a:ext cx="2133600" cy="4343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+mn-ea"/>
                  <a:ea typeface="+mn-ea"/>
                </a:rPr>
                <a:t>实现串行操作</a:t>
              </a:r>
            </a:p>
          </p:txBody>
        </p:sp>
        <p:sp>
          <p:nvSpPr>
            <p:cNvPr id="1048765" name="Line 57"/>
            <p:cNvSpPr>
              <a:spLocks noChangeShapeType="1"/>
            </p:cNvSpPr>
            <p:nvPr/>
          </p:nvSpPr>
          <p:spPr bwMode="auto">
            <a:xfrm flipV="1">
              <a:off x="5333232" y="5351041"/>
              <a:ext cx="0" cy="6762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ext Box 1026"/>
          <p:cNvSpPr txBox="1">
            <a:spLocks noChangeArrowheads="1"/>
          </p:cNvSpPr>
          <p:nvPr/>
        </p:nvSpPr>
        <p:spPr bwMode="auto">
          <a:xfrm>
            <a:off x="757032" y="844848"/>
            <a:ext cx="7239000" cy="485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 3. 信息数字化表示的优点</a:t>
            </a:r>
            <a:r>
              <a:rPr lang="en-US" altLang="zh-CN" sz="2800" b="1">
                <a:latin typeface="+mn-ea"/>
                <a:ea typeface="+mn-ea"/>
              </a:rPr>
              <a:t> </a:t>
            </a:r>
          </a:p>
        </p:txBody>
      </p:sp>
      <p:grpSp>
        <p:nvGrpSpPr>
          <p:cNvPr id="118" name="组合 9"/>
          <p:cNvGrpSpPr/>
          <p:nvPr/>
        </p:nvGrpSpPr>
        <p:grpSpPr>
          <a:xfrm>
            <a:off x="1331640" y="1822064"/>
            <a:ext cx="6840761" cy="3495039"/>
            <a:chOff x="1331640" y="1822064"/>
            <a:chExt cx="6840761" cy="3495039"/>
          </a:xfrm>
        </p:grpSpPr>
        <p:sp>
          <p:nvSpPr>
            <p:cNvPr id="1048767" name="Text Box 1027"/>
            <p:cNvSpPr txBox="1">
              <a:spLocks noChangeArrowheads="1"/>
            </p:cNvSpPr>
            <p:nvPr/>
          </p:nvSpPr>
          <p:spPr bwMode="auto">
            <a:xfrm>
              <a:off x="1331641" y="1822064"/>
              <a:ext cx="6840760" cy="637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kumimoji="0" lang="zh-CN" altLang="en-US" sz="2800" b="1">
                  <a:latin typeface="+mn-ea"/>
                  <a:ea typeface="+mn-ea"/>
                </a:rPr>
                <a:t>（1）物理上易实现信息的表示与存储；</a:t>
              </a:r>
            </a:p>
          </p:txBody>
        </p:sp>
        <p:sp>
          <p:nvSpPr>
            <p:cNvPr id="1048768" name="矩形 3"/>
            <p:cNvSpPr>
              <a:spLocks noChangeArrowheads="1"/>
            </p:cNvSpPr>
            <p:nvPr/>
          </p:nvSpPr>
          <p:spPr bwMode="auto">
            <a:xfrm>
              <a:off x="1331640" y="2488814"/>
              <a:ext cx="6552728" cy="637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kumimoji="0" lang="zh-CN" altLang="en-US" sz="2800" b="1">
                  <a:latin typeface="+mn-ea"/>
                  <a:ea typeface="+mn-ea"/>
                </a:rPr>
                <a:t>（2）抗干扰能力强，可靠性高；</a:t>
              </a:r>
            </a:p>
          </p:txBody>
        </p:sp>
        <p:sp>
          <p:nvSpPr>
            <p:cNvPr id="1048769" name="矩形 4"/>
            <p:cNvSpPr>
              <a:spLocks noChangeArrowheads="1"/>
            </p:cNvSpPr>
            <p:nvPr/>
          </p:nvSpPr>
          <p:spPr bwMode="auto">
            <a:xfrm>
              <a:off x="1331640" y="3196839"/>
              <a:ext cx="6336704" cy="637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kumimoji="0" lang="zh-CN" altLang="en-US" sz="2800" b="1">
                  <a:latin typeface="+mn-ea"/>
                  <a:ea typeface="+mn-ea"/>
                </a:rPr>
                <a:t>（3）数值的表示范围大，精度高；</a:t>
              </a:r>
            </a:p>
          </p:txBody>
        </p:sp>
        <p:sp>
          <p:nvSpPr>
            <p:cNvPr id="1048770" name="矩形 5"/>
            <p:cNvSpPr>
              <a:spLocks noChangeArrowheads="1"/>
            </p:cNvSpPr>
            <p:nvPr/>
          </p:nvSpPr>
          <p:spPr bwMode="auto">
            <a:xfrm>
              <a:off x="1331640" y="3958839"/>
              <a:ext cx="6552728" cy="637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kumimoji="0" lang="zh-CN" altLang="en-US" sz="2800" b="1">
                  <a:latin typeface="+mn-ea"/>
                  <a:ea typeface="+mn-ea"/>
                </a:rPr>
                <a:t>（4）可表示的信息类型广泛；</a:t>
              </a:r>
            </a:p>
          </p:txBody>
        </p:sp>
        <p:sp>
          <p:nvSpPr>
            <p:cNvPr id="1048771" name="矩形 6"/>
            <p:cNvSpPr>
              <a:spLocks noChangeArrowheads="1"/>
            </p:cNvSpPr>
            <p:nvPr/>
          </p:nvSpPr>
          <p:spPr bwMode="auto">
            <a:xfrm>
              <a:off x="1331640" y="4679564"/>
              <a:ext cx="6408712" cy="637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kumimoji="0" lang="zh-CN" altLang="en-US" sz="2800" b="1">
                  <a:latin typeface="+mn-ea"/>
                  <a:ea typeface="+mn-ea"/>
                </a:rPr>
                <a:t>（5）能用数字逻辑技术进行处理。</a:t>
              </a:r>
            </a:p>
          </p:txBody>
        </p:sp>
      </p:grpSp>
      <p:sp>
        <p:nvSpPr>
          <p:cNvPr id="1048772" name="矩形 7"/>
          <p:cNvSpPr>
            <a:spLocks noChangeArrowheads="1"/>
          </p:cNvSpPr>
          <p:nvPr/>
        </p:nvSpPr>
        <p:spPr bwMode="auto">
          <a:xfrm>
            <a:off x="1079500" y="5710472"/>
            <a:ext cx="8064500" cy="6375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0" lang="zh-CN" altLang="en-US" sz="2800" b="1">
                <a:latin typeface="+mn-ea"/>
                <a:ea typeface="+mn-ea"/>
              </a:rPr>
              <a:t>因此，计算机中采用二进制代码表示信息</a:t>
            </a:r>
          </a:p>
        </p:txBody>
      </p:sp>
      <p:pic>
        <p:nvPicPr>
          <p:cNvPr id="2097163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16109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9191" name="墨迹 1049190"/>
              <p14:cNvContentPartPr/>
              <p14:nvPr/>
            </p14:nvContentPartPr>
            <p14:xfrm>
              <a:off x="9452780" y="1187987"/>
              <a:ext cx="162763" cy="1095869"/>
            </p14:xfrm>
          </p:contentPart>
        </mc:Choice>
        <mc:Fallback xmlns="">
          <p:sp>
            <p:nvSpPr>
              <p:cNvPr id="1049191" name=""/>
              <p:cNvSpPr/>
              <p:nvPr/>
            </p:nvSpPr>
            <p:spPr>
              <a:xfrm>
                <a:off x="9452780" y="1187987"/>
                <a:ext cx="162763" cy="1095869"/>
              </a:xfrm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extBox 2"/>
          <p:cNvSpPr txBox="1"/>
          <p:nvPr/>
        </p:nvSpPr>
        <p:spPr>
          <a:xfrm>
            <a:off x="827584" y="1181651"/>
            <a:ext cx="6840760" cy="199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编制程序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zh-CN" sz="2800" b="1">
                <a:latin typeface="Times New Roman" pitchFamily="18" charset="0"/>
                <a:cs typeface="Times New Roman" pitchFamily="18" charset="0"/>
              </a:rPr>
              <a:t>存储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程序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自动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、连续地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0" name="组合 47"/>
          <p:cNvGrpSpPr/>
          <p:nvPr/>
        </p:nvGrpSpPr>
        <p:grpSpPr>
          <a:xfrm>
            <a:off x="1189819" y="3841884"/>
            <a:ext cx="1642372" cy="523220"/>
            <a:chOff x="379644" y="4149080"/>
            <a:chExt cx="1642372" cy="523220"/>
          </a:xfrm>
        </p:grpSpPr>
        <p:sp>
          <p:nvSpPr>
            <p:cNvPr id="1048774" name="TextBox 43"/>
            <p:cNvSpPr txBox="1"/>
            <p:nvPr/>
          </p:nvSpPr>
          <p:spPr>
            <a:xfrm>
              <a:off x="379644" y="4149080"/>
              <a:ext cx="66396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PC</a:t>
              </a:r>
              <a:endPara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775" name="右箭头 46"/>
            <p:cNvSpPr/>
            <p:nvPr/>
          </p:nvSpPr>
          <p:spPr>
            <a:xfrm>
              <a:off x="1043608" y="4333205"/>
              <a:ext cx="978408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48"/>
          <p:cNvGrpSpPr/>
          <p:nvPr/>
        </p:nvGrpSpPr>
        <p:grpSpPr>
          <a:xfrm>
            <a:off x="1187624" y="4221088"/>
            <a:ext cx="1642372" cy="523220"/>
            <a:chOff x="379644" y="4149080"/>
            <a:chExt cx="1642372" cy="523220"/>
          </a:xfrm>
        </p:grpSpPr>
        <p:sp>
          <p:nvSpPr>
            <p:cNvPr id="1048776" name="TextBox 49"/>
            <p:cNvSpPr txBox="1"/>
            <p:nvPr/>
          </p:nvSpPr>
          <p:spPr>
            <a:xfrm>
              <a:off x="379644" y="4149080"/>
              <a:ext cx="66396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PC</a:t>
              </a:r>
              <a:endPara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777" name="右箭头 50"/>
            <p:cNvSpPr/>
            <p:nvPr/>
          </p:nvSpPr>
          <p:spPr>
            <a:xfrm>
              <a:off x="1043608" y="4333205"/>
              <a:ext cx="978408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26"/>
          <p:cNvGrpSpPr/>
          <p:nvPr/>
        </p:nvGrpSpPr>
        <p:grpSpPr>
          <a:xfrm>
            <a:off x="2915816" y="3573016"/>
            <a:ext cx="2668188" cy="2880320"/>
            <a:chOff x="4139952" y="1412776"/>
            <a:chExt cx="2468074" cy="2880320"/>
          </a:xfrm>
        </p:grpSpPr>
        <p:sp>
          <p:nvSpPr>
            <p:cNvPr id="1048778" name="矩形 2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79" name="矩形 2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8780" name="矩形 2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8781" name="矩形 3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2" name="矩形 3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3" name="矩形 3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4" name="矩形 3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5" name="矩形 3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86" name="矩形 3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程序空间</a:t>
              </a:r>
            </a:p>
          </p:txBody>
        </p:sp>
        <p:sp>
          <p:nvSpPr>
            <p:cNvPr id="1048787" name="矩形 3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8788" name="矩形 3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8789" name="矩形 3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8790" name="矩形 3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8791" name="矩形 4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792" name="矩形 4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793" name="矩形 4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组合 66"/>
          <p:cNvGrpSpPr/>
          <p:nvPr/>
        </p:nvGrpSpPr>
        <p:grpSpPr>
          <a:xfrm>
            <a:off x="5504212" y="3573016"/>
            <a:ext cx="2668188" cy="2880320"/>
            <a:chOff x="4139952" y="1412776"/>
            <a:chExt cx="2468074" cy="2880320"/>
          </a:xfrm>
        </p:grpSpPr>
        <p:sp>
          <p:nvSpPr>
            <p:cNvPr id="1048794" name="矩形 6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95" name="矩形 6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r>
                <a:rPr lang="en-US" altLang="zh-CN" sz="1800">
                  <a:solidFill>
                    <a:schemeClr val="tx1"/>
                  </a:solidFill>
                </a:rPr>
                <a:t>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96" name="矩形 6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r>
                <a:rPr lang="en-US" altLang="zh-CN" sz="1800">
                  <a:solidFill>
                    <a:schemeClr val="tx1"/>
                  </a:solidFill>
                </a:rPr>
                <a:t>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97" name="矩形 7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8</a:t>
              </a:r>
              <a:r>
                <a:rPr lang="en-US" altLang="zh-CN" sz="1800">
                  <a:solidFill>
                    <a:srgbClr val="0000FF"/>
                  </a:solidFill>
                </a:rPr>
                <a:t>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048798" name="矩形 7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799" name="矩形 7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800" name="矩形 7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</a:rPr>
                <a:t>数据空间</a:t>
              </a:r>
            </a:p>
          </p:txBody>
        </p:sp>
        <p:sp>
          <p:nvSpPr>
            <p:cNvPr id="1048801" name="矩形 7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02" name="矩形 7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03" name="矩形 7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8804" name="矩形 7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805" name="矩形 8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48806" name="矩形 8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48807" name="矩形 8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组合 44"/>
          <p:cNvGrpSpPr/>
          <p:nvPr/>
        </p:nvGrpSpPr>
        <p:grpSpPr>
          <a:xfrm>
            <a:off x="804777" y="2917"/>
            <a:ext cx="5904656" cy="839639"/>
            <a:chOff x="1044403" y="189434"/>
            <a:chExt cx="5904656" cy="839639"/>
          </a:xfrm>
        </p:grpSpPr>
        <p:sp>
          <p:nvSpPr>
            <p:cNvPr id="1048808" name="六边形 45"/>
            <p:cNvSpPr/>
            <p:nvPr/>
          </p:nvSpPr>
          <p:spPr>
            <a:xfrm>
              <a:off x="1336676" y="283390"/>
              <a:ext cx="561003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5" name="组合 51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0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10" name="椭圆 5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811" name="矩形 52"/>
            <p:cNvSpPr/>
            <p:nvPr/>
          </p:nvSpPr>
          <p:spPr>
            <a:xfrm>
              <a:off x="2064503" y="352699"/>
              <a:ext cx="4884556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1.1.3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存储程序的工作方式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6" name="组合 53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1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13" name="椭圆 5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矩形 2"/>
          <p:cNvSpPr/>
          <p:nvPr/>
        </p:nvSpPr>
        <p:spPr>
          <a:xfrm>
            <a:off x="1136167" y="1033572"/>
            <a:ext cx="6228080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/>
              <a:t>计算机系统由硬件系统和软件系统组成</a:t>
            </a:r>
          </a:p>
        </p:txBody>
      </p:sp>
      <p:grpSp>
        <p:nvGrpSpPr>
          <p:cNvPr id="128" name="组合 37"/>
          <p:cNvGrpSpPr/>
          <p:nvPr/>
        </p:nvGrpSpPr>
        <p:grpSpPr>
          <a:xfrm>
            <a:off x="2012925" y="5930205"/>
            <a:ext cx="6950546" cy="736600"/>
            <a:chOff x="1907704" y="5930205"/>
            <a:chExt cx="6950546" cy="736600"/>
          </a:xfrm>
        </p:grpSpPr>
        <p:sp>
          <p:nvSpPr>
            <p:cNvPr id="1048815" name="Text Box 10"/>
            <p:cNvSpPr txBox="1">
              <a:spLocks noChangeArrowheads="1"/>
            </p:cNvSpPr>
            <p:nvPr/>
          </p:nvSpPr>
          <p:spPr bwMode="auto">
            <a:xfrm>
              <a:off x="1907704" y="6093296"/>
              <a:ext cx="4183381" cy="485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dirty="0">
                  <a:latin typeface="宋体" charset="-122"/>
                </a:rPr>
                <a:t>冯</a:t>
              </a:r>
              <a:r>
                <a:rPr lang="zh-CN" altLang="en-US" sz="2800" dirty="0"/>
                <a:t>·</a:t>
              </a:r>
              <a:r>
                <a:rPr lang="zh-CN" altLang="en-US" sz="2800" dirty="0">
                  <a:latin typeface="宋体" charset="-122"/>
                </a:rPr>
                <a:t>诺依曼计算机硬件框图</a:t>
              </a:r>
            </a:p>
          </p:txBody>
        </p:sp>
        <p:sp>
          <p:nvSpPr>
            <p:cNvPr id="1048816" name="Line 33"/>
            <p:cNvSpPr>
              <a:spLocks noChangeShapeType="1"/>
            </p:cNvSpPr>
            <p:nvPr/>
          </p:nvSpPr>
          <p:spPr bwMode="auto">
            <a:xfrm>
              <a:off x="6877050" y="6090542"/>
              <a:ext cx="574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17" name="Rectangle 34"/>
            <p:cNvSpPr>
              <a:spLocks noChangeArrowheads="1"/>
            </p:cNvSpPr>
            <p:nvPr/>
          </p:nvSpPr>
          <p:spPr bwMode="auto">
            <a:xfrm>
              <a:off x="7524750" y="5930205"/>
              <a:ext cx="133350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>
                  <a:latin typeface="宋体" charset="-122"/>
                </a:rPr>
                <a:t>控制</a:t>
              </a:r>
              <a:r>
                <a:rPr lang="en-US" altLang="zh-CN" sz="2000">
                  <a:latin typeface="宋体" charset="-122"/>
                </a:rPr>
                <a:t>/</a:t>
              </a:r>
              <a:r>
                <a:rPr lang="zh-CN" altLang="en-US" sz="2000">
                  <a:latin typeface="宋体" charset="-122"/>
                </a:rPr>
                <a:t>反馈线</a:t>
              </a:r>
            </a:p>
          </p:txBody>
        </p:sp>
        <p:sp>
          <p:nvSpPr>
            <p:cNvPr id="1048818" name="Line 35"/>
            <p:cNvSpPr>
              <a:spLocks noChangeShapeType="1"/>
            </p:cNvSpPr>
            <p:nvPr/>
          </p:nvSpPr>
          <p:spPr bwMode="auto">
            <a:xfrm>
              <a:off x="6877050" y="6522342"/>
              <a:ext cx="574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19" name="Rectangle 36"/>
            <p:cNvSpPr>
              <a:spLocks noChangeArrowheads="1"/>
            </p:cNvSpPr>
            <p:nvPr/>
          </p:nvSpPr>
          <p:spPr bwMode="auto">
            <a:xfrm>
              <a:off x="7524750" y="6362005"/>
              <a:ext cx="7667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>
                  <a:latin typeface="宋体" charset="-122"/>
                </a:rPr>
                <a:t>数据线</a:t>
              </a:r>
            </a:p>
          </p:txBody>
        </p:sp>
      </p:grpSp>
      <p:grpSp>
        <p:nvGrpSpPr>
          <p:cNvPr id="129" name="组合 36"/>
          <p:cNvGrpSpPr/>
          <p:nvPr/>
        </p:nvGrpSpPr>
        <p:grpSpPr>
          <a:xfrm>
            <a:off x="654694" y="2040830"/>
            <a:ext cx="7805738" cy="3509962"/>
            <a:chOff x="457200" y="2040830"/>
            <a:chExt cx="7805738" cy="3509962"/>
          </a:xfrm>
        </p:grpSpPr>
        <p:sp>
          <p:nvSpPr>
            <p:cNvPr id="1048820" name="Rectangle 12"/>
            <p:cNvSpPr>
              <a:spLocks noChangeArrowheads="1"/>
            </p:cNvSpPr>
            <p:nvPr/>
          </p:nvSpPr>
          <p:spPr bwMode="auto">
            <a:xfrm>
              <a:off x="3870325" y="2040830"/>
              <a:ext cx="1260475" cy="676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048821" name="Rectangle 13"/>
            <p:cNvSpPr>
              <a:spLocks noChangeArrowheads="1"/>
            </p:cNvSpPr>
            <p:nvPr/>
          </p:nvSpPr>
          <p:spPr bwMode="auto">
            <a:xfrm>
              <a:off x="3962400" y="2137667"/>
              <a:ext cx="1066801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存储器</a:t>
              </a:r>
            </a:p>
          </p:txBody>
        </p:sp>
        <p:sp>
          <p:nvSpPr>
            <p:cNvPr id="1048822" name="Rectangle 14"/>
            <p:cNvSpPr>
              <a:spLocks noChangeArrowheads="1"/>
            </p:cNvSpPr>
            <p:nvPr/>
          </p:nvSpPr>
          <p:spPr bwMode="auto">
            <a:xfrm>
              <a:off x="1314450" y="3409255"/>
              <a:ext cx="1512888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048823" name="Rectangle 15"/>
            <p:cNvSpPr>
              <a:spLocks noChangeArrowheads="1"/>
            </p:cNvSpPr>
            <p:nvPr/>
          </p:nvSpPr>
          <p:spPr bwMode="auto">
            <a:xfrm>
              <a:off x="1368425" y="3510855"/>
              <a:ext cx="1422400" cy="393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输入设备</a:t>
              </a:r>
            </a:p>
          </p:txBody>
        </p:sp>
        <p:sp>
          <p:nvSpPr>
            <p:cNvPr id="1048824" name="Rectangle 16"/>
            <p:cNvSpPr>
              <a:spLocks noChangeArrowheads="1"/>
            </p:cNvSpPr>
            <p:nvPr/>
          </p:nvSpPr>
          <p:spPr bwMode="auto">
            <a:xfrm>
              <a:off x="3849688" y="3409255"/>
              <a:ext cx="1262062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048825" name="Rectangle 17"/>
            <p:cNvSpPr>
              <a:spLocks noChangeArrowheads="1"/>
            </p:cNvSpPr>
            <p:nvPr/>
          </p:nvSpPr>
          <p:spPr bwMode="auto">
            <a:xfrm>
              <a:off x="3962400" y="3510855"/>
              <a:ext cx="1066801" cy="393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运算器</a:t>
              </a:r>
            </a:p>
          </p:txBody>
        </p:sp>
        <p:sp>
          <p:nvSpPr>
            <p:cNvPr id="1048826" name="Rectangle 18"/>
            <p:cNvSpPr>
              <a:spLocks noChangeArrowheads="1"/>
            </p:cNvSpPr>
            <p:nvPr/>
          </p:nvSpPr>
          <p:spPr bwMode="auto">
            <a:xfrm>
              <a:off x="3830638" y="4874517"/>
              <a:ext cx="1260475" cy="676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048827" name="Rectangle 19"/>
            <p:cNvSpPr>
              <a:spLocks noChangeArrowheads="1"/>
            </p:cNvSpPr>
            <p:nvPr/>
          </p:nvSpPr>
          <p:spPr bwMode="auto">
            <a:xfrm>
              <a:off x="3906838" y="4963417"/>
              <a:ext cx="10668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控制器</a:t>
              </a:r>
            </a:p>
          </p:txBody>
        </p:sp>
        <p:sp>
          <p:nvSpPr>
            <p:cNvPr id="1048828" name="Rectangle 20"/>
            <p:cNvSpPr>
              <a:spLocks noChangeArrowheads="1"/>
            </p:cNvSpPr>
            <p:nvPr/>
          </p:nvSpPr>
          <p:spPr bwMode="auto">
            <a:xfrm>
              <a:off x="6157913" y="3409255"/>
              <a:ext cx="1512887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048829" name="Rectangle 21"/>
            <p:cNvSpPr>
              <a:spLocks noChangeArrowheads="1"/>
            </p:cNvSpPr>
            <p:nvPr/>
          </p:nvSpPr>
          <p:spPr bwMode="auto">
            <a:xfrm>
              <a:off x="6194425" y="3510855"/>
              <a:ext cx="1422400" cy="393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输出设备</a:t>
              </a:r>
            </a:p>
          </p:txBody>
        </p:sp>
        <p:sp>
          <p:nvSpPr>
            <p:cNvPr id="1048830" name="Freeform 22"/>
            <p:cNvSpPr/>
            <p:nvPr/>
          </p:nvSpPr>
          <p:spPr bwMode="auto">
            <a:xfrm>
              <a:off x="2057400" y="4088705"/>
              <a:ext cx="1752600" cy="1144587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2147483647 h 721"/>
                <a:gd name="T4" fmla="*/ 2147483647 w 1104"/>
                <a:gd name="T5" fmla="*/ 2147483647 h 7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31" name="Freeform 23"/>
            <p:cNvSpPr/>
            <p:nvPr/>
          </p:nvSpPr>
          <p:spPr bwMode="auto">
            <a:xfrm>
              <a:off x="3482975" y="2336105"/>
              <a:ext cx="758825" cy="2535237"/>
            </a:xfrm>
            <a:custGeom>
              <a:avLst/>
              <a:gdLst>
                <a:gd name="T0" fmla="*/ 2147483647 w 478"/>
                <a:gd name="T1" fmla="*/ 2147483647 h 1597"/>
                <a:gd name="T2" fmla="*/ 2147483647 w 478"/>
                <a:gd name="T3" fmla="*/ 0 h 1597"/>
                <a:gd name="T4" fmla="*/ 0 w 478"/>
                <a:gd name="T5" fmla="*/ 2147483647 h 1597"/>
                <a:gd name="T6" fmla="*/ 2147483647 w 478"/>
                <a:gd name="T7" fmla="*/ 2147483647 h 1597"/>
                <a:gd name="T8" fmla="*/ 2147483647 w 478"/>
                <a:gd name="T9" fmla="*/ 214748364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32" name="Freeform 24"/>
            <p:cNvSpPr/>
            <p:nvPr/>
          </p:nvSpPr>
          <p:spPr bwMode="auto">
            <a:xfrm>
              <a:off x="4648200" y="4090292"/>
              <a:ext cx="1588" cy="784225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2147483647 h 4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33" name="Freeform 25"/>
            <p:cNvSpPr/>
            <p:nvPr/>
          </p:nvSpPr>
          <p:spPr bwMode="auto">
            <a:xfrm>
              <a:off x="5095875" y="4090292"/>
              <a:ext cx="1762125" cy="1295400"/>
            </a:xfrm>
            <a:custGeom>
              <a:avLst/>
              <a:gdLst>
                <a:gd name="T0" fmla="*/ 2147483647 w 1110"/>
                <a:gd name="T1" fmla="*/ 0 h 816"/>
                <a:gd name="T2" fmla="*/ 2147483647 w 1110"/>
                <a:gd name="T3" fmla="*/ 2147483647 h 816"/>
                <a:gd name="T4" fmla="*/ 0 w 1110"/>
                <a:gd name="T5" fmla="*/ 2147483647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34" name="Freeform 26"/>
            <p:cNvSpPr/>
            <p:nvPr/>
          </p:nvSpPr>
          <p:spPr bwMode="auto">
            <a:xfrm>
              <a:off x="4257675" y="2713930"/>
              <a:ext cx="1588" cy="690562"/>
            </a:xfrm>
            <a:custGeom>
              <a:avLst/>
              <a:gdLst>
                <a:gd name="T0" fmla="*/ 0 w 1"/>
                <a:gd name="T1" fmla="*/ 2147483647 h 435"/>
                <a:gd name="T2" fmla="*/ 0 w 1"/>
                <a:gd name="T3" fmla="*/ 0 h 4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35" name="Freeform 27"/>
            <p:cNvSpPr/>
            <p:nvPr/>
          </p:nvSpPr>
          <p:spPr bwMode="auto">
            <a:xfrm>
              <a:off x="4640263" y="2718692"/>
              <a:ext cx="1587" cy="681038"/>
            </a:xfrm>
            <a:custGeom>
              <a:avLst/>
              <a:gdLst>
                <a:gd name="T0" fmla="*/ 0 w 1"/>
                <a:gd name="T1" fmla="*/ 0 h 429"/>
                <a:gd name="T2" fmla="*/ 2147483647 w 1"/>
                <a:gd name="T3" fmla="*/ 2147483647 h 4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36" name="Freeform 28"/>
            <p:cNvSpPr/>
            <p:nvPr/>
          </p:nvSpPr>
          <p:spPr bwMode="auto">
            <a:xfrm>
              <a:off x="4637088" y="3023492"/>
              <a:ext cx="925512" cy="2062163"/>
            </a:xfrm>
            <a:custGeom>
              <a:avLst/>
              <a:gdLst>
                <a:gd name="T0" fmla="*/ 0 w 583"/>
                <a:gd name="T1" fmla="*/ 0 h 1299"/>
                <a:gd name="T2" fmla="*/ 2147483647 w 583"/>
                <a:gd name="T3" fmla="*/ 0 h 1299"/>
                <a:gd name="T4" fmla="*/ 2147483647 w 583"/>
                <a:gd name="T5" fmla="*/ 2147483647 h 1299"/>
                <a:gd name="T6" fmla="*/ 2147483647 w 583"/>
                <a:gd name="T7" fmla="*/ 2147483647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37" name="Freeform 29"/>
            <p:cNvSpPr/>
            <p:nvPr/>
          </p:nvSpPr>
          <p:spPr bwMode="auto">
            <a:xfrm>
              <a:off x="457200" y="3707705"/>
              <a:ext cx="850900" cy="1587"/>
            </a:xfrm>
            <a:custGeom>
              <a:avLst/>
              <a:gdLst>
                <a:gd name="T0" fmla="*/ 0 w 536"/>
                <a:gd name="T1" fmla="*/ 2147483647 h 1"/>
                <a:gd name="T2" fmla="*/ 2147483647 w 53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38" name="Freeform 30"/>
            <p:cNvSpPr/>
            <p:nvPr/>
          </p:nvSpPr>
          <p:spPr bwMode="auto">
            <a:xfrm>
              <a:off x="2819400" y="3709292"/>
              <a:ext cx="1031875" cy="1588"/>
            </a:xfrm>
            <a:custGeom>
              <a:avLst/>
              <a:gdLst>
                <a:gd name="T0" fmla="*/ 0 w 650"/>
                <a:gd name="T1" fmla="*/ 0 h 1"/>
                <a:gd name="T2" fmla="*/ 2147483647 w 65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39" name="Freeform 31"/>
            <p:cNvSpPr/>
            <p:nvPr/>
          </p:nvSpPr>
          <p:spPr bwMode="auto">
            <a:xfrm>
              <a:off x="5105400" y="3709292"/>
              <a:ext cx="1047750" cy="1588"/>
            </a:xfrm>
            <a:custGeom>
              <a:avLst/>
              <a:gdLst>
                <a:gd name="T0" fmla="*/ 0 w 660"/>
                <a:gd name="T1" fmla="*/ 0 h 1"/>
                <a:gd name="T2" fmla="*/ 2147483647 w 66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40" name="Freeform 32"/>
            <p:cNvSpPr/>
            <p:nvPr/>
          </p:nvSpPr>
          <p:spPr bwMode="auto">
            <a:xfrm>
              <a:off x="7678738" y="3709292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2147483647 w 36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8841" name="Rectangle 42"/>
            <p:cNvSpPr>
              <a:spLocks noChangeArrowheads="1"/>
            </p:cNvSpPr>
            <p:nvPr/>
          </p:nvSpPr>
          <p:spPr bwMode="auto">
            <a:xfrm>
              <a:off x="663575" y="3731517"/>
              <a:ext cx="50800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数据</a:t>
              </a:r>
            </a:p>
          </p:txBody>
        </p:sp>
        <p:sp>
          <p:nvSpPr>
            <p:cNvPr id="1048842" name="Rectangle 43"/>
            <p:cNvSpPr>
              <a:spLocks noChangeArrowheads="1"/>
            </p:cNvSpPr>
            <p:nvPr/>
          </p:nvSpPr>
          <p:spPr bwMode="auto">
            <a:xfrm>
              <a:off x="677863" y="3355280"/>
              <a:ext cx="50800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程序</a:t>
              </a:r>
            </a:p>
          </p:txBody>
        </p:sp>
        <p:sp>
          <p:nvSpPr>
            <p:cNvPr id="1048843" name="Rectangle 44"/>
            <p:cNvSpPr>
              <a:spLocks noChangeArrowheads="1"/>
            </p:cNvSpPr>
            <p:nvPr/>
          </p:nvSpPr>
          <p:spPr bwMode="auto">
            <a:xfrm>
              <a:off x="7735888" y="3768030"/>
              <a:ext cx="508000" cy="27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结果</a:t>
              </a:r>
            </a:p>
          </p:txBody>
        </p:sp>
        <p:sp>
          <p:nvSpPr>
            <p:cNvPr id="1048844" name="Rectangle 45"/>
            <p:cNvSpPr>
              <a:spLocks noChangeArrowheads="1"/>
            </p:cNvSpPr>
            <p:nvPr/>
          </p:nvSpPr>
          <p:spPr bwMode="auto">
            <a:xfrm>
              <a:off x="7731125" y="3355280"/>
              <a:ext cx="50800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计算</a:t>
              </a:r>
            </a:p>
          </p:txBody>
        </p:sp>
      </p:grpSp>
      <p:grpSp>
        <p:nvGrpSpPr>
          <p:cNvPr id="130" name="组合 4"/>
          <p:cNvGrpSpPr/>
          <p:nvPr/>
        </p:nvGrpSpPr>
        <p:grpSpPr bwMode="auto">
          <a:xfrm>
            <a:off x="5219700" y="1704289"/>
            <a:ext cx="3096716" cy="1650996"/>
            <a:chOff x="5220073" y="1094706"/>
            <a:chExt cx="3096331" cy="1651669"/>
          </a:xfrm>
        </p:grpSpPr>
        <p:cxnSp>
          <p:nvCxnSpPr>
            <p:cNvPr id="3145732" name="直接箭头连接符 34"/>
            <p:cNvCxnSpPr>
              <a:cxnSpLocks/>
            </p:cNvCxnSpPr>
            <p:nvPr/>
          </p:nvCxnSpPr>
          <p:spPr bwMode="auto">
            <a:xfrm flipH="1">
              <a:off x="5220073" y="1726783"/>
              <a:ext cx="1512700" cy="1019592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45" name="Rectangle 34"/>
            <p:cNvSpPr>
              <a:spLocks noChangeArrowheads="1"/>
            </p:cNvSpPr>
            <p:nvPr/>
          </p:nvSpPr>
          <p:spPr bwMode="auto">
            <a:xfrm>
              <a:off x="6730688" y="1094706"/>
              <a:ext cx="1585716" cy="11815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+mn-ea"/>
                  <a:ea typeface="+mn-ea"/>
                </a:rPr>
                <a:t>以运算器或存储器为</a:t>
              </a:r>
              <a:r>
                <a:rPr lang="zh-CN" altLang="en-US" sz="2800" b="1" dirty="0">
                  <a:solidFill>
                    <a:srgbClr val="0000FF"/>
                  </a:solidFill>
                  <a:latin typeface="+mn-ea"/>
                  <a:ea typeface="+mn-ea"/>
                </a:rPr>
                <a:t>中心</a:t>
              </a:r>
            </a:p>
          </p:txBody>
        </p:sp>
      </p:grpSp>
      <p:sp>
        <p:nvSpPr>
          <p:cNvPr id="1048846" name="矩形 38"/>
          <p:cNvSpPr/>
          <p:nvPr/>
        </p:nvSpPr>
        <p:spPr>
          <a:xfrm>
            <a:off x="3851920" y="3284984"/>
            <a:ext cx="1800200" cy="25202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47" name="TextBox 39"/>
          <p:cNvSpPr txBox="1"/>
          <p:nvPr/>
        </p:nvSpPr>
        <p:spPr>
          <a:xfrm>
            <a:off x="4355976" y="4222829"/>
            <a:ext cx="1059180" cy="624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1" name="组合 40"/>
          <p:cNvGrpSpPr/>
          <p:nvPr/>
        </p:nvGrpSpPr>
        <p:grpSpPr>
          <a:xfrm>
            <a:off x="825847" y="-2927"/>
            <a:ext cx="5904656" cy="839639"/>
            <a:chOff x="1044403" y="189434"/>
            <a:chExt cx="5904656" cy="839639"/>
          </a:xfrm>
        </p:grpSpPr>
        <p:sp>
          <p:nvSpPr>
            <p:cNvPr id="1048848" name="六边形 41"/>
            <p:cNvSpPr/>
            <p:nvPr/>
          </p:nvSpPr>
          <p:spPr>
            <a:xfrm>
              <a:off x="1336676" y="283390"/>
              <a:ext cx="539809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2" name="组合 42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4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50" name="椭圆 4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851" name="矩形 43"/>
            <p:cNvSpPr/>
            <p:nvPr/>
          </p:nvSpPr>
          <p:spPr>
            <a:xfrm>
              <a:off x="2064503" y="352699"/>
              <a:ext cx="4884556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1.2.1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计算机的五大部件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" name="组合 44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5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53" name="椭圆 4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4" grpId="0"/>
      <p:bldP spid="1048846" grpId="0" animBg="1"/>
      <p:bldP spid="10488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TextBox 1"/>
          <p:cNvSpPr txBox="1"/>
          <p:nvPr/>
        </p:nvSpPr>
        <p:spPr>
          <a:xfrm>
            <a:off x="1403648" y="123702"/>
            <a:ext cx="133858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 CPU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4" name="图片 2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9488" y="164631"/>
            <a:ext cx="2049016" cy="1680193"/>
          </a:xfrm>
          <a:prstGeom prst="rect">
            <a:avLst/>
          </a:prstGeom>
        </p:spPr>
      </p:pic>
      <p:sp>
        <p:nvSpPr>
          <p:cNvPr id="1048855" name="TextBox 3"/>
          <p:cNvSpPr txBox="1"/>
          <p:nvPr/>
        </p:nvSpPr>
        <p:spPr>
          <a:xfrm>
            <a:off x="179512" y="1153717"/>
            <a:ext cx="6984776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CPU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是计算机硬件系统的核心部件，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的主要功能是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读取并执行指令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856" name="矩形 4"/>
          <p:cNvSpPr/>
          <p:nvPr/>
        </p:nvSpPr>
        <p:spPr>
          <a:xfrm>
            <a:off x="144016" y="2924295"/>
            <a:ext cx="8964488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由运算器、寄存器组、控制器组成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完成算术运算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定点运算、浮点运算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逻辑运算。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用来存放数据信息和控制信息。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提供整个系统工作所需的各种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控制信号（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微命令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pic>
        <p:nvPicPr>
          <p:cNvPr id="2097165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56642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8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extBox 1"/>
          <p:cNvSpPr txBox="1"/>
          <p:nvPr/>
        </p:nvSpPr>
        <p:spPr>
          <a:xfrm>
            <a:off x="1371136" y="129779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存储器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858" name="矩形 2"/>
          <p:cNvSpPr/>
          <p:nvPr/>
        </p:nvSpPr>
        <p:spPr>
          <a:xfrm>
            <a:off x="179512" y="764704"/>
            <a:ext cx="8856984" cy="128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存储器用来存储信息，包括程序、数据、文档等。存储器</a:t>
            </a:r>
            <a:r>
              <a:rPr lang="zh-CN" altLang="zh-CN" sz="2800" b="1"/>
              <a:t>主要分为缓存、</a:t>
            </a:r>
            <a:r>
              <a:rPr lang="zh-CN" altLang="en-US" sz="2800" b="1"/>
              <a:t>主</a:t>
            </a:r>
            <a:r>
              <a:rPr lang="zh-CN" altLang="zh-CN" sz="2800" b="1"/>
              <a:t>存和</a:t>
            </a:r>
            <a:r>
              <a:rPr lang="zh-CN" altLang="en-US" sz="2800" b="1"/>
              <a:t>外</a:t>
            </a:r>
            <a:r>
              <a:rPr lang="zh-CN" altLang="zh-CN" sz="2800" b="1"/>
              <a:t>存</a:t>
            </a:r>
            <a:r>
              <a:rPr lang="zh-CN" altLang="zh-CN" sz="2800" b="1" dirty="0"/>
              <a:t>三级存储存储体系。</a:t>
            </a:r>
            <a:endParaRPr lang="zh-CN" altLang="en-US" sz="2800" b="1" dirty="0"/>
          </a:p>
        </p:txBody>
      </p:sp>
      <p:grpSp>
        <p:nvGrpSpPr>
          <p:cNvPr id="136" name="组合 3"/>
          <p:cNvGrpSpPr/>
          <p:nvPr/>
        </p:nvGrpSpPr>
        <p:grpSpPr>
          <a:xfrm>
            <a:off x="1403648" y="2493616"/>
            <a:ext cx="3168650" cy="3890004"/>
            <a:chOff x="3924300" y="2420889"/>
            <a:chExt cx="3168650" cy="3890004"/>
          </a:xfrm>
        </p:grpSpPr>
        <p:sp>
          <p:nvSpPr>
            <p:cNvPr id="1048859" name="Text Box 66"/>
            <p:cNvSpPr txBox="1">
              <a:spLocks noChangeArrowheads="1"/>
            </p:cNvSpPr>
            <p:nvPr/>
          </p:nvSpPr>
          <p:spPr bwMode="auto">
            <a:xfrm>
              <a:off x="3924300" y="5876553"/>
              <a:ext cx="3168650" cy="4343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外存</a:t>
              </a:r>
            </a:p>
          </p:txBody>
        </p:sp>
        <p:sp>
          <p:nvSpPr>
            <p:cNvPr id="1048860" name="Text Box 67"/>
            <p:cNvSpPr txBox="1">
              <a:spLocks noChangeArrowheads="1"/>
            </p:cNvSpPr>
            <p:nvPr/>
          </p:nvSpPr>
          <p:spPr bwMode="auto">
            <a:xfrm>
              <a:off x="4486275" y="4779963"/>
              <a:ext cx="2030413" cy="4343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1048861" name="Text Box 68"/>
            <p:cNvSpPr txBox="1">
              <a:spLocks noChangeArrowheads="1"/>
            </p:cNvSpPr>
            <p:nvPr/>
          </p:nvSpPr>
          <p:spPr bwMode="auto">
            <a:xfrm>
              <a:off x="4787900" y="3811588"/>
              <a:ext cx="1223963" cy="40957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L2 Cache</a:t>
              </a:r>
            </a:p>
          </p:txBody>
        </p:sp>
        <p:sp>
          <p:nvSpPr>
            <p:cNvPr id="1048862" name="Text Box 69"/>
            <p:cNvSpPr txBox="1">
              <a:spLocks noChangeArrowheads="1"/>
            </p:cNvSpPr>
            <p:nvPr/>
          </p:nvSpPr>
          <p:spPr bwMode="auto">
            <a:xfrm>
              <a:off x="4500364" y="2420889"/>
              <a:ext cx="2232248" cy="8636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048863" name="Line 70"/>
            <p:cNvSpPr>
              <a:spLocks noChangeShapeType="1"/>
            </p:cNvSpPr>
            <p:nvPr/>
          </p:nvSpPr>
          <p:spPr bwMode="auto">
            <a:xfrm>
              <a:off x="5435600" y="4221163"/>
              <a:ext cx="0" cy="503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64" name="Line 71"/>
            <p:cNvSpPr>
              <a:spLocks noChangeShapeType="1"/>
            </p:cNvSpPr>
            <p:nvPr/>
          </p:nvSpPr>
          <p:spPr bwMode="auto">
            <a:xfrm>
              <a:off x="5435600" y="5373688"/>
              <a:ext cx="0" cy="503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65" name="Line 72"/>
            <p:cNvSpPr>
              <a:spLocks noChangeShapeType="1"/>
            </p:cNvSpPr>
            <p:nvPr/>
          </p:nvSpPr>
          <p:spPr bwMode="auto">
            <a:xfrm>
              <a:off x="6156325" y="3284538"/>
              <a:ext cx="0" cy="144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66" name="Line 73"/>
            <p:cNvSpPr>
              <a:spLocks noChangeShapeType="1"/>
            </p:cNvSpPr>
            <p:nvPr/>
          </p:nvSpPr>
          <p:spPr bwMode="auto">
            <a:xfrm>
              <a:off x="5435600" y="3286125"/>
              <a:ext cx="0" cy="503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67" name="Text Box 74"/>
            <p:cNvSpPr txBox="1">
              <a:spLocks noChangeArrowheads="1"/>
            </p:cNvSpPr>
            <p:nvPr/>
          </p:nvSpPr>
          <p:spPr bwMode="auto">
            <a:xfrm>
              <a:off x="4789512" y="2924944"/>
              <a:ext cx="1151012" cy="36933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 Cache</a:t>
              </a:r>
            </a:p>
          </p:txBody>
        </p:sp>
      </p:grpSp>
      <p:pic>
        <p:nvPicPr>
          <p:cNvPr id="2097166" name="图片 14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3522" y="2492896"/>
            <a:ext cx="1992814" cy="1634108"/>
          </a:xfrm>
          <a:prstGeom prst="rect">
            <a:avLst/>
          </a:prstGeom>
        </p:spPr>
      </p:pic>
      <p:pic>
        <p:nvPicPr>
          <p:cNvPr id="2097167" name="图片 15" descr="内存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3995" y="4221088"/>
            <a:ext cx="1787690" cy="1340768"/>
          </a:xfrm>
          <a:prstGeom prst="rect">
            <a:avLst/>
          </a:prstGeom>
        </p:spPr>
      </p:pic>
      <p:pic>
        <p:nvPicPr>
          <p:cNvPr id="2097168" name="图片 16" descr="硬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5085184"/>
            <a:ext cx="1700808" cy="1700808"/>
          </a:xfrm>
          <a:prstGeom prst="rect">
            <a:avLst/>
          </a:prstGeom>
        </p:spPr>
      </p:pic>
      <p:pic>
        <p:nvPicPr>
          <p:cNvPr id="2097169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67793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extBox 1"/>
          <p:cNvSpPr txBox="1"/>
          <p:nvPr/>
        </p:nvSpPr>
        <p:spPr>
          <a:xfrm>
            <a:off x="1412492" y="116632"/>
            <a:ext cx="3853181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输入设备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和输出设备</a:t>
            </a:r>
          </a:p>
        </p:txBody>
      </p:sp>
      <p:pic>
        <p:nvPicPr>
          <p:cNvPr id="2097170" name="图片 2" descr="Z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708920"/>
            <a:ext cx="5616624" cy="3102307"/>
          </a:xfrm>
          <a:prstGeom prst="rect">
            <a:avLst/>
          </a:prstGeom>
        </p:spPr>
      </p:pic>
      <p:pic>
        <p:nvPicPr>
          <p:cNvPr id="2097171" name="图片 3" descr="键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5134" y="5373216"/>
            <a:ext cx="1988674" cy="1133686"/>
          </a:xfrm>
          <a:prstGeom prst="rect">
            <a:avLst/>
          </a:prstGeom>
        </p:spPr>
      </p:pic>
      <p:pic>
        <p:nvPicPr>
          <p:cNvPr id="2097172" name="Picture 2" descr="http://p2.so.qhmsg.com/bdr/_240_/t01cf7cddec0fe856c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5517232"/>
            <a:ext cx="1093765" cy="661449"/>
          </a:xfrm>
          <a:prstGeom prst="rect">
            <a:avLst/>
          </a:prstGeom>
          <a:noFill/>
        </p:spPr>
      </p:pic>
      <p:pic>
        <p:nvPicPr>
          <p:cNvPr id="2097173" name="Picture 4" descr="http://p4.so.qhimgs1.com/bdr/_240_/t01d721a13cb4e825b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287015"/>
            <a:ext cx="2183904" cy="1637929"/>
          </a:xfrm>
          <a:prstGeom prst="rect">
            <a:avLst/>
          </a:prstGeom>
          <a:noFill/>
        </p:spPr>
      </p:pic>
      <p:pic>
        <p:nvPicPr>
          <p:cNvPr id="2097174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167793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grpSp>
        <p:nvGrpSpPr>
          <p:cNvPr id="138" name="组合 5"/>
          <p:cNvGrpSpPr/>
          <p:nvPr/>
        </p:nvGrpSpPr>
        <p:grpSpPr>
          <a:xfrm>
            <a:off x="539552" y="895096"/>
            <a:ext cx="2592288" cy="2101856"/>
            <a:chOff x="539552" y="895096"/>
            <a:chExt cx="2592288" cy="2101856"/>
          </a:xfrm>
        </p:grpSpPr>
        <p:pic>
          <p:nvPicPr>
            <p:cNvPr id="2097175" name="图片 4" descr="显示器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552" y="895096"/>
              <a:ext cx="2592288" cy="2101856"/>
            </a:xfrm>
            <a:prstGeom prst="rect">
              <a:avLst/>
            </a:prstGeom>
          </p:spPr>
        </p:pic>
        <p:pic>
          <p:nvPicPr>
            <p:cNvPr id="2097176" name="Picture 2" descr="http://c-home.centaline.com.cn/upfile/big/201110212342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7584" y="1189633"/>
              <a:ext cx="1988674" cy="1262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extBox 1"/>
          <p:cNvSpPr txBox="1"/>
          <p:nvPr/>
        </p:nvSpPr>
        <p:spPr>
          <a:xfrm>
            <a:off x="1415034" y="116632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总线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与接口</a:t>
            </a:r>
          </a:p>
        </p:txBody>
      </p:sp>
      <p:grpSp>
        <p:nvGrpSpPr>
          <p:cNvPr id="140" name="Group 67"/>
          <p:cNvGrpSpPr/>
          <p:nvPr/>
        </p:nvGrpSpPr>
        <p:grpSpPr bwMode="auto">
          <a:xfrm>
            <a:off x="773113" y="764704"/>
            <a:ext cx="7543800" cy="3079750"/>
            <a:chOff x="336" y="1468"/>
            <a:chExt cx="4752" cy="1940"/>
          </a:xfrm>
        </p:grpSpPr>
        <p:sp>
          <p:nvSpPr>
            <p:cNvPr id="1048870" name="Text Box 4"/>
            <p:cNvSpPr txBox="1">
              <a:spLocks noChangeArrowheads="1"/>
            </p:cNvSpPr>
            <p:nvPr/>
          </p:nvSpPr>
          <p:spPr bwMode="auto">
            <a:xfrm>
              <a:off x="2294" y="1468"/>
              <a:ext cx="1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latin typeface="+mn-ea"/>
              </a:endParaRPr>
            </a:p>
          </p:txBody>
        </p:sp>
        <p:sp>
          <p:nvSpPr>
            <p:cNvPr id="1048871" name="Text Box 23"/>
            <p:cNvSpPr txBox="1">
              <a:spLocks noChangeArrowheads="1"/>
            </p:cNvSpPr>
            <p:nvPr/>
          </p:nvSpPr>
          <p:spPr bwMode="auto">
            <a:xfrm>
              <a:off x="576" y="1920"/>
              <a:ext cx="28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>
                <a:latin typeface="+mn-ea"/>
              </a:endParaRPr>
            </a:p>
          </p:txBody>
        </p:sp>
        <p:sp>
          <p:nvSpPr>
            <p:cNvPr id="1048872" name="Rectangle 44"/>
            <p:cNvSpPr>
              <a:spLocks noChangeArrowheads="1"/>
            </p:cNvSpPr>
            <p:nvPr/>
          </p:nvSpPr>
          <p:spPr bwMode="auto">
            <a:xfrm>
              <a:off x="384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73" name="Rectangle 45"/>
            <p:cNvSpPr>
              <a:spLocks noChangeArrowheads="1"/>
            </p:cNvSpPr>
            <p:nvPr/>
          </p:nvSpPr>
          <p:spPr bwMode="auto">
            <a:xfrm>
              <a:off x="1392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74" name="Rectangle 46"/>
            <p:cNvSpPr>
              <a:spLocks noChangeArrowheads="1"/>
            </p:cNvSpPr>
            <p:nvPr/>
          </p:nvSpPr>
          <p:spPr bwMode="auto">
            <a:xfrm>
              <a:off x="2400" y="297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75" name="Rectangle 47"/>
            <p:cNvSpPr>
              <a:spLocks noChangeArrowheads="1"/>
            </p:cNvSpPr>
            <p:nvPr/>
          </p:nvSpPr>
          <p:spPr bwMode="auto">
            <a:xfrm>
              <a:off x="2400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76" name="Rectangle 48"/>
            <p:cNvSpPr>
              <a:spLocks noChangeArrowheads="1"/>
            </p:cNvSpPr>
            <p:nvPr/>
          </p:nvSpPr>
          <p:spPr bwMode="auto">
            <a:xfrm>
              <a:off x="4032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77" name="Rectangle 49"/>
            <p:cNvSpPr>
              <a:spLocks noChangeArrowheads="1"/>
            </p:cNvSpPr>
            <p:nvPr/>
          </p:nvSpPr>
          <p:spPr bwMode="auto">
            <a:xfrm>
              <a:off x="4032" y="297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78" name="Line 50"/>
            <p:cNvSpPr>
              <a:spLocks noChangeShapeType="1"/>
            </p:cNvSpPr>
            <p:nvPr/>
          </p:nvSpPr>
          <p:spPr bwMode="auto">
            <a:xfrm>
              <a:off x="336" y="1968"/>
              <a:ext cx="4752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79" name="Line 51"/>
            <p:cNvSpPr>
              <a:spLocks noChangeShapeType="1"/>
            </p:cNvSpPr>
            <p:nvPr/>
          </p:nvSpPr>
          <p:spPr bwMode="auto">
            <a:xfrm>
              <a:off x="2784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80" name="Line 52"/>
            <p:cNvSpPr>
              <a:spLocks noChangeShapeType="1"/>
            </p:cNvSpPr>
            <p:nvPr/>
          </p:nvSpPr>
          <p:spPr bwMode="auto">
            <a:xfrm>
              <a:off x="2784" y="26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81" name="Line 53"/>
            <p:cNvSpPr>
              <a:spLocks noChangeShapeType="1"/>
            </p:cNvSpPr>
            <p:nvPr/>
          </p:nvSpPr>
          <p:spPr bwMode="auto">
            <a:xfrm>
              <a:off x="4416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82" name="Line 54"/>
            <p:cNvSpPr>
              <a:spLocks noChangeShapeType="1"/>
            </p:cNvSpPr>
            <p:nvPr/>
          </p:nvSpPr>
          <p:spPr bwMode="auto">
            <a:xfrm>
              <a:off x="4416" y="26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83" name="Line 55"/>
            <p:cNvSpPr>
              <a:spLocks noChangeShapeType="1"/>
            </p:cNvSpPr>
            <p:nvPr/>
          </p:nvSpPr>
          <p:spPr bwMode="auto">
            <a:xfrm>
              <a:off x="3360" y="2496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84" name="Line 56"/>
            <p:cNvSpPr>
              <a:spLocks noChangeShapeType="1"/>
            </p:cNvSpPr>
            <p:nvPr/>
          </p:nvSpPr>
          <p:spPr bwMode="auto">
            <a:xfrm>
              <a:off x="3360" y="3216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85" name="Text Box 57"/>
            <p:cNvSpPr txBox="1">
              <a:spLocks noChangeArrowheads="1"/>
            </p:cNvSpPr>
            <p:nvPr/>
          </p:nvSpPr>
          <p:spPr bwMode="auto">
            <a:xfrm>
              <a:off x="416" y="2296"/>
              <a:ext cx="65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CPU</a:t>
              </a:r>
            </a:p>
          </p:txBody>
        </p:sp>
        <p:sp>
          <p:nvSpPr>
            <p:cNvPr id="1048886" name="Text Box 58"/>
            <p:cNvSpPr txBox="1">
              <a:spLocks noChangeArrowheads="1"/>
            </p:cNvSpPr>
            <p:nvPr/>
          </p:nvSpPr>
          <p:spPr bwMode="auto">
            <a:xfrm>
              <a:off x="1595" y="2300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048887" name="Text Box 59"/>
            <p:cNvSpPr txBox="1">
              <a:spLocks noChangeArrowheads="1"/>
            </p:cNvSpPr>
            <p:nvPr/>
          </p:nvSpPr>
          <p:spPr bwMode="auto">
            <a:xfrm>
              <a:off x="2457" y="2256"/>
              <a:ext cx="91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+mn-ea"/>
                </a:rPr>
                <a:t>接口</a:t>
              </a:r>
            </a:p>
          </p:txBody>
        </p:sp>
        <p:sp>
          <p:nvSpPr>
            <p:cNvPr id="1048888" name="Text Box 60"/>
            <p:cNvSpPr txBox="1">
              <a:spLocks noChangeArrowheads="1"/>
            </p:cNvSpPr>
            <p:nvPr/>
          </p:nvSpPr>
          <p:spPr bwMode="auto">
            <a:xfrm>
              <a:off x="4090" y="2256"/>
              <a:ext cx="86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+mn-ea"/>
                </a:rPr>
                <a:t>接口</a:t>
              </a:r>
            </a:p>
          </p:txBody>
        </p:sp>
        <p:sp>
          <p:nvSpPr>
            <p:cNvPr id="1048889" name="Text Box 61"/>
            <p:cNvSpPr txBox="1">
              <a:spLocks noChangeArrowheads="1"/>
            </p:cNvSpPr>
            <p:nvPr/>
          </p:nvSpPr>
          <p:spPr bwMode="auto">
            <a:xfrm>
              <a:off x="2400" y="3025"/>
              <a:ext cx="9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I/O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设备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890" name="Text Box 62"/>
            <p:cNvSpPr txBox="1">
              <a:spLocks noChangeArrowheads="1"/>
            </p:cNvSpPr>
            <p:nvPr/>
          </p:nvSpPr>
          <p:spPr bwMode="auto">
            <a:xfrm>
              <a:off x="4055" y="3025"/>
              <a:ext cx="9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I/O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设备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891" name="Text Box 63"/>
            <p:cNvSpPr txBox="1">
              <a:spLocks noChangeArrowheads="1"/>
            </p:cNvSpPr>
            <p:nvPr/>
          </p:nvSpPr>
          <p:spPr bwMode="auto">
            <a:xfrm>
              <a:off x="1824" y="1525"/>
              <a:ext cx="206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latin typeface="+mn-ea"/>
                </a:rPr>
                <a:t>系 统 总 线</a:t>
              </a:r>
            </a:p>
          </p:txBody>
        </p:sp>
        <p:sp>
          <p:nvSpPr>
            <p:cNvPr id="1048892" name="Line 64"/>
            <p:cNvSpPr>
              <a:spLocks noChangeShapeType="1"/>
            </p:cNvSpPr>
            <p:nvPr/>
          </p:nvSpPr>
          <p:spPr bwMode="auto">
            <a:xfrm>
              <a:off x="1776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48893" name="Line 65"/>
            <p:cNvSpPr>
              <a:spLocks noChangeShapeType="1"/>
            </p:cNvSpPr>
            <p:nvPr/>
          </p:nvSpPr>
          <p:spPr bwMode="auto">
            <a:xfrm>
              <a:off x="768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</p:grpSp>
      <p:grpSp>
        <p:nvGrpSpPr>
          <p:cNvPr id="141" name="组合 113"/>
          <p:cNvGrpSpPr/>
          <p:nvPr/>
        </p:nvGrpSpPr>
        <p:grpSpPr>
          <a:xfrm>
            <a:off x="6468910" y="4307612"/>
            <a:ext cx="1847097" cy="1281628"/>
            <a:chOff x="6418415" y="4451628"/>
            <a:chExt cx="1847097" cy="1281628"/>
          </a:xfrm>
        </p:grpSpPr>
        <p:sp>
          <p:nvSpPr>
            <p:cNvPr id="1048894" name="Freeform 8"/>
            <p:cNvSpPr/>
            <p:nvPr/>
          </p:nvSpPr>
          <p:spPr bwMode="auto">
            <a:xfrm>
              <a:off x="6418415" y="4698447"/>
              <a:ext cx="178698" cy="1034809"/>
            </a:xfrm>
            <a:custGeom>
              <a:avLst/>
              <a:gdLst>
                <a:gd name="T0" fmla="*/ 2147483647 w 40"/>
                <a:gd name="T1" fmla="*/ 0 h 347"/>
                <a:gd name="T2" fmla="*/ 2147483647 w 40"/>
                <a:gd name="T3" fmla="*/ 2147483647 h 347"/>
                <a:gd name="T4" fmla="*/ 2147483647 w 40"/>
                <a:gd name="T5" fmla="*/ 2147483647 h 347"/>
                <a:gd name="T6" fmla="*/ 0 w 40"/>
                <a:gd name="T7" fmla="*/ 2147483647 h 347"/>
                <a:gd name="T8" fmla="*/ 2147483647 w 40"/>
                <a:gd name="T9" fmla="*/ 2147483647 h 347"/>
                <a:gd name="T10" fmla="*/ 2147483647 w 40"/>
                <a:gd name="T11" fmla="*/ 2147483647 h 347"/>
                <a:gd name="T12" fmla="*/ 2147483647 w 40"/>
                <a:gd name="T13" fmla="*/ 21474836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347">
                  <a:moveTo>
                    <a:pt x="40" y="0"/>
                  </a:moveTo>
                  <a:cubicBezTo>
                    <a:pt x="29" y="0"/>
                    <a:pt x="20" y="13"/>
                    <a:pt x="20" y="29"/>
                  </a:cubicBezTo>
                  <a:lnTo>
                    <a:pt x="20" y="145"/>
                  </a:lnTo>
                  <a:cubicBezTo>
                    <a:pt x="20" y="161"/>
                    <a:pt x="11" y="173"/>
                    <a:pt x="0" y="173"/>
                  </a:cubicBezTo>
                  <a:cubicBezTo>
                    <a:pt x="11" y="173"/>
                    <a:pt x="20" y="186"/>
                    <a:pt x="20" y="202"/>
                  </a:cubicBezTo>
                  <a:lnTo>
                    <a:pt x="20" y="318"/>
                  </a:lnTo>
                  <a:cubicBezTo>
                    <a:pt x="20" y="334"/>
                    <a:pt x="29" y="347"/>
                    <a:pt x="40" y="347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048895" name="TextBox 112"/>
            <p:cNvSpPr txBox="1"/>
            <p:nvPr/>
          </p:nvSpPr>
          <p:spPr>
            <a:xfrm>
              <a:off x="6660232" y="4451628"/>
              <a:ext cx="1605280" cy="1272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地址总线</a:t>
              </a:r>
              <a:endParaRPr lang="en-US" altLang="zh-CN" sz="2800" b="1" dirty="0">
                <a:solidFill>
                  <a:srgbClr val="FF0000"/>
                </a:solidFill>
                <a:latin typeface="+mn-ea"/>
              </a:endParaRPr>
            </a:p>
            <a:p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数据总线</a:t>
              </a:r>
              <a:endParaRPr lang="en-US" altLang="zh-CN" sz="2800" b="1" dirty="0">
                <a:solidFill>
                  <a:srgbClr val="FF0000"/>
                </a:solidFill>
                <a:latin typeface="+mn-ea"/>
              </a:endParaRPr>
            </a:p>
            <a:p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控制总线</a:t>
              </a:r>
            </a:p>
          </p:txBody>
        </p:sp>
      </p:grpSp>
      <p:grpSp>
        <p:nvGrpSpPr>
          <p:cNvPr id="142" name="组合 102"/>
          <p:cNvGrpSpPr/>
          <p:nvPr/>
        </p:nvGrpSpPr>
        <p:grpSpPr>
          <a:xfrm>
            <a:off x="683568" y="4210893"/>
            <a:ext cx="5544616" cy="2293185"/>
            <a:chOff x="683568" y="4210893"/>
            <a:chExt cx="5544616" cy="2293185"/>
          </a:xfrm>
        </p:grpSpPr>
        <p:grpSp>
          <p:nvGrpSpPr>
            <p:cNvPr id="143" name="组合 108"/>
            <p:cNvGrpSpPr/>
            <p:nvPr/>
          </p:nvGrpSpPr>
          <p:grpSpPr>
            <a:xfrm>
              <a:off x="683568" y="4325984"/>
              <a:ext cx="5544616" cy="2178094"/>
              <a:chOff x="1691680" y="4325984"/>
              <a:chExt cx="5544616" cy="2178094"/>
            </a:xfrm>
          </p:grpSpPr>
          <p:cxnSp>
            <p:nvCxnSpPr>
              <p:cNvPr id="3145733" name="直接连接符 29"/>
              <p:cNvCxnSpPr>
                <a:cxnSpLocks/>
              </p:cNvCxnSpPr>
              <p:nvPr/>
            </p:nvCxnSpPr>
            <p:spPr>
              <a:xfrm>
                <a:off x="1691680" y="4519692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4" name="直接连接符 31"/>
              <p:cNvCxnSpPr>
                <a:cxnSpLocks/>
              </p:cNvCxnSpPr>
              <p:nvPr/>
            </p:nvCxnSpPr>
            <p:spPr>
              <a:xfrm>
                <a:off x="1691680" y="4595196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5" name="直接连接符 32"/>
              <p:cNvCxnSpPr>
                <a:cxnSpLocks/>
              </p:cNvCxnSpPr>
              <p:nvPr/>
            </p:nvCxnSpPr>
            <p:spPr>
              <a:xfrm>
                <a:off x="1691680" y="4661520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6" name="直接连接符 33"/>
              <p:cNvCxnSpPr>
                <a:cxnSpLocks/>
              </p:cNvCxnSpPr>
              <p:nvPr/>
            </p:nvCxnSpPr>
            <p:spPr>
              <a:xfrm>
                <a:off x="1691680" y="4725144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7" name="直接连接符 34"/>
              <p:cNvCxnSpPr>
                <a:cxnSpLocks/>
              </p:cNvCxnSpPr>
              <p:nvPr/>
            </p:nvCxnSpPr>
            <p:spPr>
              <a:xfrm>
                <a:off x="1691680" y="4797152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8" name="直接连接符 35"/>
              <p:cNvCxnSpPr>
                <a:cxnSpLocks/>
              </p:cNvCxnSpPr>
              <p:nvPr/>
            </p:nvCxnSpPr>
            <p:spPr>
              <a:xfrm>
                <a:off x="1691680" y="4442398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9" name="直接连接符 36"/>
              <p:cNvCxnSpPr>
                <a:cxnSpLocks/>
              </p:cNvCxnSpPr>
              <p:nvPr/>
            </p:nvCxnSpPr>
            <p:spPr>
              <a:xfrm>
                <a:off x="1691680" y="4869160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0" name="直接连接符 37"/>
              <p:cNvCxnSpPr>
                <a:cxnSpLocks/>
              </p:cNvCxnSpPr>
              <p:nvPr/>
            </p:nvCxnSpPr>
            <p:spPr>
              <a:xfrm>
                <a:off x="1691680" y="4365104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96" name="流程图: 联系 38"/>
              <p:cNvSpPr/>
              <p:nvPr/>
            </p:nvSpPr>
            <p:spPr>
              <a:xfrm>
                <a:off x="2407527" y="4336317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897" name="流程图: 联系 39"/>
              <p:cNvSpPr/>
              <p:nvPr/>
            </p:nvSpPr>
            <p:spPr>
              <a:xfrm>
                <a:off x="2497358" y="440832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898" name="流程图: 联系 40"/>
              <p:cNvSpPr/>
              <p:nvPr/>
            </p:nvSpPr>
            <p:spPr>
              <a:xfrm>
                <a:off x="2582065" y="4492188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899" name="流程图: 联系 41"/>
              <p:cNvSpPr/>
              <p:nvPr/>
            </p:nvSpPr>
            <p:spPr>
              <a:xfrm>
                <a:off x="2670161" y="4573553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00" name="流程图: 联系 42"/>
              <p:cNvSpPr/>
              <p:nvPr/>
            </p:nvSpPr>
            <p:spPr>
              <a:xfrm>
                <a:off x="2767532" y="4641328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01" name="流程图: 联系 43"/>
              <p:cNvSpPr/>
              <p:nvPr/>
            </p:nvSpPr>
            <p:spPr>
              <a:xfrm>
                <a:off x="2857398" y="4703979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02" name="流程图: 联系 44"/>
              <p:cNvSpPr/>
              <p:nvPr/>
            </p:nvSpPr>
            <p:spPr>
              <a:xfrm>
                <a:off x="2941214" y="476836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03" name="流程图: 联系 45"/>
              <p:cNvSpPr/>
              <p:nvPr/>
            </p:nvSpPr>
            <p:spPr>
              <a:xfrm>
                <a:off x="3028783" y="4844653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45741" name="直接连接符 47"/>
              <p:cNvCxnSpPr>
                <a:cxnSpLocks/>
              </p:cNvCxnSpPr>
              <p:nvPr/>
            </p:nvCxnSpPr>
            <p:spPr>
              <a:xfrm>
                <a:off x="2431320" y="4360214"/>
                <a:ext cx="0" cy="1440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2" name="直接连接符 49"/>
              <p:cNvCxnSpPr>
                <a:cxnSpLocks/>
              </p:cNvCxnSpPr>
              <p:nvPr/>
            </p:nvCxnSpPr>
            <p:spPr>
              <a:xfrm>
                <a:off x="2517998" y="4437112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3" name="直接连接符 50"/>
              <p:cNvCxnSpPr>
                <a:cxnSpLocks/>
              </p:cNvCxnSpPr>
              <p:nvPr/>
            </p:nvCxnSpPr>
            <p:spPr>
              <a:xfrm>
                <a:off x="3050052" y="4869160"/>
                <a:ext cx="0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4" name="直接连接符 51"/>
              <p:cNvCxnSpPr>
                <a:cxnSpLocks/>
              </p:cNvCxnSpPr>
              <p:nvPr/>
            </p:nvCxnSpPr>
            <p:spPr>
              <a:xfrm>
                <a:off x="2694902" y="4581128"/>
                <a:ext cx="0" cy="12241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5" name="直接连接符 52"/>
              <p:cNvCxnSpPr>
                <a:cxnSpLocks/>
              </p:cNvCxnSpPr>
              <p:nvPr/>
            </p:nvCxnSpPr>
            <p:spPr>
              <a:xfrm>
                <a:off x="2608224" y="4509120"/>
                <a:ext cx="4890" cy="12961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6" name="直接连接符 53"/>
              <p:cNvCxnSpPr>
                <a:cxnSpLocks/>
              </p:cNvCxnSpPr>
              <p:nvPr/>
            </p:nvCxnSpPr>
            <p:spPr>
              <a:xfrm>
                <a:off x="2786470" y="4669904"/>
                <a:ext cx="0" cy="1135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7" name="直接连接符 54"/>
              <p:cNvCxnSpPr>
                <a:cxnSpLocks/>
              </p:cNvCxnSpPr>
              <p:nvPr/>
            </p:nvCxnSpPr>
            <p:spPr>
              <a:xfrm>
                <a:off x="2882928" y="4725144"/>
                <a:ext cx="0" cy="10801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8" name="直接连接符 55"/>
              <p:cNvCxnSpPr>
                <a:cxnSpLocks/>
              </p:cNvCxnSpPr>
              <p:nvPr/>
            </p:nvCxnSpPr>
            <p:spPr>
              <a:xfrm>
                <a:off x="2968264" y="4797152"/>
                <a:ext cx="0" cy="10081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904" name="流程图: 联系 65"/>
              <p:cNvSpPr/>
              <p:nvPr/>
            </p:nvSpPr>
            <p:spPr>
              <a:xfrm>
                <a:off x="3923928" y="4340654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05" name="流程图: 联系 66"/>
              <p:cNvSpPr/>
              <p:nvPr/>
            </p:nvSpPr>
            <p:spPr>
              <a:xfrm>
                <a:off x="4013759" y="441266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06" name="流程图: 联系 67"/>
              <p:cNvSpPr/>
              <p:nvPr/>
            </p:nvSpPr>
            <p:spPr>
              <a:xfrm>
                <a:off x="4098466" y="449652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07" name="流程图: 联系 68"/>
              <p:cNvSpPr/>
              <p:nvPr/>
            </p:nvSpPr>
            <p:spPr>
              <a:xfrm>
                <a:off x="4186562" y="457789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08" name="流程图: 联系 69"/>
              <p:cNvSpPr/>
              <p:nvPr/>
            </p:nvSpPr>
            <p:spPr>
              <a:xfrm>
                <a:off x="4283933" y="464566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09" name="流程图: 联系 70"/>
              <p:cNvSpPr/>
              <p:nvPr/>
            </p:nvSpPr>
            <p:spPr>
              <a:xfrm>
                <a:off x="4373799" y="4708316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10" name="流程图: 联系 71"/>
              <p:cNvSpPr/>
              <p:nvPr/>
            </p:nvSpPr>
            <p:spPr>
              <a:xfrm>
                <a:off x="4457615" y="477270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11" name="流程图: 联系 72"/>
              <p:cNvSpPr/>
              <p:nvPr/>
            </p:nvSpPr>
            <p:spPr>
              <a:xfrm>
                <a:off x="4545184" y="484899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45749" name="直接连接符 73"/>
              <p:cNvCxnSpPr>
                <a:cxnSpLocks/>
              </p:cNvCxnSpPr>
              <p:nvPr/>
            </p:nvCxnSpPr>
            <p:spPr>
              <a:xfrm>
                <a:off x="3947721" y="4364551"/>
                <a:ext cx="0" cy="1440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0" name="直接连接符 74"/>
              <p:cNvCxnSpPr>
                <a:cxnSpLocks/>
              </p:cNvCxnSpPr>
              <p:nvPr/>
            </p:nvCxnSpPr>
            <p:spPr>
              <a:xfrm>
                <a:off x="4034399" y="4441449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1" name="直接连接符 75"/>
              <p:cNvCxnSpPr>
                <a:cxnSpLocks/>
              </p:cNvCxnSpPr>
              <p:nvPr/>
            </p:nvCxnSpPr>
            <p:spPr>
              <a:xfrm>
                <a:off x="4566453" y="4873497"/>
                <a:ext cx="0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2" name="直接连接符 76"/>
              <p:cNvCxnSpPr>
                <a:cxnSpLocks/>
              </p:cNvCxnSpPr>
              <p:nvPr/>
            </p:nvCxnSpPr>
            <p:spPr>
              <a:xfrm>
                <a:off x="4211303" y="4585465"/>
                <a:ext cx="0" cy="12241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3" name="直接连接符 77"/>
              <p:cNvCxnSpPr>
                <a:cxnSpLocks/>
              </p:cNvCxnSpPr>
              <p:nvPr/>
            </p:nvCxnSpPr>
            <p:spPr>
              <a:xfrm>
                <a:off x="4124625" y="4513457"/>
                <a:ext cx="4890" cy="12961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4" name="直接连接符 78"/>
              <p:cNvCxnSpPr>
                <a:cxnSpLocks/>
              </p:cNvCxnSpPr>
              <p:nvPr/>
            </p:nvCxnSpPr>
            <p:spPr>
              <a:xfrm>
                <a:off x="4302871" y="4674241"/>
                <a:ext cx="0" cy="1135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5" name="直接连接符 79"/>
              <p:cNvCxnSpPr>
                <a:cxnSpLocks/>
              </p:cNvCxnSpPr>
              <p:nvPr/>
            </p:nvCxnSpPr>
            <p:spPr>
              <a:xfrm>
                <a:off x="4399329" y="4729481"/>
                <a:ext cx="0" cy="10801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6" name="直接连接符 80"/>
              <p:cNvCxnSpPr>
                <a:cxnSpLocks/>
              </p:cNvCxnSpPr>
              <p:nvPr/>
            </p:nvCxnSpPr>
            <p:spPr>
              <a:xfrm>
                <a:off x="4484665" y="4801489"/>
                <a:ext cx="0" cy="10081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912" name="流程图: 联系 81"/>
              <p:cNvSpPr/>
              <p:nvPr/>
            </p:nvSpPr>
            <p:spPr>
              <a:xfrm>
                <a:off x="5345185" y="4325984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13" name="流程图: 联系 82"/>
              <p:cNvSpPr/>
              <p:nvPr/>
            </p:nvSpPr>
            <p:spPr>
              <a:xfrm>
                <a:off x="5435016" y="439799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14" name="流程图: 联系 83"/>
              <p:cNvSpPr/>
              <p:nvPr/>
            </p:nvSpPr>
            <p:spPr>
              <a:xfrm>
                <a:off x="5519723" y="448185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15" name="流程图: 联系 84"/>
              <p:cNvSpPr/>
              <p:nvPr/>
            </p:nvSpPr>
            <p:spPr>
              <a:xfrm>
                <a:off x="5607819" y="456322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16" name="流程图: 联系 85"/>
              <p:cNvSpPr/>
              <p:nvPr/>
            </p:nvSpPr>
            <p:spPr>
              <a:xfrm>
                <a:off x="5705190" y="463099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17" name="流程图: 联系 86"/>
              <p:cNvSpPr/>
              <p:nvPr/>
            </p:nvSpPr>
            <p:spPr>
              <a:xfrm>
                <a:off x="5795056" y="4693646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18" name="流程图: 联系 87"/>
              <p:cNvSpPr/>
              <p:nvPr/>
            </p:nvSpPr>
            <p:spPr>
              <a:xfrm>
                <a:off x="5878872" y="475803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919" name="流程图: 联系 88"/>
              <p:cNvSpPr/>
              <p:nvPr/>
            </p:nvSpPr>
            <p:spPr>
              <a:xfrm>
                <a:off x="5966441" y="483432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45757" name="直接连接符 89"/>
              <p:cNvCxnSpPr>
                <a:cxnSpLocks/>
              </p:cNvCxnSpPr>
              <p:nvPr/>
            </p:nvCxnSpPr>
            <p:spPr>
              <a:xfrm>
                <a:off x="5368978" y="4349881"/>
                <a:ext cx="0" cy="1440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8" name="直接连接符 90"/>
              <p:cNvCxnSpPr>
                <a:cxnSpLocks/>
              </p:cNvCxnSpPr>
              <p:nvPr/>
            </p:nvCxnSpPr>
            <p:spPr>
              <a:xfrm>
                <a:off x="5455656" y="4426779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9" name="直接连接符 91"/>
              <p:cNvCxnSpPr>
                <a:cxnSpLocks/>
              </p:cNvCxnSpPr>
              <p:nvPr/>
            </p:nvCxnSpPr>
            <p:spPr>
              <a:xfrm>
                <a:off x="5987710" y="4858827"/>
                <a:ext cx="0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0" name="直接连接符 92"/>
              <p:cNvCxnSpPr>
                <a:cxnSpLocks/>
              </p:cNvCxnSpPr>
              <p:nvPr/>
            </p:nvCxnSpPr>
            <p:spPr>
              <a:xfrm>
                <a:off x="5632560" y="4570795"/>
                <a:ext cx="0" cy="12241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1" name="直接连接符 93"/>
              <p:cNvCxnSpPr>
                <a:cxnSpLocks/>
              </p:cNvCxnSpPr>
              <p:nvPr/>
            </p:nvCxnSpPr>
            <p:spPr>
              <a:xfrm>
                <a:off x="5545882" y="4498787"/>
                <a:ext cx="4890" cy="12961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2" name="直接连接符 94"/>
              <p:cNvCxnSpPr>
                <a:cxnSpLocks/>
              </p:cNvCxnSpPr>
              <p:nvPr/>
            </p:nvCxnSpPr>
            <p:spPr>
              <a:xfrm>
                <a:off x="5724128" y="4659571"/>
                <a:ext cx="0" cy="1135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3" name="直接连接符 95"/>
              <p:cNvCxnSpPr>
                <a:cxnSpLocks/>
              </p:cNvCxnSpPr>
              <p:nvPr/>
            </p:nvCxnSpPr>
            <p:spPr>
              <a:xfrm>
                <a:off x="5820586" y="4714811"/>
                <a:ext cx="0" cy="10801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4" name="直接连接符 96"/>
              <p:cNvCxnSpPr>
                <a:cxnSpLocks/>
              </p:cNvCxnSpPr>
              <p:nvPr/>
            </p:nvCxnSpPr>
            <p:spPr>
              <a:xfrm>
                <a:off x="5905922" y="4786819"/>
                <a:ext cx="0" cy="10081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920" name="Rectangle 44"/>
              <p:cNvSpPr>
                <a:spLocks noChangeArrowheads="1"/>
              </p:cNvSpPr>
              <p:nvPr/>
            </p:nvSpPr>
            <p:spPr bwMode="auto">
              <a:xfrm>
                <a:off x="2056656" y="5818278"/>
                <a:ext cx="1219200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48921" name="Text Box 57"/>
              <p:cNvSpPr txBox="1">
                <a:spLocks noChangeArrowheads="1"/>
              </p:cNvSpPr>
              <p:nvPr/>
            </p:nvSpPr>
            <p:spPr bwMode="auto">
              <a:xfrm>
                <a:off x="2107456" y="5881778"/>
                <a:ext cx="1046163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itchFamily="18" charset="0"/>
                    <a:cs typeface="Times New Roman" pitchFamily="18" charset="0"/>
                  </a:rPr>
                  <a:t>CPU</a:t>
                </a:r>
              </a:p>
            </p:txBody>
          </p:sp>
          <p:sp>
            <p:nvSpPr>
              <p:cNvPr id="1048922" name="Rectangle 45"/>
              <p:cNvSpPr>
                <a:spLocks noChangeArrowheads="1"/>
              </p:cNvSpPr>
              <p:nvPr/>
            </p:nvSpPr>
            <p:spPr bwMode="auto">
              <a:xfrm>
                <a:off x="3640832" y="5815897"/>
                <a:ext cx="1219200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48923" name="Text Box 58"/>
              <p:cNvSpPr txBox="1">
                <a:spLocks noChangeArrowheads="1"/>
              </p:cNvSpPr>
              <p:nvPr/>
            </p:nvSpPr>
            <p:spPr bwMode="auto">
              <a:xfrm>
                <a:off x="3963095" y="5885747"/>
                <a:ext cx="8382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</p:txBody>
          </p:sp>
          <p:sp>
            <p:nvSpPr>
              <p:cNvPr id="1048924" name="Rectangle 47"/>
              <p:cNvSpPr>
                <a:spLocks noChangeArrowheads="1"/>
              </p:cNvSpPr>
              <p:nvPr/>
            </p:nvSpPr>
            <p:spPr bwMode="auto">
              <a:xfrm>
                <a:off x="5085995" y="5815203"/>
                <a:ext cx="1219200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48925" name="Text Box 59"/>
              <p:cNvSpPr txBox="1">
                <a:spLocks noChangeArrowheads="1"/>
              </p:cNvSpPr>
              <p:nvPr/>
            </p:nvSpPr>
            <p:spPr bwMode="auto">
              <a:xfrm>
                <a:off x="5220072" y="5844081"/>
                <a:ext cx="1053595" cy="548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latin typeface="+mn-ea"/>
                  </a:rPr>
                  <a:t>接口</a:t>
                </a:r>
              </a:p>
            </p:txBody>
          </p:sp>
        </p:grpSp>
        <p:sp>
          <p:nvSpPr>
            <p:cNvPr id="1048926" name="椭圆 101"/>
            <p:cNvSpPr/>
            <p:nvPr/>
          </p:nvSpPr>
          <p:spPr>
            <a:xfrm>
              <a:off x="2267744" y="4210893"/>
              <a:ext cx="360040" cy="8423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97177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7793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64"/>
          <p:cNvGrpSpPr/>
          <p:nvPr/>
        </p:nvGrpSpPr>
        <p:grpSpPr>
          <a:xfrm>
            <a:off x="1063469" y="1340768"/>
            <a:ext cx="7169918" cy="3788477"/>
            <a:chOff x="1182061" y="1635437"/>
            <a:chExt cx="7169918" cy="3788477"/>
          </a:xfrm>
        </p:grpSpPr>
        <p:grpSp>
          <p:nvGrpSpPr>
            <p:cNvPr id="53" name="组合 10"/>
            <p:cNvGrpSpPr/>
            <p:nvPr/>
          </p:nvGrpSpPr>
          <p:grpSpPr>
            <a:xfrm>
              <a:off x="4722801" y="1635437"/>
              <a:ext cx="3476321" cy="1038415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587" name="圆角矩形 3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0">
                    <a:schemeClr val="bg1"/>
                  </a:gs>
                  <a:gs pos="6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588" name="圆角矩形 34"/>
              <p:cNvSpPr/>
              <p:nvPr/>
            </p:nvSpPr>
            <p:spPr>
              <a:xfrm>
                <a:off x="4351931" y="1367703"/>
                <a:ext cx="3742172" cy="2595722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0">
                    <a:schemeClr val="bg1"/>
                  </a:gs>
                  <a:gs pos="42000">
                    <a:srgbClr val="F0F0F0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组合 13"/>
            <p:cNvGrpSpPr/>
            <p:nvPr/>
          </p:nvGrpSpPr>
          <p:grpSpPr>
            <a:xfrm>
              <a:off x="2554394" y="2154645"/>
              <a:ext cx="858533" cy="2750062"/>
              <a:chOff x="2210594" y="1268887"/>
              <a:chExt cx="815358" cy="2999929"/>
            </a:xfrm>
          </p:grpSpPr>
          <p:cxnSp>
            <p:nvCxnSpPr>
              <p:cNvPr id="3145728" name="直接连接符 14"/>
              <p:cNvCxnSpPr>
                <a:cxnSpLocks/>
                <a:endCxn id="1048603" idx="3"/>
              </p:cNvCxnSpPr>
              <p:nvPr/>
            </p:nvCxnSpPr>
            <p:spPr>
              <a:xfrm>
                <a:off x="2210594" y="3160810"/>
                <a:ext cx="815358" cy="1108006"/>
              </a:xfrm>
              <a:prstGeom prst="line">
                <a:avLst/>
              </a:prstGeom>
              <a:ln w="635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15"/>
              <p:cNvCxnSpPr>
                <a:cxnSpLocks/>
              </p:cNvCxnSpPr>
              <p:nvPr/>
            </p:nvCxnSpPr>
            <p:spPr>
              <a:xfrm flipV="1">
                <a:off x="2346670" y="2789019"/>
                <a:ext cx="654413" cy="12127"/>
              </a:xfrm>
              <a:prstGeom prst="line">
                <a:avLst/>
              </a:prstGeom>
              <a:ln w="63500">
                <a:solidFill>
                  <a:srgbClr val="F69F1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16"/>
              <p:cNvCxnSpPr>
                <a:cxnSpLocks/>
                <a:endCxn id="1048591" idx="3"/>
              </p:cNvCxnSpPr>
              <p:nvPr/>
            </p:nvCxnSpPr>
            <p:spPr>
              <a:xfrm flipV="1">
                <a:off x="2210594" y="1268887"/>
                <a:ext cx="791321" cy="1123078"/>
              </a:xfrm>
              <a:prstGeom prst="line">
                <a:avLst/>
              </a:prstGeom>
              <a:ln w="63500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17"/>
            <p:cNvGrpSpPr/>
            <p:nvPr/>
          </p:nvGrpSpPr>
          <p:grpSpPr>
            <a:xfrm>
              <a:off x="1182061" y="2792429"/>
              <a:ext cx="1702088" cy="154084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1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kern="0">
                  <a:latin typeface="Calibri"/>
                  <a:ea typeface="宋体"/>
                </a:endParaRPr>
              </a:p>
            </p:txBody>
          </p:sp>
          <p:sp>
            <p:nvSpPr>
              <p:cNvPr id="1048590" name="椭圆 19"/>
              <p:cNvSpPr/>
              <p:nvPr/>
            </p:nvSpPr>
            <p:spPr>
              <a:xfrm>
                <a:off x="392112" y="760412"/>
                <a:ext cx="3825874" cy="3825874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1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kern="0">
                  <a:latin typeface="Calibri"/>
                  <a:ea typeface="宋体"/>
                </a:endParaRPr>
              </a:p>
            </p:txBody>
          </p:sp>
        </p:grpSp>
        <p:grpSp>
          <p:nvGrpSpPr>
            <p:cNvPr id="56" name="组合 20"/>
            <p:cNvGrpSpPr/>
            <p:nvPr/>
          </p:nvGrpSpPr>
          <p:grpSpPr>
            <a:xfrm>
              <a:off x="3387617" y="1635437"/>
              <a:ext cx="1159666" cy="10384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1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1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b="1" kern="0">
                  <a:solidFill>
                    <a:srgbClr val="EA5E6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8592" name="椭圆 22"/>
              <p:cNvSpPr/>
              <p:nvPr/>
            </p:nvSpPr>
            <p:spPr>
              <a:xfrm>
                <a:off x="392112" y="760412"/>
                <a:ext cx="3825874" cy="3825874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1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b="1" kern="0">
                  <a:solidFill>
                    <a:srgbClr val="EA5E6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48593" name="文本框 37"/>
            <p:cNvSpPr>
              <a:spLocks noChangeArrowheads="1"/>
            </p:cNvSpPr>
            <p:nvPr/>
          </p:nvSpPr>
          <p:spPr bwMode="auto">
            <a:xfrm>
              <a:off x="1336608" y="3318770"/>
              <a:ext cx="1357542" cy="523226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square" lIns="91445" tIns="45723" rIns="91445" bIns="45723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800" b="1">
                  <a:solidFill>
                    <a:srgbClr val="EA6103"/>
                  </a:solidFill>
                  <a:sym typeface="微软雅黑" pitchFamily="34" charset="-122"/>
                </a:rPr>
                <a:t>本课程</a:t>
              </a:r>
              <a:endParaRPr lang="zh-CN" altLang="en-US" sz="2800" b="1" dirty="0">
                <a:solidFill>
                  <a:srgbClr val="EA6103"/>
                </a:solidFill>
                <a:sym typeface="微软雅黑" pitchFamily="34" charset="-122"/>
              </a:endParaRPr>
            </a:p>
          </p:txBody>
        </p:sp>
        <p:sp>
          <p:nvSpPr>
            <p:cNvPr id="1048594" name="文本1"/>
            <p:cNvSpPr>
              <a:spLocks noChangeArrowheads="1"/>
            </p:cNvSpPr>
            <p:nvPr/>
          </p:nvSpPr>
          <p:spPr bwMode="gray">
            <a:xfrm>
              <a:off x="5626696" y="1749019"/>
              <a:ext cx="2134513" cy="807301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68593" tIns="34297" rIns="68593" bIns="34297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15">
                <a:lnSpc>
                  <a:spcPct val="120000"/>
                </a:lnSpc>
              </a:pPr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数字逻辑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7" name="组合 46"/>
            <p:cNvGrpSpPr/>
            <p:nvPr/>
          </p:nvGrpSpPr>
          <p:grpSpPr>
            <a:xfrm>
              <a:off x="4722801" y="3017377"/>
              <a:ext cx="3476321" cy="1038415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595" name="圆角矩形 3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0">
                    <a:schemeClr val="bg1"/>
                  </a:gs>
                  <a:gs pos="6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596" name="圆角矩形 34"/>
              <p:cNvSpPr/>
              <p:nvPr/>
            </p:nvSpPr>
            <p:spPr>
              <a:xfrm>
                <a:off x="4351931" y="1367703"/>
                <a:ext cx="3742172" cy="2595722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0">
                    <a:schemeClr val="bg1"/>
                  </a:gs>
                  <a:gs pos="42000">
                    <a:srgbClr val="F0F0F0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组合 49"/>
            <p:cNvGrpSpPr/>
            <p:nvPr/>
          </p:nvGrpSpPr>
          <p:grpSpPr>
            <a:xfrm>
              <a:off x="3387617" y="3017377"/>
              <a:ext cx="1159666" cy="10384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7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1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b="1" kern="0">
                  <a:solidFill>
                    <a:srgbClr val="EA5E6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8598" name="椭圆 22"/>
              <p:cNvSpPr/>
              <p:nvPr/>
            </p:nvSpPr>
            <p:spPr>
              <a:xfrm>
                <a:off x="392112" y="760412"/>
                <a:ext cx="3825874" cy="3825874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1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b="1" kern="0">
                  <a:solidFill>
                    <a:srgbClr val="EA5E6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48599" name="文本1"/>
            <p:cNvSpPr>
              <a:spLocks noChangeArrowheads="1"/>
            </p:cNvSpPr>
            <p:nvPr/>
          </p:nvSpPr>
          <p:spPr bwMode="gray">
            <a:xfrm>
              <a:off x="5143597" y="3108594"/>
              <a:ext cx="2859363" cy="807301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68593" tIns="34297" rIns="68593" bIns="34297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15">
                <a:lnSpc>
                  <a:spcPct val="120000"/>
                </a:lnSpc>
              </a:pPr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计算机组成原理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9" name="组合 53"/>
            <p:cNvGrpSpPr/>
            <p:nvPr/>
          </p:nvGrpSpPr>
          <p:grpSpPr>
            <a:xfrm>
              <a:off x="4722801" y="4385499"/>
              <a:ext cx="3476321" cy="1038415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600" name="圆角矩形 3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0">
                    <a:schemeClr val="bg1"/>
                  </a:gs>
                  <a:gs pos="6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01" name="圆角矩形 34"/>
              <p:cNvSpPr/>
              <p:nvPr/>
            </p:nvSpPr>
            <p:spPr>
              <a:xfrm>
                <a:off x="4351931" y="1367703"/>
                <a:ext cx="3742172" cy="2595722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0">
                    <a:schemeClr val="bg1"/>
                  </a:gs>
                  <a:gs pos="42000">
                    <a:srgbClr val="F0F0F0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组合 56"/>
            <p:cNvGrpSpPr/>
            <p:nvPr/>
          </p:nvGrpSpPr>
          <p:grpSpPr>
            <a:xfrm>
              <a:off x="3387617" y="4385499"/>
              <a:ext cx="1159666" cy="10384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02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1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b="1" kern="0">
                  <a:solidFill>
                    <a:srgbClr val="EA5E6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8603" name="椭圆 22"/>
              <p:cNvSpPr/>
              <p:nvPr/>
            </p:nvSpPr>
            <p:spPr>
              <a:xfrm>
                <a:off x="392112" y="760412"/>
                <a:ext cx="3825874" cy="3825874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1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b="1" kern="0">
                  <a:solidFill>
                    <a:srgbClr val="EA5E6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48604" name="文本1"/>
            <p:cNvSpPr>
              <a:spLocks noChangeArrowheads="1"/>
            </p:cNvSpPr>
            <p:nvPr/>
          </p:nvSpPr>
          <p:spPr bwMode="gray">
            <a:xfrm>
              <a:off x="4762600" y="4537788"/>
              <a:ext cx="3589379" cy="807301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68593" tIns="34297" rIns="68593" bIns="34297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15">
                <a:lnSpc>
                  <a:spcPct val="120000"/>
                </a:lnSpc>
              </a:pPr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微机原理与接口技术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605" name="椭圆 61"/>
            <p:cNvSpPr/>
            <p:nvPr/>
          </p:nvSpPr>
          <p:spPr>
            <a:xfrm>
              <a:off x="3627330" y="1829793"/>
              <a:ext cx="680240" cy="64575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606" name="椭圆 62"/>
            <p:cNvSpPr/>
            <p:nvPr/>
          </p:nvSpPr>
          <p:spPr>
            <a:xfrm>
              <a:off x="3627330" y="3189368"/>
              <a:ext cx="680240" cy="645755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8607" name="椭圆 63"/>
            <p:cNvSpPr/>
            <p:nvPr/>
          </p:nvSpPr>
          <p:spPr>
            <a:xfrm>
              <a:off x="3627330" y="4558516"/>
              <a:ext cx="680240" cy="6457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组合 65"/>
          <p:cNvGrpSpPr/>
          <p:nvPr/>
        </p:nvGrpSpPr>
        <p:grpSpPr>
          <a:xfrm>
            <a:off x="846951" y="0"/>
            <a:ext cx="4121514" cy="839639"/>
            <a:chOff x="1044403" y="189434"/>
            <a:chExt cx="4121514" cy="839639"/>
          </a:xfrm>
        </p:grpSpPr>
        <p:sp>
          <p:nvSpPr>
            <p:cNvPr id="1048608" name="六边形 66"/>
            <p:cNvSpPr/>
            <p:nvPr/>
          </p:nvSpPr>
          <p:spPr>
            <a:xfrm>
              <a:off x="1336677" y="283390"/>
              <a:ext cx="352415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2" name="组合 67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0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10" name="椭圆 7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11" name="矩形 68"/>
            <p:cNvSpPr/>
            <p:nvPr/>
          </p:nvSpPr>
          <p:spPr>
            <a:xfrm>
              <a:off x="2064503" y="352699"/>
              <a:ext cx="3101414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pPr defTabSz="93446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ker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一、课程组成</a:t>
              </a:r>
              <a:endParaRPr lang="zh-CN" altLang="en-US" sz="2800" b="1" kern="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9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1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13" name="椭圆 7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64" name="组合 3"/>
          <p:cNvGrpSpPr/>
          <p:nvPr/>
        </p:nvGrpSpPr>
        <p:grpSpPr>
          <a:xfrm>
            <a:off x="3275856" y="5414921"/>
            <a:ext cx="1159666" cy="1038415"/>
            <a:chOff x="3268318" y="5414921"/>
            <a:chExt cx="1159666" cy="1038415"/>
          </a:xfrm>
        </p:grpSpPr>
        <p:grpSp>
          <p:nvGrpSpPr>
            <p:cNvPr id="65" name="组合 45"/>
            <p:cNvGrpSpPr/>
            <p:nvPr/>
          </p:nvGrpSpPr>
          <p:grpSpPr>
            <a:xfrm>
              <a:off x="3268318" y="5414921"/>
              <a:ext cx="1159666" cy="10384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14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1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b="1" kern="0">
                  <a:solidFill>
                    <a:srgbClr val="EA5E6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8615" name="椭圆 22"/>
              <p:cNvSpPr/>
              <p:nvPr/>
            </p:nvSpPr>
            <p:spPr>
              <a:xfrm>
                <a:off x="392112" y="760412"/>
                <a:ext cx="3825874" cy="3825874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1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b="1" kern="0">
                  <a:solidFill>
                    <a:srgbClr val="EA5E6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48616" name="椭圆 75"/>
            <p:cNvSpPr/>
            <p:nvPr/>
          </p:nvSpPr>
          <p:spPr>
            <a:xfrm>
              <a:off x="3491880" y="5589240"/>
              <a:ext cx="680240" cy="6457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合 76"/>
          <p:cNvGrpSpPr/>
          <p:nvPr/>
        </p:nvGrpSpPr>
        <p:grpSpPr>
          <a:xfrm>
            <a:off x="4572000" y="5445224"/>
            <a:ext cx="3476321" cy="103841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8617" name="圆角矩形 3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8618" name="圆角矩形 3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课程实验</a:t>
              </a:r>
            </a:p>
          </p:txBody>
        </p:sp>
      </p:grpSp>
      <p:cxnSp>
        <p:nvCxnSpPr>
          <p:cNvPr id="3145731" name="直接连接符 79"/>
          <p:cNvCxnSpPr>
            <a:cxnSpLocks/>
            <a:stCxn id="1048589" idx="1"/>
            <a:endCxn id="1048615" idx="3"/>
          </p:cNvCxnSpPr>
          <p:nvPr/>
        </p:nvCxnSpPr>
        <p:spPr>
          <a:xfrm>
            <a:off x="2380346" y="4038604"/>
            <a:ext cx="920820" cy="1895525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178700" cy="458246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048927" name="TextBox 3"/>
          <p:cNvSpPr txBox="1"/>
          <p:nvPr/>
        </p:nvSpPr>
        <p:spPr>
          <a:xfrm>
            <a:off x="788846" y="1105580"/>
            <a:ext cx="3639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单总线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架构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模型机</a:t>
            </a:r>
          </a:p>
        </p:txBody>
      </p:sp>
      <p:grpSp>
        <p:nvGrpSpPr>
          <p:cNvPr id="145" name="组合 13"/>
          <p:cNvGrpSpPr/>
          <p:nvPr/>
        </p:nvGrpSpPr>
        <p:grpSpPr>
          <a:xfrm>
            <a:off x="825847" y="-2927"/>
            <a:ext cx="7266477" cy="839639"/>
            <a:chOff x="1044403" y="189434"/>
            <a:chExt cx="7266477" cy="839639"/>
          </a:xfrm>
        </p:grpSpPr>
        <p:sp>
          <p:nvSpPr>
            <p:cNvPr id="1048928" name="六边形 14"/>
            <p:cNvSpPr/>
            <p:nvPr/>
          </p:nvSpPr>
          <p:spPr>
            <a:xfrm>
              <a:off x="1336676" y="283390"/>
              <a:ext cx="697420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6" name="组合 15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2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30" name="椭圆 2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931" name="矩形 16"/>
            <p:cNvSpPr/>
            <p:nvPr/>
          </p:nvSpPr>
          <p:spPr>
            <a:xfrm>
              <a:off x="2064502" y="352699"/>
              <a:ext cx="5894405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1.2.2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计算机各大部件的互连结构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7" name="组合 17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3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33" name="椭圆 1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2097179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220" y="1124401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1" descr="C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7995906" cy="5015001"/>
          </a:xfrm>
          <a:prstGeom prst="rect">
            <a:avLst/>
          </a:prstGeom>
        </p:spPr>
      </p:pic>
      <p:sp>
        <p:nvSpPr>
          <p:cNvPr id="1048934" name="TextBox 2"/>
          <p:cNvSpPr txBox="1"/>
          <p:nvPr/>
        </p:nvSpPr>
        <p:spPr>
          <a:xfrm>
            <a:off x="1547664" y="116632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多总线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结构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北桥架构”</a:t>
            </a:r>
          </a:p>
        </p:txBody>
      </p:sp>
      <p:pic>
        <p:nvPicPr>
          <p:cNvPr id="2097181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7175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89" descr="微型计算机硬件体系架构（两桥布局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828" y="1052736"/>
            <a:ext cx="6936343" cy="554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0" name="组合 3"/>
          <p:cNvGrpSpPr/>
          <p:nvPr/>
        </p:nvGrpSpPr>
        <p:grpSpPr>
          <a:xfrm>
            <a:off x="899592" y="0"/>
            <a:ext cx="3294982" cy="781343"/>
            <a:chOff x="4139952" y="350942"/>
            <a:chExt cx="3294982" cy="781343"/>
          </a:xfrm>
        </p:grpSpPr>
        <p:grpSp>
          <p:nvGrpSpPr>
            <p:cNvPr id="151" name="组合 4"/>
            <p:cNvGrpSpPr/>
            <p:nvPr/>
          </p:nvGrpSpPr>
          <p:grpSpPr>
            <a:xfrm>
              <a:off x="4139952" y="356350"/>
              <a:ext cx="3258470" cy="775935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935" name="圆角矩形 3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0">
                    <a:schemeClr val="bg1"/>
                  </a:gs>
                  <a:gs pos="6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936" name="圆角矩形 34"/>
              <p:cNvSpPr/>
              <p:nvPr/>
            </p:nvSpPr>
            <p:spPr>
              <a:xfrm>
                <a:off x="4351931" y="1367703"/>
                <a:ext cx="3742172" cy="2595722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0">
                    <a:schemeClr val="bg1"/>
                  </a:gs>
                  <a:gs pos="42000">
                    <a:srgbClr val="F0F0F0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8937" name="Rectangle 3"/>
            <p:cNvSpPr>
              <a:spLocks noChangeArrowheads="1"/>
            </p:cNvSpPr>
            <p:nvPr/>
          </p:nvSpPr>
          <p:spPr bwMode="auto">
            <a:xfrm>
              <a:off x="4692293" y="350942"/>
              <a:ext cx="2742641" cy="66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南</a:t>
              </a:r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北桥架构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29"/>
          <p:cNvGrpSpPr/>
          <p:nvPr/>
        </p:nvGrpSpPr>
        <p:grpSpPr>
          <a:xfrm>
            <a:off x="825847" y="-2927"/>
            <a:ext cx="6914504" cy="839639"/>
            <a:chOff x="1044403" y="189434"/>
            <a:chExt cx="6914504" cy="839639"/>
          </a:xfrm>
        </p:grpSpPr>
        <p:sp>
          <p:nvSpPr>
            <p:cNvPr id="1048938" name="六边形 30"/>
            <p:cNvSpPr/>
            <p:nvPr/>
          </p:nvSpPr>
          <p:spPr>
            <a:xfrm>
              <a:off x="1336676" y="283390"/>
              <a:ext cx="496637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4" name="组合 31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3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40" name="椭圆 3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941" name="矩形 32"/>
            <p:cNvSpPr/>
            <p:nvPr/>
          </p:nvSpPr>
          <p:spPr>
            <a:xfrm>
              <a:off x="2064502" y="352699"/>
              <a:ext cx="5894405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1.2.3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计算机软件系统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5" name="组合 33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4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43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56" name="组合 41"/>
          <p:cNvGrpSpPr/>
          <p:nvPr/>
        </p:nvGrpSpPr>
        <p:grpSpPr>
          <a:xfrm>
            <a:off x="1007492" y="1800359"/>
            <a:ext cx="7920583" cy="4436953"/>
            <a:chOff x="1007492" y="1800359"/>
            <a:chExt cx="7920583" cy="4436953"/>
          </a:xfrm>
        </p:grpSpPr>
        <p:grpSp>
          <p:nvGrpSpPr>
            <p:cNvPr id="157" name="组合 19"/>
            <p:cNvGrpSpPr/>
            <p:nvPr/>
          </p:nvGrpSpPr>
          <p:grpSpPr>
            <a:xfrm>
              <a:off x="1007492" y="1800359"/>
              <a:ext cx="7308850" cy="4436953"/>
              <a:chOff x="719138" y="1387475"/>
              <a:chExt cx="7308850" cy="4436953"/>
            </a:xfrm>
          </p:grpSpPr>
          <p:sp>
            <p:nvSpPr>
              <p:cNvPr id="1048944" name="Text Box 12"/>
              <p:cNvSpPr txBox="1">
                <a:spLocks noChangeArrowheads="1"/>
              </p:cNvSpPr>
              <p:nvPr/>
            </p:nvSpPr>
            <p:spPr bwMode="auto">
              <a:xfrm>
                <a:off x="719138" y="2982913"/>
                <a:ext cx="792162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2800" b="1">
                    <a:latin typeface="+mn-ea"/>
                  </a:rPr>
                  <a:t>软件</a:t>
                </a:r>
              </a:p>
            </p:txBody>
          </p:sp>
          <p:sp>
            <p:nvSpPr>
              <p:cNvPr id="1048945" name="Freeform 18"/>
              <p:cNvSpPr/>
              <p:nvPr/>
            </p:nvSpPr>
            <p:spPr bwMode="auto">
              <a:xfrm>
                <a:off x="1531938" y="2176463"/>
                <a:ext cx="285750" cy="2574925"/>
              </a:xfrm>
              <a:custGeom>
                <a:avLst/>
                <a:gdLst>
                  <a:gd name="T0" fmla="*/ 2147483647 w 40"/>
                  <a:gd name="T1" fmla="*/ 0 h 347"/>
                  <a:gd name="T2" fmla="*/ 2147483647 w 40"/>
                  <a:gd name="T3" fmla="*/ 2147483647 h 347"/>
                  <a:gd name="T4" fmla="*/ 2147483647 w 40"/>
                  <a:gd name="T5" fmla="*/ 2147483647 h 347"/>
                  <a:gd name="T6" fmla="*/ 0 w 40"/>
                  <a:gd name="T7" fmla="*/ 2147483647 h 347"/>
                  <a:gd name="T8" fmla="*/ 2147483647 w 40"/>
                  <a:gd name="T9" fmla="*/ 2147483647 h 347"/>
                  <a:gd name="T10" fmla="*/ 2147483647 w 40"/>
                  <a:gd name="T11" fmla="*/ 2147483647 h 347"/>
                  <a:gd name="T12" fmla="*/ 2147483647 w 40"/>
                  <a:gd name="T13" fmla="*/ 2147483647 h 3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0" h="347">
                    <a:moveTo>
                      <a:pt x="40" y="0"/>
                    </a:moveTo>
                    <a:cubicBezTo>
                      <a:pt x="29" y="0"/>
                      <a:pt x="20" y="13"/>
                      <a:pt x="20" y="29"/>
                    </a:cubicBezTo>
                    <a:lnTo>
                      <a:pt x="20" y="145"/>
                    </a:lnTo>
                    <a:cubicBezTo>
                      <a:pt x="20" y="161"/>
                      <a:pt x="11" y="173"/>
                      <a:pt x="0" y="173"/>
                    </a:cubicBezTo>
                    <a:cubicBezTo>
                      <a:pt x="11" y="173"/>
                      <a:pt x="20" y="186"/>
                      <a:pt x="20" y="202"/>
                    </a:cubicBezTo>
                    <a:lnTo>
                      <a:pt x="20" y="318"/>
                    </a:lnTo>
                    <a:cubicBezTo>
                      <a:pt x="20" y="334"/>
                      <a:pt x="29" y="347"/>
                      <a:pt x="40" y="347"/>
                    </a:cubicBez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1048946" name="Text Box 20"/>
              <p:cNvSpPr txBox="1">
                <a:spLocks noChangeArrowheads="1"/>
              </p:cNvSpPr>
              <p:nvPr/>
            </p:nvSpPr>
            <p:spPr bwMode="auto">
              <a:xfrm>
                <a:off x="1817688" y="4481513"/>
                <a:ext cx="2159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>
                    <a:latin typeface="+mn-ea"/>
                  </a:rPr>
                  <a:t>应用软件</a:t>
                </a:r>
                <a:endParaRPr lang="en-US" altLang="zh-CN" sz="2800" b="1">
                  <a:latin typeface="+mn-ea"/>
                </a:endParaRPr>
              </a:p>
            </p:txBody>
          </p:sp>
          <p:grpSp>
            <p:nvGrpSpPr>
              <p:cNvPr id="158" name="Group 27"/>
              <p:cNvGrpSpPr/>
              <p:nvPr/>
            </p:nvGrpSpPr>
            <p:grpSpPr bwMode="auto">
              <a:xfrm>
                <a:off x="1817688" y="1387475"/>
                <a:ext cx="4895850" cy="2157413"/>
                <a:chOff x="1701" y="2206"/>
                <a:chExt cx="3084" cy="1359"/>
              </a:xfrm>
            </p:grpSpPr>
            <p:sp>
              <p:nvSpPr>
                <p:cNvPr id="104894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01" y="2523"/>
                  <a:ext cx="1360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20000"/>
                    </a:spcBef>
                  </a:pPr>
                  <a:r>
                    <a:rPr lang="zh-CN" altLang="en-US" sz="2800" b="1">
                      <a:latin typeface="+mn-ea"/>
                    </a:rPr>
                    <a:t>系统软件</a:t>
                  </a:r>
                </a:p>
              </p:txBody>
            </p:sp>
            <p:sp>
              <p:nvSpPr>
                <p:cNvPr id="1048948" name="Freeform 21"/>
                <p:cNvSpPr/>
                <p:nvPr/>
              </p:nvSpPr>
              <p:spPr bwMode="auto">
                <a:xfrm>
                  <a:off x="2744" y="2342"/>
                  <a:ext cx="136" cy="1043"/>
                </a:xfrm>
                <a:custGeom>
                  <a:avLst/>
                  <a:gdLst>
                    <a:gd name="T0" fmla="*/ 2147483647 w 40"/>
                    <a:gd name="T1" fmla="*/ 0 h 347"/>
                    <a:gd name="T2" fmla="*/ 2147483647 w 40"/>
                    <a:gd name="T3" fmla="*/ 2147483647 h 347"/>
                    <a:gd name="T4" fmla="*/ 2147483647 w 40"/>
                    <a:gd name="T5" fmla="*/ 2147483647 h 347"/>
                    <a:gd name="T6" fmla="*/ 0 w 40"/>
                    <a:gd name="T7" fmla="*/ 2147483647 h 347"/>
                    <a:gd name="T8" fmla="*/ 2147483647 w 40"/>
                    <a:gd name="T9" fmla="*/ 2147483647 h 347"/>
                    <a:gd name="T10" fmla="*/ 2147483647 w 40"/>
                    <a:gd name="T11" fmla="*/ 2147483647 h 347"/>
                    <a:gd name="T12" fmla="*/ 2147483647 w 40"/>
                    <a:gd name="T13" fmla="*/ 2147483647 h 34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0" h="347">
                      <a:moveTo>
                        <a:pt x="40" y="0"/>
                      </a:moveTo>
                      <a:cubicBezTo>
                        <a:pt x="29" y="0"/>
                        <a:pt x="20" y="13"/>
                        <a:pt x="20" y="29"/>
                      </a:cubicBezTo>
                      <a:lnTo>
                        <a:pt x="20" y="145"/>
                      </a:lnTo>
                      <a:cubicBezTo>
                        <a:pt x="20" y="161"/>
                        <a:pt x="11" y="173"/>
                        <a:pt x="0" y="173"/>
                      </a:cubicBezTo>
                      <a:cubicBezTo>
                        <a:pt x="11" y="173"/>
                        <a:pt x="20" y="186"/>
                        <a:pt x="20" y="202"/>
                      </a:cubicBezTo>
                      <a:lnTo>
                        <a:pt x="20" y="318"/>
                      </a:lnTo>
                      <a:cubicBezTo>
                        <a:pt x="20" y="334"/>
                        <a:pt x="29" y="347"/>
                        <a:pt x="40" y="347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>
                    <a:latin typeface="+mn-ea"/>
                  </a:endParaRPr>
                </a:p>
              </p:txBody>
            </p:sp>
            <p:sp>
              <p:nvSpPr>
                <p:cNvPr id="104894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80" y="2206"/>
                  <a:ext cx="635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20000"/>
                    </a:spcBef>
                  </a:pPr>
                  <a:r>
                    <a:rPr lang="en-US" altLang="zh-CN" sz="2800" b="1">
                      <a:latin typeface="+mn-ea"/>
                    </a:rPr>
                    <a:t>OS</a:t>
                  </a:r>
                </a:p>
              </p:txBody>
            </p:sp>
            <p:sp>
              <p:nvSpPr>
                <p:cNvPr id="104895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880" y="2540"/>
                  <a:ext cx="77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20000"/>
                    </a:spcBef>
                  </a:pPr>
                  <a:r>
                    <a:rPr lang="en-US" altLang="zh-CN" sz="2800" b="1">
                      <a:latin typeface="+mn-ea"/>
                    </a:rPr>
                    <a:t>DBMS</a:t>
                  </a:r>
                </a:p>
              </p:txBody>
            </p:sp>
            <p:sp>
              <p:nvSpPr>
                <p:cNvPr id="104895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880" y="2886"/>
                  <a:ext cx="1905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20000"/>
                    </a:spcBef>
                  </a:pPr>
                  <a:r>
                    <a:rPr lang="zh-CN" altLang="en-US" sz="2800" b="1" dirty="0">
                      <a:latin typeface="+mn-ea"/>
                    </a:rPr>
                    <a:t>语言处理程序</a:t>
                  </a:r>
                </a:p>
              </p:txBody>
            </p:sp>
            <p:sp>
              <p:nvSpPr>
                <p:cNvPr id="104895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880" y="3235"/>
                  <a:ext cx="57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spcBef>
                      <a:spcPct val="20000"/>
                    </a:spcBef>
                  </a:pPr>
                  <a:r>
                    <a:rPr lang="en-US" altLang="zh-CN" sz="2800" b="1">
                      <a:latin typeface="+mn-ea"/>
                    </a:rPr>
                    <a:t>……</a:t>
                  </a:r>
                </a:p>
              </p:txBody>
            </p:sp>
          </p:grpSp>
          <p:sp>
            <p:nvSpPr>
              <p:cNvPr id="1048953" name="Freeform 18"/>
              <p:cNvSpPr/>
              <p:nvPr/>
            </p:nvSpPr>
            <p:spPr bwMode="auto">
              <a:xfrm>
                <a:off x="3517900" y="4481513"/>
                <a:ext cx="171450" cy="1135062"/>
              </a:xfrm>
              <a:custGeom>
                <a:avLst/>
                <a:gdLst>
                  <a:gd name="T0" fmla="*/ 2147483647 w 40"/>
                  <a:gd name="T1" fmla="*/ 0 h 347"/>
                  <a:gd name="T2" fmla="*/ 2147483647 w 40"/>
                  <a:gd name="T3" fmla="*/ 2147483647 h 347"/>
                  <a:gd name="T4" fmla="*/ 2147483647 w 40"/>
                  <a:gd name="T5" fmla="*/ 2147483647 h 347"/>
                  <a:gd name="T6" fmla="*/ 0 w 40"/>
                  <a:gd name="T7" fmla="*/ 2147483647 h 347"/>
                  <a:gd name="T8" fmla="*/ 2147483647 w 40"/>
                  <a:gd name="T9" fmla="*/ 2147483647 h 347"/>
                  <a:gd name="T10" fmla="*/ 2147483647 w 40"/>
                  <a:gd name="T11" fmla="*/ 2147483647 h 347"/>
                  <a:gd name="T12" fmla="*/ 2147483647 w 40"/>
                  <a:gd name="T13" fmla="*/ 2147483647 h 3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0" h="347">
                    <a:moveTo>
                      <a:pt x="40" y="0"/>
                    </a:moveTo>
                    <a:cubicBezTo>
                      <a:pt x="29" y="0"/>
                      <a:pt x="20" y="13"/>
                      <a:pt x="20" y="29"/>
                    </a:cubicBezTo>
                    <a:lnTo>
                      <a:pt x="20" y="145"/>
                    </a:lnTo>
                    <a:cubicBezTo>
                      <a:pt x="20" y="161"/>
                      <a:pt x="11" y="173"/>
                      <a:pt x="0" y="173"/>
                    </a:cubicBezTo>
                    <a:cubicBezTo>
                      <a:pt x="11" y="173"/>
                      <a:pt x="20" y="186"/>
                      <a:pt x="20" y="202"/>
                    </a:cubicBezTo>
                    <a:lnTo>
                      <a:pt x="20" y="318"/>
                    </a:lnTo>
                    <a:cubicBezTo>
                      <a:pt x="20" y="334"/>
                      <a:pt x="29" y="347"/>
                      <a:pt x="40" y="347"/>
                    </a:cubicBez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1048954" name="Text Box 20"/>
              <p:cNvSpPr txBox="1">
                <a:spLocks noChangeArrowheads="1"/>
              </p:cNvSpPr>
              <p:nvPr/>
            </p:nvSpPr>
            <p:spPr bwMode="auto">
              <a:xfrm>
                <a:off x="3621088" y="5301208"/>
                <a:ext cx="2159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>
                    <a:latin typeface="+mn-ea"/>
                  </a:rPr>
                  <a:t>专用软件</a:t>
                </a:r>
                <a:endParaRPr lang="en-US" altLang="zh-CN" sz="2800" b="1">
                  <a:latin typeface="+mn-ea"/>
                </a:endParaRPr>
              </a:p>
            </p:txBody>
          </p:sp>
          <p:sp>
            <p:nvSpPr>
              <p:cNvPr id="1048955" name="Text Box 19"/>
              <p:cNvSpPr txBox="1">
                <a:spLocks noChangeArrowheads="1"/>
              </p:cNvSpPr>
              <p:nvPr/>
            </p:nvSpPr>
            <p:spPr bwMode="auto">
              <a:xfrm>
                <a:off x="3637136" y="4197350"/>
                <a:ext cx="2159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>
                    <a:latin typeface="+mn-ea"/>
                  </a:rPr>
                  <a:t>通用软件</a:t>
                </a:r>
              </a:p>
            </p:txBody>
          </p:sp>
          <p:sp>
            <p:nvSpPr>
              <p:cNvPr id="1048956" name="Freeform 18"/>
              <p:cNvSpPr/>
              <p:nvPr/>
            </p:nvSpPr>
            <p:spPr bwMode="auto">
              <a:xfrm>
                <a:off x="5472113" y="4005263"/>
                <a:ext cx="171450" cy="1135062"/>
              </a:xfrm>
              <a:custGeom>
                <a:avLst/>
                <a:gdLst>
                  <a:gd name="T0" fmla="*/ 2147483647 w 40"/>
                  <a:gd name="T1" fmla="*/ 0 h 347"/>
                  <a:gd name="T2" fmla="*/ 2147483647 w 40"/>
                  <a:gd name="T3" fmla="*/ 2147483647 h 347"/>
                  <a:gd name="T4" fmla="*/ 2147483647 w 40"/>
                  <a:gd name="T5" fmla="*/ 2147483647 h 347"/>
                  <a:gd name="T6" fmla="*/ 0 w 40"/>
                  <a:gd name="T7" fmla="*/ 2147483647 h 347"/>
                  <a:gd name="T8" fmla="*/ 2147483647 w 40"/>
                  <a:gd name="T9" fmla="*/ 2147483647 h 347"/>
                  <a:gd name="T10" fmla="*/ 2147483647 w 40"/>
                  <a:gd name="T11" fmla="*/ 2147483647 h 347"/>
                  <a:gd name="T12" fmla="*/ 2147483647 w 40"/>
                  <a:gd name="T13" fmla="*/ 2147483647 h 3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0" h="347">
                    <a:moveTo>
                      <a:pt x="40" y="0"/>
                    </a:moveTo>
                    <a:cubicBezTo>
                      <a:pt x="29" y="0"/>
                      <a:pt x="20" y="13"/>
                      <a:pt x="20" y="29"/>
                    </a:cubicBezTo>
                    <a:lnTo>
                      <a:pt x="20" y="145"/>
                    </a:lnTo>
                    <a:cubicBezTo>
                      <a:pt x="20" y="161"/>
                      <a:pt x="11" y="173"/>
                      <a:pt x="0" y="173"/>
                    </a:cubicBezTo>
                    <a:cubicBezTo>
                      <a:pt x="11" y="173"/>
                      <a:pt x="20" y="186"/>
                      <a:pt x="20" y="202"/>
                    </a:cubicBezTo>
                    <a:lnTo>
                      <a:pt x="20" y="318"/>
                    </a:lnTo>
                    <a:cubicBezTo>
                      <a:pt x="20" y="334"/>
                      <a:pt x="29" y="347"/>
                      <a:pt x="40" y="347"/>
                    </a:cubicBez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1048957" name="Text Box 20"/>
              <p:cNvSpPr txBox="1">
                <a:spLocks noChangeArrowheads="1"/>
              </p:cNvSpPr>
              <p:nvPr/>
            </p:nvSpPr>
            <p:spPr bwMode="auto">
              <a:xfrm>
                <a:off x="5634038" y="4292600"/>
                <a:ext cx="2159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>
                    <a:latin typeface="+mn-ea"/>
                  </a:rPr>
                  <a:t>工具软件</a:t>
                </a:r>
                <a:endParaRPr lang="en-US" altLang="zh-CN" sz="2800" b="1">
                  <a:latin typeface="+mn-ea"/>
                </a:endParaRPr>
              </a:p>
            </p:txBody>
          </p:sp>
          <p:sp>
            <p:nvSpPr>
              <p:cNvPr id="1048958" name="Text Box 19"/>
              <p:cNvSpPr txBox="1">
                <a:spLocks noChangeArrowheads="1"/>
              </p:cNvSpPr>
              <p:nvPr/>
            </p:nvSpPr>
            <p:spPr bwMode="auto">
              <a:xfrm>
                <a:off x="5651500" y="3716338"/>
                <a:ext cx="23764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>
                    <a:latin typeface="+mn-ea"/>
                  </a:rPr>
                  <a:t>Office</a:t>
                </a:r>
                <a:r>
                  <a:rPr lang="zh-CN" altLang="en-US" sz="2800" b="1">
                    <a:latin typeface="+mn-ea"/>
                  </a:rPr>
                  <a:t>套件</a:t>
                </a:r>
              </a:p>
            </p:txBody>
          </p:sp>
          <p:sp>
            <p:nvSpPr>
              <p:cNvPr id="1048959" name="Text Box 20"/>
              <p:cNvSpPr txBox="1">
                <a:spLocks noChangeArrowheads="1"/>
              </p:cNvSpPr>
              <p:nvPr/>
            </p:nvSpPr>
            <p:spPr bwMode="auto">
              <a:xfrm>
                <a:off x="5643563" y="4973638"/>
                <a:ext cx="2159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>
                    <a:latin typeface="+mn-ea"/>
                  </a:rPr>
                  <a:t>……</a:t>
                </a:r>
              </a:p>
            </p:txBody>
          </p:sp>
        </p:grpSp>
        <p:sp>
          <p:nvSpPr>
            <p:cNvPr id="1048960" name="Freeform 18"/>
            <p:cNvSpPr/>
            <p:nvPr/>
          </p:nvSpPr>
          <p:spPr bwMode="auto">
            <a:xfrm>
              <a:off x="6372200" y="2620164"/>
              <a:ext cx="171450" cy="1135062"/>
            </a:xfrm>
            <a:custGeom>
              <a:avLst/>
              <a:gdLst>
                <a:gd name="T0" fmla="*/ 2147483647 w 40"/>
                <a:gd name="T1" fmla="*/ 0 h 347"/>
                <a:gd name="T2" fmla="*/ 2147483647 w 40"/>
                <a:gd name="T3" fmla="*/ 2147483647 h 347"/>
                <a:gd name="T4" fmla="*/ 2147483647 w 40"/>
                <a:gd name="T5" fmla="*/ 2147483647 h 347"/>
                <a:gd name="T6" fmla="*/ 0 w 40"/>
                <a:gd name="T7" fmla="*/ 2147483647 h 347"/>
                <a:gd name="T8" fmla="*/ 2147483647 w 40"/>
                <a:gd name="T9" fmla="*/ 2147483647 h 347"/>
                <a:gd name="T10" fmla="*/ 2147483647 w 40"/>
                <a:gd name="T11" fmla="*/ 2147483647 h 347"/>
                <a:gd name="T12" fmla="*/ 2147483647 w 40"/>
                <a:gd name="T13" fmla="*/ 21474836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347">
                  <a:moveTo>
                    <a:pt x="40" y="0"/>
                  </a:moveTo>
                  <a:cubicBezTo>
                    <a:pt x="29" y="0"/>
                    <a:pt x="20" y="13"/>
                    <a:pt x="20" y="29"/>
                  </a:cubicBezTo>
                  <a:lnTo>
                    <a:pt x="20" y="145"/>
                  </a:lnTo>
                  <a:cubicBezTo>
                    <a:pt x="20" y="161"/>
                    <a:pt x="11" y="173"/>
                    <a:pt x="0" y="173"/>
                  </a:cubicBezTo>
                  <a:cubicBezTo>
                    <a:pt x="11" y="173"/>
                    <a:pt x="20" y="186"/>
                    <a:pt x="20" y="202"/>
                  </a:cubicBezTo>
                  <a:lnTo>
                    <a:pt x="20" y="318"/>
                  </a:lnTo>
                  <a:cubicBezTo>
                    <a:pt x="20" y="334"/>
                    <a:pt x="29" y="347"/>
                    <a:pt x="40" y="347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048961" name="Text Box 20"/>
            <p:cNvSpPr txBox="1">
              <a:spLocks noChangeArrowheads="1"/>
            </p:cNvSpPr>
            <p:nvPr/>
          </p:nvSpPr>
          <p:spPr bwMode="auto">
            <a:xfrm>
              <a:off x="6551587" y="3419004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+mn-ea"/>
                </a:rPr>
                <a:t>解释方式</a:t>
              </a:r>
              <a:endParaRPr lang="en-US" altLang="zh-CN" sz="2800" b="1">
                <a:latin typeface="+mn-ea"/>
              </a:endParaRPr>
            </a:p>
          </p:txBody>
        </p:sp>
        <p:sp>
          <p:nvSpPr>
            <p:cNvPr id="1048962" name="Text Box 19"/>
            <p:cNvSpPr txBox="1">
              <a:spLocks noChangeArrowheads="1"/>
            </p:cNvSpPr>
            <p:nvPr/>
          </p:nvSpPr>
          <p:spPr bwMode="auto">
            <a:xfrm>
              <a:off x="6551587" y="2331239"/>
              <a:ext cx="23764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+mn-ea"/>
                </a:rPr>
                <a:t>编译方式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34"/>
          <p:cNvGrpSpPr/>
          <p:nvPr/>
        </p:nvGrpSpPr>
        <p:grpSpPr>
          <a:xfrm>
            <a:off x="1087016" y="1412776"/>
            <a:ext cx="6437312" cy="4896544"/>
            <a:chOff x="1087016" y="1772816"/>
            <a:chExt cx="6437312" cy="4896544"/>
          </a:xfrm>
        </p:grpSpPr>
        <p:sp>
          <p:nvSpPr>
            <p:cNvPr id="1048963" name="AutoShape 6"/>
            <p:cNvSpPr>
              <a:spLocks noChangeArrowheads="1"/>
            </p:cNvSpPr>
            <p:nvPr/>
          </p:nvSpPr>
          <p:spPr bwMode="auto">
            <a:xfrm>
              <a:off x="3275856" y="5805265"/>
              <a:ext cx="3744416" cy="864095"/>
            </a:xfrm>
            <a:prstGeom prst="cube">
              <a:avLst>
                <a:gd name="adj" fmla="val 58847"/>
              </a:avLst>
            </a:prstGeom>
            <a:solidFill>
              <a:srgbClr val="F8AFA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5C7A"/>
              </a:prstShdw>
            </a:effectLst>
          </p:spPr>
          <p:txBody>
            <a:bodyPr/>
            <a:lstStyle/>
            <a:p>
              <a:pPr algn="ctr"/>
              <a:r>
                <a:rPr kumimoji="0" lang="zh-CN" altLang="en-US" sz="2000" b="1">
                  <a:solidFill>
                    <a:srgbClr val="000000"/>
                  </a:solidFill>
                  <a:latin typeface="+mn-ea"/>
                </a:rPr>
                <a:t>逻辑部件</a:t>
              </a:r>
              <a:r>
                <a:rPr kumimoji="0" lang="zh-CN" altLang="zh-CN" sz="2000" b="1">
                  <a:solidFill>
                    <a:srgbClr val="000000"/>
                  </a:solidFill>
                  <a:latin typeface="+mn-ea"/>
                </a:rPr>
                <a:t>级</a:t>
              </a:r>
            </a:p>
            <a:p>
              <a:pPr algn="ctr"/>
              <a:endParaRPr kumimoji="0" lang="zh-CN" altLang="zh-CN" sz="2000" b="1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1048964" name="AutoShape 7"/>
            <p:cNvSpPr>
              <a:spLocks noChangeArrowheads="1"/>
            </p:cNvSpPr>
            <p:nvPr/>
          </p:nvSpPr>
          <p:spPr bwMode="auto">
            <a:xfrm>
              <a:off x="3235672" y="5317009"/>
              <a:ext cx="3784600" cy="776287"/>
            </a:xfrm>
            <a:prstGeom prst="cube">
              <a:avLst>
                <a:gd name="adj" fmla="val 58847"/>
              </a:avLst>
            </a:prstGeom>
            <a:solidFill>
              <a:srgbClr val="F8AFA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7A5C99"/>
              </a:prstShdw>
            </a:effectLst>
          </p:spPr>
          <p:txBody>
            <a:bodyPr/>
            <a:lstStyle/>
            <a:p>
              <a:pPr algn="ctr"/>
              <a:r>
                <a:rPr kumimoji="0" lang="zh-CN" altLang="en-US" sz="2000" b="1" dirty="0">
                  <a:solidFill>
                    <a:srgbClr val="000000"/>
                  </a:solidFill>
                  <a:latin typeface="+mn-ea"/>
                </a:rPr>
                <a:t>微指令</a:t>
              </a:r>
              <a:r>
                <a:rPr kumimoji="0" lang="zh-CN" altLang="zh-CN" sz="2000" b="1" dirty="0">
                  <a:solidFill>
                    <a:srgbClr val="000000"/>
                  </a:solidFill>
                  <a:latin typeface="+mn-ea"/>
                </a:rPr>
                <a:t>级 </a:t>
              </a:r>
            </a:p>
            <a:p>
              <a:pPr algn="ctr"/>
              <a:endParaRPr kumimoji="0"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kumimoji="0" lang="zh-CN" altLang="en-US" sz="2000" b="1" dirty="0">
                <a:latin typeface="+mn-ea"/>
              </a:endParaRPr>
            </a:p>
          </p:txBody>
        </p:sp>
        <p:sp>
          <p:nvSpPr>
            <p:cNvPr id="1048965" name="AutoShape 8"/>
            <p:cNvSpPr>
              <a:spLocks noChangeArrowheads="1"/>
            </p:cNvSpPr>
            <p:nvPr/>
          </p:nvSpPr>
          <p:spPr bwMode="auto">
            <a:xfrm>
              <a:off x="3235672" y="3280717"/>
              <a:ext cx="3784600" cy="868363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33CCCC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zh-CN" altLang="zh-CN" sz="2000" b="1" dirty="0">
                  <a:solidFill>
                    <a:srgbClr val="000000"/>
                  </a:solidFill>
                  <a:latin typeface="+mn-ea"/>
                </a:rPr>
                <a:t>操作系统级</a:t>
              </a:r>
              <a:r>
                <a:rPr lang="zh-CN" altLang="en-US" sz="2000" b="1" dirty="0">
                  <a:solidFill>
                    <a:srgbClr val="000000"/>
                  </a:solidFill>
                  <a:latin typeface="+mn-ea"/>
                </a:rPr>
                <a:t>（操作系统）</a:t>
              </a: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/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lang="zh-CN" altLang="en-US" sz="2000" b="1" dirty="0">
                <a:latin typeface="+mn-ea"/>
              </a:endParaRPr>
            </a:p>
          </p:txBody>
        </p:sp>
        <p:sp>
          <p:nvSpPr>
            <p:cNvPr id="1048966" name="AutoShape 9"/>
            <p:cNvSpPr>
              <a:spLocks noChangeArrowheads="1"/>
            </p:cNvSpPr>
            <p:nvPr/>
          </p:nvSpPr>
          <p:spPr bwMode="auto">
            <a:xfrm>
              <a:off x="3212330" y="2780928"/>
              <a:ext cx="3771900" cy="863600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00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/>
              <a:r>
                <a:rPr lang="zh-CN" altLang="en-US" sz="2000" b="1" dirty="0">
                  <a:solidFill>
                    <a:srgbClr val="000000"/>
                  </a:solidFill>
                  <a:latin typeface="+mn-ea"/>
                </a:rPr>
                <a:t>语言处理程序（编译）</a:t>
              </a:r>
              <a:r>
                <a:rPr lang="zh-CN" altLang="zh-CN" sz="2000" b="1" dirty="0">
                  <a:solidFill>
                    <a:srgbClr val="000000"/>
                  </a:solidFill>
                  <a:latin typeface="+mn-ea"/>
                </a:rPr>
                <a:t>  </a:t>
              </a:r>
            </a:p>
            <a:p>
              <a:pPr algn="ctr"/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lang="zh-CN" altLang="en-US" sz="2000" b="1" dirty="0">
                <a:latin typeface="+mn-ea"/>
              </a:endParaRPr>
            </a:p>
          </p:txBody>
        </p:sp>
        <p:sp>
          <p:nvSpPr>
            <p:cNvPr id="1048967" name="AutoShape 10"/>
            <p:cNvSpPr>
              <a:spLocks noChangeArrowheads="1"/>
            </p:cNvSpPr>
            <p:nvPr/>
          </p:nvSpPr>
          <p:spPr bwMode="auto">
            <a:xfrm>
              <a:off x="3212330" y="2276872"/>
              <a:ext cx="3771900" cy="900112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/>
              <a:r>
                <a:rPr lang="zh-CN" altLang="en-US" sz="2000" b="1" dirty="0">
                  <a:solidFill>
                    <a:srgbClr val="000000"/>
                  </a:solidFill>
                  <a:latin typeface="+mn-ea"/>
                </a:rPr>
                <a:t>应用程序（软件资源）</a:t>
              </a:r>
              <a:r>
                <a:rPr lang="zh-CN" altLang="zh-CN" sz="2000" b="1" dirty="0">
                  <a:solidFill>
                    <a:srgbClr val="000000"/>
                  </a:solidFill>
                  <a:latin typeface="+mn-ea"/>
                </a:rPr>
                <a:t>  </a:t>
              </a:r>
            </a:p>
            <a:p>
              <a:pPr algn="ctr"/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lang="zh-CN" altLang="en-US" sz="2000" b="1" dirty="0">
                <a:latin typeface="+mn-ea"/>
              </a:endParaRPr>
            </a:p>
          </p:txBody>
        </p:sp>
        <p:sp>
          <p:nvSpPr>
            <p:cNvPr id="1048968" name="Text Box 19"/>
            <p:cNvSpPr txBox="1">
              <a:spLocks noChangeArrowheads="1"/>
            </p:cNvSpPr>
            <p:nvPr/>
          </p:nvSpPr>
          <p:spPr bwMode="auto">
            <a:xfrm>
              <a:off x="1368003" y="2941067"/>
              <a:ext cx="1295400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000" b="1" dirty="0">
                  <a:latin typeface="+mn-ea"/>
                </a:rPr>
                <a:t>软件部分</a:t>
              </a:r>
            </a:p>
          </p:txBody>
        </p:sp>
        <p:sp>
          <p:nvSpPr>
            <p:cNvPr id="1048969" name="Text Box 21"/>
            <p:cNvSpPr txBox="1">
              <a:spLocks noChangeArrowheads="1"/>
            </p:cNvSpPr>
            <p:nvPr/>
          </p:nvSpPr>
          <p:spPr bwMode="auto">
            <a:xfrm>
              <a:off x="1087016" y="4381227"/>
              <a:ext cx="1828800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0" lang="zh-CN" altLang="zh-CN" sz="2000" b="1" dirty="0">
                  <a:latin typeface="+mn-ea"/>
                </a:rPr>
                <a:t>软、硬界面</a:t>
              </a:r>
            </a:p>
          </p:txBody>
        </p:sp>
        <p:sp>
          <p:nvSpPr>
            <p:cNvPr id="1048970" name="Text Box 22"/>
            <p:cNvSpPr txBox="1">
              <a:spLocks noChangeArrowheads="1"/>
            </p:cNvSpPr>
            <p:nvPr/>
          </p:nvSpPr>
          <p:spPr bwMode="auto">
            <a:xfrm>
              <a:off x="1271165" y="5893395"/>
              <a:ext cx="1416050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0" lang="zh-CN" altLang="en-US" sz="2000" b="1" dirty="0">
                  <a:latin typeface="+mn-ea"/>
                </a:rPr>
                <a:t>硬件部分</a:t>
              </a:r>
            </a:p>
          </p:txBody>
        </p:sp>
        <p:sp>
          <p:nvSpPr>
            <p:cNvPr id="1048971" name="AutoShape 24"/>
            <p:cNvSpPr/>
            <p:nvPr/>
          </p:nvSpPr>
          <p:spPr bwMode="auto">
            <a:xfrm>
              <a:off x="2768178" y="2276872"/>
              <a:ext cx="325437" cy="1800200"/>
            </a:xfrm>
            <a:prstGeom prst="leftBrace">
              <a:avLst>
                <a:gd name="adj1" fmla="val 6099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1048972" name="AutoShape 31"/>
            <p:cNvSpPr>
              <a:spLocks noChangeArrowheads="1"/>
            </p:cNvSpPr>
            <p:nvPr/>
          </p:nvSpPr>
          <p:spPr bwMode="auto">
            <a:xfrm>
              <a:off x="3273003" y="4277717"/>
              <a:ext cx="3743325" cy="879475"/>
            </a:xfrm>
            <a:prstGeom prst="cube">
              <a:avLst>
                <a:gd name="adj" fmla="val 58847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7A5C99"/>
              </a:prstShdw>
            </a:effectLst>
          </p:spPr>
          <p:txBody>
            <a:bodyPr/>
            <a:lstStyle/>
            <a:p>
              <a:pPr algn="ctr"/>
              <a:r>
                <a:rPr kumimoji="0" lang="zh-CN" altLang="en-US" sz="2000" b="1" dirty="0">
                  <a:solidFill>
                    <a:srgbClr val="000000"/>
                  </a:solidFill>
                  <a:latin typeface="+mn-ea"/>
                </a:rPr>
                <a:t>指令系统</a:t>
              </a:r>
              <a:r>
                <a:rPr kumimoji="0" lang="zh-CN" altLang="zh-CN" sz="2000" b="1" dirty="0">
                  <a:solidFill>
                    <a:srgbClr val="000000"/>
                  </a:solidFill>
                  <a:latin typeface="+mn-ea"/>
                </a:rPr>
                <a:t>级</a:t>
              </a:r>
              <a:r>
                <a:rPr kumimoji="0" lang="en-US" altLang="zh-CN" sz="20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kumimoji="0" lang="zh-CN" altLang="en-US" sz="2000" b="1" dirty="0">
                  <a:solidFill>
                    <a:srgbClr val="000000"/>
                  </a:solidFill>
                  <a:latin typeface="+mn-ea"/>
                </a:rPr>
                <a:t>机器语言</a:t>
              </a:r>
              <a:r>
                <a:rPr kumimoji="0" lang="en-US" altLang="zh-CN" sz="2000" b="1" dirty="0">
                  <a:solidFill>
                    <a:srgbClr val="000000"/>
                  </a:solidFill>
                  <a:latin typeface="+mn-ea"/>
                </a:rPr>
                <a:t>)</a:t>
              </a:r>
              <a:r>
                <a:rPr kumimoji="0" lang="zh-CN" altLang="zh-CN" sz="2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ctr"/>
              <a:endParaRPr kumimoji="0"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kumimoji="0" lang="zh-CN" altLang="en-US" sz="2000" b="1" dirty="0">
                <a:latin typeface="+mn-ea"/>
              </a:endParaRPr>
            </a:p>
          </p:txBody>
        </p:sp>
        <p:sp>
          <p:nvSpPr>
            <p:cNvPr id="1048973" name="AutoShape 35"/>
            <p:cNvSpPr/>
            <p:nvPr/>
          </p:nvSpPr>
          <p:spPr bwMode="auto">
            <a:xfrm>
              <a:off x="2768178" y="5661248"/>
              <a:ext cx="325437" cy="972319"/>
            </a:xfrm>
            <a:prstGeom prst="leftBrace">
              <a:avLst>
                <a:gd name="adj1" fmla="val 3228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1048974" name="AutoShape 26"/>
            <p:cNvSpPr>
              <a:spLocks noChangeArrowheads="1"/>
            </p:cNvSpPr>
            <p:nvPr/>
          </p:nvSpPr>
          <p:spPr bwMode="auto">
            <a:xfrm>
              <a:off x="2512590" y="4322366"/>
              <a:ext cx="5011738" cy="474786"/>
            </a:xfrm>
            <a:prstGeom prst="parallelogram">
              <a:avLst>
                <a:gd name="adj" fmla="val 154481"/>
              </a:avLst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000" b="1">
                <a:ln>
                  <a:solidFill>
                    <a:schemeClr val="tx1"/>
                  </a:solidFill>
                  <a:prstDash val="dash"/>
                </a:ln>
                <a:latin typeface="+mn-ea"/>
                <a:ea typeface="+mn-ea"/>
              </a:endParaRPr>
            </a:p>
          </p:txBody>
        </p:sp>
        <p:sp>
          <p:nvSpPr>
            <p:cNvPr id="1048975" name="Line 33"/>
            <p:cNvSpPr>
              <a:spLocks noChangeShapeType="1"/>
            </p:cNvSpPr>
            <p:nvPr/>
          </p:nvSpPr>
          <p:spPr bwMode="auto">
            <a:xfrm flipH="1">
              <a:off x="5036714" y="4221088"/>
              <a:ext cx="3299" cy="57606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+mn-ea"/>
              </a:endParaRPr>
            </a:p>
          </p:txBody>
        </p:sp>
        <p:sp>
          <p:nvSpPr>
            <p:cNvPr id="1048976" name="AutoShape 10"/>
            <p:cNvSpPr>
              <a:spLocks noChangeArrowheads="1"/>
            </p:cNvSpPr>
            <p:nvPr/>
          </p:nvSpPr>
          <p:spPr bwMode="auto">
            <a:xfrm>
              <a:off x="3203848" y="1772816"/>
              <a:ext cx="3771900" cy="900112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/>
              <a:r>
                <a:rPr lang="zh-CN" altLang="en-US" sz="2000" b="1" dirty="0">
                  <a:solidFill>
                    <a:srgbClr val="000000"/>
                  </a:solidFill>
                  <a:latin typeface="+mn-ea"/>
                </a:rPr>
                <a:t>用户程序</a:t>
              </a:r>
              <a:r>
                <a:rPr lang="zh-CN" altLang="zh-CN" sz="2000" b="1" dirty="0">
                  <a:solidFill>
                    <a:srgbClr val="000000"/>
                  </a:solidFill>
                  <a:latin typeface="+mn-ea"/>
                </a:rPr>
                <a:t>  </a:t>
              </a:r>
            </a:p>
            <a:p>
              <a:pPr algn="ctr"/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161" name="组合 17"/>
          <p:cNvGrpSpPr/>
          <p:nvPr/>
        </p:nvGrpSpPr>
        <p:grpSpPr>
          <a:xfrm>
            <a:off x="825847" y="-2927"/>
            <a:ext cx="6914504" cy="839639"/>
            <a:chOff x="1044403" y="189434"/>
            <a:chExt cx="6914504" cy="839639"/>
          </a:xfrm>
        </p:grpSpPr>
        <p:sp>
          <p:nvSpPr>
            <p:cNvPr id="1048977" name="六边形 21"/>
            <p:cNvSpPr/>
            <p:nvPr/>
          </p:nvSpPr>
          <p:spPr>
            <a:xfrm>
              <a:off x="1336676" y="283390"/>
              <a:ext cx="590215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2" name="组合 22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78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79" name="椭圆 2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980" name="矩形 23"/>
            <p:cNvSpPr/>
            <p:nvPr/>
          </p:nvSpPr>
          <p:spPr>
            <a:xfrm>
              <a:off x="2064502" y="352699"/>
              <a:ext cx="5894405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1.2.4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计算机系统的层次结构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3" name="组合 24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81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82" name="椭圆 2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Rectangle 1033"/>
          <p:cNvSpPr>
            <a:spLocks noChangeArrowheads="1"/>
          </p:cNvSpPr>
          <p:nvPr/>
        </p:nvSpPr>
        <p:spPr bwMode="auto">
          <a:xfrm>
            <a:off x="106363" y="1303429"/>
            <a:ext cx="90376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软件的特点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易于实现各种</a:t>
            </a:r>
            <a:r>
              <a:rPr lang="zh-CN" altLang="en-US" sz="2800" b="1">
                <a:latin typeface="+mn-ea"/>
                <a:cs typeface="Times New Roman" panose="02020603050405020304" pitchFamily="18" charset="0"/>
              </a:rPr>
              <a:t>逻辑和算术运算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功能，但是常受到速度指标和软件容量的制约；</a:t>
            </a:r>
          </a:p>
        </p:txBody>
      </p:sp>
      <p:sp>
        <p:nvSpPr>
          <p:cNvPr id="1048984" name="Rectangle 1034"/>
          <p:cNvSpPr>
            <a:spLocks noChangeArrowheads="1"/>
          </p:cNvSpPr>
          <p:nvPr/>
        </p:nvSpPr>
        <p:spPr bwMode="auto">
          <a:xfrm>
            <a:off x="131277" y="3464339"/>
            <a:ext cx="8856663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硬件的特点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可以高速实现</a:t>
            </a:r>
            <a:r>
              <a:rPr lang="zh-CN" altLang="en-US" sz="2800" b="1">
                <a:latin typeface="+mn-ea"/>
                <a:cs typeface="Times New Roman" panose="02020603050405020304" pitchFamily="18" charset="0"/>
              </a:rPr>
              <a:t>逻辑和算术运算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功能，但是难以实现复杂功能或计算，受到控制复杂性指标的制约。</a:t>
            </a:r>
          </a:p>
        </p:txBody>
      </p:sp>
      <p:sp>
        <p:nvSpPr>
          <p:cNvPr id="1048985" name="Rectangle 1035"/>
          <p:cNvSpPr>
            <a:spLocks noChangeArrowheads="1"/>
          </p:cNvSpPr>
          <p:nvPr/>
        </p:nvSpPr>
        <p:spPr bwMode="auto">
          <a:xfrm>
            <a:off x="119918" y="5840603"/>
            <a:ext cx="9036050" cy="54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+mn-ea"/>
                <a:cs typeface="Times New Roman" panose="02020603050405020304" pitchFamily="18" charset="0"/>
              </a:rPr>
              <a:t>传统的软件部分，完全有可能“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固化</a:t>
            </a:r>
            <a:r>
              <a:rPr lang="zh-CN" altLang="en-US" sz="2800" b="1" dirty="0">
                <a:solidFill>
                  <a:schemeClr val="folHlink"/>
                </a:solidFill>
                <a:latin typeface="+mn-ea"/>
                <a:cs typeface="Times New Roman" panose="02020603050405020304" pitchFamily="18" charset="0"/>
              </a:rPr>
              <a:t>”、“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硬化</a:t>
            </a:r>
            <a:r>
              <a:rPr lang="zh-CN" altLang="en-US" sz="2800" b="1" dirty="0">
                <a:solidFill>
                  <a:schemeClr val="folHlink"/>
                </a:solidFill>
                <a:latin typeface="+mn-ea"/>
                <a:cs typeface="Times New Roman" panose="02020603050405020304" pitchFamily="18" charset="0"/>
              </a:rPr>
              <a:t>”</a:t>
            </a:r>
          </a:p>
        </p:txBody>
      </p:sp>
      <p:grpSp>
        <p:nvGrpSpPr>
          <p:cNvPr id="165" name="组合 5"/>
          <p:cNvGrpSpPr/>
          <p:nvPr/>
        </p:nvGrpSpPr>
        <p:grpSpPr>
          <a:xfrm>
            <a:off x="825847" y="-2927"/>
            <a:ext cx="6914504" cy="839639"/>
            <a:chOff x="1044403" y="189434"/>
            <a:chExt cx="6914504" cy="839639"/>
          </a:xfrm>
        </p:grpSpPr>
        <p:sp>
          <p:nvSpPr>
            <p:cNvPr id="1048986" name="六边形 6"/>
            <p:cNvSpPr/>
            <p:nvPr/>
          </p:nvSpPr>
          <p:spPr>
            <a:xfrm>
              <a:off x="1336676" y="283390"/>
              <a:ext cx="633420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6" name="组合 7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87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88" name="椭圆 1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989" name="矩形 8"/>
            <p:cNvSpPr/>
            <p:nvPr/>
          </p:nvSpPr>
          <p:spPr>
            <a:xfrm>
              <a:off x="2064502" y="352699"/>
              <a:ext cx="5894405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1.2.5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软件与硬件的逻辑等价性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7" name="组合 9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90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91" name="椭圆 1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3" grpId="0"/>
      <p:bldP spid="1048984" grpId="0"/>
      <p:bldP spid="10489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Text Box 3"/>
          <p:cNvSpPr txBox="1">
            <a:spLocks noChangeArrowheads="1"/>
          </p:cNvSpPr>
          <p:nvPr/>
        </p:nvSpPr>
        <p:spPr bwMode="auto">
          <a:xfrm>
            <a:off x="1006400" y="1268760"/>
            <a:ext cx="4357688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基本字长（机器字长）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93" name="Text Box 10"/>
          <p:cNvSpPr txBox="1">
            <a:spLocks noChangeArrowheads="1"/>
          </p:cNvSpPr>
          <p:nvPr/>
        </p:nvSpPr>
        <p:spPr bwMode="auto">
          <a:xfrm>
            <a:off x="1187624" y="3856053"/>
            <a:ext cx="6192366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位。</a:t>
            </a:r>
          </a:p>
        </p:txBody>
      </p:sp>
      <p:sp>
        <p:nvSpPr>
          <p:cNvPr id="1048994" name="Rectangle 11"/>
          <p:cNvSpPr>
            <a:spLocks noChangeArrowheads="1"/>
          </p:cNvSpPr>
          <p:nvPr/>
        </p:nvSpPr>
        <p:spPr bwMode="auto">
          <a:xfrm>
            <a:off x="276216" y="1844824"/>
            <a:ext cx="8424863" cy="159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指处理器一次能处理数据的位数，通常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寄存器或内部数据总线的位数有关。它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影响计算精度、指令功能。</a:t>
            </a:r>
          </a:p>
        </p:txBody>
      </p:sp>
      <p:grpSp>
        <p:nvGrpSpPr>
          <p:cNvPr id="169" name="组合 14"/>
          <p:cNvGrpSpPr/>
          <p:nvPr/>
        </p:nvGrpSpPr>
        <p:grpSpPr>
          <a:xfrm>
            <a:off x="1187624" y="4869160"/>
            <a:ext cx="6315000" cy="842392"/>
            <a:chOff x="1115616" y="5229200"/>
            <a:chExt cx="6315000" cy="842392"/>
          </a:xfrm>
        </p:grpSpPr>
        <p:sp>
          <p:nvSpPr>
            <p:cNvPr id="1048995" name="矩形 6"/>
            <p:cNvSpPr/>
            <p:nvPr/>
          </p:nvSpPr>
          <p:spPr>
            <a:xfrm>
              <a:off x="1907704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1</a:t>
              </a:r>
              <a:endParaRPr lang="zh-CN" altLang="en-US" sz="3600" dirty="0">
                <a:solidFill>
                  <a:srgbClr val="0000FF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048996" name="矩形 7"/>
            <p:cNvSpPr/>
            <p:nvPr/>
          </p:nvSpPr>
          <p:spPr>
            <a:xfrm>
              <a:off x="2699792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048997" name="矩形 8"/>
            <p:cNvSpPr/>
            <p:nvPr/>
          </p:nvSpPr>
          <p:spPr>
            <a:xfrm>
              <a:off x="3491880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…</a:t>
              </a:r>
              <a:endParaRPr lang="zh-CN" altLang="en-US" sz="3600" dirty="0">
                <a:solidFill>
                  <a:srgbClr val="0000FF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048998" name="矩形 9"/>
            <p:cNvSpPr/>
            <p:nvPr/>
          </p:nvSpPr>
          <p:spPr>
            <a:xfrm>
              <a:off x="4283968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…</a:t>
              </a:r>
              <a:endParaRPr lang="zh-CN" altLang="en-US" sz="3600" dirty="0">
                <a:solidFill>
                  <a:srgbClr val="0000FF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048999" name="矩形 10"/>
            <p:cNvSpPr/>
            <p:nvPr/>
          </p:nvSpPr>
          <p:spPr>
            <a:xfrm>
              <a:off x="5076056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049000" name="矩形 11"/>
            <p:cNvSpPr/>
            <p:nvPr/>
          </p:nvSpPr>
          <p:spPr>
            <a:xfrm>
              <a:off x="5868144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049001" name="矩形 12"/>
            <p:cNvSpPr/>
            <p:nvPr/>
          </p:nvSpPr>
          <p:spPr>
            <a:xfrm>
              <a:off x="6660232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1</a:t>
              </a:r>
              <a:endParaRPr lang="zh-CN" altLang="en-US" sz="3600" dirty="0">
                <a:solidFill>
                  <a:srgbClr val="0000FF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049002" name="矩形 13"/>
            <p:cNvSpPr/>
            <p:nvPr/>
          </p:nvSpPr>
          <p:spPr>
            <a:xfrm>
              <a:off x="1115616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+mn-ea"/>
                <a:cs typeface="Times New Roman" pitchFamily="18" charset="0"/>
              </a:endParaRPr>
            </a:p>
          </p:txBody>
        </p:sp>
      </p:grpSp>
      <p:grpSp>
        <p:nvGrpSpPr>
          <p:cNvPr id="170" name="组合 15"/>
          <p:cNvGrpSpPr/>
          <p:nvPr/>
        </p:nvGrpSpPr>
        <p:grpSpPr>
          <a:xfrm>
            <a:off x="825847" y="-2927"/>
            <a:ext cx="6914504" cy="839639"/>
            <a:chOff x="1044403" y="189434"/>
            <a:chExt cx="6914504" cy="839639"/>
          </a:xfrm>
        </p:grpSpPr>
        <p:sp>
          <p:nvSpPr>
            <p:cNvPr id="1049003" name="六边形 16"/>
            <p:cNvSpPr/>
            <p:nvPr/>
          </p:nvSpPr>
          <p:spPr>
            <a:xfrm>
              <a:off x="1336676" y="283390"/>
              <a:ext cx="617993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1" name="组合 17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004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005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9006" name="矩形 18"/>
            <p:cNvSpPr/>
            <p:nvPr/>
          </p:nvSpPr>
          <p:spPr>
            <a:xfrm>
              <a:off x="2064502" y="352699"/>
              <a:ext cx="5894405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计算机系统的性能指标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2" name="组合 19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007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008" name="椭圆 2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2097183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507" y="1196752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2" grpId="0"/>
      <p:bldP spid="1048993" grpId="0"/>
      <p:bldP spid="10489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Text Box 4"/>
          <p:cNvSpPr txBox="1">
            <a:spLocks noChangeArrowheads="1"/>
          </p:cNvSpPr>
          <p:nvPr/>
        </p:nvSpPr>
        <p:spPr bwMode="auto">
          <a:xfrm>
            <a:off x="1651373" y="227551"/>
            <a:ext cx="3352800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外频</a:t>
            </a:r>
          </a:p>
        </p:txBody>
      </p:sp>
      <p:sp>
        <p:nvSpPr>
          <p:cNvPr id="1049010" name="Text Box 5"/>
          <p:cNvSpPr txBox="1">
            <a:spLocks noChangeArrowheads="1"/>
          </p:cNvSpPr>
          <p:nvPr/>
        </p:nvSpPr>
        <p:spPr bwMode="auto">
          <a:xfrm>
            <a:off x="906835" y="1757345"/>
            <a:ext cx="7488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>
                <a:latin typeface="+mn-ea"/>
                <a:cs typeface="Times New Roman" panose="02020603050405020304" pitchFamily="18" charset="0"/>
              </a:rPr>
              <a:t>外部频率或基频，也叫系统时钟频率。</a:t>
            </a:r>
          </a:p>
        </p:txBody>
      </p:sp>
      <p:sp>
        <p:nvSpPr>
          <p:cNvPr id="1049011" name="Line 15"/>
          <p:cNvSpPr>
            <a:spLocks noChangeShapeType="1"/>
          </p:cNvSpPr>
          <p:nvPr/>
        </p:nvSpPr>
        <p:spPr bwMode="auto">
          <a:xfrm flipH="1" flipV="1">
            <a:off x="1692648" y="4182715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12" name="Text Box 16"/>
          <p:cNvSpPr txBox="1">
            <a:spLocks noChangeArrowheads="1"/>
          </p:cNvSpPr>
          <p:nvPr/>
        </p:nvSpPr>
        <p:spPr bwMode="auto">
          <a:xfrm>
            <a:off x="1384673" y="5070127"/>
            <a:ext cx="327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一般不超过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300MHz</a:t>
            </a:r>
          </a:p>
        </p:txBody>
      </p:sp>
      <p:sp>
        <p:nvSpPr>
          <p:cNvPr id="1049013" name="Line 19"/>
          <p:cNvSpPr>
            <a:spLocks noChangeShapeType="1"/>
          </p:cNvSpPr>
          <p:nvPr/>
        </p:nvSpPr>
        <p:spPr bwMode="auto">
          <a:xfrm flipH="1" flipV="1">
            <a:off x="5312148" y="4185890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14" name="Text Box 20"/>
          <p:cNvSpPr txBox="1">
            <a:spLocks noChangeArrowheads="1"/>
          </p:cNvSpPr>
          <p:nvPr/>
        </p:nvSpPr>
        <p:spPr bwMode="auto">
          <a:xfrm>
            <a:off x="5004173" y="5051077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倍频系数</a:t>
            </a:r>
          </a:p>
        </p:txBody>
      </p:sp>
      <p:grpSp>
        <p:nvGrpSpPr>
          <p:cNvPr id="174" name="组合 44"/>
          <p:cNvGrpSpPr/>
          <p:nvPr/>
        </p:nvGrpSpPr>
        <p:grpSpPr>
          <a:xfrm>
            <a:off x="756023" y="2641252"/>
            <a:ext cx="7561262" cy="1439863"/>
            <a:chOff x="756023" y="2641252"/>
            <a:chExt cx="7561262" cy="1439863"/>
          </a:xfrm>
        </p:grpSpPr>
        <p:sp>
          <p:nvSpPr>
            <p:cNvPr id="1049015" name="Rectangle 6"/>
            <p:cNvSpPr>
              <a:spLocks noChangeArrowheads="1"/>
            </p:cNvSpPr>
            <p:nvPr/>
          </p:nvSpPr>
          <p:spPr bwMode="auto">
            <a:xfrm>
              <a:off x="756023" y="2641252"/>
              <a:ext cx="1512887" cy="14398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系统</a:t>
              </a:r>
            </a:p>
            <a:p>
              <a:pPr algn="ctr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振荡器</a:t>
              </a:r>
            </a:p>
          </p:txBody>
        </p:sp>
        <p:sp>
          <p:nvSpPr>
            <p:cNvPr id="1049016" name="Rectangle 8"/>
            <p:cNvSpPr>
              <a:spLocks noChangeArrowheads="1"/>
            </p:cNvSpPr>
            <p:nvPr/>
          </p:nvSpPr>
          <p:spPr bwMode="auto">
            <a:xfrm>
              <a:off x="3786560" y="2842865"/>
              <a:ext cx="1728788" cy="10080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倍频</a:t>
              </a:r>
            </a:p>
          </p:txBody>
        </p:sp>
        <p:sp>
          <p:nvSpPr>
            <p:cNvPr id="1049017" name="Line 9"/>
            <p:cNvSpPr>
              <a:spLocks noChangeShapeType="1"/>
            </p:cNvSpPr>
            <p:nvPr/>
          </p:nvSpPr>
          <p:spPr bwMode="auto">
            <a:xfrm>
              <a:off x="5745535" y="300161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18" name="Line 10"/>
            <p:cNvSpPr>
              <a:spLocks noChangeShapeType="1"/>
            </p:cNvSpPr>
            <p:nvPr/>
          </p:nvSpPr>
          <p:spPr bwMode="auto">
            <a:xfrm>
              <a:off x="5745535" y="3390552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19" name="Line 11"/>
            <p:cNvSpPr>
              <a:spLocks noChangeShapeType="1"/>
            </p:cNvSpPr>
            <p:nvPr/>
          </p:nvSpPr>
          <p:spPr bwMode="auto">
            <a:xfrm>
              <a:off x="5745535" y="376361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20" name="Text Box 12"/>
            <p:cNvSpPr txBox="1">
              <a:spLocks noChangeArrowheads="1"/>
            </p:cNvSpPr>
            <p:nvPr/>
          </p:nvSpPr>
          <p:spPr bwMode="auto">
            <a:xfrm>
              <a:off x="6710735" y="2719040"/>
              <a:ext cx="9236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049021" name="Text Box 13"/>
            <p:cNvSpPr txBox="1">
              <a:spLocks noChangeArrowheads="1"/>
            </p:cNvSpPr>
            <p:nvPr/>
          </p:nvSpPr>
          <p:spPr bwMode="auto">
            <a:xfrm>
              <a:off x="6725023" y="3103215"/>
              <a:ext cx="8953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内存</a:t>
              </a:r>
            </a:p>
          </p:txBody>
        </p:sp>
        <p:sp>
          <p:nvSpPr>
            <p:cNvPr id="1049022" name="Text Box 14"/>
            <p:cNvSpPr txBox="1">
              <a:spLocks noChangeArrowheads="1"/>
            </p:cNvSpPr>
            <p:nvPr/>
          </p:nvSpPr>
          <p:spPr bwMode="auto">
            <a:xfrm>
              <a:off x="6710735" y="3490565"/>
              <a:ext cx="16065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其它部件</a:t>
              </a:r>
            </a:p>
          </p:txBody>
        </p:sp>
        <p:grpSp>
          <p:nvGrpSpPr>
            <p:cNvPr id="175" name="Group 18"/>
            <p:cNvGrpSpPr/>
            <p:nvPr/>
          </p:nvGrpSpPr>
          <p:grpSpPr bwMode="auto">
            <a:xfrm>
              <a:off x="2282032" y="2925762"/>
              <a:ext cx="1497013" cy="503238"/>
              <a:chOff x="1211" y="1253"/>
              <a:chExt cx="943" cy="317"/>
            </a:xfrm>
          </p:grpSpPr>
          <p:sp>
            <p:nvSpPr>
              <p:cNvPr id="1049023" name="Line 7"/>
              <p:cNvSpPr>
                <a:spLocks noChangeShapeType="1"/>
              </p:cNvSpPr>
              <p:nvPr/>
            </p:nvSpPr>
            <p:spPr bwMode="auto">
              <a:xfrm>
                <a:off x="1211" y="1570"/>
                <a:ext cx="9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24" name="Text Box 17"/>
              <p:cNvSpPr txBox="1">
                <a:spLocks noChangeArrowheads="1"/>
              </p:cNvSpPr>
              <p:nvPr/>
            </p:nvSpPr>
            <p:spPr bwMode="auto">
              <a:xfrm>
                <a:off x="1297" y="1253"/>
                <a:ext cx="76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外频信号</a:t>
                </a:r>
              </a:p>
            </p:txBody>
          </p:sp>
        </p:grpSp>
        <p:grpSp>
          <p:nvGrpSpPr>
            <p:cNvPr id="176" name="Group 47"/>
            <p:cNvGrpSpPr/>
            <p:nvPr/>
          </p:nvGrpSpPr>
          <p:grpSpPr bwMode="auto">
            <a:xfrm>
              <a:off x="2484810" y="3573115"/>
              <a:ext cx="1009650" cy="144462"/>
              <a:chOff x="1292" y="1797"/>
              <a:chExt cx="636" cy="91"/>
            </a:xfrm>
          </p:grpSpPr>
          <p:sp>
            <p:nvSpPr>
              <p:cNvPr id="1049025" name="Line 22"/>
              <p:cNvSpPr>
                <a:spLocks noChangeShapeType="1"/>
              </p:cNvSpPr>
              <p:nvPr/>
            </p:nvSpPr>
            <p:spPr bwMode="auto">
              <a:xfrm>
                <a:off x="1292" y="1888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26" name="Line 23"/>
              <p:cNvSpPr>
                <a:spLocks noChangeShapeType="1"/>
              </p:cNvSpPr>
              <p:nvPr/>
            </p:nvSpPr>
            <p:spPr bwMode="auto">
              <a:xfrm>
                <a:off x="1383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27" name="Line 24"/>
              <p:cNvSpPr>
                <a:spLocks noChangeShapeType="1"/>
              </p:cNvSpPr>
              <p:nvPr/>
            </p:nvSpPr>
            <p:spPr bwMode="auto">
              <a:xfrm>
                <a:off x="1383" y="1797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28" name="Line 25"/>
              <p:cNvSpPr>
                <a:spLocks noChangeShapeType="1"/>
              </p:cNvSpPr>
              <p:nvPr/>
            </p:nvSpPr>
            <p:spPr bwMode="auto">
              <a:xfrm>
                <a:off x="1429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29" name="Line 26"/>
              <p:cNvSpPr>
                <a:spLocks noChangeShapeType="1"/>
              </p:cNvSpPr>
              <p:nvPr/>
            </p:nvSpPr>
            <p:spPr bwMode="auto">
              <a:xfrm>
                <a:off x="1429" y="1888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0" name="Line 27"/>
              <p:cNvSpPr>
                <a:spLocks noChangeShapeType="1"/>
              </p:cNvSpPr>
              <p:nvPr/>
            </p:nvSpPr>
            <p:spPr bwMode="auto">
              <a:xfrm>
                <a:off x="1474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1" name="Line 28"/>
              <p:cNvSpPr>
                <a:spLocks noChangeShapeType="1"/>
              </p:cNvSpPr>
              <p:nvPr/>
            </p:nvSpPr>
            <p:spPr bwMode="auto">
              <a:xfrm>
                <a:off x="1474" y="1797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2" name="Line 29"/>
              <p:cNvSpPr>
                <a:spLocks noChangeShapeType="1"/>
              </p:cNvSpPr>
              <p:nvPr/>
            </p:nvSpPr>
            <p:spPr bwMode="auto">
              <a:xfrm>
                <a:off x="1519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3" name="Line 30"/>
              <p:cNvSpPr>
                <a:spLocks noChangeShapeType="1"/>
              </p:cNvSpPr>
              <p:nvPr/>
            </p:nvSpPr>
            <p:spPr bwMode="auto">
              <a:xfrm>
                <a:off x="1519" y="188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4" name="Line 31"/>
              <p:cNvSpPr>
                <a:spLocks noChangeShapeType="1"/>
              </p:cNvSpPr>
              <p:nvPr/>
            </p:nvSpPr>
            <p:spPr bwMode="auto">
              <a:xfrm>
                <a:off x="1565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5" name="Line 32"/>
              <p:cNvSpPr>
                <a:spLocks noChangeShapeType="1"/>
              </p:cNvSpPr>
              <p:nvPr/>
            </p:nvSpPr>
            <p:spPr bwMode="auto">
              <a:xfrm>
                <a:off x="1565" y="1797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6" name="Line 33"/>
              <p:cNvSpPr>
                <a:spLocks noChangeShapeType="1"/>
              </p:cNvSpPr>
              <p:nvPr/>
            </p:nvSpPr>
            <p:spPr bwMode="auto">
              <a:xfrm>
                <a:off x="1610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7" name="Line 34"/>
              <p:cNvSpPr>
                <a:spLocks noChangeShapeType="1"/>
              </p:cNvSpPr>
              <p:nvPr/>
            </p:nvSpPr>
            <p:spPr bwMode="auto">
              <a:xfrm>
                <a:off x="1610" y="188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8" name="Line 35"/>
              <p:cNvSpPr>
                <a:spLocks noChangeShapeType="1"/>
              </p:cNvSpPr>
              <p:nvPr/>
            </p:nvSpPr>
            <p:spPr bwMode="auto">
              <a:xfrm>
                <a:off x="1655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9" name="Line 36"/>
              <p:cNvSpPr>
                <a:spLocks noChangeShapeType="1"/>
              </p:cNvSpPr>
              <p:nvPr/>
            </p:nvSpPr>
            <p:spPr bwMode="auto">
              <a:xfrm>
                <a:off x="1655" y="1797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0" name="Line 37"/>
              <p:cNvSpPr>
                <a:spLocks noChangeShapeType="1"/>
              </p:cNvSpPr>
              <p:nvPr/>
            </p:nvSpPr>
            <p:spPr bwMode="auto">
              <a:xfrm>
                <a:off x="1700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1" name="Line 38"/>
              <p:cNvSpPr>
                <a:spLocks noChangeShapeType="1"/>
              </p:cNvSpPr>
              <p:nvPr/>
            </p:nvSpPr>
            <p:spPr bwMode="auto">
              <a:xfrm>
                <a:off x="1700" y="188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2" name="Line 39"/>
              <p:cNvSpPr>
                <a:spLocks noChangeShapeType="1"/>
              </p:cNvSpPr>
              <p:nvPr/>
            </p:nvSpPr>
            <p:spPr bwMode="auto">
              <a:xfrm>
                <a:off x="1746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3" name="Line 40"/>
              <p:cNvSpPr>
                <a:spLocks noChangeShapeType="1"/>
              </p:cNvSpPr>
              <p:nvPr/>
            </p:nvSpPr>
            <p:spPr bwMode="auto">
              <a:xfrm>
                <a:off x="1746" y="1797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4" name="Line 41"/>
              <p:cNvSpPr>
                <a:spLocks noChangeShapeType="1"/>
              </p:cNvSpPr>
              <p:nvPr/>
            </p:nvSpPr>
            <p:spPr bwMode="auto">
              <a:xfrm>
                <a:off x="1791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5" name="Line 42"/>
              <p:cNvSpPr>
                <a:spLocks noChangeShapeType="1"/>
              </p:cNvSpPr>
              <p:nvPr/>
            </p:nvSpPr>
            <p:spPr bwMode="auto">
              <a:xfrm>
                <a:off x="1791" y="188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6" name="Line 43"/>
              <p:cNvSpPr>
                <a:spLocks noChangeShapeType="1"/>
              </p:cNvSpPr>
              <p:nvPr/>
            </p:nvSpPr>
            <p:spPr bwMode="auto">
              <a:xfrm>
                <a:off x="1837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7" name="Line 44"/>
              <p:cNvSpPr>
                <a:spLocks noChangeShapeType="1"/>
              </p:cNvSpPr>
              <p:nvPr/>
            </p:nvSpPr>
            <p:spPr bwMode="auto">
              <a:xfrm>
                <a:off x="1837" y="1797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8" name="Line 45"/>
              <p:cNvSpPr>
                <a:spLocks noChangeShapeType="1"/>
              </p:cNvSpPr>
              <p:nvPr/>
            </p:nvSpPr>
            <p:spPr bwMode="auto">
              <a:xfrm>
                <a:off x="1882" y="1797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9" name="Line 46"/>
              <p:cNvSpPr>
                <a:spLocks noChangeShapeType="1"/>
              </p:cNvSpPr>
              <p:nvPr/>
            </p:nvSpPr>
            <p:spPr bwMode="auto">
              <a:xfrm>
                <a:off x="1882" y="1888"/>
                <a:ext cx="4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097184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458" y="141257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4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0" grpId="0" autoUpdateAnimBg="0"/>
      <p:bldP spid="1049011" grpId="0" animBg="1"/>
      <p:bldP spid="1049012" grpId="0"/>
      <p:bldP spid="1049013" grpId="0" animBg="1"/>
      <p:bldP spid="10490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Text Box 7"/>
          <p:cNvSpPr txBox="1">
            <a:spLocks noChangeArrowheads="1"/>
          </p:cNvSpPr>
          <p:nvPr/>
        </p:nvSpPr>
        <p:spPr bwMode="auto">
          <a:xfrm>
            <a:off x="1475656" y="211849"/>
            <a:ext cx="3790256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3.运算速度</a:t>
            </a:r>
          </a:p>
        </p:txBody>
      </p:sp>
      <p:sp>
        <p:nvSpPr>
          <p:cNvPr id="1049051" name="Rectangle 8"/>
          <p:cNvSpPr>
            <a:spLocks noChangeArrowheads="1"/>
          </p:cNvSpPr>
          <p:nvPr/>
        </p:nvSpPr>
        <p:spPr bwMode="auto">
          <a:xfrm>
            <a:off x="356351" y="1484784"/>
            <a:ext cx="8137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主频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外频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倍频系数；</a:t>
            </a:r>
          </a:p>
        </p:txBody>
      </p:sp>
      <p:sp>
        <p:nvSpPr>
          <p:cNvPr id="1049052" name="Rectangle 9"/>
          <p:cNvSpPr>
            <a:spLocks noChangeArrowheads="1"/>
          </p:cNvSpPr>
          <p:nvPr/>
        </p:nvSpPr>
        <p:spPr bwMode="auto">
          <a:xfrm>
            <a:off x="165726" y="2345804"/>
            <a:ext cx="77041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（2）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IPS(Instructions Per Second)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每秒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执行指令数；</a:t>
            </a:r>
          </a:p>
        </p:txBody>
      </p:sp>
      <p:sp>
        <p:nvSpPr>
          <p:cNvPr id="1049053" name="Rectangle 10"/>
          <p:cNvSpPr>
            <a:spLocks noChangeArrowheads="1"/>
          </p:cNvSpPr>
          <p:nvPr/>
        </p:nvSpPr>
        <p:spPr bwMode="auto">
          <a:xfrm>
            <a:off x="381626" y="3501008"/>
            <a:ext cx="67537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CPI(Clock cycles Per Instructions)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平均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每条指令的时钟周期数；</a:t>
            </a:r>
          </a:p>
        </p:txBody>
      </p:sp>
      <p:sp>
        <p:nvSpPr>
          <p:cNvPr id="1049054" name="Rectangle 12"/>
          <p:cNvSpPr>
            <a:spLocks noChangeArrowheads="1"/>
          </p:cNvSpPr>
          <p:nvPr/>
        </p:nvSpPr>
        <p:spPr bwMode="auto">
          <a:xfrm>
            <a:off x="381626" y="4779149"/>
            <a:ext cx="865487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FLOPS(Floating-point Operations Per Second)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每秒执行浮点运算的次数；</a:t>
            </a:r>
          </a:p>
        </p:txBody>
      </p:sp>
      <p:pic>
        <p:nvPicPr>
          <p:cNvPr id="2097185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859" y="109396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1" grpId="0"/>
      <p:bldP spid="1049052" grpId="0"/>
      <p:bldP spid="1049053" grpId="0"/>
      <p:bldP spid="10490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5" name="Text Box 4"/>
          <p:cNvSpPr txBox="1">
            <a:spLocks noChangeArrowheads="1"/>
          </p:cNvSpPr>
          <p:nvPr/>
        </p:nvSpPr>
        <p:spPr bwMode="auto">
          <a:xfrm>
            <a:off x="1446770" y="183645"/>
            <a:ext cx="2736677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存储容量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56" name="Rectangle 5"/>
          <p:cNvSpPr>
            <a:spLocks noChangeArrowheads="1"/>
          </p:cNvSpPr>
          <p:nvPr/>
        </p:nvSpPr>
        <p:spPr bwMode="auto">
          <a:xfrm>
            <a:off x="582488" y="980728"/>
            <a:ext cx="83518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（1）主存容量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指可编址的存储单元个数×存储单元的位数。</a:t>
            </a:r>
          </a:p>
        </p:txBody>
      </p:sp>
      <p:sp>
        <p:nvSpPr>
          <p:cNvPr id="1049057" name="Line 6"/>
          <p:cNvSpPr>
            <a:spLocks noChangeShapeType="1"/>
          </p:cNvSpPr>
          <p:nvPr/>
        </p:nvSpPr>
        <p:spPr bwMode="auto">
          <a:xfrm flipV="1">
            <a:off x="799976" y="2428484"/>
            <a:ext cx="3743326" cy="514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58" name="Line 7"/>
          <p:cNvSpPr>
            <a:spLocks noChangeShapeType="1"/>
          </p:cNvSpPr>
          <p:nvPr/>
        </p:nvSpPr>
        <p:spPr bwMode="auto">
          <a:xfrm flipH="1">
            <a:off x="1734989" y="2505339"/>
            <a:ext cx="936104" cy="41960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59" name="Text Box 8"/>
          <p:cNvSpPr txBox="1">
            <a:spLocks noChangeArrowheads="1"/>
          </p:cNvSpPr>
          <p:nvPr/>
        </p:nvSpPr>
        <p:spPr bwMode="auto">
          <a:xfrm>
            <a:off x="784100" y="2996952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取决于地址码位数</a:t>
            </a:r>
          </a:p>
        </p:txBody>
      </p:sp>
      <p:sp>
        <p:nvSpPr>
          <p:cNvPr id="1049060" name="Line 9"/>
          <p:cNvSpPr>
            <a:spLocks noChangeShapeType="1"/>
          </p:cNvSpPr>
          <p:nvPr/>
        </p:nvSpPr>
        <p:spPr bwMode="auto">
          <a:xfrm>
            <a:off x="4976687" y="2423755"/>
            <a:ext cx="27352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61" name="Line 10"/>
          <p:cNvSpPr>
            <a:spLocks noChangeShapeType="1"/>
          </p:cNvSpPr>
          <p:nvPr/>
        </p:nvSpPr>
        <p:spPr bwMode="auto">
          <a:xfrm>
            <a:off x="6271493" y="2473564"/>
            <a:ext cx="576064" cy="40418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62" name="Text Box 11"/>
          <p:cNvSpPr txBox="1">
            <a:spLocks noChangeArrowheads="1"/>
          </p:cNvSpPr>
          <p:nvPr/>
        </p:nvSpPr>
        <p:spPr bwMode="auto">
          <a:xfrm>
            <a:off x="5611688" y="2990705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表明编址单位</a:t>
            </a:r>
          </a:p>
        </p:txBody>
      </p:sp>
      <p:sp>
        <p:nvSpPr>
          <p:cNvPr id="1049063" name="Rectangle 12"/>
          <p:cNvSpPr>
            <a:spLocks noChangeArrowheads="1"/>
          </p:cNvSpPr>
          <p:nvPr/>
        </p:nvSpPr>
        <p:spPr bwMode="auto">
          <a:xfrm>
            <a:off x="582488" y="3843610"/>
            <a:ext cx="83518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）外存（辅存）容量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操作系统一般通过虚拟存储技术对其进行管理。</a:t>
            </a:r>
          </a:p>
        </p:txBody>
      </p:sp>
      <p:sp>
        <p:nvSpPr>
          <p:cNvPr id="1049064" name="Rectangle 13"/>
          <p:cNvSpPr>
            <a:spLocks noChangeArrowheads="1"/>
          </p:cNvSpPr>
          <p:nvPr/>
        </p:nvSpPr>
        <p:spPr bwMode="auto">
          <a:xfrm>
            <a:off x="655513" y="5212035"/>
            <a:ext cx="7056437" cy="122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常表示为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字节数，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外存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容量与地址码位数无关。</a:t>
            </a:r>
          </a:p>
        </p:txBody>
      </p:sp>
      <p:pic>
        <p:nvPicPr>
          <p:cNvPr id="2097186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430" y="117580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4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4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6" grpId="0"/>
      <p:bldP spid="1049057" grpId="0" animBg="1"/>
      <p:bldP spid="1049058" grpId="0" animBg="1"/>
      <p:bldP spid="1049059" grpId="0" autoUpdateAnimBg="0"/>
      <p:bldP spid="1049060" grpId="0" animBg="1"/>
      <p:bldP spid="1049061" grpId="0" animBg="1"/>
      <p:bldP spid="1049062" grpId="0" autoUpdateAnimBg="0"/>
      <p:bldP spid="1049063" grpId="0"/>
      <p:bldP spid="10490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1"/>
          <p:cNvGrpSpPr/>
          <p:nvPr/>
        </p:nvGrpSpPr>
        <p:grpSpPr>
          <a:xfrm>
            <a:off x="846951" y="0"/>
            <a:ext cx="4121514" cy="839639"/>
            <a:chOff x="1044403" y="189434"/>
            <a:chExt cx="4121514" cy="839639"/>
          </a:xfrm>
        </p:grpSpPr>
        <p:sp>
          <p:nvSpPr>
            <p:cNvPr id="1048619" name="六边形 2"/>
            <p:cNvSpPr/>
            <p:nvPr/>
          </p:nvSpPr>
          <p:spPr>
            <a:xfrm>
              <a:off x="1336677" y="283390"/>
              <a:ext cx="352415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9" name="组合 3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20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1" name="椭圆 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22" name="矩形 4"/>
            <p:cNvSpPr/>
            <p:nvPr/>
          </p:nvSpPr>
          <p:spPr>
            <a:xfrm>
              <a:off x="2064503" y="352699"/>
              <a:ext cx="3101414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pPr defTabSz="93446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ker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二、参考教材</a:t>
              </a:r>
              <a:endParaRPr lang="zh-CN" altLang="en-US" sz="2800" b="1" kern="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组合 5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23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4" name="椭圆 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71" name="组合 13"/>
          <p:cNvGrpSpPr/>
          <p:nvPr/>
        </p:nvGrpSpPr>
        <p:grpSpPr>
          <a:xfrm>
            <a:off x="828270" y="2492896"/>
            <a:ext cx="7200114" cy="2968545"/>
            <a:chOff x="828270" y="2492896"/>
            <a:chExt cx="7200114" cy="2968545"/>
          </a:xfrm>
        </p:grpSpPr>
        <p:pic>
          <p:nvPicPr>
            <p:cNvPr id="2097153" name="Picture 2" descr="http://s.cmpedu.com/images/upload/2019/4/2/1558376188168(LT800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70" y="2536497"/>
              <a:ext cx="2102303" cy="2924944"/>
            </a:xfrm>
            <a:prstGeom prst="rect">
              <a:avLst/>
            </a:prstGeom>
            <a:noFill/>
          </p:spPr>
        </p:pic>
        <p:pic>
          <p:nvPicPr>
            <p:cNvPr id="2097154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8532" y="2613897"/>
              <a:ext cx="2102303" cy="2830403"/>
            </a:xfrm>
            <a:prstGeom prst="rect">
              <a:avLst/>
            </a:prstGeom>
          </p:spPr>
        </p:pic>
        <p:pic>
          <p:nvPicPr>
            <p:cNvPr id="2097155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0655" y="2492896"/>
              <a:ext cx="2217729" cy="296854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5"/>
          <p:cNvSpPr>
            <a:spLocks noChangeArrowheads="1"/>
          </p:cNvSpPr>
          <p:nvPr/>
        </p:nvSpPr>
        <p:spPr bwMode="auto">
          <a:xfrm>
            <a:off x="1269854" y="2617748"/>
            <a:ext cx="7560840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“计算机内部究竟是怎么工作的? ”</a:t>
            </a:r>
          </a:p>
        </p:txBody>
      </p:sp>
      <p:sp>
        <p:nvSpPr>
          <p:cNvPr id="1048626" name="Text Box 7"/>
          <p:cNvSpPr txBox="1">
            <a:spLocks noChangeArrowheads="1"/>
          </p:cNvSpPr>
          <p:nvPr/>
        </p:nvSpPr>
        <p:spPr bwMode="auto">
          <a:xfrm>
            <a:off x="611981" y="5006143"/>
            <a:ext cx="8064474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  <a:sym typeface="Wingdings 3" pitchFamily="18" charset="2"/>
              </a:rPr>
              <a:t>(</a:t>
            </a:r>
            <a:r>
              <a:rPr lang="en-US" altLang="zh-CN" sz="2800" b="1">
                <a:latin typeface="+mn-ea"/>
                <a:sym typeface="Wingdings 3" pitchFamily="18" charset="2"/>
              </a:rPr>
              <a:t>3</a:t>
            </a:r>
            <a:r>
              <a:rPr lang="zh-CN" altLang="en-US" sz="2800" b="1">
                <a:latin typeface="+mn-ea"/>
                <a:sym typeface="Wingdings 3" pitchFamily="18" charset="2"/>
              </a:rPr>
              <a:t>) 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zh-CN" altLang="en-US" sz="2800" b="1" dirty="0">
                <a:latin typeface="Times New Roman" pitchFamily="18" charset="0"/>
              </a:rPr>
              <a:t>培养同学们在分析、设计、开发计算机系统方面的能力打下坚实的基础。</a:t>
            </a:r>
          </a:p>
        </p:txBody>
      </p:sp>
      <p:sp>
        <p:nvSpPr>
          <p:cNvPr id="1048627" name="Text Box 7"/>
          <p:cNvSpPr txBox="1">
            <a:spLocks noChangeArrowheads="1"/>
          </p:cNvSpPr>
          <p:nvPr/>
        </p:nvSpPr>
        <p:spPr bwMode="auto">
          <a:xfrm>
            <a:off x="578844" y="1280898"/>
            <a:ext cx="8097611" cy="128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  <a:sym typeface="Wingdings 3" pitchFamily="18" charset="2"/>
              </a:rPr>
              <a:t>(1) </a:t>
            </a:r>
            <a:r>
              <a:rPr lang="zh-CN" altLang="en-US" sz="2800" b="1">
                <a:latin typeface="+mn-ea"/>
              </a:rPr>
              <a:t>从</a:t>
            </a:r>
            <a:r>
              <a:rPr lang="zh-CN" altLang="en-US" sz="2800" b="1" dirty="0">
                <a:latin typeface="+mn-ea"/>
              </a:rPr>
              <a:t>硬件的角度，学习计算机的工作过程，掌握计算机最基本的工作原理。</a:t>
            </a:r>
          </a:p>
        </p:txBody>
      </p:sp>
      <p:grpSp>
        <p:nvGrpSpPr>
          <p:cNvPr id="73" name="组合 14"/>
          <p:cNvGrpSpPr/>
          <p:nvPr/>
        </p:nvGrpSpPr>
        <p:grpSpPr>
          <a:xfrm>
            <a:off x="846951" y="0"/>
            <a:ext cx="4121514" cy="839639"/>
            <a:chOff x="1044403" y="189434"/>
            <a:chExt cx="4121514" cy="839639"/>
          </a:xfrm>
        </p:grpSpPr>
        <p:sp>
          <p:nvSpPr>
            <p:cNvPr id="1048628" name="六边形 15"/>
            <p:cNvSpPr/>
            <p:nvPr/>
          </p:nvSpPr>
          <p:spPr>
            <a:xfrm>
              <a:off x="1336677" y="283390"/>
              <a:ext cx="352415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4" name="组合 16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2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30" name="椭圆 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31" name="矩形 17"/>
            <p:cNvSpPr/>
            <p:nvPr/>
          </p:nvSpPr>
          <p:spPr>
            <a:xfrm>
              <a:off x="2064503" y="352699"/>
              <a:ext cx="3101414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pPr defTabSz="93446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ker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三、课程目的</a:t>
              </a:r>
              <a:endParaRPr lang="zh-CN" altLang="en-US" sz="2800" b="1" kern="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5" name="组合 18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3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33" name="椭圆 2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634" name="Text Box 7"/>
          <p:cNvSpPr txBox="1">
            <a:spLocks noChangeArrowheads="1"/>
          </p:cNvSpPr>
          <p:nvPr/>
        </p:nvSpPr>
        <p:spPr bwMode="auto">
          <a:xfrm>
            <a:off x="608549" y="3421967"/>
            <a:ext cx="8067906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  <a:sym typeface="Wingdings 3" pitchFamily="18" charset="2"/>
              </a:rPr>
              <a:t>(2) </a:t>
            </a:r>
            <a:r>
              <a:rPr lang="zh-CN" altLang="en-US" sz="2800" b="1">
                <a:latin typeface="Times New Roman" pitchFamily="18" charset="0"/>
              </a:rPr>
              <a:t>通过对汇编语言与接口技术的学习，加深对计算机工作原理的理解，掌握输入输出的控制方法。</a:t>
            </a:r>
            <a:endParaRPr lang="zh-CN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 autoUpdateAnimBg="0"/>
      <p:bldP spid="1048626" grpId="0" autoUpdateAnimBg="0"/>
      <p:bldP spid="1048627" grpId="0" autoUpdateAnimBg="0"/>
      <p:bldP spid="104863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圆角矩形 186"/>
          <p:cNvSpPr/>
          <p:nvPr/>
        </p:nvSpPr>
        <p:spPr>
          <a:xfrm>
            <a:off x="1836563" y="3644321"/>
            <a:ext cx="5492684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048642" name="TextBox 187"/>
          <p:cNvSpPr txBox="1"/>
          <p:nvPr/>
        </p:nvSpPr>
        <p:spPr>
          <a:xfrm>
            <a:off x="2092695" y="3737754"/>
            <a:ext cx="4894632" cy="624864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计算机系统概述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1" name="组合 3"/>
          <p:cNvGrpSpPr/>
          <p:nvPr/>
        </p:nvGrpSpPr>
        <p:grpSpPr>
          <a:xfrm>
            <a:off x="1763688" y="3644321"/>
            <a:ext cx="2960374" cy="3097047"/>
            <a:chOff x="1956944" y="3743727"/>
            <a:chExt cx="2960374" cy="3097047"/>
          </a:xfrm>
        </p:grpSpPr>
        <p:grpSp>
          <p:nvGrpSpPr>
            <p:cNvPr id="82" name="组合 4"/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643" name="圆角矩形 189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44" name="圆角矩形 190"/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097156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83" name="组合 8"/>
          <p:cNvGrpSpPr/>
          <p:nvPr/>
        </p:nvGrpSpPr>
        <p:grpSpPr>
          <a:xfrm>
            <a:off x="2339752" y="1700808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8645" name="圆角矩形 3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048646" name="圆角矩形 3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  计算机基础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139 L 0.52066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1" grpId="0" animBg="1"/>
      <p:bldP spid="10486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1"/>
          <p:cNvGrpSpPr/>
          <p:nvPr/>
        </p:nvGrpSpPr>
        <p:grpSpPr>
          <a:xfrm>
            <a:off x="288032" y="1099038"/>
            <a:ext cx="8532440" cy="5499600"/>
            <a:chOff x="539552" y="1195135"/>
            <a:chExt cx="8532440" cy="5499600"/>
          </a:xfrm>
        </p:grpSpPr>
        <p:pic>
          <p:nvPicPr>
            <p:cNvPr id="209715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195135"/>
              <a:ext cx="8532440" cy="5499600"/>
            </a:xfrm>
            <a:prstGeom prst="rect">
              <a:avLst/>
            </a:prstGeom>
          </p:spPr>
        </p:pic>
        <p:pic>
          <p:nvPicPr>
            <p:cNvPr id="2097158" name="Picture 3" descr="ENIA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1450137"/>
              <a:ext cx="7953130" cy="4406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48647" name="Rectangle 4"/>
          <p:cNvSpPr txBox="1">
            <a:spLocks noChangeArrowheads="1"/>
          </p:cNvSpPr>
          <p:nvPr/>
        </p:nvSpPr>
        <p:spPr>
          <a:xfrm>
            <a:off x="571392" y="1412776"/>
            <a:ext cx="8064896" cy="510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ENIAC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的特点：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采用十进制</a:t>
            </a:r>
            <a:endParaRPr kumimoji="0" lang="zh-CN" altLang="en-GB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kumimoji="0" lang="en-GB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20 </a:t>
            </a:r>
            <a:r>
              <a:rPr kumimoji="0" lang="zh-CN" altLang="en-GB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个10位的累加器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kumimoji="0" lang="zh-CN" altLang="en-GB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用开关手动编程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18,000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个电子管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重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多吨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占地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170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平方米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耗电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170 KW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5,000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次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秒加法运算、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次乘法运算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86" name="组合 6"/>
          <p:cNvGrpSpPr/>
          <p:nvPr/>
        </p:nvGrpSpPr>
        <p:grpSpPr>
          <a:xfrm>
            <a:off x="827584" y="0"/>
            <a:ext cx="5904656" cy="839639"/>
            <a:chOff x="1044403" y="189434"/>
            <a:chExt cx="5904656" cy="839639"/>
          </a:xfrm>
        </p:grpSpPr>
        <p:sp>
          <p:nvSpPr>
            <p:cNvPr id="1048648" name="六边形 7"/>
            <p:cNvSpPr/>
            <p:nvPr/>
          </p:nvSpPr>
          <p:spPr>
            <a:xfrm>
              <a:off x="1336677" y="283390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组合 8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4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50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51" name="矩形 9"/>
            <p:cNvSpPr/>
            <p:nvPr/>
          </p:nvSpPr>
          <p:spPr>
            <a:xfrm>
              <a:off x="2064503" y="352699"/>
              <a:ext cx="4884556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1.1.1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计算机的诞生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8" name="组合 10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5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53" name="椭圆 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5"/>
          <p:cNvSpPr>
            <a:spLocks noChangeArrowheads="1"/>
          </p:cNvSpPr>
          <p:nvPr/>
        </p:nvSpPr>
        <p:spPr bwMode="auto">
          <a:xfrm>
            <a:off x="395536" y="1268760"/>
            <a:ext cx="8064500" cy="486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中文名：约翰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诺依曼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外文名：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John Von Neumann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国籍：美籍匈牙利人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出生地：布达佩斯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出生日期：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1903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日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逝世日期：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1957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日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毕业院校：苏黎世大学、布达佩斯大学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称谓：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计算机之父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90" name="组合 5"/>
          <p:cNvGrpSpPr/>
          <p:nvPr/>
        </p:nvGrpSpPr>
        <p:grpSpPr>
          <a:xfrm>
            <a:off x="5508104" y="1412776"/>
            <a:ext cx="2879924" cy="3773413"/>
            <a:chOff x="6156176" y="583814"/>
            <a:chExt cx="3325404" cy="4205461"/>
          </a:xfrm>
        </p:grpSpPr>
        <p:pic>
          <p:nvPicPr>
            <p:cNvPr id="2097159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176" y="583814"/>
              <a:ext cx="3325404" cy="4205461"/>
            </a:xfrm>
            <a:prstGeom prst="rect">
              <a:avLst/>
            </a:prstGeom>
          </p:spPr>
        </p:pic>
        <p:pic>
          <p:nvPicPr>
            <p:cNvPr id="2097160" name="Picture 4" descr="冯•诺伊曼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614" y="872508"/>
              <a:ext cx="2857538" cy="3485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extBox 2"/>
          <p:cNvSpPr txBox="1"/>
          <p:nvPr/>
        </p:nvSpPr>
        <p:spPr>
          <a:xfrm>
            <a:off x="204664" y="1700808"/>
            <a:ext cx="8687816" cy="44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）计算机中采用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形式表示信息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）采用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存储程序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的工作方式，这也是冯诺依曼体系最为核心的思想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计算机硬件系统由五大部件组成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，包括：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存储器、运算器、控制器、输入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和输出设备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组合 6"/>
          <p:cNvGrpSpPr/>
          <p:nvPr/>
        </p:nvGrpSpPr>
        <p:grpSpPr>
          <a:xfrm>
            <a:off x="971600" y="5905"/>
            <a:ext cx="3258470" cy="781343"/>
            <a:chOff x="4139952" y="350942"/>
            <a:chExt cx="3258470" cy="781343"/>
          </a:xfrm>
        </p:grpSpPr>
        <p:grpSp>
          <p:nvGrpSpPr>
            <p:cNvPr id="93" name="组合 3"/>
            <p:cNvGrpSpPr/>
            <p:nvPr/>
          </p:nvGrpSpPr>
          <p:grpSpPr>
            <a:xfrm>
              <a:off x="4139952" y="356350"/>
              <a:ext cx="3258470" cy="775935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656" name="圆角矩形 3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0">
                    <a:schemeClr val="bg1"/>
                  </a:gs>
                  <a:gs pos="6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57" name="圆角矩形 34"/>
              <p:cNvSpPr/>
              <p:nvPr/>
            </p:nvSpPr>
            <p:spPr>
              <a:xfrm>
                <a:off x="4351931" y="1367703"/>
                <a:ext cx="3742172" cy="2595722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0">
                    <a:schemeClr val="bg1"/>
                  </a:gs>
                  <a:gs pos="42000">
                    <a:srgbClr val="F0F0F0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8658" name="Rectangle 3"/>
            <p:cNvSpPr>
              <a:spLocks noChangeArrowheads="1"/>
            </p:cNvSpPr>
            <p:nvPr/>
          </p:nvSpPr>
          <p:spPr bwMode="auto">
            <a:xfrm>
              <a:off x="4493655" y="350942"/>
              <a:ext cx="2742641" cy="726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冯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·</a:t>
              </a:r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诺依曼体系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9192" name="墨迹 1049191"/>
              <p14:cNvContentPartPr/>
              <p14:nvPr/>
            </p14:nvContentPartPr>
            <p14:xfrm>
              <a:off x="304228" y="1508288"/>
              <a:ext cx="8629543" cy="4604317"/>
            </p14:xfrm>
          </p:contentPart>
        </mc:Choice>
        <mc:Fallback xmlns="">
          <p:sp>
            <p:nvSpPr>
              <p:cNvPr id="1049192" name=""/>
              <p:cNvSpPr/>
              <p:nvPr/>
            </p:nvSpPr>
            <p:spPr>
              <a:xfrm>
                <a:off x="304228" y="1508288"/>
                <a:ext cx="8629543" cy="4604317"/>
              </a:xfrm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ext Box 8"/>
          <p:cNvSpPr txBox="1">
            <a:spLocks noChangeArrowheads="1"/>
          </p:cNvSpPr>
          <p:nvPr/>
        </p:nvSpPr>
        <p:spPr bwMode="auto">
          <a:xfrm>
            <a:off x="921568" y="1772816"/>
            <a:ext cx="8763000" cy="485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 1. 在计算机中用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</a:rPr>
              <a:t>数字代码</a:t>
            </a:r>
            <a:r>
              <a:rPr lang="zh-CN" altLang="en-US" sz="2800" b="1">
                <a:latin typeface="+mn-ea"/>
                <a:ea typeface="+mn-ea"/>
              </a:rPr>
              <a:t>表示各种信息 </a:t>
            </a:r>
          </a:p>
        </p:txBody>
      </p:sp>
      <p:sp>
        <p:nvSpPr>
          <p:cNvPr id="1048660" name="Line 11"/>
          <p:cNvSpPr>
            <a:spLocks noChangeShapeType="1"/>
          </p:cNvSpPr>
          <p:nvPr/>
        </p:nvSpPr>
        <p:spPr bwMode="auto">
          <a:xfrm>
            <a:off x="3975325" y="2276872"/>
            <a:ext cx="1316755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048661" name="Line 12"/>
          <p:cNvSpPr>
            <a:spLocks noChangeShapeType="1"/>
          </p:cNvSpPr>
          <p:nvPr/>
        </p:nvSpPr>
        <p:spPr bwMode="auto">
          <a:xfrm>
            <a:off x="5292080" y="2275223"/>
            <a:ext cx="792088" cy="259594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048662" name="Text Box 13"/>
          <p:cNvSpPr txBox="1">
            <a:spLocks noChangeArrowheads="1"/>
          </p:cNvSpPr>
          <p:nvPr/>
        </p:nvSpPr>
        <p:spPr bwMode="auto">
          <a:xfrm>
            <a:off x="5364088" y="2468797"/>
            <a:ext cx="2036835" cy="4851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FF"/>
                </a:solidFill>
                <a:latin typeface="+mn-ea"/>
                <a:ea typeface="+mn-ea"/>
              </a:rPr>
              <a:t>二进制代码</a:t>
            </a:r>
          </a:p>
        </p:txBody>
      </p:sp>
      <p:sp>
        <p:nvSpPr>
          <p:cNvPr id="1048663" name="Text Box 14"/>
          <p:cNvSpPr txBox="1">
            <a:spLocks noChangeArrowheads="1"/>
          </p:cNvSpPr>
          <p:nvPr/>
        </p:nvSpPr>
        <p:spPr bwMode="auto">
          <a:xfrm>
            <a:off x="1845189" y="3604374"/>
            <a:ext cx="5715000" cy="485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>
                <a:latin typeface="+mn-ea"/>
                <a:ea typeface="+mn-ea"/>
              </a:rPr>
              <a:t>例1 用数字代码表示数据 </a:t>
            </a:r>
          </a:p>
        </p:txBody>
      </p:sp>
      <p:grpSp>
        <p:nvGrpSpPr>
          <p:cNvPr id="95" name="组合 21"/>
          <p:cNvGrpSpPr/>
          <p:nvPr/>
        </p:nvGrpSpPr>
        <p:grpSpPr>
          <a:xfrm>
            <a:off x="2302389" y="4518774"/>
            <a:ext cx="4648200" cy="1247140"/>
            <a:chOff x="2302389" y="4518774"/>
            <a:chExt cx="4648200" cy="1247140"/>
          </a:xfrm>
        </p:grpSpPr>
        <p:sp>
          <p:nvSpPr>
            <p:cNvPr id="1048664" name="Text Box 15"/>
            <p:cNvSpPr txBox="1">
              <a:spLocks noChangeArrowheads="1"/>
            </p:cNvSpPr>
            <p:nvPr/>
          </p:nvSpPr>
          <p:spPr bwMode="auto">
            <a:xfrm>
              <a:off x="2607189" y="4518774"/>
              <a:ext cx="15240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5</a:t>
              </a:r>
              <a:r>
                <a:rPr kumimoji="0" lang="zh-CN" altLang="en-US" sz="2800" b="1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48665" name="Text Box 16"/>
            <p:cNvSpPr txBox="1">
              <a:spLocks noChangeArrowheads="1"/>
            </p:cNvSpPr>
            <p:nvPr/>
          </p:nvSpPr>
          <p:spPr bwMode="auto">
            <a:xfrm>
              <a:off x="2302389" y="5280774"/>
              <a:ext cx="12192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- 5</a:t>
              </a:r>
              <a:r>
                <a:rPr kumimoji="0" lang="zh-CN" altLang="en-US" sz="2800" b="1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048666" name="Text Box 18"/>
            <p:cNvSpPr txBox="1">
              <a:spLocks noChangeArrowheads="1"/>
            </p:cNvSpPr>
            <p:nvPr/>
          </p:nvSpPr>
          <p:spPr bwMode="auto">
            <a:xfrm>
              <a:off x="3521589" y="4518774"/>
              <a:ext cx="34290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表示为  </a:t>
              </a:r>
              <a:r>
                <a:rPr kumimoji="0" lang="zh-CN" altLang="en-US" sz="2800" b="1">
                  <a:solidFill>
                    <a:srgbClr val="0000FF"/>
                  </a:solidFill>
                  <a:latin typeface="+mn-ea"/>
                  <a:ea typeface="+mn-ea"/>
                </a:rPr>
                <a:t>0</a:t>
              </a: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101 </a:t>
              </a:r>
            </a:p>
          </p:txBody>
        </p:sp>
        <p:sp>
          <p:nvSpPr>
            <p:cNvPr id="1048667" name="Text Box 20"/>
            <p:cNvSpPr txBox="1">
              <a:spLocks noChangeArrowheads="1"/>
            </p:cNvSpPr>
            <p:nvPr/>
          </p:nvSpPr>
          <p:spPr bwMode="auto">
            <a:xfrm>
              <a:off x="3521589" y="5280774"/>
              <a:ext cx="3429000" cy="485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  <a:ea typeface="+mn-ea"/>
                </a:rPr>
                <a:t>表示为  </a:t>
              </a:r>
              <a:r>
                <a:rPr kumimoji="0" lang="zh-CN" altLang="en-US" sz="2800" b="1">
                  <a:solidFill>
                    <a:srgbClr val="0000FF"/>
                  </a:solidFill>
                  <a:latin typeface="+mn-ea"/>
                  <a:ea typeface="+mn-ea"/>
                </a:rPr>
                <a:t>1</a:t>
              </a:r>
              <a:r>
                <a:rPr kumimoji="0" lang="zh-CN" altLang="en-US" sz="2800" b="1">
                  <a:solidFill>
                    <a:schemeClr val="folHlink"/>
                  </a:solidFill>
                  <a:latin typeface="+mn-ea"/>
                  <a:ea typeface="+mn-ea"/>
                </a:rPr>
                <a:t>101</a:t>
              </a:r>
              <a:r>
                <a:rPr kumimoji="0" lang="zh-CN" altLang="en-US" sz="2800" b="1">
                  <a:latin typeface="+mn-ea"/>
                  <a:ea typeface="+mn-ea"/>
                </a:rPr>
                <a:t> </a:t>
              </a:r>
            </a:p>
          </p:txBody>
        </p:sp>
      </p:grpSp>
      <p:grpSp>
        <p:nvGrpSpPr>
          <p:cNvPr id="96" name="组合 11"/>
          <p:cNvGrpSpPr/>
          <p:nvPr/>
        </p:nvGrpSpPr>
        <p:grpSpPr>
          <a:xfrm>
            <a:off x="827584" y="0"/>
            <a:ext cx="5904656" cy="839639"/>
            <a:chOff x="1044403" y="189434"/>
            <a:chExt cx="5904656" cy="839639"/>
          </a:xfrm>
        </p:grpSpPr>
        <p:sp>
          <p:nvSpPr>
            <p:cNvPr id="1048668" name="六边形 12"/>
            <p:cNvSpPr/>
            <p:nvPr/>
          </p:nvSpPr>
          <p:spPr>
            <a:xfrm>
              <a:off x="1336677" y="283390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7" name="组合 13"/>
            <p:cNvGrpSpPr/>
            <p:nvPr/>
          </p:nvGrpSpPr>
          <p:grpSpPr>
            <a:xfrm>
              <a:off x="1044403" y="189434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6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70" name="椭圆 1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71" name="矩形 14"/>
            <p:cNvSpPr/>
            <p:nvPr/>
          </p:nvSpPr>
          <p:spPr>
            <a:xfrm>
              <a:off x="2064503" y="352699"/>
              <a:ext cx="4884556" cy="523244"/>
            </a:xfrm>
            <a:prstGeom prst="rect">
              <a:avLst/>
            </a:prstGeom>
          </p:spPr>
          <p:txBody>
            <a:bodyPr wrap="square" lIns="91466" tIns="45732" rIns="91466" bIns="45732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1.1.2  </a:t>
              </a:r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信息的数字化表示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组合 15"/>
            <p:cNvGrpSpPr/>
            <p:nvPr/>
          </p:nvGrpSpPr>
          <p:grpSpPr>
            <a:xfrm>
              <a:off x="1260426" y="363943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7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73" name="椭圆 1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2097161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260" y="1838696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9" grpId="0" build="p" autoUpdateAnimBg="0"/>
      <p:bldP spid="1048662" grpId="0" autoUpdateAnimBg="0"/>
      <p:bldP spid="1048663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Microsoft Office PowerPoint</Application>
  <PresentationFormat>全屏显示(4:3)</PresentationFormat>
  <Paragraphs>244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黑体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1</cp:revision>
  <dcterms:created xsi:type="dcterms:W3CDTF">2017-01-14T15:54:50Z</dcterms:created>
  <dcterms:modified xsi:type="dcterms:W3CDTF">2020-11-05T07:30:14Z</dcterms:modified>
</cp:coreProperties>
</file>