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9"/>
  </p:notesMasterIdLst>
  <p:handoutMasterIdLst>
    <p:handoutMasterId r:id="rId50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BDB"/>
    <a:srgbClr val="0000FF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>
      <p:cViewPr varScale="1">
        <p:scale>
          <a:sx n="117" d="100"/>
          <a:sy n="117" d="100"/>
        </p:scale>
        <p:origin x="120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76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1049277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78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3.86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6246 10897 140,'-17'47'-1,"3"-2"-2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3415 2035 143,'-42'69'38,"38"8"-11,-6-12-8,5 18 2,4 1 9,10-15 10,13 22 2,1-9-9,6 23 3,-2 13 6,-18-53-12,8 36 24,7 34 31,-5-51-34,12 49 14,-3-57-40,1 3-10,6-11-2,19 1-1,11-13 0,0-8 2,3-8-7,11-49-3,-9-122 2,-80 35-4,-17 5-1,-1 14-1,-13-41-4,0 17-8,12 1-19,-3-9-41,11 35-7,-7-24-32,14 29-68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3822 2271 165,'0'75'38,"-20"-11"11,-15 33 35,-2-24-41,-5 4-9,-22 38 3,-16 13-9,28-50-18,-14 17-19,9-5-29,-13 8-13,17-31 1,-10 11-19,6-14-136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0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3507 1975 144,'-16'120'373,"93"-4"-159,57-12-89,-99-187-511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1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4231 2452 161,'-64'15'15,"159"-15"271,18-41-226,11-16-4,-3 8-10,-36 20-26,-11 4-4,-4 0-2,-5-5 0,0 5-3,8-6 2,-3 25-527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4132 2791 167,'92'16'181,"-16"-51"-105,2-18-16,13-23 5,-5-5-10,-99 150-55,-13-2-9,-8 59 6,17 1 20,1-4 27,99-175 164,-58-51-217,-7 14-9,0-1-14,4-10-20,-4-12-28,8-4-108,-4 27-247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4588 1999 153,'-45'76'62,"66"23"-2,-8-31 0,6 6 6,-1 21 27,-11 16 51,-7-49-62,0 5-34,14 8-10,-12 2-16,11 7-3,14 3-8,5-14-6,3 7-2,3-5-1,-9 10 0,3-4-1,0-6-1,11-2 1,1 3 0,11 0-1,-13-6 0,92 22 1,-99-171 1,-32-12-2,-28-5-1,-6 11-7,-5-18-66,8 33-242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4711 1774 167,'66'96'466,"25"16"-298,27-100-206,-54-30-349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5431 2603 193,'47'-48'132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5438 2733 169,'-45'80'44,"25"6"20,24 8 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7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4085 2808 140,'84'-14'183,"-6"-18"-144,-3-10-11,-3-24 8,12 8 6,-4 19-12,-151 107-83,15-3-119,72 23 217,-3-12 13,-23 9-12,7 9 11,-13 9 120,-10-36-827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0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395 2226 136,'-24'73'73,"17"3"-54,7 5-5,27 2-9,-23-16-7,-15 7 0,-10 6-1,2 19 1,9-13 1,78-56 54,8 22-19,-56 16-31,-8 2-1,-1 22 0,-10 5 1,-1-2 5,0 18 6,-5-17 3,-5-12 9,9-5 36,14-235 266,1 55-312,-12 19-9,0-12-1,7 12-3,-5-2-1,-1-15-1,2-8-13,2 32-2,-5-6-13,5-4-20,1-7-39,17-37-57,-7 41 22,7 18 3,7 4 19,7-5 78,-18 6 21,-5-7 29,-4 147 119,24-2-82,62 4-16,-54-13-43,-89 25-27,-13-15 3,6-1 5,-4-1 2,16-8 31,124-99 156,31-31-123,2 11-31,9 18-34,-149 102-40,-53 34 30,-7-8 7,-6 20 4,5 4 12,0-7 24,21-5 91,128-143-11,75-50-82,-66 55-16,15-9-2,-14 2-1,4-9-3,5 8 0,-13 6-1,-3-3-6,-137 81-254,-18 21 58,16 3 46,7-10 87,-8 2 148,5 19-16,26-8-28,-13 33 3,3 4-9,9-15 4,6-9 9,-10 17 62,98-192-300,-1 21 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4227 3356 202,'12'-111'361,"61"15"-261,-22 30-62,8-2-6,51-30-66,-4 33-124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2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624 4053 136,'0'-72'61,"-54"161"23,22-25-67,4 27-1,11 6-6,-13-5-3,13-24 2,0 0-2,0 3-3,-11-6 2,21 3-1,-8 1-2,30 21-3,-15-12 0,0-3 1,10-6 2,-3 6 3,9-1 0,-1 14-4,17-12 1,8-10 5,34 18 0,12-64-5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0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755 4119 136,'11'68'16,"36"-4"-5,-2 11-1,-8-10-10,-53-139-31,-10-9 26,10 10 4,14 4 1,31 5 8,47 22 3,16 20 2,-22 20-2,-1 2 0,17 11 0,-6-19-5,-8-8-2,-7-8-1,13 25 7,-47 77 2,-36-1 13,-10 1-2,-16 17 8,0-12-12,3-18-3,-9 11-3,-6-3-2,5 0-9,-53-45-20,18-112-5,7-2 6,23 10 5,-10-11-3,-6 3 5,3 16 27,137 119-6,6-2-17,2-3-9,-35 31-8,-100-8 23,-10-2 4,-26-1 0,5-35 3,147-66 30,-2 13-35,-1 4 1,-2 1-4,0 1-4,22-10-7,-168 60 6,-2 33-35,15-11-5,0-16-127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1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507 4939 142,'71'-55'17,"6"0"-1,2 10-3,-10 9-2,-1 8-1,5 3-1,3-14 0,5 5-2,10-4 1,-27 0-2,4 3-1,10-2 0,13-14-1,-16 18-1,13-2-4,-152 94-20,-7-23 16,-9 0-12,8-7-69,7-16-10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926 4556 136,'-19'75'0,"0"-2"0,2 7 1,7-4 2,3-2 2,15-9-1,58-56-11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1113 4509 136,'30'71'4,"-16"6"4,-10 4-3,-4-15 0,0 10 1,0 6 1,0-12 0,0 23 1,0-10 0,5-13-3,2 16 0,-6-12-1,0-7 0,1 1 1,-2 3-2,5 7 1,2 5-1,-5 0-1,-2-3-5,-73-140-5,25-23 5,3-4-3,13 21 1,1-8-4,3 6 1,-3 3 0,6-8-2,-6-15 0,7 0 3,4 10 2,4 5 4,25 9 23,70 61-7,-3 3-10,2 6-11,-82 67 3,80-150 12,-8 35-13,-83 109-1,-49 14-1,-13-18 2,-2 6-1,1-1 2,-3 6 2,4 4 5,6-2 11,74-146 28,46-2-38,10 8 1,6 5-1,12 3-1,-7-1-5,6 3-6,-9 2-3,6-6-14,-2 11-4,-7 0 21,10 3 86,1 6-67,8 3-6,-11 3-4,7-1-3,-14 10 1,28-10 1,-9 30 18,-86 84 4,-25-15-9,-4 11 3,-10-2-1,-15 10-2,-7-17-5,0 4-2,-30 19-6,28-41-14,-3-10-13,0-25-16,-6-58-53,54-38 51,54 9 22,30 36 31,2 32 6,14 17 3,15 7 4,1 15 5,-21-2-4,8 37 15,-21 0-10,6 9 9,-18-144-131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2086 4012 136,'15'71'23,"-20"11"-16,-2-14-2,-9 3 0,12 1 0,-8-6-2,-4 10 1,-14 12 0,-8-19-2,-43-6-58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1853 4538 147,'69'-63'1,"3"-2"0,-15 0 2,16-21 2,-5 11 0,-3 3 3,15 2 2,-1 9-2,-6 25-2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2149 4213 136,'58'16'21,"-10"-58"-5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7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2426 3915 136,'69'-41'5,"-13"110"11,-54-1-7,-20 3-1,-2 2-2,-9 8-1,-1-10-4,2-3-4,-6 3-5,-7-5-13,53-142 3,48-1 19,6 15 6,0 6 5,8-9 5,-1-3-1,1 8-6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1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840 3049 144,'71'-78'9,"-79"148"93,-38 34-47,15-16-10,0-6 9,4 5-5,-6-6 8,114-110-205,-20-51 31,-8 3 58,4-4 31,-14 3 15,0 14 17,-41 180 285,-18-19-233,16 8 13,6 13 53,57-2-16,15-108-65,-6-37-25,10-7-9,15 6-4,-2-2 0,-5-4-1,-11 15-1,7 1 0,-75-123-5,-26 61-28,6 4-225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2527 4189 136,'27'70'20,"49"-15"-4,-13-7-8,5 14-2,-26 9-5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3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1972 4650 139,'73'-27'0,"0"6"0,-6-4 3,6 4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0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1901 4923 148,'47'63'5,"-18"16"5,-26-5-1,21 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1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2373 4543 136,'76'-1'26,"-7"-28"-17,4-4 3,-9 6-4,9-2 1,0 6-2,-1 55-7,-53 40 1,-5-6 2,-14 1 1,12 3 1,-8 2-1,-4-7-1,0 12 0,-5-8 1,0 6-1,1 12 1,4-13-1,-2 8 0,2 19 1,0-8-1,10 3 0,-5 4 1,-4-30-2,-1 24 3,0-26-1,-18 2 31,-65-123 52,13 3-49,-11-21-35,7 9-86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2231 4817 146,'-38'72'7,"38"9"-5,33-16-4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2196 4860 136,'-16'-81'1,"93"21"46,3 49-29,7 6-8,-4 3-6,-5 2-2,10-14 1,-25 86 10,-63 22-1,-23 13 5,7-37-4,-3 0 0,3-4-1,-27 2 16,-37-90-11,9-6-6,2 4-5,-13-13-3,14-62-6,76 30 3,23-9 0,65 16-1,-17 74-4,-11-11-2,-3 14 0,-80 65-15,-63-5 6,7-18 8,-13 8-10,9-3-6,158-80 111,-7-4-81,14 4-3,-15 9-1,6 6-3,-26-87-97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3176 3917 142,'64'64'33,"9"-1"-12,-1-24-30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3553 3905 148,'-65'46'98,"-1"33"-91,11 4-18,-3 9-19,25-27 3,-20 11-88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2999 4450 151,'69'12'9,"-5"17"4,18 15 4,-14 12-5,-20 8-27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7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3241 4656 136,'-66'-74'0,"14"7"1,91-5 21,53 25 4,-10 6-12,2 10-6,-10 8-2,-2 4-2,9 2 1,-15 13-1,12 12 2,-10 32 5,-39 32 10,-39 6-4,-24-15-5,1 2-3,-25 16 0,6-17-1,-24-3-1,8-41-25,3-30-48,0-20-21,-1-30 68,26-12 22,64 8 5,51 9 19,11 33-7,-22 20-13,9 16-7,-137 65-22,0-31 13,0-1 3,0 1 2,-1 2 9,0 13 17,19 4 2,112-65 12,9-35-13,14-10-12,5 7-4,-6 15-10,-175 77-93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2302 2241 136,'-15'-68'0,"39"145"133,-17 19-75,5-8-21,2 11-10,-11-36-15,-2 15 2,11 40 3,-9-33-1,-2 6 3,-1-24-3,0-1 7,0-2 3,0 0-2,0 55 51,-38-8 75,-39-145-113,13-10-21,-1-6-8,-5 4-4,3-3-5,0-2-22,-1-3-59,-5-42-240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3003 5080 144,'-65'16'15,"152"-56"105,-22 33-101,23-6-5,4-12-3,-3 5-2,2-1-3,-27 11-3,14-3 2,37-11-1,-35 11-1,-4-3-2,-5 0-2,-157-49-102,18 33-89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4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3445 4712 136,'-73'-73'0,"13"-3"1,67 140 85,5 17-73,-3-13-2,-3-4-2,-3 2-1,-2 17 3,-1-11-3,0 9-1,0 11 3,0-19-4,0 3 0,0 7 1,0 8 0,0-8-1,0-2-1,0-6 5,48-149-32,-36 3-26,-1 7-13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0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3969 4106 136,'69'41'83,"4"18"-51,19 10-5,10 24-5,-3 3 0,-25 3-7,-36-28-4,-14 30 3,-16 12 4,-12-30-9,-8 7 0,-1-25-1,-12 18-1,-12 12 0,-28 30 1,2-20-10,-27 18-20,37-58 7,-24 20-13,-10 0-75,25-23-130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1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18305 2792 136,'-72'62'0,"8"-24"0,-2 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17972 3306 136,'-72'43'0,"6"-7"0,132-81 30,1-11-19,12-1-1,8-2-2,-7 7-3,-12 14-1,34-17 0,14-12 0,-15 3-2,-5 3 0,14-11-1,9 2-2,-27 22 1,34-8-2,0 5 0,-31 13 0,-3-1-1,-3 5 0,-6 1-1,-3-3 0,11 9 2,-9 7 1,-17 14 2,5-10 9,-141 36 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19188 2262 136,'66'-16'20,"2"10"2,1-9-9,-2-7-4,15-7 1,-15 11-3,2-3-2,5-4 0,2 1-1,24 1-1,-31 29 0,-1 27 6,-73 54 14,-48 4-5,-22-9 0,-4-3 3,-9 6-6,13-28-12,-7-4-3,-4 7-34,1-5-27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20200 2104 136,'75'22'206,"20"-82"-108,-19 3-48,-14-15-35,-39-18-53,-60 21-122,-5 154 347,42 27-152,-12-44-21,10 0 1,0 62 3,2-62-8,0-4-2,0 8 2,-9-2 0,5 6 2,3-4 4,-1-2 2,2-5-2,-106-156 177,36 44-191,-7 26-3,166 13 1,-19-42 1,52-72-4,-52 50-8,4 4-16,5-8-58,33-35-150,-57 35-3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20713 1896 136,'-84'87'575,"73"-21"-511,34 6-28,60-47-7,-4-49-14,-7-24-17,19-74-400,-70 56 210,-130 146 738,78-14-545,2 0-138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20711 2283 146,'-30'74'150,"19"18"-69,5-16-41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7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20664 2389 136,'46'-65'193,"28"21"-87,6-2-46,10 13-46,-23 60 22,-50 101 40,-16-62-39,9 1-11,-5 3 0,-4 12 1,-1 0-4,0-4-11,-76-94 71,6-40-78,6-7-5,3-4-1,10 1-3,49-13-6,66 35 3,13 30 8,-1 7-14,-92 80-195,-59 7 57,18-4 79,-10 16 16,179-132 543,-40 16-482,-10 24-287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1714 2612 153,'52'-73'211,"27"57"-200,0 28-11,-78 65-4,-25-3 6,-22 27 6,6-15 7,-13-3 12,6 7 4,-9-25-253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21284 2120 152,'-86'29'105,"200"16"224,14-121-223,-26-34-451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5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21414 1928 136,'-30'69'187,"17"9"-128,4-13-30,1 13-4,-8 64 12,2-16-10,9-1 1,-2-54-15,-3 42 5,9-1 4,10-45 2,38-157 180,-28 0-192,2-2-23,-3-15-37,2 21-18,2 10-68,0 12-243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0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21420 2277 145,'118'-51'597,"-41"12"-571,-13 9-11,22-13 2,-15 9-1,0 1-2,8 8-1,1 51-12,-52 66-10,-24 5 4,-3 1 3,-14-21 3,-3 6 5,-54-21 0,1-23 2,17-126-178,50 11 69,12 4 28,-6-9 3,10-32-34,0 31 30,-42 179 415,9-28-284,6 1-7,3 5-10,-2 2-7,-23-8-595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1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21692 2080 165,'-28'-87'0,"29"203"291,22 1-217,-21-51-40,-9 8-2,-4 2 12,-12 56 32,19-64-42,3 12-5,8-9-12,13 13 4,5-13-5,11-3 9,42-110-12,-2 9-11,5 5-1,0 16 0,0 27-1,4-18 0,-84-84-9,26 17-430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22234 2236 145,'-74'-12'13,"179"33"298,0-49-255,-7-33-49,-20-23-147,-122 16-80,-37 16 194,62 116 191,9 28-101,5 14-3,-5-34-31,4 3-2,5 45 20,-1-48-26,2 43 13,-8-50-18,2 7 11,20 52 22,23-200 92,-8-28-124,-5-9-11,2 15-7,-8 20-4,-1-8-8,23-16-22,3 13-15,11-1-117,-2 25-112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22877 1932 136,'0'-82'0,"-16"187"216,4 23-128,2 6-26,4-49-35,3-14-6,-10 53 11,9 0-16,50-194-328,-30-20 303,20 1 101,29 37-16,0 15-222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22687 2212 138,'-66'-1'5,"26"74"53,36 23 17,4-31-25,0 5-7,15 10-5,2-5-220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22436 2694 209,'132'6'560,"-44"-20"-515,-11 8-25,13-7-7,5 10-6,-6 2-3,-6 10-3,-7 13 0,-10 25-2,-16 19-619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23441 1952 136,'3'85'213,"-19"-11"-116,51-147-396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7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23384 2129 136,'28'-70'0,"6"1"0,6 140 239,-94 5-182,-31 17-14,8-21-7,-17 8 6,1-9 9,169-86 134,4 145-174,-76-31-6,-9-11 1,-3 5 3,-6-3 6,-42-218-35,90 37-103,60-21-37,5 1 26,-42 34 67,-7 7-24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2335 2315 137,'66'-21'0,"1"10"11,-41 82 166,-104 10-119,9-5-15,10-4 3,-11 14-7,-1 1-12,105-5-119,2 9 128,24 2 118,36-10-14,-24-42-113,9-21-9,12-5-9,-5-14-40,0-1-114,-18 23-503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23632 1869 160,'22'79'107,"30"-14"-21,-12 27-42,-114-12-132,-10-34-39,19-10 101,17 45 129,117-56 53,9-93-50,6 3-8,28-11-11,-159 147-310,-46 23 99,27-19 22,2-4 21,170-25 469,-42-4-567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6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23901 2307 163,'-89'71'199,"22"-3"-107,4 0-17,-2 21-11,-9 18-53,-17-52-350,24-55 212,144-10 830,12 5-683,4-7-15,13 8-3,-12 4 0,-7 0-2,12 0 1,-12 0-1,7 0 1,-11 15-1,-166 2 7,13-25-305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46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1421 4391 148,'-58'79'18,"53"-14"-17,70-45-22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46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2177 4213 149,'-65'78'46,"40"6"-27,1-13-2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46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20428 4071 137,'-48'-3'-47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46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20141 3668 136,'-32'65'207,"123"-72"-139,-18-9-87,4 16 21,-7 15-13,6-15 17,-5-12-5,7 22 0,-10 6-12,1-30 19,6 14-20,-8 13 12,4-13 23,-21-57-139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1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10544 3893 136,'18'-55'118,"43"27"-80,4 0-11,-11 5-11,11-3 3,-11 0-8,9-1-1,-11 4-3,25-14 0,14 1-1,-43 15-4,20-10 2,16-16 1,6-5-1,-21 9 0,4-5-1,12 1-1,-5 6 1,-26 15-1,23-4 0,-6 6-1,-83-26-115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1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11855 3041 136,'33'47'95,"35"-54"-47,-14-1-28,-6 1-9,6 6-5,0 5-5,-1 10-1,-69 55 1,-24-8 11,-6-2 12,4-10 7,-19 14 36,97-124-190,8 12 63,-2-2-99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0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12764 2721 136,'-70'24'354,"-2"17"-283,-2 0-118,21 12-74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1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12375 3112 144,'70'-14'475,"28"-29"-399,-38 12-47,51-18 2,-60 27-26,3 4-7,4-3-18,-49-31-254,-68 23 106,-3-2 55,14 76 104,48 7 26,0 1-3,0 1 2,0 7 8,0 2 10,0-9 3,0 6 7,-10-6-6,-3-120-158,-1 8 56,-1 8 28,-1-1 14,-25 110 86,5 3 13,-11 0 18,-1-16-51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3174 2212 137,'-27'69'66,"-37"0"-25,-24 19 3,26-8-15,12-17-7,-1 11 3,23-3 7,125-72-10,-29-47-33,22-12-7,4 7-16,-96 127 2,-49 14 35,8-5 1,-9 2 2,12-15 10,38 4 54,94-78-42,-2 28-31,-76 56-16,-30 11 22,14-9 44,82-149 63,-12-47-101,-24 40-37,-11-14-4,-1-13-26,-4 25 5,6-20-17,7-2-42,-14 33-78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12670 3029 136,'57'14'2,"-3"21"14,0-18 54,-45-71-137,33 104 127,1-98-28,-51 0-93,9-4 34,48 1 116,16 46-8,-16 15-36,-37 37-18,-49 16-8,-3-14 7,-19 3 29,116-24 189,-1-28-253,-5 17-524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13473 2721 190,'-51'78'259,"44"23"-186,6-8-9,1-37-31,0 52 36,-7-39-27,3-16-13,3 9-5,1-7-4,-11-122-22,2 6-63,6 10-28,-2-13-16,-1-4-23,5-3 40,5 12 36,6 11 27,21-14 54,35 23 95,-7 44-71,12 24-27,-27 26-7,-64 20 183,-74-9-51,39-42-118,-2-4-9,-2-9-9,-5-3-7,28-57-71,21-1-338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14111 2863 144,'-12'-56'17,"-22"-1"131,-26 41 11,-24 46 34,4 57-87,48-38-77,3 8-6,11 2-5,5 0-7,9 5-4,12 0-5,98-2-4,-42-61 0,-4-5-2,-11-28-83,-33-21-53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14583 2733 147,'-50'-11'17,"-5"3"108,121 15 425,-1-7-535,6 10-11,-10-8-5,-2 14-69,-133 26-418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14512 2781 143,'-35'63'89,"35"10"12,-9-12-15,6 12 25,-12 14 12,8-29-63,-1-9-22,4 12-10,3-6-6,0 0 12,96 6-10,-35-52-21,12-5 0,-4-3-2,-3-11 1,-5 8-2,3-9 0,-69-52 3,-31 10-60,21 3-356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7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14902 2934 172,'-28'66'182,"17"-6"-57,-16 13 36,-34 9-41,-41-46-75,51-75-76,36-20-141,48-10-96,35 54 148,-12 26 162,8 6 39,-8 0-23,14 1 5,1-3 59,-119-31-340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15457 2828 175,'-33'52'283,"-13"12"-133,-28 2-22,-9 7-49,92-132-284,36-21-35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2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15421 2591 162,'58'-12'30,"2"21"74,-3 19 2,23 18 45,-9 4-32,7 11-22,-35-13-72,-51 37-62,-41-57-577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3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15504 3065 274,'8'-53'434,"99"24"-318,-51 28-103,11 1-4,-10 8-7,0 26-10,-33 21-5,-22 12 5,-16 4 13,-8-1 6,-1-8 3,-9-12-2,-31-58-5,-25-96-10,64 44-4,8-9-47,21 14-116,-71 145 372,26-34-181,1-5-13,12-104-339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3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3731 4391 136,'0'-53'7,"11"-5"17,-10-7 7,-1-6-8,0 22-17,-4-18 2,-1 1 0,3-10-2,1-15 2,1-2 0,0 27-1,0-22-1,7-10 0,-5 48-3,4-20 1,3-10 0,2-2-1,-4 26 0,1 7-1,3-17 0,-3 7-2,-6 6-3,-2-11-8,19 112-1,-6 3 13,-1-3 2,-2 4 2,-2-2 0,6 7 3,6 10-1,-10-16-4,2 10 2,1 0 2,5-2-3,3 7 2,-1-18-2,9 29 1,-1 13-1,1-14-1,1-6 0,3 7-1,2-1 0,-10-23-1,2 10 1,5 5 0,1 15 0,-12-27 1,2-3 0,-4 15 1,5 8 4,-13-22 0,2 5 9,-69-90 87,1-40-49,-2-3-8,-13-9-9,-8-7-14,32 35-16,-21-24 1,-20-14-9,4 18-13,-6 19-7,36 28 4,-4 3-1,-34-13-14,35 15 15,-26-15-9,-8 8 3,37 15 10,-27-6-2,-13 11-3,27 10 2,134-19-15,12 1 29,8-8 2,5-1 1,-23 13 0,18-10 0,-32 4 0,9-2 1,17-6 1,-13 8-1,1-3 0,24-5 1,-37 14-2,35-16 0,-6 1 0,-2 2 0,2 0 2,-21 2 5,-82 97 0,-28 7-3,-4-15-4,-21 8 0,-4 15-2,3 9 0,27-35 0,-12 12-1,-7 12 0,13-24 0,-8 11 0,9-5 0,-2 6 0,-4 1 1,11-22 1,5-3 0,-18 23 1,1-12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3188 2604 169,'72'-49'138,"1"-36"-110,-3 13-14,32-12-5,5 11-42,-37 29-12,-86 120-93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3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5490 7942 136,'21'-47'352,"53"78"-98,-26 0-191,7-12-32,7-24-14,-4-12-11,7-11-2,-10 3 0,5 8-2,1 16-1,-4 19 0,-6 18-1,12-31 1,-1-9 0,-2-12-1,1 1 1,1 6-1,1 15 0,-1-3 0,3 15 0,3-1 0,-5-17 0,-1-14 0,1-1 1,5 1-1,-2 0 0,-2 12-1,-4 2 1,-1 9 0,-1 10 1,2-11-1,2-19 0,-3-13 1,0 11-1,6 25 0,-3-22 1,-3-3-1,-1 33 0,2-28 0,0-20 1,1 20-1,-2-4-1,0 33 1,-2 5 0,-5 23-869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3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17996 7978 136,'46'-57'115,"19"71"48,-7 12-104,9 14 3,8-48-12,11-30-26,1 47-46,-11-49 47,-11 76-1,23-86 88,-38 67-136,-2-2 27,3-15 38,-1 28-31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37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7864 8842 136,'67'3'144,"-12"6"-97,-6-27-10,0-15 27,2-14 25,20 13-5,-3 88-32,19-19 14,-33-18-58,-1-15-5,-3-10 17,0-7 0,0 17-411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38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5538 9908 136,'63'-12'237,"2"19"-124,8 16-17,8 5-18,-32-19-28,36-83 26,8 10-49,-45 96-25,50 9 19,-42-55-12,7 28-9,-11 16-2,4-15 2,-1-36 9,6 19-11,-4 10-1,0-16 8,9 14-8,-5 11-6,-8 4 5,5-18 4,5-18 9,-7-8-1,2 2-7,2 16-9,-4 17 3,2-7 10,3-17 2,-3 12-9,2 11-1,4-10 3,0 0 2,-3-9 1,-5-7-2,3-9-1,2 11 1,0 21-1,-3-16 0,3 19-1,2 8 0,0-26 2,-9-16-1,2 46-2,-3-47 4,-29-30-225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39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5514 10736 136,'54'14'45,"-6"-16"45,1-2-14,2-12-31,11 3-21,-3-4-5,11-3 8,-1-2 24,2 28-10,6 9-10,10-37 10,9 9-28,-9 24-16,1-10 9,2-25 24,-39 13-30,-1 17-17,-2 3 5,40 17 5,8-21 13,-48-5 12,0-11 16,1 11-18,2 15-31,41 17 31,-42-36 9,0-4-8,7 8-10,2-11-1,0 10-1,-4 8-4,-3 13 4,1 1 5,-1-40 3,4 3-4,1 14-10,-2 14 1,1 0 11,1-22 5,-1-12-140,-4 20-390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40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16897 9872 136,'49'12'71,"7"-12"-21,9 0-17,4 0-13,-9-10-6,0-6 2,-6 4 1,1-5 3,2-4 0,3 4-1,1 15-7,-2 32-8,14 26-3,-6-47 3,3-13 3,-2-8 12,-3 4 5,9 8-15,-5 11 6,10 2-6,6-24 7,0-1 10,4 11-2,-9 24-29,4-19 38,-35-14 7,-1 5-14,-1 5-15,5 0-7,1 0-1,-5 0 8,1 0 12,8-10 5,-4-2-15,3 0-5,-1 0-1,2 0-2,-3 22-4,4 6-2,1-4 3,-2-4 5,2-12 5,1-3-4,2 18-3,-4-2-7,4-6 5,-5-13 12,9 8-5,-6 2-8,0 0-2,-1 10 0,2 13 0,-6-2 1,9-5 1,-2-24 2,0 6-1,-2 2-1,4 10-1,-1 2-1,-3-23-14,-11 19-276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41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13886 9837 136,'53'12'67,"0"-2"-45,-1 20-10,15 18 2,-14-30-1,10-47 8,3-16 1,-17 11-6,21 8-6,-11 4-6,2 3-1,-10 1 3,4 17-1,-6 65-4,-35-11 12,33-39 31,6-42-21,4-3-2,10 3 2,8 13-9,-5 40-37,-30 24 1,24-17 37,5-48 28,4-3 13,0 51-106,1-17 61,11-26 32,6-6-7,-8 21-42,-9 23-18,-2-66 100,-3 75-105,-16-33 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42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10603 7978 148,'44'-54'85,"7"33"-25,18 13 51,-12-2-22,18 8-7,8 14-21,12-12-17,-47 0-31,10 0 3,-9 0-5,11 0-1,-7 0-1,2 0 1,4 0-1,0 0-1,-6 0-5,5 0 1,5 0 0,-2 0 0,0-7 0,-4 2-2,5 5 0,-1 0-2,-5 0 3,0-11 2,-1 10-4,0 1 1,0 0 0,0-38-248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43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18834 8013 136,'47'-23'167,"5"23"-105,0 20 24,15-9 4,4-53 93,-22 29-107,7 22-58,3-6-6,4-14-3,-2 10-3,0 1 0,0 12-4,2-31 2,-6-14 0,7 15-1,-3 5-1,-1 25-3,-2-1 2,9-10 1,-9-5 0,3-4-1,7 8-1,-9 7 0,0 9 0,5-8 1,2-20-1,-2 5 1,-3 14-1,-2 17 0,-4 1 1,-24-76-2,19 10-629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4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5467 12062 145,'26'-56'5,"15"7"20,-2 97 86,-30 21 36,47-45-114,11-46 63,10-12-30,15 31-37,-11 47 13,-31-48 2,-2-19-11,7 18-27,-3 20-10,4-7 4,-2-12 4,4-10 8,-3 9-4,3 5-11,-4-5 5,-6-24 14,12 31-17,-3 18-4,1-24 16,2-13 3,-3 10-4,3-1-12,1 8-11,-3-10 19,-2-3-5,2 24-12,-1-11 11,1 5 2,1 2-10,-3-7 9,4 0 6,-2-12-2,-5 34-18,3-29 17,1-8 12,1 20-26,2 2 1,4-7 13,-5-10 0,-3 15-2,1 0-5,4-5-4,-8-21 21,5 19-29,-1 2 19,-2 11-15,4-22 29,-3-1-9,6 12-23,-4-4 9,0-13 11,-2 3 0,1 13-11,-1 23-6,-3 6 2,2-10 4,-2-5 6,10-11 3,-3-2 2,-4 0 3,2-12-3,-3 0-9,2 24-7,-28-63 16,20 5-821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4.917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3321 2553 136,'-60'65'0,"148"-92"116,-20-23-91,12-7-2,6 5-10,1-1-14,-16 5-24,-5-4-13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45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6199 12950 136,'0'54'18,"65"-13"141,4-29-123,-15 4-12,0-8 8,-1-38-10,2-3 3,6 13-1,6 35-3,-11 29 2,18-53 20,5-30 5,2 4-7,-32 44-54,34 29-14,-16-96 101,10-6-11,-21 75-121,26 29 26,-34-51 72,0 11-20,34 26-45,17-38 82,-2 56-131,-49-43 92,2-10 16,5 6-4,-3-8-19,6 17-13,-9 10-40,-1-3 39,2-22 48,1-6-28,4 27-5,-3-31-6,3 4-3,3-2 0,1 9-1,3 8-6,-10 21-10,-1 8 3,4-9 13,3-35 8,-7-4 1,3 0-1,6 13-10,-7 27-17,-4 5 8,8-25 15,-3-22 10,1 18-11,0 26-20,2-21 15,-3-14 11,-1-10 0,4 1-3,3 5-6,-1 11-5,-4 19-7,-2 15-1,2-11 12,5-26 12,-4-5 0,4-6-6,-1 14-5,2 25-15,-8 10-6,0-10 17,4-8 12,1-20-2,-2-11 5,-3-5-3,3 5-9,0 34-20,-2 4 7,0-7 10,7-22 7,0-1 7,-3 5-1,3-2-7,0-3-8,-2 22 1,-7 21-10,10-12 4,-4-20 17,2-4 6,3-8-6,-3 0-6,-1 3-2,0 6-1,-7 31-15,5-20 23,0-24 2,7-2-7,-3 4 0,-3 13-6,-2 23-17,2-8 22,1-13 18,-7 17-452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25T06:07:55.346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13851 12939 136,'53'20'79,"0"-13"-17,10 12-8,-15-6-25,5-20 19,18-50 41,-8 26 7,20 41-43,10 15 21,-39-31-42,2-23-4,-3 0-12,3 23-13,1 6-11,40 55 8,-46-31 0,7-11 0,0-11 3,0-10 3,-1 5 2,5-8-1,-4 10-3,3-4-6,-1-2 1,0 11 5,-6 15-5,3-19 8,1-11 10,-5-12-5,-5 18-303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7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104927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27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7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7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8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3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0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2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6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6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1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9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88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89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0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1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1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12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1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1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1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0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0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0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8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99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1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72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17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7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8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1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4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4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4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47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48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4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5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5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5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5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5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5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5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5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5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1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1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6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3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64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65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6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6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6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0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31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232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3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3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3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54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55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15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15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customXml" Target="../ink/ink76.xml"/><Relationship Id="rId3" Type="http://schemas.openxmlformats.org/officeDocument/2006/relationships/customXml" Target="../ink/ink66.xml"/><Relationship Id="rId7" Type="http://schemas.openxmlformats.org/officeDocument/2006/relationships/customXml" Target="../ink/ink70.xml"/><Relationship Id="rId12" Type="http://schemas.openxmlformats.org/officeDocument/2006/relationships/customXml" Target="../ink/ink7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9.xml"/><Relationship Id="rId11" Type="http://schemas.openxmlformats.org/officeDocument/2006/relationships/customXml" Target="../ink/ink74.xml"/><Relationship Id="rId5" Type="http://schemas.openxmlformats.org/officeDocument/2006/relationships/customXml" Target="../ink/ink68.xml"/><Relationship Id="rId15" Type="http://schemas.openxmlformats.org/officeDocument/2006/relationships/customXml" Target="../ink/ink78.xml"/><Relationship Id="rId10" Type="http://schemas.openxmlformats.org/officeDocument/2006/relationships/customXml" Target="../ink/ink73.xml"/><Relationship Id="rId4" Type="http://schemas.openxmlformats.org/officeDocument/2006/relationships/customXml" Target="../ink/ink67.xml"/><Relationship Id="rId9" Type="http://schemas.openxmlformats.org/officeDocument/2006/relationships/customXml" Target="../ink/ink72.xml"/><Relationship Id="rId14" Type="http://schemas.openxmlformats.org/officeDocument/2006/relationships/customXml" Target="../ink/ink7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customXml" Target="../ink/ink89.xml"/><Relationship Id="rId3" Type="http://schemas.openxmlformats.org/officeDocument/2006/relationships/customXml" Target="../ink/ink79.xml"/><Relationship Id="rId7" Type="http://schemas.openxmlformats.org/officeDocument/2006/relationships/customXml" Target="../ink/ink83.xml"/><Relationship Id="rId12" Type="http://schemas.openxmlformats.org/officeDocument/2006/relationships/customXml" Target="../ink/ink8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2.xml"/><Relationship Id="rId11" Type="http://schemas.openxmlformats.org/officeDocument/2006/relationships/customXml" Target="../ink/ink87.xml"/><Relationship Id="rId5" Type="http://schemas.openxmlformats.org/officeDocument/2006/relationships/customXml" Target="../ink/ink81.xml"/><Relationship Id="rId15" Type="http://schemas.openxmlformats.org/officeDocument/2006/relationships/customXml" Target="../ink/ink91.xml"/><Relationship Id="rId10" Type="http://schemas.openxmlformats.org/officeDocument/2006/relationships/customXml" Target="../ink/ink86.xml"/><Relationship Id="rId4" Type="http://schemas.openxmlformats.org/officeDocument/2006/relationships/customXml" Target="../ink/ink80.xml"/><Relationship Id="rId9" Type="http://schemas.openxmlformats.org/officeDocument/2006/relationships/customXml" Target="../ink/ink85.xml"/><Relationship Id="rId14" Type="http://schemas.openxmlformats.org/officeDocument/2006/relationships/customXml" Target="../ink/ink9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9" Type="http://schemas.openxmlformats.org/officeDocument/2006/relationships/customXml" Target="../ink/ink39.xml"/><Relationship Id="rId21" Type="http://schemas.openxmlformats.org/officeDocument/2006/relationships/customXml" Target="../ink/ink21.xml"/><Relationship Id="rId34" Type="http://schemas.openxmlformats.org/officeDocument/2006/relationships/customXml" Target="../ink/ink34.xml"/><Relationship Id="rId42" Type="http://schemas.openxmlformats.org/officeDocument/2006/relationships/customXml" Target="../ink/ink42.xml"/><Relationship Id="rId7" Type="http://schemas.openxmlformats.org/officeDocument/2006/relationships/customXml" Target="../ink/ink7.xml"/><Relationship Id="rId2" Type="http://schemas.openxmlformats.org/officeDocument/2006/relationships/customXml" Target="../ink/ink2.xml"/><Relationship Id="rId16" Type="http://schemas.openxmlformats.org/officeDocument/2006/relationships/customXml" Target="../ink/ink16.xml"/><Relationship Id="rId20" Type="http://schemas.openxmlformats.org/officeDocument/2006/relationships/customXml" Target="../ink/ink20.xml"/><Relationship Id="rId29" Type="http://schemas.openxmlformats.org/officeDocument/2006/relationships/customXml" Target="../ink/ink29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customXml" Target="../ink/ink11.xml"/><Relationship Id="rId24" Type="http://schemas.openxmlformats.org/officeDocument/2006/relationships/customXml" Target="../ink/ink24.xml"/><Relationship Id="rId32" Type="http://schemas.openxmlformats.org/officeDocument/2006/relationships/customXml" Target="../ink/ink32.xml"/><Relationship Id="rId37" Type="http://schemas.openxmlformats.org/officeDocument/2006/relationships/customXml" Target="../ink/ink37.xml"/><Relationship Id="rId40" Type="http://schemas.openxmlformats.org/officeDocument/2006/relationships/customXml" Target="../ink/ink40.xml"/><Relationship Id="rId5" Type="http://schemas.openxmlformats.org/officeDocument/2006/relationships/customXml" Target="../ink/ink5.xml"/><Relationship Id="rId15" Type="http://schemas.openxmlformats.org/officeDocument/2006/relationships/customXml" Target="../ink/ink15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36" Type="http://schemas.openxmlformats.org/officeDocument/2006/relationships/customXml" Target="../ink/ink36.xml"/><Relationship Id="rId10" Type="http://schemas.openxmlformats.org/officeDocument/2006/relationships/customXml" Target="../ink/ink10.xml"/><Relationship Id="rId19" Type="http://schemas.openxmlformats.org/officeDocument/2006/relationships/customXml" Target="../ink/ink19.xml"/><Relationship Id="rId31" Type="http://schemas.openxmlformats.org/officeDocument/2006/relationships/customXml" Target="../ink/ink31.xml"/><Relationship Id="rId4" Type="http://schemas.openxmlformats.org/officeDocument/2006/relationships/customXml" Target="../ink/ink4.xml"/><Relationship Id="rId9" Type="http://schemas.openxmlformats.org/officeDocument/2006/relationships/customXml" Target="../ink/ink9.xml"/><Relationship Id="rId14" Type="http://schemas.openxmlformats.org/officeDocument/2006/relationships/customXml" Target="../ink/ink14.xml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30.xml"/><Relationship Id="rId35" Type="http://schemas.openxmlformats.org/officeDocument/2006/relationships/customXml" Target="../ink/ink35.xml"/><Relationship Id="rId8" Type="http://schemas.openxmlformats.org/officeDocument/2006/relationships/customXml" Target="../ink/ink8.xml"/><Relationship Id="rId3" Type="http://schemas.openxmlformats.org/officeDocument/2006/relationships/customXml" Target="../ink/ink3.xml"/><Relationship Id="rId12" Type="http://schemas.openxmlformats.org/officeDocument/2006/relationships/customXml" Target="../ink/ink12.xml"/><Relationship Id="rId17" Type="http://schemas.openxmlformats.org/officeDocument/2006/relationships/customXml" Target="../ink/ink17.xml"/><Relationship Id="rId25" Type="http://schemas.openxmlformats.org/officeDocument/2006/relationships/customXml" Target="../ink/ink25.xml"/><Relationship Id="rId33" Type="http://schemas.openxmlformats.org/officeDocument/2006/relationships/customXml" Target="../ink/ink33.xml"/><Relationship Id="rId38" Type="http://schemas.openxmlformats.org/officeDocument/2006/relationships/customXml" Target="../ink/ink3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customXml" Target="../ink/ink53.xml"/><Relationship Id="rId18" Type="http://schemas.openxmlformats.org/officeDocument/2006/relationships/customXml" Target="../ink/ink58.xml"/><Relationship Id="rId3" Type="http://schemas.openxmlformats.org/officeDocument/2006/relationships/customXml" Target="../ink/ink43.xml"/><Relationship Id="rId21" Type="http://schemas.openxmlformats.org/officeDocument/2006/relationships/customXml" Target="../ink/ink61.xml"/><Relationship Id="rId7" Type="http://schemas.openxmlformats.org/officeDocument/2006/relationships/customXml" Target="../ink/ink47.xml"/><Relationship Id="rId12" Type="http://schemas.openxmlformats.org/officeDocument/2006/relationships/customXml" Target="../ink/ink52.xml"/><Relationship Id="rId17" Type="http://schemas.openxmlformats.org/officeDocument/2006/relationships/customXml" Target="../ink/ink57.xml"/><Relationship Id="rId2" Type="http://schemas.openxmlformats.org/officeDocument/2006/relationships/image" Target="../media/image2.png"/><Relationship Id="rId16" Type="http://schemas.openxmlformats.org/officeDocument/2006/relationships/customXml" Target="../ink/ink56.xml"/><Relationship Id="rId20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1" Type="http://schemas.openxmlformats.org/officeDocument/2006/relationships/customXml" Target="../ink/ink51.xml"/><Relationship Id="rId5" Type="http://schemas.openxmlformats.org/officeDocument/2006/relationships/customXml" Target="../ink/ink45.xml"/><Relationship Id="rId15" Type="http://schemas.openxmlformats.org/officeDocument/2006/relationships/customXml" Target="../ink/ink55.xml"/><Relationship Id="rId10" Type="http://schemas.openxmlformats.org/officeDocument/2006/relationships/customXml" Target="../ink/ink50.xml"/><Relationship Id="rId19" Type="http://schemas.openxmlformats.org/officeDocument/2006/relationships/customXml" Target="../ink/ink59.xml"/><Relationship Id="rId4" Type="http://schemas.openxmlformats.org/officeDocument/2006/relationships/customXml" Target="../ink/ink44.xml"/><Relationship Id="rId9" Type="http://schemas.openxmlformats.org/officeDocument/2006/relationships/customXml" Target="../ink/ink49.xml"/><Relationship Id="rId14" Type="http://schemas.openxmlformats.org/officeDocument/2006/relationships/customXml" Target="../ink/ink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5.xml"/><Relationship Id="rId4" Type="http://schemas.openxmlformats.org/officeDocument/2006/relationships/customXml" Target="../ink/ink6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圆角矩形 186"/>
          <p:cNvSpPr/>
          <p:nvPr/>
        </p:nvSpPr>
        <p:spPr>
          <a:xfrm>
            <a:off x="3071664" y="3645024"/>
            <a:ext cx="6624736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048582" name="TextBox 187"/>
          <p:cNvSpPr txBox="1"/>
          <p:nvPr/>
        </p:nvSpPr>
        <p:spPr>
          <a:xfrm>
            <a:off x="3329272" y="3738457"/>
            <a:ext cx="5707433" cy="62486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8088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系列微处理器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8"/>
          <p:cNvGrpSpPr/>
          <p:nvPr/>
        </p:nvGrpSpPr>
        <p:grpSpPr>
          <a:xfrm>
            <a:off x="3845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583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048584" name="圆角矩形 3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 微机原理与接口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8585" name="墨迹 1048584"/>
              <p14:cNvContentPartPr/>
              <p14:nvPr/>
            </p14:nvContentPartPr>
            <p14:xfrm>
              <a:off x="4507392" y="5230589"/>
              <a:ext cx="14690" cy="44177"/>
            </p14:xfrm>
          </p:contentPart>
        </mc:Choice>
        <mc:Fallback xmlns="">
          <p:sp>
            <p:nvSpPr>
              <p:cNvPr id="1048585" name=""/>
              <p:cNvSpPr/>
              <p:nvPr/>
            </p:nvSpPr>
            <p:spPr>
              <a:xfrm>
                <a:off x="4507392" y="5230589"/>
                <a:ext cx="14690" cy="44177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animBg="1"/>
      <p:bldP spid="10485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"/>
          <p:cNvGrpSpPr/>
          <p:nvPr/>
        </p:nvGrpSpPr>
        <p:grpSpPr>
          <a:xfrm>
            <a:off x="2106169" y="836712"/>
            <a:ext cx="7734247" cy="1653540"/>
            <a:chOff x="582169" y="3413250"/>
            <a:chExt cx="7734247" cy="1653540"/>
          </a:xfrm>
        </p:grpSpPr>
        <p:grpSp>
          <p:nvGrpSpPr>
            <p:cNvPr id="123" name="组合 2"/>
            <p:cNvGrpSpPr/>
            <p:nvPr/>
          </p:nvGrpSpPr>
          <p:grpSpPr>
            <a:xfrm>
              <a:off x="582169" y="3413250"/>
              <a:ext cx="7734247" cy="1653540"/>
              <a:chOff x="696795" y="1556792"/>
              <a:chExt cx="7734247" cy="1653540"/>
            </a:xfrm>
          </p:grpSpPr>
          <p:sp>
            <p:nvSpPr>
              <p:cNvPr id="1048754" name="文本框 4"/>
              <p:cNvSpPr txBox="1"/>
              <p:nvPr/>
            </p:nvSpPr>
            <p:spPr>
              <a:xfrm>
                <a:off x="1223628" y="1556792"/>
                <a:ext cx="7207414" cy="165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：数据允许信号，当为低电平时，表示数据总线上具有有效数据，常用作数据驱动器的片选信号。</a:t>
                </a:r>
              </a:p>
            </p:txBody>
          </p:sp>
          <p:pic>
            <p:nvPicPr>
              <p:cNvPr id="2097169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cxnSp>
          <p:nvCxnSpPr>
            <p:cNvPr id="3145792" name="直接连接符 3"/>
            <p:cNvCxnSpPr>
              <a:cxnSpLocks/>
            </p:cNvCxnSpPr>
            <p:nvPr/>
          </p:nvCxnSpPr>
          <p:spPr>
            <a:xfrm>
              <a:off x="1281738" y="3570831"/>
              <a:ext cx="5750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7"/>
          <p:cNvGrpSpPr/>
          <p:nvPr/>
        </p:nvGrpSpPr>
        <p:grpSpPr>
          <a:xfrm>
            <a:off x="2106169" y="2852936"/>
            <a:ext cx="7734247" cy="1653540"/>
            <a:chOff x="696795" y="1556792"/>
            <a:chExt cx="7734247" cy="1653540"/>
          </a:xfrm>
        </p:grpSpPr>
        <p:sp>
          <p:nvSpPr>
            <p:cNvPr id="1048755" name="文本框 9"/>
            <p:cNvSpPr txBox="1"/>
            <p:nvPr/>
          </p:nvSpPr>
          <p:spPr>
            <a:xfrm>
              <a:off x="1223628" y="1556792"/>
              <a:ext cx="7207414" cy="165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ALE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：地址允许信号，当为高电平时，表示地址线上地址有效，常用作锁存器的控制器信号。</a:t>
              </a:r>
            </a:p>
          </p:txBody>
        </p:sp>
        <p:pic>
          <p:nvPicPr>
            <p:cNvPr id="20971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125" name="组合 11"/>
          <p:cNvGrpSpPr/>
          <p:nvPr/>
        </p:nvGrpSpPr>
        <p:grpSpPr>
          <a:xfrm>
            <a:off x="2106169" y="4869160"/>
            <a:ext cx="7734247" cy="1145540"/>
            <a:chOff x="582169" y="3413250"/>
            <a:chExt cx="7734247" cy="1145540"/>
          </a:xfrm>
        </p:grpSpPr>
        <p:grpSp>
          <p:nvGrpSpPr>
            <p:cNvPr id="126" name="组合 12"/>
            <p:cNvGrpSpPr/>
            <p:nvPr/>
          </p:nvGrpSpPr>
          <p:grpSpPr>
            <a:xfrm>
              <a:off x="582169" y="3413250"/>
              <a:ext cx="7734247" cy="1145540"/>
              <a:chOff x="696795" y="1556792"/>
              <a:chExt cx="7734247" cy="1145540"/>
            </a:xfrm>
          </p:grpSpPr>
          <p:sp>
            <p:nvSpPr>
              <p:cNvPr id="1048756" name="文本框 14"/>
              <p:cNvSpPr txBox="1"/>
              <p:nvPr/>
            </p:nvSpPr>
            <p:spPr>
              <a:xfrm>
                <a:off x="1223628" y="1556792"/>
                <a:ext cx="7207414" cy="114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：读写信号输出，为低电平时，表示对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或存储器进行读操作。</a:t>
                </a:r>
              </a:p>
            </p:txBody>
          </p:sp>
          <p:pic>
            <p:nvPicPr>
              <p:cNvPr id="2097171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cxnSp>
          <p:nvCxnSpPr>
            <p:cNvPr id="3145793" name="直接连接符 13"/>
            <p:cNvCxnSpPr>
              <a:cxnSpLocks/>
            </p:cNvCxnSpPr>
            <p:nvPr/>
          </p:nvCxnSpPr>
          <p:spPr>
            <a:xfrm>
              <a:off x="1216425" y="3570831"/>
              <a:ext cx="4752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"/>
          <p:cNvGrpSpPr/>
          <p:nvPr/>
        </p:nvGrpSpPr>
        <p:grpSpPr>
          <a:xfrm>
            <a:off x="2106169" y="692696"/>
            <a:ext cx="7734247" cy="1712520"/>
            <a:chOff x="696795" y="1556792"/>
            <a:chExt cx="7734247" cy="1712520"/>
          </a:xfrm>
        </p:grpSpPr>
        <p:sp>
          <p:nvSpPr>
            <p:cNvPr id="1048757" name="文本框 2"/>
            <p:cNvSpPr txBox="1"/>
            <p:nvPr/>
          </p:nvSpPr>
          <p:spPr>
            <a:xfrm>
              <a:off x="1223628" y="1556792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READY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：由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发出的响应信号，当为高电平时，表示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准备就绪，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可以进行数据传送。</a:t>
              </a:r>
            </a:p>
          </p:txBody>
        </p:sp>
        <p:pic>
          <p:nvPicPr>
            <p:cNvPr id="2097172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129" name="组合 4"/>
          <p:cNvGrpSpPr/>
          <p:nvPr/>
        </p:nvGrpSpPr>
        <p:grpSpPr>
          <a:xfrm>
            <a:off x="2106169" y="2405899"/>
            <a:ext cx="7746740" cy="1653540"/>
            <a:chOff x="696795" y="1276596"/>
            <a:chExt cx="7746740" cy="1653540"/>
          </a:xfrm>
        </p:grpSpPr>
        <p:sp>
          <p:nvSpPr>
            <p:cNvPr id="1048758" name="文本框 5"/>
            <p:cNvSpPr txBox="1"/>
            <p:nvPr/>
          </p:nvSpPr>
          <p:spPr>
            <a:xfrm>
              <a:off x="1236121" y="1276596"/>
              <a:ext cx="7207414" cy="165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：可屏蔽中断请求输入信号，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在每条指令的最后一个节拍采样该信号，以决定是否进入中断响应周期。</a:t>
              </a:r>
            </a:p>
          </p:txBody>
        </p:sp>
        <p:pic>
          <p:nvPicPr>
            <p:cNvPr id="209717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130" name="组合 7"/>
          <p:cNvGrpSpPr/>
          <p:nvPr/>
        </p:nvGrpSpPr>
        <p:grpSpPr>
          <a:xfrm>
            <a:off x="2118662" y="4206398"/>
            <a:ext cx="7734247" cy="1183640"/>
            <a:chOff x="696795" y="1556792"/>
            <a:chExt cx="7734247" cy="1183640"/>
          </a:xfrm>
        </p:grpSpPr>
        <p:sp>
          <p:nvSpPr>
            <p:cNvPr id="1048759" name="文本框 8"/>
            <p:cNvSpPr txBox="1"/>
            <p:nvPr/>
          </p:nvSpPr>
          <p:spPr>
            <a:xfrm>
              <a:off x="1223628" y="1556792"/>
              <a:ext cx="7207414" cy="118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NMI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：非屏蔽中断请求输入信号，上升沿触发，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在当前指令执行结束后进入中断。</a:t>
              </a:r>
            </a:p>
          </p:txBody>
        </p:sp>
        <p:pic>
          <p:nvPicPr>
            <p:cNvPr id="20971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131" name="组合 7"/>
          <p:cNvGrpSpPr/>
          <p:nvPr/>
        </p:nvGrpSpPr>
        <p:grpSpPr>
          <a:xfrm>
            <a:off x="2118662" y="5461578"/>
            <a:ext cx="7734247" cy="637540"/>
            <a:chOff x="696795" y="1556792"/>
            <a:chExt cx="7734247" cy="637540"/>
          </a:xfrm>
        </p:grpSpPr>
        <p:sp>
          <p:nvSpPr>
            <p:cNvPr id="1048760" name="文本框 8"/>
            <p:cNvSpPr txBox="1"/>
            <p:nvPr/>
          </p:nvSpPr>
          <p:spPr>
            <a:xfrm>
              <a:off x="1223628" y="1556792"/>
              <a:ext cx="7207414" cy="63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：系统复位输入信号，高电平有效</a:t>
              </a:r>
            </a:p>
          </p:txBody>
        </p:sp>
        <p:pic>
          <p:nvPicPr>
            <p:cNvPr id="209717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"/>
          <p:cNvGrpSpPr/>
          <p:nvPr/>
        </p:nvGrpSpPr>
        <p:grpSpPr>
          <a:xfrm>
            <a:off x="2135560" y="836712"/>
            <a:ext cx="7734247" cy="1712520"/>
            <a:chOff x="582169" y="3413250"/>
            <a:chExt cx="7734247" cy="1712520"/>
          </a:xfrm>
        </p:grpSpPr>
        <p:grpSp>
          <p:nvGrpSpPr>
            <p:cNvPr id="134" name="组合 2"/>
            <p:cNvGrpSpPr/>
            <p:nvPr/>
          </p:nvGrpSpPr>
          <p:grpSpPr>
            <a:xfrm>
              <a:off x="582169" y="3413250"/>
              <a:ext cx="7734247" cy="1712520"/>
              <a:chOff x="696795" y="1556792"/>
              <a:chExt cx="7734247" cy="1712520"/>
            </a:xfrm>
          </p:grpSpPr>
          <p:sp>
            <p:nvSpPr>
              <p:cNvPr id="1048761" name="文本框 4"/>
              <p:cNvSpPr txBox="1"/>
              <p:nvPr/>
            </p:nvSpPr>
            <p:spPr>
              <a:xfrm>
                <a:off x="1223628" y="1556792"/>
                <a:ext cx="7207414" cy="171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中断响应信号，低电平有效。在响应过程中，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连续输出两个负脉冲分别用于响应信号和中断向量码的读取控制。</a:t>
                </a:r>
              </a:p>
            </p:txBody>
          </p:sp>
          <p:pic>
            <p:nvPicPr>
              <p:cNvPr id="2097176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cxnSp>
          <p:nvCxnSpPr>
            <p:cNvPr id="3145794" name="直接连接符 3"/>
            <p:cNvCxnSpPr>
              <a:cxnSpLocks/>
            </p:cNvCxnSpPr>
            <p:nvPr/>
          </p:nvCxnSpPr>
          <p:spPr>
            <a:xfrm>
              <a:off x="1259632" y="3570831"/>
              <a:ext cx="6958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6"/>
          <p:cNvGrpSpPr/>
          <p:nvPr/>
        </p:nvGrpSpPr>
        <p:grpSpPr>
          <a:xfrm>
            <a:off x="2106169" y="2868608"/>
            <a:ext cx="7734247" cy="1712520"/>
            <a:chOff x="696795" y="1556792"/>
            <a:chExt cx="7734247" cy="1712520"/>
          </a:xfrm>
        </p:grpSpPr>
        <p:sp>
          <p:nvSpPr>
            <p:cNvPr id="1048762" name="文本框 7"/>
            <p:cNvSpPr txBox="1"/>
            <p:nvPr/>
          </p:nvSpPr>
          <p:spPr>
            <a:xfrm>
              <a:off x="1223628" y="1556792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HOLD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：总线保持请求信号输入，高电平有效。某一主设备要占用系统总线时，向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发出的请求信号。</a:t>
              </a:r>
            </a:p>
          </p:txBody>
        </p:sp>
        <p:pic>
          <p:nvPicPr>
            <p:cNvPr id="209717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136" name="组合 9"/>
          <p:cNvGrpSpPr/>
          <p:nvPr/>
        </p:nvGrpSpPr>
        <p:grpSpPr>
          <a:xfrm>
            <a:off x="2139008" y="4797152"/>
            <a:ext cx="7734247" cy="1712520"/>
            <a:chOff x="696795" y="1556792"/>
            <a:chExt cx="7734247" cy="1712520"/>
          </a:xfrm>
        </p:grpSpPr>
        <p:sp>
          <p:nvSpPr>
            <p:cNvPr id="1048763" name="文本框 10"/>
            <p:cNvSpPr txBox="1"/>
            <p:nvPr/>
          </p:nvSpPr>
          <p:spPr>
            <a:xfrm>
              <a:off x="1223628" y="1556792"/>
              <a:ext cx="720741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HLDA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：总线保持响应信号输出，高电平有效。当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检测到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HOLD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变低后则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HLDA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也变低，并恢复对总线的控制。</a:t>
              </a:r>
            </a:p>
          </p:txBody>
        </p:sp>
        <p:pic>
          <p:nvPicPr>
            <p:cNvPr id="2097178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表格 7"/>
          <p:cNvGraphicFramePr>
            <a:graphicFrameLocks noGrp="1"/>
          </p:cNvGraphicFramePr>
          <p:nvPr/>
        </p:nvGraphicFramePr>
        <p:xfrm>
          <a:off x="2356531" y="2564904"/>
          <a:ext cx="7344816" cy="28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3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IO/M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DT/R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IO/M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DT/R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发中断响应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读内存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写内存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暂停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8" name="组合 11"/>
          <p:cNvGrpSpPr/>
          <p:nvPr/>
        </p:nvGrpSpPr>
        <p:grpSpPr>
          <a:xfrm>
            <a:off x="2135560" y="836712"/>
            <a:ext cx="7734247" cy="1209040"/>
            <a:chOff x="611560" y="836712"/>
            <a:chExt cx="7734247" cy="1209040"/>
          </a:xfrm>
        </p:grpSpPr>
        <p:grpSp>
          <p:nvGrpSpPr>
            <p:cNvPr id="139" name="组合 1"/>
            <p:cNvGrpSpPr/>
            <p:nvPr/>
          </p:nvGrpSpPr>
          <p:grpSpPr>
            <a:xfrm>
              <a:off x="611560" y="836712"/>
              <a:ext cx="7734247" cy="1209040"/>
              <a:chOff x="582169" y="3413250"/>
              <a:chExt cx="7734247" cy="1209040"/>
            </a:xfrm>
          </p:grpSpPr>
          <p:grpSp>
            <p:nvGrpSpPr>
              <p:cNvPr id="140" name="组合 2"/>
              <p:cNvGrpSpPr/>
              <p:nvPr/>
            </p:nvGrpSpPr>
            <p:grpSpPr>
              <a:xfrm>
                <a:off x="582169" y="3413250"/>
                <a:ext cx="7734247" cy="1209040"/>
                <a:chOff x="696795" y="1556792"/>
                <a:chExt cx="7734247" cy="1209040"/>
              </a:xfrm>
            </p:grpSpPr>
            <p:sp>
              <p:nvSpPr>
                <p:cNvPr id="1048764" name="文本框 4"/>
                <p:cNvSpPr txBox="1"/>
                <p:nvPr/>
              </p:nvSpPr>
              <p:spPr>
                <a:xfrm>
                  <a:off x="1223628" y="1556792"/>
                  <a:ext cx="7207414" cy="1209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：系统状态信号输出。它与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IO/M</a:t>
                  </a:r>
                  <a:r>
                    <a: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DT/R</a:t>
                  </a:r>
                  <a:r>
                    <a: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决定了最小模式下当前总线周期的状态。</a:t>
                  </a:r>
                </a:p>
              </p:txBody>
            </p:sp>
            <p:pic>
              <p:nvPicPr>
                <p:cNvPr id="2097179" name="Picture 4" descr="C:\Users\Administrator\Desktop\微立体创业计划\004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96795" y="1675516"/>
                  <a:ext cx="457340" cy="457340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</p:spPr>
            </p:pic>
          </p:grpSp>
          <p:cxnSp>
            <p:nvCxnSpPr>
              <p:cNvPr id="3145795" name="直接连接符 3"/>
              <p:cNvCxnSpPr>
                <a:cxnSpLocks/>
              </p:cNvCxnSpPr>
              <p:nvPr/>
            </p:nvCxnSpPr>
            <p:spPr>
              <a:xfrm>
                <a:off x="1230241" y="3570831"/>
                <a:ext cx="32460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5796" name="直接连接符 9"/>
            <p:cNvCxnSpPr>
              <a:cxnSpLocks/>
            </p:cNvCxnSpPr>
            <p:nvPr/>
          </p:nvCxnSpPr>
          <p:spPr>
            <a:xfrm>
              <a:off x="6575168" y="1005551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7" name="直接连接符 10"/>
            <p:cNvCxnSpPr>
              <a:cxnSpLocks/>
            </p:cNvCxnSpPr>
            <p:nvPr/>
          </p:nvCxnSpPr>
          <p:spPr>
            <a:xfrm>
              <a:off x="7782884" y="1012627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8"/>
          <p:cNvGrpSpPr/>
          <p:nvPr/>
        </p:nvGrpSpPr>
        <p:grpSpPr>
          <a:xfrm>
            <a:off x="2741806" y="2727763"/>
            <a:ext cx="5258301" cy="13056"/>
            <a:chOff x="1217806" y="2727763"/>
            <a:chExt cx="5258301" cy="13056"/>
          </a:xfrm>
        </p:grpSpPr>
        <p:cxnSp>
          <p:nvCxnSpPr>
            <p:cNvPr id="3145798" name="直接连接符 12"/>
            <p:cNvCxnSpPr>
              <a:cxnSpLocks/>
            </p:cNvCxnSpPr>
            <p:nvPr/>
          </p:nvCxnSpPr>
          <p:spPr>
            <a:xfrm>
              <a:off x="1217806" y="2730186"/>
              <a:ext cx="221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9" name="直接连接符 13"/>
            <p:cNvCxnSpPr>
              <a:cxnSpLocks/>
            </p:cNvCxnSpPr>
            <p:nvPr/>
          </p:nvCxnSpPr>
          <p:spPr>
            <a:xfrm>
              <a:off x="2020217" y="2740819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0" name="直接连接符 14"/>
            <p:cNvCxnSpPr>
              <a:cxnSpLocks/>
            </p:cNvCxnSpPr>
            <p:nvPr/>
          </p:nvCxnSpPr>
          <p:spPr>
            <a:xfrm>
              <a:off x="2592623" y="2740819"/>
              <a:ext cx="221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1" name="直接连接符 15"/>
            <p:cNvCxnSpPr>
              <a:cxnSpLocks/>
            </p:cNvCxnSpPr>
            <p:nvPr/>
          </p:nvCxnSpPr>
          <p:spPr>
            <a:xfrm>
              <a:off x="4886246" y="2727763"/>
              <a:ext cx="221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2" name="直接连接符 16"/>
            <p:cNvCxnSpPr>
              <a:cxnSpLocks/>
            </p:cNvCxnSpPr>
            <p:nvPr/>
          </p:nvCxnSpPr>
          <p:spPr>
            <a:xfrm>
              <a:off x="5665674" y="2730186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3" name="直接连接符 17"/>
            <p:cNvCxnSpPr>
              <a:cxnSpLocks/>
            </p:cNvCxnSpPr>
            <p:nvPr/>
          </p:nvCxnSpPr>
          <p:spPr>
            <a:xfrm>
              <a:off x="6254398" y="2730186"/>
              <a:ext cx="221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2"/>
          <p:cNvGrpSpPr/>
          <p:nvPr/>
        </p:nvGrpSpPr>
        <p:grpSpPr>
          <a:xfrm>
            <a:off x="2135560" y="836712"/>
            <a:ext cx="7734247" cy="637540"/>
            <a:chOff x="696795" y="1556792"/>
            <a:chExt cx="7734247" cy="637540"/>
          </a:xfrm>
        </p:grpSpPr>
        <p:sp>
          <p:nvSpPr>
            <p:cNvPr id="1048765" name="文本框 4"/>
            <p:cNvSpPr txBox="1"/>
            <p:nvPr/>
          </p:nvSpPr>
          <p:spPr>
            <a:xfrm>
              <a:off x="1223628" y="1556792"/>
              <a:ext cx="7207414" cy="63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CLK: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时钟信号输入引脚</a:t>
              </a:r>
            </a:p>
          </p:txBody>
        </p:sp>
        <p:pic>
          <p:nvPicPr>
            <p:cNvPr id="209718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pic>
        <p:nvPicPr>
          <p:cNvPr id="2097181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59" y="1916832"/>
            <a:ext cx="526833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pic>
        <p:nvPicPr>
          <p:cNvPr id="2097182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680" y="299565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sp>
        <p:nvSpPr>
          <p:cNvPr id="1048766" name="文本框 4"/>
          <p:cNvSpPr txBox="1"/>
          <p:nvPr/>
        </p:nvSpPr>
        <p:spPr>
          <a:xfrm>
            <a:off x="2697138" y="1849395"/>
            <a:ext cx="7207414" cy="63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电源输入</a:t>
            </a:r>
          </a:p>
        </p:txBody>
      </p:sp>
      <p:sp>
        <p:nvSpPr>
          <p:cNvPr id="1048767" name="文本框 4"/>
          <p:cNvSpPr txBox="1"/>
          <p:nvPr/>
        </p:nvSpPr>
        <p:spPr>
          <a:xfrm>
            <a:off x="2627645" y="2928218"/>
            <a:ext cx="7207414" cy="63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：地线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椭圆 1"/>
          <p:cNvSpPr/>
          <p:nvPr/>
        </p:nvSpPr>
        <p:spPr>
          <a:xfrm>
            <a:off x="1995994" y="908720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69" name="文本框 2"/>
          <p:cNvSpPr txBox="1"/>
          <p:nvPr/>
        </p:nvSpPr>
        <p:spPr>
          <a:xfrm>
            <a:off x="2463997" y="908720"/>
            <a:ext cx="37388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最大模式下的引脚定义</a:t>
            </a:r>
          </a:p>
        </p:txBody>
      </p:sp>
      <p:grpSp>
        <p:nvGrpSpPr>
          <p:cNvPr id="145" name="组合 10"/>
          <p:cNvGrpSpPr/>
          <p:nvPr/>
        </p:nvGrpSpPr>
        <p:grpSpPr>
          <a:xfrm>
            <a:off x="2245797" y="1628800"/>
            <a:ext cx="7734247" cy="1755140"/>
            <a:chOff x="721797" y="1628800"/>
            <a:chExt cx="7734247" cy="1755140"/>
          </a:xfrm>
        </p:grpSpPr>
        <p:sp>
          <p:nvSpPr>
            <p:cNvPr id="1048770" name="文本框 6"/>
            <p:cNvSpPr txBox="1"/>
            <p:nvPr/>
          </p:nvSpPr>
          <p:spPr>
            <a:xfrm>
              <a:off x="1248630" y="1628800"/>
              <a:ext cx="7207414" cy="175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：总线周期状态信号，低电平有效。它们连接到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8288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总线控制器的输入端，产生系统总线的各种控制信号。</a:t>
              </a:r>
            </a:p>
          </p:txBody>
        </p:sp>
        <p:pic>
          <p:nvPicPr>
            <p:cNvPr id="209718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1797" y="17475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cxnSp>
          <p:nvCxnSpPr>
            <p:cNvPr id="3145804" name="直接连接符 5"/>
            <p:cNvCxnSpPr>
              <a:cxnSpLocks/>
            </p:cNvCxnSpPr>
            <p:nvPr/>
          </p:nvCxnSpPr>
          <p:spPr>
            <a:xfrm>
              <a:off x="1303784" y="1786381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5" name="直接连接符 8"/>
            <p:cNvCxnSpPr>
              <a:cxnSpLocks/>
            </p:cNvCxnSpPr>
            <p:nvPr/>
          </p:nvCxnSpPr>
          <p:spPr>
            <a:xfrm>
              <a:off x="1979712" y="1772816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6" name="直接连接符 9"/>
            <p:cNvCxnSpPr>
              <a:cxnSpLocks/>
            </p:cNvCxnSpPr>
            <p:nvPr/>
          </p:nvCxnSpPr>
          <p:spPr>
            <a:xfrm>
              <a:off x="2671936" y="1772816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94306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68228"/>
              </p:ext>
            </p:extLst>
          </p:nvPr>
        </p:nvGraphicFramePr>
        <p:xfrm>
          <a:off x="2356531" y="3645024"/>
          <a:ext cx="7344816" cy="28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3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b="1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发中断响应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读内存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写内存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815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暂停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6" name="组合 21"/>
          <p:cNvGrpSpPr/>
          <p:nvPr/>
        </p:nvGrpSpPr>
        <p:grpSpPr>
          <a:xfrm>
            <a:off x="2576214" y="3807883"/>
            <a:ext cx="5415287" cy="13056"/>
            <a:chOff x="1052214" y="2727763"/>
            <a:chExt cx="5415287" cy="13056"/>
          </a:xfrm>
        </p:grpSpPr>
        <p:cxnSp>
          <p:nvCxnSpPr>
            <p:cNvPr id="3145807" name="直接连接符 22"/>
            <p:cNvCxnSpPr>
              <a:cxnSpLocks/>
            </p:cNvCxnSpPr>
            <p:nvPr/>
          </p:nvCxnSpPr>
          <p:spPr>
            <a:xfrm>
              <a:off x="1052214" y="2730186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8" name="直接连接符 23"/>
            <p:cNvCxnSpPr>
              <a:cxnSpLocks/>
            </p:cNvCxnSpPr>
            <p:nvPr/>
          </p:nvCxnSpPr>
          <p:spPr>
            <a:xfrm>
              <a:off x="1823014" y="2740819"/>
              <a:ext cx="1514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9" name="直接连接符 24"/>
            <p:cNvCxnSpPr>
              <a:cxnSpLocks/>
            </p:cNvCxnSpPr>
            <p:nvPr/>
          </p:nvCxnSpPr>
          <p:spPr>
            <a:xfrm>
              <a:off x="2599202" y="2740819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0" name="直接连接符 25"/>
            <p:cNvCxnSpPr>
              <a:cxnSpLocks/>
            </p:cNvCxnSpPr>
            <p:nvPr/>
          </p:nvCxnSpPr>
          <p:spPr>
            <a:xfrm>
              <a:off x="4734221" y="2727763"/>
              <a:ext cx="1514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1" name="直接连接符 26"/>
            <p:cNvCxnSpPr>
              <a:cxnSpLocks/>
            </p:cNvCxnSpPr>
            <p:nvPr/>
          </p:nvCxnSpPr>
          <p:spPr>
            <a:xfrm>
              <a:off x="5484789" y="2730186"/>
              <a:ext cx="1514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2" name="直接连接符 27"/>
            <p:cNvCxnSpPr>
              <a:cxnSpLocks/>
            </p:cNvCxnSpPr>
            <p:nvPr/>
          </p:nvCxnSpPr>
          <p:spPr>
            <a:xfrm>
              <a:off x="6284270" y="2740819"/>
              <a:ext cx="1832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8"/>
          <p:cNvGrpSpPr/>
          <p:nvPr/>
        </p:nvGrpSpPr>
        <p:grpSpPr>
          <a:xfrm>
            <a:off x="2135560" y="764704"/>
            <a:ext cx="7734247" cy="1247140"/>
            <a:chOff x="611560" y="908720"/>
            <a:chExt cx="7734247" cy="1247140"/>
          </a:xfrm>
        </p:grpSpPr>
        <p:grpSp>
          <p:nvGrpSpPr>
            <p:cNvPr id="149" name="组合 1"/>
            <p:cNvGrpSpPr/>
            <p:nvPr/>
          </p:nvGrpSpPr>
          <p:grpSpPr>
            <a:xfrm>
              <a:off x="611560" y="908720"/>
              <a:ext cx="7734247" cy="1247140"/>
              <a:chOff x="721797" y="1628800"/>
              <a:chExt cx="7734247" cy="1247140"/>
            </a:xfrm>
          </p:grpSpPr>
          <p:sp>
            <p:nvSpPr>
              <p:cNvPr id="1048771" name="文本框 2"/>
              <p:cNvSpPr txBox="1"/>
              <p:nvPr/>
            </p:nvSpPr>
            <p:spPr>
              <a:xfrm>
                <a:off x="1248630" y="1628800"/>
                <a:ext cx="7207414" cy="1247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RQ/GT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RQ/GT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：总线请求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响应信号，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级比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级高，同时具有双向功能。</a:t>
                </a:r>
              </a:p>
            </p:txBody>
          </p:sp>
          <p:pic>
            <p:nvPicPr>
              <p:cNvPr id="2097184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1797" y="1747524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cxnSp>
            <p:nvCxnSpPr>
              <p:cNvPr id="3145813" name="直接连接符 4"/>
              <p:cNvCxnSpPr>
                <a:cxnSpLocks/>
              </p:cNvCxnSpPr>
              <p:nvPr/>
            </p:nvCxnSpPr>
            <p:spPr>
              <a:xfrm>
                <a:off x="1402732" y="1786381"/>
                <a:ext cx="3570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5814" name="直接连接符 5"/>
            <p:cNvCxnSpPr>
              <a:cxnSpLocks/>
            </p:cNvCxnSpPr>
            <p:nvPr/>
          </p:nvCxnSpPr>
          <p:spPr>
            <a:xfrm>
              <a:off x="1940567" y="1072755"/>
              <a:ext cx="3570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5" name="直接连接符 6"/>
            <p:cNvCxnSpPr>
              <a:cxnSpLocks/>
            </p:cNvCxnSpPr>
            <p:nvPr/>
          </p:nvCxnSpPr>
          <p:spPr>
            <a:xfrm>
              <a:off x="2948679" y="1072755"/>
              <a:ext cx="3570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6" name="直接连接符 7"/>
            <p:cNvCxnSpPr>
              <a:cxnSpLocks/>
            </p:cNvCxnSpPr>
            <p:nvPr/>
          </p:nvCxnSpPr>
          <p:spPr>
            <a:xfrm>
              <a:off x="3596751" y="1072755"/>
              <a:ext cx="3570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0"/>
          <p:cNvGrpSpPr/>
          <p:nvPr/>
        </p:nvGrpSpPr>
        <p:grpSpPr>
          <a:xfrm>
            <a:off x="2135560" y="1988840"/>
            <a:ext cx="7734247" cy="637540"/>
            <a:chOff x="721797" y="1628800"/>
            <a:chExt cx="7734247" cy="637540"/>
          </a:xfrm>
        </p:grpSpPr>
        <p:sp>
          <p:nvSpPr>
            <p:cNvPr id="1048772" name="文本框 14"/>
            <p:cNvSpPr txBox="1"/>
            <p:nvPr/>
          </p:nvSpPr>
          <p:spPr>
            <a:xfrm>
              <a:off x="1248630" y="1628800"/>
              <a:ext cx="7207414" cy="63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：总线封锁输出信号。</a:t>
              </a:r>
            </a:p>
          </p:txBody>
        </p:sp>
        <p:pic>
          <p:nvPicPr>
            <p:cNvPr id="209718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1797" y="17475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cxnSp>
          <p:nvCxnSpPr>
            <p:cNvPr id="3145817" name="直接连接符 16"/>
            <p:cNvCxnSpPr>
              <a:cxnSpLocks/>
            </p:cNvCxnSpPr>
            <p:nvPr/>
          </p:nvCxnSpPr>
          <p:spPr>
            <a:xfrm>
              <a:off x="1388194" y="1786381"/>
              <a:ext cx="9261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7"/>
          <p:cNvGrpSpPr/>
          <p:nvPr/>
        </p:nvGrpSpPr>
        <p:grpSpPr>
          <a:xfrm>
            <a:off x="2135560" y="2725895"/>
            <a:ext cx="7734247" cy="764540"/>
            <a:chOff x="721797" y="1628800"/>
            <a:chExt cx="7734247" cy="764540"/>
          </a:xfrm>
        </p:grpSpPr>
        <p:sp>
          <p:nvSpPr>
            <p:cNvPr id="1048773" name="文本框 18"/>
            <p:cNvSpPr txBox="1"/>
            <p:nvPr/>
          </p:nvSpPr>
          <p:spPr>
            <a:xfrm>
              <a:off x="1248630" y="1628800"/>
              <a:ext cx="7207414" cy="764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：指令队列状态输出。</a:t>
              </a:r>
            </a:p>
          </p:txBody>
        </p:sp>
        <p:pic>
          <p:nvPicPr>
            <p:cNvPr id="2097186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1797" y="17475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aphicFrame>
        <p:nvGraphicFramePr>
          <p:cNvPr id="4194307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28829"/>
              </p:ext>
            </p:extLst>
          </p:nvPr>
        </p:nvGraphicFramePr>
        <p:xfrm>
          <a:off x="2292748" y="3800648"/>
          <a:ext cx="7835700" cy="229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421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1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队列空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1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操作码第一字节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非第一操作码字节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"/>
          <p:cNvGrpSpPr/>
          <p:nvPr/>
        </p:nvGrpSpPr>
        <p:grpSpPr>
          <a:xfrm>
            <a:off x="2351584" y="0"/>
            <a:ext cx="7632848" cy="839639"/>
            <a:chOff x="827584" y="0"/>
            <a:chExt cx="7632848" cy="839639"/>
          </a:xfrm>
        </p:grpSpPr>
        <p:sp>
          <p:nvSpPr>
            <p:cNvPr id="1048774" name="六边形 2"/>
            <p:cNvSpPr/>
            <p:nvPr/>
          </p:nvSpPr>
          <p:spPr>
            <a:xfrm>
              <a:off x="1119858" y="93956"/>
              <a:ext cx="734057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11.1.3  8086/8088CPU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的功能结构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4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75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76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55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7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78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779" name="Rectangle 3"/>
          <p:cNvSpPr txBox="1">
            <a:spLocks noChangeArrowheads="1"/>
          </p:cNvSpPr>
          <p:nvPr/>
        </p:nvSpPr>
        <p:spPr>
          <a:xfrm>
            <a:off x="3578101" y="2708920"/>
            <a:ext cx="5472087" cy="20162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50000"/>
              </a:spcAft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/8086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内部由两部分组成：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执行单元（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EU）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总线接口单元（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BIU）</a:t>
            </a:r>
          </a:p>
        </p:txBody>
      </p:sp>
      <p:sp>
        <p:nvSpPr>
          <p:cNvPr id="1048780" name="AutoShape 4"/>
          <p:cNvSpPr/>
          <p:nvPr/>
        </p:nvSpPr>
        <p:spPr bwMode="auto">
          <a:xfrm>
            <a:off x="4439816" y="3604915"/>
            <a:ext cx="156592" cy="842392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781" name="椭圆 11"/>
          <p:cNvSpPr/>
          <p:nvPr/>
        </p:nvSpPr>
        <p:spPr>
          <a:xfrm>
            <a:off x="1995994" y="175365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82" name="文本框 12"/>
          <p:cNvSpPr txBox="1"/>
          <p:nvPr/>
        </p:nvSpPr>
        <p:spPr>
          <a:xfrm>
            <a:off x="2463997" y="1753652"/>
            <a:ext cx="44246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8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8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97"/>
          <p:cNvGrpSpPr/>
          <p:nvPr/>
        </p:nvGrpSpPr>
        <p:grpSpPr>
          <a:xfrm>
            <a:off x="1991544" y="2042"/>
            <a:ext cx="9144000" cy="6858000"/>
            <a:chOff x="108520" y="0"/>
            <a:chExt cx="9144000" cy="6858000"/>
          </a:xfrm>
        </p:grpSpPr>
        <p:sp>
          <p:nvSpPr>
            <p:cNvPr id="1048784" name="Rectangle 2"/>
            <p:cNvSpPr>
              <a:spLocks noChangeArrowheads="1"/>
            </p:cNvSpPr>
            <p:nvPr/>
          </p:nvSpPr>
          <p:spPr bwMode="auto">
            <a:xfrm>
              <a:off x="1076895" y="603250"/>
              <a:ext cx="1481138" cy="29114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85" name="Rectangle 3"/>
            <p:cNvSpPr>
              <a:spLocks noChangeArrowheads="1"/>
            </p:cNvSpPr>
            <p:nvPr/>
          </p:nvSpPr>
          <p:spPr bwMode="auto">
            <a:xfrm>
              <a:off x="1088008" y="949325"/>
              <a:ext cx="1470025" cy="2565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86" name="Line 4"/>
            <p:cNvSpPr>
              <a:spLocks noChangeShapeType="1"/>
            </p:cNvSpPr>
            <p:nvPr/>
          </p:nvSpPr>
          <p:spPr bwMode="auto">
            <a:xfrm>
              <a:off x="1086420" y="91757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87" name="Line 5"/>
            <p:cNvSpPr>
              <a:spLocks noChangeShapeType="1"/>
            </p:cNvSpPr>
            <p:nvPr/>
          </p:nvSpPr>
          <p:spPr bwMode="auto">
            <a:xfrm>
              <a:off x="1086420" y="122872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88" name="Line 6"/>
            <p:cNvSpPr>
              <a:spLocks noChangeShapeType="1"/>
            </p:cNvSpPr>
            <p:nvPr/>
          </p:nvSpPr>
          <p:spPr bwMode="auto">
            <a:xfrm>
              <a:off x="1086420" y="153987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89" name="Text Box 7"/>
            <p:cNvSpPr txBox="1">
              <a:spLocks noChangeArrowheads="1"/>
            </p:cNvSpPr>
            <p:nvPr/>
          </p:nvSpPr>
          <p:spPr bwMode="auto">
            <a:xfrm>
              <a:off x="1097534" y="573237"/>
              <a:ext cx="735013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AH</a:t>
              </a:r>
            </a:p>
          </p:txBody>
        </p:sp>
        <p:sp>
          <p:nvSpPr>
            <p:cNvPr id="1048790" name="Line 8"/>
            <p:cNvSpPr>
              <a:spLocks noChangeShapeType="1"/>
            </p:cNvSpPr>
            <p:nvPr/>
          </p:nvSpPr>
          <p:spPr bwMode="auto">
            <a:xfrm>
              <a:off x="1088008" y="2659063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91" name="Line 9"/>
            <p:cNvSpPr>
              <a:spLocks noChangeShapeType="1"/>
            </p:cNvSpPr>
            <p:nvPr/>
          </p:nvSpPr>
          <p:spPr bwMode="auto">
            <a:xfrm>
              <a:off x="1088008" y="227012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92" name="Line 10"/>
            <p:cNvSpPr>
              <a:spLocks noChangeShapeType="1"/>
            </p:cNvSpPr>
            <p:nvPr/>
          </p:nvSpPr>
          <p:spPr bwMode="auto">
            <a:xfrm>
              <a:off x="1088008" y="3048000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93" name="Line 11"/>
            <p:cNvSpPr>
              <a:spLocks noChangeShapeType="1"/>
            </p:cNvSpPr>
            <p:nvPr/>
          </p:nvSpPr>
          <p:spPr bwMode="auto">
            <a:xfrm>
              <a:off x="1821433" y="606425"/>
              <a:ext cx="0" cy="12763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94" name="Text Box 12"/>
            <p:cNvSpPr txBox="1">
              <a:spLocks noChangeArrowheads="1"/>
            </p:cNvSpPr>
            <p:nvPr/>
          </p:nvSpPr>
          <p:spPr bwMode="auto">
            <a:xfrm>
              <a:off x="1832066" y="548680"/>
              <a:ext cx="735012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AL</a:t>
              </a:r>
            </a:p>
          </p:txBody>
        </p:sp>
        <p:sp>
          <p:nvSpPr>
            <p:cNvPr id="1048795" name="Text Box 13"/>
            <p:cNvSpPr txBox="1">
              <a:spLocks noChangeArrowheads="1"/>
            </p:cNvSpPr>
            <p:nvPr/>
          </p:nvSpPr>
          <p:spPr bwMode="auto">
            <a:xfrm>
              <a:off x="1086420" y="892175"/>
              <a:ext cx="815975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BH</a:t>
              </a:r>
            </a:p>
          </p:txBody>
        </p:sp>
        <p:sp>
          <p:nvSpPr>
            <p:cNvPr id="1048796" name="Text Box 14"/>
            <p:cNvSpPr txBox="1">
              <a:spLocks noChangeArrowheads="1"/>
            </p:cNvSpPr>
            <p:nvPr/>
          </p:nvSpPr>
          <p:spPr bwMode="auto">
            <a:xfrm>
              <a:off x="1851595" y="854075"/>
              <a:ext cx="654050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BL</a:t>
              </a:r>
            </a:p>
          </p:txBody>
        </p:sp>
        <p:sp>
          <p:nvSpPr>
            <p:cNvPr id="1048797" name="Text Box 15"/>
            <p:cNvSpPr txBox="1">
              <a:spLocks noChangeArrowheads="1"/>
            </p:cNvSpPr>
            <p:nvPr/>
          </p:nvSpPr>
          <p:spPr bwMode="auto">
            <a:xfrm>
              <a:off x="1086420" y="1150938"/>
              <a:ext cx="735013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CH</a:t>
              </a:r>
            </a:p>
          </p:txBody>
        </p:sp>
        <p:sp>
          <p:nvSpPr>
            <p:cNvPr id="1048798" name="Text Box 16"/>
            <p:cNvSpPr txBox="1">
              <a:spLocks noChangeArrowheads="1"/>
            </p:cNvSpPr>
            <p:nvPr/>
          </p:nvSpPr>
          <p:spPr bwMode="auto">
            <a:xfrm>
              <a:off x="1821433" y="1150938"/>
              <a:ext cx="652462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CL</a:t>
              </a:r>
            </a:p>
          </p:txBody>
        </p:sp>
        <p:sp>
          <p:nvSpPr>
            <p:cNvPr id="1048799" name="Text Box 17"/>
            <p:cNvSpPr txBox="1">
              <a:spLocks noChangeArrowheads="1"/>
            </p:cNvSpPr>
            <p:nvPr/>
          </p:nvSpPr>
          <p:spPr bwMode="auto">
            <a:xfrm>
              <a:off x="1573783" y="3084513"/>
              <a:ext cx="571500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1048800" name="Rectangle 18"/>
            <p:cNvSpPr>
              <a:spLocks noChangeArrowheads="1"/>
            </p:cNvSpPr>
            <p:nvPr/>
          </p:nvSpPr>
          <p:spPr bwMode="auto">
            <a:xfrm>
              <a:off x="1578545" y="1882775"/>
              <a:ext cx="4539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048801" name="Rectangle 19"/>
            <p:cNvSpPr>
              <a:spLocks noChangeArrowheads="1"/>
            </p:cNvSpPr>
            <p:nvPr/>
          </p:nvSpPr>
          <p:spPr bwMode="auto">
            <a:xfrm>
              <a:off x="1578545" y="2270125"/>
              <a:ext cx="462281" cy="3581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BP</a:t>
              </a:r>
            </a:p>
          </p:txBody>
        </p:sp>
        <p:sp>
          <p:nvSpPr>
            <p:cNvPr id="1048802" name="Rectangle 20"/>
            <p:cNvSpPr>
              <a:spLocks noChangeArrowheads="1"/>
            </p:cNvSpPr>
            <p:nvPr/>
          </p:nvSpPr>
          <p:spPr bwMode="auto">
            <a:xfrm>
              <a:off x="1578545" y="2659063"/>
              <a:ext cx="402674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SI</a:t>
              </a:r>
            </a:p>
          </p:txBody>
        </p:sp>
        <p:sp>
          <p:nvSpPr>
            <p:cNvPr id="1048803" name="AutoShape 21"/>
            <p:cNvSpPr>
              <a:spLocks noChangeArrowheads="1"/>
            </p:cNvSpPr>
            <p:nvPr/>
          </p:nvSpPr>
          <p:spPr bwMode="auto">
            <a:xfrm rot="10800000">
              <a:off x="3996112" y="957263"/>
              <a:ext cx="1584000" cy="328612"/>
            </a:xfrm>
            <a:custGeom>
              <a:avLst/>
              <a:gdLst>
                <a:gd name="T0" fmla="*/ 165105112 w 21600"/>
                <a:gd name="T1" fmla="*/ 2499672 h 21600"/>
                <a:gd name="T2" fmla="*/ 89121126 w 21600"/>
                <a:gd name="T3" fmla="*/ 4999345 h 21600"/>
                <a:gd name="T4" fmla="*/ 13137139 w 21600"/>
                <a:gd name="T5" fmla="*/ 2499672 h 21600"/>
                <a:gd name="T6" fmla="*/ 8912112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92 w 21600"/>
                <a:gd name="T13" fmla="*/ 3392 h 21600"/>
                <a:gd name="T14" fmla="*/ 18208 w 21600"/>
                <a:gd name="T15" fmla="*/ 182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183" y="21600"/>
                  </a:lnTo>
                  <a:lnTo>
                    <a:pt x="1841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04" name="Text Box 22"/>
            <p:cNvSpPr txBox="1">
              <a:spLocks noChangeArrowheads="1"/>
            </p:cNvSpPr>
            <p:nvPr/>
          </p:nvSpPr>
          <p:spPr bwMode="auto">
            <a:xfrm>
              <a:off x="4116093" y="971436"/>
              <a:ext cx="1392011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地址加法器</a:t>
              </a:r>
            </a:p>
          </p:txBody>
        </p:sp>
        <p:sp>
          <p:nvSpPr>
            <p:cNvPr id="1048805" name="Rectangle 23"/>
            <p:cNvSpPr>
              <a:spLocks noChangeArrowheads="1"/>
            </p:cNvSpPr>
            <p:nvPr/>
          </p:nvSpPr>
          <p:spPr bwMode="auto">
            <a:xfrm>
              <a:off x="4189983" y="1649413"/>
              <a:ext cx="1225550" cy="1943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806" name="Line 24"/>
            <p:cNvSpPr>
              <a:spLocks noChangeShapeType="1"/>
            </p:cNvSpPr>
            <p:nvPr/>
          </p:nvSpPr>
          <p:spPr bwMode="auto">
            <a:xfrm>
              <a:off x="4189983" y="2036763"/>
              <a:ext cx="1225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07" name="Line 25"/>
            <p:cNvSpPr>
              <a:spLocks noChangeShapeType="1"/>
            </p:cNvSpPr>
            <p:nvPr/>
          </p:nvSpPr>
          <p:spPr bwMode="auto">
            <a:xfrm>
              <a:off x="4189983" y="2425700"/>
              <a:ext cx="1225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08" name="Line 26"/>
            <p:cNvSpPr>
              <a:spLocks noChangeShapeType="1"/>
            </p:cNvSpPr>
            <p:nvPr/>
          </p:nvSpPr>
          <p:spPr bwMode="auto">
            <a:xfrm>
              <a:off x="4189983" y="2814638"/>
              <a:ext cx="1225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09" name="Line 27"/>
            <p:cNvSpPr>
              <a:spLocks noChangeShapeType="1"/>
            </p:cNvSpPr>
            <p:nvPr/>
          </p:nvSpPr>
          <p:spPr bwMode="auto">
            <a:xfrm>
              <a:off x="4189983" y="3203575"/>
              <a:ext cx="1225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10" name="Text Box 28"/>
            <p:cNvSpPr txBox="1">
              <a:spLocks noChangeArrowheads="1"/>
            </p:cNvSpPr>
            <p:nvPr/>
          </p:nvSpPr>
          <p:spPr bwMode="auto">
            <a:xfrm>
              <a:off x="4617020" y="3195638"/>
              <a:ext cx="488950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IP</a:t>
              </a:r>
            </a:p>
          </p:txBody>
        </p:sp>
        <p:sp>
          <p:nvSpPr>
            <p:cNvPr id="1048811" name="Rectangle 29"/>
            <p:cNvSpPr>
              <a:spLocks noChangeArrowheads="1"/>
            </p:cNvSpPr>
            <p:nvPr/>
          </p:nvSpPr>
          <p:spPr bwMode="auto">
            <a:xfrm>
              <a:off x="4599558" y="1649413"/>
              <a:ext cx="484187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1048812" name="Rectangle 30"/>
            <p:cNvSpPr>
              <a:spLocks noChangeArrowheads="1"/>
            </p:cNvSpPr>
            <p:nvPr/>
          </p:nvSpPr>
          <p:spPr bwMode="auto">
            <a:xfrm>
              <a:off x="4599558" y="2036763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DS</a:t>
              </a:r>
            </a:p>
          </p:txBody>
        </p:sp>
        <p:sp>
          <p:nvSpPr>
            <p:cNvPr id="1048813" name="Rectangle 31"/>
            <p:cNvSpPr>
              <a:spLocks noChangeArrowheads="1"/>
            </p:cNvSpPr>
            <p:nvPr/>
          </p:nvSpPr>
          <p:spPr bwMode="auto">
            <a:xfrm>
              <a:off x="4599558" y="2425700"/>
              <a:ext cx="44114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SS</a:t>
              </a:r>
            </a:p>
          </p:txBody>
        </p:sp>
        <p:sp>
          <p:nvSpPr>
            <p:cNvPr id="1048814" name="Rectangle 32"/>
            <p:cNvSpPr>
              <a:spLocks noChangeArrowheads="1"/>
            </p:cNvSpPr>
            <p:nvPr/>
          </p:nvSpPr>
          <p:spPr bwMode="auto">
            <a:xfrm>
              <a:off x="4613845" y="2801938"/>
              <a:ext cx="473075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ES</a:t>
              </a:r>
            </a:p>
          </p:txBody>
        </p:sp>
        <p:sp>
          <p:nvSpPr>
            <p:cNvPr id="1048815" name="Rectangle 33"/>
            <p:cNvSpPr>
              <a:spLocks noChangeArrowheads="1"/>
            </p:cNvSpPr>
            <p:nvPr/>
          </p:nvSpPr>
          <p:spPr bwMode="auto">
            <a:xfrm>
              <a:off x="6475983" y="3436938"/>
              <a:ext cx="654050" cy="10112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总线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控制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逻辑</a:t>
              </a:r>
            </a:p>
          </p:txBody>
        </p:sp>
        <p:sp>
          <p:nvSpPr>
            <p:cNvPr id="1048816" name="Line 34"/>
            <p:cNvSpPr>
              <a:spLocks noChangeShapeType="1"/>
            </p:cNvSpPr>
            <p:nvPr/>
          </p:nvSpPr>
          <p:spPr bwMode="auto">
            <a:xfrm>
              <a:off x="108520" y="3903663"/>
              <a:ext cx="6367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17" name="Line 35"/>
            <p:cNvSpPr>
              <a:spLocks noChangeShapeType="1"/>
            </p:cNvSpPr>
            <p:nvPr/>
          </p:nvSpPr>
          <p:spPr bwMode="auto">
            <a:xfrm flipV="1">
              <a:off x="1742058" y="351472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18" name="Line 36"/>
            <p:cNvSpPr>
              <a:spLocks noChangeShapeType="1"/>
            </p:cNvSpPr>
            <p:nvPr/>
          </p:nvSpPr>
          <p:spPr bwMode="auto">
            <a:xfrm flipV="1">
              <a:off x="4761483" y="3592513"/>
              <a:ext cx="0" cy="311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19" name="Rectangle 37"/>
            <p:cNvSpPr>
              <a:spLocks noChangeArrowheads="1"/>
            </p:cNvSpPr>
            <p:nvPr/>
          </p:nvSpPr>
          <p:spPr bwMode="auto">
            <a:xfrm>
              <a:off x="1170558" y="4214813"/>
              <a:ext cx="1143000" cy="3889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暂存器</a:t>
              </a:r>
              <a:endPara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820" name="Rectangle 38"/>
            <p:cNvSpPr>
              <a:spLocks noChangeArrowheads="1"/>
            </p:cNvSpPr>
            <p:nvPr/>
          </p:nvSpPr>
          <p:spPr bwMode="auto">
            <a:xfrm>
              <a:off x="1088008" y="5613400"/>
              <a:ext cx="1387475" cy="311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标志寄存器</a:t>
              </a:r>
              <a:endPara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821" name="AutoShape 39"/>
            <p:cNvSpPr>
              <a:spLocks noChangeArrowheads="1"/>
            </p:cNvSpPr>
            <p:nvPr/>
          </p:nvSpPr>
          <p:spPr bwMode="auto">
            <a:xfrm>
              <a:off x="1088008" y="4914900"/>
              <a:ext cx="1306512" cy="387350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048822" name="Rectangle 40"/>
            <p:cNvSpPr>
              <a:spLocks noChangeArrowheads="1"/>
            </p:cNvSpPr>
            <p:nvPr/>
          </p:nvSpPr>
          <p:spPr bwMode="auto">
            <a:xfrm>
              <a:off x="2558033" y="4837113"/>
              <a:ext cx="1060450" cy="620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EU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控制</a:t>
              </a: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电路</a:t>
              </a:r>
              <a:endPara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823" name="Rectangle 41"/>
            <p:cNvSpPr>
              <a:spLocks noChangeArrowheads="1"/>
            </p:cNvSpPr>
            <p:nvPr/>
          </p:nvSpPr>
          <p:spPr bwMode="auto">
            <a:xfrm>
              <a:off x="4730950" y="5070475"/>
              <a:ext cx="1353218" cy="3095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2   3   4</a:t>
              </a:r>
            </a:p>
          </p:txBody>
        </p:sp>
        <p:sp>
          <p:nvSpPr>
            <p:cNvPr id="1048824" name="Line 42"/>
            <p:cNvSpPr>
              <a:spLocks noChangeShapeType="1"/>
            </p:cNvSpPr>
            <p:nvPr/>
          </p:nvSpPr>
          <p:spPr bwMode="auto">
            <a:xfrm>
              <a:off x="5436096" y="5070475"/>
              <a:ext cx="0" cy="3095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25" name="Line 43"/>
            <p:cNvSpPr>
              <a:spLocks noChangeShapeType="1"/>
            </p:cNvSpPr>
            <p:nvPr/>
          </p:nvSpPr>
          <p:spPr bwMode="auto">
            <a:xfrm>
              <a:off x="5749528" y="5070475"/>
              <a:ext cx="0" cy="3095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26" name="Line 44"/>
            <p:cNvSpPr>
              <a:spLocks noChangeShapeType="1"/>
            </p:cNvSpPr>
            <p:nvPr/>
          </p:nvSpPr>
          <p:spPr bwMode="auto">
            <a:xfrm>
              <a:off x="5088508" y="5070475"/>
              <a:ext cx="0" cy="3095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27" name="Line 47"/>
            <p:cNvSpPr>
              <a:spLocks noChangeShapeType="1"/>
            </p:cNvSpPr>
            <p:nvPr/>
          </p:nvSpPr>
          <p:spPr bwMode="auto">
            <a:xfrm flipH="1">
              <a:off x="3587717" y="5226050"/>
              <a:ext cx="1156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28" name="Line 48"/>
            <p:cNvSpPr>
              <a:spLocks noChangeShapeType="1"/>
            </p:cNvSpPr>
            <p:nvPr/>
          </p:nvSpPr>
          <p:spPr bwMode="auto">
            <a:xfrm flipV="1">
              <a:off x="4139952" y="3903663"/>
              <a:ext cx="0" cy="1322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29" name="Line 49"/>
            <p:cNvSpPr>
              <a:spLocks noChangeShapeType="1"/>
            </p:cNvSpPr>
            <p:nvPr/>
          </p:nvSpPr>
          <p:spPr bwMode="auto">
            <a:xfrm>
              <a:off x="6803008" y="4448175"/>
              <a:ext cx="0" cy="777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0" name="Line 50"/>
            <p:cNvSpPr>
              <a:spLocks noChangeShapeType="1"/>
            </p:cNvSpPr>
            <p:nvPr/>
          </p:nvSpPr>
          <p:spPr bwMode="auto">
            <a:xfrm flipH="1">
              <a:off x="6067995" y="5226050"/>
              <a:ext cx="735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1" name="Line 51"/>
            <p:cNvSpPr>
              <a:spLocks noChangeShapeType="1"/>
            </p:cNvSpPr>
            <p:nvPr/>
          </p:nvSpPr>
          <p:spPr bwMode="auto">
            <a:xfrm>
              <a:off x="7130033" y="3592513"/>
              <a:ext cx="488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2" name="Line 52"/>
            <p:cNvSpPr>
              <a:spLocks noChangeShapeType="1"/>
            </p:cNvSpPr>
            <p:nvPr/>
          </p:nvSpPr>
          <p:spPr bwMode="auto">
            <a:xfrm>
              <a:off x="7130033" y="3981450"/>
              <a:ext cx="488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3" name="Line 53"/>
            <p:cNvSpPr>
              <a:spLocks noChangeShapeType="1"/>
            </p:cNvSpPr>
            <p:nvPr/>
          </p:nvSpPr>
          <p:spPr bwMode="auto">
            <a:xfrm>
              <a:off x="7130033" y="4370388"/>
              <a:ext cx="488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4" name="Line 54"/>
            <p:cNvSpPr>
              <a:spLocks noChangeShapeType="1"/>
            </p:cNvSpPr>
            <p:nvPr/>
          </p:nvSpPr>
          <p:spPr bwMode="auto">
            <a:xfrm>
              <a:off x="1742058" y="3903663"/>
              <a:ext cx="0" cy="311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5" name="Line 55"/>
            <p:cNvSpPr>
              <a:spLocks noChangeShapeType="1"/>
            </p:cNvSpPr>
            <p:nvPr/>
          </p:nvSpPr>
          <p:spPr bwMode="auto">
            <a:xfrm>
              <a:off x="1415033" y="4603750"/>
              <a:ext cx="0" cy="31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6" name="Line 56"/>
            <p:cNvSpPr>
              <a:spLocks noChangeShapeType="1"/>
            </p:cNvSpPr>
            <p:nvPr/>
          </p:nvSpPr>
          <p:spPr bwMode="auto">
            <a:xfrm>
              <a:off x="1986533" y="4603750"/>
              <a:ext cx="0" cy="31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7" name="Line 57"/>
            <p:cNvSpPr>
              <a:spLocks noChangeShapeType="1"/>
            </p:cNvSpPr>
            <p:nvPr/>
          </p:nvSpPr>
          <p:spPr bwMode="auto">
            <a:xfrm>
              <a:off x="1903983" y="5302250"/>
              <a:ext cx="0" cy="31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8" name="Line 58"/>
            <p:cNvSpPr>
              <a:spLocks noChangeShapeType="1"/>
            </p:cNvSpPr>
            <p:nvPr/>
          </p:nvSpPr>
          <p:spPr bwMode="auto">
            <a:xfrm>
              <a:off x="1578545" y="5302250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39" name="Line 59"/>
            <p:cNvSpPr>
              <a:spLocks noChangeShapeType="1"/>
            </p:cNvSpPr>
            <p:nvPr/>
          </p:nvSpPr>
          <p:spPr bwMode="auto">
            <a:xfrm flipH="1">
              <a:off x="760983" y="5457825"/>
              <a:ext cx="81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0" name="Line 60"/>
            <p:cNvSpPr>
              <a:spLocks noChangeShapeType="1"/>
            </p:cNvSpPr>
            <p:nvPr/>
          </p:nvSpPr>
          <p:spPr bwMode="auto">
            <a:xfrm flipV="1">
              <a:off x="760983" y="3903663"/>
              <a:ext cx="0" cy="1554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1" name="Line 61"/>
            <p:cNvSpPr>
              <a:spLocks noChangeShapeType="1"/>
            </p:cNvSpPr>
            <p:nvPr/>
          </p:nvSpPr>
          <p:spPr bwMode="auto">
            <a:xfrm>
              <a:off x="1742058" y="59245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2" name="Line 62"/>
            <p:cNvSpPr>
              <a:spLocks noChangeShapeType="1"/>
            </p:cNvSpPr>
            <p:nvPr/>
          </p:nvSpPr>
          <p:spPr bwMode="auto">
            <a:xfrm flipH="1">
              <a:off x="516508" y="6157913"/>
              <a:ext cx="1225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3" name="Line 63"/>
            <p:cNvSpPr>
              <a:spLocks noChangeShapeType="1"/>
            </p:cNvSpPr>
            <p:nvPr/>
          </p:nvSpPr>
          <p:spPr bwMode="auto">
            <a:xfrm flipV="1">
              <a:off x="516508" y="3903663"/>
              <a:ext cx="0" cy="225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4" name="Line 64"/>
            <p:cNvSpPr>
              <a:spLocks noChangeShapeType="1"/>
            </p:cNvSpPr>
            <p:nvPr/>
          </p:nvSpPr>
          <p:spPr bwMode="auto">
            <a:xfrm flipV="1">
              <a:off x="2802508" y="46037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5" name="Line 65"/>
            <p:cNvSpPr>
              <a:spLocks noChangeShapeType="1"/>
            </p:cNvSpPr>
            <p:nvPr/>
          </p:nvSpPr>
          <p:spPr bwMode="auto">
            <a:xfrm flipV="1">
              <a:off x="2966020" y="46037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6" name="Line 66"/>
            <p:cNvSpPr>
              <a:spLocks noChangeShapeType="1"/>
            </p:cNvSpPr>
            <p:nvPr/>
          </p:nvSpPr>
          <p:spPr bwMode="auto">
            <a:xfrm flipV="1">
              <a:off x="3129533" y="46037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7" name="Line 67"/>
            <p:cNvSpPr>
              <a:spLocks noChangeShapeType="1"/>
            </p:cNvSpPr>
            <p:nvPr/>
          </p:nvSpPr>
          <p:spPr bwMode="auto">
            <a:xfrm flipV="1">
              <a:off x="3537520" y="4603750"/>
              <a:ext cx="0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8" name="Line 68"/>
            <p:cNvSpPr>
              <a:spLocks noChangeShapeType="1"/>
            </p:cNvSpPr>
            <p:nvPr/>
          </p:nvSpPr>
          <p:spPr bwMode="auto">
            <a:xfrm flipV="1">
              <a:off x="4436045" y="1293813"/>
              <a:ext cx="0" cy="355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49" name="Line 69"/>
            <p:cNvSpPr>
              <a:spLocks noChangeShapeType="1"/>
            </p:cNvSpPr>
            <p:nvPr/>
          </p:nvSpPr>
          <p:spPr bwMode="auto">
            <a:xfrm flipV="1">
              <a:off x="5007545" y="1285875"/>
              <a:ext cx="0" cy="363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50" name="Line 70"/>
            <p:cNvSpPr>
              <a:spLocks noChangeShapeType="1"/>
            </p:cNvSpPr>
            <p:nvPr/>
          </p:nvSpPr>
          <p:spPr bwMode="auto">
            <a:xfrm flipV="1">
              <a:off x="5904483" y="1539875"/>
              <a:ext cx="0" cy="2363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51" name="Line 71"/>
            <p:cNvSpPr>
              <a:spLocks noChangeShapeType="1"/>
            </p:cNvSpPr>
            <p:nvPr/>
          </p:nvSpPr>
          <p:spPr bwMode="auto">
            <a:xfrm flipH="1">
              <a:off x="5007545" y="1544638"/>
              <a:ext cx="896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52" name="Text Box 72"/>
            <p:cNvSpPr txBox="1">
              <a:spLocks noChangeArrowheads="1"/>
            </p:cNvSpPr>
            <p:nvPr/>
          </p:nvSpPr>
          <p:spPr bwMode="auto">
            <a:xfrm>
              <a:off x="5863983" y="1640073"/>
              <a:ext cx="461665" cy="18653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16位数据总线</a:t>
              </a:r>
            </a:p>
          </p:txBody>
        </p:sp>
        <p:sp>
          <p:nvSpPr>
            <p:cNvPr id="1048853" name="Text Box 73"/>
            <p:cNvSpPr txBox="1">
              <a:spLocks noChangeArrowheads="1"/>
            </p:cNvSpPr>
            <p:nvPr/>
          </p:nvSpPr>
          <p:spPr bwMode="auto">
            <a:xfrm>
              <a:off x="3763243" y="1960563"/>
              <a:ext cx="461665" cy="11652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段寄存器</a:t>
              </a:r>
            </a:p>
          </p:txBody>
        </p:sp>
        <p:sp>
          <p:nvSpPr>
            <p:cNvPr id="1048854" name="Text Box 74"/>
            <p:cNvSpPr txBox="1">
              <a:spLocks noChangeArrowheads="1"/>
            </p:cNvSpPr>
            <p:nvPr/>
          </p:nvSpPr>
          <p:spPr bwMode="auto">
            <a:xfrm>
              <a:off x="497755" y="1416050"/>
              <a:ext cx="461665" cy="17097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通用寄存器组</a:t>
              </a:r>
            </a:p>
          </p:txBody>
        </p:sp>
        <p:sp>
          <p:nvSpPr>
            <p:cNvPr id="1048855" name="Text Box 75"/>
            <p:cNvSpPr txBox="1">
              <a:spLocks noChangeArrowheads="1"/>
            </p:cNvSpPr>
            <p:nvPr/>
          </p:nvSpPr>
          <p:spPr bwMode="auto">
            <a:xfrm>
              <a:off x="7946008" y="3825875"/>
              <a:ext cx="1306512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系统总线</a:t>
              </a:r>
            </a:p>
          </p:txBody>
        </p:sp>
        <p:sp>
          <p:nvSpPr>
            <p:cNvPr id="1048856" name="AutoShape 76"/>
            <p:cNvSpPr/>
            <p:nvPr/>
          </p:nvSpPr>
          <p:spPr bwMode="auto">
            <a:xfrm>
              <a:off x="7701533" y="3592513"/>
              <a:ext cx="163512" cy="855662"/>
            </a:xfrm>
            <a:prstGeom prst="rightBrace">
              <a:avLst>
                <a:gd name="adj1" fmla="val 436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857" name="Text Box 77"/>
            <p:cNvSpPr txBox="1">
              <a:spLocks noChangeArrowheads="1"/>
            </p:cNvSpPr>
            <p:nvPr/>
          </p:nvSpPr>
          <p:spPr bwMode="auto">
            <a:xfrm>
              <a:off x="2521521" y="3514725"/>
              <a:ext cx="2122487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16位CPU内总线</a:t>
              </a:r>
            </a:p>
          </p:txBody>
        </p:sp>
        <p:sp>
          <p:nvSpPr>
            <p:cNvPr id="1048858" name="Rectangle 78"/>
            <p:cNvSpPr>
              <a:spLocks noChangeArrowheads="1"/>
            </p:cNvSpPr>
            <p:nvPr/>
          </p:nvSpPr>
          <p:spPr bwMode="auto">
            <a:xfrm>
              <a:off x="2637408" y="606425"/>
              <a:ext cx="474981" cy="3581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AX</a:t>
              </a:r>
            </a:p>
          </p:txBody>
        </p:sp>
        <p:sp>
          <p:nvSpPr>
            <p:cNvPr id="1048859" name="Rectangle 79"/>
            <p:cNvSpPr>
              <a:spLocks noChangeArrowheads="1"/>
            </p:cNvSpPr>
            <p:nvPr/>
          </p:nvSpPr>
          <p:spPr bwMode="auto">
            <a:xfrm>
              <a:off x="2637408" y="885825"/>
              <a:ext cx="462281" cy="3581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BX</a:t>
              </a:r>
            </a:p>
          </p:txBody>
        </p:sp>
        <p:sp>
          <p:nvSpPr>
            <p:cNvPr id="1048860" name="Rectangle 80"/>
            <p:cNvSpPr>
              <a:spLocks noChangeArrowheads="1"/>
            </p:cNvSpPr>
            <p:nvPr/>
          </p:nvSpPr>
          <p:spPr bwMode="auto">
            <a:xfrm>
              <a:off x="2637408" y="1228725"/>
              <a:ext cx="474981" cy="3581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1048861" name="Line 81"/>
            <p:cNvSpPr>
              <a:spLocks noChangeShapeType="1"/>
            </p:cNvSpPr>
            <p:nvPr/>
          </p:nvSpPr>
          <p:spPr bwMode="auto">
            <a:xfrm flipV="1">
              <a:off x="4680520" y="793750"/>
              <a:ext cx="0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2" name="Line 82"/>
            <p:cNvSpPr>
              <a:spLocks noChangeShapeType="1"/>
            </p:cNvSpPr>
            <p:nvPr/>
          </p:nvSpPr>
          <p:spPr bwMode="auto">
            <a:xfrm>
              <a:off x="4680519" y="793750"/>
              <a:ext cx="21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3" name="Line 83"/>
            <p:cNvSpPr>
              <a:spLocks noChangeShapeType="1"/>
            </p:cNvSpPr>
            <p:nvPr/>
          </p:nvSpPr>
          <p:spPr bwMode="auto">
            <a:xfrm>
              <a:off x="6804248" y="793750"/>
              <a:ext cx="0" cy="2643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4" name="Text Box 84"/>
            <p:cNvSpPr txBox="1">
              <a:spLocks noChangeArrowheads="1"/>
            </p:cNvSpPr>
            <p:nvPr/>
          </p:nvSpPr>
          <p:spPr bwMode="auto">
            <a:xfrm>
              <a:off x="4924995" y="404813"/>
              <a:ext cx="1960563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20位地址总线</a:t>
              </a:r>
            </a:p>
          </p:txBody>
        </p:sp>
        <p:sp>
          <p:nvSpPr>
            <p:cNvPr id="1048865" name="Text Box 85"/>
            <p:cNvSpPr txBox="1">
              <a:spLocks noChangeArrowheads="1"/>
            </p:cNvSpPr>
            <p:nvPr/>
          </p:nvSpPr>
          <p:spPr bwMode="auto">
            <a:xfrm>
              <a:off x="4827050" y="4702967"/>
              <a:ext cx="1202842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指令队列</a:t>
              </a:r>
            </a:p>
          </p:txBody>
        </p:sp>
        <p:sp>
          <p:nvSpPr>
            <p:cNvPr id="1048866" name="Line 86"/>
            <p:cNvSpPr>
              <a:spLocks noChangeShapeType="1"/>
            </p:cNvSpPr>
            <p:nvPr/>
          </p:nvSpPr>
          <p:spPr bwMode="auto">
            <a:xfrm>
              <a:off x="3743895" y="549275"/>
              <a:ext cx="38100" cy="63087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7" name="Text Box 87"/>
            <p:cNvSpPr txBox="1">
              <a:spLocks noChangeArrowheads="1"/>
            </p:cNvSpPr>
            <p:nvPr/>
          </p:nvSpPr>
          <p:spPr bwMode="auto">
            <a:xfrm>
              <a:off x="449833" y="6200775"/>
              <a:ext cx="3074987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执行单元（EU）</a:t>
              </a:r>
            </a:p>
          </p:txBody>
        </p:sp>
        <p:sp>
          <p:nvSpPr>
            <p:cNvPr id="1048868" name="Text Box 88"/>
            <p:cNvSpPr txBox="1">
              <a:spLocks noChangeArrowheads="1"/>
            </p:cNvSpPr>
            <p:nvPr/>
          </p:nvSpPr>
          <p:spPr bwMode="auto">
            <a:xfrm>
              <a:off x="4209033" y="6196013"/>
              <a:ext cx="40132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400">
                  <a:solidFill>
                    <a:schemeClr val="hlink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总线接口单元（BIU）</a:t>
              </a:r>
            </a:p>
          </p:txBody>
        </p:sp>
        <p:sp>
          <p:nvSpPr>
            <p:cNvPr id="1048869" name="Rectangle 89"/>
            <p:cNvSpPr>
              <a:spLocks noChangeArrowheads="1"/>
            </p:cNvSpPr>
            <p:nvPr/>
          </p:nvSpPr>
          <p:spPr bwMode="auto">
            <a:xfrm>
              <a:off x="2558033" y="4214813"/>
              <a:ext cx="1114425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控制信号</a:t>
              </a:r>
            </a:p>
          </p:txBody>
        </p:sp>
        <p:sp>
          <p:nvSpPr>
            <p:cNvPr id="1048870" name="Text Box 90"/>
            <p:cNvSpPr txBox="1">
              <a:spLocks noChangeArrowheads="1"/>
            </p:cNvSpPr>
            <p:nvPr/>
          </p:nvSpPr>
          <p:spPr bwMode="auto">
            <a:xfrm>
              <a:off x="3096344" y="4410372"/>
              <a:ext cx="488950" cy="4587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48871" name="Text Box 91"/>
            <p:cNvSpPr txBox="1">
              <a:spLocks noChangeArrowheads="1"/>
            </p:cNvSpPr>
            <p:nvPr/>
          </p:nvSpPr>
          <p:spPr bwMode="auto">
            <a:xfrm>
              <a:off x="1727770" y="0"/>
              <a:ext cx="2808288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itchFamily="2" charset="2"/>
                <a:buNone/>
              </a:pPr>
              <a:r>
                <a:rPr lang="zh-CN" altLang="zh-CN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808</a:t>
              </a:r>
              <a:r>
                <a:rPr lang="en-US" altLang="zh-CN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zh-CN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CPU结构</a:t>
              </a:r>
            </a:p>
          </p:txBody>
        </p:sp>
        <p:sp>
          <p:nvSpPr>
            <p:cNvPr id="1048872" name="Line 6"/>
            <p:cNvSpPr>
              <a:spLocks noChangeShapeType="1"/>
            </p:cNvSpPr>
            <p:nvPr/>
          </p:nvSpPr>
          <p:spPr bwMode="auto">
            <a:xfrm>
              <a:off x="1076895" y="1882775"/>
              <a:ext cx="1470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73" name="Text Box 15"/>
            <p:cNvSpPr txBox="1">
              <a:spLocks noChangeArrowheads="1"/>
            </p:cNvSpPr>
            <p:nvPr/>
          </p:nvSpPr>
          <p:spPr bwMode="auto">
            <a:xfrm>
              <a:off x="1076895" y="1509713"/>
              <a:ext cx="735013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</a:t>
              </a: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48874" name="Text Box 15"/>
            <p:cNvSpPr txBox="1">
              <a:spLocks noChangeArrowheads="1"/>
            </p:cNvSpPr>
            <p:nvPr/>
          </p:nvSpPr>
          <p:spPr bwMode="auto">
            <a:xfrm>
              <a:off x="1821433" y="1493838"/>
              <a:ext cx="703262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DL</a:t>
              </a:r>
              <a:endParaRPr lang="zh-CN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875" name="Text Box 15"/>
            <p:cNvSpPr txBox="1">
              <a:spLocks noChangeArrowheads="1"/>
            </p:cNvSpPr>
            <p:nvPr/>
          </p:nvSpPr>
          <p:spPr bwMode="auto">
            <a:xfrm>
              <a:off x="2638995" y="1519238"/>
              <a:ext cx="735013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DX</a:t>
              </a:r>
              <a:endParaRPr lang="zh-CN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876" name="TextBox 1"/>
            <p:cNvSpPr txBox="1"/>
            <p:nvPr/>
          </p:nvSpPr>
          <p:spPr>
            <a:xfrm>
              <a:off x="5550470" y="5671899"/>
              <a:ext cx="335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指令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队列长度为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字节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105273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sp>
        <p:nvSpPr>
          <p:cNvPr id="1048877" name="矩形 2"/>
          <p:cNvSpPr/>
          <p:nvPr/>
        </p:nvSpPr>
        <p:spPr>
          <a:xfrm>
            <a:off x="2664908" y="1001457"/>
            <a:ext cx="2748280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执行单元（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EU）</a:t>
            </a:r>
          </a:p>
        </p:txBody>
      </p:sp>
      <p:sp>
        <p:nvSpPr>
          <p:cNvPr id="1048878" name="文本框 3"/>
          <p:cNvSpPr txBox="1"/>
          <p:nvPr/>
        </p:nvSpPr>
        <p:spPr>
          <a:xfrm>
            <a:off x="2708690" y="3212976"/>
            <a:ext cx="7488832" cy="216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从指令队列中不断取出指令代码，译码后产生执行指令的控制信号。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完成算术和逻辑运算，通用寄存器存储操作数和运算结果，而运算结果的状态特征则保留到标志寄存器中。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79" name="文本框 4"/>
          <p:cNvSpPr txBox="1"/>
          <p:nvPr/>
        </p:nvSpPr>
        <p:spPr>
          <a:xfrm>
            <a:off x="2741102" y="1738734"/>
            <a:ext cx="7488832" cy="11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个通用寄存器、标志寄存器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控制部件。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8" grpId="0"/>
      <p:bldP spid="10488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2"/>
          <p:cNvGrpSpPr/>
          <p:nvPr/>
        </p:nvGrpSpPr>
        <p:grpSpPr>
          <a:xfrm>
            <a:off x="2351584" y="0"/>
            <a:ext cx="5976664" cy="839639"/>
            <a:chOff x="827584" y="0"/>
            <a:chExt cx="5976664" cy="839639"/>
          </a:xfrm>
        </p:grpSpPr>
        <p:sp>
          <p:nvSpPr>
            <p:cNvPr id="1048586" name="六边形 7"/>
            <p:cNvSpPr/>
            <p:nvPr/>
          </p:nvSpPr>
          <p:spPr>
            <a:xfrm>
              <a:off x="1119858" y="93956"/>
              <a:ext cx="56843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  8086/8088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微处理器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8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7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8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10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9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0" name="椭圆 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591" name="文本框 1"/>
          <p:cNvSpPr txBox="1"/>
          <p:nvPr/>
        </p:nvSpPr>
        <p:spPr>
          <a:xfrm>
            <a:off x="2351584" y="1255436"/>
            <a:ext cx="30276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两者之间的差异：</a:t>
            </a:r>
          </a:p>
        </p:txBody>
      </p:sp>
      <p:grpSp>
        <p:nvGrpSpPr>
          <p:cNvPr id="69" name="组合 3"/>
          <p:cNvGrpSpPr/>
          <p:nvPr/>
        </p:nvGrpSpPr>
        <p:grpSpPr>
          <a:xfrm>
            <a:off x="2351584" y="2146416"/>
            <a:ext cx="7791486" cy="1352344"/>
            <a:chOff x="370244" y="2447601"/>
            <a:chExt cx="7791486" cy="1352344"/>
          </a:xfrm>
        </p:grpSpPr>
        <p:sp>
          <p:nvSpPr>
            <p:cNvPr id="1048592" name="Rectangle 3"/>
            <p:cNvSpPr txBox="1">
              <a:spLocks noChangeArrowheads="1"/>
            </p:cNvSpPr>
            <p:nvPr/>
          </p:nvSpPr>
          <p:spPr>
            <a:xfrm>
              <a:off x="675080" y="2447601"/>
              <a:ext cx="7486650" cy="135234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5000"/>
                </a:lnSpc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外部数据总线宽度不同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15000"/>
                </a:lnSpc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8088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的外部总线宽度是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位，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位。</a:t>
              </a:r>
            </a:p>
          </p:txBody>
        </p:sp>
        <p:pic>
          <p:nvPicPr>
            <p:cNvPr id="209715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244" y="246916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70" name="组合 5"/>
          <p:cNvGrpSpPr/>
          <p:nvPr/>
        </p:nvGrpSpPr>
        <p:grpSpPr>
          <a:xfrm>
            <a:off x="2375064" y="3645024"/>
            <a:ext cx="7802926" cy="1800200"/>
            <a:chOff x="851064" y="3645024"/>
            <a:chExt cx="7802926" cy="1800200"/>
          </a:xfrm>
        </p:grpSpPr>
        <p:sp>
          <p:nvSpPr>
            <p:cNvPr id="1048593" name="Rectangle 3"/>
            <p:cNvSpPr txBox="1">
              <a:spLocks noChangeArrowheads="1"/>
            </p:cNvSpPr>
            <p:nvPr/>
          </p:nvSpPr>
          <p:spPr>
            <a:xfrm>
              <a:off x="1167340" y="3645024"/>
              <a:ext cx="7486650" cy="18002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5000"/>
                </a:lnSpc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访问存储器和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控制的信号含义不同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15000"/>
                </a:lnSpc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8088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IO/M=0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表示访问内存；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15000"/>
                </a:lnSpc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IO/M=1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表示访问内存。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9715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1064" y="371564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cxnSp>
          <p:nvCxnSpPr>
            <p:cNvPr id="3145728" name="直接连接符 18"/>
            <p:cNvCxnSpPr>
              <a:cxnSpLocks/>
            </p:cNvCxnSpPr>
            <p:nvPr/>
          </p:nvCxnSpPr>
          <p:spPr bwMode="auto">
            <a:xfrm>
              <a:off x="3327544" y="4333736"/>
              <a:ext cx="288032" cy="0"/>
            </a:xfrm>
            <a:prstGeom prst="line">
              <a:avLst/>
            </a:prstGeom>
            <a:solidFill>
              <a:srgbClr val="FF6600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729" name="直接连接符 19"/>
            <p:cNvCxnSpPr>
              <a:cxnSpLocks/>
            </p:cNvCxnSpPr>
            <p:nvPr/>
          </p:nvCxnSpPr>
          <p:spPr bwMode="auto">
            <a:xfrm>
              <a:off x="2843808" y="4899640"/>
              <a:ext cx="288032" cy="0"/>
            </a:xfrm>
            <a:prstGeom prst="line">
              <a:avLst/>
            </a:prstGeom>
            <a:solidFill>
              <a:srgbClr val="FF6600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05273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sp>
        <p:nvSpPr>
          <p:cNvPr id="1048883" name="矩形 2"/>
          <p:cNvSpPr/>
          <p:nvPr/>
        </p:nvSpPr>
        <p:spPr>
          <a:xfrm>
            <a:off x="2664908" y="1001457"/>
            <a:ext cx="35737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总线接口单元（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BIU）</a:t>
            </a:r>
          </a:p>
        </p:txBody>
      </p:sp>
      <p:sp>
        <p:nvSpPr>
          <p:cNvPr id="1048884" name="文本框 3"/>
          <p:cNvSpPr txBox="1"/>
          <p:nvPr/>
        </p:nvSpPr>
        <p:spPr>
          <a:xfrm>
            <a:off x="2708690" y="3212976"/>
            <a:ext cx="7488832" cy="283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负责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与存储器和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接口之间的信息传送。由于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中的寄存器均为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位，而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外部地址线为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根，因此，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中采用地址加法器产生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位的物理地址，可以寻址的存储单元为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85" name="文本框 4"/>
          <p:cNvSpPr txBox="1"/>
          <p:nvPr/>
        </p:nvSpPr>
        <p:spPr>
          <a:xfrm>
            <a:off x="2741102" y="1738734"/>
            <a:ext cx="7488832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个段寄存器、程序计数器、指令队列、地址加法器以及总线控制逻辑。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4" grpId="0"/>
      <p:bldP spid="10488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椭圆 1"/>
          <p:cNvSpPr/>
          <p:nvPr/>
        </p:nvSpPr>
        <p:spPr>
          <a:xfrm>
            <a:off x="1955589" y="83671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87" name="文本框 2"/>
          <p:cNvSpPr txBox="1"/>
          <p:nvPr/>
        </p:nvSpPr>
        <p:spPr>
          <a:xfrm>
            <a:off x="2423592" y="836712"/>
            <a:ext cx="47802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</a:p>
        </p:txBody>
      </p:sp>
      <p:sp>
        <p:nvSpPr>
          <p:cNvPr id="1048888" name="文本框 3"/>
          <p:cNvSpPr txBox="1"/>
          <p:nvPr/>
        </p:nvSpPr>
        <p:spPr>
          <a:xfrm>
            <a:off x="2455195" y="1556792"/>
            <a:ext cx="7529237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的内部共有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位寄存器，包括通用寄存器（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个）、段寄存器（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个）和控制寄存器（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个）。</a:t>
            </a:r>
          </a:p>
        </p:txBody>
      </p:sp>
      <p:sp>
        <p:nvSpPr>
          <p:cNvPr id="1048889" name="文本框 4"/>
          <p:cNvSpPr txBox="1"/>
          <p:nvPr/>
        </p:nvSpPr>
        <p:spPr>
          <a:xfrm>
            <a:off x="2215072" y="3397060"/>
            <a:ext cx="7529237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）通用寄存器包括数据类寄存器、地址指针寄存器和变址寄存器。</a:t>
            </a:r>
          </a:p>
        </p:txBody>
      </p:sp>
      <p:sp>
        <p:nvSpPr>
          <p:cNvPr id="1048890" name="文本框 5"/>
          <p:cNvSpPr txBox="1"/>
          <p:nvPr/>
        </p:nvSpPr>
        <p:spPr>
          <a:xfrm>
            <a:off x="2205392" y="4749420"/>
            <a:ext cx="7529237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）数据类寄存器包括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，常用于存放操作数或运算结果。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8" grpId="0"/>
      <p:bldP spid="1048889" grpId="0"/>
      <p:bldP spid="10488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文本框 1"/>
          <p:cNvSpPr txBox="1"/>
          <p:nvPr/>
        </p:nvSpPr>
        <p:spPr>
          <a:xfrm>
            <a:off x="2331381" y="764704"/>
            <a:ext cx="7529237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每个数据类寄存器分别可以作为两个独立的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位寄存器使用，从而可以方便地实现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位的数据处理。</a:t>
            </a:r>
          </a:p>
        </p:txBody>
      </p:sp>
      <p:graphicFrame>
        <p:nvGraphicFramePr>
          <p:cNvPr id="4194308" name="表格 2"/>
          <p:cNvGraphicFramePr>
            <a:graphicFrameLocks noGrp="1"/>
          </p:cNvGraphicFramePr>
          <p:nvPr/>
        </p:nvGraphicFramePr>
        <p:xfrm>
          <a:off x="4655840" y="3040360"/>
          <a:ext cx="34317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892" name="文本框 3"/>
          <p:cNvSpPr txBox="1"/>
          <p:nvPr/>
        </p:nvSpPr>
        <p:spPr>
          <a:xfrm>
            <a:off x="4025539" y="3040360"/>
            <a:ext cx="576581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9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1" grpId="0"/>
      <p:bldP spid="10488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文本框 1"/>
          <p:cNvSpPr txBox="1"/>
          <p:nvPr/>
        </p:nvSpPr>
        <p:spPr>
          <a:xfrm>
            <a:off x="2567608" y="34471"/>
            <a:ext cx="4916747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数据类寄存器的特殊用途：</a:t>
            </a:r>
          </a:p>
        </p:txBody>
      </p:sp>
      <p:sp>
        <p:nvSpPr>
          <p:cNvPr id="1048894" name="文本框 2"/>
          <p:cNvSpPr txBox="1"/>
          <p:nvPr/>
        </p:nvSpPr>
        <p:spPr>
          <a:xfrm>
            <a:off x="2307769" y="908720"/>
            <a:ext cx="7941083" cy="11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：累加器，乘除运算中的隐含操作数以及中间结果；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指令中也使用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进行数据传送。</a:t>
            </a:r>
          </a:p>
        </p:txBody>
      </p:sp>
      <p:sp>
        <p:nvSpPr>
          <p:cNvPr id="1048895" name="文本框 3"/>
          <p:cNvSpPr txBox="1"/>
          <p:nvPr/>
        </p:nvSpPr>
        <p:spPr>
          <a:xfrm>
            <a:off x="2307768" y="2132856"/>
            <a:ext cx="7941083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：基址寄存器，常用于存放被访问内存单元数据块的基地址，默认为数据段。</a:t>
            </a:r>
          </a:p>
        </p:txBody>
      </p:sp>
      <p:sp>
        <p:nvSpPr>
          <p:cNvPr id="1048896" name="文本框 4"/>
          <p:cNvSpPr txBox="1"/>
          <p:nvPr/>
        </p:nvSpPr>
        <p:spPr>
          <a:xfrm>
            <a:off x="2307768" y="3428761"/>
            <a:ext cx="7941083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：计数寄存器，在循环和串操作指令中用作计数器。</a:t>
            </a:r>
          </a:p>
        </p:txBody>
      </p:sp>
      <p:sp>
        <p:nvSpPr>
          <p:cNvPr id="1048897" name="文本框 5"/>
          <p:cNvSpPr txBox="1"/>
          <p:nvPr/>
        </p:nvSpPr>
        <p:spPr>
          <a:xfrm>
            <a:off x="2307768" y="4668808"/>
            <a:ext cx="7941083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：数据寄存器，用于存放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指令中的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位端口地址；存放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位乘除运算中的高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位除法结果中的余数。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4" grpId="0"/>
      <p:bldP spid="1048895" grpId="0"/>
      <p:bldP spid="1048896" grpId="0"/>
      <p:bldP spid="10488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文本框 1"/>
          <p:cNvSpPr txBox="1"/>
          <p:nvPr/>
        </p:nvSpPr>
        <p:spPr>
          <a:xfrm>
            <a:off x="2351895" y="771655"/>
            <a:ext cx="35864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）地址指针寄存器</a:t>
            </a:r>
          </a:p>
        </p:txBody>
      </p:sp>
      <p:sp>
        <p:nvSpPr>
          <p:cNvPr id="1048899" name="文本框 2"/>
          <p:cNvSpPr txBox="1"/>
          <p:nvPr/>
        </p:nvSpPr>
        <p:spPr>
          <a:xfrm>
            <a:off x="1971072" y="3429000"/>
            <a:ext cx="806489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：在堆栈操作中用来存放栈顶单元的偏移地址，永远指向堆栈的栈顶。</a:t>
            </a:r>
          </a:p>
        </p:txBody>
      </p:sp>
      <p:sp>
        <p:nvSpPr>
          <p:cNvPr id="1048900" name="文本框 3"/>
          <p:cNvSpPr txBox="1"/>
          <p:nvPr/>
        </p:nvSpPr>
        <p:spPr>
          <a:xfrm>
            <a:off x="1971072" y="4797152"/>
            <a:ext cx="806489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：默认用于存放当前堆栈内某个单元的偏移地址，即可以对堆栈内任意单元的数据进行操作。</a:t>
            </a:r>
          </a:p>
        </p:txBody>
      </p:sp>
      <p:sp>
        <p:nvSpPr>
          <p:cNvPr id="1048901" name="文本框 9"/>
          <p:cNvSpPr txBox="1"/>
          <p:nvPr/>
        </p:nvSpPr>
        <p:spPr>
          <a:xfrm>
            <a:off x="1971072" y="1535185"/>
            <a:ext cx="8301391" cy="16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包括堆栈指针寄存器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和基址指针寄存器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。这两个指针寄存器除可以存放操作数外，还可以作为地址指针，常用于在堆栈操作中存放偏移地址。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9" grpId="0"/>
      <p:bldP spid="1048900" grpId="0"/>
      <p:bldP spid="10489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文本框 1"/>
          <p:cNvSpPr txBox="1"/>
          <p:nvPr/>
        </p:nvSpPr>
        <p:spPr>
          <a:xfrm>
            <a:off x="1768105" y="928756"/>
            <a:ext cx="287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）变址寄存器</a:t>
            </a:r>
          </a:p>
        </p:txBody>
      </p:sp>
      <p:sp>
        <p:nvSpPr>
          <p:cNvPr id="1048903" name="文本框 2"/>
          <p:cNvSpPr txBox="1"/>
          <p:nvPr/>
        </p:nvSpPr>
        <p:spPr>
          <a:xfrm>
            <a:off x="1901927" y="4282483"/>
            <a:ext cx="8352928" cy="63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：串操作指令中隐含作为源操作数偏移地址。</a:t>
            </a:r>
          </a:p>
        </p:txBody>
      </p:sp>
      <p:sp>
        <p:nvSpPr>
          <p:cNvPr id="1048904" name="文本框 3"/>
          <p:cNvSpPr txBox="1"/>
          <p:nvPr/>
        </p:nvSpPr>
        <p:spPr>
          <a:xfrm>
            <a:off x="1901927" y="5193021"/>
            <a:ext cx="8576367" cy="63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：串操作指令中隐含作为目的操作数的偏移地址。</a:t>
            </a:r>
          </a:p>
        </p:txBody>
      </p:sp>
      <p:sp>
        <p:nvSpPr>
          <p:cNvPr id="1048905" name="文本框 4"/>
          <p:cNvSpPr txBox="1"/>
          <p:nvPr/>
        </p:nvSpPr>
        <p:spPr>
          <a:xfrm>
            <a:off x="1991544" y="1691485"/>
            <a:ext cx="7762034" cy="219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变址寄存器包括源变址寄存器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和目的变址寄存器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，除可以存放操作数和作为地址指针外，还分别固定应用于数据的串操作指令中，提供串操作数的索引地址：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3" grpId="0"/>
      <p:bldP spid="1048904" grpId="0"/>
      <p:bldP spid="10489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文本框 1"/>
          <p:cNvSpPr txBox="1"/>
          <p:nvPr/>
        </p:nvSpPr>
        <p:spPr>
          <a:xfrm>
            <a:off x="2027548" y="764704"/>
            <a:ext cx="3564396" cy="63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）段寄存器</a:t>
            </a:r>
          </a:p>
        </p:txBody>
      </p:sp>
      <p:sp>
        <p:nvSpPr>
          <p:cNvPr id="1048907" name="Rectangle 3"/>
          <p:cNvSpPr txBox="1">
            <a:spLocks noChangeArrowheads="1"/>
          </p:cNvSpPr>
          <p:nvPr/>
        </p:nvSpPr>
        <p:spPr bwMode="auto">
          <a:xfrm>
            <a:off x="2027548" y="1628800"/>
            <a:ext cx="8244916" cy="23762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lvl="1" indent="0" eaLnBrk="1" hangingPunct="1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：代码段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寄存器，当前代码段的段地址。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：数据段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 ，当前数据段的段地址。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：附加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寄存器，当前附加段的段地址。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：堆栈段寄存器</a:t>
            </a:r>
            <a:r>
              <a:rPr lang="zh-CN" altLang="en-US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， 当前堆栈段的段地址。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文本框 1"/>
          <p:cNvSpPr txBox="1"/>
          <p:nvPr/>
        </p:nvSpPr>
        <p:spPr>
          <a:xfrm>
            <a:off x="2027548" y="764704"/>
            <a:ext cx="3564396" cy="63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）控制寄存器</a:t>
            </a:r>
          </a:p>
        </p:txBody>
      </p:sp>
      <p:sp>
        <p:nvSpPr>
          <p:cNvPr id="1048909" name="文本框 3"/>
          <p:cNvSpPr txBox="1"/>
          <p:nvPr/>
        </p:nvSpPr>
        <p:spPr>
          <a:xfrm>
            <a:off x="2783632" y="3375336"/>
            <a:ext cx="7462260" cy="223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取指令时总是从以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为段地址，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为偏移地址的存储单元中取出指令代码的一个字节后，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自动加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，指向指令代码的下一个字节，用户程序不能直接访问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寄存器。</a:t>
            </a:r>
          </a:p>
        </p:txBody>
      </p:sp>
      <p:grpSp>
        <p:nvGrpSpPr>
          <p:cNvPr id="169" name="组合 5"/>
          <p:cNvGrpSpPr/>
          <p:nvPr/>
        </p:nvGrpSpPr>
        <p:grpSpPr>
          <a:xfrm>
            <a:off x="2207568" y="1772816"/>
            <a:ext cx="4289545" cy="544696"/>
            <a:chOff x="683568" y="1772816"/>
            <a:chExt cx="4289545" cy="544696"/>
          </a:xfrm>
        </p:grpSpPr>
        <p:pic>
          <p:nvPicPr>
            <p:cNvPr id="209718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86017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8910" name="矩形 4"/>
            <p:cNvSpPr/>
            <p:nvPr/>
          </p:nvSpPr>
          <p:spPr>
            <a:xfrm>
              <a:off x="1259632" y="1772816"/>
              <a:ext cx="3713481" cy="510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：指令指针寄存器。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911" name="矩形 6"/>
          <p:cNvSpPr/>
          <p:nvPr/>
        </p:nvSpPr>
        <p:spPr>
          <a:xfrm>
            <a:off x="2783632" y="2574076"/>
            <a:ext cx="5161280" cy="485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用以存放预取指令的偏移地址。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9280" name="墨迹 1049279"/>
              <p14:cNvContentPartPr/>
              <p14:nvPr/>
            </p14:nvContentPartPr>
            <p14:xfrm>
              <a:off x="5061579" y="1499636"/>
              <a:ext cx="671165" cy="369429"/>
            </p14:xfrm>
          </p:contentPart>
        </mc:Choice>
        <mc:Fallback xmlns="">
          <p:sp>
            <p:nvSpPr>
              <p:cNvPr id="1049280" name=""/>
              <p:cNvSpPr/>
              <p:nvPr/>
            </p:nvSpPr>
            <p:spPr>
              <a:xfrm>
                <a:off x="5061579" y="1499636"/>
                <a:ext cx="671165" cy="36942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9281" name="墨迹 1049280"/>
              <p14:cNvContentPartPr/>
              <p14:nvPr/>
            </p14:nvContentPartPr>
            <p14:xfrm>
              <a:off x="5690734" y="1459902"/>
              <a:ext cx="174564" cy="164698"/>
            </p14:xfrm>
          </p:contentPart>
        </mc:Choice>
        <mc:Fallback xmlns="">
          <p:sp>
            <p:nvSpPr>
              <p:cNvPr id="1049281" name=""/>
              <p:cNvSpPr/>
              <p:nvPr/>
            </p:nvSpPr>
            <p:spPr>
              <a:xfrm>
                <a:off x="5690734" y="1459902"/>
                <a:ext cx="174564" cy="164698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9296" name="墨迹 1049295"/>
              <p14:cNvContentPartPr/>
              <p14:nvPr/>
            </p14:nvContentPartPr>
            <p14:xfrm>
              <a:off x="5998067" y="1306466"/>
              <a:ext cx="129107" cy="76005"/>
            </p14:xfrm>
          </p:contentPart>
        </mc:Choice>
        <mc:Fallback xmlns="">
          <p:sp>
            <p:nvSpPr>
              <p:cNvPr id="1049296" name=""/>
              <p:cNvSpPr/>
              <p:nvPr/>
            </p:nvSpPr>
            <p:spPr>
              <a:xfrm>
                <a:off x="5998067" y="1306466"/>
                <a:ext cx="129107" cy="76005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9297" name="墨迹 1049296"/>
              <p14:cNvContentPartPr/>
              <p14:nvPr/>
            </p14:nvContentPartPr>
            <p14:xfrm>
              <a:off x="5940128" y="1345025"/>
              <a:ext cx="245370" cy="240341"/>
            </p14:xfrm>
          </p:contentPart>
        </mc:Choice>
        <mc:Fallback xmlns="">
          <p:sp>
            <p:nvSpPr>
              <p:cNvPr id="1049297" name=""/>
              <p:cNvSpPr/>
              <p:nvPr/>
            </p:nvSpPr>
            <p:spPr>
              <a:xfrm>
                <a:off x="5940128" y="1345025"/>
                <a:ext cx="245370" cy="240341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9298" name="墨迹 1049297"/>
              <p14:cNvContentPartPr/>
              <p14:nvPr/>
            </p14:nvContentPartPr>
            <p14:xfrm>
              <a:off x="6081830" y="1386025"/>
              <a:ext cx="218357" cy="127581"/>
            </p14:xfrm>
          </p:contentPart>
        </mc:Choice>
        <mc:Fallback xmlns="">
          <p:sp>
            <p:nvSpPr>
              <p:cNvPr id="1049298" name=""/>
              <p:cNvSpPr/>
              <p:nvPr/>
            </p:nvSpPr>
            <p:spPr>
              <a:xfrm>
                <a:off x="6081830" y="1386025"/>
                <a:ext cx="218357" cy="127581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9299" name="墨迹 1049298"/>
              <p14:cNvContentPartPr/>
              <p14:nvPr/>
            </p14:nvContentPartPr>
            <p14:xfrm>
              <a:off x="6361179" y="1306466"/>
              <a:ext cx="191916" cy="324090"/>
            </p14:xfrm>
          </p:contentPart>
        </mc:Choice>
        <mc:Fallback xmlns="">
          <p:sp>
            <p:nvSpPr>
              <p:cNvPr id="1049299" name=""/>
              <p:cNvSpPr/>
              <p:nvPr/>
            </p:nvSpPr>
            <p:spPr>
              <a:xfrm>
                <a:off x="6361179" y="1306466"/>
                <a:ext cx="191916" cy="32409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49300" name="墨迹 1049299"/>
              <p14:cNvContentPartPr/>
              <p14:nvPr/>
            </p14:nvContentPartPr>
            <p14:xfrm>
              <a:off x="6597828" y="1312505"/>
              <a:ext cx="175505" cy="255370"/>
            </p14:xfrm>
          </p:contentPart>
        </mc:Choice>
        <mc:Fallback xmlns="">
          <p:sp>
            <p:nvSpPr>
              <p:cNvPr id="1049300" name=""/>
              <p:cNvSpPr/>
              <p:nvPr/>
            </p:nvSpPr>
            <p:spPr>
              <a:xfrm>
                <a:off x="6597828" y="1312505"/>
                <a:ext cx="175505" cy="25537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9301" name="墨迹 1049300"/>
              <p14:cNvContentPartPr/>
              <p14:nvPr/>
            </p14:nvContentPartPr>
            <p14:xfrm>
              <a:off x="6949791" y="1303139"/>
              <a:ext cx="154308" cy="36789"/>
            </p14:xfrm>
          </p:contentPart>
        </mc:Choice>
        <mc:Fallback xmlns="">
          <p:sp>
            <p:nvSpPr>
              <p:cNvPr id="1049301" name=""/>
              <p:cNvSpPr/>
              <p:nvPr/>
            </p:nvSpPr>
            <p:spPr>
              <a:xfrm>
                <a:off x="6949791" y="1303139"/>
                <a:ext cx="154308" cy="3678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9302" name="墨迹 1049301"/>
              <p14:cNvContentPartPr/>
              <p14:nvPr/>
            </p14:nvContentPartPr>
            <p14:xfrm>
              <a:off x="6926372" y="1334880"/>
              <a:ext cx="231399" cy="340969"/>
            </p14:xfrm>
          </p:contentPart>
        </mc:Choice>
        <mc:Fallback xmlns="">
          <p:sp>
            <p:nvSpPr>
              <p:cNvPr id="1049302" name=""/>
              <p:cNvSpPr/>
              <p:nvPr/>
            </p:nvSpPr>
            <p:spPr>
              <a:xfrm>
                <a:off x="6926372" y="1334880"/>
                <a:ext cx="231399" cy="34096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9303" name="墨迹 1049302"/>
              <p14:cNvContentPartPr/>
              <p14:nvPr/>
            </p14:nvContentPartPr>
            <p14:xfrm>
              <a:off x="7011702" y="1408756"/>
              <a:ext cx="200654" cy="151867"/>
            </p14:xfrm>
          </p:contentPart>
        </mc:Choice>
        <mc:Fallback xmlns="">
          <p:sp>
            <p:nvSpPr>
              <p:cNvPr id="1049303" name=""/>
              <p:cNvSpPr/>
              <p:nvPr/>
            </p:nvSpPr>
            <p:spPr>
              <a:xfrm>
                <a:off x="7011702" y="1408756"/>
                <a:ext cx="200654" cy="151867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49304" name="墨迹 1049303"/>
              <p14:cNvContentPartPr/>
              <p14:nvPr/>
            </p14:nvContentPartPr>
            <p14:xfrm>
              <a:off x="7306329" y="1357611"/>
              <a:ext cx="113164" cy="122574"/>
            </p14:xfrm>
          </p:contentPart>
        </mc:Choice>
        <mc:Fallback xmlns="">
          <p:sp>
            <p:nvSpPr>
              <p:cNvPr id="1049304" name=""/>
              <p:cNvSpPr/>
              <p:nvPr/>
            </p:nvSpPr>
            <p:spPr>
              <a:xfrm>
                <a:off x="7306329" y="1357611"/>
                <a:ext cx="113164" cy="12257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9305" name="墨迹 1049304"/>
              <p14:cNvContentPartPr/>
              <p14:nvPr/>
            </p14:nvContentPartPr>
            <p14:xfrm>
              <a:off x="7402488" y="1238378"/>
              <a:ext cx="214601" cy="170378"/>
            </p14:xfrm>
          </p:contentPart>
        </mc:Choice>
        <mc:Fallback xmlns="">
          <p:sp>
            <p:nvSpPr>
              <p:cNvPr id="1049305" name=""/>
              <p:cNvSpPr/>
              <p:nvPr/>
            </p:nvSpPr>
            <p:spPr>
              <a:xfrm>
                <a:off x="7402488" y="1238378"/>
                <a:ext cx="214601" cy="170378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49306" name="墨迹 1049305"/>
              <p14:cNvContentPartPr/>
              <p14:nvPr/>
            </p14:nvContentPartPr>
            <p14:xfrm>
              <a:off x="7408156" y="1431488"/>
              <a:ext cx="215386" cy="200331"/>
            </p14:xfrm>
          </p:contentPart>
        </mc:Choice>
        <mc:Fallback xmlns="">
          <p:sp>
            <p:nvSpPr>
              <p:cNvPr id="1049306" name=""/>
              <p:cNvSpPr/>
              <p:nvPr/>
            </p:nvSpPr>
            <p:spPr>
              <a:xfrm>
                <a:off x="7408156" y="1431488"/>
                <a:ext cx="215386" cy="200331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9" grpId="0"/>
      <p:bldP spid="10489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"/>
          <p:cNvGrpSpPr/>
          <p:nvPr/>
        </p:nvGrpSpPr>
        <p:grpSpPr>
          <a:xfrm>
            <a:off x="2135560" y="620688"/>
            <a:ext cx="7921745" cy="544696"/>
            <a:chOff x="683568" y="1772816"/>
            <a:chExt cx="7921745" cy="544696"/>
          </a:xfrm>
        </p:grpSpPr>
        <p:pic>
          <p:nvPicPr>
            <p:cNvPr id="209719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86017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8912" name="矩形 3"/>
            <p:cNvSpPr/>
            <p:nvPr/>
          </p:nvSpPr>
          <p:spPr>
            <a:xfrm>
              <a:off x="1259632" y="1772816"/>
              <a:ext cx="7345681" cy="510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FLAGS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：标志寄存器或程序状态字（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PSW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）。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913" name="矩形 4"/>
          <p:cNvSpPr/>
          <p:nvPr/>
        </p:nvSpPr>
        <p:spPr>
          <a:xfrm>
            <a:off x="2135560" y="2463907"/>
            <a:ext cx="60756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）算术或逻辑运算结果的特征位。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9" name="表格 6"/>
          <p:cNvGraphicFramePr>
            <a:graphicFrameLocks noGrp="1"/>
          </p:cNvGraphicFramePr>
          <p:nvPr/>
        </p:nvGraphicFramePr>
        <p:xfrm>
          <a:off x="2423592" y="1774470"/>
          <a:ext cx="7488848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914" name="文本框 7"/>
          <p:cNvSpPr txBox="1"/>
          <p:nvPr/>
        </p:nvSpPr>
        <p:spPr>
          <a:xfrm>
            <a:off x="2423592" y="1340768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15   14    13   12    11   10    9      8     7     6      5     4      3     2     1     0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15" name="Rectangle 3"/>
          <p:cNvSpPr txBox="1">
            <a:spLocks noChangeArrowheads="1"/>
          </p:cNvSpPr>
          <p:nvPr/>
        </p:nvSpPr>
        <p:spPr>
          <a:xfrm>
            <a:off x="2209800" y="3284984"/>
            <a:ext cx="7772400" cy="31683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：进位标志位。加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法运算时，若最高位有进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借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CF=1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：奇偶标志位。运算结果的低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位中“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的个数为偶数时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PF=1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，奇数时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：辅助进位标志位。加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操作中，低位从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Bit0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开始，若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Bit3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Bit4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有进位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借位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AF=1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9310" name="墨迹 1049309"/>
              <p14:cNvContentPartPr/>
              <p14:nvPr/>
            </p14:nvContentPartPr>
            <p14:xfrm>
              <a:off x="1437620" y="1354391"/>
              <a:ext cx="676361" cy="872699"/>
            </p14:xfrm>
          </p:contentPart>
        </mc:Choice>
        <mc:Fallback xmlns="">
          <p:sp>
            <p:nvSpPr>
              <p:cNvPr id="1049310" name=""/>
              <p:cNvSpPr/>
              <p:nvPr/>
            </p:nvSpPr>
            <p:spPr>
              <a:xfrm>
                <a:off x="1437620" y="1354391"/>
                <a:ext cx="676361" cy="87269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9311" name="墨迹 1049310"/>
              <p14:cNvContentPartPr/>
              <p14:nvPr/>
            </p14:nvContentPartPr>
            <p14:xfrm>
              <a:off x="2635648" y="3755966"/>
              <a:ext cx="1289936" cy="72615"/>
            </p14:xfrm>
          </p:contentPart>
        </mc:Choice>
        <mc:Fallback xmlns="">
          <p:sp>
            <p:nvSpPr>
              <p:cNvPr id="1049311" name=""/>
              <p:cNvSpPr/>
              <p:nvPr/>
            </p:nvSpPr>
            <p:spPr>
              <a:xfrm>
                <a:off x="2635648" y="3755966"/>
                <a:ext cx="1289936" cy="72615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9312" name="墨迹 1049311"/>
              <p14:cNvContentPartPr/>
              <p14:nvPr/>
            </p14:nvContentPartPr>
            <p14:xfrm>
              <a:off x="8638126" y="3797087"/>
              <a:ext cx="438096" cy="43517"/>
            </p14:xfrm>
          </p:contentPart>
        </mc:Choice>
        <mc:Fallback xmlns="">
          <p:sp>
            <p:nvSpPr>
              <p:cNvPr id="1049312" name=""/>
              <p:cNvSpPr/>
              <p:nvPr/>
            </p:nvSpPr>
            <p:spPr>
              <a:xfrm>
                <a:off x="8638126" y="3797087"/>
                <a:ext cx="438096" cy="43517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9313" name="墨迹 1049312"/>
              <p14:cNvContentPartPr/>
              <p14:nvPr/>
            </p14:nvContentPartPr>
            <p14:xfrm>
              <a:off x="3774929" y="4186909"/>
              <a:ext cx="362023" cy="63152"/>
            </p14:xfrm>
          </p:contentPart>
        </mc:Choice>
        <mc:Fallback xmlns="">
          <p:sp>
            <p:nvSpPr>
              <p:cNvPr id="1049313" name=""/>
              <p:cNvSpPr/>
              <p:nvPr/>
            </p:nvSpPr>
            <p:spPr>
              <a:xfrm>
                <a:off x="3774929" y="4186909"/>
                <a:ext cx="362023" cy="6315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9314" name="墨迹 1049313"/>
              <p14:cNvContentPartPr/>
              <p14:nvPr/>
            </p14:nvContentPartPr>
            <p14:xfrm>
              <a:off x="2658321" y="4707145"/>
              <a:ext cx="1314326" cy="77206"/>
            </p14:xfrm>
          </p:contentPart>
        </mc:Choice>
        <mc:Fallback xmlns="">
          <p:sp>
            <p:nvSpPr>
              <p:cNvPr id="1049314" name=""/>
              <p:cNvSpPr/>
              <p:nvPr/>
            </p:nvSpPr>
            <p:spPr>
              <a:xfrm>
                <a:off x="2658321" y="4707145"/>
                <a:ext cx="1314326" cy="7720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9315" name="墨迹 1049314"/>
              <p14:cNvContentPartPr/>
              <p14:nvPr/>
            </p14:nvContentPartPr>
            <p14:xfrm>
              <a:off x="2646984" y="5097265"/>
              <a:ext cx="1226561" cy="62744"/>
            </p14:xfrm>
          </p:contentPart>
        </mc:Choice>
        <mc:Fallback xmlns="">
          <p:sp>
            <p:nvSpPr>
              <p:cNvPr id="1049315" name=""/>
              <p:cNvSpPr/>
              <p:nvPr/>
            </p:nvSpPr>
            <p:spPr>
              <a:xfrm>
                <a:off x="2646984" y="5097265"/>
                <a:ext cx="1226561" cy="6274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49316" name="墨迹 1049315"/>
              <p14:cNvContentPartPr/>
              <p14:nvPr/>
            </p14:nvContentPartPr>
            <p14:xfrm>
              <a:off x="8110996" y="4699110"/>
              <a:ext cx="1798641" cy="73285"/>
            </p14:xfrm>
          </p:contentPart>
        </mc:Choice>
        <mc:Fallback xmlns="">
          <p:sp>
            <p:nvSpPr>
              <p:cNvPr id="1049316" name=""/>
              <p:cNvSpPr/>
              <p:nvPr/>
            </p:nvSpPr>
            <p:spPr>
              <a:xfrm>
                <a:off x="8110996" y="4699110"/>
                <a:ext cx="1798641" cy="73285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9317" name="墨迹 1049316"/>
              <p14:cNvContentPartPr/>
              <p14:nvPr/>
            </p14:nvContentPartPr>
            <p14:xfrm>
              <a:off x="6665640" y="4685429"/>
              <a:ext cx="1009795" cy="93134"/>
            </p14:xfrm>
          </p:contentPart>
        </mc:Choice>
        <mc:Fallback xmlns="">
          <p:sp>
            <p:nvSpPr>
              <p:cNvPr id="1049317" name=""/>
              <p:cNvSpPr/>
              <p:nvPr/>
            </p:nvSpPr>
            <p:spPr>
              <a:xfrm>
                <a:off x="6665640" y="4685429"/>
                <a:ext cx="1009795" cy="9313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9318" name="墨迹 1049317"/>
              <p14:cNvContentPartPr/>
              <p14:nvPr/>
            </p14:nvContentPartPr>
            <p14:xfrm>
              <a:off x="5089919" y="3759993"/>
              <a:ext cx="826715" cy="69644"/>
            </p14:xfrm>
          </p:contentPart>
        </mc:Choice>
        <mc:Fallback xmlns="">
          <p:sp>
            <p:nvSpPr>
              <p:cNvPr id="1049318" name=""/>
              <p:cNvSpPr/>
              <p:nvPr/>
            </p:nvSpPr>
            <p:spPr>
              <a:xfrm>
                <a:off x="5089919" y="3759993"/>
                <a:ext cx="826715" cy="6964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9319" name="墨迹 1049318"/>
              <p14:cNvContentPartPr/>
              <p14:nvPr/>
            </p14:nvContentPartPr>
            <p14:xfrm>
              <a:off x="9040558" y="3784071"/>
              <a:ext cx="904182" cy="66282"/>
            </p14:xfrm>
          </p:contentPart>
        </mc:Choice>
        <mc:Fallback xmlns="">
          <p:sp>
            <p:nvSpPr>
              <p:cNvPr id="1049319" name=""/>
              <p:cNvSpPr/>
              <p:nvPr/>
            </p:nvSpPr>
            <p:spPr>
              <a:xfrm>
                <a:off x="9040558" y="3784071"/>
                <a:ext cx="904182" cy="6628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49320" name="墨迹 1049319"/>
              <p14:cNvContentPartPr/>
              <p14:nvPr/>
            </p14:nvContentPartPr>
            <p14:xfrm>
              <a:off x="2624312" y="5715259"/>
              <a:ext cx="1854516" cy="92001"/>
            </p14:xfrm>
          </p:contentPart>
        </mc:Choice>
        <mc:Fallback xmlns="">
          <p:sp>
            <p:nvSpPr>
              <p:cNvPr id="1049320" name=""/>
              <p:cNvSpPr/>
              <p:nvPr/>
            </p:nvSpPr>
            <p:spPr>
              <a:xfrm>
                <a:off x="2624312" y="5715259"/>
                <a:ext cx="1854516" cy="92001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9321" name="墨迹 1049320"/>
              <p14:cNvContentPartPr/>
              <p14:nvPr/>
            </p14:nvContentPartPr>
            <p14:xfrm>
              <a:off x="2975732" y="6191921"/>
              <a:ext cx="2793279" cy="87012"/>
            </p14:xfrm>
          </p:contentPart>
        </mc:Choice>
        <mc:Fallback xmlns="">
          <p:sp>
            <p:nvSpPr>
              <p:cNvPr id="1049321" name=""/>
              <p:cNvSpPr/>
              <p:nvPr/>
            </p:nvSpPr>
            <p:spPr>
              <a:xfrm>
                <a:off x="2975732" y="6191921"/>
                <a:ext cx="2793279" cy="8701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49322" name="墨迹 1049321"/>
              <p14:cNvContentPartPr/>
              <p14:nvPr/>
            </p14:nvContentPartPr>
            <p14:xfrm>
              <a:off x="6648636" y="6176644"/>
              <a:ext cx="867154" cy="62405"/>
            </p14:xfrm>
          </p:contentPart>
        </mc:Choice>
        <mc:Fallback xmlns="">
          <p:sp>
            <p:nvSpPr>
              <p:cNvPr id="1049322" name=""/>
              <p:cNvSpPr/>
              <p:nvPr/>
            </p:nvSpPr>
            <p:spPr>
              <a:xfrm>
                <a:off x="6648636" y="6176644"/>
                <a:ext cx="867154" cy="62405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3" grpId="0"/>
      <p:bldP spid="10489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Rectangle 3"/>
          <p:cNvSpPr txBox="1">
            <a:spLocks noChangeArrowheads="1"/>
          </p:cNvSpPr>
          <p:nvPr/>
        </p:nvSpPr>
        <p:spPr>
          <a:xfrm>
            <a:off x="2207568" y="620688"/>
            <a:ext cx="8278688" cy="21602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：零标志位。当运算结果为零时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：符号标志位。当运算结果的最高位为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SF=l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：溢出标志位。当算术运算的结果超出了带符号数的表示范围时，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OF=l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17" name="Rectangle 3"/>
          <p:cNvSpPr txBox="1">
            <a:spLocks noChangeArrowheads="1"/>
          </p:cNvSpPr>
          <p:nvPr/>
        </p:nvSpPr>
        <p:spPr>
          <a:xfrm>
            <a:off x="2064444" y="2960600"/>
            <a:ext cx="8063111" cy="32410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7063" lvl="1" indent="0"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10110110+11110100</a:t>
            </a:r>
          </a:p>
          <a:p>
            <a:pPr marL="627063" lvl="1" indent="0"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10110110</a:t>
            </a:r>
          </a:p>
          <a:p>
            <a:pPr marL="357188" indent="-357188">
              <a:buFont typeface="Wingding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  11110100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10101010</a:t>
            </a:r>
          </a:p>
        </p:txBody>
      </p:sp>
      <p:sp>
        <p:nvSpPr>
          <p:cNvPr id="1048918" name="Line 4"/>
          <p:cNvSpPr>
            <a:spLocks noChangeShapeType="1"/>
          </p:cNvSpPr>
          <p:nvPr/>
        </p:nvSpPr>
        <p:spPr bwMode="auto">
          <a:xfrm>
            <a:off x="2783632" y="4725144"/>
            <a:ext cx="210154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19" name="Text Box 5"/>
          <p:cNvSpPr txBox="1">
            <a:spLocks noChangeArrowheads="1"/>
          </p:cNvSpPr>
          <p:nvPr/>
        </p:nvSpPr>
        <p:spPr bwMode="auto">
          <a:xfrm>
            <a:off x="2927648" y="4725144"/>
            <a:ext cx="360040" cy="46166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8920" name="Text Box 6"/>
          <p:cNvSpPr txBox="1">
            <a:spLocks noChangeArrowheads="1"/>
          </p:cNvSpPr>
          <p:nvPr/>
        </p:nvSpPr>
        <p:spPr bwMode="auto">
          <a:xfrm>
            <a:off x="7342350" y="4408528"/>
            <a:ext cx="2305050" cy="1524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CF=          OF=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AF=          PF=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SF=           ZF=</a:t>
            </a:r>
          </a:p>
        </p:txBody>
      </p:sp>
      <p:sp>
        <p:nvSpPr>
          <p:cNvPr id="1048921" name="Text Box 8"/>
          <p:cNvSpPr txBox="1">
            <a:spLocks noChangeArrowheads="1"/>
          </p:cNvSpPr>
          <p:nvPr/>
        </p:nvSpPr>
        <p:spPr bwMode="auto">
          <a:xfrm>
            <a:off x="8051799" y="4392791"/>
            <a:ext cx="36036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8922" name="Text Box 9"/>
          <p:cNvSpPr txBox="1">
            <a:spLocks noChangeArrowheads="1"/>
          </p:cNvSpPr>
          <p:nvPr/>
        </p:nvSpPr>
        <p:spPr bwMode="auto">
          <a:xfrm>
            <a:off x="8066087" y="4943654"/>
            <a:ext cx="3603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8923" name="Text Box 10"/>
          <p:cNvSpPr txBox="1">
            <a:spLocks noChangeArrowheads="1"/>
          </p:cNvSpPr>
          <p:nvPr/>
        </p:nvSpPr>
        <p:spPr bwMode="auto">
          <a:xfrm>
            <a:off x="8066087" y="5477054"/>
            <a:ext cx="3603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8924" name="Text Box 11"/>
          <p:cNvSpPr txBox="1">
            <a:spLocks noChangeArrowheads="1"/>
          </p:cNvSpPr>
          <p:nvPr/>
        </p:nvSpPr>
        <p:spPr bwMode="auto">
          <a:xfrm>
            <a:off x="9418637" y="4392791"/>
            <a:ext cx="3603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8925" name="Text Box 12"/>
          <p:cNvSpPr txBox="1">
            <a:spLocks noChangeArrowheads="1"/>
          </p:cNvSpPr>
          <p:nvPr/>
        </p:nvSpPr>
        <p:spPr bwMode="auto">
          <a:xfrm>
            <a:off x="9420224" y="4954766"/>
            <a:ext cx="36036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8926" name="Text Box 14"/>
          <p:cNvSpPr txBox="1">
            <a:spLocks noChangeArrowheads="1"/>
          </p:cNvSpPr>
          <p:nvPr/>
        </p:nvSpPr>
        <p:spPr bwMode="auto">
          <a:xfrm>
            <a:off x="9404349" y="5488166"/>
            <a:ext cx="36036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4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4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4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8" grpId="0" animBg="1"/>
      <p:bldP spid="1048919" grpId="0" animBg="1"/>
      <p:bldP spid="1048920" grpId="0"/>
      <p:bldP spid="1048921" grpId="0"/>
      <p:bldP spid="1048922" grpId="0"/>
      <p:bldP spid="1048923" grpId="0"/>
      <p:bldP spid="1048924" grpId="0"/>
      <p:bldP spid="1048925" grpId="0"/>
      <p:bldP spid="10489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1"/>
          <p:cNvGrpSpPr/>
          <p:nvPr/>
        </p:nvGrpSpPr>
        <p:grpSpPr>
          <a:xfrm>
            <a:off x="2351584" y="0"/>
            <a:ext cx="7056784" cy="839639"/>
            <a:chOff x="827584" y="0"/>
            <a:chExt cx="7056784" cy="839639"/>
          </a:xfrm>
        </p:grpSpPr>
        <p:sp>
          <p:nvSpPr>
            <p:cNvPr id="1048594" name="六边形 2"/>
            <p:cNvSpPr/>
            <p:nvPr/>
          </p:nvSpPr>
          <p:spPr>
            <a:xfrm>
              <a:off x="1119858" y="93956"/>
              <a:ext cx="676451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11.1.1  8086/8088CPU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的特点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5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6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4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8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599" name="文本框 9"/>
          <p:cNvSpPr txBox="1"/>
          <p:nvPr/>
        </p:nvSpPr>
        <p:spPr>
          <a:xfrm>
            <a:off x="2628474" y="1837791"/>
            <a:ext cx="7655700" cy="136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未出现之前，微处理器是按顺序串行完成程序的执行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假设不考虑存储器操作数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75" name="Group 33"/>
          <p:cNvGrpSpPr/>
          <p:nvPr/>
        </p:nvGrpSpPr>
        <p:grpSpPr bwMode="auto">
          <a:xfrm>
            <a:off x="1907826" y="3387876"/>
            <a:ext cx="8350250" cy="2120898"/>
            <a:chOff x="205" y="2124"/>
            <a:chExt cx="5260" cy="1336"/>
          </a:xfrm>
        </p:grpSpPr>
        <p:sp>
          <p:nvSpPr>
            <p:cNvPr id="1048600" name="Rectangle 4"/>
            <p:cNvSpPr>
              <a:spLocks noChangeArrowheads="1"/>
            </p:cNvSpPr>
            <p:nvPr/>
          </p:nvSpPr>
          <p:spPr bwMode="auto">
            <a:xfrm>
              <a:off x="762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01" name="Rectangle 5"/>
            <p:cNvSpPr>
              <a:spLocks noChangeArrowheads="1"/>
            </p:cNvSpPr>
            <p:nvPr/>
          </p:nvSpPr>
          <p:spPr bwMode="auto">
            <a:xfrm>
              <a:off x="1556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02" name="Rectangle 6"/>
            <p:cNvSpPr>
              <a:spLocks noChangeArrowheads="1"/>
            </p:cNvSpPr>
            <p:nvPr/>
          </p:nvSpPr>
          <p:spPr bwMode="auto">
            <a:xfrm>
              <a:off x="2327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03" name="Text Box 9"/>
            <p:cNvSpPr txBox="1">
              <a:spLocks noChangeArrowheads="1"/>
            </p:cNvSpPr>
            <p:nvPr/>
          </p:nvSpPr>
          <p:spPr bwMode="auto">
            <a:xfrm>
              <a:off x="830" y="2273"/>
              <a:ext cx="703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取指令1</a:t>
              </a:r>
            </a:p>
          </p:txBody>
        </p:sp>
        <p:sp>
          <p:nvSpPr>
            <p:cNvPr id="1048604" name="Text Box 10"/>
            <p:cNvSpPr txBox="1">
              <a:spLocks noChangeArrowheads="1"/>
            </p:cNvSpPr>
            <p:nvPr/>
          </p:nvSpPr>
          <p:spPr bwMode="auto">
            <a:xfrm>
              <a:off x="2428" y="2183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指令1</a:t>
              </a:r>
            </a:p>
          </p:txBody>
        </p:sp>
        <p:sp>
          <p:nvSpPr>
            <p:cNvPr id="1048605" name="Text Box 11"/>
            <p:cNvSpPr txBox="1">
              <a:spLocks noChangeArrowheads="1"/>
            </p:cNvSpPr>
            <p:nvPr/>
          </p:nvSpPr>
          <p:spPr bwMode="auto">
            <a:xfrm>
              <a:off x="1612" y="2183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指令1</a:t>
              </a:r>
            </a:p>
          </p:txBody>
        </p:sp>
        <p:sp>
          <p:nvSpPr>
            <p:cNvPr id="1048606" name="Rectangle 16"/>
            <p:cNvSpPr>
              <a:spLocks noChangeArrowheads="1"/>
            </p:cNvSpPr>
            <p:nvPr/>
          </p:nvSpPr>
          <p:spPr bwMode="auto">
            <a:xfrm>
              <a:off x="750" y="2893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07" name="Rectangle 18"/>
            <p:cNvSpPr>
              <a:spLocks noChangeArrowheads="1"/>
            </p:cNvSpPr>
            <p:nvPr/>
          </p:nvSpPr>
          <p:spPr bwMode="auto">
            <a:xfrm>
              <a:off x="3108" y="2893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08" name="Text Box 20"/>
            <p:cNvSpPr txBox="1">
              <a:spLocks noChangeArrowheads="1"/>
            </p:cNvSpPr>
            <p:nvPr/>
          </p:nvSpPr>
          <p:spPr bwMode="auto">
            <a:xfrm>
              <a:off x="205" y="2273"/>
              <a:ext cx="534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CPU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09" name="Text Box 21"/>
            <p:cNvSpPr txBox="1">
              <a:spLocks noChangeArrowheads="1"/>
            </p:cNvSpPr>
            <p:nvPr/>
          </p:nvSpPr>
          <p:spPr bwMode="auto">
            <a:xfrm>
              <a:off x="205" y="3029"/>
              <a:ext cx="624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BUS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10" name="Text Box 22"/>
            <p:cNvSpPr txBox="1">
              <a:spLocks noChangeArrowheads="1"/>
            </p:cNvSpPr>
            <p:nvPr/>
          </p:nvSpPr>
          <p:spPr bwMode="auto">
            <a:xfrm>
              <a:off x="904" y="3050"/>
              <a:ext cx="57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11" name="Text Box 24"/>
            <p:cNvSpPr txBox="1">
              <a:spLocks noChangeArrowheads="1"/>
            </p:cNvSpPr>
            <p:nvPr/>
          </p:nvSpPr>
          <p:spPr bwMode="auto">
            <a:xfrm>
              <a:off x="3302" y="3050"/>
              <a:ext cx="57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12" name="Rectangle 26"/>
            <p:cNvSpPr>
              <a:spLocks noChangeArrowheads="1"/>
            </p:cNvSpPr>
            <p:nvPr/>
          </p:nvSpPr>
          <p:spPr bwMode="auto">
            <a:xfrm>
              <a:off x="3107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13" name="Rectangle 27"/>
            <p:cNvSpPr>
              <a:spLocks noChangeArrowheads="1"/>
            </p:cNvSpPr>
            <p:nvPr/>
          </p:nvSpPr>
          <p:spPr bwMode="auto">
            <a:xfrm>
              <a:off x="3901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14" name="Rectangle 28"/>
            <p:cNvSpPr>
              <a:spLocks noChangeArrowheads="1"/>
            </p:cNvSpPr>
            <p:nvPr/>
          </p:nvSpPr>
          <p:spPr bwMode="auto">
            <a:xfrm>
              <a:off x="4672" y="2124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15" name="Text Box 29"/>
            <p:cNvSpPr txBox="1">
              <a:spLocks noChangeArrowheads="1"/>
            </p:cNvSpPr>
            <p:nvPr/>
          </p:nvSpPr>
          <p:spPr bwMode="auto">
            <a:xfrm>
              <a:off x="3175" y="2273"/>
              <a:ext cx="703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48616" name="Text Box 30"/>
            <p:cNvSpPr txBox="1">
              <a:spLocks noChangeArrowheads="1"/>
            </p:cNvSpPr>
            <p:nvPr/>
          </p:nvSpPr>
          <p:spPr bwMode="auto">
            <a:xfrm>
              <a:off x="4787" y="2183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48617" name="Text Box 31"/>
            <p:cNvSpPr txBox="1">
              <a:spLocks noChangeArrowheads="1"/>
            </p:cNvSpPr>
            <p:nvPr/>
          </p:nvSpPr>
          <p:spPr bwMode="auto">
            <a:xfrm>
              <a:off x="3970" y="2183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6" name="组合 33"/>
          <p:cNvGrpSpPr/>
          <p:nvPr/>
        </p:nvGrpSpPr>
        <p:grpSpPr>
          <a:xfrm>
            <a:off x="2733613" y="5949280"/>
            <a:ext cx="7416801" cy="370840"/>
            <a:chOff x="1209613" y="5844887"/>
            <a:chExt cx="7416801" cy="370840"/>
          </a:xfrm>
        </p:grpSpPr>
        <p:cxnSp>
          <p:nvCxnSpPr>
            <p:cNvPr id="3145730" name="直接箭头连接符 31"/>
            <p:cNvCxnSpPr>
              <a:cxnSpLocks/>
            </p:cNvCxnSpPr>
            <p:nvPr/>
          </p:nvCxnSpPr>
          <p:spPr bwMode="auto">
            <a:xfrm>
              <a:off x="1209613" y="5844887"/>
              <a:ext cx="7416801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8618" name="TextBox 4"/>
            <p:cNvSpPr txBox="1"/>
            <p:nvPr/>
          </p:nvSpPr>
          <p:spPr>
            <a:xfrm>
              <a:off x="4352353" y="5844887"/>
              <a:ext cx="123375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时间</a:t>
              </a:r>
            </a:p>
          </p:txBody>
        </p:sp>
      </p:grpSp>
      <p:sp>
        <p:nvSpPr>
          <p:cNvPr id="1048619" name="椭圆 34"/>
          <p:cNvSpPr/>
          <p:nvPr/>
        </p:nvSpPr>
        <p:spPr>
          <a:xfrm>
            <a:off x="1995994" y="112474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20" name="文本框 35"/>
          <p:cNvSpPr txBox="1"/>
          <p:nvPr/>
        </p:nvSpPr>
        <p:spPr>
          <a:xfrm>
            <a:off x="2463997" y="1124744"/>
            <a:ext cx="19608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指令流水线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矩形 1"/>
          <p:cNvSpPr/>
          <p:nvPr/>
        </p:nvSpPr>
        <p:spPr>
          <a:xfrm>
            <a:off x="2099256" y="1340768"/>
            <a:ext cx="3230880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）控制标志位。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28" name="Rectangle 3"/>
          <p:cNvSpPr txBox="1">
            <a:spLocks noChangeArrowheads="1"/>
          </p:cNvSpPr>
          <p:nvPr/>
        </p:nvSpPr>
        <p:spPr>
          <a:xfrm>
            <a:off x="2063552" y="2204864"/>
            <a:ext cx="7772400" cy="3528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：陷井标志位，也叫跟踪标志位。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处于单步执行指令的工作方式。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：中断允许标志位。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可以响应可屏蔽中断请求。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：方向标志位。在数据串操作时确定操作的方向。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，地址指针按自减方式；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，地址指针按自增方式进行。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"/>
          <p:cNvGrpSpPr/>
          <p:nvPr/>
        </p:nvGrpSpPr>
        <p:grpSpPr>
          <a:xfrm>
            <a:off x="2351584" y="0"/>
            <a:ext cx="7992888" cy="839639"/>
            <a:chOff x="827584" y="0"/>
            <a:chExt cx="7992888" cy="839639"/>
          </a:xfrm>
        </p:grpSpPr>
        <p:sp>
          <p:nvSpPr>
            <p:cNvPr id="1048929" name="六边形 2"/>
            <p:cNvSpPr/>
            <p:nvPr/>
          </p:nvSpPr>
          <p:spPr>
            <a:xfrm>
              <a:off x="1119858" y="93956"/>
              <a:ext cx="770061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11.1.4  8086/8088CPU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的存储器组织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6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30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31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3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33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934" name="椭圆 9"/>
          <p:cNvSpPr/>
          <p:nvPr/>
        </p:nvSpPr>
        <p:spPr>
          <a:xfrm>
            <a:off x="1955589" y="980728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35" name="文本框 10"/>
          <p:cNvSpPr txBox="1"/>
          <p:nvPr/>
        </p:nvSpPr>
        <p:spPr>
          <a:xfrm>
            <a:off x="2521237" y="1013252"/>
            <a:ext cx="3383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物理地址与逻辑地址</a:t>
            </a:r>
          </a:p>
        </p:txBody>
      </p:sp>
      <p:sp>
        <p:nvSpPr>
          <p:cNvPr id="1048936" name="Rectangle 3"/>
          <p:cNvSpPr txBox="1">
            <a:spLocks noChangeArrowheads="1"/>
          </p:cNvSpPr>
          <p:nvPr/>
        </p:nvSpPr>
        <p:spPr>
          <a:xfrm>
            <a:off x="2455195" y="2517678"/>
            <a:ext cx="7488238" cy="27363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①指每个内存单元在整个内存空间中具有的唯一的地址。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8086/8088CPU有20根地址线，它可以产生20位的地址码，寻址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范围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为2</a:t>
            </a:r>
            <a:r>
              <a:rPr lang="zh-CN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。同时存储器按照字节进行编址，因此存储器最大容量为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8" name="组合 14"/>
          <p:cNvGrpSpPr/>
          <p:nvPr/>
        </p:nvGrpSpPr>
        <p:grpSpPr>
          <a:xfrm>
            <a:off x="2211091" y="1716975"/>
            <a:ext cx="2062620" cy="508619"/>
            <a:chOff x="687091" y="1716975"/>
            <a:chExt cx="2062620" cy="508619"/>
          </a:xfrm>
        </p:grpSpPr>
        <p:pic>
          <p:nvPicPr>
            <p:cNvPr id="209719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091" y="176825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8937" name="矩形 13"/>
            <p:cNvSpPr/>
            <p:nvPr/>
          </p:nvSpPr>
          <p:spPr>
            <a:xfrm>
              <a:off x="1144431" y="1716975"/>
              <a:ext cx="1605280" cy="4851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物理地址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8"/>
          <p:cNvGrpSpPr/>
          <p:nvPr/>
        </p:nvGrpSpPr>
        <p:grpSpPr bwMode="auto">
          <a:xfrm>
            <a:off x="4449960" y="2319584"/>
            <a:ext cx="5678488" cy="3752850"/>
            <a:chOff x="-346" y="-34"/>
            <a:chExt cx="3577" cy="2364"/>
          </a:xfrm>
        </p:grpSpPr>
        <p:sp>
          <p:nvSpPr>
            <p:cNvPr id="1048938" name="Rectangle 9"/>
            <p:cNvSpPr>
              <a:spLocks noChangeArrowheads="1"/>
            </p:cNvSpPr>
            <p:nvPr/>
          </p:nvSpPr>
          <p:spPr bwMode="auto">
            <a:xfrm>
              <a:off x="1728" y="384"/>
              <a:ext cx="1056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048939" name="Line 10"/>
            <p:cNvSpPr>
              <a:spLocks noChangeShapeType="1"/>
            </p:cNvSpPr>
            <p:nvPr/>
          </p:nvSpPr>
          <p:spPr bwMode="auto">
            <a:xfrm>
              <a:off x="1728" y="5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48940" name="Line 11"/>
            <p:cNvSpPr>
              <a:spLocks noChangeShapeType="1"/>
            </p:cNvSpPr>
            <p:nvPr/>
          </p:nvSpPr>
          <p:spPr bwMode="auto">
            <a:xfrm>
              <a:off x="1728" y="7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48941" name="Line 12"/>
            <p:cNvSpPr>
              <a:spLocks noChangeShapeType="1"/>
            </p:cNvSpPr>
            <p:nvPr/>
          </p:nvSpPr>
          <p:spPr bwMode="auto">
            <a:xfrm>
              <a:off x="1728" y="9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48942" name="Line 13"/>
            <p:cNvSpPr>
              <a:spLocks noChangeShapeType="1"/>
            </p:cNvSpPr>
            <p:nvPr/>
          </p:nvSpPr>
          <p:spPr bwMode="auto">
            <a:xfrm>
              <a:off x="1728" y="18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48943" name="Line 14"/>
            <p:cNvSpPr>
              <a:spLocks noChangeShapeType="1"/>
            </p:cNvSpPr>
            <p:nvPr/>
          </p:nvSpPr>
          <p:spPr bwMode="auto">
            <a:xfrm>
              <a:off x="1728" y="168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48944" name="Text Box 15"/>
            <p:cNvSpPr txBox="1">
              <a:spLocks noChangeArrowheads="1"/>
            </p:cNvSpPr>
            <p:nvPr/>
          </p:nvSpPr>
          <p:spPr bwMode="auto">
            <a:xfrm>
              <a:off x="2109" y="1104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…...</a:t>
              </a:r>
            </a:p>
          </p:txBody>
        </p:sp>
        <p:sp>
          <p:nvSpPr>
            <p:cNvPr id="1048945" name="Text Box 16"/>
            <p:cNvSpPr txBox="1">
              <a:spLocks noChangeArrowheads="1"/>
            </p:cNvSpPr>
            <p:nvPr/>
          </p:nvSpPr>
          <p:spPr bwMode="auto">
            <a:xfrm>
              <a:off x="2640" y="166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8946" name="Rectangle 17"/>
            <p:cNvSpPr>
              <a:spLocks noChangeArrowheads="1"/>
            </p:cNvSpPr>
            <p:nvPr/>
          </p:nvSpPr>
          <p:spPr bwMode="auto">
            <a:xfrm>
              <a:off x="1680" y="16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48947" name="Text Box 18"/>
            <p:cNvSpPr txBox="1">
              <a:spLocks noChangeArrowheads="1"/>
            </p:cNvSpPr>
            <p:nvPr/>
          </p:nvSpPr>
          <p:spPr bwMode="auto">
            <a:xfrm>
              <a:off x="1632" y="-34"/>
              <a:ext cx="1599" cy="2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存储单元（字节）</a:t>
              </a:r>
            </a:p>
          </p:txBody>
        </p:sp>
        <p:sp>
          <p:nvSpPr>
            <p:cNvPr id="1048948" name="Text Box 19"/>
            <p:cNvSpPr txBox="1">
              <a:spLocks noChangeArrowheads="1"/>
            </p:cNvSpPr>
            <p:nvPr/>
          </p:nvSpPr>
          <p:spPr bwMode="auto">
            <a:xfrm>
              <a:off x="126" y="0"/>
              <a:ext cx="1314" cy="2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二进制数地址</a:t>
              </a:r>
            </a:p>
          </p:txBody>
        </p:sp>
        <p:sp>
          <p:nvSpPr>
            <p:cNvPr id="1048949" name="Text Box 20"/>
            <p:cNvSpPr txBox="1">
              <a:spLocks noChangeArrowheads="1"/>
            </p:cNvSpPr>
            <p:nvPr/>
          </p:nvSpPr>
          <p:spPr bwMode="auto">
            <a:xfrm>
              <a:off x="-346" y="347"/>
              <a:ext cx="2074" cy="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00000000000000000000</a:t>
              </a:r>
            </a:p>
          </p:txBody>
        </p:sp>
        <p:sp>
          <p:nvSpPr>
            <p:cNvPr id="1048950" name="Text Box 21"/>
            <p:cNvSpPr txBox="1">
              <a:spLocks noChangeArrowheads="1"/>
            </p:cNvSpPr>
            <p:nvPr/>
          </p:nvSpPr>
          <p:spPr bwMode="auto">
            <a:xfrm>
              <a:off x="-346" y="529"/>
              <a:ext cx="2074" cy="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dirty="0">
                  <a:solidFill>
                    <a:schemeClr val="tx1"/>
                  </a:solidFill>
                </a:rPr>
                <a:t>00000000000000000001</a:t>
              </a:r>
            </a:p>
          </p:txBody>
        </p:sp>
        <p:sp>
          <p:nvSpPr>
            <p:cNvPr id="1048951" name="Text Box 22"/>
            <p:cNvSpPr txBox="1">
              <a:spLocks noChangeArrowheads="1"/>
            </p:cNvSpPr>
            <p:nvPr/>
          </p:nvSpPr>
          <p:spPr bwMode="auto">
            <a:xfrm>
              <a:off x="-342" y="710"/>
              <a:ext cx="2070" cy="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00000000000000000010</a:t>
              </a:r>
            </a:p>
          </p:txBody>
        </p:sp>
        <p:sp>
          <p:nvSpPr>
            <p:cNvPr id="1048952" name="Text Box 23"/>
            <p:cNvSpPr txBox="1">
              <a:spLocks noChangeArrowheads="1"/>
            </p:cNvSpPr>
            <p:nvPr/>
          </p:nvSpPr>
          <p:spPr bwMode="auto">
            <a:xfrm>
              <a:off x="717" y="1056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1048953" name="Text Box 24"/>
            <p:cNvSpPr txBox="1">
              <a:spLocks noChangeArrowheads="1"/>
            </p:cNvSpPr>
            <p:nvPr/>
          </p:nvSpPr>
          <p:spPr bwMode="auto">
            <a:xfrm>
              <a:off x="-346" y="1632"/>
              <a:ext cx="2171" cy="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1110</a:t>
              </a:r>
            </a:p>
          </p:txBody>
        </p:sp>
        <p:sp>
          <p:nvSpPr>
            <p:cNvPr id="1048954" name="Text Box 25"/>
            <p:cNvSpPr txBox="1">
              <a:spLocks noChangeArrowheads="1"/>
            </p:cNvSpPr>
            <p:nvPr/>
          </p:nvSpPr>
          <p:spPr bwMode="auto">
            <a:xfrm>
              <a:off x="-340" y="1824"/>
              <a:ext cx="2081" cy="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  <a:r>
                <a:rPr lang="en-US" altLang="zh-CN" sz="2400">
                  <a:solidFill>
                    <a:schemeClr val="tx1"/>
                  </a:solidFill>
                </a:rPr>
                <a:t>,</a:t>
              </a:r>
              <a:r>
                <a:rPr lang="zh-CN" altLang="zh-CN" sz="2400">
                  <a:solidFill>
                    <a:schemeClr val="tx1"/>
                  </a:solidFill>
                </a:rPr>
                <a:t>1111</a:t>
              </a:r>
            </a:p>
          </p:txBody>
        </p:sp>
      </p:grpSp>
      <p:grpSp>
        <p:nvGrpSpPr>
          <p:cNvPr id="181" name="Group 26"/>
          <p:cNvGrpSpPr/>
          <p:nvPr/>
        </p:nvGrpSpPr>
        <p:grpSpPr bwMode="auto">
          <a:xfrm>
            <a:off x="2108398" y="2373559"/>
            <a:ext cx="2413000" cy="3357563"/>
            <a:chOff x="-224" y="0"/>
            <a:chExt cx="1520" cy="2115"/>
          </a:xfrm>
        </p:grpSpPr>
        <p:sp>
          <p:nvSpPr>
            <p:cNvPr id="1048955" name="Text Box 27"/>
            <p:cNvSpPr txBox="1">
              <a:spLocks noChangeArrowheads="1"/>
            </p:cNvSpPr>
            <p:nvPr/>
          </p:nvSpPr>
          <p:spPr bwMode="auto">
            <a:xfrm>
              <a:off x="-224" y="0"/>
              <a:ext cx="1520" cy="2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十六进制数地址</a:t>
              </a:r>
            </a:p>
          </p:txBody>
        </p:sp>
        <p:sp>
          <p:nvSpPr>
            <p:cNvPr id="1048956" name="Text Box 28"/>
            <p:cNvSpPr txBox="1">
              <a:spLocks noChangeArrowheads="1"/>
            </p:cNvSpPr>
            <p:nvPr/>
          </p:nvSpPr>
          <p:spPr bwMode="auto">
            <a:xfrm>
              <a:off x="227" y="384"/>
              <a:ext cx="84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00000H</a:t>
              </a:r>
            </a:p>
          </p:txBody>
        </p:sp>
        <p:sp>
          <p:nvSpPr>
            <p:cNvPr id="1048957" name="Text Box 29"/>
            <p:cNvSpPr txBox="1">
              <a:spLocks noChangeArrowheads="1"/>
            </p:cNvSpPr>
            <p:nvPr/>
          </p:nvSpPr>
          <p:spPr bwMode="auto">
            <a:xfrm>
              <a:off x="224" y="576"/>
              <a:ext cx="89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00001H</a:t>
              </a:r>
            </a:p>
          </p:txBody>
        </p:sp>
        <p:sp>
          <p:nvSpPr>
            <p:cNvPr id="1048958" name="Text Box 30"/>
            <p:cNvSpPr txBox="1">
              <a:spLocks noChangeArrowheads="1"/>
            </p:cNvSpPr>
            <p:nvPr/>
          </p:nvSpPr>
          <p:spPr bwMode="auto">
            <a:xfrm>
              <a:off x="227" y="789"/>
              <a:ext cx="84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dirty="0">
                  <a:solidFill>
                    <a:schemeClr val="tx1"/>
                  </a:solidFill>
                </a:rPr>
                <a:t>00002H</a:t>
              </a:r>
            </a:p>
          </p:txBody>
        </p:sp>
        <p:sp>
          <p:nvSpPr>
            <p:cNvPr id="1048959" name="Text Box 31"/>
            <p:cNvSpPr txBox="1">
              <a:spLocks noChangeArrowheads="1"/>
            </p:cNvSpPr>
            <p:nvPr/>
          </p:nvSpPr>
          <p:spPr bwMode="auto">
            <a:xfrm>
              <a:off x="65" y="1632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zh-CN" sz="2400">
                  <a:solidFill>
                    <a:schemeClr val="tx1"/>
                  </a:solidFill>
                </a:rPr>
                <a:t>FFFFEH</a:t>
              </a:r>
            </a:p>
          </p:txBody>
        </p:sp>
        <p:sp>
          <p:nvSpPr>
            <p:cNvPr id="1048960" name="Text Box 32"/>
            <p:cNvSpPr txBox="1">
              <a:spLocks noChangeArrowheads="1"/>
            </p:cNvSpPr>
            <p:nvPr/>
          </p:nvSpPr>
          <p:spPr bwMode="auto">
            <a:xfrm>
              <a:off x="72" y="1824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zh-CN" sz="2400">
                  <a:solidFill>
                    <a:schemeClr val="tx1"/>
                  </a:solidFill>
                </a:rPr>
                <a:t>FFFFFH</a:t>
              </a:r>
            </a:p>
          </p:txBody>
        </p:sp>
        <p:sp>
          <p:nvSpPr>
            <p:cNvPr id="1048961" name="Text Box 33"/>
            <p:cNvSpPr txBox="1">
              <a:spLocks noChangeArrowheads="1"/>
            </p:cNvSpPr>
            <p:nvPr/>
          </p:nvSpPr>
          <p:spPr bwMode="auto">
            <a:xfrm>
              <a:off x="494" y="1056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…...</a:t>
              </a:r>
            </a:p>
          </p:txBody>
        </p:sp>
      </p:grpSp>
      <p:sp>
        <p:nvSpPr>
          <p:cNvPr id="1048962" name="TextBox 33"/>
          <p:cNvSpPr txBox="1"/>
          <p:nvPr/>
        </p:nvSpPr>
        <p:spPr>
          <a:xfrm>
            <a:off x="1933822" y="836712"/>
            <a:ext cx="7618562" cy="110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b="1"/>
              <a:t>在</a:t>
            </a:r>
            <a:r>
              <a:rPr lang="zh-CN" altLang="zh-CN" sz="2800" b="1" dirty="0"/>
              <a:t>源程序中常用5位十六进制数或一个符号来表示一个存储单元的地址。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Rectangle 5"/>
          <p:cNvSpPr>
            <a:spLocks noChangeArrowheads="1"/>
          </p:cNvSpPr>
          <p:nvPr/>
        </p:nvSpPr>
        <p:spPr bwMode="auto">
          <a:xfrm>
            <a:off x="2103438" y="4032597"/>
            <a:ext cx="5834062" cy="10009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例如，将数据3456H放在地址为09235H的存储单元中的存储分配。</a:t>
            </a:r>
          </a:p>
        </p:txBody>
      </p:sp>
      <p:grpSp>
        <p:nvGrpSpPr>
          <p:cNvPr id="183" name="Group 6"/>
          <p:cNvGrpSpPr/>
          <p:nvPr/>
        </p:nvGrpSpPr>
        <p:grpSpPr bwMode="auto">
          <a:xfrm>
            <a:off x="8045450" y="3743672"/>
            <a:ext cx="2590800" cy="2133600"/>
            <a:chOff x="0" y="0"/>
            <a:chExt cx="1632" cy="1344"/>
          </a:xfrm>
        </p:grpSpPr>
        <p:sp>
          <p:nvSpPr>
            <p:cNvPr id="1048964" name="Rectangle 7"/>
            <p:cNvSpPr>
              <a:spLocks noChangeArrowheads="1"/>
            </p:cNvSpPr>
            <p:nvPr/>
          </p:nvSpPr>
          <p:spPr bwMode="auto">
            <a:xfrm>
              <a:off x="768" y="288"/>
              <a:ext cx="57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965" name="Line 8"/>
            <p:cNvSpPr>
              <a:spLocks noChangeShapeType="1"/>
            </p:cNvSpPr>
            <p:nvPr/>
          </p:nvSpPr>
          <p:spPr bwMode="auto">
            <a:xfrm>
              <a:off x="768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66" name="Line 9"/>
            <p:cNvSpPr>
              <a:spLocks noChangeShapeType="1"/>
            </p:cNvSpPr>
            <p:nvPr/>
          </p:nvSpPr>
          <p:spPr bwMode="auto">
            <a:xfrm>
              <a:off x="768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67" name="Line 10"/>
            <p:cNvSpPr>
              <a:spLocks noChangeShapeType="1"/>
            </p:cNvSpPr>
            <p:nvPr/>
          </p:nvSpPr>
          <p:spPr bwMode="auto">
            <a:xfrm>
              <a:off x="768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68" name="Text Box 11"/>
            <p:cNvSpPr txBox="1">
              <a:spLocks noChangeArrowheads="1"/>
            </p:cNvSpPr>
            <p:nvPr/>
          </p:nvSpPr>
          <p:spPr bwMode="auto">
            <a:xfrm>
              <a:off x="912" y="33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48969" name="Text Box 12"/>
            <p:cNvSpPr txBox="1">
              <a:spLocks noChangeArrowheads="1"/>
            </p:cNvSpPr>
            <p:nvPr/>
          </p:nvSpPr>
          <p:spPr bwMode="auto">
            <a:xfrm>
              <a:off x="960" y="10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48970" name="Text Box 13"/>
            <p:cNvSpPr txBox="1">
              <a:spLocks noChangeArrowheads="1"/>
            </p:cNvSpPr>
            <p:nvPr/>
          </p:nvSpPr>
          <p:spPr bwMode="auto">
            <a:xfrm>
              <a:off x="144" y="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地址</a:t>
              </a:r>
            </a:p>
          </p:txBody>
        </p:sp>
        <p:sp>
          <p:nvSpPr>
            <p:cNvPr id="1048971" name="Text Box 14"/>
            <p:cNvSpPr txBox="1">
              <a:spLocks noChangeArrowheads="1"/>
            </p:cNvSpPr>
            <p:nvPr/>
          </p:nvSpPr>
          <p:spPr bwMode="auto">
            <a:xfrm>
              <a:off x="624" y="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存储单元</a:t>
              </a:r>
            </a:p>
          </p:txBody>
        </p:sp>
        <p:sp>
          <p:nvSpPr>
            <p:cNvPr id="1048972" name="Text Box 15"/>
            <p:cNvSpPr txBox="1">
              <a:spLocks noChangeArrowheads="1"/>
            </p:cNvSpPr>
            <p:nvPr/>
          </p:nvSpPr>
          <p:spPr bwMode="auto">
            <a:xfrm>
              <a:off x="0" y="57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09235H</a:t>
              </a:r>
            </a:p>
          </p:txBody>
        </p:sp>
        <p:sp>
          <p:nvSpPr>
            <p:cNvPr id="1048973" name="Text Box 16"/>
            <p:cNvSpPr txBox="1">
              <a:spLocks noChangeArrowheads="1"/>
            </p:cNvSpPr>
            <p:nvPr/>
          </p:nvSpPr>
          <p:spPr bwMode="auto">
            <a:xfrm>
              <a:off x="0" y="76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09236H</a:t>
              </a:r>
            </a:p>
          </p:txBody>
        </p:sp>
        <p:sp>
          <p:nvSpPr>
            <p:cNvPr id="1048974" name="Text Box 17"/>
            <p:cNvSpPr txBox="1">
              <a:spLocks noChangeArrowheads="1"/>
            </p:cNvSpPr>
            <p:nvPr/>
          </p:nvSpPr>
          <p:spPr bwMode="auto">
            <a:xfrm>
              <a:off x="813" y="576"/>
              <a:ext cx="49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56</a:t>
              </a:r>
              <a:r>
                <a:rPr lang="en-US" altLang="zh-CN" sz="2400"/>
                <a:t>H</a:t>
              </a:r>
              <a:endParaRPr lang="zh-CN" altLang="zh-CN" sz="2400"/>
            </a:p>
          </p:txBody>
        </p:sp>
        <p:sp>
          <p:nvSpPr>
            <p:cNvPr id="1048975" name="Rectangle 18"/>
            <p:cNvSpPr>
              <a:spLocks noChangeArrowheads="1"/>
            </p:cNvSpPr>
            <p:nvPr/>
          </p:nvSpPr>
          <p:spPr bwMode="auto">
            <a:xfrm>
              <a:off x="813" y="768"/>
              <a:ext cx="46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/>
                <a:t>34</a:t>
              </a:r>
              <a:r>
                <a:rPr lang="en-US" altLang="zh-CN" sz="2400"/>
                <a:t>H</a:t>
              </a:r>
              <a:endParaRPr lang="zh-CN" altLang="zh-CN" sz="2400"/>
            </a:p>
          </p:txBody>
        </p:sp>
      </p:grpSp>
      <p:sp>
        <p:nvSpPr>
          <p:cNvPr id="1048976" name="TextBox 18"/>
          <p:cNvSpPr txBox="1"/>
          <p:nvPr/>
        </p:nvSpPr>
        <p:spPr>
          <a:xfrm>
            <a:off x="1914005" y="904131"/>
            <a:ext cx="8280920" cy="22451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/>
              <a:t>任何两个相邻字节单元就构成一个</a:t>
            </a:r>
            <a:r>
              <a:rPr lang="zh-CN" altLang="zh-CN" sz="2400" b="1"/>
              <a:t>字单元</a:t>
            </a:r>
            <a:r>
              <a:rPr lang="zh-CN" altLang="en-US" sz="2400" b="1"/>
              <a:t>；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字单元的地址为两个</a:t>
            </a:r>
            <a:r>
              <a:rPr lang="zh-CN" altLang="zh-CN" sz="2400" b="1"/>
              <a:t>字节单元的</a:t>
            </a:r>
            <a:r>
              <a:rPr lang="zh-CN" altLang="en-US" sz="2400" b="1"/>
              <a:t>低</a:t>
            </a:r>
            <a:r>
              <a:rPr lang="zh-CN" altLang="zh-CN" sz="2400" b="1"/>
              <a:t>地址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字</a:t>
            </a:r>
            <a:r>
              <a:rPr lang="zh-CN" altLang="zh-CN" sz="2400" b="1" dirty="0"/>
              <a:t>数据的存放规则是低8位放在较低地址字节单元中，高8位放在较高地址字节单元</a:t>
            </a:r>
            <a:r>
              <a:rPr lang="zh-CN" altLang="zh-CN" sz="2400" b="1"/>
              <a:t>中。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8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8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3" grpId="0" autoUpdateAnimBg="0"/>
      <p:bldP spid="1048976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Rectangle 3"/>
          <p:cNvSpPr>
            <a:spLocks noChangeArrowheads="1"/>
          </p:cNvSpPr>
          <p:nvPr/>
        </p:nvSpPr>
        <p:spPr bwMode="auto">
          <a:xfrm>
            <a:off x="2039688" y="1628800"/>
            <a:ext cx="7831138" cy="46166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 dirty="0">
                <a:solidFill>
                  <a:schemeClr val="tx1"/>
                </a:solidFill>
              </a:rPr>
              <a:t>1.  每个段最大长度为64K（65536）个字节单元组成。</a:t>
            </a:r>
          </a:p>
        </p:txBody>
      </p:sp>
      <p:sp>
        <p:nvSpPr>
          <p:cNvPr id="1048978" name="Rectangle 2"/>
          <p:cNvSpPr>
            <a:spLocks noChangeArrowheads="1"/>
          </p:cNvSpPr>
          <p:nvPr/>
        </p:nvSpPr>
        <p:spPr bwMode="auto">
          <a:xfrm>
            <a:off x="2039687" y="2276872"/>
            <a:ext cx="8536311" cy="46166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2. 每个段的起始地址（段首地址）必须是一个小节的首址。</a:t>
            </a:r>
          </a:p>
        </p:txBody>
      </p:sp>
      <p:sp>
        <p:nvSpPr>
          <p:cNvPr id="1048979" name="Rectangle 4"/>
          <p:cNvSpPr>
            <a:spLocks noChangeArrowheads="1"/>
          </p:cNvSpPr>
          <p:nvPr/>
        </p:nvSpPr>
        <p:spPr bwMode="auto">
          <a:xfrm>
            <a:off x="2063750" y="2848000"/>
            <a:ext cx="860425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 dirty="0">
                <a:solidFill>
                  <a:schemeClr val="tx1"/>
                </a:solidFill>
              </a:rPr>
              <a:t>从0地址开始，每16个字节单元称为一个小节（Paragraph）1MB内存就可划分为64K个小节。</a:t>
            </a:r>
          </a:p>
        </p:txBody>
      </p:sp>
      <p:grpSp>
        <p:nvGrpSpPr>
          <p:cNvPr id="185" name="Group 5"/>
          <p:cNvGrpSpPr/>
          <p:nvPr/>
        </p:nvGrpSpPr>
        <p:grpSpPr bwMode="auto">
          <a:xfrm>
            <a:off x="2207568" y="3933056"/>
            <a:ext cx="7873999" cy="2308225"/>
            <a:chOff x="0" y="0"/>
            <a:chExt cx="4960" cy="1454"/>
          </a:xfrm>
          <a:solidFill>
            <a:srgbClr val="FFFF00"/>
          </a:solidFill>
        </p:grpSpPr>
        <p:sp>
          <p:nvSpPr>
            <p:cNvPr id="1048980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4960" cy="145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</a:rPr>
                <a:t>第    </a:t>
              </a: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    小节：00000H，00001H，00002H……0000FH</a:t>
              </a:r>
            </a:p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</a:rPr>
                <a:t>第    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</a:rPr>
                <a:t>    小节：00010H，00011H，00012H……00</a:t>
              </a: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1FH</a:t>
              </a:r>
            </a:p>
            <a:p>
              <a:pPr algn="l" eaLnBrk="1" hangingPunct="1"/>
              <a:endParaRPr lang="zh-CN" altLang="en-US" sz="2400">
                <a:solidFill>
                  <a:schemeClr val="tx1"/>
                </a:solidFill>
              </a:endParaRPr>
            </a:p>
            <a:p>
              <a:pPr algn="l" eaLnBrk="1" hangingPunct="1"/>
              <a:endParaRPr lang="zh-CN" altLang="en-US" sz="2400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</a:rPr>
                <a:t>第6553</a:t>
              </a:r>
              <a:r>
                <a:rPr lang="en-US" altLang="zh-CN" sz="2400">
                  <a:solidFill>
                    <a:schemeClr val="tx1"/>
                  </a:solidFill>
                </a:rPr>
                <a:t>4</a:t>
              </a:r>
              <a:r>
                <a:rPr lang="zh-CN" altLang="en-US" sz="2400">
                  <a:solidFill>
                    <a:schemeClr val="tx1"/>
                  </a:solidFill>
                </a:rPr>
                <a:t>小节：FFFE0H   FFFE1H  FFFE2H……FFFEFH</a:t>
              </a:r>
            </a:p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</a:rPr>
                <a:t>第6553</a:t>
              </a:r>
              <a:r>
                <a:rPr lang="en-US" altLang="zh-CN" sz="2400">
                  <a:solidFill>
                    <a:schemeClr val="tx1"/>
                  </a:solidFill>
                </a:rPr>
                <a:t>5</a:t>
              </a:r>
              <a:r>
                <a:rPr lang="zh-CN" altLang="en-US" sz="2400">
                  <a:solidFill>
                    <a:schemeClr val="tx1"/>
                  </a:solidFill>
                </a:rPr>
                <a:t>小节：FFFF0H   FFFF1H   FFFF2H……FFFFFH</a:t>
              </a:r>
            </a:p>
          </p:txBody>
        </p:sp>
        <p:sp>
          <p:nvSpPr>
            <p:cNvPr id="1048981" name="Text Box 7"/>
            <p:cNvSpPr txBox="1">
              <a:spLocks noChangeArrowheads="1"/>
            </p:cNvSpPr>
            <p:nvPr/>
          </p:nvSpPr>
          <p:spPr bwMode="auto">
            <a:xfrm>
              <a:off x="487" y="560"/>
              <a:ext cx="346" cy="38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  <p:sp>
          <p:nvSpPr>
            <p:cNvPr id="1048982" name="Text Box 8"/>
            <p:cNvSpPr txBox="1">
              <a:spLocks noChangeArrowheads="1"/>
            </p:cNvSpPr>
            <p:nvPr/>
          </p:nvSpPr>
          <p:spPr bwMode="auto">
            <a:xfrm>
              <a:off x="1543" y="560"/>
              <a:ext cx="346" cy="38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  <p:sp>
          <p:nvSpPr>
            <p:cNvPr id="1048983" name="Text Box 9"/>
            <p:cNvSpPr txBox="1">
              <a:spLocks noChangeArrowheads="1"/>
            </p:cNvSpPr>
            <p:nvPr/>
          </p:nvSpPr>
          <p:spPr bwMode="auto">
            <a:xfrm>
              <a:off x="2359" y="560"/>
              <a:ext cx="346" cy="38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  <p:sp>
          <p:nvSpPr>
            <p:cNvPr id="1048984" name="Text Box 10"/>
            <p:cNvSpPr txBox="1">
              <a:spLocks noChangeArrowheads="1"/>
            </p:cNvSpPr>
            <p:nvPr/>
          </p:nvSpPr>
          <p:spPr bwMode="auto">
            <a:xfrm>
              <a:off x="3175" y="560"/>
              <a:ext cx="346" cy="38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  <p:sp>
          <p:nvSpPr>
            <p:cNvPr id="1048985" name="Text Box 11"/>
            <p:cNvSpPr txBox="1">
              <a:spLocks noChangeArrowheads="1"/>
            </p:cNvSpPr>
            <p:nvPr/>
          </p:nvSpPr>
          <p:spPr bwMode="auto">
            <a:xfrm>
              <a:off x="4135" y="560"/>
              <a:ext cx="346" cy="43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…..</a:t>
              </a:r>
            </a:p>
          </p:txBody>
        </p:sp>
      </p:grpSp>
      <p:grpSp>
        <p:nvGrpSpPr>
          <p:cNvPr id="186" name="组合 11"/>
          <p:cNvGrpSpPr/>
          <p:nvPr/>
        </p:nvGrpSpPr>
        <p:grpSpPr>
          <a:xfrm>
            <a:off x="2423592" y="116632"/>
            <a:ext cx="2084709" cy="559897"/>
            <a:chOff x="687091" y="1716975"/>
            <a:chExt cx="2084709" cy="559897"/>
          </a:xfrm>
        </p:grpSpPr>
        <p:pic>
          <p:nvPicPr>
            <p:cNvPr id="2097192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091" y="176825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8986" name="矩形 13"/>
            <p:cNvSpPr/>
            <p:nvPr/>
          </p:nvSpPr>
          <p:spPr>
            <a:xfrm>
              <a:off x="1144431" y="1716975"/>
              <a:ext cx="1627369" cy="55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逻辑地址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987" name="Text Box 2"/>
          <p:cNvSpPr txBox="1">
            <a:spLocks noChangeArrowheads="1"/>
          </p:cNvSpPr>
          <p:nvPr/>
        </p:nvSpPr>
        <p:spPr bwMode="auto">
          <a:xfrm>
            <a:off x="2177256" y="899731"/>
            <a:ext cx="576341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</a:rPr>
              <a:t>8086/8088的存储器段结构</a:t>
            </a:r>
            <a:r>
              <a:rPr lang="zh-CN" altLang="en-US" sz="2800" dirty="0">
                <a:solidFill>
                  <a:schemeClr val="tx1"/>
                </a:solidFill>
              </a:rPr>
              <a:t>的</a:t>
            </a:r>
            <a:r>
              <a:rPr lang="zh-CN" altLang="zh-CN" sz="2800" dirty="0">
                <a:solidFill>
                  <a:schemeClr val="tx1"/>
                </a:solidFill>
              </a:rPr>
              <a:t>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7" grpId="0" animBg="1"/>
      <p:bldP spid="1048978" grpId="0" animBg="1"/>
      <p:bldP spid="1048979" grpId="0"/>
      <p:bldP spid="10489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组合 38"/>
          <p:cNvGrpSpPr/>
          <p:nvPr/>
        </p:nvGrpSpPr>
        <p:grpSpPr>
          <a:xfrm>
            <a:off x="3253074" y="1849959"/>
            <a:ext cx="3352800" cy="642937"/>
            <a:chOff x="2523902" y="1910359"/>
            <a:chExt cx="3352800" cy="642937"/>
          </a:xfrm>
        </p:grpSpPr>
        <p:sp>
          <p:nvSpPr>
            <p:cNvPr id="1048988" name="Text Box 47"/>
            <p:cNvSpPr txBox="1">
              <a:spLocks noChangeArrowheads="1"/>
            </p:cNvSpPr>
            <p:nvPr/>
          </p:nvSpPr>
          <p:spPr bwMode="auto">
            <a:xfrm>
              <a:off x="3252565" y="2156421"/>
              <a:ext cx="2362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段地址（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16位）</a:t>
              </a:r>
              <a:endParaRPr kumimoji="1" lang="zh-CN" altLang="en-US" sz="20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8989" name="AutoShape 49"/>
            <p:cNvSpPr/>
            <p:nvPr/>
          </p:nvSpPr>
          <p:spPr bwMode="auto">
            <a:xfrm rot="-5400000">
              <a:off x="4086002" y="348259"/>
              <a:ext cx="228600" cy="3352800"/>
            </a:xfrm>
            <a:prstGeom prst="leftBrace">
              <a:avLst>
                <a:gd name="adj1" fmla="val 122222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89" name="组合 39"/>
          <p:cNvGrpSpPr/>
          <p:nvPr/>
        </p:nvGrpSpPr>
        <p:grpSpPr>
          <a:xfrm>
            <a:off x="3298677" y="298530"/>
            <a:ext cx="4724400" cy="687388"/>
            <a:chOff x="2566765" y="308571"/>
            <a:chExt cx="4724400" cy="687388"/>
          </a:xfrm>
        </p:grpSpPr>
        <p:sp>
          <p:nvSpPr>
            <p:cNvPr id="1048990" name="Text Box 48"/>
            <p:cNvSpPr txBox="1">
              <a:spLocks noChangeArrowheads="1"/>
            </p:cNvSpPr>
            <p:nvPr/>
          </p:nvSpPr>
          <p:spPr bwMode="auto">
            <a:xfrm>
              <a:off x="3347815" y="308571"/>
              <a:ext cx="3671887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段首地址（段首的物理地址）</a:t>
              </a:r>
              <a:endParaRPr kumimoji="1" lang="zh-CN" altLang="en-US" sz="20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8991" name="AutoShape 52"/>
            <p:cNvSpPr/>
            <p:nvPr/>
          </p:nvSpPr>
          <p:spPr bwMode="auto">
            <a:xfrm rot="5400000">
              <a:off x="4791646" y="-1503560"/>
              <a:ext cx="274638" cy="4724400"/>
            </a:xfrm>
            <a:prstGeom prst="leftBrace">
              <a:avLst>
                <a:gd name="adj1" fmla="val 172182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90" name="组合 37"/>
          <p:cNvGrpSpPr/>
          <p:nvPr/>
        </p:nvGrpSpPr>
        <p:grpSpPr>
          <a:xfrm>
            <a:off x="3071664" y="914480"/>
            <a:ext cx="5184775" cy="866775"/>
            <a:chOff x="2339752" y="924521"/>
            <a:chExt cx="5184775" cy="866775"/>
          </a:xfrm>
        </p:grpSpPr>
        <p:sp>
          <p:nvSpPr>
            <p:cNvPr id="1048992" name="Rectangle 61"/>
            <p:cNvSpPr>
              <a:spLocks noChangeArrowheads="1"/>
            </p:cNvSpPr>
            <p:nvPr/>
          </p:nvSpPr>
          <p:spPr bwMode="auto">
            <a:xfrm>
              <a:off x="5941790" y="1180109"/>
              <a:ext cx="1506537" cy="6096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48993" name="Rectangle 44"/>
            <p:cNvSpPr>
              <a:spLocks noChangeArrowheads="1"/>
            </p:cNvSpPr>
            <p:nvPr/>
          </p:nvSpPr>
          <p:spPr bwMode="auto">
            <a:xfrm>
              <a:off x="2490565" y="1181696"/>
              <a:ext cx="3451225" cy="6096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48994" name="Text Box 46"/>
            <p:cNvSpPr txBox="1">
              <a:spLocks noChangeArrowheads="1"/>
            </p:cNvSpPr>
            <p:nvPr/>
          </p:nvSpPr>
          <p:spPr bwMode="auto">
            <a:xfrm>
              <a:off x="6148165" y="1257896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301010"/>
                  </a:solidFill>
                  <a:latin typeface="Times New Roman" pitchFamily="18" charset="0"/>
                  <a:ea typeface="宋体" pitchFamily="2" charset="-122"/>
                </a:rPr>
                <a:t>0 0 0 0</a:t>
              </a:r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8995" name="Text Box 50"/>
            <p:cNvSpPr txBox="1">
              <a:spLocks noChangeArrowheads="1"/>
            </p:cNvSpPr>
            <p:nvPr/>
          </p:nvSpPr>
          <p:spPr bwMode="auto">
            <a:xfrm>
              <a:off x="2566765" y="1257896"/>
              <a:ext cx="213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301010"/>
                  </a:solidFill>
                  <a:latin typeface="Times New Roman" pitchFamily="18" charset="0"/>
                  <a:ea typeface="宋体" pitchFamily="2" charset="-122"/>
                </a:rPr>
                <a:t>× × ×    • • •</a:t>
              </a:r>
            </a:p>
          </p:txBody>
        </p:sp>
        <p:sp>
          <p:nvSpPr>
            <p:cNvPr id="1048996" name="Text Box 51"/>
            <p:cNvSpPr txBox="1">
              <a:spLocks noChangeArrowheads="1"/>
            </p:cNvSpPr>
            <p:nvPr/>
          </p:nvSpPr>
          <p:spPr bwMode="auto">
            <a:xfrm>
              <a:off x="4624165" y="1262659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301010"/>
                  </a:solidFill>
                  <a:latin typeface="Times New Roman" pitchFamily="18" charset="0"/>
                  <a:ea typeface="宋体" pitchFamily="2" charset="-122"/>
                </a:rPr>
                <a:t>× × ×</a:t>
              </a:r>
              <a:endParaRPr kumimoji="1" lang="zh-CN" altLang="en-US" sz="2400" b="0">
                <a:solidFill>
                  <a:srgbClr val="30101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8997" name="Text Box 53"/>
            <p:cNvSpPr txBox="1">
              <a:spLocks noChangeArrowheads="1"/>
            </p:cNvSpPr>
            <p:nvPr/>
          </p:nvSpPr>
          <p:spPr bwMode="auto">
            <a:xfrm>
              <a:off x="2339752" y="924521"/>
              <a:ext cx="576263" cy="3365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ea typeface="宋体" pitchFamily="2" charset="-122"/>
                </a:rPr>
                <a:t>19</a:t>
              </a:r>
            </a:p>
          </p:txBody>
        </p:sp>
        <p:sp>
          <p:nvSpPr>
            <p:cNvPr id="1048998" name="Text Box 54"/>
            <p:cNvSpPr txBox="1">
              <a:spLocks noChangeArrowheads="1"/>
            </p:cNvSpPr>
            <p:nvPr/>
          </p:nvSpPr>
          <p:spPr bwMode="auto">
            <a:xfrm>
              <a:off x="7164165" y="924521"/>
              <a:ext cx="360362" cy="3365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1048999" name="Text Box 55"/>
            <p:cNvSpPr txBox="1">
              <a:spLocks noChangeArrowheads="1"/>
            </p:cNvSpPr>
            <p:nvPr/>
          </p:nvSpPr>
          <p:spPr bwMode="auto">
            <a:xfrm>
              <a:off x="5652865" y="924521"/>
              <a:ext cx="360362" cy="3365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1049000" name="Rectangle 3"/>
          <p:cNvSpPr txBox="1">
            <a:spLocks noChangeArrowheads="1"/>
          </p:cNvSpPr>
          <p:nvPr/>
        </p:nvSpPr>
        <p:spPr bwMode="auto">
          <a:xfrm>
            <a:off x="2582242" y="2821260"/>
            <a:ext cx="3846512" cy="3457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68288" indent="-268288" algn="l"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</a:pPr>
            <a:r>
              <a:rPr lang="zh-CN" altLang="en-US" kern="1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</a:t>
            </a:r>
          </a:p>
          <a:p>
            <a:pPr marL="712788" lvl="1" indent="-265113" eaLnBrk="1" hangingPunct="1">
              <a:lnSpc>
                <a:spcPct val="120000"/>
              </a:lnSpc>
            </a:pPr>
            <a:r>
              <a:rPr lang="zh-CN" altLang="en-US" kern="0"/>
              <a:t>段地址 =</a:t>
            </a:r>
            <a:r>
              <a:rPr lang="en-US" altLang="zh-CN" kern="0"/>
              <a:t>1234H</a:t>
            </a:r>
            <a:endParaRPr lang="en-US" altLang="zh-CN" kern="0" dirty="0"/>
          </a:p>
          <a:p>
            <a:pPr marL="712788" lvl="1" indent="-265113" eaLnBrk="1" hangingPunct="1">
              <a:lnSpc>
                <a:spcPct val="120000"/>
              </a:lnSpc>
            </a:pPr>
            <a:r>
              <a:rPr lang="zh-CN" altLang="en-US" kern="0" dirty="0"/>
              <a:t>段首地址</a:t>
            </a:r>
          </a:p>
          <a:p>
            <a:pPr marL="712788" lvl="1" indent="-265113" eaLnBrk="1" hangingPunct="1">
              <a:lnSpc>
                <a:spcPct val="120000"/>
              </a:lnSpc>
            </a:pPr>
            <a:r>
              <a:rPr lang="zh-CN" altLang="en-US" kern="0" dirty="0"/>
              <a:t>偏移地址</a:t>
            </a:r>
            <a:r>
              <a:rPr lang="en-US" altLang="zh-CN" kern="0" dirty="0"/>
              <a:t>=0009H</a:t>
            </a:r>
          </a:p>
          <a:p>
            <a:pPr marL="712788" lvl="1" indent="-265113" eaLnBrk="1" hangingPunct="1">
              <a:lnSpc>
                <a:spcPct val="120000"/>
              </a:lnSpc>
            </a:pPr>
            <a:r>
              <a:rPr lang="zh-CN" altLang="en-US" kern="0" dirty="0"/>
              <a:t>物理地址</a:t>
            </a:r>
          </a:p>
        </p:txBody>
      </p:sp>
      <p:grpSp>
        <p:nvGrpSpPr>
          <p:cNvPr id="191" name="组合 42"/>
          <p:cNvGrpSpPr/>
          <p:nvPr/>
        </p:nvGrpSpPr>
        <p:grpSpPr>
          <a:xfrm>
            <a:off x="4814267" y="5342210"/>
            <a:ext cx="3141662" cy="627063"/>
            <a:chOff x="3290267" y="5268912"/>
            <a:chExt cx="3141662" cy="627063"/>
          </a:xfrm>
        </p:grpSpPr>
        <p:sp>
          <p:nvSpPr>
            <p:cNvPr id="1049001" name="Text Box 17"/>
            <p:cNvSpPr txBox="1">
              <a:spLocks noChangeArrowheads="1"/>
            </p:cNvSpPr>
            <p:nvPr/>
          </p:nvSpPr>
          <p:spPr bwMode="auto">
            <a:xfrm>
              <a:off x="5212729" y="5438775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1234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049002" name="Line 18"/>
            <p:cNvSpPr>
              <a:spLocks noChangeShapeType="1"/>
            </p:cNvSpPr>
            <p:nvPr/>
          </p:nvSpPr>
          <p:spPr bwMode="auto">
            <a:xfrm>
              <a:off x="3290267" y="5268912"/>
              <a:ext cx="1970087" cy="412750"/>
            </a:xfrm>
            <a:prstGeom prst="line">
              <a:avLst/>
            </a:prstGeom>
            <a:noFill/>
            <a:ln w="22225" cap="sq">
              <a:solidFill>
                <a:srgbClr val="FF660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2" name="组合 40"/>
          <p:cNvGrpSpPr/>
          <p:nvPr/>
        </p:nvGrpSpPr>
        <p:grpSpPr>
          <a:xfrm>
            <a:off x="7892429" y="2876823"/>
            <a:ext cx="1731963" cy="3792537"/>
            <a:chOff x="6368429" y="2803525"/>
            <a:chExt cx="1731963" cy="3792537"/>
          </a:xfrm>
        </p:grpSpPr>
        <p:sp>
          <p:nvSpPr>
            <p:cNvPr id="1049003" name="Rectangle 4"/>
            <p:cNvSpPr>
              <a:spLocks noChangeArrowheads="1"/>
            </p:cNvSpPr>
            <p:nvPr/>
          </p:nvSpPr>
          <p:spPr bwMode="auto">
            <a:xfrm>
              <a:off x="6403354" y="33480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49004" name="Rectangle 5"/>
            <p:cNvSpPr>
              <a:spLocks noChangeArrowheads="1"/>
            </p:cNvSpPr>
            <p:nvPr/>
          </p:nvSpPr>
          <p:spPr bwMode="auto">
            <a:xfrm>
              <a:off x="6403354" y="37290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49005" name="Rectangle 6"/>
            <p:cNvSpPr>
              <a:spLocks noChangeArrowheads="1"/>
            </p:cNvSpPr>
            <p:nvPr/>
          </p:nvSpPr>
          <p:spPr bwMode="auto">
            <a:xfrm>
              <a:off x="6403354" y="41100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49006" name="Rectangle 7"/>
            <p:cNvSpPr>
              <a:spLocks noChangeArrowheads="1"/>
            </p:cNvSpPr>
            <p:nvPr/>
          </p:nvSpPr>
          <p:spPr bwMode="auto">
            <a:xfrm>
              <a:off x="6403354" y="51006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49007" name="Rectangle 8"/>
            <p:cNvSpPr>
              <a:spLocks noChangeArrowheads="1"/>
            </p:cNvSpPr>
            <p:nvPr/>
          </p:nvSpPr>
          <p:spPr bwMode="auto">
            <a:xfrm>
              <a:off x="6403354" y="5481637"/>
              <a:ext cx="1676400" cy="3810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49008" name="Line 9"/>
            <p:cNvSpPr>
              <a:spLocks noChangeShapeType="1"/>
            </p:cNvSpPr>
            <p:nvPr/>
          </p:nvSpPr>
          <p:spPr bwMode="auto">
            <a:xfrm>
              <a:off x="6400179" y="2892425"/>
              <a:ext cx="0" cy="35798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09" name="Line 10"/>
            <p:cNvSpPr>
              <a:spLocks noChangeShapeType="1"/>
            </p:cNvSpPr>
            <p:nvPr/>
          </p:nvSpPr>
          <p:spPr bwMode="auto">
            <a:xfrm>
              <a:off x="8081342" y="2917825"/>
              <a:ext cx="0" cy="35798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10" name="Freeform 11"/>
            <p:cNvSpPr/>
            <p:nvPr/>
          </p:nvSpPr>
          <p:spPr bwMode="auto">
            <a:xfrm>
              <a:off x="6400179" y="2803525"/>
              <a:ext cx="1685925" cy="377825"/>
            </a:xfrm>
            <a:custGeom>
              <a:avLst/>
              <a:gdLst>
                <a:gd name="T0" fmla="*/ 0 w 1062"/>
                <a:gd name="T1" fmla="*/ 2147483647 h 238"/>
                <a:gd name="T2" fmla="*/ 2147483647 w 1062"/>
                <a:gd name="T3" fmla="*/ 2147483647 h 238"/>
                <a:gd name="T4" fmla="*/ 2147483647 w 1062"/>
                <a:gd name="T5" fmla="*/ 0 h 238"/>
                <a:gd name="T6" fmla="*/ 2147483647 w 1062"/>
                <a:gd name="T7" fmla="*/ 2147483647 h 238"/>
                <a:gd name="T8" fmla="*/ 2147483647 w 1062"/>
                <a:gd name="T9" fmla="*/ 2147483647 h 238"/>
                <a:gd name="T10" fmla="*/ 2147483647 w 1062"/>
                <a:gd name="T11" fmla="*/ 2147483647 h 238"/>
                <a:gd name="T12" fmla="*/ 2147483647 w 1062"/>
                <a:gd name="T13" fmla="*/ 2147483647 h 238"/>
                <a:gd name="T14" fmla="*/ 2147483647 w 1062"/>
                <a:gd name="T15" fmla="*/ 2147483647 h 238"/>
                <a:gd name="T16" fmla="*/ 2147483647 w 1062"/>
                <a:gd name="T17" fmla="*/ 2147483647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2"/>
                <a:gd name="T28" fmla="*/ 0 h 238"/>
                <a:gd name="T29" fmla="*/ 1062 w 1062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2" h="238">
                  <a:moveTo>
                    <a:pt x="0" y="74"/>
                  </a:moveTo>
                  <a:cubicBezTo>
                    <a:pt x="11" y="63"/>
                    <a:pt x="54" y="24"/>
                    <a:pt x="65" y="18"/>
                  </a:cubicBezTo>
                  <a:cubicBezTo>
                    <a:pt x="82" y="9"/>
                    <a:pt x="120" y="0"/>
                    <a:pt x="120" y="0"/>
                  </a:cubicBezTo>
                  <a:cubicBezTo>
                    <a:pt x="178" y="14"/>
                    <a:pt x="236" y="21"/>
                    <a:pt x="296" y="28"/>
                  </a:cubicBezTo>
                  <a:cubicBezTo>
                    <a:pt x="389" y="64"/>
                    <a:pt x="459" y="133"/>
                    <a:pt x="545" y="175"/>
                  </a:cubicBezTo>
                  <a:cubicBezTo>
                    <a:pt x="572" y="202"/>
                    <a:pt x="606" y="209"/>
                    <a:pt x="637" y="231"/>
                  </a:cubicBezTo>
                  <a:cubicBezTo>
                    <a:pt x="726" y="228"/>
                    <a:pt x="817" y="238"/>
                    <a:pt x="905" y="222"/>
                  </a:cubicBezTo>
                  <a:cubicBezTo>
                    <a:pt x="927" y="218"/>
                    <a:pt x="935" y="190"/>
                    <a:pt x="951" y="175"/>
                  </a:cubicBezTo>
                  <a:cubicBezTo>
                    <a:pt x="989" y="139"/>
                    <a:pt x="1025" y="102"/>
                    <a:pt x="1062" y="65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11" name="Freeform 12"/>
            <p:cNvSpPr/>
            <p:nvPr/>
          </p:nvSpPr>
          <p:spPr bwMode="auto">
            <a:xfrm>
              <a:off x="6368429" y="6151562"/>
              <a:ext cx="1731963" cy="444500"/>
            </a:xfrm>
            <a:custGeom>
              <a:avLst/>
              <a:gdLst>
                <a:gd name="T0" fmla="*/ 2147483647 w 1091"/>
                <a:gd name="T1" fmla="*/ 2147483647 h 280"/>
                <a:gd name="T2" fmla="*/ 2147483647 w 1091"/>
                <a:gd name="T3" fmla="*/ 2147483647 h 280"/>
                <a:gd name="T4" fmla="*/ 2147483647 w 1091"/>
                <a:gd name="T5" fmla="*/ 2147483647 h 280"/>
                <a:gd name="T6" fmla="*/ 2147483647 w 1091"/>
                <a:gd name="T7" fmla="*/ 2147483647 h 280"/>
                <a:gd name="T8" fmla="*/ 2147483647 w 1091"/>
                <a:gd name="T9" fmla="*/ 0 h 280"/>
                <a:gd name="T10" fmla="*/ 2147483647 w 1091"/>
                <a:gd name="T11" fmla="*/ 2147483647 h 280"/>
                <a:gd name="T12" fmla="*/ 2147483647 w 1091"/>
                <a:gd name="T13" fmla="*/ 2147483647 h 280"/>
                <a:gd name="T14" fmla="*/ 2147483647 w 1091"/>
                <a:gd name="T15" fmla="*/ 2147483647 h 280"/>
                <a:gd name="T16" fmla="*/ 2147483647 w 1091"/>
                <a:gd name="T17" fmla="*/ 2147483647 h 280"/>
                <a:gd name="T18" fmla="*/ 2147483647 w 1091"/>
                <a:gd name="T19" fmla="*/ 2147483647 h 280"/>
                <a:gd name="T20" fmla="*/ 2147483647 w 1091"/>
                <a:gd name="T21" fmla="*/ 2147483647 h 280"/>
                <a:gd name="T22" fmla="*/ 2147483647 w 1091"/>
                <a:gd name="T23" fmla="*/ 2147483647 h 280"/>
                <a:gd name="T24" fmla="*/ 2147483647 w 1091"/>
                <a:gd name="T25" fmla="*/ 2147483647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12" name="Text Box 19"/>
            <p:cNvSpPr txBox="1">
              <a:spLocks noChangeArrowheads="1"/>
            </p:cNvSpPr>
            <p:nvPr/>
          </p:nvSpPr>
          <p:spPr bwMode="auto">
            <a:xfrm>
              <a:off x="6784354" y="5100637"/>
              <a:ext cx="83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00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049013" name="Text Box 20"/>
            <p:cNvSpPr txBox="1">
              <a:spLocks noChangeArrowheads="1"/>
            </p:cNvSpPr>
            <p:nvPr/>
          </p:nvSpPr>
          <p:spPr bwMode="auto">
            <a:xfrm>
              <a:off x="6784354" y="5481637"/>
              <a:ext cx="83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</p:grpSp>
      <p:grpSp>
        <p:nvGrpSpPr>
          <p:cNvPr id="193" name="组合 41"/>
          <p:cNvGrpSpPr/>
          <p:nvPr/>
        </p:nvGrpSpPr>
        <p:grpSpPr>
          <a:xfrm>
            <a:off x="4742829" y="3421335"/>
            <a:ext cx="3184525" cy="768350"/>
            <a:chOff x="3218829" y="3348037"/>
            <a:chExt cx="3184525" cy="768350"/>
          </a:xfrm>
        </p:grpSpPr>
        <p:sp>
          <p:nvSpPr>
            <p:cNvPr id="1049014" name="Text Box 21"/>
            <p:cNvSpPr txBox="1">
              <a:spLocks noChangeArrowheads="1"/>
            </p:cNvSpPr>
            <p:nvPr/>
          </p:nvSpPr>
          <p:spPr bwMode="auto">
            <a:xfrm>
              <a:off x="5184154" y="3348037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1234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049015" name="Line 22"/>
            <p:cNvSpPr>
              <a:spLocks noChangeShapeType="1"/>
            </p:cNvSpPr>
            <p:nvPr/>
          </p:nvSpPr>
          <p:spPr bwMode="auto">
            <a:xfrm flipV="1">
              <a:off x="3218829" y="3613150"/>
              <a:ext cx="1944688" cy="503237"/>
            </a:xfrm>
            <a:prstGeom prst="line">
              <a:avLst/>
            </a:prstGeom>
            <a:noFill/>
            <a:ln w="22225" cap="sq">
              <a:solidFill>
                <a:srgbClr val="FF660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9016" name="AutoShape 24"/>
          <p:cNvSpPr/>
          <p:nvPr/>
        </p:nvSpPr>
        <p:spPr bwMode="auto">
          <a:xfrm>
            <a:off x="7047879" y="3830910"/>
            <a:ext cx="287338" cy="1727200"/>
          </a:xfrm>
          <a:prstGeom prst="leftBrace">
            <a:avLst>
              <a:gd name="adj1" fmla="val 50092"/>
              <a:gd name="adj2" fmla="val 50000"/>
            </a:avLst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49017" name="Text Box 25"/>
          <p:cNvSpPr txBox="1">
            <a:spLocks noChangeArrowheads="1"/>
          </p:cNvSpPr>
          <p:nvPr/>
        </p:nvSpPr>
        <p:spPr bwMode="auto">
          <a:xfrm>
            <a:off x="6687517" y="4453210"/>
            <a:ext cx="406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9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018" name="Line 27"/>
          <p:cNvSpPr>
            <a:spLocks noChangeShapeType="1"/>
          </p:cNvSpPr>
          <p:nvPr/>
        </p:nvSpPr>
        <p:spPr bwMode="auto">
          <a:xfrm>
            <a:off x="6903417" y="5602560"/>
            <a:ext cx="10795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19" name="文本框 14"/>
          <p:cNvSpPr txBox="1"/>
          <p:nvPr/>
        </p:nvSpPr>
        <p:spPr>
          <a:xfrm>
            <a:off x="8431503" y="1219608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XXXX0H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9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9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49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9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4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4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9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6" grpId="0" animBg="1"/>
      <p:bldP spid="1049017" grpId="0"/>
      <p:bldP spid="1049018" grpId="0" animBg="1"/>
      <p:bldP spid="10490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文本框 4"/>
          <p:cNvSpPr txBox="1"/>
          <p:nvPr/>
        </p:nvSpPr>
        <p:spPr>
          <a:xfrm>
            <a:off x="2927648" y="476672"/>
            <a:ext cx="618630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逻辑地址通常写成，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XXXXH:YYYYH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5" name="组合 13"/>
          <p:cNvGrpSpPr/>
          <p:nvPr/>
        </p:nvGrpSpPr>
        <p:grpSpPr>
          <a:xfrm>
            <a:off x="4344736" y="908720"/>
            <a:ext cx="1895280" cy="903029"/>
            <a:chOff x="2820736" y="2247736"/>
            <a:chExt cx="1895280" cy="903029"/>
          </a:xfrm>
        </p:grpSpPr>
        <p:cxnSp>
          <p:nvCxnSpPr>
            <p:cNvPr id="3145818" name="直接箭头连接符 6"/>
            <p:cNvCxnSpPr>
              <a:cxnSpLocks/>
            </p:cNvCxnSpPr>
            <p:nvPr/>
          </p:nvCxnSpPr>
          <p:spPr>
            <a:xfrm flipH="1">
              <a:off x="3370781" y="2247736"/>
              <a:ext cx="1345235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21" name="文本框 9"/>
            <p:cNvSpPr txBox="1"/>
            <p:nvPr/>
          </p:nvSpPr>
          <p:spPr>
            <a:xfrm>
              <a:off x="2820736" y="2627545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段地址</a:t>
              </a:r>
            </a:p>
          </p:txBody>
        </p:sp>
      </p:grpSp>
      <p:grpSp>
        <p:nvGrpSpPr>
          <p:cNvPr id="196" name="组合 14"/>
          <p:cNvGrpSpPr/>
          <p:nvPr/>
        </p:nvGrpSpPr>
        <p:grpSpPr>
          <a:xfrm>
            <a:off x="7608168" y="999892"/>
            <a:ext cx="2348720" cy="1294983"/>
            <a:chOff x="6084168" y="2338908"/>
            <a:chExt cx="2348720" cy="1294983"/>
          </a:xfrm>
        </p:grpSpPr>
        <p:cxnSp>
          <p:nvCxnSpPr>
            <p:cNvPr id="3145819" name="直接箭头连接符 8"/>
            <p:cNvCxnSpPr>
              <a:cxnSpLocks/>
            </p:cNvCxnSpPr>
            <p:nvPr/>
          </p:nvCxnSpPr>
          <p:spPr>
            <a:xfrm>
              <a:off x="6588224" y="2338908"/>
              <a:ext cx="451688" cy="34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22" name="文本框 10"/>
            <p:cNvSpPr txBox="1"/>
            <p:nvPr/>
          </p:nvSpPr>
          <p:spPr>
            <a:xfrm>
              <a:off x="6084168" y="2679784"/>
              <a:ext cx="23487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段内偏移地址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（相对地址）</a:t>
              </a:r>
            </a:p>
          </p:txBody>
        </p:sp>
      </p:grpSp>
      <p:sp>
        <p:nvSpPr>
          <p:cNvPr id="104902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27648" y="2564904"/>
            <a:ext cx="5899372" cy="523220"/>
          </a:xfrm>
          <a:prstGeom prst="rect">
            <a:avLst/>
          </a:prstGeom>
          <a:blipFill>
            <a:blip r:embed="rId2"/>
            <a:stretch>
              <a:fillRect l="-2066" t="-16279" r="-1550" b="-3255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49024" name="矩形 15"/>
          <p:cNvSpPr/>
          <p:nvPr/>
        </p:nvSpPr>
        <p:spPr>
          <a:xfrm>
            <a:off x="1955540" y="3645024"/>
            <a:ext cx="8280920" cy="2434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例，设某操作数存放在数据段，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DS=250AH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，数据所在单元的偏移地址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=0204H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。则该操作数所在单元的物理地址为：</a:t>
            </a:r>
          </a:p>
          <a:p>
            <a:pPr lvl="1"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250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AH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×16+0204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 = 252A4H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9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0" grpId="0" animBg="1"/>
      <p:bldP spid="10490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Rectangle 2"/>
          <p:cNvSpPr>
            <a:spLocks noChangeArrowheads="1"/>
          </p:cNvSpPr>
          <p:nvPr/>
        </p:nvSpPr>
        <p:spPr bwMode="auto">
          <a:xfrm>
            <a:off x="2579305" y="236438"/>
            <a:ext cx="7113588" cy="830997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>
                <a:solidFill>
                  <a:schemeClr val="tx1"/>
                </a:solidFill>
              </a:rPr>
              <a:t>3. 逻辑段在物理存储器中可以是邻接的、间隔的、部分重叠的和完全重叠的等4种情况。</a:t>
            </a:r>
          </a:p>
        </p:txBody>
      </p:sp>
      <p:sp>
        <p:nvSpPr>
          <p:cNvPr id="1049026" name="Rectangle 4"/>
          <p:cNvSpPr>
            <a:spLocks noChangeArrowheads="1"/>
          </p:cNvSpPr>
          <p:nvPr/>
        </p:nvSpPr>
        <p:spPr bwMode="auto">
          <a:xfrm>
            <a:off x="2170072" y="1367472"/>
            <a:ext cx="8150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>
                <a:solidFill>
                  <a:schemeClr val="tx1"/>
                </a:solidFill>
              </a:rPr>
              <a:t>内存中的一个物理存储单元可以映象到一个或多个逻辑段中</a:t>
            </a:r>
          </a:p>
        </p:txBody>
      </p:sp>
      <p:grpSp>
        <p:nvGrpSpPr>
          <p:cNvPr id="198" name="Group 5"/>
          <p:cNvGrpSpPr/>
          <p:nvPr/>
        </p:nvGrpSpPr>
        <p:grpSpPr bwMode="auto">
          <a:xfrm>
            <a:off x="5406985" y="2752577"/>
            <a:ext cx="1371600" cy="1062038"/>
            <a:chOff x="0" y="0"/>
            <a:chExt cx="864" cy="669"/>
          </a:xfrm>
        </p:grpSpPr>
        <p:sp>
          <p:nvSpPr>
            <p:cNvPr id="1049027" name="Text Box 6"/>
            <p:cNvSpPr txBox="1">
              <a:spLocks noChangeArrowheads="1"/>
            </p:cNvSpPr>
            <p:nvPr/>
          </p:nvSpPr>
          <p:spPr bwMode="auto">
            <a:xfrm>
              <a:off x="288" y="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邻接</a:t>
              </a:r>
            </a:p>
          </p:txBody>
        </p:sp>
        <p:sp>
          <p:nvSpPr>
            <p:cNvPr id="1049028" name="Line 7"/>
            <p:cNvSpPr>
              <a:spLocks noChangeShapeType="1"/>
            </p:cNvSpPr>
            <p:nvPr/>
          </p:nvSpPr>
          <p:spPr bwMode="auto">
            <a:xfrm flipV="1">
              <a:off x="0" y="1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29" name="Line 8"/>
            <p:cNvSpPr>
              <a:spLocks noChangeShapeType="1"/>
            </p:cNvSpPr>
            <p:nvPr/>
          </p:nvSpPr>
          <p:spPr bwMode="auto">
            <a:xfrm flipH="1">
              <a:off x="37" y="195"/>
              <a:ext cx="31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9" name="Group 9"/>
          <p:cNvGrpSpPr/>
          <p:nvPr/>
        </p:nvGrpSpPr>
        <p:grpSpPr bwMode="auto">
          <a:xfrm>
            <a:off x="5483185" y="3209777"/>
            <a:ext cx="1752600" cy="914400"/>
            <a:chOff x="0" y="0"/>
            <a:chExt cx="1104" cy="576"/>
          </a:xfrm>
        </p:grpSpPr>
        <p:sp>
          <p:nvSpPr>
            <p:cNvPr id="1049030" name="Text Box 10"/>
            <p:cNvSpPr txBox="1">
              <a:spLocks noChangeArrowheads="1"/>
            </p:cNvSpPr>
            <p:nvPr/>
          </p:nvSpPr>
          <p:spPr bwMode="auto">
            <a:xfrm>
              <a:off x="288" y="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部分重叠</a:t>
              </a:r>
            </a:p>
          </p:txBody>
        </p:sp>
        <p:sp>
          <p:nvSpPr>
            <p:cNvPr id="1049031" name="Line 11"/>
            <p:cNvSpPr>
              <a:spLocks noChangeShapeType="1"/>
            </p:cNvSpPr>
            <p:nvPr/>
          </p:nvSpPr>
          <p:spPr bwMode="auto">
            <a:xfrm flipV="1">
              <a:off x="0" y="19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32" name="Line 12"/>
            <p:cNvSpPr>
              <a:spLocks noChangeShapeType="1"/>
            </p:cNvSpPr>
            <p:nvPr/>
          </p:nvSpPr>
          <p:spPr bwMode="auto">
            <a:xfrm>
              <a:off x="384" y="1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0" name="Group 13"/>
          <p:cNvGrpSpPr/>
          <p:nvPr/>
        </p:nvGrpSpPr>
        <p:grpSpPr bwMode="auto">
          <a:xfrm>
            <a:off x="6245185" y="4886177"/>
            <a:ext cx="1295400" cy="777875"/>
            <a:chOff x="0" y="0"/>
            <a:chExt cx="816" cy="490"/>
          </a:xfrm>
        </p:grpSpPr>
        <p:sp>
          <p:nvSpPr>
            <p:cNvPr id="1049033" name="Text Box 14"/>
            <p:cNvSpPr txBox="1">
              <a:spLocks noChangeArrowheads="1"/>
            </p:cNvSpPr>
            <p:nvPr/>
          </p:nvSpPr>
          <p:spPr bwMode="auto">
            <a:xfrm>
              <a:off x="0" y="2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完全重叠</a:t>
              </a:r>
            </a:p>
          </p:txBody>
        </p:sp>
        <p:sp>
          <p:nvSpPr>
            <p:cNvPr id="1049034" name="Line 15"/>
            <p:cNvSpPr>
              <a:spLocks noChangeShapeType="1"/>
            </p:cNvSpPr>
            <p:nvPr/>
          </p:nvSpPr>
          <p:spPr bwMode="auto">
            <a:xfrm>
              <a:off x="48" y="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35" name="Line 16"/>
            <p:cNvSpPr>
              <a:spLocks noChangeShapeType="1"/>
            </p:cNvSpPr>
            <p:nvPr/>
          </p:nvSpPr>
          <p:spPr bwMode="auto">
            <a:xfrm flipV="1">
              <a:off x="336" y="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1" name="Group 17"/>
          <p:cNvGrpSpPr/>
          <p:nvPr/>
        </p:nvGrpSpPr>
        <p:grpSpPr bwMode="auto">
          <a:xfrm>
            <a:off x="5483185" y="4962377"/>
            <a:ext cx="1143000" cy="1158875"/>
            <a:chOff x="0" y="0"/>
            <a:chExt cx="720" cy="730"/>
          </a:xfrm>
        </p:grpSpPr>
        <p:sp>
          <p:nvSpPr>
            <p:cNvPr id="1049036" name="Text Box 18"/>
            <p:cNvSpPr txBox="1">
              <a:spLocks noChangeArrowheads="1"/>
            </p:cNvSpPr>
            <p:nvPr/>
          </p:nvSpPr>
          <p:spPr bwMode="auto">
            <a:xfrm>
              <a:off x="192" y="48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间隔</a:t>
              </a:r>
            </a:p>
          </p:txBody>
        </p:sp>
        <p:sp>
          <p:nvSpPr>
            <p:cNvPr id="1049037" name="Line 19"/>
            <p:cNvSpPr>
              <a:spLocks noChangeShapeType="1"/>
            </p:cNvSpPr>
            <p:nvPr/>
          </p:nvSpPr>
          <p:spPr bwMode="auto">
            <a:xfrm flipH="1" flipV="1">
              <a:off x="0" y="33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38" name="Line 20"/>
            <p:cNvSpPr>
              <a:spLocks noChangeShapeType="1"/>
            </p:cNvSpPr>
            <p:nvPr/>
          </p:nvSpPr>
          <p:spPr bwMode="auto">
            <a:xfrm flipV="1">
              <a:off x="384" y="0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9039" name="Text Box 21"/>
          <p:cNvSpPr txBox="1">
            <a:spLocks noChangeArrowheads="1"/>
          </p:cNvSpPr>
          <p:nvPr/>
        </p:nvSpPr>
        <p:spPr bwMode="auto">
          <a:xfrm>
            <a:off x="7685048" y="3565377"/>
            <a:ext cx="2971800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DA_BYTE物理单元可以映象到逻辑段2、段3和段4中。</a:t>
            </a:r>
          </a:p>
        </p:txBody>
      </p:sp>
      <p:grpSp>
        <p:nvGrpSpPr>
          <p:cNvPr id="202" name="Group 22"/>
          <p:cNvGrpSpPr/>
          <p:nvPr/>
        </p:nvGrpSpPr>
        <p:grpSpPr bwMode="auto">
          <a:xfrm>
            <a:off x="2130385" y="2142977"/>
            <a:ext cx="5326063" cy="4130675"/>
            <a:chOff x="0" y="0"/>
            <a:chExt cx="3355" cy="2602"/>
          </a:xfrm>
        </p:grpSpPr>
        <p:sp>
          <p:nvSpPr>
            <p:cNvPr id="1049040" name="Rectangle 23"/>
            <p:cNvSpPr>
              <a:spLocks noChangeArrowheads="1"/>
            </p:cNvSpPr>
            <p:nvPr/>
          </p:nvSpPr>
          <p:spPr bwMode="auto">
            <a:xfrm>
              <a:off x="864" y="288"/>
              <a:ext cx="576" cy="2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9041" name="Line 24"/>
            <p:cNvSpPr>
              <a:spLocks noChangeShapeType="1"/>
            </p:cNvSpPr>
            <p:nvPr/>
          </p:nvSpPr>
          <p:spPr bwMode="auto">
            <a:xfrm>
              <a:off x="864" y="4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42" name="Line 25"/>
            <p:cNvSpPr>
              <a:spLocks noChangeShapeType="1"/>
            </p:cNvSpPr>
            <p:nvPr/>
          </p:nvSpPr>
          <p:spPr bwMode="auto">
            <a:xfrm>
              <a:off x="864" y="9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43" name="Line 26"/>
            <p:cNvSpPr>
              <a:spLocks noChangeShapeType="1"/>
            </p:cNvSpPr>
            <p:nvPr/>
          </p:nvSpPr>
          <p:spPr bwMode="auto">
            <a:xfrm>
              <a:off x="864" y="11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44" name="Line 27"/>
            <p:cNvSpPr>
              <a:spLocks noChangeShapeType="1"/>
            </p:cNvSpPr>
            <p:nvPr/>
          </p:nvSpPr>
          <p:spPr bwMode="auto">
            <a:xfrm>
              <a:off x="864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45" name="Line 28"/>
            <p:cNvSpPr>
              <a:spLocks noChangeShapeType="1"/>
            </p:cNvSpPr>
            <p:nvPr/>
          </p:nvSpPr>
          <p:spPr bwMode="auto">
            <a:xfrm>
              <a:off x="864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46" name="Line 29"/>
            <p:cNvSpPr>
              <a:spLocks noChangeShapeType="1"/>
            </p:cNvSpPr>
            <p:nvPr/>
          </p:nvSpPr>
          <p:spPr bwMode="auto">
            <a:xfrm>
              <a:off x="864" y="18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47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48" name="Line 31"/>
            <p:cNvSpPr>
              <a:spLocks noChangeShapeType="1"/>
            </p:cNvSpPr>
            <p:nvPr/>
          </p:nvSpPr>
          <p:spPr bwMode="auto">
            <a:xfrm>
              <a:off x="864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49" name="Line 32"/>
            <p:cNvSpPr>
              <a:spLocks noChangeShapeType="1"/>
            </p:cNvSpPr>
            <p:nvPr/>
          </p:nvSpPr>
          <p:spPr bwMode="auto">
            <a:xfrm>
              <a:off x="864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50" name="Text Box 33"/>
            <p:cNvSpPr txBox="1">
              <a:spLocks noChangeArrowheads="1"/>
            </p:cNvSpPr>
            <p:nvPr/>
          </p:nvSpPr>
          <p:spPr bwMode="auto">
            <a:xfrm>
              <a:off x="720" y="4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物理存储器</a:t>
              </a:r>
            </a:p>
          </p:txBody>
        </p:sp>
        <p:sp>
          <p:nvSpPr>
            <p:cNvPr id="1049051" name="Text Box 34"/>
            <p:cNvSpPr txBox="1">
              <a:spLocks noChangeArrowheads="1"/>
            </p:cNvSpPr>
            <p:nvPr/>
          </p:nvSpPr>
          <p:spPr bwMode="auto">
            <a:xfrm>
              <a:off x="230" y="2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00000H</a:t>
              </a:r>
            </a:p>
          </p:txBody>
        </p:sp>
        <p:sp>
          <p:nvSpPr>
            <p:cNvPr id="1049052" name="Text Box 35"/>
            <p:cNvSpPr txBox="1">
              <a:spLocks noChangeArrowheads="1"/>
            </p:cNvSpPr>
            <p:nvPr/>
          </p:nvSpPr>
          <p:spPr bwMode="auto">
            <a:xfrm>
              <a:off x="230" y="8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10000H</a:t>
              </a:r>
            </a:p>
          </p:txBody>
        </p:sp>
        <p:sp>
          <p:nvSpPr>
            <p:cNvPr id="1049053" name="Text Box 36"/>
            <p:cNvSpPr txBox="1">
              <a:spLocks noChangeArrowheads="1"/>
            </p:cNvSpPr>
            <p:nvPr/>
          </p:nvSpPr>
          <p:spPr bwMode="auto">
            <a:xfrm>
              <a:off x="0" y="12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DA_BYTE</a:t>
              </a:r>
            </a:p>
          </p:txBody>
        </p:sp>
        <p:sp>
          <p:nvSpPr>
            <p:cNvPr id="1049054" name="Line 37"/>
            <p:cNvSpPr>
              <a:spLocks noChangeShapeType="1"/>
            </p:cNvSpPr>
            <p:nvPr/>
          </p:nvSpPr>
          <p:spPr bwMode="auto">
            <a:xfrm>
              <a:off x="1488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55" name="Rectangle 38"/>
            <p:cNvSpPr>
              <a:spLocks noChangeArrowheads="1"/>
            </p:cNvSpPr>
            <p:nvPr/>
          </p:nvSpPr>
          <p:spPr bwMode="auto">
            <a:xfrm>
              <a:off x="1872" y="288"/>
              <a:ext cx="288" cy="1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9056" name="Line 39"/>
            <p:cNvSpPr>
              <a:spLocks noChangeShapeType="1"/>
            </p:cNvSpPr>
            <p:nvPr/>
          </p:nvSpPr>
          <p:spPr bwMode="auto">
            <a:xfrm flipV="1">
              <a:off x="1872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57" name="Rectangle 40"/>
            <p:cNvSpPr>
              <a:spLocks noChangeArrowheads="1"/>
            </p:cNvSpPr>
            <p:nvPr/>
          </p:nvSpPr>
          <p:spPr bwMode="auto">
            <a:xfrm>
              <a:off x="2544" y="1104"/>
              <a:ext cx="24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9058" name="Rectangle 41"/>
            <p:cNvSpPr>
              <a:spLocks noChangeArrowheads="1"/>
            </p:cNvSpPr>
            <p:nvPr/>
          </p:nvSpPr>
          <p:spPr bwMode="auto">
            <a:xfrm>
              <a:off x="3072" y="1104"/>
              <a:ext cx="24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9059" name="Line 42"/>
            <p:cNvSpPr>
              <a:spLocks noChangeShapeType="1"/>
            </p:cNvSpPr>
            <p:nvPr/>
          </p:nvSpPr>
          <p:spPr bwMode="auto">
            <a:xfrm flipH="1">
              <a:off x="2208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0" name="Line 43"/>
            <p:cNvSpPr>
              <a:spLocks noChangeShapeType="1"/>
            </p:cNvSpPr>
            <p:nvPr/>
          </p:nvSpPr>
          <p:spPr bwMode="auto">
            <a:xfrm>
              <a:off x="1440" y="144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1" name="Line 44"/>
            <p:cNvSpPr>
              <a:spLocks noChangeShapeType="1"/>
            </p:cNvSpPr>
            <p:nvPr/>
          </p:nvSpPr>
          <p:spPr bwMode="auto">
            <a:xfrm flipH="1">
              <a:off x="2784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2" name="Line 45"/>
            <p:cNvSpPr>
              <a:spLocks noChangeShapeType="1"/>
            </p:cNvSpPr>
            <p:nvPr/>
          </p:nvSpPr>
          <p:spPr bwMode="auto">
            <a:xfrm flipH="1">
              <a:off x="1440" y="18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3" name="Rectangle 46"/>
            <p:cNvSpPr>
              <a:spLocks noChangeArrowheads="1"/>
            </p:cNvSpPr>
            <p:nvPr/>
          </p:nvSpPr>
          <p:spPr bwMode="auto">
            <a:xfrm>
              <a:off x="1872" y="2016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9064" name="Line 47"/>
            <p:cNvSpPr>
              <a:spLocks noChangeShapeType="1"/>
            </p:cNvSpPr>
            <p:nvPr/>
          </p:nvSpPr>
          <p:spPr bwMode="auto">
            <a:xfrm>
              <a:off x="1488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5" name="Line 48"/>
            <p:cNvSpPr>
              <a:spLocks noChangeShapeType="1"/>
            </p:cNvSpPr>
            <p:nvPr/>
          </p:nvSpPr>
          <p:spPr bwMode="auto">
            <a:xfrm>
              <a:off x="1440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6" name="Text Box 49"/>
            <p:cNvSpPr txBox="1">
              <a:spLocks noChangeArrowheads="1"/>
            </p:cNvSpPr>
            <p:nvPr/>
          </p:nvSpPr>
          <p:spPr bwMode="auto">
            <a:xfrm>
              <a:off x="1886" y="384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段1</a:t>
              </a:r>
            </a:p>
          </p:txBody>
        </p:sp>
        <p:sp>
          <p:nvSpPr>
            <p:cNvPr id="1049067" name="Text Box 50"/>
            <p:cNvSpPr txBox="1">
              <a:spLocks noChangeArrowheads="1"/>
            </p:cNvSpPr>
            <p:nvPr/>
          </p:nvSpPr>
          <p:spPr bwMode="auto">
            <a:xfrm>
              <a:off x="1886" y="1019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段2</a:t>
              </a:r>
            </a:p>
          </p:txBody>
        </p:sp>
        <p:sp>
          <p:nvSpPr>
            <p:cNvPr id="1049068" name="Text Box 51"/>
            <p:cNvSpPr txBox="1">
              <a:spLocks noChangeArrowheads="1"/>
            </p:cNvSpPr>
            <p:nvPr/>
          </p:nvSpPr>
          <p:spPr bwMode="auto">
            <a:xfrm>
              <a:off x="2540" y="1208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段3</a:t>
              </a:r>
            </a:p>
          </p:txBody>
        </p:sp>
        <p:sp>
          <p:nvSpPr>
            <p:cNvPr id="1049069" name="Text Box 52"/>
            <p:cNvSpPr txBox="1">
              <a:spLocks noChangeArrowheads="1"/>
            </p:cNvSpPr>
            <p:nvPr/>
          </p:nvSpPr>
          <p:spPr bwMode="auto">
            <a:xfrm>
              <a:off x="3047" y="1244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段4</a:t>
              </a:r>
            </a:p>
          </p:txBody>
        </p:sp>
        <p:sp>
          <p:nvSpPr>
            <p:cNvPr id="1049070" name="Text Box 53"/>
            <p:cNvSpPr txBox="1">
              <a:spLocks noChangeArrowheads="1"/>
            </p:cNvSpPr>
            <p:nvPr/>
          </p:nvSpPr>
          <p:spPr bwMode="auto">
            <a:xfrm>
              <a:off x="1860" y="2013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段5</a:t>
              </a:r>
            </a:p>
          </p:txBody>
        </p:sp>
        <p:sp>
          <p:nvSpPr>
            <p:cNvPr id="1049071" name="Text Box 54"/>
            <p:cNvSpPr txBox="1">
              <a:spLocks noChangeArrowheads="1"/>
            </p:cNvSpPr>
            <p:nvPr/>
          </p:nvSpPr>
          <p:spPr bwMode="auto">
            <a:xfrm>
              <a:off x="1872" y="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逻辑段</a:t>
              </a:r>
            </a:p>
          </p:txBody>
        </p:sp>
        <p:sp>
          <p:nvSpPr>
            <p:cNvPr id="1049072" name="Text Box 55"/>
            <p:cNvSpPr txBox="1">
              <a:spLocks noChangeArrowheads="1"/>
            </p:cNvSpPr>
            <p:nvPr/>
          </p:nvSpPr>
          <p:spPr bwMode="auto">
            <a:xfrm>
              <a:off x="49" y="2352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0FFFFFH</a:t>
              </a:r>
            </a:p>
          </p:txBody>
        </p:sp>
        <p:sp>
          <p:nvSpPr>
            <p:cNvPr id="1049073" name="Line 56"/>
            <p:cNvSpPr>
              <a:spLocks noChangeShapeType="1"/>
            </p:cNvSpPr>
            <p:nvPr/>
          </p:nvSpPr>
          <p:spPr bwMode="auto">
            <a:xfrm flipH="1">
              <a:off x="2784" y="11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5" grpId="0" animBg="1" autoUpdateAnimBg="0"/>
      <p:bldP spid="1049026" grpId="0"/>
      <p:bldP spid="10490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Rectangle 2"/>
          <p:cNvSpPr>
            <a:spLocks noChangeArrowheads="1"/>
          </p:cNvSpPr>
          <p:nvPr/>
        </p:nvSpPr>
        <p:spPr bwMode="auto">
          <a:xfrm>
            <a:off x="1991544" y="4581128"/>
            <a:ext cx="7762061" cy="46166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400">
                <a:solidFill>
                  <a:schemeClr val="tx1"/>
                </a:solidFill>
              </a:rPr>
              <a:t>4. </a:t>
            </a:r>
            <a:r>
              <a:rPr lang="zh-CN" altLang="zh-CN" sz="2400">
                <a:solidFill>
                  <a:srgbClr val="FF0000"/>
                </a:solidFill>
              </a:rPr>
              <a:t>在任一时刻</a:t>
            </a:r>
            <a:r>
              <a:rPr lang="zh-CN" altLang="zh-CN" sz="2400">
                <a:solidFill>
                  <a:schemeClr val="tx1"/>
                </a:solidFill>
              </a:rPr>
              <a:t>，一个程序只能访问4个当前段中的内容。</a:t>
            </a:r>
          </a:p>
        </p:txBody>
      </p:sp>
      <p:sp>
        <p:nvSpPr>
          <p:cNvPr id="1049075" name="Rectangle 3"/>
          <p:cNvSpPr>
            <a:spLocks noChangeArrowheads="1"/>
          </p:cNvSpPr>
          <p:nvPr/>
        </p:nvSpPr>
        <p:spPr bwMode="auto">
          <a:xfrm>
            <a:off x="1631504" y="5445224"/>
            <a:ext cx="874846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tx1"/>
                </a:solidFill>
              </a:rPr>
              <a:t>       4个当前段分别是代码段、数据段、堆栈段和附加段</a:t>
            </a:r>
            <a:r>
              <a:rPr lang="zh-CN" altLang="en-US" sz="2400" dirty="0">
                <a:solidFill>
                  <a:schemeClr val="tx1"/>
                </a:solidFill>
              </a:rPr>
              <a:t>，它们分别由</a:t>
            </a:r>
            <a:r>
              <a:rPr lang="zh-CN" altLang="zh-CN" sz="2400" dirty="0">
                <a:solidFill>
                  <a:schemeClr val="tx1"/>
                </a:solidFill>
              </a:rPr>
              <a:t>4个段寄存器CS、DS、SS和ES</a:t>
            </a:r>
            <a:r>
              <a:rPr lang="zh-CN" altLang="en-US" sz="2400" dirty="0">
                <a:solidFill>
                  <a:schemeClr val="tx1"/>
                </a:solidFill>
              </a:rPr>
              <a:t>提供</a:t>
            </a:r>
            <a:r>
              <a:rPr lang="zh-CN" altLang="zh-CN" sz="2400" dirty="0">
                <a:solidFill>
                  <a:schemeClr val="tx1"/>
                </a:solidFill>
              </a:rPr>
              <a:t>当</a:t>
            </a:r>
            <a:r>
              <a:rPr lang="zh-CN" altLang="zh-CN" sz="2400">
                <a:solidFill>
                  <a:schemeClr val="tx1"/>
                </a:solidFill>
              </a:rPr>
              <a:t>前段的</a:t>
            </a:r>
            <a:r>
              <a:rPr lang="zh-CN" altLang="en-US" sz="2400">
                <a:solidFill>
                  <a:schemeClr val="tx1"/>
                </a:solidFill>
              </a:rPr>
              <a:t>段地址</a:t>
            </a:r>
            <a:r>
              <a:rPr lang="zh-CN" altLang="zh-CN" sz="240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049076" name="Text Box 18"/>
          <p:cNvSpPr txBox="1">
            <a:spLocks noChangeArrowheads="1"/>
          </p:cNvSpPr>
          <p:nvPr/>
        </p:nvSpPr>
        <p:spPr bwMode="auto">
          <a:xfrm>
            <a:off x="1785144" y="896684"/>
            <a:ext cx="381635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 dirty="0">
                <a:solidFill>
                  <a:schemeClr val="tx1"/>
                </a:solidFill>
              </a:rPr>
              <a:t>   例：同一个物理地址002D3H被两个逻辑段中的逻辑地址映射的情况。</a:t>
            </a:r>
          </a:p>
        </p:txBody>
      </p:sp>
      <p:sp>
        <p:nvSpPr>
          <p:cNvPr id="1049077" name="Text Box 19"/>
          <p:cNvSpPr txBox="1">
            <a:spLocks noChangeArrowheads="1"/>
          </p:cNvSpPr>
          <p:nvPr/>
        </p:nvSpPr>
        <p:spPr bwMode="auto">
          <a:xfrm>
            <a:off x="1981200" y="2487449"/>
            <a:ext cx="3886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>
                <a:solidFill>
                  <a:schemeClr val="tx1"/>
                </a:solidFill>
              </a:rPr>
              <a:t>002B0H+00023H=002D3H</a:t>
            </a:r>
          </a:p>
        </p:txBody>
      </p:sp>
      <p:sp>
        <p:nvSpPr>
          <p:cNvPr id="1049078" name="Text Box 20"/>
          <p:cNvSpPr txBox="1">
            <a:spLocks noChangeArrowheads="1"/>
          </p:cNvSpPr>
          <p:nvPr/>
        </p:nvSpPr>
        <p:spPr bwMode="auto">
          <a:xfrm>
            <a:off x="1981200" y="3097049"/>
            <a:ext cx="3962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>
                <a:solidFill>
                  <a:schemeClr val="tx1"/>
                </a:solidFill>
              </a:rPr>
              <a:t>002C0H+00013H=002D3H</a:t>
            </a:r>
          </a:p>
        </p:txBody>
      </p:sp>
      <p:grpSp>
        <p:nvGrpSpPr>
          <p:cNvPr id="204" name="Group 22"/>
          <p:cNvGrpSpPr/>
          <p:nvPr/>
        </p:nvGrpSpPr>
        <p:grpSpPr bwMode="auto">
          <a:xfrm>
            <a:off x="5664200" y="201449"/>
            <a:ext cx="5003800" cy="3886200"/>
            <a:chOff x="0" y="0"/>
            <a:chExt cx="3152" cy="2448"/>
          </a:xfrm>
        </p:grpSpPr>
        <p:sp>
          <p:nvSpPr>
            <p:cNvPr id="1049079" name="Text Box 23"/>
            <p:cNvSpPr txBox="1">
              <a:spLocks noChangeArrowheads="1"/>
            </p:cNvSpPr>
            <p:nvPr/>
          </p:nvSpPr>
          <p:spPr bwMode="auto">
            <a:xfrm>
              <a:off x="2497" y="768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偏移量23H</a:t>
              </a:r>
            </a:p>
          </p:txBody>
        </p:sp>
        <p:sp>
          <p:nvSpPr>
            <p:cNvPr id="1049080" name="Rectangle 24"/>
            <p:cNvSpPr>
              <a:spLocks noChangeArrowheads="1"/>
            </p:cNvSpPr>
            <p:nvPr/>
          </p:nvSpPr>
          <p:spPr bwMode="auto">
            <a:xfrm>
              <a:off x="1238" y="0"/>
              <a:ext cx="605" cy="2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081" name="Line 25"/>
            <p:cNvSpPr>
              <a:spLocks noChangeShapeType="1"/>
            </p:cNvSpPr>
            <p:nvPr/>
          </p:nvSpPr>
          <p:spPr bwMode="auto">
            <a:xfrm>
              <a:off x="1238" y="288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82" name="Line 26"/>
            <p:cNvSpPr>
              <a:spLocks noChangeShapeType="1"/>
            </p:cNvSpPr>
            <p:nvPr/>
          </p:nvSpPr>
          <p:spPr bwMode="auto">
            <a:xfrm>
              <a:off x="1238" y="480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83" name="Line 27"/>
            <p:cNvSpPr>
              <a:spLocks noChangeShapeType="1"/>
            </p:cNvSpPr>
            <p:nvPr/>
          </p:nvSpPr>
          <p:spPr bwMode="auto">
            <a:xfrm>
              <a:off x="1238" y="816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84" name="Line 28"/>
            <p:cNvSpPr>
              <a:spLocks noChangeShapeType="1"/>
            </p:cNvSpPr>
            <p:nvPr/>
          </p:nvSpPr>
          <p:spPr bwMode="auto">
            <a:xfrm>
              <a:off x="1238" y="1008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85" name="Line 29"/>
            <p:cNvSpPr>
              <a:spLocks noChangeShapeType="1"/>
            </p:cNvSpPr>
            <p:nvPr/>
          </p:nvSpPr>
          <p:spPr bwMode="auto">
            <a:xfrm>
              <a:off x="1238" y="1584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86" name="Line 30"/>
            <p:cNvSpPr>
              <a:spLocks noChangeShapeType="1"/>
            </p:cNvSpPr>
            <p:nvPr/>
          </p:nvSpPr>
          <p:spPr bwMode="auto">
            <a:xfrm>
              <a:off x="1238" y="1776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87" name="Text Box 31"/>
            <p:cNvSpPr txBox="1">
              <a:spLocks noChangeArrowheads="1"/>
            </p:cNvSpPr>
            <p:nvPr/>
          </p:nvSpPr>
          <p:spPr bwMode="auto">
            <a:xfrm>
              <a:off x="0" y="251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dirty="0">
                  <a:solidFill>
                    <a:schemeClr val="tx1"/>
                  </a:solidFill>
                </a:rPr>
                <a:t>段1</a:t>
              </a:r>
              <a:r>
                <a:rPr lang="zh-CN" altLang="en-US" dirty="0">
                  <a:solidFill>
                    <a:schemeClr val="tx1"/>
                  </a:solidFill>
                </a:rPr>
                <a:t>首</a:t>
              </a:r>
              <a:r>
                <a:rPr lang="zh-CN" altLang="zh-CN" dirty="0">
                  <a:solidFill>
                    <a:schemeClr val="tx1"/>
                  </a:solidFill>
                </a:rPr>
                <a:t>址 002B0H</a:t>
              </a:r>
            </a:p>
          </p:txBody>
        </p:sp>
        <p:sp>
          <p:nvSpPr>
            <p:cNvPr id="1049088" name="Text Box 32"/>
            <p:cNvSpPr txBox="1">
              <a:spLocks noChangeArrowheads="1"/>
            </p:cNvSpPr>
            <p:nvPr/>
          </p:nvSpPr>
          <p:spPr bwMode="auto">
            <a:xfrm>
              <a:off x="45" y="795"/>
              <a:ext cx="128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dirty="0">
                  <a:solidFill>
                    <a:schemeClr val="tx1"/>
                  </a:solidFill>
                </a:rPr>
                <a:t>段2</a:t>
              </a:r>
              <a:r>
                <a:rPr lang="zh-CN" altLang="en-US" dirty="0">
                  <a:solidFill>
                    <a:schemeClr val="tx1"/>
                  </a:solidFill>
                </a:rPr>
                <a:t>首</a:t>
              </a:r>
              <a:r>
                <a:rPr lang="zh-CN" altLang="zh-CN" dirty="0">
                  <a:solidFill>
                    <a:schemeClr val="tx1"/>
                  </a:solidFill>
                </a:rPr>
                <a:t>址002C0H</a:t>
              </a:r>
            </a:p>
          </p:txBody>
        </p:sp>
        <p:sp>
          <p:nvSpPr>
            <p:cNvPr id="1049089" name="Text Box 33"/>
            <p:cNvSpPr txBox="1">
              <a:spLocks noChangeArrowheads="1"/>
            </p:cNvSpPr>
            <p:nvPr/>
          </p:nvSpPr>
          <p:spPr bwMode="auto">
            <a:xfrm>
              <a:off x="544" y="1536"/>
              <a:ext cx="68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002D3H</a:t>
              </a:r>
            </a:p>
          </p:txBody>
        </p:sp>
        <p:sp>
          <p:nvSpPr>
            <p:cNvPr id="1049090" name="Line 34"/>
            <p:cNvSpPr>
              <a:spLocks noChangeShapeType="1"/>
            </p:cNvSpPr>
            <p:nvPr/>
          </p:nvSpPr>
          <p:spPr bwMode="auto">
            <a:xfrm>
              <a:off x="1893" y="384"/>
              <a:ext cx="80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91" name="Line 35"/>
            <p:cNvSpPr>
              <a:spLocks noChangeShapeType="1"/>
            </p:cNvSpPr>
            <p:nvPr/>
          </p:nvSpPr>
          <p:spPr bwMode="auto">
            <a:xfrm>
              <a:off x="1893" y="912"/>
              <a:ext cx="35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92" name="Line 36"/>
            <p:cNvSpPr>
              <a:spLocks noChangeShapeType="1"/>
            </p:cNvSpPr>
            <p:nvPr/>
          </p:nvSpPr>
          <p:spPr bwMode="auto">
            <a:xfrm>
              <a:off x="1843" y="1680"/>
              <a:ext cx="90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93" name="Line 37"/>
            <p:cNvSpPr>
              <a:spLocks noChangeShapeType="1"/>
            </p:cNvSpPr>
            <p:nvPr/>
          </p:nvSpPr>
          <p:spPr bwMode="auto">
            <a:xfrm>
              <a:off x="1994" y="9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94" name="Line 38"/>
            <p:cNvSpPr>
              <a:spLocks noChangeShapeType="1"/>
            </p:cNvSpPr>
            <p:nvPr/>
          </p:nvSpPr>
          <p:spPr bwMode="auto">
            <a:xfrm flipH="1">
              <a:off x="2548" y="43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95" name="Text Box 39"/>
            <p:cNvSpPr txBox="1">
              <a:spLocks noChangeArrowheads="1"/>
            </p:cNvSpPr>
            <p:nvPr/>
          </p:nvSpPr>
          <p:spPr bwMode="auto">
            <a:xfrm>
              <a:off x="1943" y="1056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偏移量13H</a:t>
              </a:r>
            </a:p>
          </p:txBody>
        </p:sp>
        <p:sp>
          <p:nvSpPr>
            <p:cNvPr id="1049096" name="Text Box 40"/>
            <p:cNvSpPr txBox="1">
              <a:spLocks noChangeArrowheads="1"/>
            </p:cNvSpPr>
            <p:nvPr/>
          </p:nvSpPr>
          <p:spPr bwMode="auto">
            <a:xfrm>
              <a:off x="1424" y="10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b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1049097" name="Text Box 41"/>
            <p:cNvSpPr txBox="1">
              <a:spLocks noChangeArrowheads="1"/>
            </p:cNvSpPr>
            <p:nvPr/>
          </p:nvSpPr>
          <p:spPr bwMode="auto">
            <a:xfrm>
              <a:off x="1424" y="52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b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49098" name="Rectangle 42"/>
            <p:cNvSpPr>
              <a:spLocks noChangeArrowheads="1"/>
            </p:cNvSpPr>
            <p:nvPr/>
          </p:nvSpPr>
          <p:spPr bwMode="auto">
            <a:xfrm>
              <a:off x="1242" y="1574"/>
              <a:ext cx="589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74" grpId="0" animBg="1"/>
      <p:bldP spid="1049075" grpId="0"/>
      <p:bldP spid="1049076" grpId="0" autoUpdateAnimBg="0"/>
      <p:bldP spid="1049077" grpId="0" autoUpdateAnimBg="0"/>
      <p:bldP spid="104907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椭圆 1"/>
          <p:cNvSpPr/>
          <p:nvPr/>
        </p:nvSpPr>
        <p:spPr>
          <a:xfrm>
            <a:off x="1955589" y="78502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9100" name="文本框 2"/>
          <p:cNvSpPr txBox="1"/>
          <p:nvPr/>
        </p:nvSpPr>
        <p:spPr>
          <a:xfrm>
            <a:off x="2521237" y="764704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8086/8088</a:t>
            </a:r>
            <a:r>
              <a:rPr lang="zh-CN" altLang="en-US" sz="2800" b="1"/>
              <a:t>堆栈的组织</a:t>
            </a:r>
          </a:p>
        </p:txBody>
      </p:sp>
      <p:sp>
        <p:nvSpPr>
          <p:cNvPr id="1049101" name="Rectangle 4"/>
          <p:cNvSpPr>
            <a:spLocks noChangeArrowheads="1"/>
          </p:cNvSpPr>
          <p:nvPr/>
        </p:nvSpPr>
        <p:spPr bwMode="auto">
          <a:xfrm>
            <a:off x="2362715" y="1484784"/>
            <a:ext cx="7524787" cy="13031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zh-CN" sz="2800">
                <a:solidFill>
                  <a:schemeClr val="tx1"/>
                </a:solidFill>
              </a:rPr>
              <a:t>在8086/8088微机中堆栈是由堆栈段寄存器SS指示的一段存储区</a:t>
            </a:r>
            <a:r>
              <a:rPr lang="zh-CN" altLang="en-US" sz="2800">
                <a:solidFill>
                  <a:schemeClr val="tx1"/>
                </a:solidFill>
              </a:rPr>
              <a:t>（按字节编址按字存取）</a:t>
            </a:r>
            <a:r>
              <a:rPr lang="zh-CN" altLang="zh-CN" sz="2800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206" name="Group 5"/>
          <p:cNvGrpSpPr/>
          <p:nvPr/>
        </p:nvGrpSpPr>
        <p:grpSpPr bwMode="auto">
          <a:xfrm>
            <a:off x="4419600" y="2958480"/>
            <a:ext cx="4876800" cy="3505200"/>
            <a:chOff x="288" y="0"/>
            <a:chExt cx="3072" cy="2208"/>
          </a:xfrm>
        </p:grpSpPr>
        <p:sp>
          <p:nvSpPr>
            <p:cNvPr id="1049102" name="Rectangle 6"/>
            <p:cNvSpPr>
              <a:spLocks noChangeArrowheads="1"/>
            </p:cNvSpPr>
            <p:nvPr/>
          </p:nvSpPr>
          <p:spPr bwMode="auto">
            <a:xfrm>
              <a:off x="1008" y="0"/>
              <a:ext cx="624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103" name="Line 7"/>
            <p:cNvSpPr>
              <a:spLocks noChangeShapeType="1"/>
            </p:cNvSpPr>
            <p:nvPr/>
          </p:nvSpPr>
          <p:spPr bwMode="auto">
            <a:xfrm>
              <a:off x="1008" y="2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04" name="Line 8"/>
            <p:cNvSpPr>
              <a:spLocks noChangeShapeType="1"/>
            </p:cNvSpPr>
            <p:nvPr/>
          </p:nvSpPr>
          <p:spPr bwMode="auto">
            <a:xfrm>
              <a:off x="1008" y="4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05" name="Line 9"/>
            <p:cNvSpPr>
              <a:spLocks noChangeShapeType="1"/>
            </p:cNvSpPr>
            <p:nvPr/>
          </p:nvSpPr>
          <p:spPr bwMode="auto">
            <a:xfrm>
              <a:off x="1008" y="5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06" name="Line 10"/>
            <p:cNvSpPr>
              <a:spLocks noChangeShapeType="1"/>
            </p:cNvSpPr>
            <p:nvPr/>
          </p:nvSpPr>
          <p:spPr bwMode="auto">
            <a:xfrm>
              <a:off x="1008" y="8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07" name="Line 11"/>
            <p:cNvSpPr>
              <a:spLocks noChangeShapeType="1"/>
            </p:cNvSpPr>
            <p:nvPr/>
          </p:nvSpPr>
          <p:spPr bwMode="auto">
            <a:xfrm>
              <a:off x="1008" y="100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08" name="Line 12"/>
            <p:cNvSpPr>
              <a:spLocks noChangeShapeType="1"/>
            </p:cNvSpPr>
            <p:nvPr/>
          </p:nvSpPr>
          <p:spPr bwMode="auto">
            <a:xfrm>
              <a:off x="1008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09" name="Line 13"/>
            <p:cNvSpPr>
              <a:spLocks noChangeShapeType="1"/>
            </p:cNvSpPr>
            <p:nvPr/>
          </p:nvSpPr>
          <p:spPr bwMode="auto">
            <a:xfrm>
              <a:off x="1008" y="12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10" name="Line 14"/>
            <p:cNvSpPr>
              <a:spLocks noChangeShapeType="1"/>
            </p:cNvSpPr>
            <p:nvPr/>
          </p:nvSpPr>
          <p:spPr bwMode="auto">
            <a:xfrm>
              <a:off x="100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11" name="Line 15"/>
            <p:cNvSpPr>
              <a:spLocks noChangeShapeType="1"/>
            </p:cNvSpPr>
            <p:nvPr/>
          </p:nvSpPr>
          <p:spPr bwMode="auto">
            <a:xfrm>
              <a:off x="1008" y="15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12" name="Line 16"/>
            <p:cNvSpPr>
              <a:spLocks noChangeShapeType="1"/>
            </p:cNvSpPr>
            <p:nvPr/>
          </p:nvSpPr>
          <p:spPr bwMode="auto">
            <a:xfrm>
              <a:off x="1008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13" name="Line 17"/>
            <p:cNvSpPr>
              <a:spLocks noChangeShapeType="1"/>
            </p:cNvSpPr>
            <p:nvPr/>
          </p:nvSpPr>
          <p:spPr bwMode="auto">
            <a:xfrm>
              <a:off x="1008" y="18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14" name="Rectangle 18"/>
            <p:cNvSpPr>
              <a:spLocks noChangeArrowheads="1"/>
            </p:cNvSpPr>
            <p:nvPr/>
          </p:nvSpPr>
          <p:spPr bwMode="auto">
            <a:xfrm>
              <a:off x="2208" y="28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400"/>
                <a:t>SS</a:t>
              </a:r>
            </a:p>
          </p:txBody>
        </p:sp>
        <p:sp>
          <p:nvSpPr>
            <p:cNvPr id="1049115" name="Line 19"/>
            <p:cNvSpPr>
              <a:spLocks noChangeShapeType="1"/>
            </p:cNvSpPr>
            <p:nvPr/>
          </p:nvSpPr>
          <p:spPr bwMode="auto">
            <a:xfrm flipH="1">
              <a:off x="1632" y="3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16" name="Rectangle 20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400"/>
                <a:t>SP</a:t>
              </a:r>
            </a:p>
          </p:txBody>
        </p:sp>
        <p:sp>
          <p:nvSpPr>
            <p:cNvPr id="1049117" name="Line 21"/>
            <p:cNvSpPr>
              <a:spLocks noChangeShapeType="1"/>
            </p:cNvSpPr>
            <p:nvPr/>
          </p:nvSpPr>
          <p:spPr bwMode="auto">
            <a:xfrm flipH="1">
              <a:off x="1632" y="9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18" name="AutoShape 22"/>
            <p:cNvSpPr/>
            <p:nvPr/>
          </p:nvSpPr>
          <p:spPr bwMode="auto">
            <a:xfrm>
              <a:off x="1680" y="384"/>
              <a:ext cx="192" cy="1344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119" name="Text Box 23"/>
            <p:cNvSpPr txBox="1">
              <a:spLocks noChangeArrowheads="1"/>
            </p:cNvSpPr>
            <p:nvPr/>
          </p:nvSpPr>
          <p:spPr bwMode="auto">
            <a:xfrm>
              <a:off x="1824" y="1210"/>
              <a:ext cx="926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堆栈</a:t>
              </a:r>
              <a:r>
                <a:rPr lang="zh-CN" altLang="en-US">
                  <a:solidFill>
                    <a:schemeClr val="tx1"/>
                  </a:solidFill>
                </a:rPr>
                <a:t>长度</a:t>
              </a: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049120" name="Text Box 26"/>
            <p:cNvSpPr txBox="1">
              <a:spLocks noChangeArrowheads="1"/>
            </p:cNvSpPr>
            <p:nvPr/>
          </p:nvSpPr>
          <p:spPr bwMode="auto">
            <a:xfrm>
              <a:off x="288" y="79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1049121" name="Line 27"/>
            <p:cNvSpPr>
              <a:spLocks noChangeShapeType="1"/>
            </p:cNvSpPr>
            <p:nvPr/>
          </p:nvSpPr>
          <p:spPr bwMode="auto">
            <a:xfrm>
              <a:off x="720" y="9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22" name="Text Box 28"/>
            <p:cNvSpPr txBox="1">
              <a:spLocks noChangeArrowheads="1"/>
            </p:cNvSpPr>
            <p:nvPr/>
          </p:nvSpPr>
          <p:spPr bwMode="auto">
            <a:xfrm>
              <a:off x="1104" y="139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1049123" name="Text Box 29"/>
            <p:cNvSpPr txBox="1">
              <a:spLocks noChangeArrowheads="1"/>
            </p:cNvSpPr>
            <p:nvPr/>
          </p:nvSpPr>
          <p:spPr bwMode="auto">
            <a:xfrm>
              <a:off x="1104" y="153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1049124" name="Text Box 30"/>
            <p:cNvSpPr txBox="1">
              <a:spLocks noChangeArrowheads="1"/>
            </p:cNvSpPr>
            <p:nvPr/>
          </p:nvSpPr>
          <p:spPr bwMode="auto">
            <a:xfrm>
              <a:off x="1104" y="12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1049125" name="Text Box 31"/>
            <p:cNvSpPr txBox="1">
              <a:spLocks noChangeArrowheads="1"/>
            </p:cNvSpPr>
            <p:nvPr/>
          </p:nvSpPr>
          <p:spPr bwMode="auto">
            <a:xfrm>
              <a:off x="1104" y="110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1049126" name="Text Box 32"/>
            <p:cNvSpPr txBox="1">
              <a:spLocks noChangeArrowheads="1"/>
            </p:cNvSpPr>
            <p:nvPr/>
          </p:nvSpPr>
          <p:spPr bwMode="auto">
            <a:xfrm>
              <a:off x="1104" y="9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1049127" name="Text Box 33"/>
            <p:cNvSpPr txBox="1">
              <a:spLocks noChangeArrowheads="1"/>
            </p:cNvSpPr>
            <p:nvPr/>
          </p:nvSpPr>
          <p:spPr bwMode="auto">
            <a:xfrm>
              <a:off x="1104" y="81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XX</a:t>
              </a:r>
            </a:p>
          </p:txBody>
        </p:sp>
        <p:sp>
          <p:nvSpPr>
            <p:cNvPr id="1049128" name="Line 34"/>
            <p:cNvSpPr>
              <a:spLocks noChangeShapeType="1"/>
            </p:cNvSpPr>
            <p:nvPr/>
          </p:nvSpPr>
          <p:spPr bwMode="auto">
            <a:xfrm flipH="1">
              <a:off x="1632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129" name="Text Box 35"/>
            <p:cNvSpPr txBox="1">
              <a:spLocks noChangeArrowheads="1"/>
            </p:cNvSpPr>
            <p:nvPr/>
          </p:nvSpPr>
          <p:spPr bwMode="auto">
            <a:xfrm>
              <a:off x="1920" y="1728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0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堆栈初始化时的SP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文本框 1"/>
          <p:cNvSpPr txBox="1"/>
          <p:nvPr/>
        </p:nvSpPr>
        <p:spPr>
          <a:xfrm>
            <a:off x="2772424" y="657386"/>
            <a:ext cx="6819786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并行完成程序的执行，假设不考虑存取内存操作数。</a:t>
            </a:r>
          </a:p>
        </p:txBody>
      </p:sp>
      <p:grpSp>
        <p:nvGrpSpPr>
          <p:cNvPr id="78" name="Group 83"/>
          <p:cNvGrpSpPr/>
          <p:nvPr/>
        </p:nvGrpSpPr>
        <p:grpSpPr bwMode="auto">
          <a:xfrm>
            <a:off x="3153097" y="2349500"/>
            <a:ext cx="1258887" cy="900113"/>
            <a:chOff x="987" y="1480"/>
            <a:chExt cx="793" cy="567"/>
          </a:xfrm>
        </p:grpSpPr>
        <p:sp>
          <p:nvSpPr>
            <p:cNvPr id="1048622" name="Rectangle 37"/>
            <p:cNvSpPr>
              <a:spLocks noChangeArrowheads="1"/>
            </p:cNvSpPr>
            <p:nvPr/>
          </p:nvSpPr>
          <p:spPr bwMode="auto">
            <a:xfrm>
              <a:off x="987" y="1480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23" name="Text Box 40"/>
            <p:cNvSpPr txBox="1">
              <a:spLocks noChangeArrowheads="1"/>
            </p:cNvSpPr>
            <p:nvPr/>
          </p:nvSpPr>
          <p:spPr bwMode="auto">
            <a:xfrm>
              <a:off x="1055" y="1629"/>
              <a:ext cx="703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取指令1</a:t>
              </a:r>
            </a:p>
          </p:txBody>
        </p:sp>
      </p:grpSp>
      <p:grpSp>
        <p:nvGrpSpPr>
          <p:cNvPr id="79" name="Group 85"/>
          <p:cNvGrpSpPr/>
          <p:nvPr/>
        </p:nvGrpSpPr>
        <p:grpSpPr bwMode="auto">
          <a:xfrm>
            <a:off x="5651822" y="2349500"/>
            <a:ext cx="1258887" cy="900113"/>
            <a:chOff x="2561" y="1480"/>
            <a:chExt cx="793" cy="567"/>
          </a:xfrm>
        </p:grpSpPr>
        <p:sp>
          <p:nvSpPr>
            <p:cNvPr id="1048624" name="Rectangle 39"/>
            <p:cNvSpPr>
              <a:spLocks noChangeArrowheads="1"/>
            </p:cNvSpPr>
            <p:nvPr/>
          </p:nvSpPr>
          <p:spPr bwMode="auto">
            <a:xfrm>
              <a:off x="2561" y="1480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25" name="Text Box 41"/>
            <p:cNvSpPr txBox="1">
              <a:spLocks noChangeArrowheads="1"/>
            </p:cNvSpPr>
            <p:nvPr/>
          </p:nvSpPr>
          <p:spPr bwMode="auto">
            <a:xfrm>
              <a:off x="2653" y="1539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指令1</a:t>
              </a:r>
            </a:p>
          </p:txBody>
        </p:sp>
      </p:grpSp>
      <p:grpSp>
        <p:nvGrpSpPr>
          <p:cNvPr id="80" name="Group 84"/>
          <p:cNvGrpSpPr/>
          <p:nvPr/>
        </p:nvGrpSpPr>
        <p:grpSpPr bwMode="auto">
          <a:xfrm>
            <a:off x="4413572" y="2349500"/>
            <a:ext cx="1258887" cy="900113"/>
            <a:chOff x="1781" y="1480"/>
            <a:chExt cx="793" cy="567"/>
          </a:xfrm>
        </p:grpSpPr>
        <p:sp>
          <p:nvSpPr>
            <p:cNvPr id="1048626" name="Rectangle 38"/>
            <p:cNvSpPr>
              <a:spLocks noChangeArrowheads="1"/>
            </p:cNvSpPr>
            <p:nvPr/>
          </p:nvSpPr>
          <p:spPr bwMode="auto">
            <a:xfrm>
              <a:off x="1781" y="1480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27" name="Text Box 42"/>
            <p:cNvSpPr txBox="1">
              <a:spLocks noChangeArrowheads="1"/>
            </p:cNvSpPr>
            <p:nvPr/>
          </p:nvSpPr>
          <p:spPr bwMode="auto">
            <a:xfrm>
              <a:off x="1837" y="1539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指令1</a:t>
              </a:r>
            </a:p>
          </p:txBody>
        </p:sp>
      </p:grpSp>
      <p:sp>
        <p:nvSpPr>
          <p:cNvPr id="1048628" name="Text Box 43"/>
          <p:cNvSpPr txBox="1">
            <a:spLocks noChangeArrowheads="1"/>
          </p:cNvSpPr>
          <p:nvPr/>
        </p:nvSpPr>
        <p:spPr bwMode="auto">
          <a:xfrm>
            <a:off x="2197422" y="2586038"/>
            <a:ext cx="847725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CPU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" name="Group 86"/>
          <p:cNvGrpSpPr/>
          <p:nvPr/>
        </p:nvGrpSpPr>
        <p:grpSpPr bwMode="auto">
          <a:xfrm>
            <a:off x="4419287" y="3255963"/>
            <a:ext cx="1228725" cy="900112"/>
            <a:chOff x="1791" y="2051"/>
            <a:chExt cx="774" cy="567"/>
          </a:xfrm>
        </p:grpSpPr>
        <p:sp>
          <p:nvSpPr>
            <p:cNvPr id="1048629" name="Rectangle 57"/>
            <p:cNvSpPr>
              <a:spLocks noChangeArrowheads="1"/>
            </p:cNvSpPr>
            <p:nvPr/>
          </p:nvSpPr>
          <p:spPr bwMode="auto">
            <a:xfrm>
              <a:off x="1791" y="2051"/>
              <a:ext cx="774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0" name="Text Box 60"/>
            <p:cNvSpPr txBox="1">
              <a:spLocks noChangeArrowheads="1"/>
            </p:cNvSpPr>
            <p:nvPr/>
          </p:nvSpPr>
          <p:spPr bwMode="auto">
            <a:xfrm>
              <a:off x="1860" y="2209"/>
              <a:ext cx="703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2" name="Group 88"/>
          <p:cNvGrpSpPr/>
          <p:nvPr/>
        </p:nvGrpSpPr>
        <p:grpSpPr bwMode="auto">
          <a:xfrm>
            <a:off x="6890072" y="3255963"/>
            <a:ext cx="1258887" cy="900112"/>
            <a:chOff x="3357" y="2051"/>
            <a:chExt cx="793" cy="567"/>
          </a:xfrm>
        </p:grpSpPr>
        <p:sp>
          <p:nvSpPr>
            <p:cNvPr id="1048631" name="Rectangle 59"/>
            <p:cNvSpPr>
              <a:spLocks noChangeArrowheads="1"/>
            </p:cNvSpPr>
            <p:nvPr/>
          </p:nvSpPr>
          <p:spPr bwMode="auto">
            <a:xfrm>
              <a:off x="3357" y="2051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2" name="Text Box 61"/>
            <p:cNvSpPr txBox="1">
              <a:spLocks noChangeArrowheads="1"/>
            </p:cNvSpPr>
            <p:nvPr/>
          </p:nvSpPr>
          <p:spPr bwMode="auto">
            <a:xfrm>
              <a:off x="3472" y="2119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3" name="Group 87"/>
          <p:cNvGrpSpPr/>
          <p:nvPr/>
        </p:nvGrpSpPr>
        <p:grpSpPr bwMode="auto">
          <a:xfrm>
            <a:off x="5658172" y="3255963"/>
            <a:ext cx="1258887" cy="900112"/>
            <a:chOff x="2581" y="2051"/>
            <a:chExt cx="793" cy="567"/>
          </a:xfrm>
        </p:grpSpPr>
        <p:sp>
          <p:nvSpPr>
            <p:cNvPr id="1048633" name="Rectangle 58"/>
            <p:cNvSpPr>
              <a:spLocks noChangeArrowheads="1"/>
            </p:cNvSpPr>
            <p:nvPr/>
          </p:nvSpPr>
          <p:spPr bwMode="auto">
            <a:xfrm>
              <a:off x="2581" y="2051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4" name="Text Box 62"/>
            <p:cNvSpPr txBox="1">
              <a:spLocks noChangeArrowheads="1"/>
            </p:cNvSpPr>
            <p:nvPr/>
          </p:nvSpPr>
          <p:spPr bwMode="auto">
            <a:xfrm>
              <a:off x="2655" y="2119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4" name="Group 89"/>
          <p:cNvGrpSpPr/>
          <p:nvPr/>
        </p:nvGrpSpPr>
        <p:grpSpPr bwMode="auto">
          <a:xfrm>
            <a:off x="5658172" y="4156075"/>
            <a:ext cx="1258887" cy="900113"/>
            <a:chOff x="2586" y="2618"/>
            <a:chExt cx="793" cy="567"/>
          </a:xfrm>
        </p:grpSpPr>
        <p:sp>
          <p:nvSpPr>
            <p:cNvPr id="1048635" name="Rectangle 63"/>
            <p:cNvSpPr>
              <a:spLocks noChangeArrowheads="1"/>
            </p:cNvSpPr>
            <p:nvPr/>
          </p:nvSpPr>
          <p:spPr bwMode="auto">
            <a:xfrm>
              <a:off x="2586" y="2618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6" name="Text Box 66"/>
            <p:cNvSpPr txBox="1">
              <a:spLocks noChangeArrowheads="1"/>
            </p:cNvSpPr>
            <p:nvPr/>
          </p:nvSpPr>
          <p:spPr bwMode="auto">
            <a:xfrm>
              <a:off x="2654" y="2767"/>
              <a:ext cx="703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取指令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85" name="Group 91"/>
          <p:cNvGrpSpPr/>
          <p:nvPr/>
        </p:nvGrpSpPr>
        <p:grpSpPr bwMode="auto">
          <a:xfrm>
            <a:off x="8171184" y="4156075"/>
            <a:ext cx="1258888" cy="900113"/>
            <a:chOff x="4169" y="2618"/>
            <a:chExt cx="793" cy="567"/>
          </a:xfrm>
        </p:grpSpPr>
        <p:sp>
          <p:nvSpPr>
            <p:cNvPr id="1048637" name="Rectangle 65"/>
            <p:cNvSpPr>
              <a:spLocks noChangeArrowheads="1"/>
            </p:cNvSpPr>
            <p:nvPr/>
          </p:nvSpPr>
          <p:spPr bwMode="auto">
            <a:xfrm>
              <a:off x="4169" y="2618"/>
              <a:ext cx="793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8" name="Text Box 67"/>
            <p:cNvSpPr txBox="1">
              <a:spLocks noChangeArrowheads="1"/>
            </p:cNvSpPr>
            <p:nvPr/>
          </p:nvSpPr>
          <p:spPr bwMode="auto">
            <a:xfrm>
              <a:off x="4266" y="2677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执行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86" name="Group 90"/>
          <p:cNvGrpSpPr/>
          <p:nvPr/>
        </p:nvGrpSpPr>
        <p:grpSpPr bwMode="auto">
          <a:xfrm>
            <a:off x="6904359" y="4156075"/>
            <a:ext cx="1273175" cy="900113"/>
            <a:chOff x="3371" y="2618"/>
            <a:chExt cx="802" cy="567"/>
          </a:xfrm>
        </p:grpSpPr>
        <p:sp>
          <p:nvSpPr>
            <p:cNvPr id="1048639" name="Rectangle 64"/>
            <p:cNvSpPr>
              <a:spLocks noChangeArrowheads="1"/>
            </p:cNvSpPr>
            <p:nvPr/>
          </p:nvSpPr>
          <p:spPr bwMode="auto">
            <a:xfrm>
              <a:off x="3371" y="2618"/>
              <a:ext cx="802" cy="5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0" name="Text Box 68"/>
            <p:cNvSpPr txBox="1">
              <a:spLocks noChangeArrowheads="1"/>
            </p:cNvSpPr>
            <p:nvPr/>
          </p:nvSpPr>
          <p:spPr bwMode="auto">
            <a:xfrm>
              <a:off x="3449" y="2677"/>
              <a:ext cx="635" cy="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分析</a:t>
              </a:r>
            </a:p>
            <a:p>
              <a:pPr algn="ctr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048641" name="Text Box 79"/>
          <p:cNvSpPr txBox="1">
            <a:spLocks noChangeArrowheads="1"/>
          </p:cNvSpPr>
          <p:nvPr/>
        </p:nvSpPr>
        <p:spPr bwMode="auto">
          <a:xfrm>
            <a:off x="9552309" y="4221163"/>
            <a:ext cx="792163" cy="4597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7" name="Group 92"/>
          <p:cNvGrpSpPr/>
          <p:nvPr/>
        </p:nvGrpSpPr>
        <p:grpSpPr bwMode="auto">
          <a:xfrm>
            <a:off x="2346647" y="5121275"/>
            <a:ext cx="7993062" cy="901700"/>
            <a:chOff x="503" y="3226"/>
            <a:chExt cx="5035" cy="568"/>
          </a:xfrm>
        </p:grpSpPr>
        <p:sp>
          <p:nvSpPr>
            <p:cNvPr id="1048642" name="Text Box 13"/>
            <p:cNvSpPr txBox="1">
              <a:spLocks noChangeArrowheads="1"/>
            </p:cNvSpPr>
            <p:nvPr/>
          </p:nvSpPr>
          <p:spPr bwMode="auto">
            <a:xfrm>
              <a:off x="503" y="3340"/>
              <a:ext cx="499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BUS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43" name="Rectangle 69"/>
            <p:cNvSpPr>
              <a:spLocks noChangeArrowheads="1"/>
            </p:cNvSpPr>
            <p:nvPr/>
          </p:nvSpPr>
          <p:spPr bwMode="auto">
            <a:xfrm>
              <a:off x="1026" y="3226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4" name="Rectangle 70"/>
            <p:cNvSpPr>
              <a:spLocks noChangeArrowheads="1"/>
            </p:cNvSpPr>
            <p:nvPr/>
          </p:nvSpPr>
          <p:spPr bwMode="auto">
            <a:xfrm>
              <a:off x="3384" y="3226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5" name="Text Box 71"/>
            <p:cNvSpPr txBox="1">
              <a:spLocks noChangeArrowheads="1"/>
            </p:cNvSpPr>
            <p:nvPr/>
          </p:nvSpPr>
          <p:spPr bwMode="auto">
            <a:xfrm>
              <a:off x="1170" y="3346"/>
              <a:ext cx="57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46" name="Text Box 72"/>
            <p:cNvSpPr txBox="1">
              <a:spLocks noChangeArrowheads="1"/>
            </p:cNvSpPr>
            <p:nvPr/>
          </p:nvSpPr>
          <p:spPr bwMode="auto">
            <a:xfrm>
              <a:off x="3519" y="3346"/>
              <a:ext cx="57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47" name="Rectangle 73"/>
            <p:cNvSpPr>
              <a:spLocks noChangeArrowheads="1"/>
            </p:cNvSpPr>
            <p:nvPr/>
          </p:nvSpPr>
          <p:spPr bwMode="auto">
            <a:xfrm>
              <a:off x="1824" y="3226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8" name="Text Box 74"/>
            <p:cNvSpPr txBox="1">
              <a:spLocks noChangeArrowheads="1"/>
            </p:cNvSpPr>
            <p:nvPr/>
          </p:nvSpPr>
          <p:spPr bwMode="auto">
            <a:xfrm>
              <a:off x="1968" y="3346"/>
              <a:ext cx="57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49" name="Rectangle 75"/>
            <p:cNvSpPr>
              <a:spLocks noChangeArrowheads="1"/>
            </p:cNvSpPr>
            <p:nvPr/>
          </p:nvSpPr>
          <p:spPr bwMode="auto">
            <a:xfrm>
              <a:off x="2604" y="3226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50" name="Text Box 76"/>
            <p:cNvSpPr txBox="1">
              <a:spLocks noChangeArrowheads="1"/>
            </p:cNvSpPr>
            <p:nvPr/>
          </p:nvSpPr>
          <p:spPr bwMode="auto">
            <a:xfrm>
              <a:off x="2748" y="3346"/>
              <a:ext cx="57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51" name="Rectangle 77"/>
            <p:cNvSpPr>
              <a:spLocks noChangeArrowheads="1"/>
            </p:cNvSpPr>
            <p:nvPr/>
          </p:nvSpPr>
          <p:spPr bwMode="auto">
            <a:xfrm>
              <a:off x="4177" y="3227"/>
              <a:ext cx="793" cy="56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52" name="Text Box 78"/>
            <p:cNvSpPr txBox="1">
              <a:spLocks noChangeArrowheads="1"/>
            </p:cNvSpPr>
            <p:nvPr/>
          </p:nvSpPr>
          <p:spPr bwMode="auto">
            <a:xfrm>
              <a:off x="4321" y="3347"/>
              <a:ext cx="576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忙碌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53" name="Text Box 80"/>
            <p:cNvSpPr txBox="1">
              <a:spLocks noChangeArrowheads="1"/>
            </p:cNvSpPr>
            <p:nvPr/>
          </p:nvSpPr>
          <p:spPr bwMode="auto">
            <a:xfrm>
              <a:off x="5039" y="3340"/>
              <a:ext cx="499" cy="2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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8654" name="墨迹 1048653"/>
              <p14:cNvContentPartPr/>
              <p14:nvPr/>
            </p14:nvContentPartPr>
            <p14:xfrm>
              <a:off x="159061" y="1018998"/>
              <a:ext cx="376916" cy="611786"/>
            </p14:xfrm>
          </p:contentPart>
        </mc:Choice>
        <mc:Fallback xmlns="">
          <p:sp>
            <p:nvSpPr>
              <p:cNvPr id="1048654" name=""/>
              <p:cNvSpPr/>
              <p:nvPr/>
            </p:nvSpPr>
            <p:spPr>
              <a:xfrm>
                <a:off x="159061" y="1018998"/>
                <a:ext cx="376916" cy="61178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8655" name="墨迹 1048654"/>
              <p14:cNvContentPartPr/>
              <p14:nvPr/>
            </p14:nvContentPartPr>
            <p14:xfrm>
              <a:off x="353124" y="1426237"/>
              <a:ext cx="392535" cy="238246"/>
            </p14:xfrm>
          </p:contentPart>
        </mc:Choice>
        <mc:Fallback xmlns="">
          <p:sp>
            <p:nvSpPr>
              <p:cNvPr id="1048655" name=""/>
              <p:cNvSpPr/>
              <p:nvPr/>
            </p:nvSpPr>
            <p:spPr>
              <a:xfrm>
                <a:off x="353124" y="1426237"/>
                <a:ext cx="392535" cy="23824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8656" name="墨迹 1048655"/>
              <p14:cNvContentPartPr/>
              <p14:nvPr/>
            </p14:nvContentPartPr>
            <p14:xfrm>
              <a:off x="852446" y="1043185"/>
              <a:ext cx="213149" cy="462989"/>
            </p14:xfrm>
          </p:contentPart>
        </mc:Choice>
        <mc:Fallback xmlns="">
          <p:sp>
            <p:nvSpPr>
              <p:cNvPr id="1048656" name=""/>
              <p:cNvSpPr/>
              <p:nvPr/>
            </p:nvSpPr>
            <p:spPr>
              <a:xfrm>
                <a:off x="852446" y="1043185"/>
                <a:ext cx="213149" cy="46298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8657" name="墨迹 1048656"/>
              <p14:cNvContentPartPr/>
              <p14:nvPr/>
            </p14:nvContentPartPr>
            <p14:xfrm>
              <a:off x="796584" y="1212320"/>
              <a:ext cx="95546" cy="209159"/>
            </p14:xfrm>
          </p:contentPart>
        </mc:Choice>
        <mc:Fallback xmlns="">
          <p:sp>
            <p:nvSpPr>
              <p:cNvPr id="1048657" name=""/>
              <p:cNvSpPr/>
              <p:nvPr/>
            </p:nvSpPr>
            <p:spPr>
              <a:xfrm>
                <a:off x="796584" y="1212320"/>
                <a:ext cx="95546" cy="20915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8658" name="墨迹 1048657"/>
              <p14:cNvContentPartPr/>
              <p14:nvPr/>
            </p14:nvContentPartPr>
            <p14:xfrm>
              <a:off x="1033815" y="1096201"/>
              <a:ext cx="250700" cy="332033"/>
            </p14:xfrm>
          </p:contentPart>
        </mc:Choice>
        <mc:Fallback xmlns="">
          <p:sp>
            <p:nvSpPr>
              <p:cNvPr id="1048658" name=""/>
              <p:cNvSpPr/>
              <p:nvPr/>
            </p:nvSpPr>
            <p:spPr>
              <a:xfrm>
                <a:off x="1033815" y="1096201"/>
                <a:ext cx="250700" cy="332033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8659" name="墨迹 1048658"/>
              <p14:cNvContentPartPr/>
              <p14:nvPr/>
            </p14:nvContentPartPr>
            <p14:xfrm>
              <a:off x="1345926" y="1062104"/>
              <a:ext cx="260792" cy="395936"/>
            </p14:xfrm>
          </p:contentPart>
        </mc:Choice>
        <mc:Fallback xmlns="">
          <p:sp>
            <p:nvSpPr>
              <p:cNvPr id="1048659" name=""/>
              <p:cNvSpPr/>
              <p:nvPr/>
            </p:nvSpPr>
            <p:spPr>
              <a:xfrm>
                <a:off x="1345926" y="1062104"/>
                <a:ext cx="260792" cy="39593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8660" name="墨迹 1048659"/>
              <p14:cNvContentPartPr/>
              <p14:nvPr/>
            </p14:nvContentPartPr>
            <p14:xfrm>
              <a:off x="1530376" y="1056698"/>
              <a:ext cx="172184" cy="141793"/>
            </p14:xfrm>
          </p:contentPart>
        </mc:Choice>
        <mc:Fallback xmlns="">
          <p:sp>
            <p:nvSpPr>
              <p:cNvPr id="1048660" name=""/>
              <p:cNvSpPr/>
              <p:nvPr/>
            </p:nvSpPr>
            <p:spPr>
              <a:xfrm>
                <a:off x="1530376" y="1056698"/>
                <a:ext cx="172184" cy="141793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48661" name="墨迹 1048660"/>
              <p14:cNvContentPartPr/>
              <p14:nvPr/>
            </p14:nvContentPartPr>
            <p14:xfrm>
              <a:off x="1565611" y="1094330"/>
              <a:ext cx="196573" cy="122224"/>
            </p14:xfrm>
          </p:contentPart>
        </mc:Choice>
        <mc:Fallback xmlns="">
          <p:sp>
            <p:nvSpPr>
              <p:cNvPr id="1048661" name=""/>
              <p:cNvSpPr/>
              <p:nvPr/>
            </p:nvSpPr>
            <p:spPr>
              <a:xfrm>
                <a:off x="1565611" y="1094330"/>
                <a:ext cx="196573" cy="12222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8662" name="墨迹 1048661"/>
              <p14:cNvContentPartPr/>
              <p14:nvPr/>
            </p14:nvContentPartPr>
            <p14:xfrm>
              <a:off x="1609729" y="976862"/>
              <a:ext cx="254956" cy="646295"/>
            </p14:xfrm>
          </p:contentPart>
        </mc:Choice>
        <mc:Fallback xmlns="">
          <p:sp>
            <p:nvSpPr>
              <p:cNvPr id="1048662" name=""/>
              <p:cNvSpPr/>
              <p:nvPr/>
            </p:nvSpPr>
            <p:spPr>
              <a:xfrm>
                <a:off x="1609729" y="976862"/>
                <a:ext cx="254956" cy="646295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8663" name="墨迹 1048662"/>
              <p14:cNvContentPartPr/>
              <p14:nvPr/>
            </p14:nvContentPartPr>
            <p14:xfrm>
              <a:off x="1500791" y="1090518"/>
              <a:ext cx="250639" cy="431802"/>
            </p14:xfrm>
          </p:contentPart>
        </mc:Choice>
        <mc:Fallback xmlns="">
          <p:sp>
            <p:nvSpPr>
              <p:cNvPr id="1048663" name=""/>
              <p:cNvSpPr/>
              <p:nvPr/>
            </p:nvSpPr>
            <p:spPr>
              <a:xfrm>
                <a:off x="1500791" y="1090518"/>
                <a:ext cx="250639" cy="43180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8664" name="墨迹 1048663"/>
              <p14:cNvContentPartPr/>
              <p14:nvPr/>
            </p14:nvContentPartPr>
            <p14:xfrm>
              <a:off x="1678192" y="948448"/>
              <a:ext cx="82890" cy="103674"/>
            </p14:xfrm>
          </p:contentPart>
        </mc:Choice>
        <mc:Fallback xmlns="">
          <p:sp>
            <p:nvSpPr>
              <p:cNvPr id="1048664" name=""/>
              <p:cNvSpPr/>
              <p:nvPr/>
            </p:nvSpPr>
            <p:spPr>
              <a:xfrm>
                <a:off x="1678192" y="948448"/>
                <a:ext cx="82890" cy="10367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48665" name="墨迹 1048664"/>
              <p14:cNvContentPartPr/>
              <p14:nvPr/>
            </p14:nvContentPartPr>
            <p14:xfrm>
              <a:off x="2000499" y="1031797"/>
              <a:ext cx="343953" cy="115192"/>
            </p14:xfrm>
          </p:contentPart>
        </mc:Choice>
        <mc:Fallback xmlns="">
          <p:sp>
            <p:nvSpPr>
              <p:cNvPr id="1048665" name=""/>
              <p:cNvSpPr/>
              <p:nvPr/>
            </p:nvSpPr>
            <p:spPr>
              <a:xfrm>
                <a:off x="2000499" y="1031797"/>
                <a:ext cx="343953" cy="11519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8666" name="墨迹 1048665"/>
              <p14:cNvContentPartPr/>
              <p14:nvPr/>
            </p14:nvContentPartPr>
            <p14:xfrm>
              <a:off x="1983821" y="1115244"/>
              <a:ext cx="197718" cy="270371"/>
            </p14:xfrm>
          </p:contentPart>
        </mc:Choice>
        <mc:Fallback xmlns="">
          <p:sp>
            <p:nvSpPr>
              <p:cNvPr id="1048666" name=""/>
              <p:cNvSpPr/>
              <p:nvPr/>
            </p:nvSpPr>
            <p:spPr>
              <a:xfrm>
                <a:off x="1983821" y="1115244"/>
                <a:ext cx="197718" cy="270371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48667" name="墨迹 1048666"/>
              <p14:cNvContentPartPr/>
              <p14:nvPr/>
            </p14:nvContentPartPr>
            <p14:xfrm>
              <a:off x="2183858" y="959814"/>
              <a:ext cx="236403" cy="659207"/>
            </p14:xfrm>
          </p:contentPart>
        </mc:Choice>
        <mc:Fallback xmlns="">
          <p:sp>
            <p:nvSpPr>
              <p:cNvPr id="1048667" name=""/>
              <p:cNvSpPr/>
              <p:nvPr/>
            </p:nvSpPr>
            <p:spPr>
              <a:xfrm>
                <a:off x="2183858" y="959814"/>
                <a:ext cx="236403" cy="659207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8668" name="墨迹 1048667"/>
              <p14:cNvContentPartPr/>
              <p14:nvPr/>
            </p14:nvContentPartPr>
            <p14:xfrm>
              <a:off x="2261556" y="851840"/>
              <a:ext cx="122300" cy="74906"/>
            </p14:xfrm>
          </p:contentPart>
        </mc:Choice>
        <mc:Fallback xmlns="">
          <p:sp>
            <p:nvSpPr>
              <p:cNvPr id="1048668" name=""/>
              <p:cNvSpPr/>
              <p:nvPr/>
            </p:nvSpPr>
            <p:spPr>
              <a:xfrm>
                <a:off x="2261556" y="851840"/>
                <a:ext cx="122300" cy="7490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48669" name="墨迹 1048668"/>
              <p14:cNvContentPartPr/>
              <p14:nvPr/>
            </p14:nvContentPartPr>
            <p14:xfrm>
              <a:off x="2607308" y="1226811"/>
              <a:ext cx="22249" cy="22826"/>
            </p14:xfrm>
          </p:contentPart>
        </mc:Choice>
        <mc:Fallback xmlns="">
          <p:sp>
            <p:nvSpPr>
              <p:cNvPr id="1048669" name=""/>
              <p:cNvSpPr/>
              <p:nvPr/>
            </p:nvSpPr>
            <p:spPr>
              <a:xfrm>
                <a:off x="2607308" y="1226811"/>
                <a:ext cx="22249" cy="2282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8670" name="墨迹 1048669"/>
              <p14:cNvContentPartPr/>
              <p14:nvPr/>
            </p14:nvContentPartPr>
            <p14:xfrm>
              <a:off x="2579599" y="1312148"/>
              <a:ext cx="22041" cy="93619"/>
            </p14:xfrm>
          </p:contentPart>
        </mc:Choice>
        <mc:Fallback xmlns="">
          <p:sp>
            <p:nvSpPr>
              <p:cNvPr id="1048670" name=""/>
              <p:cNvSpPr/>
              <p:nvPr/>
            </p:nvSpPr>
            <p:spPr>
              <a:xfrm>
                <a:off x="2579599" y="1312148"/>
                <a:ext cx="22041" cy="9361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48671" name="墨迹 1048670"/>
              <p14:cNvContentPartPr/>
              <p14:nvPr/>
            </p14:nvContentPartPr>
            <p14:xfrm>
              <a:off x="1961149" y="1227369"/>
              <a:ext cx="170438" cy="232705"/>
            </p14:xfrm>
          </p:contentPart>
        </mc:Choice>
        <mc:Fallback xmlns="">
          <p:sp>
            <p:nvSpPr>
              <p:cNvPr id="1048671" name=""/>
              <p:cNvSpPr/>
              <p:nvPr/>
            </p:nvSpPr>
            <p:spPr>
              <a:xfrm>
                <a:off x="1961149" y="1227369"/>
                <a:ext cx="170438" cy="232705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8672" name="墨迹 1048671"/>
              <p14:cNvContentPartPr/>
              <p14:nvPr/>
            </p14:nvContentPartPr>
            <p14:xfrm>
              <a:off x="2029166" y="1369116"/>
              <a:ext cx="148076" cy="181710"/>
            </p14:xfrm>
          </p:contentPart>
        </mc:Choice>
        <mc:Fallback xmlns="">
          <p:sp>
            <p:nvSpPr>
              <p:cNvPr id="1048672" name=""/>
              <p:cNvSpPr/>
              <p:nvPr/>
            </p:nvSpPr>
            <p:spPr>
              <a:xfrm>
                <a:off x="2029166" y="1369116"/>
                <a:ext cx="148076" cy="18171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48673" name="墨迹 1048672"/>
              <p14:cNvContentPartPr/>
              <p14:nvPr/>
            </p14:nvContentPartPr>
            <p14:xfrm>
              <a:off x="175709" y="1911201"/>
              <a:ext cx="101435" cy="589588"/>
            </p14:xfrm>
          </p:contentPart>
        </mc:Choice>
        <mc:Fallback xmlns="">
          <p:sp>
            <p:nvSpPr>
              <p:cNvPr id="1048673" name=""/>
              <p:cNvSpPr/>
              <p:nvPr/>
            </p:nvSpPr>
            <p:spPr>
              <a:xfrm>
                <a:off x="175709" y="1911201"/>
                <a:ext cx="101435" cy="589588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48674" name="墨迹 1048673"/>
              <p14:cNvContentPartPr/>
              <p14:nvPr/>
            </p14:nvContentPartPr>
            <p14:xfrm>
              <a:off x="362755" y="1884454"/>
              <a:ext cx="294534" cy="274033"/>
            </p14:xfrm>
          </p:contentPart>
        </mc:Choice>
        <mc:Fallback xmlns="">
          <p:sp>
            <p:nvSpPr>
              <p:cNvPr id="1048674" name=""/>
              <p:cNvSpPr/>
              <p:nvPr/>
            </p:nvSpPr>
            <p:spPr>
              <a:xfrm>
                <a:off x="362755" y="1884454"/>
                <a:ext cx="294534" cy="274033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48675" name="墨迹 1048674"/>
              <p14:cNvContentPartPr/>
              <p14:nvPr/>
            </p14:nvContentPartPr>
            <p14:xfrm>
              <a:off x="243726" y="2090467"/>
              <a:ext cx="413818" cy="210492"/>
            </p14:xfrm>
          </p:contentPart>
        </mc:Choice>
        <mc:Fallback xmlns="">
          <p:sp>
            <p:nvSpPr>
              <p:cNvPr id="1048675" name=""/>
              <p:cNvSpPr/>
              <p:nvPr/>
            </p:nvSpPr>
            <p:spPr>
              <a:xfrm>
                <a:off x="243726" y="2090467"/>
                <a:ext cx="413818" cy="21049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48676" name="墨迹 1048675"/>
              <p14:cNvContentPartPr/>
              <p14:nvPr/>
            </p14:nvContentPartPr>
            <p14:xfrm>
              <a:off x="410217" y="2187303"/>
              <a:ext cx="26824" cy="164327"/>
            </p14:xfrm>
          </p:contentPart>
        </mc:Choice>
        <mc:Fallback xmlns="">
          <p:sp>
            <p:nvSpPr>
              <p:cNvPr id="1048676" name=""/>
              <p:cNvSpPr/>
              <p:nvPr/>
            </p:nvSpPr>
            <p:spPr>
              <a:xfrm>
                <a:off x="410217" y="2187303"/>
                <a:ext cx="26824" cy="164327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48677" name="墨迹 1048676"/>
              <p14:cNvContentPartPr/>
              <p14:nvPr/>
            </p14:nvContentPartPr>
            <p14:xfrm>
              <a:off x="300989" y="2164572"/>
              <a:ext cx="504446" cy="525309"/>
            </p14:xfrm>
          </p:contentPart>
        </mc:Choice>
        <mc:Fallback xmlns="">
          <p:sp>
            <p:nvSpPr>
              <p:cNvPr id="1048677" name=""/>
              <p:cNvSpPr/>
              <p:nvPr/>
            </p:nvSpPr>
            <p:spPr>
              <a:xfrm>
                <a:off x="300989" y="2164572"/>
                <a:ext cx="504446" cy="52530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8678" name="墨迹 1048677"/>
              <p14:cNvContentPartPr/>
              <p14:nvPr/>
            </p14:nvContentPartPr>
            <p14:xfrm>
              <a:off x="908573" y="1925893"/>
              <a:ext cx="72001" cy="261409"/>
            </p14:xfrm>
          </p:contentPart>
        </mc:Choice>
        <mc:Fallback xmlns="">
          <p:sp>
            <p:nvSpPr>
              <p:cNvPr id="1048678" name=""/>
              <p:cNvSpPr/>
              <p:nvPr/>
            </p:nvSpPr>
            <p:spPr>
              <a:xfrm>
                <a:off x="908573" y="1925893"/>
                <a:ext cx="72001" cy="26140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48679" name="墨迹 1048678"/>
              <p14:cNvContentPartPr/>
              <p14:nvPr/>
            </p14:nvContentPartPr>
            <p14:xfrm>
              <a:off x="889885" y="1894010"/>
              <a:ext cx="229049" cy="213733"/>
            </p14:xfrm>
          </p:contentPart>
        </mc:Choice>
        <mc:Fallback xmlns="">
          <p:sp>
            <p:nvSpPr>
              <p:cNvPr id="1048679" name=""/>
              <p:cNvSpPr/>
              <p:nvPr/>
            </p:nvSpPr>
            <p:spPr>
              <a:xfrm>
                <a:off x="889885" y="1894010"/>
                <a:ext cx="229049" cy="213733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48680" name="墨迹 1048679"/>
              <p14:cNvContentPartPr/>
              <p14:nvPr/>
            </p14:nvContentPartPr>
            <p14:xfrm>
              <a:off x="1031587" y="2009957"/>
              <a:ext cx="51061" cy="20322"/>
            </p14:xfrm>
          </p:contentPart>
        </mc:Choice>
        <mc:Fallback xmlns="">
          <p:sp>
            <p:nvSpPr>
              <p:cNvPr id="1048680" name=""/>
              <p:cNvSpPr/>
              <p:nvPr/>
            </p:nvSpPr>
            <p:spPr>
              <a:xfrm>
                <a:off x="1031587" y="2009957"/>
                <a:ext cx="51061" cy="2032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48681" name="墨迹 1048680"/>
              <p14:cNvContentPartPr/>
              <p14:nvPr/>
            </p14:nvContentPartPr>
            <p14:xfrm>
              <a:off x="1129486" y="1859757"/>
              <a:ext cx="153283" cy="229880"/>
            </p14:xfrm>
          </p:contentPart>
        </mc:Choice>
        <mc:Fallback xmlns="">
          <p:sp>
            <p:nvSpPr>
              <p:cNvPr id="1048681" name=""/>
              <p:cNvSpPr/>
              <p:nvPr/>
            </p:nvSpPr>
            <p:spPr>
              <a:xfrm>
                <a:off x="1129486" y="1859757"/>
                <a:ext cx="153283" cy="22988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8682" name="墨迹 1048681"/>
              <p14:cNvContentPartPr/>
              <p14:nvPr/>
            </p14:nvContentPartPr>
            <p14:xfrm>
              <a:off x="1212965" y="2011136"/>
              <a:ext cx="99658" cy="110243"/>
            </p14:xfrm>
          </p:contentPart>
        </mc:Choice>
        <mc:Fallback xmlns="">
          <p:sp>
            <p:nvSpPr>
              <p:cNvPr id="1048682" name=""/>
              <p:cNvSpPr/>
              <p:nvPr/>
            </p:nvSpPr>
            <p:spPr>
              <a:xfrm>
                <a:off x="1212965" y="2011136"/>
                <a:ext cx="99658" cy="110243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8683" name="墨迹 1048682"/>
              <p14:cNvContentPartPr/>
              <p14:nvPr/>
            </p14:nvContentPartPr>
            <p14:xfrm>
              <a:off x="946566" y="2187303"/>
              <a:ext cx="103299" cy="34097"/>
            </p14:xfrm>
          </p:contentPart>
        </mc:Choice>
        <mc:Fallback xmlns="">
          <p:sp>
            <p:nvSpPr>
              <p:cNvPr id="1048683" name=""/>
              <p:cNvSpPr/>
              <p:nvPr/>
            </p:nvSpPr>
            <p:spPr>
              <a:xfrm>
                <a:off x="946566" y="2187303"/>
                <a:ext cx="103299" cy="34097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48684" name="墨迹 1048683"/>
              <p14:cNvContentPartPr/>
              <p14:nvPr/>
            </p14:nvContentPartPr>
            <p14:xfrm>
              <a:off x="912557" y="2363470"/>
              <a:ext cx="37220" cy="104716"/>
            </p14:xfrm>
          </p:contentPart>
        </mc:Choice>
        <mc:Fallback xmlns="">
          <p:sp>
            <p:nvSpPr>
              <p:cNvPr id="1048684" name=""/>
              <p:cNvSpPr/>
              <p:nvPr/>
            </p:nvSpPr>
            <p:spPr>
              <a:xfrm>
                <a:off x="912557" y="2363470"/>
                <a:ext cx="37220" cy="10471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48685" name="墨迹 1048684"/>
              <p14:cNvContentPartPr/>
              <p14:nvPr/>
            </p14:nvContentPartPr>
            <p14:xfrm>
              <a:off x="1139280" y="2113825"/>
              <a:ext cx="198382" cy="573361"/>
            </p14:xfrm>
          </p:contentPart>
        </mc:Choice>
        <mc:Fallback xmlns="">
          <p:sp>
            <p:nvSpPr>
              <p:cNvPr id="1048685" name=""/>
              <p:cNvSpPr/>
              <p:nvPr/>
            </p:nvSpPr>
            <p:spPr>
              <a:xfrm>
                <a:off x="1139280" y="2113825"/>
                <a:ext cx="198382" cy="573361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8686" name="墨迹 1048685"/>
              <p14:cNvContentPartPr/>
              <p14:nvPr/>
            </p14:nvContentPartPr>
            <p14:xfrm>
              <a:off x="1054259" y="2312325"/>
              <a:ext cx="11336" cy="78658"/>
            </p14:xfrm>
          </p:contentPart>
        </mc:Choice>
        <mc:Fallback xmlns="">
          <p:sp>
            <p:nvSpPr>
              <p:cNvPr id="1048686" name=""/>
              <p:cNvSpPr/>
              <p:nvPr/>
            </p:nvSpPr>
            <p:spPr>
              <a:xfrm>
                <a:off x="1054259" y="2312325"/>
                <a:ext cx="11336" cy="78658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48687" name="墨迹 1048686"/>
              <p14:cNvContentPartPr/>
              <p14:nvPr/>
            </p14:nvContentPartPr>
            <p14:xfrm>
              <a:off x="1048591" y="2250019"/>
              <a:ext cx="198382" cy="196678"/>
            </p14:xfrm>
          </p:contentPart>
        </mc:Choice>
        <mc:Fallback xmlns="">
          <p:sp>
            <p:nvSpPr>
              <p:cNvPr id="1048687" name=""/>
              <p:cNvSpPr/>
              <p:nvPr/>
            </p:nvSpPr>
            <p:spPr>
              <a:xfrm>
                <a:off x="1048591" y="2250019"/>
                <a:ext cx="198382" cy="196678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8688" name="墨迹 1048687"/>
              <p14:cNvContentPartPr/>
              <p14:nvPr/>
            </p14:nvContentPartPr>
            <p14:xfrm>
              <a:off x="1524708" y="1880431"/>
              <a:ext cx="75359" cy="59797"/>
            </p14:xfrm>
          </p:contentPart>
        </mc:Choice>
        <mc:Fallback xmlns="">
          <p:sp>
            <p:nvSpPr>
              <p:cNvPr id="1048688" name=""/>
              <p:cNvSpPr/>
              <p:nvPr/>
            </p:nvSpPr>
            <p:spPr>
              <a:xfrm>
                <a:off x="1524708" y="1880431"/>
                <a:ext cx="75359" cy="59797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48689" name="墨迹 1048688"/>
              <p14:cNvContentPartPr/>
              <p14:nvPr/>
            </p14:nvContentPartPr>
            <p14:xfrm>
              <a:off x="1547380" y="1874748"/>
              <a:ext cx="119029" cy="159118"/>
            </p14:xfrm>
          </p:contentPart>
        </mc:Choice>
        <mc:Fallback xmlns="">
          <p:sp>
            <p:nvSpPr>
              <p:cNvPr id="1048689" name=""/>
              <p:cNvSpPr/>
              <p:nvPr/>
            </p:nvSpPr>
            <p:spPr>
              <a:xfrm>
                <a:off x="1547380" y="1874748"/>
                <a:ext cx="119029" cy="159118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8690" name="墨迹 1048689"/>
              <p14:cNvContentPartPr/>
              <p14:nvPr/>
            </p14:nvContentPartPr>
            <p14:xfrm>
              <a:off x="1439687" y="2136158"/>
              <a:ext cx="119293" cy="74006"/>
            </p14:xfrm>
          </p:contentPart>
        </mc:Choice>
        <mc:Fallback xmlns="">
          <p:sp>
            <p:nvSpPr>
              <p:cNvPr id="1048690" name=""/>
              <p:cNvSpPr/>
              <p:nvPr/>
            </p:nvSpPr>
            <p:spPr>
              <a:xfrm>
                <a:off x="1439687" y="2136158"/>
                <a:ext cx="119293" cy="7400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48691" name="墨迹 1048690"/>
              <p14:cNvContentPartPr/>
              <p14:nvPr/>
            </p14:nvContentPartPr>
            <p14:xfrm>
              <a:off x="1499180" y="2045437"/>
              <a:ext cx="274817" cy="235147"/>
            </p14:xfrm>
          </p:contentPart>
        </mc:Choice>
        <mc:Fallback xmlns="">
          <p:sp>
            <p:nvSpPr>
              <p:cNvPr id="1048691" name=""/>
              <p:cNvSpPr/>
              <p:nvPr/>
            </p:nvSpPr>
            <p:spPr>
              <a:xfrm>
                <a:off x="1499180" y="2045437"/>
                <a:ext cx="274817" cy="235147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48692" name="墨迹 1048691"/>
              <p14:cNvContentPartPr/>
              <p14:nvPr/>
            </p14:nvContentPartPr>
            <p14:xfrm>
              <a:off x="1410277" y="2295277"/>
              <a:ext cx="358618" cy="113656"/>
            </p14:xfrm>
          </p:contentPart>
        </mc:Choice>
        <mc:Fallback xmlns="">
          <p:sp>
            <p:nvSpPr>
              <p:cNvPr id="1048692" name=""/>
              <p:cNvSpPr/>
              <p:nvPr/>
            </p:nvSpPr>
            <p:spPr>
              <a:xfrm>
                <a:off x="1410277" y="2295277"/>
                <a:ext cx="358618" cy="11365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48693" name="墨迹 1048692"/>
              <p14:cNvContentPartPr/>
              <p14:nvPr/>
            </p14:nvContentPartPr>
            <p14:xfrm>
              <a:off x="1590102" y="2190497"/>
              <a:ext cx="47967" cy="444236"/>
            </p14:xfrm>
          </p:contentPart>
        </mc:Choice>
        <mc:Fallback xmlns="">
          <p:sp>
            <p:nvSpPr>
              <p:cNvPr id="1048693" name=""/>
              <p:cNvSpPr/>
              <p:nvPr/>
            </p:nvSpPr>
            <p:spPr>
              <a:xfrm>
                <a:off x="1590102" y="2190497"/>
                <a:ext cx="47967" cy="444236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48694" name="墨迹 1048693"/>
              <p14:cNvContentPartPr/>
              <p14:nvPr/>
            </p14:nvContentPartPr>
            <p14:xfrm>
              <a:off x="1901111" y="1971356"/>
              <a:ext cx="212677" cy="651207"/>
            </p14:xfrm>
          </p:contentPart>
        </mc:Choice>
        <mc:Fallback xmlns="">
          <p:sp>
            <p:nvSpPr>
              <p:cNvPr id="1048694" name=""/>
              <p:cNvSpPr/>
              <p:nvPr/>
            </p:nvSpPr>
            <p:spPr>
              <a:xfrm>
                <a:off x="1901111" y="1971356"/>
                <a:ext cx="212677" cy="651207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1" grpId="0"/>
      <p:bldP spid="1048628" grpId="0"/>
      <p:bldP spid="10486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0" name="Rectangle 3"/>
          <p:cNvSpPr txBox="1">
            <a:spLocks noChangeArrowheads="1"/>
          </p:cNvSpPr>
          <p:nvPr/>
        </p:nvSpPr>
        <p:spPr bwMode="auto">
          <a:xfrm>
            <a:off x="2207568" y="764704"/>
            <a:ext cx="8208912" cy="5760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数据在堆栈中以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单位存取，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低8位放在较低地址单元，高8位放在较高地址单元。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SP被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就是堆栈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的长度。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由于SP是16位寄存器，因此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堆栈长度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64K字节。</a:t>
            </a:r>
          </a:p>
          <a:p>
            <a:pPr marL="457200" indent="-45720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SP始终表示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首地址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栈顶之间的距离（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当SP为最大(初始)值时，表示堆栈为空。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表示堆栈全满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当用户程序中要求的堆栈长度超过一个堆栈段的最大长度64KB时，可以设置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个堆栈段。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合 1"/>
          <p:cNvGrpSpPr/>
          <p:nvPr/>
        </p:nvGrpSpPr>
        <p:grpSpPr>
          <a:xfrm>
            <a:off x="2351584" y="0"/>
            <a:ext cx="7992888" cy="839639"/>
            <a:chOff x="827584" y="0"/>
            <a:chExt cx="7992888" cy="839639"/>
          </a:xfrm>
        </p:grpSpPr>
        <p:sp>
          <p:nvSpPr>
            <p:cNvPr id="1049131" name="六边形 2"/>
            <p:cNvSpPr/>
            <p:nvPr/>
          </p:nvSpPr>
          <p:spPr>
            <a:xfrm>
              <a:off x="1119858" y="93956"/>
              <a:ext cx="770061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11.1.5  8086/8088CPU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的工作时序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0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132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133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11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134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135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9136" name="文本框 9"/>
          <p:cNvSpPr txBox="1"/>
          <p:nvPr/>
        </p:nvSpPr>
        <p:spPr>
          <a:xfrm>
            <a:off x="1991544" y="155679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工作时序表征微处理器各引脚在时间上的工作关系。</a:t>
            </a:r>
          </a:p>
        </p:txBody>
      </p:sp>
      <p:sp>
        <p:nvSpPr>
          <p:cNvPr id="1049137" name="文本框 10"/>
          <p:cNvSpPr txBox="1"/>
          <p:nvPr/>
        </p:nvSpPr>
        <p:spPr>
          <a:xfrm>
            <a:off x="2358011" y="2326375"/>
            <a:ext cx="7541981" cy="324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时钟周期：每个时钟脉冲的持续时间。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总线周期：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通过总线进行一次读或写所需的时间。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一条指令的执行需要若干个总线周期。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一个总线周期包含若干个时钟周期。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8" name="椭圆 1"/>
          <p:cNvSpPr/>
          <p:nvPr/>
        </p:nvSpPr>
        <p:spPr>
          <a:xfrm>
            <a:off x="2068002" y="1031330"/>
            <a:ext cx="499606" cy="504056"/>
          </a:xfrm>
          <a:prstGeom prst="ellipse">
            <a:avLst/>
          </a:prstGeom>
          <a:solidFill>
            <a:srgbClr val="009A46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9139" name="文本框 2"/>
          <p:cNvSpPr txBox="1"/>
          <p:nvPr/>
        </p:nvSpPr>
        <p:spPr>
          <a:xfrm>
            <a:off x="2567608" y="103133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典型的总线周期</a:t>
            </a:r>
          </a:p>
        </p:txBody>
      </p:sp>
      <p:grpSp>
        <p:nvGrpSpPr>
          <p:cNvPr id="213" name="组合 16"/>
          <p:cNvGrpSpPr/>
          <p:nvPr/>
        </p:nvGrpSpPr>
        <p:grpSpPr>
          <a:xfrm>
            <a:off x="1775520" y="2172643"/>
            <a:ext cx="8566918" cy="3488605"/>
            <a:chOff x="395536" y="1916832"/>
            <a:chExt cx="8566918" cy="3488605"/>
          </a:xfrm>
        </p:grpSpPr>
        <p:pic>
          <p:nvPicPr>
            <p:cNvPr id="2097193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060848"/>
              <a:ext cx="8566918" cy="3344589"/>
            </a:xfrm>
            <a:prstGeom prst="rect">
              <a:avLst/>
            </a:prstGeom>
          </p:spPr>
        </p:pic>
        <p:sp>
          <p:nvSpPr>
            <p:cNvPr id="1049140" name="文本框 5"/>
            <p:cNvSpPr txBox="1"/>
            <p:nvPr/>
          </p:nvSpPr>
          <p:spPr>
            <a:xfrm>
              <a:off x="2267744" y="19168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基本总线周期</a:t>
              </a:r>
            </a:p>
          </p:txBody>
        </p:sp>
        <p:cxnSp>
          <p:nvCxnSpPr>
            <p:cNvPr id="3145820" name="直接箭头连接符 7"/>
            <p:cNvCxnSpPr>
              <a:cxnSpLocks/>
            </p:cNvCxnSpPr>
            <p:nvPr/>
          </p:nvCxnSpPr>
          <p:spPr>
            <a:xfrm>
              <a:off x="3743908" y="2132856"/>
              <a:ext cx="720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1" name="直接箭头连接符 12"/>
            <p:cNvCxnSpPr>
              <a:cxnSpLocks/>
            </p:cNvCxnSpPr>
            <p:nvPr/>
          </p:nvCxnSpPr>
          <p:spPr>
            <a:xfrm flipH="1">
              <a:off x="1547664" y="2132856"/>
              <a:ext cx="7965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41" name="文本框 13"/>
            <p:cNvSpPr txBox="1"/>
            <p:nvPr/>
          </p:nvSpPr>
          <p:spPr>
            <a:xfrm>
              <a:off x="5508104" y="191683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延长的总线周期</a:t>
              </a:r>
            </a:p>
          </p:txBody>
        </p:sp>
        <p:cxnSp>
          <p:nvCxnSpPr>
            <p:cNvPr id="3145822" name="直接箭头连接符 14"/>
            <p:cNvCxnSpPr>
              <a:cxnSpLocks/>
            </p:cNvCxnSpPr>
            <p:nvPr/>
          </p:nvCxnSpPr>
          <p:spPr>
            <a:xfrm>
              <a:off x="7236296" y="2132856"/>
              <a:ext cx="9584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3" name="直接箭头连接符 15"/>
            <p:cNvCxnSpPr>
              <a:cxnSpLocks/>
            </p:cNvCxnSpPr>
            <p:nvPr/>
          </p:nvCxnSpPr>
          <p:spPr>
            <a:xfrm flipH="1">
              <a:off x="4523809" y="2132856"/>
              <a:ext cx="1060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2" name="椭圆 1"/>
          <p:cNvSpPr/>
          <p:nvPr/>
        </p:nvSpPr>
        <p:spPr>
          <a:xfrm>
            <a:off x="2428042" y="169476"/>
            <a:ext cx="499606" cy="504056"/>
          </a:xfrm>
          <a:prstGeom prst="ellipse">
            <a:avLst/>
          </a:prstGeom>
          <a:solidFill>
            <a:srgbClr val="009A46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9143" name="文本框 2"/>
          <p:cNvSpPr txBox="1"/>
          <p:nvPr/>
        </p:nvSpPr>
        <p:spPr>
          <a:xfrm>
            <a:off x="2927648" y="16947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最小模式下的读周期</a:t>
            </a:r>
          </a:p>
        </p:txBody>
      </p:sp>
      <p:pic>
        <p:nvPicPr>
          <p:cNvPr id="2097194" name="Picture 2" descr="C:\Users\LIAOJM~1\AppData\Local\Temp\Rar$DIa0.009\b1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2158" y="908720"/>
            <a:ext cx="8016768" cy="5552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椭圆 1"/>
          <p:cNvSpPr/>
          <p:nvPr/>
        </p:nvSpPr>
        <p:spPr>
          <a:xfrm>
            <a:off x="2428042" y="169476"/>
            <a:ext cx="499606" cy="504056"/>
          </a:xfrm>
          <a:prstGeom prst="ellipse">
            <a:avLst/>
          </a:prstGeom>
          <a:solidFill>
            <a:srgbClr val="009A46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9145" name="文本框 2"/>
          <p:cNvSpPr txBox="1"/>
          <p:nvPr/>
        </p:nvSpPr>
        <p:spPr>
          <a:xfrm>
            <a:off x="2927648" y="16947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最小模式下的写周期</a:t>
            </a:r>
          </a:p>
        </p:txBody>
      </p:sp>
      <p:pic>
        <p:nvPicPr>
          <p:cNvPr id="2097195" name="Picture 2" descr="C:\Users\LIAOJM~1\AppData\Local\Temp\Rar$DIa0.097\b1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648" y="1052736"/>
            <a:ext cx="8097784" cy="5658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13"/>
          <p:cNvGrpSpPr/>
          <p:nvPr/>
        </p:nvGrpSpPr>
        <p:grpSpPr>
          <a:xfrm>
            <a:off x="2279576" y="960873"/>
            <a:ext cx="7848872" cy="5667862"/>
            <a:chOff x="755576" y="960873"/>
            <a:chExt cx="7848872" cy="5667862"/>
          </a:xfrm>
        </p:grpSpPr>
        <p:pic>
          <p:nvPicPr>
            <p:cNvPr id="2097196" name="Picture 2" descr="C:\Users\LIAOJM~1\AppData\Local\Temp\Rar$DIa0.920\b38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960873"/>
              <a:ext cx="7848872" cy="5667862"/>
            </a:xfrm>
            <a:prstGeom prst="rect">
              <a:avLst/>
            </a:prstGeom>
            <a:noFill/>
          </p:spPr>
        </p:pic>
        <p:sp>
          <p:nvSpPr>
            <p:cNvPr id="1049146" name="文本框 12"/>
            <p:cNvSpPr txBox="1"/>
            <p:nvPr/>
          </p:nvSpPr>
          <p:spPr>
            <a:xfrm>
              <a:off x="846443" y="1196752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/>
                <a:t>最小模式</a:t>
              </a:r>
            </a:p>
          </p:txBody>
        </p:sp>
      </p:grpSp>
      <p:grpSp>
        <p:nvGrpSpPr>
          <p:cNvPr id="218" name="组合 1"/>
          <p:cNvGrpSpPr/>
          <p:nvPr/>
        </p:nvGrpSpPr>
        <p:grpSpPr>
          <a:xfrm>
            <a:off x="2351584" y="0"/>
            <a:ext cx="6480720" cy="839639"/>
            <a:chOff x="827584" y="0"/>
            <a:chExt cx="6480720" cy="839639"/>
          </a:xfrm>
        </p:grpSpPr>
        <p:sp>
          <p:nvSpPr>
            <p:cNvPr id="1049147" name="六边形 2"/>
            <p:cNvSpPr/>
            <p:nvPr/>
          </p:nvSpPr>
          <p:spPr>
            <a:xfrm>
              <a:off x="1119858" y="93956"/>
              <a:ext cx="618844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11.1.6  8088CPU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的系统总线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9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148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14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20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150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151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Picture 2" descr="C:\Users\LIAOJM~1\AppData\Local\Temp\Rar$DIa0.972\b3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800443"/>
            <a:ext cx="8712968" cy="5944709"/>
          </a:xfrm>
          <a:prstGeom prst="rect">
            <a:avLst/>
          </a:prstGeom>
          <a:noFill/>
        </p:spPr>
      </p:pic>
      <p:sp>
        <p:nvSpPr>
          <p:cNvPr id="1049152" name="文本框 2"/>
          <p:cNvSpPr txBox="1"/>
          <p:nvPr/>
        </p:nvSpPr>
        <p:spPr>
          <a:xfrm>
            <a:off x="2351584" y="15902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最大模式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椭圆 1"/>
          <p:cNvSpPr/>
          <p:nvPr/>
        </p:nvSpPr>
        <p:spPr>
          <a:xfrm>
            <a:off x="1995994" y="83671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96" name="文本框 2"/>
          <p:cNvSpPr txBox="1"/>
          <p:nvPr/>
        </p:nvSpPr>
        <p:spPr>
          <a:xfrm>
            <a:off x="2463997" y="836712"/>
            <a:ext cx="23164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内存分段管理</a:t>
            </a:r>
          </a:p>
        </p:txBody>
      </p:sp>
      <p:grpSp>
        <p:nvGrpSpPr>
          <p:cNvPr id="89" name="组合 11"/>
          <p:cNvGrpSpPr/>
          <p:nvPr/>
        </p:nvGrpSpPr>
        <p:grpSpPr>
          <a:xfrm>
            <a:off x="2398300" y="1484784"/>
            <a:ext cx="6355220" cy="510540"/>
            <a:chOff x="874300" y="1484784"/>
            <a:chExt cx="6355220" cy="510540"/>
          </a:xfrm>
        </p:grpSpPr>
        <p:sp>
          <p:nvSpPr>
            <p:cNvPr id="1048697" name="文本框 3"/>
            <p:cNvSpPr txBox="1"/>
            <p:nvPr/>
          </p:nvSpPr>
          <p:spPr>
            <a:xfrm>
              <a:off x="1331640" y="1484784"/>
              <a:ext cx="58978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8086/8088CPU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的内部结构为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位。</a:t>
              </a:r>
            </a:p>
          </p:txBody>
        </p:sp>
        <p:pic>
          <p:nvPicPr>
            <p:cNvPr id="209715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4300" y="15177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90" name="组合 12"/>
          <p:cNvGrpSpPr/>
          <p:nvPr/>
        </p:nvGrpSpPr>
        <p:grpSpPr>
          <a:xfrm>
            <a:off x="2398300" y="2257708"/>
            <a:ext cx="6986777" cy="485140"/>
            <a:chOff x="874300" y="2171924"/>
            <a:chExt cx="6986777" cy="485140"/>
          </a:xfrm>
        </p:grpSpPr>
        <p:pic>
          <p:nvPicPr>
            <p:cNvPr id="2097156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4300" y="21719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8698" name="文本框 6"/>
            <p:cNvSpPr txBox="1"/>
            <p:nvPr/>
          </p:nvSpPr>
          <p:spPr>
            <a:xfrm>
              <a:off x="1353596" y="2171924"/>
              <a:ext cx="6507481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作为地址时，则只能访问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64K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存储单元。</a:t>
              </a:r>
            </a:p>
          </p:txBody>
        </p:sp>
      </p:grpSp>
      <p:grpSp>
        <p:nvGrpSpPr>
          <p:cNvPr id="91" name="组合 13"/>
          <p:cNvGrpSpPr/>
          <p:nvPr/>
        </p:nvGrpSpPr>
        <p:grpSpPr>
          <a:xfrm>
            <a:off x="2281976" y="2919652"/>
            <a:ext cx="7509696" cy="1958340"/>
            <a:chOff x="757976" y="2695144"/>
            <a:chExt cx="7509696" cy="1958340"/>
          </a:xfrm>
        </p:grpSpPr>
        <p:pic>
          <p:nvPicPr>
            <p:cNvPr id="209715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6328" y="285906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8699" name="文本框 8"/>
            <p:cNvSpPr txBox="1"/>
            <p:nvPr/>
          </p:nvSpPr>
          <p:spPr>
            <a:xfrm>
              <a:off x="757976" y="2695144"/>
              <a:ext cx="7509696" cy="195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采用分段管理的方法，将内存空间分为多个逻辑段。每个逻辑段最大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64K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存储单元，段内每个单元的相对地址码用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位表示。</a:t>
              </a:r>
            </a:p>
          </p:txBody>
        </p:sp>
      </p:grpSp>
      <p:grpSp>
        <p:nvGrpSpPr>
          <p:cNvPr id="92" name="组合 14"/>
          <p:cNvGrpSpPr/>
          <p:nvPr/>
        </p:nvGrpSpPr>
        <p:grpSpPr>
          <a:xfrm>
            <a:off x="2256720" y="4941168"/>
            <a:ext cx="7659752" cy="1303177"/>
            <a:chOff x="732720" y="5225683"/>
            <a:chExt cx="7659752" cy="1303177"/>
          </a:xfrm>
        </p:grpSpPr>
        <p:pic>
          <p:nvPicPr>
            <p:cNvPr id="2097158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4300" y="5356863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8700" name="文本框 10"/>
            <p:cNvSpPr txBox="1"/>
            <p:nvPr/>
          </p:nvSpPr>
          <p:spPr>
            <a:xfrm>
              <a:off x="732720" y="5225683"/>
              <a:ext cx="7659752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每个段设置段地址（段基地址），用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位寄存器存储，以区分不同的逻辑段。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8701" name="墨迹 1048700"/>
              <p14:cNvContentPartPr/>
              <p14:nvPr/>
            </p14:nvContentPartPr>
            <p14:xfrm>
              <a:off x="8689882" y="1340563"/>
              <a:ext cx="72941" cy="53418"/>
            </p14:xfrm>
          </p:contentPart>
        </mc:Choice>
        <mc:Fallback xmlns="">
          <p:sp>
            <p:nvSpPr>
              <p:cNvPr id="1048701" name=""/>
              <p:cNvSpPr/>
              <p:nvPr/>
            </p:nvSpPr>
            <p:spPr>
              <a:xfrm>
                <a:off x="8689882" y="1340563"/>
                <a:ext cx="72941" cy="53418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8702" name="墨迹 1048701"/>
              <p14:cNvContentPartPr/>
              <p14:nvPr/>
            </p14:nvContentPartPr>
            <p14:xfrm>
              <a:off x="8560519" y="1096558"/>
              <a:ext cx="782314" cy="397235"/>
            </p14:xfrm>
          </p:contentPart>
        </mc:Choice>
        <mc:Fallback xmlns="">
          <p:sp>
            <p:nvSpPr>
              <p:cNvPr id="1048702" name=""/>
              <p:cNvSpPr/>
              <p:nvPr/>
            </p:nvSpPr>
            <p:spPr>
              <a:xfrm>
                <a:off x="8560519" y="1096558"/>
                <a:ext cx="782314" cy="397235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8703" name="墨迹 1048702"/>
              <p14:cNvContentPartPr/>
              <p14:nvPr/>
            </p14:nvContentPartPr>
            <p14:xfrm>
              <a:off x="9210600" y="989979"/>
              <a:ext cx="318688" cy="249799"/>
            </p14:xfrm>
          </p:contentPart>
        </mc:Choice>
        <mc:Fallback xmlns="">
          <p:sp>
            <p:nvSpPr>
              <p:cNvPr id="1048703" name=""/>
              <p:cNvSpPr/>
              <p:nvPr/>
            </p:nvSpPr>
            <p:spPr>
              <a:xfrm>
                <a:off x="9210600" y="989979"/>
                <a:ext cx="318688" cy="24979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8704" name="墨迹 1048703"/>
              <p14:cNvContentPartPr/>
              <p14:nvPr/>
            </p14:nvContentPartPr>
            <p14:xfrm>
              <a:off x="9680234" y="853549"/>
              <a:ext cx="241701" cy="368651"/>
            </p14:xfrm>
          </p:contentPart>
        </mc:Choice>
        <mc:Fallback xmlns="">
          <p:sp>
            <p:nvSpPr>
              <p:cNvPr id="1048704" name=""/>
              <p:cNvSpPr/>
              <p:nvPr/>
            </p:nvSpPr>
            <p:spPr>
              <a:xfrm>
                <a:off x="9680234" y="853549"/>
                <a:ext cx="241701" cy="368651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8705" name="墨迹 1048704"/>
              <p14:cNvContentPartPr/>
              <p14:nvPr/>
            </p14:nvContentPartPr>
            <p14:xfrm>
              <a:off x="9896642" y="905447"/>
              <a:ext cx="130160" cy="94104"/>
            </p14:xfrm>
          </p:contentPart>
        </mc:Choice>
        <mc:Fallback xmlns="">
          <p:sp>
            <p:nvSpPr>
              <p:cNvPr id="1048705" name=""/>
              <p:cNvSpPr/>
              <p:nvPr/>
            </p:nvSpPr>
            <p:spPr>
              <a:xfrm>
                <a:off x="9896642" y="905447"/>
                <a:ext cx="130160" cy="9410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8706" name="墨迹 1048705"/>
              <p14:cNvContentPartPr/>
              <p14:nvPr/>
            </p14:nvContentPartPr>
            <p14:xfrm>
              <a:off x="9919108" y="1096201"/>
              <a:ext cx="17004" cy="87265"/>
            </p14:xfrm>
          </p:contentPart>
        </mc:Choice>
        <mc:Fallback xmlns="">
          <p:sp>
            <p:nvSpPr>
              <p:cNvPr id="1048706" name=""/>
              <p:cNvSpPr/>
              <p:nvPr/>
            </p:nvSpPr>
            <p:spPr>
              <a:xfrm>
                <a:off x="9919108" y="1096201"/>
                <a:ext cx="17004" cy="87265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48707" name="墨迹 1048706"/>
              <p14:cNvContentPartPr/>
              <p14:nvPr/>
            </p14:nvContentPartPr>
            <p14:xfrm>
              <a:off x="9919108" y="1056626"/>
              <a:ext cx="141701" cy="216264"/>
            </p14:xfrm>
          </p:contentPart>
        </mc:Choice>
        <mc:Fallback xmlns="">
          <p:sp>
            <p:nvSpPr>
              <p:cNvPr id="1048707" name=""/>
              <p:cNvSpPr/>
              <p:nvPr/>
            </p:nvSpPr>
            <p:spPr>
              <a:xfrm>
                <a:off x="9919108" y="1056626"/>
                <a:ext cx="141701" cy="21626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8708" name="墨迹 1048707"/>
              <p14:cNvContentPartPr/>
              <p14:nvPr/>
            </p14:nvContentPartPr>
            <p14:xfrm>
              <a:off x="10180785" y="964113"/>
              <a:ext cx="111784" cy="49202"/>
            </p14:xfrm>
          </p:contentPart>
        </mc:Choice>
        <mc:Fallback xmlns="">
          <p:sp>
            <p:nvSpPr>
              <p:cNvPr id="1048708" name=""/>
              <p:cNvSpPr/>
              <p:nvPr/>
            </p:nvSpPr>
            <p:spPr>
              <a:xfrm>
                <a:off x="10180785" y="964113"/>
                <a:ext cx="111784" cy="4920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8709" name="墨迹 1048708"/>
              <p14:cNvContentPartPr/>
              <p14:nvPr/>
            </p14:nvContentPartPr>
            <p14:xfrm>
              <a:off x="10225223" y="925717"/>
              <a:ext cx="62949" cy="376660"/>
            </p14:xfrm>
          </p:contentPart>
        </mc:Choice>
        <mc:Fallback xmlns="">
          <p:sp>
            <p:nvSpPr>
              <p:cNvPr id="1048709" name=""/>
              <p:cNvSpPr/>
              <p:nvPr/>
            </p:nvSpPr>
            <p:spPr>
              <a:xfrm>
                <a:off x="10225223" y="925717"/>
                <a:ext cx="62949" cy="376660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8710" name="墨迹 1048709"/>
              <p14:cNvContentPartPr/>
              <p14:nvPr/>
            </p14:nvContentPartPr>
            <p14:xfrm>
              <a:off x="10281864" y="972994"/>
              <a:ext cx="243726" cy="200053"/>
            </p14:xfrm>
          </p:contentPart>
        </mc:Choice>
        <mc:Fallback xmlns="">
          <p:sp>
            <p:nvSpPr>
              <p:cNvPr id="1048710" name=""/>
              <p:cNvSpPr/>
              <p:nvPr/>
            </p:nvSpPr>
            <p:spPr>
              <a:xfrm>
                <a:off x="10281864" y="972994"/>
                <a:ext cx="243726" cy="200053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48711" name="墨迹 1048710"/>
              <p14:cNvContentPartPr/>
              <p14:nvPr/>
            </p14:nvContentPartPr>
            <p14:xfrm>
              <a:off x="10389557" y="956736"/>
              <a:ext cx="215628" cy="368331"/>
            </p14:xfrm>
          </p:contentPart>
        </mc:Choice>
        <mc:Fallback xmlns="">
          <p:sp>
            <p:nvSpPr>
              <p:cNvPr id="1048711" name=""/>
              <p:cNvSpPr/>
              <p:nvPr/>
            </p:nvSpPr>
            <p:spPr>
              <a:xfrm>
                <a:off x="10389557" y="956736"/>
                <a:ext cx="215628" cy="368331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8712" name="墨迹 1048711"/>
              <p14:cNvContentPartPr/>
              <p14:nvPr/>
            </p14:nvContentPartPr>
            <p14:xfrm>
              <a:off x="10642268" y="937267"/>
              <a:ext cx="184301" cy="351974"/>
            </p14:xfrm>
          </p:contentPart>
        </mc:Choice>
        <mc:Fallback xmlns="">
          <p:sp>
            <p:nvSpPr>
              <p:cNvPr id="1048712" name=""/>
              <p:cNvSpPr/>
              <p:nvPr/>
            </p:nvSpPr>
            <p:spPr>
              <a:xfrm>
                <a:off x="10642268" y="937267"/>
                <a:ext cx="184301" cy="35197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48713" name="墨迹 1048712"/>
              <p14:cNvContentPartPr/>
              <p14:nvPr/>
            </p14:nvContentPartPr>
            <p14:xfrm>
              <a:off x="10950696" y="890992"/>
              <a:ext cx="82309" cy="269314"/>
            </p14:xfrm>
          </p:contentPart>
        </mc:Choice>
        <mc:Fallback xmlns="">
          <p:sp>
            <p:nvSpPr>
              <p:cNvPr id="1048713" name=""/>
              <p:cNvSpPr/>
              <p:nvPr/>
            </p:nvSpPr>
            <p:spPr>
              <a:xfrm>
                <a:off x="10950696" y="890992"/>
                <a:ext cx="82309" cy="26931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8714" name="墨迹 1048713"/>
              <p14:cNvContentPartPr/>
              <p14:nvPr/>
            </p14:nvContentPartPr>
            <p14:xfrm>
              <a:off x="10837334" y="1061711"/>
              <a:ext cx="39676" cy="165195"/>
            </p14:xfrm>
          </p:contentPart>
        </mc:Choice>
        <mc:Fallback xmlns="">
          <p:sp>
            <p:nvSpPr>
              <p:cNvPr id="1048714" name=""/>
              <p:cNvSpPr/>
              <p:nvPr/>
            </p:nvSpPr>
            <p:spPr>
              <a:xfrm>
                <a:off x="10837334" y="1061711"/>
                <a:ext cx="39676" cy="165195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48715" name="墨迹 1048714"/>
              <p14:cNvContentPartPr/>
              <p14:nvPr/>
            </p14:nvContentPartPr>
            <p14:xfrm>
              <a:off x="10769317" y="1278052"/>
              <a:ext cx="304604" cy="53613"/>
            </p14:xfrm>
          </p:contentPart>
        </mc:Choice>
        <mc:Fallback xmlns="">
          <p:sp>
            <p:nvSpPr>
              <p:cNvPr id="1048715" name=""/>
              <p:cNvSpPr/>
              <p:nvPr/>
            </p:nvSpPr>
            <p:spPr>
              <a:xfrm>
                <a:off x="10769317" y="1278052"/>
                <a:ext cx="304604" cy="53613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8716" name="墨迹 1048715"/>
              <p14:cNvContentPartPr/>
              <p14:nvPr/>
            </p14:nvContentPartPr>
            <p14:xfrm>
              <a:off x="11245436" y="937082"/>
              <a:ext cx="15091" cy="50512"/>
            </p14:xfrm>
          </p:contentPart>
        </mc:Choice>
        <mc:Fallback xmlns="">
          <p:sp>
            <p:nvSpPr>
              <p:cNvPr id="1048716" name=""/>
              <p:cNvSpPr/>
              <p:nvPr/>
            </p:nvSpPr>
            <p:spPr>
              <a:xfrm>
                <a:off x="11245436" y="937082"/>
                <a:ext cx="15091" cy="50512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48717" name="墨迹 1048716"/>
              <p14:cNvContentPartPr/>
              <p14:nvPr/>
            </p14:nvContentPartPr>
            <p14:xfrm>
              <a:off x="11079939" y="955286"/>
              <a:ext cx="148044" cy="341514"/>
            </p14:xfrm>
          </p:contentPart>
        </mc:Choice>
        <mc:Fallback xmlns="">
          <p:sp>
            <p:nvSpPr>
              <p:cNvPr id="1048717" name=""/>
              <p:cNvSpPr/>
              <p:nvPr/>
            </p:nvSpPr>
            <p:spPr>
              <a:xfrm>
                <a:off x="11079939" y="955286"/>
                <a:ext cx="148044" cy="34151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8718" name="墨迹 1048717"/>
              <p14:cNvContentPartPr/>
              <p14:nvPr/>
            </p14:nvContentPartPr>
            <p14:xfrm>
              <a:off x="11268311" y="897303"/>
              <a:ext cx="123564" cy="249849"/>
            </p14:xfrm>
          </p:contentPart>
        </mc:Choice>
        <mc:Fallback xmlns="">
          <p:sp>
            <p:nvSpPr>
              <p:cNvPr id="1048718" name=""/>
              <p:cNvSpPr/>
              <p:nvPr/>
            </p:nvSpPr>
            <p:spPr>
              <a:xfrm>
                <a:off x="11268311" y="897303"/>
                <a:ext cx="123564" cy="249849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48719" name="墨迹 1048718"/>
              <p14:cNvContentPartPr/>
              <p14:nvPr/>
            </p14:nvContentPartPr>
            <p14:xfrm>
              <a:off x="11226817" y="1107567"/>
              <a:ext cx="311855" cy="165158"/>
            </p14:xfrm>
          </p:contentPart>
        </mc:Choice>
        <mc:Fallback xmlns="">
          <p:sp>
            <p:nvSpPr>
              <p:cNvPr id="1048719" name=""/>
              <p:cNvSpPr/>
              <p:nvPr/>
            </p:nvSpPr>
            <p:spPr>
              <a:xfrm>
                <a:off x="11226817" y="1107567"/>
                <a:ext cx="311855" cy="165158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椭圆 1"/>
          <p:cNvSpPr/>
          <p:nvPr/>
        </p:nvSpPr>
        <p:spPr>
          <a:xfrm>
            <a:off x="1907826" y="83671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21" name="文本框 2"/>
          <p:cNvSpPr txBox="1"/>
          <p:nvPr/>
        </p:nvSpPr>
        <p:spPr>
          <a:xfrm>
            <a:off x="2463997" y="836712"/>
            <a:ext cx="30276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支持多处理器系统</a:t>
            </a:r>
          </a:p>
        </p:txBody>
      </p:sp>
      <p:sp>
        <p:nvSpPr>
          <p:cNvPr id="1048722" name="文本框 3"/>
          <p:cNvSpPr txBox="1"/>
          <p:nvPr/>
        </p:nvSpPr>
        <p:spPr>
          <a:xfrm>
            <a:off x="2474549" y="1700808"/>
            <a:ext cx="69392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8086/8088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具有最小与最大两种工作模式：</a:t>
            </a:r>
          </a:p>
        </p:txBody>
      </p:sp>
      <p:grpSp>
        <p:nvGrpSpPr>
          <p:cNvPr id="94" name="组合 12"/>
          <p:cNvGrpSpPr/>
          <p:nvPr/>
        </p:nvGrpSpPr>
        <p:grpSpPr>
          <a:xfrm>
            <a:off x="1986653" y="2636912"/>
            <a:ext cx="8501835" cy="1323341"/>
            <a:chOff x="251520" y="2636912"/>
            <a:chExt cx="7925771" cy="1323341"/>
          </a:xfrm>
        </p:grpSpPr>
        <p:sp>
          <p:nvSpPr>
            <p:cNvPr id="1048723" name="文本框 4"/>
            <p:cNvSpPr txBox="1"/>
            <p:nvPr/>
          </p:nvSpPr>
          <p:spPr>
            <a:xfrm>
              <a:off x="883432" y="2636912"/>
              <a:ext cx="7293859" cy="132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最小模式也称为单处理器模式，系统控制总线的信号由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直接产生，不能进行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传送。</a:t>
              </a:r>
            </a:p>
          </p:txBody>
        </p:sp>
        <p:grpSp>
          <p:nvGrpSpPr>
            <p:cNvPr id="95" name="组合 6"/>
            <p:cNvGrpSpPr/>
            <p:nvPr/>
          </p:nvGrpSpPr>
          <p:grpSpPr>
            <a:xfrm>
              <a:off x="251520" y="2824129"/>
              <a:ext cx="571674" cy="464371"/>
              <a:chOff x="200731" y="3756717"/>
              <a:chExt cx="571674" cy="464371"/>
            </a:xfrm>
          </p:grpSpPr>
          <p:pic>
            <p:nvPicPr>
              <p:cNvPr id="2097159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0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96" name="组合 13"/>
          <p:cNvGrpSpPr/>
          <p:nvPr/>
        </p:nvGrpSpPr>
        <p:grpSpPr>
          <a:xfrm>
            <a:off x="1986652" y="4149080"/>
            <a:ext cx="8429827" cy="1303177"/>
            <a:chOff x="251520" y="4149080"/>
            <a:chExt cx="7925770" cy="1303177"/>
          </a:xfrm>
        </p:grpSpPr>
        <p:sp>
          <p:nvSpPr>
            <p:cNvPr id="1048724" name="文本框 5"/>
            <p:cNvSpPr txBox="1"/>
            <p:nvPr/>
          </p:nvSpPr>
          <p:spPr>
            <a:xfrm>
              <a:off x="883431" y="4149080"/>
              <a:ext cx="7293859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最大模式也称为多处理器模式，由总线控制器提供所有总线控制信号和命令信号。</a:t>
              </a:r>
            </a:p>
          </p:txBody>
        </p:sp>
        <p:grpSp>
          <p:nvGrpSpPr>
            <p:cNvPr id="97" name="组合 9"/>
            <p:cNvGrpSpPr/>
            <p:nvPr/>
          </p:nvGrpSpPr>
          <p:grpSpPr>
            <a:xfrm>
              <a:off x="251520" y="4300459"/>
              <a:ext cx="571674" cy="464371"/>
              <a:chOff x="200731" y="3756717"/>
              <a:chExt cx="571674" cy="464371"/>
            </a:xfrm>
          </p:grpSpPr>
          <p:pic>
            <p:nvPicPr>
              <p:cNvPr id="2097161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2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1"/>
          <p:cNvGrpSpPr/>
          <p:nvPr/>
        </p:nvGrpSpPr>
        <p:grpSpPr>
          <a:xfrm>
            <a:off x="1721487" y="28576"/>
            <a:ext cx="7801860" cy="407856"/>
            <a:chOff x="827584" y="0"/>
            <a:chExt cx="7632848" cy="839639"/>
          </a:xfrm>
        </p:grpSpPr>
        <p:sp>
          <p:nvSpPr>
            <p:cNvPr id="1048725" name="六边形 2"/>
            <p:cNvSpPr/>
            <p:nvPr/>
          </p:nvSpPr>
          <p:spPr>
            <a:xfrm>
              <a:off x="1119858" y="93956"/>
              <a:ext cx="734057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11.1.2  8088CPU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的外部引脚及功能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0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26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27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01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28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29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2" name="组合 16"/>
          <p:cNvGrpSpPr/>
          <p:nvPr/>
        </p:nvGrpSpPr>
        <p:grpSpPr>
          <a:xfrm>
            <a:off x="3923622" y="703545"/>
            <a:ext cx="4648136" cy="4464496"/>
            <a:chOff x="1979712" y="1052736"/>
            <a:chExt cx="4648136" cy="4464496"/>
          </a:xfrm>
        </p:grpSpPr>
        <p:grpSp>
          <p:nvGrpSpPr>
            <p:cNvPr id="103" name="组合 19"/>
            <p:cNvGrpSpPr/>
            <p:nvPr/>
          </p:nvGrpSpPr>
          <p:grpSpPr>
            <a:xfrm>
              <a:off x="2555776" y="1052736"/>
              <a:ext cx="2521322" cy="4464496"/>
              <a:chOff x="5724128" y="1052736"/>
              <a:chExt cx="2521322" cy="4464496"/>
            </a:xfrm>
          </p:grpSpPr>
          <p:grpSp>
            <p:nvGrpSpPr>
              <p:cNvPr id="104" name="组合 40"/>
              <p:cNvGrpSpPr/>
              <p:nvPr/>
            </p:nvGrpSpPr>
            <p:grpSpPr>
              <a:xfrm>
                <a:off x="5724128" y="1068264"/>
                <a:ext cx="2521322" cy="4448968"/>
                <a:chOff x="5724128" y="1068264"/>
                <a:chExt cx="2521322" cy="4448968"/>
              </a:xfrm>
            </p:grpSpPr>
            <p:cxnSp>
              <p:nvCxnSpPr>
                <p:cNvPr id="3145731" name="直接连接符 43"/>
                <p:cNvCxnSpPr>
                  <a:cxnSpLocks/>
                </p:cNvCxnSpPr>
                <p:nvPr/>
              </p:nvCxnSpPr>
              <p:spPr>
                <a:xfrm>
                  <a:off x="5724128" y="119675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730" name="矩形 44"/>
                <p:cNvSpPr/>
                <p:nvPr/>
              </p:nvSpPr>
              <p:spPr>
                <a:xfrm>
                  <a:off x="6228184" y="1068264"/>
                  <a:ext cx="1512168" cy="44489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8088</a:t>
                  </a:r>
                </a:p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</a:t>
                  </a:r>
                  <a:endPara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45732" name="直接连接符 45"/>
                <p:cNvCxnSpPr>
                  <a:cxnSpLocks/>
                </p:cNvCxnSpPr>
                <p:nvPr/>
              </p:nvCxnSpPr>
              <p:spPr>
                <a:xfrm>
                  <a:off x="7739310" y="119675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3" name="直接连接符 46"/>
                <p:cNvCxnSpPr>
                  <a:cxnSpLocks/>
                </p:cNvCxnSpPr>
                <p:nvPr/>
              </p:nvCxnSpPr>
              <p:spPr>
                <a:xfrm>
                  <a:off x="7740352" y="141277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4" name="直接连接符 47"/>
                <p:cNvCxnSpPr>
                  <a:cxnSpLocks/>
                </p:cNvCxnSpPr>
                <p:nvPr/>
              </p:nvCxnSpPr>
              <p:spPr>
                <a:xfrm>
                  <a:off x="5724128" y="141277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5" name="直接连接符 48"/>
                <p:cNvCxnSpPr>
                  <a:cxnSpLocks/>
                </p:cNvCxnSpPr>
                <p:nvPr/>
              </p:nvCxnSpPr>
              <p:spPr>
                <a:xfrm>
                  <a:off x="5724128" y="162880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6" name="直接连接符 49"/>
                <p:cNvCxnSpPr>
                  <a:cxnSpLocks/>
                </p:cNvCxnSpPr>
                <p:nvPr/>
              </p:nvCxnSpPr>
              <p:spPr>
                <a:xfrm>
                  <a:off x="7739310" y="162880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7" name="直接连接符 50"/>
                <p:cNvCxnSpPr>
                  <a:cxnSpLocks/>
                </p:cNvCxnSpPr>
                <p:nvPr/>
              </p:nvCxnSpPr>
              <p:spPr>
                <a:xfrm>
                  <a:off x="7740352" y="184482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8" name="直接连接符 51"/>
                <p:cNvCxnSpPr>
                  <a:cxnSpLocks/>
                </p:cNvCxnSpPr>
                <p:nvPr/>
              </p:nvCxnSpPr>
              <p:spPr>
                <a:xfrm>
                  <a:off x="5724128" y="184482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9" name="直接连接符 52"/>
                <p:cNvCxnSpPr>
                  <a:cxnSpLocks/>
                </p:cNvCxnSpPr>
                <p:nvPr/>
              </p:nvCxnSpPr>
              <p:spPr>
                <a:xfrm>
                  <a:off x="5724128" y="206084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0" name="直接连接符 53"/>
                <p:cNvCxnSpPr>
                  <a:cxnSpLocks/>
                </p:cNvCxnSpPr>
                <p:nvPr/>
              </p:nvCxnSpPr>
              <p:spPr>
                <a:xfrm>
                  <a:off x="7739310" y="206084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1" name="直接连接符 54"/>
                <p:cNvCxnSpPr>
                  <a:cxnSpLocks/>
                </p:cNvCxnSpPr>
                <p:nvPr/>
              </p:nvCxnSpPr>
              <p:spPr>
                <a:xfrm>
                  <a:off x="7740352" y="227687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2" name="直接连接符 55"/>
                <p:cNvCxnSpPr>
                  <a:cxnSpLocks/>
                </p:cNvCxnSpPr>
                <p:nvPr/>
              </p:nvCxnSpPr>
              <p:spPr>
                <a:xfrm>
                  <a:off x="5724128" y="227687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3" name="直接连接符 56"/>
                <p:cNvCxnSpPr>
                  <a:cxnSpLocks/>
                </p:cNvCxnSpPr>
                <p:nvPr/>
              </p:nvCxnSpPr>
              <p:spPr>
                <a:xfrm>
                  <a:off x="5724128" y="249289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4" name="直接连接符 57"/>
                <p:cNvCxnSpPr>
                  <a:cxnSpLocks/>
                </p:cNvCxnSpPr>
                <p:nvPr/>
              </p:nvCxnSpPr>
              <p:spPr>
                <a:xfrm>
                  <a:off x="7739310" y="249289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5" name="直接连接符 58"/>
                <p:cNvCxnSpPr>
                  <a:cxnSpLocks/>
                </p:cNvCxnSpPr>
                <p:nvPr/>
              </p:nvCxnSpPr>
              <p:spPr>
                <a:xfrm>
                  <a:off x="7740352" y="270892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6" name="直接连接符 59"/>
                <p:cNvCxnSpPr>
                  <a:cxnSpLocks/>
                </p:cNvCxnSpPr>
                <p:nvPr/>
              </p:nvCxnSpPr>
              <p:spPr>
                <a:xfrm>
                  <a:off x="5724128" y="270892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7" name="直接连接符 60"/>
                <p:cNvCxnSpPr>
                  <a:cxnSpLocks/>
                </p:cNvCxnSpPr>
                <p:nvPr/>
              </p:nvCxnSpPr>
              <p:spPr>
                <a:xfrm>
                  <a:off x="5724128" y="292494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8" name="直接连接符 61"/>
                <p:cNvCxnSpPr>
                  <a:cxnSpLocks/>
                </p:cNvCxnSpPr>
                <p:nvPr/>
              </p:nvCxnSpPr>
              <p:spPr>
                <a:xfrm>
                  <a:off x="7739310" y="292494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9" name="直接连接符 62"/>
                <p:cNvCxnSpPr>
                  <a:cxnSpLocks/>
                </p:cNvCxnSpPr>
                <p:nvPr/>
              </p:nvCxnSpPr>
              <p:spPr>
                <a:xfrm>
                  <a:off x="7740352" y="314096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0" name="直接连接符 63"/>
                <p:cNvCxnSpPr>
                  <a:cxnSpLocks/>
                </p:cNvCxnSpPr>
                <p:nvPr/>
              </p:nvCxnSpPr>
              <p:spPr>
                <a:xfrm>
                  <a:off x="5724128" y="314096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1" name="直接连接符 64"/>
                <p:cNvCxnSpPr>
                  <a:cxnSpLocks/>
                </p:cNvCxnSpPr>
                <p:nvPr/>
              </p:nvCxnSpPr>
              <p:spPr>
                <a:xfrm>
                  <a:off x="5724128" y="335699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2" name="直接连接符 65"/>
                <p:cNvCxnSpPr>
                  <a:cxnSpLocks/>
                </p:cNvCxnSpPr>
                <p:nvPr/>
              </p:nvCxnSpPr>
              <p:spPr>
                <a:xfrm>
                  <a:off x="7739310" y="335699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3" name="直接连接符 66"/>
                <p:cNvCxnSpPr>
                  <a:cxnSpLocks/>
                </p:cNvCxnSpPr>
                <p:nvPr/>
              </p:nvCxnSpPr>
              <p:spPr>
                <a:xfrm>
                  <a:off x="7740352" y="357301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4" name="直接连接符 67"/>
                <p:cNvCxnSpPr>
                  <a:cxnSpLocks/>
                </p:cNvCxnSpPr>
                <p:nvPr/>
              </p:nvCxnSpPr>
              <p:spPr>
                <a:xfrm>
                  <a:off x="5724128" y="357301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5" name="直接连接符 68"/>
                <p:cNvCxnSpPr>
                  <a:cxnSpLocks/>
                </p:cNvCxnSpPr>
                <p:nvPr/>
              </p:nvCxnSpPr>
              <p:spPr>
                <a:xfrm>
                  <a:off x="5724128" y="378904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6" name="直接连接符 69"/>
                <p:cNvCxnSpPr>
                  <a:cxnSpLocks/>
                </p:cNvCxnSpPr>
                <p:nvPr/>
              </p:nvCxnSpPr>
              <p:spPr>
                <a:xfrm>
                  <a:off x="7739310" y="378904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7" name="直接连接符 70"/>
                <p:cNvCxnSpPr>
                  <a:cxnSpLocks/>
                </p:cNvCxnSpPr>
                <p:nvPr/>
              </p:nvCxnSpPr>
              <p:spPr>
                <a:xfrm>
                  <a:off x="7740352" y="400506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8" name="直接连接符 71"/>
                <p:cNvCxnSpPr>
                  <a:cxnSpLocks/>
                </p:cNvCxnSpPr>
                <p:nvPr/>
              </p:nvCxnSpPr>
              <p:spPr>
                <a:xfrm>
                  <a:off x="5724128" y="400506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9" name="直接连接符 72"/>
                <p:cNvCxnSpPr>
                  <a:cxnSpLocks/>
                </p:cNvCxnSpPr>
                <p:nvPr/>
              </p:nvCxnSpPr>
              <p:spPr>
                <a:xfrm>
                  <a:off x="5724128" y="422108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0" name="直接连接符 73"/>
                <p:cNvCxnSpPr>
                  <a:cxnSpLocks/>
                </p:cNvCxnSpPr>
                <p:nvPr/>
              </p:nvCxnSpPr>
              <p:spPr>
                <a:xfrm>
                  <a:off x="7739310" y="4221088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1" name="直接连接符 74"/>
                <p:cNvCxnSpPr>
                  <a:cxnSpLocks/>
                </p:cNvCxnSpPr>
                <p:nvPr/>
              </p:nvCxnSpPr>
              <p:spPr>
                <a:xfrm>
                  <a:off x="7740352" y="443711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2" name="直接连接符 75"/>
                <p:cNvCxnSpPr>
                  <a:cxnSpLocks/>
                </p:cNvCxnSpPr>
                <p:nvPr/>
              </p:nvCxnSpPr>
              <p:spPr>
                <a:xfrm>
                  <a:off x="5724128" y="4437112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3" name="直接连接符 76"/>
                <p:cNvCxnSpPr>
                  <a:cxnSpLocks/>
                </p:cNvCxnSpPr>
                <p:nvPr/>
              </p:nvCxnSpPr>
              <p:spPr>
                <a:xfrm>
                  <a:off x="5724128" y="465313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4" name="直接连接符 77"/>
                <p:cNvCxnSpPr>
                  <a:cxnSpLocks/>
                </p:cNvCxnSpPr>
                <p:nvPr/>
              </p:nvCxnSpPr>
              <p:spPr>
                <a:xfrm>
                  <a:off x="7739310" y="4653136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5" name="直接连接符 78"/>
                <p:cNvCxnSpPr>
                  <a:cxnSpLocks/>
                </p:cNvCxnSpPr>
                <p:nvPr/>
              </p:nvCxnSpPr>
              <p:spPr>
                <a:xfrm>
                  <a:off x="7740352" y="486916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6" name="直接连接符 79"/>
                <p:cNvCxnSpPr>
                  <a:cxnSpLocks/>
                </p:cNvCxnSpPr>
                <p:nvPr/>
              </p:nvCxnSpPr>
              <p:spPr>
                <a:xfrm>
                  <a:off x="5724128" y="4869160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7" name="直接连接符 80"/>
                <p:cNvCxnSpPr>
                  <a:cxnSpLocks/>
                </p:cNvCxnSpPr>
                <p:nvPr/>
              </p:nvCxnSpPr>
              <p:spPr>
                <a:xfrm>
                  <a:off x="5724128" y="508518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8" name="直接连接符 81"/>
                <p:cNvCxnSpPr>
                  <a:cxnSpLocks/>
                </p:cNvCxnSpPr>
                <p:nvPr/>
              </p:nvCxnSpPr>
              <p:spPr>
                <a:xfrm>
                  <a:off x="7740352" y="5085184"/>
                  <a:ext cx="5050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731" name="文本框 41"/>
              <p:cNvSpPr txBox="1"/>
              <p:nvPr/>
            </p:nvSpPr>
            <p:spPr>
              <a:xfrm>
                <a:off x="6228184" y="1052736"/>
                <a:ext cx="576064" cy="4155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32" name="文本框 42"/>
              <p:cNvSpPr txBox="1"/>
              <p:nvPr/>
            </p:nvSpPr>
            <p:spPr>
              <a:xfrm>
                <a:off x="7380312" y="1052736"/>
                <a:ext cx="576064" cy="4155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38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zh-CN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733" name="文本框 20"/>
            <p:cNvSpPr txBox="1"/>
            <p:nvPr/>
          </p:nvSpPr>
          <p:spPr>
            <a:xfrm>
              <a:off x="1979712" y="1064339"/>
              <a:ext cx="649114" cy="4155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A14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A13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A12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A11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A10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A9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A8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AD7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AD6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AD5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AD4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AD3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AD2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AD1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AD0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NMI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</a:p>
            <a:p>
              <a:pPr algn="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" name="组合 21"/>
            <p:cNvGrpSpPr/>
            <p:nvPr/>
          </p:nvGrpSpPr>
          <p:grpSpPr>
            <a:xfrm>
              <a:off x="5076056" y="1052736"/>
              <a:ext cx="1551792" cy="4155440"/>
              <a:chOff x="5076056" y="1052736"/>
              <a:chExt cx="1551792" cy="4155440"/>
            </a:xfrm>
          </p:grpSpPr>
          <p:sp>
            <p:nvSpPr>
              <p:cNvPr id="1048734" name="文本框 22"/>
              <p:cNvSpPr txBox="1"/>
              <p:nvPr/>
            </p:nvSpPr>
            <p:spPr>
              <a:xfrm>
                <a:off x="5076056" y="1052736"/>
                <a:ext cx="1551792" cy="4155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A15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A16/S3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A17/S4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A18/S5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A19/S6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SS0(HIGH)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MN/MX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  (/)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HOLD(RQ/GT0)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HLDA(RQ/GT1)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WR(LOCK)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IO/M(S2)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DT/R(S1)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DEN(S0)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ALE(QS0)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INTA(QS1)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READY</a:t>
                </a: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45769" name="直接连接符 23"/>
              <p:cNvCxnSpPr>
                <a:cxnSpLocks/>
              </p:cNvCxnSpPr>
              <p:nvPr/>
            </p:nvCxnSpPr>
            <p:spPr>
              <a:xfrm>
                <a:off x="5202070" y="2316101"/>
                <a:ext cx="2975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0" name="直接连接符 24"/>
              <p:cNvCxnSpPr>
                <a:cxnSpLocks/>
              </p:cNvCxnSpPr>
              <p:nvPr/>
            </p:nvCxnSpPr>
            <p:spPr>
              <a:xfrm>
                <a:off x="5544052" y="2526071"/>
                <a:ext cx="2975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1" name="直接连接符 25"/>
              <p:cNvCxnSpPr>
                <a:cxnSpLocks/>
              </p:cNvCxnSpPr>
              <p:nvPr/>
            </p:nvCxnSpPr>
            <p:spPr>
              <a:xfrm>
                <a:off x="5154179" y="2739247"/>
                <a:ext cx="2459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2" name="直接连接符 26"/>
              <p:cNvCxnSpPr>
                <a:cxnSpLocks/>
              </p:cNvCxnSpPr>
              <p:nvPr/>
            </p:nvCxnSpPr>
            <p:spPr>
              <a:xfrm>
                <a:off x="5684737" y="2971407"/>
                <a:ext cx="270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3" name="直接连接符 27"/>
              <p:cNvCxnSpPr>
                <a:cxnSpLocks/>
              </p:cNvCxnSpPr>
              <p:nvPr/>
            </p:nvCxnSpPr>
            <p:spPr>
              <a:xfrm>
                <a:off x="6023265" y="2924944"/>
                <a:ext cx="2975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4" name="直接连接符 28"/>
              <p:cNvCxnSpPr>
                <a:cxnSpLocks/>
              </p:cNvCxnSpPr>
              <p:nvPr/>
            </p:nvCxnSpPr>
            <p:spPr>
              <a:xfrm>
                <a:off x="5706354" y="3130456"/>
                <a:ext cx="270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5" name="直接连接符 29"/>
              <p:cNvCxnSpPr>
                <a:cxnSpLocks/>
              </p:cNvCxnSpPr>
              <p:nvPr/>
            </p:nvCxnSpPr>
            <p:spPr>
              <a:xfrm>
                <a:off x="6023265" y="3140968"/>
                <a:ext cx="2975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6" name="直接连接符 30"/>
              <p:cNvCxnSpPr>
                <a:cxnSpLocks/>
              </p:cNvCxnSpPr>
              <p:nvPr/>
            </p:nvCxnSpPr>
            <p:spPr>
              <a:xfrm>
                <a:off x="5177622" y="3356991"/>
                <a:ext cx="270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7" name="直接连接符 31"/>
              <p:cNvCxnSpPr>
                <a:cxnSpLocks/>
              </p:cNvCxnSpPr>
              <p:nvPr/>
            </p:nvCxnSpPr>
            <p:spPr>
              <a:xfrm>
                <a:off x="5488004" y="3356992"/>
                <a:ext cx="4792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8" name="直接连接符 32"/>
              <p:cNvCxnSpPr>
                <a:cxnSpLocks/>
              </p:cNvCxnSpPr>
              <p:nvPr/>
            </p:nvCxnSpPr>
            <p:spPr>
              <a:xfrm>
                <a:off x="5375643" y="3573016"/>
                <a:ext cx="1847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9" name="直接连接符 33"/>
              <p:cNvCxnSpPr>
                <a:cxnSpLocks/>
              </p:cNvCxnSpPr>
              <p:nvPr/>
            </p:nvCxnSpPr>
            <p:spPr>
              <a:xfrm>
                <a:off x="5436358" y="3762139"/>
                <a:ext cx="1679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0" name="直接连接符 34"/>
              <p:cNvCxnSpPr>
                <a:cxnSpLocks/>
              </p:cNvCxnSpPr>
              <p:nvPr/>
            </p:nvCxnSpPr>
            <p:spPr>
              <a:xfrm>
                <a:off x="5187192" y="3973712"/>
                <a:ext cx="327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1" name="直接连接符 35"/>
              <p:cNvCxnSpPr>
                <a:cxnSpLocks/>
              </p:cNvCxnSpPr>
              <p:nvPr/>
            </p:nvCxnSpPr>
            <p:spPr>
              <a:xfrm>
                <a:off x="5177621" y="4390596"/>
                <a:ext cx="3960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2" name="直接连接符 36"/>
              <p:cNvCxnSpPr>
                <a:cxnSpLocks/>
              </p:cNvCxnSpPr>
              <p:nvPr/>
            </p:nvCxnSpPr>
            <p:spPr>
              <a:xfrm>
                <a:off x="5202070" y="4590432"/>
                <a:ext cx="3960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3" name="直接连接符 37"/>
              <p:cNvCxnSpPr>
                <a:cxnSpLocks/>
              </p:cNvCxnSpPr>
              <p:nvPr/>
            </p:nvCxnSpPr>
            <p:spPr>
              <a:xfrm>
                <a:off x="5615556" y="3538899"/>
                <a:ext cx="1847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4" name="直接连接符 38"/>
              <p:cNvCxnSpPr>
                <a:cxnSpLocks/>
              </p:cNvCxnSpPr>
              <p:nvPr/>
            </p:nvCxnSpPr>
            <p:spPr>
              <a:xfrm>
                <a:off x="5652026" y="3762139"/>
                <a:ext cx="1679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5" name="直接连接符 39"/>
              <p:cNvCxnSpPr>
                <a:cxnSpLocks/>
              </p:cNvCxnSpPr>
              <p:nvPr/>
            </p:nvCxnSpPr>
            <p:spPr>
              <a:xfrm>
                <a:off x="5615555" y="3955888"/>
                <a:ext cx="1679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组合 84"/>
          <p:cNvGrpSpPr/>
          <p:nvPr/>
        </p:nvGrpSpPr>
        <p:grpSpPr>
          <a:xfrm>
            <a:off x="7931809" y="991578"/>
            <a:ext cx="1930855" cy="677688"/>
            <a:chOff x="6444208" y="2751311"/>
            <a:chExt cx="1930855" cy="677688"/>
          </a:xfrm>
        </p:grpSpPr>
        <p:sp>
          <p:nvSpPr>
            <p:cNvPr id="1048735" name="文本框 85"/>
            <p:cNvSpPr txBox="1"/>
            <p:nvPr/>
          </p:nvSpPr>
          <p:spPr>
            <a:xfrm>
              <a:off x="6972983" y="2751311"/>
              <a:ext cx="1402080" cy="434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分时复用</a:t>
              </a:r>
            </a:p>
          </p:txBody>
        </p:sp>
        <p:cxnSp>
          <p:nvCxnSpPr>
            <p:cNvPr id="3145786" name="直接箭头连接符 86"/>
            <p:cNvCxnSpPr>
              <a:cxnSpLocks/>
            </p:cNvCxnSpPr>
            <p:nvPr/>
          </p:nvCxnSpPr>
          <p:spPr>
            <a:xfrm flipV="1">
              <a:off x="6444208" y="3045116"/>
              <a:ext cx="591261" cy="38388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95"/>
          <p:cNvGrpSpPr/>
          <p:nvPr/>
        </p:nvGrpSpPr>
        <p:grpSpPr>
          <a:xfrm>
            <a:off x="8261459" y="3252862"/>
            <a:ext cx="1634375" cy="1512168"/>
            <a:chOff x="6595889" y="3717032"/>
            <a:chExt cx="1634375" cy="1512168"/>
          </a:xfrm>
        </p:grpSpPr>
        <p:sp>
          <p:nvSpPr>
            <p:cNvPr id="1048736" name="右大括号 93"/>
            <p:cNvSpPr/>
            <p:nvPr/>
          </p:nvSpPr>
          <p:spPr>
            <a:xfrm>
              <a:off x="6595889" y="3717032"/>
              <a:ext cx="280367" cy="1512168"/>
            </a:xfrm>
            <a:prstGeom prst="rightBrace">
              <a:avLst>
                <a:gd name="adj1" fmla="val 6521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37" name="文本框 94"/>
            <p:cNvSpPr txBox="1"/>
            <p:nvPr/>
          </p:nvSpPr>
          <p:spPr>
            <a:xfrm>
              <a:off x="6828184" y="4150821"/>
              <a:ext cx="1402080" cy="777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最小最大</a:t>
              </a:r>
              <a:endParaRPr lang="en-US" altLang="zh-CN" sz="2400" b="1"/>
            </a:p>
            <a:p>
              <a:r>
                <a:rPr lang="zh-CN" altLang="en-US" sz="2400" b="1"/>
                <a:t>模式功能</a:t>
              </a:r>
            </a:p>
          </p:txBody>
        </p:sp>
      </p:grpSp>
      <p:grpSp>
        <p:nvGrpSpPr>
          <p:cNvPr id="108" name="组合 87"/>
          <p:cNvGrpSpPr/>
          <p:nvPr/>
        </p:nvGrpSpPr>
        <p:grpSpPr>
          <a:xfrm>
            <a:off x="1959423" y="2232204"/>
            <a:ext cx="1981161" cy="891540"/>
            <a:chOff x="7132538" y="2585471"/>
            <a:chExt cx="2151343" cy="897910"/>
          </a:xfrm>
        </p:grpSpPr>
        <p:sp>
          <p:nvSpPr>
            <p:cNvPr id="1048738" name="文本框 88"/>
            <p:cNvSpPr txBox="1"/>
            <p:nvPr/>
          </p:nvSpPr>
          <p:spPr>
            <a:xfrm>
              <a:off x="7132538" y="2585471"/>
              <a:ext cx="1633289" cy="897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分时复用</a:t>
              </a:r>
              <a:endParaRPr lang="en-US" altLang="zh-CN" sz="2400" b="1" dirty="0"/>
            </a:p>
            <a:p>
              <a:r>
                <a:rPr lang="zh-CN" altLang="en-US" sz="1600" b="1" dirty="0"/>
                <a:t>（不同时刻信号不同）</a:t>
              </a:r>
              <a:endParaRPr lang="zh-CN" altLang="en-US" sz="1400" b="1" dirty="0"/>
            </a:p>
          </p:txBody>
        </p:sp>
        <p:cxnSp>
          <p:nvCxnSpPr>
            <p:cNvPr id="3145787" name="直接箭头连接符 89"/>
            <p:cNvCxnSpPr>
              <a:cxnSpLocks/>
            </p:cNvCxnSpPr>
            <p:nvPr/>
          </p:nvCxnSpPr>
          <p:spPr>
            <a:xfrm flipH="1" flipV="1">
              <a:off x="8567182" y="3013818"/>
              <a:ext cx="716699" cy="280269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39" name="文本框 1"/>
          <p:cNvSpPr txBox="1"/>
          <p:nvPr/>
        </p:nvSpPr>
        <p:spPr>
          <a:xfrm>
            <a:off x="212952" y="1178851"/>
            <a:ext cx="1615107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CS:</a:t>
            </a:r>
            <a:r>
              <a:rPr lang="zh-CN" altLang="en-US" sz="2000" dirty="0"/>
              <a:t>代码段</a:t>
            </a:r>
            <a:endParaRPr lang="en-US" altLang="zh-CN" sz="2000" dirty="0"/>
          </a:p>
          <a:p>
            <a:r>
              <a:rPr lang="en-US" altLang="zh-CN" sz="2000" dirty="0"/>
              <a:t>DS:</a:t>
            </a:r>
            <a:r>
              <a:rPr lang="zh-CN" altLang="en-US" sz="2000" dirty="0"/>
              <a:t>数据段</a:t>
            </a:r>
            <a:endParaRPr lang="en-US" altLang="zh-CN" sz="2000" dirty="0"/>
          </a:p>
          <a:p>
            <a:r>
              <a:rPr lang="en-US" altLang="zh-CN" sz="2000" dirty="0"/>
              <a:t>ES:</a:t>
            </a:r>
            <a:r>
              <a:rPr lang="zh-CN" altLang="en-US" sz="2000" dirty="0"/>
              <a:t>附加段</a:t>
            </a:r>
            <a:endParaRPr lang="en-US" altLang="zh-CN" sz="2000" dirty="0"/>
          </a:p>
          <a:p>
            <a:r>
              <a:rPr lang="en-US" altLang="zh-CN" sz="2000" dirty="0"/>
              <a:t>SS:</a:t>
            </a:r>
            <a:r>
              <a:rPr lang="zh-CN" altLang="en-US" sz="2000" dirty="0"/>
              <a:t>堆栈段</a:t>
            </a:r>
          </a:p>
        </p:txBody>
      </p:sp>
      <p:sp>
        <p:nvSpPr>
          <p:cNvPr id="1048740" name="文本框 2"/>
          <p:cNvSpPr txBox="1"/>
          <p:nvPr/>
        </p:nvSpPr>
        <p:spPr>
          <a:xfrm>
            <a:off x="9122475" y="1741276"/>
            <a:ext cx="2880320" cy="142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MN/MX = 1</a:t>
            </a:r>
            <a:r>
              <a:rPr lang="zh-CN" altLang="en-US" dirty="0">
                <a:solidFill>
                  <a:srgbClr val="C00000"/>
                </a:solidFill>
              </a:rPr>
              <a:t>为最小模式，系统总线有</a:t>
            </a:r>
            <a:r>
              <a:rPr lang="en-US" altLang="zh-CN" dirty="0">
                <a:solidFill>
                  <a:srgbClr val="C00000"/>
                </a:solidFill>
              </a:rPr>
              <a:t>8088</a:t>
            </a:r>
            <a:r>
              <a:rPr lang="zh-CN" altLang="en-US" dirty="0">
                <a:solidFill>
                  <a:srgbClr val="C00000"/>
                </a:solidFill>
              </a:rPr>
              <a:t>的引脚直接引出</a:t>
            </a:r>
            <a:r>
              <a:rPr lang="en-US" altLang="zh-CN" dirty="0">
                <a:solidFill>
                  <a:srgbClr val="C00000"/>
                </a:solidFill>
              </a:rPr>
              <a:t>; 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 0</a:t>
            </a:r>
            <a:r>
              <a:rPr lang="zh-CN" altLang="en-US" dirty="0">
                <a:solidFill>
                  <a:srgbClr val="C00000"/>
                </a:solidFill>
              </a:rPr>
              <a:t>为最大模式，系统总线有</a:t>
            </a:r>
            <a:r>
              <a:rPr lang="en-US" altLang="zh-CN" dirty="0">
                <a:solidFill>
                  <a:srgbClr val="C00000"/>
                </a:solidFill>
              </a:rPr>
              <a:t>8088</a:t>
            </a:r>
            <a:r>
              <a:rPr lang="zh-CN" altLang="en-US" dirty="0">
                <a:solidFill>
                  <a:srgbClr val="C00000"/>
                </a:solidFill>
              </a:rPr>
              <a:t>和总线控制器</a:t>
            </a:r>
            <a:r>
              <a:rPr lang="en-US" altLang="zh-CN" dirty="0">
                <a:solidFill>
                  <a:srgbClr val="C00000"/>
                </a:solidFill>
              </a:rPr>
              <a:t>8288</a:t>
            </a:r>
            <a:r>
              <a:rPr lang="zh-CN" altLang="en-US" dirty="0">
                <a:solidFill>
                  <a:srgbClr val="C00000"/>
                </a:solidFill>
              </a:rPr>
              <a:t>共同形成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8741" name="墨迹 1048740"/>
              <p14:cNvContentPartPr/>
              <p14:nvPr/>
            </p14:nvContentPartPr>
            <p14:xfrm>
              <a:off x="651868" y="2107743"/>
              <a:ext cx="23295" cy="59184"/>
            </p14:xfrm>
          </p:contentPart>
        </mc:Choice>
        <mc:Fallback xmlns="">
          <p:sp>
            <p:nvSpPr>
              <p:cNvPr id="1048741" name=""/>
              <p:cNvSpPr/>
              <p:nvPr/>
            </p:nvSpPr>
            <p:spPr>
              <a:xfrm>
                <a:off x="651868" y="2107743"/>
                <a:ext cx="23295" cy="5918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8742" name="墨迹 1048741"/>
              <p14:cNvContentPartPr/>
              <p14:nvPr/>
            </p14:nvContentPartPr>
            <p14:xfrm>
              <a:off x="990297" y="2022501"/>
              <a:ext cx="41289" cy="84094"/>
            </p14:xfrm>
          </p:contentPart>
        </mc:Choice>
        <mc:Fallback xmlns="">
          <p:sp>
            <p:nvSpPr>
              <p:cNvPr id="1048742" name=""/>
              <p:cNvSpPr/>
              <p:nvPr/>
            </p:nvSpPr>
            <p:spPr>
              <a:xfrm>
                <a:off x="990297" y="2022501"/>
                <a:ext cx="41289" cy="84094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8743" name="墨迹 1048742"/>
              <p14:cNvContentPartPr/>
              <p14:nvPr/>
            </p14:nvContentPartPr>
            <p14:xfrm>
              <a:off x="9782625" y="1953119"/>
              <a:ext cx="23122" cy="1188"/>
            </p14:xfrm>
          </p:contentPart>
        </mc:Choice>
        <mc:Fallback xmlns="">
          <p:sp>
            <p:nvSpPr>
              <p:cNvPr id="1048743" name=""/>
              <p:cNvSpPr/>
              <p:nvPr/>
            </p:nvSpPr>
            <p:spPr>
              <a:xfrm>
                <a:off x="9782625" y="1953119"/>
                <a:ext cx="23122" cy="1188"/>
              </a:xfrm>
            </p:spPr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8744" name="墨迹 1048743"/>
              <p14:cNvContentPartPr/>
              <p14:nvPr/>
            </p14:nvContentPartPr>
            <p14:xfrm>
              <a:off x="9652709" y="1761091"/>
              <a:ext cx="337092" cy="28414"/>
            </p14:xfrm>
          </p:contentPart>
        </mc:Choice>
        <mc:Fallback xmlns="">
          <p:sp>
            <p:nvSpPr>
              <p:cNvPr id="1048744" name=""/>
              <p:cNvSpPr/>
              <p:nvPr/>
            </p:nvSpPr>
            <p:spPr>
              <a:xfrm>
                <a:off x="9652709" y="1761091"/>
                <a:ext cx="337092" cy="28414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椭圆 1"/>
          <p:cNvSpPr/>
          <p:nvPr/>
        </p:nvSpPr>
        <p:spPr>
          <a:xfrm>
            <a:off x="1995994" y="908720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46" name="文本框 2"/>
          <p:cNvSpPr txBox="1"/>
          <p:nvPr/>
        </p:nvSpPr>
        <p:spPr>
          <a:xfrm>
            <a:off x="2463997" y="908720"/>
            <a:ext cx="37388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最小模式下的引脚定义</a:t>
            </a:r>
          </a:p>
        </p:txBody>
      </p:sp>
      <p:grpSp>
        <p:nvGrpSpPr>
          <p:cNvPr id="110" name="组合 29"/>
          <p:cNvGrpSpPr/>
          <p:nvPr/>
        </p:nvGrpSpPr>
        <p:grpSpPr>
          <a:xfrm>
            <a:off x="1995993" y="1660972"/>
            <a:ext cx="7979661" cy="1793239"/>
            <a:chOff x="696795" y="1556792"/>
            <a:chExt cx="7979661" cy="1793239"/>
          </a:xfrm>
        </p:grpSpPr>
        <p:sp>
          <p:nvSpPr>
            <p:cNvPr id="1048747" name="文本框 3"/>
            <p:cNvSpPr txBox="1"/>
            <p:nvPr/>
          </p:nvSpPr>
          <p:spPr>
            <a:xfrm>
              <a:off x="1223628" y="1556792"/>
              <a:ext cx="7452828" cy="179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/S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：地址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状态复用。某一时刻输出最高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位地址，另一时刻送出状态信号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S3~S6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pic>
          <p:nvPicPr>
            <p:cNvPr id="209716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sp>
        <p:nvSpPr>
          <p:cNvPr id="1048748" name="文本框 7"/>
          <p:cNvSpPr txBox="1"/>
          <p:nvPr/>
        </p:nvSpPr>
        <p:spPr>
          <a:xfrm>
            <a:off x="2522826" y="2996952"/>
            <a:ext cx="8753723" cy="211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中断允许标志位）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正在使用的段寄存器</a:t>
            </a:r>
          </a:p>
        </p:txBody>
      </p:sp>
      <p:graphicFrame>
        <p:nvGraphicFramePr>
          <p:cNvPr id="419430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54286"/>
              </p:ext>
            </p:extLst>
          </p:nvPr>
        </p:nvGraphicFramePr>
        <p:xfrm>
          <a:off x="2692400" y="5099172"/>
          <a:ext cx="6807200" cy="11887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当前段寄存器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当前段寄存器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"/>
          <p:cNvGrpSpPr/>
          <p:nvPr/>
        </p:nvGrpSpPr>
        <p:grpSpPr>
          <a:xfrm>
            <a:off x="2106169" y="764704"/>
            <a:ext cx="6582119" cy="764540"/>
            <a:chOff x="696795" y="1556792"/>
            <a:chExt cx="6582119" cy="764540"/>
          </a:xfrm>
        </p:grpSpPr>
        <p:sp>
          <p:nvSpPr>
            <p:cNvPr id="1048749" name="文本框 2"/>
            <p:cNvSpPr txBox="1"/>
            <p:nvPr/>
          </p:nvSpPr>
          <p:spPr>
            <a:xfrm>
              <a:off x="1223628" y="1556792"/>
              <a:ext cx="6055286" cy="764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：中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位地址，三态输出。</a:t>
              </a:r>
            </a:p>
          </p:txBody>
        </p:sp>
        <p:pic>
          <p:nvPicPr>
            <p:cNvPr id="209716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795" y="16755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113" name="组合 24"/>
          <p:cNvGrpSpPr/>
          <p:nvPr/>
        </p:nvGrpSpPr>
        <p:grpSpPr>
          <a:xfrm>
            <a:off x="2106169" y="1500933"/>
            <a:ext cx="8670351" cy="1247140"/>
            <a:chOff x="582169" y="1500933"/>
            <a:chExt cx="8670351" cy="1247140"/>
          </a:xfrm>
        </p:grpSpPr>
        <p:grpSp>
          <p:nvGrpSpPr>
            <p:cNvPr id="114" name="组合 4"/>
            <p:cNvGrpSpPr/>
            <p:nvPr/>
          </p:nvGrpSpPr>
          <p:grpSpPr>
            <a:xfrm>
              <a:off x="582169" y="1500933"/>
              <a:ext cx="8670351" cy="1247140"/>
              <a:chOff x="696795" y="1556792"/>
              <a:chExt cx="8670351" cy="1247140"/>
            </a:xfrm>
          </p:grpSpPr>
          <p:sp>
            <p:nvSpPr>
              <p:cNvPr id="1048750" name="文本框 5"/>
              <p:cNvSpPr txBox="1"/>
              <p:nvPr/>
            </p:nvSpPr>
            <p:spPr>
              <a:xfrm>
                <a:off x="1223627" y="1556792"/>
                <a:ext cx="8143519" cy="1247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～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：地址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数据分时复用，三态。当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ALE=1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时，输出的是地址，当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DEN=0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时，输出的是数据。</a:t>
                </a:r>
              </a:p>
            </p:txBody>
          </p:sp>
          <p:pic>
            <p:nvPicPr>
              <p:cNvPr id="2097165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cxnSp>
          <p:nvCxnSpPr>
            <p:cNvPr id="3145788" name="直接连接符 8"/>
            <p:cNvCxnSpPr>
              <a:cxnSpLocks/>
            </p:cNvCxnSpPr>
            <p:nvPr/>
          </p:nvCxnSpPr>
          <p:spPr>
            <a:xfrm>
              <a:off x="4842349" y="2204864"/>
              <a:ext cx="575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23"/>
          <p:cNvGrpSpPr/>
          <p:nvPr/>
        </p:nvGrpSpPr>
        <p:grpSpPr>
          <a:xfrm>
            <a:off x="2106169" y="2764779"/>
            <a:ext cx="7734247" cy="637540"/>
            <a:chOff x="582169" y="2663456"/>
            <a:chExt cx="7734247" cy="637540"/>
          </a:xfrm>
        </p:grpSpPr>
        <p:grpSp>
          <p:nvGrpSpPr>
            <p:cNvPr id="116" name="组合 9"/>
            <p:cNvGrpSpPr/>
            <p:nvPr/>
          </p:nvGrpSpPr>
          <p:grpSpPr>
            <a:xfrm>
              <a:off x="582169" y="2663456"/>
              <a:ext cx="7734247" cy="637540"/>
              <a:chOff x="696795" y="1556792"/>
              <a:chExt cx="7734247" cy="637540"/>
            </a:xfrm>
          </p:grpSpPr>
          <p:sp>
            <p:nvSpPr>
              <p:cNvPr id="1048751" name="文本框 10"/>
              <p:cNvSpPr txBox="1"/>
              <p:nvPr/>
            </p:nvSpPr>
            <p:spPr>
              <a:xfrm>
                <a:off x="1223628" y="1556792"/>
                <a:ext cx="7207414" cy="63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IO/M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：高电平访问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，低电平访问存储器。</a:t>
                </a:r>
              </a:p>
            </p:txBody>
          </p:sp>
          <p:pic>
            <p:nvPicPr>
              <p:cNvPr id="2097166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cxnSp>
          <p:nvCxnSpPr>
            <p:cNvPr id="3145789" name="直接连接符 12"/>
            <p:cNvCxnSpPr>
              <a:cxnSpLocks/>
            </p:cNvCxnSpPr>
            <p:nvPr/>
          </p:nvCxnSpPr>
          <p:spPr>
            <a:xfrm>
              <a:off x="1712999" y="2821037"/>
              <a:ext cx="32460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22"/>
          <p:cNvGrpSpPr/>
          <p:nvPr/>
        </p:nvGrpSpPr>
        <p:grpSpPr>
          <a:xfrm>
            <a:off x="2106169" y="3572777"/>
            <a:ext cx="8454327" cy="1145540"/>
            <a:chOff x="582169" y="3413250"/>
            <a:chExt cx="8454327" cy="1145540"/>
          </a:xfrm>
        </p:grpSpPr>
        <p:grpSp>
          <p:nvGrpSpPr>
            <p:cNvPr id="118" name="组合 13"/>
            <p:cNvGrpSpPr/>
            <p:nvPr/>
          </p:nvGrpSpPr>
          <p:grpSpPr>
            <a:xfrm>
              <a:off x="582169" y="3413250"/>
              <a:ext cx="8454327" cy="1145540"/>
              <a:chOff x="696795" y="1556792"/>
              <a:chExt cx="8454327" cy="1145540"/>
            </a:xfrm>
          </p:grpSpPr>
          <p:sp>
            <p:nvSpPr>
              <p:cNvPr id="1048752" name="文本框 14"/>
              <p:cNvSpPr txBox="1"/>
              <p:nvPr/>
            </p:nvSpPr>
            <p:spPr>
              <a:xfrm>
                <a:off x="1223628" y="1556792"/>
                <a:ext cx="7927494" cy="114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：写信号输出，为低电平时，表示对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或存储器进行写操作。</a:t>
                </a:r>
              </a:p>
            </p:txBody>
          </p:sp>
          <p:pic>
            <p:nvPicPr>
              <p:cNvPr id="2097167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cxnSp>
          <p:nvCxnSpPr>
            <p:cNvPr id="3145790" name="直接连接符 16"/>
            <p:cNvCxnSpPr>
              <a:cxnSpLocks/>
            </p:cNvCxnSpPr>
            <p:nvPr/>
          </p:nvCxnSpPr>
          <p:spPr>
            <a:xfrm>
              <a:off x="1270484" y="3570831"/>
              <a:ext cx="4752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21"/>
          <p:cNvGrpSpPr/>
          <p:nvPr/>
        </p:nvGrpSpPr>
        <p:grpSpPr>
          <a:xfrm>
            <a:off x="2106169" y="4868921"/>
            <a:ext cx="8526335" cy="1183640"/>
            <a:chOff x="582169" y="4565617"/>
            <a:chExt cx="7734247" cy="1183640"/>
          </a:xfrm>
        </p:grpSpPr>
        <p:grpSp>
          <p:nvGrpSpPr>
            <p:cNvPr id="120" name="组合 17"/>
            <p:cNvGrpSpPr/>
            <p:nvPr/>
          </p:nvGrpSpPr>
          <p:grpSpPr>
            <a:xfrm>
              <a:off x="582169" y="4565617"/>
              <a:ext cx="7734247" cy="1183640"/>
              <a:chOff x="696795" y="1556792"/>
              <a:chExt cx="7734247" cy="1183640"/>
            </a:xfrm>
          </p:grpSpPr>
          <p:sp>
            <p:nvSpPr>
              <p:cNvPr id="1048753" name="文本框 18"/>
              <p:cNvSpPr txBox="1"/>
              <p:nvPr/>
            </p:nvSpPr>
            <p:spPr>
              <a:xfrm>
                <a:off x="1223628" y="1556792"/>
                <a:ext cx="7207414" cy="118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DT/R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：高电平时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发送数据，低电平时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接收数据。</a:t>
                </a:r>
              </a:p>
            </p:txBody>
          </p:sp>
          <p:pic>
            <p:nvPicPr>
              <p:cNvPr id="2097168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6795" y="167551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cxnSp>
          <p:nvCxnSpPr>
            <p:cNvPr id="3145791" name="直接连接符 20"/>
            <p:cNvCxnSpPr>
              <a:cxnSpLocks/>
            </p:cNvCxnSpPr>
            <p:nvPr/>
          </p:nvCxnSpPr>
          <p:spPr>
            <a:xfrm>
              <a:off x="1783730" y="4735777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3233</Words>
  <Application>Microsoft Office PowerPoint</Application>
  <PresentationFormat>宽屏</PresentationFormat>
  <Paragraphs>584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华文中宋</vt:lpstr>
      <vt:lpstr>楷体_GB2312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4</cp:revision>
  <dcterms:created xsi:type="dcterms:W3CDTF">2017-01-13T07:54:50Z</dcterms:created>
  <dcterms:modified xsi:type="dcterms:W3CDTF">2020-12-25T08:25:36Z</dcterms:modified>
</cp:coreProperties>
</file>