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  <p:sldMasterId id="2147483667" r:id="rId2"/>
  </p:sldMasterIdLst>
  <p:notesMasterIdLst>
    <p:notesMasterId r:id="rId68"/>
  </p:notesMasterIdLst>
  <p:handoutMasterIdLst>
    <p:handoutMasterId r:id="rId69"/>
  </p:handoutMasterIdLst>
  <p:sldIdLst>
    <p:sldId id="286" r:id="rId3"/>
    <p:sldId id="287" r:id="rId4"/>
    <p:sldId id="288" r:id="rId5"/>
    <p:sldId id="289" r:id="rId6"/>
    <p:sldId id="290" r:id="rId7"/>
    <p:sldId id="291" r:id="rId8"/>
    <p:sldId id="292" r:id="rId9"/>
    <p:sldId id="293" r:id="rId10"/>
    <p:sldId id="294" r:id="rId11"/>
    <p:sldId id="295" r:id="rId12"/>
    <p:sldId id="296" r:id="rId13"/>
    <p:sldId id="297" r:id="rId14"/>
    <p:sldId id="298" r:id="rId15"/>
    <p:sldId id="299" r:id="rId16"/>
    <p:sldId id="300" r:id="rId17"/>
    <p:sldId id="301" r:id="rId18"/>
    <p:sldId id="302" r:id="rId19"/>
    <p:sldId id="351" r:id="rId20"/>
    <p:sldId id="303" r:id="rId21"/>
    <p:sldId id="304" r:id="rId22"/>
    <p:sldId id="305" r:id="rId23"/>
    <p:sldId id="306" r:id="rId24"/>
    <p:sldId id="308" r:id="rId25"/>
    <p:sldId id="309" r:id="rId26"/>
    <p:sldId id="310" r:id="rId27"/>
    <p:sldId id="311" r:id="rId28"/>
    <p:sldId id="312" r:id="rId29"/>
    <p:sldId id="313" r:id="rId30"/>
    <p:sldId id="314" r:id="rId31"/>
    <p:sldId id="315" r:id="rId32"/>
    <p:sldId id="316" r:id="rId33"/>
    <p:sldId id="317" r:id="rId34"/>
    <p:sldId id="318" r:id="rId35"/>
    <p:sldId id="319" r:id="rId36"/>
    <p:sldId id="320" r:id="rId37"/>
    <p:sldId id="321" r:id="rId38"/>
    <p:sldId id="322" r:id="rId39"/>
    <p:sldId id="323" r:id="rId40"/>
    <p:sldId id="324" r:id="rId41"/>
    <p:sldId id="325" r:id="rId42"/>
    <p:sldId id="326" r:id="rId43"/>
    <p:sldId id="327" r:id="rId44"/>
    <p:sldId id="328" r:id="rId45"/>
    <p:sldId id="329" r:id="rId46"/>
    <p:sldId id="330" r:id="rId47"/>
    <p:sldId id="331" r:id="rId48"/>
    <p:sldId id="332" r:id="rId49"/>
    <p:sldId id="333" r:id="rId50"/>
    <p:sldId id="334" r:id="rId51"/>
    <p:sldId id="335" r:id="rId52"/>
    <p:sldId id="336" r:id="rId53"/>
    <p:sldId id="337" r:id="rId54"/>
    <p:sldId id="338" r:id="rId55"/>
    <p:sldId id="339" r:id="rId56"/>
    <p:sldId id="340" r:id="rId57"/>
    <p:sldId id="341" r:id="rId58"/>
    <p:sldId id="342" r:id="rId59"/>
    <p:sldId id="343" r:id="rId60"/>
    <p:sldId id="344" r:id="rId61"/>
    <p:sldId id="345" r:id="rId62"/>
    <p:sldId id="346" r:id="rId63"/>
    <p:sldId id="347" r:id="rId64"/>
    <p:sldId id="348" r:id="rId65"/>
    <p:sldId id="349" r:id="rId66"/>
    <p:sldId id="350" r:id="rId6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83EF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112" y="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7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4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914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9EF621-2FA7-4D82-B1F5-F4453AAEEB20}" type="datetimeFigureOut">
              <a:rPr lang="zh-CN" altLang="en-US" smtClean="0"/>
              <a:t>2020/12/27</a:t>
            </a:fld>
            <a:endParaRPr lang="zh-CN" altLang="en-US"/>
          </a:p>
        </p:txBody>
      </p:sp>
      <p:sp>
        <p:nvSpPr>
          <p:cNvPr id="104914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914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8A30EB-9F3D-48B7-A767-0B3956421BB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36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9137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78CBBD-3C27-499C-A42A-8E50B2D588E8}" type="datetimeFigureOut">
              <a:rPr lang="zh-CN" altLang="en-US" smtClean="0"/>
              <a:t>2020/12/27</a:t>
            </a:fld>
            <a:endParaRPr lang="zh-CN" altLang="en-US"/>
          </a:p>
        </p:txBody>
      </p:sp>
      <p:sp>
        <p:nvSpPr>
          <p:cNvPr id="1049138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1049139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140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9141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F073A4-FF0A-445A-A3D9-21E3B1F679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est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958" y="51195"/>
            <a:ext cx="1051486" cy="713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0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104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10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10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10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748E-314A-4332-A808-614A9DA0F0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87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088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089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090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09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748E-314A-4332-A808-614A9DA0F0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33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034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04903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03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03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40E5-BA70-490E-9935-316F179738A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2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02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030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031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03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40E5-BA70-490E-9935-316F179738A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60" name="标题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9061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06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06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06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40E5-BA70-490E-9935-316F179738A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055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056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057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058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059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40E5-BA70-490E-9935-316F179738A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7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076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077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078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079" name="内容占位符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080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081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082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40E5-BA70-490E-9935-316F179738A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7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072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073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074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40E5-BA70-490E-9935-316F179738A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25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026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02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40E5-BA70-490E-9935-316F179738A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65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9066" name="内容占位符 2"/>
          <p:cNvSpPr>
            <a:spLocks noGrp="1"/>
          </p:cNvSpPr>
          <p:nvPr>
            <p:ph idx="1"/>
          </p:nvPr>
        </p:nvSpPr>
        <p:spPr>
          <a:xfrm>
            <a:off x="4766733" y="273050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067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068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069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070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40E5-BA70-490E-9935-316F179738A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9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09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09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09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09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748E-314A-4332-A808-614A9DA0F0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38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9039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1049040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041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042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043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40E5-BA70-490E-9935-316F179738A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4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045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04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04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04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40E5-BA70-490E-9935-316F179738A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49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050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051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052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05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40E5-BA70-490E-9935-316F179738A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08" name="标题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9109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110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111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11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748E-314A-4332-A808-614A9DA0F0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1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114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115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116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117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118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748E-314A-4332-A808-614A9DA0F0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1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120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121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122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123" name="内容占位符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124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125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126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748E-314A-4332-A808-614A9DA0F0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8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084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085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08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748E-314A-4332-A808-614A9DA0F0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27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128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12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748E-314A-4332-A808-614A9DA0F0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30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9131" name="内容占位符 2"/>
          <p:cNvSpPr>
            <a:spLocks noGrp="1"/>
          </p:cNvSpPr>
          <p:nvPr>
            <p:ph idx="1"/>
          </p:nvPr>
        </p:nvSpPr>
        <p:spPr>
          <a:xfrm>
            <a:off x="4766733" y="273050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132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133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134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135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748E-314A-4332-A808-614A9DA0F0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97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9098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1049099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100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101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102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748E-314A-4332-A808-614A9DA0F0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577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578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48579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4858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7748E-314A-4332-A808-614A9DA0F0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20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021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022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49023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4902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240E5-BA70-490E-9935-316F179738A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"/>
          <p:cNvGrpSpPr/>
          <p:nvPr/>
        </p:nvGrpSpPr>
        <p:grpSpPr>
          <a:xfrm>
            <a:off x="2351584" y="0"/>
            <a:ext cx="5328592" cy="839639"/>
            <a:chOff x="827584" y="0"/>
            <a:chExt cx="5328592" cy="839639"/>
          </a:xfrm>
        </p:grpSpPr>
        <p:sp>
          <p:nvSpPr>
            <p:cNvPr id="1048581" name="六边形 7"/>
            <p:cNvSpPr/>
            <p:nvPr/>
          </p:nvSpPr>
          <p:spPr>
            <a:xfrm>
              <a:off x="1119858" y="93956"/>
              <a:ext cx="5036318" cy="649825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5000"/>
                    <a:lumOff val="1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3500000" scaled="1"/>
            </a:gradFill>
            <a:ln>
              <a:gradFill>
                <a:gsLst>
                  <a:gs pos="0">
                    <a:schemeClr val="bg1">
                      <a:lumMod val="71000"/>
                      <a:lumOff val="29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</a:ln>
            <a:effectLst>
              <a:outerShdw blurRad="482600" dist="241300" dir="2700000" algn="tl" rotWithShape="0">
                <a:prstClr val="black">
                  <a:alpha val="4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12.3.2   </a:t>
              </a:r>
              <a:r>
                <a:rPr lang="zh-CN" altLang="en-US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算术运算指令</a:t>
              </a:r>
              <a:r>
                <a:rPr lang="en-US" altLang="zh-CN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</a:t>
              </a:r>
              <a:endPara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9" name="组合 8"/>
            <p:cNvGrpSpPr/>
            <p:nvPr/>
          </p:nvGrpSpPr>
          <p:grpSpPr>
            <a:xfrm>
              <a:off x="827584" y="0"/>
              <a:ext cx="864096" cy="839639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048582" name="同心圆 215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1048583" name="椭圆 14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  <p:grpSp>
          <p:nvGrpSpPr>
            <p:cNvPr id="30" name="组合 10"/>
            <p:cNvGrpSpPr/>
            <p:nvPr/>
          </p:nvGrpSpPr>
          <p:grpSpPr>
            <a:xfrm>
              <a:off x="1043607" y="174509"/>
              <a:ext cx="449306" cy="473563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048584" name="同心圆 220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1048585" name="椭圆 12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</p:grpSp>
      <p:sp>
        <p:nvSpPr>
          <p:cNvPr id="1048586" name="Rectangle 3"/>
          <p:cNvSpPr txBox="1">
            <a:spLocks noChangeArrowheads="1"/>
          </p:cNvSpPr>
          <p:nvPr/>
        </p:nvSpPr>
        <p:spPr>
          <a:xfrm>
            <a:off x="4439816" y="1551918"/>
            <a:ext cx="4038600" cy="26670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800" b="1"/>
              <a:t>加法运算指令</a:t>
            </a:r>
          </a:p>
          <a:p>
            <a:pPr>
              <a:lnSpc>
                <a:spcPct val="150000"/>
              </a:lnSpc>
            </a:pPr>
            <a:r>
              <a:rPr lang="zh-CN" altLang="en-US" sz="2800" b="1"/>
              <a:t>减法运算指令</a:t>
            </a:r>
          </a:p>
          <a:p>
            <a:pPr>
              <a:lnSpc>
                <a:spcPct val="150000"/>
              </a:lnSpc>
            </a:pPr>
            <a:r>
              <a:rPr lang="zh-CN" altLang="en-US" sz="2800" b="1"/>
              <a:t>乘法指令</a:t>
            </a:r>
          </a:p>
          <a:p>
            <a:pPr>
              <a:lnSpc>
                <a:spcPct val="150000"/>
              </a:lnSpc>
            </a:pPr>
            <a:r>
              <a:rPr lang="zh-CN" altLang="en-US" sz="2800" b="1"/>
              <a:t>除法指令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48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58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文本框 1"/>
          <p:cNvSpPr txBox="1"/>
          <p:nvPr/>
        </p:nvSpPr>
        <p:spPr>
          <a:xfrm>
            <a:off x="2567608" y="692696"/>
            <a:ext cx="2113280" cy="5105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SUB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指令</a:t>
            </a:r>
          </a:p>
        </p:txBody>
      </p:sp>
      <p:sp>
        <p:nvSpPr>
          <p:cNvPr id="1048680" name="Rectangle 3"/>
          <p:cNvSpPr txBox="1">
            <a:spLocks noChangeArrowheads="1"/>
          </p:cNvSpPr>
          <p:nvPr/>
        </p:nvSpPr>
        <p:spPr>
          <a:xfrm>
            <a:off x="3143672" y="1779270"/>
            <a:ext cx="5621337" cy="270668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格式：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  OPRD1，OPRD2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操作：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OPRD1</a:t>
            </a:r>
            <a:r>
              <a:rPr lang="en-US" altLang="zh-CN" b="1" dirty="0">
                <a:latin typeface="+mn-ea"/>
                <a:cs typeface="Times New Roman" panose="02020603050405020304" pitchFamily="18" charset="0"/>
              </a:rPr>
              <a:t>-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OPRD2→OPRD1</a:t>
            </a:r>
          </a:p>
        </p:txBody>
      </p:sp>
      <p:sp>
        <p:nvSpPr>
          <p:cNvPr id="1048681" name="Text Box 5"/>
          <p:cNvSpPr txBox="1">
            <a:spLocks noChangeArrowheads="1"/>
          </p:cNvSpPr>
          <p:nvPr/>
        </p:nvSpPr>
        <p:spPr bwMode="auto">
          <a:xfrm>
            <a:off x="2063750" y="5013325"/>
            <a:ext cx="7993063" cy="599440"/>
          </a:xfrm>
          <a:prstGeom prst="rect">
            <a:avLst/>
          </a:prstGeom>
          <a:solidFill>
            <a:srgbClr val="CCFFFF"/>
          </a:solidFill>
          <a:ln w="25400" cap="sq">
            <a:solidFill>
              <a:srgbClr val="CCFFFF"/>
            </a:solidFill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SUB</a:t>
            </a:r>
            <a:r>
              <a:rPr kumimoji="1"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指令的执行对全部6个状态标志位都产生影响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86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486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486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486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48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8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文本框 1"/>
          <p:cNvSpPr txBox="1"/>
          <p:nvPr/>
        </p:nvSpPr>
        <p:spPr>
          <a:xfrm>
            <a:off x="2567608" y="116632"/>
            <a:ext cx="21242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SBB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指令</a:t>
            </a:r>
          </a:p>
        </p:txBody>
      </p:sp>
      <p:sp>
        <p:nvSpPr>
          <p:cNvPr id="1048683" name="Rectangle 3"/>
          <p:cNvSpPr txBox="1">
            <a:spLocks noChangeArrowheads="1"/>
          </p:cNvSpPr>
          <p:nvPr/>
        </p:nvSpPr>
        <p:spPr>
          <a:xfrm>
            <a:off x="3143672" y="654988"/>
            <a:ext cx="6696744" cy="270668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格式：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SBB  OPRD1，OPRD2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操作：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OPRD1</a:t>
            </a:r>
            <a:r>
              <a:rPr lang="en-US" altLang="zh-CN" b="1" dirty="0">
                <a:latin typeface="+mn-ea"/>
                <a:cs typeface="Times New Roman" panose="02020603050405020304" pitchFamily="18" charset="0"/>
              </a:rPr>
              <a:t>-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OPRD2</a:t>
            </a:r>
            <a:r>
              <a:rPr lang="en-US" altLang="zh-CN" b="1" dirty="0">
                <a:latin typeface="+mn-ea"/>
                <a:cs typeface="Times New Roman" panose="02020603050405020304" pitchFamily="18" charset="0"/>
              </a:rPr>
              <a:t>-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CF→OPRD1</a:t>
            </a:r>
          </a:p>
        </p:txBody>
      </p:sp>
      <p:sp>
        <p:nvSpPr>
          <p:cNvPr id="1048684" name="文本框 3"/>
          <p:cNvSpPr txBox="1"/>
          <p:nvPr/>
        </p:nvSpPr>
        <p:spPr>
          <a:xfrm>
            <a:off x="2351584" y="3896896"/>
            <a:ext cx="7848872" cy="1712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SBB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指令主要用于</a:t>
            </a:r>
            <a:r>
              <a:rPr lang="zh-CN" alt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多字节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减法运算，高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位（或高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位）相减时，必须要考虑低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位（低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位）产生的借位。</a:t>
            </a:r>
          </a:p>
        </p:txBody>
      </p:sp>
      <p:sp>
        <p:nvSpPr>
          <p:cNvPr id="1048685" name="Text Box 5"/>
          <p:cNvSpPr txBox="1">
            <a:spLocks noChangeArrowheads="1"/>
          </p:cNvSpPr>
          <p:nvPr/>
        </p:nvSpPr>
        <p:spPr bwMode="auto">
          <a:xfrm>
            <a:off x="2099468" y="5864688"/>
            <a:ext cx="7993063" cy="599440"/>
          </a:xfrm>
          <a:prstGeom prst="rect">
            <a:avLst/>
          </a:prstGeom>
          <a:solidFill>
            <a:srgbClr val="CCFFFF"/>
          </a:solidFill>
          <a:ln w="25400" cap="sq">
            <a:solidFill>
              <a:srgbClr val="CCFFFF"/>
            </a:solidFill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SBB</a:t>
            </a:r>
            <a:r>
              <a:rPr kumimoji="1"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指令的执行对全部6个状态标志位都产生影响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8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48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48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48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048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48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84" grpId="0"/>
      <p:bldP spid="104868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文本框 1"/>
          <p:cNvSpPr txBox="1"/>
          <p:nvPr/>
        </p:nvSpPr>
        <p:spPr>
          <a:xfrm>
            <a:off x="2567608" y="973695"/>
            <a:ext cx="2113280" cy="5105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DEC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指令</a:t>
            </a:r>
          </a:p>
        </p:txBody>
      </p:sp>
      <p:sp>
        <p:nvSpPr>
          <p:cNvPr id="1048687" name="矩形 2"/>
          <p:cNvSpPr/>
          <p:nvPr/>
        </p:nvSpPr>
        <p:spPr>
          <a:xfrm>
            <a:off x="3647728" y="1917563"/>
            <a:ext cx="4896544" cy="13031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格式：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  OPRD</a:t>
            </a: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操作：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OPRD</a:t>
            </a:r>
            <a:r>
              <a:rPr lang="en-US" altLang="zh-CN" sz="2800" b="1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-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1→OPRD</a:t>
            </a:r>
          </a:p>
        </p:txBody>
      </p:sp>
      <p:sp>
        <p:nvSpPr>
          <p:cNvPr id="1048688" name="文本框 3"/>
          <p:cNvSpPr txBox="1"/>
          <p:nvPr/>
        </p:nvSpPr>
        <p:spPr>
          <a:xfrm>
            <a:off x="2495600" y="3565983"/>
            <a:ext cx="7416824" cy="1303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该指令对操作数的要求及对标志位的影响与</a:t>
            </a:r>
            <a:r>
              <a:rPr lang="en-US" altLang="zh-CN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指令相同。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48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48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87" grpId="0"/>
      <p:bldP spid="104868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文本框 1"/>
          <p:cNvSpPr txBox="1"/>
          <p:nvPr/>
        </p:nvSpPr>
        <p:spPr>
          <a:xfrm>
            <a:off x="2567608" y="692696"/>
            <a:ext cx="2862580" cy="5105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NEG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求补指令</a:t>
            </a:r>
          </a:p>
        </p:txBody>
      </p:sp>
      <p:sp>
        <p:nvSpPr>
          <p:cNvPr id="1048690" name="Rectangle 3"/>
          <p:cNvSpPr txBox="1">
            <a:spLocks noChangeArrowheads="1"/>
          </p:cNvSpPr>
          <p:nvPr/>
        </p:nvSpPr>
        <p:spPr>
          <a:xfrm>
            <a:off x="3215680" y="1412776"/>
            <a:ext cx="6696744" cy="270668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格式：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NEG OPRD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操作：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b="1" u="sng" dirty="0">
                <a:latin typeface="+mn-ea"/>
                <a:cs typeface="Times New Roman" panose="02020603050405020304" pitchFamily="18" charset="0"/>
              </a:rPr>
              <a:t>-</a:t>
            </a:r>
            <a:r>
              <a:rPr lang="en-US" altLang="zh-C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OPRD→OPRD</a:t>
            </a:r>
          </a:p>
        </p:txBody>
      </p:sp>
      <p:sp>
        <p:nvSpPr>
          <p:cNvPr id="1048691" name="Text Box 5"/>
          <p:cNvSpPr txBox="1">
            <a:spLocks noChangeArrowheads="1"/>
          </p:cNvSpPr>
          <p:nvPr/>
        </p:nvSpPr>
        <p:spPr bwMode="auto">
          <a:xfrm>
            <a:off x="2099468" y="4885327"/>
            <a:ext cx="7993063" cy="599440"/>
          </a:xfrm>
          <a:prstGeom prst="rect">
            <a:avLst/>
          </a:prstGeom>
          <a:solidFill>
            <a:srgbClr val="CCFFFF"/>
          </a:solidFill>
          <a:ln w="25400" cap="sq">
            <a:solidFill>
              <a:srgbClr val="CCFFFF"/>
            </a:solidFill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NEG</a:t>
            </a:r>
            <a:r>
              <a:rPr kumimoji="1"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指令的执行对全部6个状态标志位都产生影响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86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486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486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486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48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9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矩形 1"/>
          <p:cNvSpPr/>
          <p:nvPr/>
        </p:nvSpPr>
        <p:spPr>
          <a:xfrm>
            <a:off x="1991544" y="1307009"/>
            <a:ext cx="8208912" cy="4534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对进位标志</a:t>
            </a:r>
            <a:r>
              <a:rPr lang="zh-CN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CF</a:t>
            </a:r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的影响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只有当</a:t>
            </a:r>
            <a:r>
              <a:rPr lang="zh-CN" altLang="zh-CN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操作数为零</a:t>
            </a:r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时，进位标志CF被</a:t>
            </a:r>
            <a:r>
              <a:rPr lang="zh-CN" altLang="zh-CN" sz="28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置零</a:t>
            </a:r>
            <a:r>
              <a:rPr lang="en-US" altLang="zh-CN" sz="28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其它情况都被</a:t>
            </a:r>
            <a:r>
              <a:rPr lang="zh-CN" altLang="zh-CN" sz="28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置1</a:t>
            </a:r>
            <a:r>
              <a:rPr lang="en-US" altLang="zh-CN" sz="28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，即均有借位。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对溢出标志</a:t>
            </a:r>
            <a:r>
              <a:rPr lang="zh-CN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的影响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</a:t>
            </a:r>
            <a:r>
              <a:rPr lang="zh-CN" altLang="zh-CN" sz="28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字节操作数</a:t>
            </a:r>
            <a:r>
              <a:rPr lang="en-US" altLang="zh-CN" sz="28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zh-CN" altLang="zh-CN" sz="28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-128</a:t>
            </a:r>
            <a:r>
              <a:rPr lang="zh-CN" altLang="en-US" sz="28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80H</a:t>
            </a:r>
            <a:r>
              <a:rPr lang="zh-CN" altLang="en-US" sz="28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  <a:r>
              <a:rPr lang="zh-CN" altLang="zh-CN" sz="28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字操作数</a:t>
            </a:r>
            <a:r>
              <a:rPr lang="en-US" altLang="zh-CN" sz="28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zh-CN" altLang="zh-CN" sz="28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-32768</a:t>
            </a:r>
            <a:r>
              <a:rPr lang="zh-CN" altLang="en-US" sz="28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8000H</a:t>
            </a:r>
            <a:r>
              <a:rPr lang="zh-CN" altLang="en-US" sz="28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时，结果将无变化，但溢出标志</a:t>
            </a:r>
            <a:r>
              <a:rPr lang="zh-CN" altLang="zh-CN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OF被置1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48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9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文本框 1"/>
          <p:cNvSpPr txBox="1"/>
          <p:nvPr/>
        </p:nvSpPr>
        <p:spPr>
          <a:xfrm>
            <a:off x="2567608" y="692696"/>
            <a:ext cx="2926080" cy="5105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CMP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比较指令</a:t>
            </a:r>
          </a:p>
        </p:txBody>
      </p:sp>
      <p:sp>
        <p:nvSpPr>
          <p:cNvPr id="1048694" name="Rectangle 3"/>
          <p:cNvSpPr txBox="1">
            <a:spLocks noChangeArrowheads="1"/>
          </p:cNvSpPr>
          <p:nvPr/>
        </p:nvSpPr>
        <p:spPr>
          <a:xfrm>
            <a:off x="3143672" y="1412776"/>
            <a:ext cx="5621337" cy="270668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格式：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CMP  OPRD1，OPRD2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操作：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OPRD1</a:t>
            </a:r>
            <a:r>
              <a:rPr lang="en-US" altLang="zh-CN" b="1" u="sng" dirty="0">
                <a:latin typeface="+mn-ea"/>
                <a:cs typeface="Times New Roman" panose="02020603050405020304" pitchFamily="18" charset="0"/>
              </a:rPr>
              <a:t>-</a:t>
            </a:r>
            <a:r>
              <a:rPr lang="en-US" altLang="zh-C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OPRD2</a:t>
            </a:r>
          </a:p>
        </p:txBody>
      </p:sp>
      <p:sp>
        <p:nvSpPr>
          <p:cNvPr id="1048695" name="Text Box 5"/>
          <p:cNvSpPr txBox="1">
            <a:spLocks noChangeArrowheads="1"/>
          </p:cNvSpPr>
          <p:nvPr/>
        </p:nvSpPr>
        <p:spPr bwMode="auto">
          <a:xfrm>
            <a:off x="2063750" y="4509120"/>
            <a:ext cx="7993063" cy="599440"/>
          </a:xfrm>
          <a:prstGeom prst="rect">
            <a:avLst/>
          </a:prstGeom>
          <a:solidFill>
            <a:srgbClr val="CCFFFF"/>
          </a:solidFill>
          <a:ln w="25400" cap="sq">
            <a:solidFill>
              <a:srgbClr val="CCFFFF"/>
            </a:solidFill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CMP</a:t>
            </a:r>
            <a:r>
              <a:rPr kumimoji="1"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指令的执行对全部6个状态标志位都产生影响</a:t>
            </a:r>
          </a:p>
        </p:txBody>
      </p:sp>
      <p:sp>
        <p:nvSpPr>
          <p:cNvPr id="1048696" name="矩形 4"/>
          <p:cNvSpPr/>
          <p:nvPr/>
        </p:nvSpPr>
        <p:spPr>
          <a:xfrm>
            <a:off x="1703511" y="5301208"/>
            <a:ext cx="8353301" cy="12357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40000"/>
              </a:lnSpc>
              <a:spcAft>
                <a:spcPct val="40000"/>
              </a:spcAft>
            </a:pPr>
            <a:r>
              <a:rPr lang="zh-CN" altLang="en-US" sz="2800" b="1" dirty="0"/>
              <a:t>用于比较两个数的大小，可</a:t>
            </a:r>
            <a:r>
              <a:rPr lang="zh-CN" altLang="en-US" sz="2800" b="1" i="1" dirty="0"/>
              <a:t>作为条件转移指令的转移条件 </a:t>
            </a:r>
            <a:r>
              <a:rPr lang="zh-CN" altLang="en-US" sz="2800" b="1" dirty="0"/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86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486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486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486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48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048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95" grpId="0" animBg="1"/>
      <p:bldP spid="104869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3" name="Picture 4" descr="C:\Users\Administrator\Desktop\微立体创业计划\00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0882" y="994744"/>
            <a:ext cx="457340" cy="457340"/>
          </a:xfrm>
          <a:prstGeom prst="rect">
            <a:avLst/>
          </a:prstGeom>
          <a:noFill/>
          <a:effectLst>
            <a:outerShdw blurRad="127000" dist="63500" dir="3000000" sx="104000" sy="104000" algn="tl" rotWithShape="0">
              <a:prstClr val="black">
                <a:alpha val="34000"/>
              </a:prstClr>
            </a:outerShdw>
          </a:effectLst>
        </p:spPr>
      </p:pic>
      <p:sp>
        <p:nvSpPr>
          <p:cNvPr id="1048697" name="文本框 5"/>
          <p:cNvSpPr txBox="1"/>
          <p:nvPr/>
        </p:nvSpPr>
        <p:spPr>
          <a:xfrm flipH="1">
            <a:off x="2249894" y="987288"/>
            <a:ext cx="65824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两个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无符号数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的大小关系  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CMP  A,  B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2" name="组合 16"/>
          <p:cNvGrpSpPr/>
          <p:nvPr/>
        </p:nvGrpSpPr>
        <p:grpSpPr>
          <a:xfrm>
            <a:off x="551384" y="1916832"/>
            <a:ext cx="5904656" cy="1000980"/>
            <a:chOff x="725894" y="1873682"/>
            <a:chExt cx="7734538" cy="1000980"/>
          </a:xfrm>
        </p:grpSpPr>
        <p:grpSp>
          <p:nvGrpSpPr>
            <p:cNvPr id="103" name="组合 2"/>
            <p:cNvGrpSpPr/>
            <p:nvPr/>
          </p:nvGrpSpPr>
          <p:grpSpPr>
            <a:xfrm>
              <a:off x="725894" y="1916832"/>
              <a:ext cx="571674" cy="464371"/>
              <a:chOff x="200731" y="3756717"/>
              <a:chExt cx="571674" cy="464371"/>
            </a:xfrm>
          </p:grpSpPr>
          <p:pic>
            <p:nvPicPr>
              <p:cNvPr id="2097154" name="Picture 3" descr="C:\Users\Administrator\Desktop\微立体创业计划\005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200731" y="3756717"/>
                <a:ext cx="457340" cy="457340"/>
              </a:xfrm>
              <a:prstGeom prst="rect">
                <a:avLst/>
              </a:prstGeom>
              <a:noFill/>
              <a:effectLst>
                <a:outerShdw blurRad="127000" dist="63500" dir="3000000" sx="104000" sy="104000" algn="tl" rotWithShape="0">
                  <a:prstClr val="black">
                    <a:alpha val="34000"/>
                  </a:prstClr>
                </a:outerShdw>
              </a:effectLst>
            </p:spPr>
          </p:pic>
          <p:pic>
            <p:nvPicPr>
              <p:cNvPr id="2097155" name="Picture 4" descr="C:\Users\Administrator\Desktop\微立体创业计划\004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15065" y="3763748"/>
                <a:ext cx="457340" cy="457340"/>
              </a:xfrm>
              <a:prstGeom prst="rect">
                <a:avLst/>
              </a:prstGeom>
              <a:noFill/>
              <a:effectLst>
                <a:outerShdw blurRad="127000" dist="63500" dir="3000000" sx="104000" sy="104000" algn="tl" rotWithShape="0">
                  <a:prstClr val="black">
                    <a:alpha val="34000"/>
                  </a:prstClr>
                </a:outerShdw>
              </a:effectLst>
            </p:spPr>
          </p:pic>
        </p:grpSp>
        <p:sp>
          <p:nvSpPr>
            <p:cNvPr id="1048698" name="矩形 7"/>
            <p:cNvSpPr/>
            <p:nvPr/>
          </p:nvSpPr>
          <p:spPr>
            <a:xfrm>
              <a:off x="1297568" y="1873682"/>
              <a:ext cx="7162864" cy="10009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40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当</a:t>
              </a:r>
              <a:r>
                <a:rPr lang="en-US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A&gt;B</a:t>
              </a:r>
              <a:r>
                <a:rPr lang="zh-CN" altLang="en-US" sz="240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时，此时</a:t>
              </a:r>
              <a:r>
                <a:rPr lang="en-US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A-B</a:t>
              </a:r>
              <a:r>
                <a:rPr lang="zh-CN" altLang="en-US" sz="240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不产生借位，并且结果不为</a:t>
              </a:r>
              <a:r>
                <a:rPr lang="en-US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r>
                <a:rPr lang="zh-CN" altLang="en-US" sz="240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，即</a:t>
              </a:r>
              <a:r>
                <a:rPr lang="en-US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CF=0</a:t>
              </a:r>
              <a:r>
                <a:rPr lang="zh-CN" altLang="en-US" sz="240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并且</a:t>
              </a:r>
              <a:r>
                <a:rPr lang="en-US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ZF=0</a:t>
              </a:r>
              <a:endPara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4" name="组合 17"/>
          <p:cNvGrpSpPr/>
          <p:nvPr/>
        </p:nvGrpSpPr>
        <p:grpSpPr>
          <a:xfrm>
            <a:off x="551384" y="3083022"/>
            <a:ext cx="4032448" cy="548639"/>
            <a:chOff x="725894" y="3039872"/>
            <a:chExt cx="3888432" cy="548639"/>
          </a:xfrm>
        </p:grpSpPr>
        <p:grpSp>
          <p:nvGrpSpPr>
            <p:cNvPr id="105" name="组合 8"/>
            <p:cNvGrpSpPr/>
            <p:nvPr/>
          </p:nvGrpSpPr>
          <p:grpSpPr>
            <a:xfrm>
              <a:off x="725894" y="3075991"/>
              <a:ext cx="571674" cy="464371"/>
              <a:chOff x="200731" y="3756717"/>
              <a:chExt cx="571674" cy="464371"/>
            </a:xfrm>
          </p:grpSpPr>
          <p:pic>
            <p:nvPicPr>
              <p:cNvPr id="2097156" name="Picture 3" descr="C:\Users\Administrator\Desktop\微立体创业计划\005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200731" y="3756717"/>
                <a:ext cx="457340" cy="457340"/>
              </a:xfrm>
              <a:prstGeom prst="rect">
                <a:avLst/>
              </a:prstGeom>
              <a:noFill/>
              <a:effectLst>
                <a:outerShdw blurRad="127000" dist="63500" dir="3000000" sx="104000" sy="104000" algn="tl" rotWithShape="0">
                  <a:prstClr val="black">
                    <a:alpha val="34000"/>
                  </a:prstClr>
                </a:outerShdw>
              </a:effectLst>
            </p:spPr>
          </p:pic>
          <p:pic>
            <p:nvPicPr>
              <p:cNvPr id="2097157" name="Picture 4" descr="C:\Users\Administrator\Desktop\微立体创业计划\004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15065" y="3763748"/>
                <a:ext cx="457340" cy="457340"/>
              </a:xfrm>
              <a:prstGeom prst="rect">
                <a:avLst/>
              </a:prstGeom>
              <a:noFill/>
              <a:effectLst>
                <a:outerShdw blurRad="127000" dist="63500" dir="3000000" sx="104000" sy="104000" algn="tl" rotWithShape="0">
                  <a:prstClr val="black">
                    <a:alpha val="34000"/>
                  </a:prstClr>
                </a:outerShdw>
              </a:effectLst>
            </p:spPr>
          </p:pic>
        </p:grpSp>
        <p:sp>
          <p:nvSpPr>
            <p:cNvPr id="1048699" name="矩形 11"/>
            <p:cNvSpPr/>
            <p:nvPr/>
          </p:nvSpPr>
          <p:spPr>
            <a:xfrm>
              <a:off x="1377768" y="3039872"/>
              <a:ext cx="3236558" cy="5486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40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当</a:t>
              </a:r>
              <a:r>
                <a:rPr lang="en-US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A=B</a:t>
              </a:r>
              <a:r>
                <a:rPr lang="zh-CN" altLang="en-US" sz="240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时，则</a:t>
              </a:r>
              <a:r>
                <a:rPr lang="en-US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ZF=1</a:t>
              </a:r>
              <a:endPara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6" name="组合 18"/>
          <p:cNvGrpSpPr/>
          <p:nvPr/>
        </p:nvGrpSpPr>
        <p:grpSpPr>
          <a:xfrm>
            <a:off x="551384" y="4120222"/>
            <a:ext cx="5904656" cy="1000980"/>
            <a:chOff x="725894" y="4077072"/>
            <a:chExt cx="7734538" cy="1000980"/>
          </a:xfrm>
        </p:grpSpPr>
        <p:grpSp>
          <p:nvGrpSpPr>
            <p:cNvPr id="107" name="组合 12"/>
            <p:cNvGrpSpPr/>
            <p:nvPr/>
          </p:nvGrpSpPr>
          <p:grpSpPr>
            <a:xfrm>
              <a:off x="725894" y="4120222"/>
              <a:ext cx="571674" cy="464371"/>
              <a:chOff x="200731" y="3756717"/>
              <a:chExt cx="571674" cy="464371"/>
            </a:xfrm>
          </p:grpSpPr>
          <p:pic>
            <p:nvPicPr>
              <p:cNvPr id="2097158" name="Picture 3" descr="C:\Users\Administrator\Desktop\微立体创业计划\005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200731" y="3756717"/>
                <a:ext cx="457340" cy="457340"/>
              </a:xfrm>
              <a:prstGeom prst="rect">
                <a:avLst/>
              </a:prstGeom>
              <a:noFill/>
              <a:effectLst>
                <a:outerShdw blurRad="127000" dist="63500" dir="3000000" sx="104000" sy="104000" algn="tl" rotWithShape="0">
                  <a:prstClr val="black">
                    <a:alpha val="34000"/>
                  </a:prstClr>
                </a:outerShdw>
              </a:effectLst>
            </p:spPr>
          </p:pic>
          <p:pic>
            <p:nvPicPr>
              <p:cNvPr id="2097159" name="Picture 4" descr="C:\Users\Administrator\Desktop\微立体创业计划\004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15065" y="3763748"/>
                <a:ext cx="457340" cy="457340"/>
              </a:xfrm>
              <a:prstGeom prst="rect">
                <a:avLst/>
              </a:prstGeom>
              <a:noFill/>
              <a:effectLst>
                <a:outerShdw blurRad="127000" dist="63500" dir="3000000" sx="104000" sy="104000" algn="tl" rotWithShape="0">
                  <a:prstClr val="black">
                    <a:alpha val="34000"/>
                  </a:prstClr>
                </a:outerShdw>
              </a:effectLst>
            </p:spPr>
          </p:pic>
        </p:grpSp>
        <p:sp>
          <p:nvSpPr>
            <p:cNvPr id="1048700" name="矩形 15"/>
            <p:cNvSpPr/>
            <p:nvPr/>
          </p:nvSpPr>
          <p:spPr>
            <a:xfrm>
              <a:off x="1297568" y="4077072"/>
              <a:ext cx="7162864" cy="10009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40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当</a:t>
              </a:r>
              <a:r>
                <a:rPr lang="en-US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A&lt;B</a:t>
              </a:r>
              <a:r>
                <a:rPr lang="zh-CN" altLang="en-US" sz="240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时，此时</a:t>
              </a:r>
              <a:r>
                <a:rPr lang="en-US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A-B</a:t>
              </a:r>
              <a:r>
                <a:rPr lang="zh-CN" altLang="en-US" sz="240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产生借位，并且结果不为</a:t>
              </a:r>
              <a:r>
                <a:rPr lang="en-US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r>
                <a:rPr lang="zh-CN" altLang="en-US" sz="240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，即</a:t>
              </a:r>
              <a:r>
                <a:rPr lang="en-US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CF=1</a:t>
              </a:r>
              <a:r>
                <a:rPr lang="zh-CN" altLang="en-US" sz="240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并且</a:t>
              </a:r>
              <a:r>
                <a:rPr lang="en-US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ZF=0</a:t>
              </a:r>
              <a:endPara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21B66D64-FF72-4D91-98EC-5F186295BD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4213895"/>
              </p:ext>
            </p:extLst>
          </p:nvPr>
        </p:nvGraphicFramePr>
        <p:xfrm>
          <a:off x="7104112" y="2177963"/>
          <a:ext cx="4752528" cy="1942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>
                  <a:extLst>
                    <a:ext uri="{9D8B030D-6E8A-4147-A177-3AD203B41FA5}">
                      <a16:colId xmlns:a16="http://schemas.microsoft.com/office/drawing/2014/main" val="3315339716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477457786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590851312"/>
                    </a:ext>
                  </a:extLst>
                </a:gridCol>
              </a:tblGrid>
              <a:tr h="485565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无符号关系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进借位标志位</a:t>
                      </a:r>
                      <a:r>
                        <a:rPr lang="en-US" altLang="zh-CN" dirty="0"/>
                        <a:t>CF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零标志位</a:t>
                      </a:r>
                      <a:r>
                        <a:rPr lang="en-US" altLang="zh-CN" dirty="0"/>
                        <a:t>ZF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058108"/>
                  </a:ext>
                </a:extLst>
              </a:tr>
              <a:tr h="48556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A&gt;B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8251298"/>
                  </a:ext>
                </a:extLst>
              </a:tr>
              <a:tr h="48556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A=B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\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1344239"/>
                  </a:ext>
                </a:extLst>
              </a:tr>
              <a:tr h="48556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A&lt;B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7358919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0" name="Picture 4" descr="C:\Users\Administrator\Desktop\微立体创业计划\00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0882" y="994744"/>
            <a:ext cx="457340" cy="457340"/>
          </a:xfrm>
          <a:prstGeom prst="rect">
            <a:avLst/>
          </a:prstGeom>
          <a:noFill/>
          <a:effectLst>
            <a:outerShdw blurRad="127000" dist="63500" dir="3000000" sx="104000" sy="104000" algn="tl" rotWithShape="0">
              <a:prstClr val="black">
                <a:alpha val="34000"/>
              </a:prstClr>
            </a:outerShdw>
          </a:effectLst>
        </p:spPr>
      </p:pic>
      <p:sp>
        <p:nvSpPr>
          <p:cNvPr id="1048701" name="文本框 2"/>
          <p:cNvSpPr txBox="1"/>
          <p:nvPr/>
        </p:nvSpPr>
        <p:spPr>
          <a:xfrm flipH="1">
            <a:off x="2249894" y="987288"/>
            <a:ext cx="65104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两个</a:t>
            </a:r>
            <a:r>
              <a:rPr lang="zh-CN" altLang="en-US" sz="2800" b="1" dirty="0">
                <a:solidFill>
                  <a:srgbClr val="FF0000"/>
                </a:solidFill>
              </a:rPr>
              <a:t>有符号</a:t>
            </a:r>
            <a:r>
              <a:rPr lang="zh-CN" altLang="en-US" sz="2800" b="1" dirty="0"/>
              <a:t>数的大小关系 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CMP  A,  B</a:t>
            </a:r>
            <a:endParaRPr lang="zh-CN" altLang="en-US" sz="2800" b="1" dirty="0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3A1FE494-C41C-49A9-B57F-CAC5F38A5F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781716"/>
              </p:ext>
            </p:extLst>
          </p:nvPr>
        </p:nvGraphicFramePr>
        <p:xfrm>
          <a:off x="1984492" y="2132856"/>
          <a:ext cx="7272806" cy="36340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1">
                  <a:extLst>
                    <a:ext uri="{9D8B030D-6E8A-4147-A177-3AD203B41FA5}">
                      <a16:colId xmlns:a16="http://schemas.microsoft.com/office/drawing/2014/main" val="3485057158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4060212784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3268809426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3585484948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986248482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40548473"/>
                    </a:ext>
                  </a:extLst>
                </a:gridCol>
                <a:gridCol w="1800199">
                  <a:extLst>
                    <a:ext uri="{9D8B030D-6E8A-4147-A177-3AD203B41FA5}">
                      <a16:colId xmlns:a16="http://schemas.microsoft.com/office/drawing/2014/main" val="3828470011"/>
                    </a:ext>
                  </a:extLst>
                </a:gridCol>
              </a:tblGrid>
              <a:tr h="576064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有符号关系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OF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ZF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SF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备注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424375"/>
                  </a:ext>
                </a:extLst>
              </a:tr>
              <a:tr h="436857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A&gt;B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同号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06785"/>
                  </a:ext>
                </a:extLst>
              </a:tr>
              <a:tr h="436857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异号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SF⊙OF=0</a:t>
                      </a:r>
                      <a:r>
                        <a:rPr lang="zh-CN" alt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lang="en-US" altLang="zh-C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ZF=0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8607236"/>
                  </a:ext>
                </a:extLst>
              </a:tr>
              <a:tr h="436857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gridSpan="2" vMerge="1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9504020"/>
                  </a:ext>
                </a:extLst>
              </a:tr>
              <a:tr h="436857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A&lt;B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同号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8232119"/>
                  </a:ext>
                </a:extLst>
              </a:tr>
              <a:tr h="436857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rowSpan="2"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异号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SF⊙OF=0</a:t>
                      </a:r>
                      <a:r>
                        <a:rPr lang="zh-CN" alt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lang="en-US" altLang="zh-C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ZF=1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1029325"/>
                  </a:ext>
                </a:extLst>
              </a:tr>
              <a:tr h="436857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gridSpan="2" vMerge="1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0961507"/>
                  </a:ext>
                </a:extLst>
              </a:tr>
              <a:tr h="43685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A=B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199001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0" name="Picture 4" descr="C:\Users\Administrator\Desktop\微立体创业计划\00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0882" y="994744"/>
            <a:ext cx="457340" cy="457340"/>
          </a:xfrm>
          <a:prstGeom prst="rect">
            <a:avLst/>
          </a:prstGeom>
          <a:noFill/>
          <a:effectLst>
            <a:outerShdw blurRad="127000" dist="63500" dir="3000000" sx="104000" sy="104000" algn="tl" rotWithShape="0">
              <a:prstClr val="black">
                <a:alpha val="34000"/>
              </a:prstClr>
            </a:outerShdw>
          </a:effectLst>
        </p:spPr>
      </p:pic>
      <p:sp>
        <p:nvSpPr>
          <p:cNvPr id="1048701" name="文本框 2"/>
          <p:cNvSpPr txBox="1"/>
          <p:nvPr/>
        </p:nvSpPr>
        <p:spPr>
          <a:xfrm flipH="1">
            <a:off x="2249894" y="987288"/>
            <a:ext cx="65104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两个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有符号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数的大小关系 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CMP  A,  B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9" name="组合 10"/>
          <p:cNvGrpSpPr/>
          <p:nvPr/>
        </p:nvGrpSpPr>
        <p:grpSpPr>
          <a:xfrm>
            <a:off x="2135560" y="1808176"/>
            <a:ext cx="1427688" cy="468696"/>
            <a:chOff x="611560" y="1808176"/>
            <a:chExt cx="1427688" cy="468696"/>
          </a:xfrm>
        </p:grpSpPr>
        <p:grpSp>
          <p:nvGrpSpPr>
            <p:cNvPr id="110" name="组合 3"/>
            <p:cNvGrpSpPr/>
            <p:nvPr/>
          </p:nvGrpSpPr>
          <p:grpSpPr>
            <a:xfrm>
              <a:off x="611560" y="1812501"/>
              <a:ext cx="571674" cy="464371"/>
              <a:chOff x="200731" y="3756717"/>
              <a:chExt cx="571674" cy="464371"/>
            </a:xfrm>
          </p:grpSpPr>
          <p:pic>
            <p:nvPicPr>
              <p:cNvPr id="2097161" name="Picture 3" descr="C:\Users\Administrator\Desktop\微立体创业计划\005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200731" y="3756717"/>
                <a:ext cx="457340" cy="457340"/>
              </a:xfrm>
              <a:prstGeom prst="rect">
                <a:avLst/>
              </a:prstGeom>
              <a:noFill/>
              <a:effectLst>
                <a:outerShdw blurRad="127000" dist="63500" dir="3000000" sx="104000" sy="104000" algn="tl" rotWithShape="0">
                  <a:prstClr val="black">
                    <a:alpha val="34000"/>
                  </a:prstClr>
                </a:outerShdw>
              </a:effectLst>
            </p:spPr>
          </p:pic>
          <p:pic>
            <p:nvPicPr>
              <p:cNvPr id="2097162" name="Picture 4" descr="C:\Users\Administrator\Desktop\微立体创业计划\004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15065" y="3763748"/>
                <a:ext cx="457340" cy="457340"/>
              </a:xfrm>
              <a:prstGeom prst="rect">
                <a:avLst/>
              </a:prstGeom>
              <a:noFill/>
              <a:effectLst>
                <a:outerShdw blurRad="127000" dist="63500" dir="3000000" sx="104000" sy="104000" algn="tl" rotWithShape="0">
                  <a:prstClr val="black">
                    <a:alpha val="34000"/>
                  </a:prstClr>
                </a:outerShdw>
              </a:effectLst>
            </p:spPr>
          </p:pic>
        </p:grpSp>
        <p:sp>
          <p:nvSpPr>
            <p:cNvPr id="1048702" name="文本框 6"/>
            <p:cNvSpPr txBox="1"/>
            <p:nvPr/>
          </p:nvSpPr>
          <p:spPr>
            <a:xfrm>
              <a:off x="1297568" y="1808176"/>
              <a:ext cx="741680" cy="4470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A&gt;B</a:t>
              </a: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048703" name="文本框 7"/>
          <p:cNvSpPr txBox="1"/>
          <p:nvPr/>
        </p:nvSpPr>
        <p:spPr>
          <a:xfrm>
            <a:off x="2248222" y="2559269"/>
            <a:ext cx="7487308" cy="1481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A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都为负数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此时，若要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A&gt;B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，则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A-B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的结果一定是正数（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SF=0),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并且不发生溢出（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OF=0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），并且结果不为零（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ZF=0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）。</a:t>
            </a:r>
          </a:p>
        </p:txBody>
      </p:sp>
      <p:sp>
        <p:nvSpPr>
          <p:cNvPr id="1048704" name="矩形 8"/>
          <p:cNvSpPr/>
          <p:nvPr/>
        </p:nvSpPr>
        <p:spPr>
          <a:xfrm>
            <a:off x="2248222" y="4290377"/>
            <a:ext cx="7592194" cy="14811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都为正数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此时，若要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A&gt;B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，则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A-B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的结果一定是正数（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SF=0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），并且不发生溢出（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OF=0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），并且结果不为零（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ZF=0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）。</a:t>
            </a:r>
          </a:p>
        </p:txBody>
      </p:sp>
    </p:spTree>
    <p:extLst>
      <p:ext uri="{BB962C8B-B14F-4D97-AF65-F5344CB8AC3E}">
        <p14:creationId xmlns:p14="http://schemas.microsoft.com/office/powerpoint/2010/main" val="3846347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48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48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03" grpId="0"/>
      <p:bldP spid="104870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矩形 1"/>
          <p:cNvSpPr/>
          <p:nvPr/>
        </p:nvSpPr>
        <p:spPr>
          <a:xfrm>
            <a:off x="2135560" y="980728"/>
            <a:ext cx="7920880" cy="3266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为正数，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为负数</a:t>
            </a:r>
            <a:endParaRPr lang="en-US" altLang="zh-CN" sz="2400" b="1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endParaRPr lang="zh-CN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不发生溢出（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OF=0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），这时结果为正数（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SF=0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），并且结果不为零（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ZF=0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）。</a:t>
            </a:r>
          </a:p>
          <a:p>
            <a:pPr>
              <a:lnSpc>
                <a:spcPct val="130000"/>
              </a:lnSpc>
            </a:pP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发生溢出（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OF=1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），这时结果变为负数（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SF=1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），并且结果不为零（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ZF=0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）。</a:t>
            </a:r>
          </a:p>
          <a:p>
            <a:pPr>
              <a:lnSpc>
                <a:spcPct val="130000"/>
              </a:lnSpc>
            </a:pPr>
            <a:endParaRPr lang="zh-CN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06" name="文本框 2"/>
          <p:cNvSpPr txBox="1"/>
          <p:nvPr/>
        </p:nvSpPr>
        <p:spPr>
          <a:xfrm>
            <a:off x="2999656" y="4293096"/>
            <a:ext cx="5472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因此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SF⊙OF=0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，且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ZF=0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时，则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A&gt;B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48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48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05" grpId="0"/>
      <p:bldP spid="104870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7" name="椭圆 1"/>
          <p:cNvSpPr/>
          <p:nvPr/>
        </p:nvSpPr>
        <p:spPr>
          <a:xfrm>
            <a:off x="2423592" y="126214"/>
            <a:ext cx="499606" cy="504056"/>
          </a:xfrm>
          <a:prstGeom prst="ellipse">
            <a:avLst/>
          </a:prstGeom>
          <a:solidFill>
            <a:srgbClr val="009242"/>
          </a:solidFill>
          <a:ln>
            <a:noFill/>
          </a:ln>
          <a:effectLst>
            <a:outerShdw blurRad="88900" dist="63500" dir="8100000" algn="tr" rotWithShape="0">
              <a:prstClr val="black">
                <a:alpha val="5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28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48588" name="文本框 2"/>
          <p:cNvSpPr txBox="1"/>
          <p:nvPr/>
        </p:nvSpPr>
        <p:spPr>
          <a:xfrm>
            <a:off x="2923198" y="116632"/>
            <a:ext cx="1605280" cy="4851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/>
              <a:t>加法指令</a:t>
            </a:r>
          </a:p>
        </p:txBody>
      </p:sp>
      <p:sp>
        <p:nvSpPr>
          <p:cNvPr id="1048589" name="Rectangle 3"/>
          <p:cNvSpPr txBox="1">
            <a:spLocks noChangeArrowheads="1"/>
          </p:cNvSpPr>
          <p:nvPr/>
        </p:nvSpPr>
        <p:spPr>
          <a:xfrm>
            <a:off x="3575720" y="965096"/>
            <a:ext cx="5410200" cy="24384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普通加法指令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带进位位的加法指令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ADC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加1指令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INC</a:t>
            </a:r>
          </a:p>
        </p:txBody>
      </p:sp>
      <p:sp>
        <p:nvSpPr>
          <p:cNvPr id="1048590" name="Text Box 5"/>
          <p:cNvSpPr txBox="1">
            <a:spLocks noChangeArrowheads="1"/>
          </p:cNvSpPr>
          <p:nvPr/>
        </p:nvSpPr>
        <p:spPr bwMode="auto">
          <a:xfrm>
            <a:off x="2304778" y="3695571"/>
            <a:ext cx="7952083" cy="227267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加法指令的</a:t>
            </a:r>
            <a:r>
              <a:rPr lang="zh-CN" altLang="en-US" i="1" u="sng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源操作数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可以是</a:t>
            </a:r>
            <a:r>
              <a:rPr lang="zh-CN" altLang="en-US" i="1" u="sng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通用寄存器、存储单元、立即数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，但</a:t>
            </a:r>
            <a:r>
              <a:rPr lang="zh-CN" altLang="en-US" i="1" u="sng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目的操作数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只能是</a:t>
            </a:r>
            <a:r>
              <a:rPr lang="zh-CN" altLang="en-US" i="1" u="sng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通用寄存器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或</a:t>
            </a:r>
            <a:r>
              <a:rPr lang="zh-CN" altLang="en-US" i="1" u="sng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存储单元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，不能是立即数，并且源操作数和目的操作数</a:t>
            </a:r>
            <a:r>
              <a:rPr lang="zh-CN" altLang="en-US" i="1" u="sng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不能</a:t>
            </a:r>
            <a:r>
              <a:rPr lang="zh-CN" altLang="en-US" i="1" u="sng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同时为</a:t>
            </a:r>
            <a:r>
              <a:rPr lang="zh-CN" altLang="en-US" i="1" u="sng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存储器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操作数。</a:t>
            </a:r>
            <a:endParaRPr kumimoji="1"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48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485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58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组合 7"/>
          <p:cNvGrpSpPr/>
          <p:nvPr/>
        </p:nvGrpSpPr>
        <p:grpSpPr>
          <a:xfrm>
            <a:off x="2094906" y="1121872"/>
            <a:ext cx="1414988" cy="468696"/>
            <a:chOff x="570906" y="1121872"/>
            <a:chExt cx="1414988" cy="468696"/>
          </a:xfrm>
        </p:grpSpPr>
        <p:grpSp>
          <p:nvGrpSpPr>
            <p:cNvPr id="114" name="组合 1"/>
            <p:cNvGrpSpPr/>
            <p:nvPr/>
          </p:nvGrpSpPr>
          <p:grpSpPr>
            <a:xfrm>
              <a:off x="570906" y="1126197"/>
              <a:ext cx="571674" cy="464371"/>
              <a:chOff x="200731" y="3756717"/>
              <a:chExt cx="571674" cy="464371"/>
            </a:xfrm>
          </p:grpSpPr>
          <p:pic>
            <p:nvPicPr>
              <p:cNvPr id="2097163" name="Picture 3" descr="C:\Users\Administrator\Desktop\微立体创业计划\005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200731" y="3756717"/>
                <a:ext cx="457340" cy="457340"/>
              </a:xfrm>
              <a:prstGeom prst="rect">
                <a:avLst/>
              </a:prstGeom>
              <a:noFill/>
              <a:effectLst>
                <a:outerShdw blurRad="127000" dist="63500" dir="3000000" sx="104000" sy="104000" algn="tl" rotWithShape="0">
                  <a:prstClr val="black">
                    <a:alpha val="34000"/>
                  </a:prstClr>
                </a:outerShdw>
              </a:effectLst>
            </p:spPr>
          </p:pic>
          <p:pic>
            <p:nvPicPr>
              <p:cNvPr id="2097164" name="Picture 4" descr="C:\Users\Administrator\Desktop\微立体创业计划\004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15065" y="3763748"/>
                <a:ext cx="457340" cy="457340"/>
              </a:xfrm>
              <a:prstGeom prst="rect">
                <a:avLst/>
              </a:prstGeom>
              <a:noFill/>
              <a:effectLst>
                <a:outerShdw blurRad="127000" dist="63500" dir="3000000" sx="104000" sy="104000" algn="tl" rotWithShape="0">
                  <a:prstClr val="black">
                    <a:alpha val="34000"/>
                  </a:prstClr>
                </a:outerShdw>
              </a:effectLst>
            </p:spPr>
          </p:pic>
        </p:grpSp>
        <p:sp>
          <p:nvSpPr>
            <p:cNvPr id="1048707" name="文本框 4"/>
            <p:cNvSpPr txBox="1"/>
            <p:nvPr/>
          </p:nvSpPr>
          <p:spPr>
            <a:xfrm>
              <a:off x="1256914" y="1121872"/>
              <a:ext cx="728980" cy="4470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A&lt;B</a:t>
              </a:r>
              <a:endPara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048708" name="文本框 5"/>
          <p:cNvSpPr txBox="1"/>
          <p:nvPr/>
        </p:nvSpPr>
        <p:spPr>
          <a:xfrm>
            <a:off x="2207568" y="1872965"/>
            <a:ext cx="7487308" cy="1481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都为负数</a:t>
            </a:r>
            <a:endParaRPr lang="en-US" altLang="zh-CN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此时，若要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A&lt;B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，则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A-B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的结果一定是负数（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SF=1),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并且不发生溢出（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OF=0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），并且结果不为零（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ZF=0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）。</a:t>
            </a:r>
          </a:p>
        </p:txBody>
      </p:sp>
      <p:sp>
        <p:nvSpPr>
          <p:cNvPr id="1048709" name="矩形 6"/>
          <p:cNvSpPr/>
          <p:nvPr/>
        </p:nvSpPr>
        <p:spPr>
          <a:xfrm>
            <a:off x="2207568" y="3604073"/>
            <a:ext cx="7592194" cy="14811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都为正数</a:t>
            </a:r>
            <a:endParaRPr lang="en-US" altLang="zh-CN" sz="2400" b="1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此时，若要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A&lt;B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，则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A-B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的结果一定是负数（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SF=1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），并且不发生溢出（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OF=0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），并且结果不为零（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ZF=0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）。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48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48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08" grpId="0"/>
      <p:bldP spid="104870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0" name="矩形 1"/>
          <p:cNvSpPr/>
          <p:nvPr/>
        </p:nvSpPr>
        <p:spPr>
          <a:xfrm>
            <a:off x="2135560" y="980728"/>
            <a:ext cx="7920880" cy="3266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为负数，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为正数</a:t>
            </a:r>
            <a:endParaRPr lang="en-US" altLang="zh-CN" sz="2400" b="1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endParaRPr lang="zh-CN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不发生溢出（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OF=0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），这时结果为负数（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SF=1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），并且结果不为零（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ZF=0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）。</a:t>
            </a:r>
          </a:p>
          <a:p>
            <a:pPr>
              <a:lnSpc>
                <a:spcPct val="130000"/>
              </a:lnSpc>
            </a:pP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发生溢出（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OF=1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），这时结果变为正数（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SF=0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），并且结果不为零（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ZF=0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）。</a:t>
            </a:r>
          </a:p>
          <a:p>
            <a:pPr>
              <a:lnSpc>
                <a:spcPct val="130000"/>
              </a:lnSpc>
            </a:pPr>
            <a:endParaRPr lang="zh-CN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11" name="文本框 3"/>
          <p:cNvSpPr txBox="1"/>
          <p:nvPr/>
        </p:nvSpPr>
        <p:spPr>
          <a:xfrm>
            <a:off x="3143672" y="4149080"/>
            <a:ext cx="6192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因此，当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SF⊙OF=1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，且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ZF=0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时，则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A&lt;B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</p:txBody>
      </p:sp>
      <p:grpSp>
        <p:nvGrpSpPr>
          <p:cNvPr id="116" name="组合 4"/>
          <p:cNvGrpSpPr/>
          <p:nvPr/>
        </p:nvGrpSpPr>
        <p:grpSpPr>
          <a:xfrm>
            <a:off x="2338760" y="5085184"/>
            <a:ext cx="3888432" cy="548639"/>
            <a:chOff x="725894" y="3039872"/>
            <a:chExt cx="3888432" cy="548639"/>
          </a:xfrm>
        </p:grpSpPr>
        <p:grpSp>
          <p:nvGrpSpPr>
            <p:cNvPr id="117" name="组合 5"/>
            <p:cNvGrpSpPr/>
            <p:nvPr/>
          </p:nvGrpSpPr>
          <p:grpSpPr>
            <a:xfrm>
              <a:off x="725894" y="3075991"/>
              <a:ext cx="571674" cy="464371"/>
              <a:chOff x="200731" y="3756717"/>
              <a:chExt cx="571674" cy="464371"/>
            </a:xfrm>
          </p:grpSpPr>
          <p:pic>
            <p:nvPicPr>
              <p:cNvPr id="2097165" name="Picture 3" descr="C:\Users\Administrator\Desktop\微立体创业计划\005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200731" y="3756717"/>
                <a:ext cx="457340" cy="457340"/>
              </a:xfrm>
              <a:prstGeom prst="rect">
                <a:avLst/>
              </a:prstGeom>
              <a:noFill/>
              <a:effectLst>
                <a:outerShdw blurRad="127000" dist="63500" dir="3000000" sx="104000" sy="104000" algn="tl" rotWithShape="0">
                  <a:prstClr val="black">
                    <a:alpha val="34000"/>
                  </a:prstClr>
                </a:outerShdw>
              </a:effectLst>
            </p:spPr>
          </p:pic>
          <p:pic>
            <p:nvPicPr>
              <p:cNvPr id="2097166" name="Picture 4" descr="C:\Users\Administrator\Desktop\微立体创业计划\004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15065" y="3763748"/>
                <a:ext cx="457340" cy="457340"/>
              </a:xfrm>
              <a:prstGeom prst="rect">
                <a:avLst/>
              </a:prstGeom>
              <a:noFill/>
              <a:effectLst>
                <a:outerShdw blurRad="127000" dist="63500" dir="3000000" sx="104000" sy="104000" algn="tl" rotWithShape="0">
                  <a:prstClr val="black">
                    <a:alpha val="34000"/>
                  </a:prstClr>
                </a:outerShdw>
              </a:effectLst>
            </p:spPr>
          </p:pic>
        </p:grpSp>
        <p:sp>
          <p:nvSpPr>
            <p:cNvPr id="1048712" name="矩形 6"/>
            <p:cNvSpPr/>
            <p:nvPr/>
          </p:nvSpPr>
          <p:spPr>
            <a:xfrm>
              <a:off x="1377768" y="3039872"/>
              <a:ext cx="3236558" cy="5486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4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当</a:t>
              </a:r>
              <a:r>
                <a:rPr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A=B</a:t>
              </a:r>
              <a:r>
                <a:rPr lang="zh-CN" altLang="en-US" sz="24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时，则</a:t>
              </a:r>
              <a:r>
                <a:rPr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ZF=1</a:t>
              </a:r>
              <a:endPara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48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48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10" grpId="0"/>
      <p:bldP spid="10487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3" name="文本框 1"/>
          <p:cNvSpPr txBox="1"/>
          <p:nvPr/>
        </p:nvSpPr>
        <p:spPr>
          <a:xfrm>
            <a:off x="2531604" y="29526"/>
            <a:ext cx="7128792" cy="1728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【</a:t>
            </a:r>
            <a:r>
              <a:rPr lang="zh-CN" alt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】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在内存数据段从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DATA1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开始的存储单元存放了两个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位的无符号数，试比较它们的大小，并将大的数送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存储单元。</a:t>
            </a:r>
            <a:endParaRPr lang="zh-CN" altLang="en-US" dirty="0"/>
          </a:p>
        </p:txBody>
      </p:sp>
      <p:sp>
        <p:nvSpPr>
          <p:cNvPr id="1048714" name="文本框 2"/>
          <p:cNvSpPr txBox="1"/>
          <p:nvPr/>
        </p:nvSpPr>
        <p:spPr>
          <a:xfrm>
            <a:off x="1127448" y="1988840"/>
            <a:ext cx="5256584" cy="43656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方法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LEA       BX,      DATA1</a:t>
            </a:r>
          </a:p>
          <a:p>
            <a:pPr>
              <a:lnSpc>
                <a:spcPct val="13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MOV     AL,      [BX]</a:t>
            </a:r>
          </a:p>
          <a:p>
            <a:pPr>
              <a:lnSpc>
                <a:spcPct val="13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INC       BX</a:t>
            </a:r>
          </a:p>
          <a:p>
            <a:pPr>
              <a:lnSpc>
                <a:spcPct val="13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CMP      AL,       [BX]</a:t>
            </a:r>
          </a:p>
          <a:p>
            <a:pPr>
              <a:lnSpc>
                <a:spcPct val="13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JNC       DONE</a:t>
            </a:r>
          </a:p>
          <a:p>
            <a:pPr>
              <a:lnSpc>
                <a:spcPct val="13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MOV     AL,       [BX]</a:t>
            </a:r>
          </a:p>
          <a:p>
            <a:pPr>
              <a:lnSpc>
                <a:spcPct val="13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DONE:           MOV    MAX,     AL</a:t>
            </a:r>
          </a:p>
          <a:p>
            <a:pPr>
              <a:lnSpc>
                <a:spcPct val="13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HLT</a:t>
            </a:r>
          </a:p>
          <a:p>
            <a:pPr>
              <a:lnSpc>
                <a:spcPct val="13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1">
            <a:extLst>
              <a:ext uri="{FF2B5EF4-FFF2-40B4-BE49-F238E27FC236}">
                <a16:creationId xmlns:a16="http://schemas.microsoft.com/office/drawing/2014/main" id="{4945AC20-5822-46A9-9572-8245ED11A01A}"/>
              </a:ext>
            </a:extLst>
          </p:cNvPr>
          <p:cNvSpPr txBox="1"/>
          <p:nvPr/>
        </p:nvSpPr>
        <p:spPr>
          <a:xfrm>
            <a:off x="6747193" y="1990830"/>
            <a:ext cx="5616624" cy="2925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方法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MOV     AL,      DATA1</a:t>
            </a:r>
          </a:p>
          <a:p>
            <a:pPr>
              <a:lnSpc>
                <a:spcPct val="13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CMP      AL,      DATA1+1</a:t>
            </a:r>
          </a:p>
          <a:p>
            <a:pPr>
              <a:lnSpc>
                <a:spcPct val="13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JNC       DONE</a:t>
            </a:r>
          </a:p>
          <a:p>
            <a:pPr>
              <a:lnSpc>
                <a:spcPct val="13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MOV     AL,       DATA1+1</a:t>
            </a:r>
          </a:p>
          <a:p>
            <a:pPr>
              <a:lnSpc>
                <a:spcPct val="13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DONE:     MOV    MAX,     AL</a:t>
            </a:r>
          </a:p>
          <a:p>
            <a:pPr>
              <a:lnSpc>
                <a:spcPct val="13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HLT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E9D4ED9A-B662-4DD9-B53D-8F7A4F324D25}"/>
              </a:ext>
            </a:extLst>
          </p:cNvPr>
          <p:cNvCxnSpPr>
            <a:cxnSpLocks/>
          </p:cNvCxnSpPr>
          <p:nvPr/>
        </p:nvCxnSpPr>
        <p:spPr>
          <a:xfrm>
            <a:off x="6384032" y="1757563"/>
            <a:ext cx="0" cy="433573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48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14" grpId="0"/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6" name="椭圆 1"/>
          <p:cNvSpPr/>
          <p:nvPr/>
        </p:nvSpPr>
        <p:spPr>
          <a:xfrm>
            <a:off x="2423592" y="126214"/>
            <a:ext cx="499606" cy="504056"/>
          </a:xfrm>
          <a:prstGeom prst="ellipse">
            <a:avLst/>
          </a:prstGeom>
          <a:solidFill>
            <a:srgbClr val="009242"/>
          </a:solidFill>
          <a:ln>
            <a:noFill/>
          </a:ln>
          <a:effectLst>
            <a:outerShdw blurRad="88900" dist="63500" dir="8100000" algn="tr" rotWithShape="0">
              <a:prstClr val="black">
                <a:alpha val="5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28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48717" name="文本框 2"/>
          <p:cNvSpPr txBox="1"/>
          <p:nvPr/>
        </p:nvSpPr>
        <p:spPr>
          <a:xfrm>
            <a:off x="2923198" y="116632"/>
            <a:ext cx="1605280" cy="4851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/>
              <a:t>乘法指令</a:t>
            </a:r>
          </a:p>
        </p:txBody>
      </p:sp>
      <p:sp>
        <p:nvSpPr>
          <p:cNvPr id="1048718" name="Rectangle 3"/>
          <p:cNvSpPr txBox="1">
            <a:spLocks noChangeArrowheads="1"/>
          </p:cNvSpPr>
          <p:nvPr/>
        </p:nvSpPr>
        <p:spPr>
          <a:xfrm>
            <a:off x="3359696" y="1340768"/>
            <a:ext cx="5105400" cy="15113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ct val="30000"/>
              </a:spcAft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无符号的乘法指令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MUL</a:t>
            </a:r>
          </a:p>
          <a:p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带符号的乘法指令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IMUL</a:t>
            </a:r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19" name="Text Box 5"/>
          <p:cNvSpPr txBox="1">
            <a:spLocks noChangeArrowheads="1"/>
          </p:cNvSpPr>
          <p:nvPr/>
        </p:nvSpPr>
        <p:spPr bwMode="auto">
          <a:xfrm>
            <a:off x="1919536" y="3284984"/>
            <a:ext cx="8352928" cy="259583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marL="261938" indent="-261938" defTabSz="900113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15963" indent="-274638" defTabSz="900113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defTabSz="900113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defTabSz="900113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defTabSz="900113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defTabSz="9001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defTabSz="9001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defTabSz="9001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defTabSz="9001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marL="0" lvl="1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Ø"/>
            </a:pPr>
            <a:r>
              <a:rPr kumimoji="1" lang="zh-CN" altLang="en-US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乘法指令采用</a:t>
            </a:r>
            <a:r>
              <a:rPr kumimoji="1"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隐含寻址</a:t>
            </a:r>
            <a:r>
              <a:rPr kumimoji="1" lang="zh-CN" altLang="en-US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，隐含的是存放</a:t>
            </a:r>
            <a:r>
              <a:rPr kumimoji="1"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被乘数的累加器</a:t>
            </a:r>
            <a:r>
              <a:rPr kumimoji="1"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AL</a:t>
            </a:r>
            <a:r>
              <a:rPr kumimoji="1"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或</a:t>
            </a:r>
            <a:r>
              <a:rPr kumimoji="1"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AX</a:t>
            </a:r>
            <a:r>
              <a:rPr kumimoji="1" lang="zh-CN" altLang="en-US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及</a:t>
            </a:r>
            <a:r>
              <a:rPr kumimoji="1"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存放结果的</a:t>
            </a:r>
            <a:r>
              <a:rPr kumimoji="1"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AX，DX</a:t>
            </a:r>
            <a:r>
              <a:rPr kumimoji="1" lang="en-US" altLang="zh-CN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；</a:t>
            </a:r>
          </a:p>
          <a:p>
            <a:pPr marL="0" lvl="1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Ø"/>
            </a:pPr>
            <a:r>
              <a:rPr kumimoji="1" lang="zh-CN" altLang="en-US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若运算结果的高半部分是</a:t>
            </a:r>
            <a:r>
              <a:rPr kumimoji="1" lang="zh-CN" altLang="en-US" sz="2800" i="1" u="sng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无效 </a:t>
            </a:r>
            <a:r>
              <a:rPr kumimoji="1" lang="zh-CN" altLang="en-US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数值，则</a:t>
            </a:r>
            <a:r>
              <a:rPr kumimoji="1" lang="en-US" altLang="zh-CN" sz="2800" i="1" u="sng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OF=CF=0</a:t>
            </a:r>
            <a:r>
              <a:rPr kumimoji="1" lang="zh-CN" altLang="en-US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，否则</a:t>
            </a:r>
            <a:r>
              <a:rPr kumimoji="1" lang="en-US" altLang="zh-CN" sz="2800" i="1" u="sng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OF=CF=1 </a:t>
            </a:r>
            <a:r>
              <a:rPr kumimoji="1" lang="zh-CN" altLang="en-US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48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487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487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1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0" name="文本框 1"/>
          <p:cNvSpPr txBox="1"/>
          <p:nvPr/>
        </p:nvSpPr>
        <p:spPr>
          <a:xfrm>
            <a:off x="1991544" y="787996"/>
            <a:ext cx="2176780" cy="5105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MUL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指令</a:t>
            </a:r>
          </a:p>
        </p:txBody>
      </p:sp>
      <p:sp>
        <p:nvSpPr>
          <p:cNvPr id="1048721" name="Rectangle 3"/>
          <p:cNvSpPr txBox="1">
            <a:spLocks noChangeArrowheads="1"/>
          </p:cNvSpPr>
          <p:nvPr/>
        </p:nvSpPr>
        <p:spPr>
          <a:xfrm>
            <a:off x="2567608" y="1412776"/>
            <a:ext cx="6696744" cy="37846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格式：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 OPRD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操作：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字节乘法 ：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OPRD×AL→AX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字乘法 ：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OPRD×AX→DX:AX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22" name="文本框 5"/>
          <p:cNvSpPr txBox="1"/>
          <p:nvPr/>
        </p:nvSpPr>
        <p:spPr>
          <a:xfrm>
            <a:off x="2783632" y="5536976"/>
            <a:ext cx="63401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OPRD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 </a:t>
            </a:r>
            <a:r>
              <a:rPr lang="zh-CN" altLang="en-US" sz="28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通用寄存器 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或 </a:t>
            </a:r>
            <a:r>
              <a:rPr lang="zh-CN" altLang="en-US" sz="28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存储器操作数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87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487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487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487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487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48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2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3" name="矩形 1"/>
          <p:cNvSpPr/>
          <p:nvPr/>
        </p:nvSpPr>
        <p:spPr>
          <a:xfrm>
            <a:off x="2423592" y="2023359"/>
            <a:ext cx="7704856" cy="2768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ct val="50000"/>
              </a:spcBef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MUL只对CF和OF标志产生有效影响,其他标志位的值不确定。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spcBef>
                <a:spcPct val="50000"/>
              </a:spcBef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若结果的AH（字节运算）或DX（字运算）为全0，则CF=OF=0，否则 CF=OF=1。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48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2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4" name="文本框 1"/>
          <p:cNvSpPr txBox="1"/>
          <p:nvPr/>
        </p:nvSpPr>
        <p:spPr>
          <a:xfrm>
            <a:off x="2351584" y="116632"/>
            <a:ext cx="2278380" cy="5105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IMUL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指令</a:t>
            </a:r>
          </a:p>
        </p:txBody>
      </p:sp>
      <p:sp>
        <p:nvSpPr>
          <p:cNvPr id="1048725" name="Rectangle 3"/>
          <p:cNvSpPr txBox="1">
            <a:spLocks noChangeArrowheads="1"/>
          </p:cNvSpPr>
          <p:nvPr/>
        </p:nvSpPr>
        <p:spPr>
          <a:xfrm>
            <a:off x="2927648" y="741412"/>
            <a:ext cx="6696744" cy="37846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格式：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IMUL OPRD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操作：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字节乘法 ：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OPRD×AL→AX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字乘法 ：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OPRD×AX→DX:AX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26" name="Text Box 5"/>
          <p:cNvSpPr txBox="1">
            <a:spLocks noChangeArrowheads="1"/>
          </p:cNvSpPr>
          <p:nvPr/>
        </p:nvSpPr>
        <p:spPr bwMode="auto">
          <a:xfrm>
            <a:off x="2126553" y="4920553"/>
            <a:ext cx="8215387" cy="1259840"/>
          </a:xfrm>
          <a:prstGeom prst="rect">
            <a:avLst/>
          </a:prstGeom>
          <a:solidFill>
            <a:srgbClr val="99FFCC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对标志位的影响：若乘积的高半部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AH或DX）是低半部的</a:t>
            </a:r>
            <a:r>
              <a:rPr lang="zh-CN" altLang="zh-CN" sz="28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符号扩展</a:t>
            </a:r>
            <a:r>
              <a:rPr lang="en-US" altLang="zh-CN" sz="28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</a:t>
            </a:r>
            <a:r>
              <a:rPr lang="zh-CN" altLang="zh-CN" sz="28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CF=OF=0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否则CF=OF=1 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87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487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487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487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487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048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26" grpId="0" animBg="1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7" name="椭圆 1"/>
          <p:cNvSpPr/>
          <p:nvPr/>
        </p:nvSpPr>
        <p:spPr>
          <a:xfrm>
            <a:off x="2423592" y="126214"/>
            <a:ext cx="499606" cy="504056"/>
          </a:xfrm>
          <a:prstGeom prst="ellipse">
            <a:avLst/>
          </a:prstGeom>
          <a:solidFill>
            <a:srgbClr val="009242"/>
          </a:solidFill>
          <a:ln>
            <a:noFill/>
          </a:ln>
          <a:effectLst>
            <a:outerShdw blurRad="88900" dist="63500" dir="8100000" algn="tr" rotWithShape="0">
              <a:prstClr val="black">
                <a:alpha val="5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endParaRPr lang="zh-CN" altLang="en-US" sz="28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48728" name="文本框 2"/>
          <p:cNvSpPr txBox="1"/>
          <p:nvPr/>
        </p:nvSpPr>
        <p:spPr>
          <a:xfrm>
            <a:off x="2923198" y="116632"/>
            <a:ext cx="1605280" cy="4851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/>
              <a:t>除法指令</a:t>
            </a:r>
          </a:p>
        </p:txBody>
      </p:sp>
      <p:sp>
        <p:nvSpPr>
          <p:cNvPr id="1048729" name="Rectangle 3"/>
          <p:cNvSpPr txBox="1">
            <a:spLocks noChangeArrowheads="1"/>
          </p:cNvSpPr>
          <p:nvPr/>
        </p:nvSpPr>
        <p:spPr>
          <a:xfrm>
            <a:off x="3359696" y="1340768"/>
            <a:ext cx="5105400" cy="15113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ct val="30000"/>
              </a:spcAft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无符号的除法指令</a:t>
            </a:r>
            <a:r>
              <a:rPr lang="en-US" altLang="zh-CN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</a:p>
          <a:p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带符号的除法指令</a:t>
            </a:r>
            <a:r>
              <a:rPr lang="en-US" altLang="zh-CN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IDIV</a:t>
            </a:r>
            <a:endParaRPr lang="zh-CN" altLang="en-US" sz="2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30" name="Text Box 5"/>
          <p:cNvSpPr txBox="1">
            <a:spLocks noChangeArrowheads="1"/>
          </p:cNvSpPr>
          <p:nvPr/>
        </p:nvSpPr>
        <p:spPr bwMode="auto">
          <a:xfrm>
            <a:off x="1919536" y="3284984"/>
            <a:ext cx="8352928" cy="259583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marL="261938" indent="-261938" defTabSz="900113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15963" indent="-274638" defTabSz="900113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defTabSz="900113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defTabSz="900113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defTabSz="900113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defTabSz="9001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defTabSz="9001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defTabSz="9001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defTabSz="9001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marL="0" lvl="1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Ø"/>
            </a:pPr>
            <a:r>
              <a:rPr kumimoji="1" lang="zh-CN" altLang="en-US" sz="28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除法指令要求被除数的字长必须是除数的两倍；</a:t>
            </a:r>
            <a:endParaRPr kumimoji="1" lang="en-US" altLang="zh-CN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lvl="1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Ø"/>
            </a:pPr>
            <a:r>
              <a:rPr kumimoji="1" lang="zh-CN" altLang="en-US" sz="28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除法</a:t>
            </a:r>
            <a:r>
              <a:rPr kumimoji="1" lang="zh-CN" altLang="en-US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指令采用隐含</a:t>
            </a:r>
            <a:r>
              <a:rPr kumimoji="1" lang="zh-CN" altLang="en-US" sz="28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寻址，若除数为</a:t>
            </a:r>
            <a:r>
              <a:rPr kumimoji="1" lang="en-US" altLang="zh-CN" sz="28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8</a:t>
            </a:r>
            <a:r>
              <a:rPr kumimoji="1" lang="zh-CN" altLang="en-US" sz="28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位，则被除数为</a:t>
            </a:r>
            <a:r>
              <a:rPr kumimoji="1" lang="en-US" altLang="zh-CN" sz="28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AX</a:t>
            </a:r>
            <a:r>
              <a:rPr kumimoji="1" lang="zh-CN" altLang="en-US" sz="28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；若除数为</a:t>
            </a:r>
            <a:r>
              <a:rPr kumimoji="1" lang="en-US" altLang="zh-CN" sz="28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16</a:t>
            </a:r>
            <a:r>
              <a:rPr kumimoji="1" lang="zh-CN" altLang="en-US" sz="28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位，则被除数高位在</a:t>
            </a:r>
            <a:r>
              <a:rPr kumimoji="1" lang="en-US" altLang="zh-CN" sz="28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DX</a:t>
            </a:r>
            <a:r>
              <a:rPr kumimoji="1" lang="zh-CN" altLang="en-US" sz="28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中，低位在</a:t>
            </a:r>
            <a:r>
              <a:rPr kumimoji="1" lang="en-US" altLang="zh-CN" sz="28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AX</a:t>
            </a:r>
            <a:r>
              <a:rPr kumimoji="1" lang="zh-CN" altLang="en-US" sz="28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中。</a:t>
            </a:r>
            <a:endParaRPr kumimoji="1" lang="en-US" altLang="zh-CN" sz="28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48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487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487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2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1" name="Rectangle 3"/>
          <p:cNvSpPr txBox="1">
            <a:spLocks noChangeArrowheads="1"/>
          </p:cNvSpPr>
          <p:nvPr/>
        </p:nvSpPr>
        <p:spPr>
          <a:xfrm>
            <a:off x="2135560" y="836712"/>
            <a:ext cx="8424936" cy="424847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格式：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DIV OPRD 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     IDIV OPRD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操作：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字节除法 ：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AX</a:t>
            </a: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÷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OPRD→AL(</a:t>
            </a: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商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)AH(</a:t>
            </a: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余数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字乘法 ：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DX:AX</a:t>
            </a: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÷ 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OPRD→AX(</a:t>
            </a: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商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)DX(</a:t>
            </a: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余数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32" name="Text Box 5"/>
          <p:cNvSpPr txBox="1">
            <a:spLocks noChangeArrowheads="1"/>
          </p:cNvSpPr>
          <p:nvPr/>
        </p:nvSpPr>
        <p:spPr bwMode="auto">
          <a:xfrm>
            <a:off x="3647728" y="5733256"/>
            <a:ext cx="4651877" cy="624530"/>
          </a:xfrm>
          <a:prstGeom prst="rect">
            <a:avLst/>
          </a:prstGeom>
          <a:solidFill>
            <a:srgbClr val="99FFCC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除法指令</a:t>
            </a:r>
            <a:r>
              <a:rPr lang="zh-CN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对标志位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均无</a:t>
            </a:r>
            <a:r>
              <a:rPr lang="zh-CN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影响</a:t>
            </a:r>
            <a:endParaRPr lang="zh-CN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8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48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48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48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48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48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048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32" grpId="0" animBg="1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组合 1"/>
          <p:cNvGrpSpPr/>
          <p:nvPr/>
        </p:nvGrpSpPr>
        <p:grpSpPr>
          <a:xfrm>
            <a:off x="2351584" y="0"/>
            <a:ext cx="6408712" cy="839639"/>
            <a:chOff x="827584" y="0"/>
            <a:chExt cx="6408712" cy="839639"/>
          </a:xfrm>
        </p:grpSpPr>
        <p:sp>
          <p:nvSpPr>
            <p:cNvPr id="1048733" name="六边形 2"/>
            <p:cNvSpPr/>
            <p:nvPr/>
          </p:nvSpPr>
          <p:spPr>
            <a:xfrm>
              <a:off x="1119858" y="93956"/>
              <a:ext cx="6116438" cy="649825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5000"/>
                    <a:lumOff val="1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3500000" scaled="1"/>
            </a:gradFill>
            <a:ln>
              <a:gradFill>
                <a:gsLst>
                  <a:gs pos="0">
                    <a:schemeClr val="bg1">
                      <a:lumMod val="71000"/>
                      <a:lumOff val="29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</a:ln>
            <a:effectLst>
              <a:outerShdw blurRad="482600" dist="241300" dir="2700000" algn="tl" rotWithShape="0">
                <a:prstClr val="black">
                  <a:alpha val="4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12.3.3   </a:t>
              </a:r>
              <a:r>
                <a:rPr lang="zh-CN" altLang="en-US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逻辑运算和移位指令</a:t>
              </a:r>
              <a:r>
                <a:rPr lang="en-US" altLang="zh-CN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</a:t>
              </a:r>
              <a:endPara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28" name="组合 3"/>
            <p:cNvGrpSpPr/>
            <p:nvPr/>
          </p:nvGrpSpPr>
          <p:grpSpPr>
            <a:xfrm>
              <a:off x="827584" y="0"/>
              <a:ext cx="864096" cy="839639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048734" name="同心圆 215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1048735" name="椭圆 8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  <p:grpSp>
          <p:nvGrpSpPr>
            <p:cNvPr id="129" name="组合 4"/>
            <p:cNvGrpSpPr/>
            <p:nvPr/>
          </p:nvGrpSpPr>
          <p:grpSpPr>
            <a:xfrm>
              <a:off x="1043607" y="174509"/>
              <a:ext cx="449306" cy="473563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048736" name="同心圆 220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1048737" name="椭圆 6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</p:grpSp>
      <p:grpSp>
        <p:nvGrpSpPr>
          <p:cNvPr id="130" name="组合 23"/>
          <p:cNvGrpSpPr/>
          <p:nvPr/>
        </p:nvGrpSpPr>
        <p:grpSpPr>
          <a:xfrm>
            <a:off x="2279576" y="1671580"/>
            <a:ext cx="6741587" cy="4023596"/>
            <a:chOff x="755576" y="1671580"/>
            <a:chExt cx="6741587" cy="4023596"/>
          </a:xfrm>
        </p:grpSpPr>
        <p:sp>
          <p:nvSpPr>
            <p:cNvPr id="1048738" name="左大括号 10"/>
            <p:cNvSpPr/>
            <p:nvPr/>
          </p:nvSpPr>
          <p:spPr>
            <a:xfrm>
              <a:off x="3088331" y="2703602"/>
              <a:ext cx="405258" cy="2424362"/>
            </a:xfrm>
            <a:prstGeom prst="leftBrace">
              <a:avLst>
                <a:gd name="adj1" fmla="val 67478"/>
                <a:gd name="adj2" fmla="val 5000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8739" name="文本框 11"/>
            <p:cNvSpPr txBox="1"/>
            <p:nvPr/>
          </p:nvSpPr>
          <p:spPr>
            <a:xfrm>
              <a:off x="3442602" y="2463668"/>
              <a:ext cx="1605280" cy="4851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/>
                <a:t>逻辑运算</a:t>
              </a:r>
            </a:p>
          </p:txBody>
        </p:sp>
        <p:sp>
          <p:nvSpPr>
            <p:cNvPr id="1048740" name="文本框 12"/>
            <p:cNvSpPr txBox="1"/>
            <p:nvPr/>
          </p:nvSpPr>
          <p:spPr>
            <a:xfrm>
              <a:off x="755576" y="3658480"/>
              <a:ext cx="2316480" cy="4851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/>
                <a:t>位操作类指令</a:t>
              </a:r>
            </a:p>
          </p:txBody>
        </p:sp>
        <p:sp>
          <p:nvSpPr>
            <p:cNvPr id="1048741" name="文本框 13"/>
            <p:cNvSpPr txBox="1"/>
            <p:nvPr/>
          </p:nvSpPr>
          <p:spPr>
            <a:xfrm>
              <a:off x="3514308" y="4827209"/>
              <a:ext cx="1605280" cy="4851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/>
                <a:t>移位指令</a:t>
              </a:r>
            </a:p>
          </p:txBody>
        </p:sp>
        <p:sp>
          <p:nvSpPr>
            <p:cNvPr id="1048742" name="左大括号 15"/>
            <p:cNvSpPr/>
            <p:nvPr/>
          </p:nvSpPr>
          <p:spPr>
            <a:xfrm>
              <a:off x="5076376" y="1899524"/>
              <a:ext cx="360040" cy="1642016"/>
            </a:xfrm>
            <a:prstGeom prst="leftBrace">
              <a:avLst>
                <a:gd name="adj1" fmla="val 67478"/>
                <a:gd name="adj2" fmla="val 5000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8743" name="文本框 16"/>
            <p:cNvSpPr txBox="1"/>
            <p:nvPr/>
          </p:nvSpPr>
          <p:spPr>
            <a:xfrm>
              <a:off x="5473589" y="1671580"/>
              <a:ext cx="1249681" cy="4851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与</a:t>
              </a: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AND</a:t>
              </a:r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8744" name="文本框 17"/>
            <p:cNvSpPr txBox="1"/>
            <p:nvPr/>
          </p:nvSpPr>
          <p:spPr>
            <a:xfrm>
              <a:off x="5473589" y="2204864"/>
              <a:ext cx="995680" cy="4851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或</a:t>
              </a: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OR</a:t>
              </a:r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8745" name="文本框 18"/>
            <p:cNvSpPr txBox="1"/>
            <p:nvPr/>
          </p:nvSpPr>
          <p:spPr>
            <a:xfrm>
              <a:off x="5473589" y="2760952"/>
              <a:ext cx="1249680" cy="4851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非</a:t>
              </a:r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NOT</a:t>
              </a:r>
              <a:endPara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8746" name="文本框 19"/>
            <p:cNvSpPr txBox="1"/>
            <p:nvPr/>
          </p:nvSpPr>
          <p:spPr>
            <a:xfrm>
              <a:off x="5473589" y="3262448"/>
              <a:ext cx="1579881" cy="4851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异或</a:t>
              </a: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XOR</a:t>
              </a:r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8747" name="左大括号 20"/>
            <p:cNvSpPr/>
            <p:nvPr/>
          </p:nvSpPr>
          <p:spPr>
            <a:xfrm>
              <a:off x="5196961" y="4444038"/>
              <a:ext cx="360041" cy="1161885"/>
            </a:xfrm>
            <a:prstGeom prst="leftBrace">
              <a:avLst>
                <a:gd name="adj1" fmla="val 30738"/>
                <a:gd name="adj2" fmla="val 5000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8748" name="文本框 21"/>
            <p:cNvSpPr txBox="1"/>
            <p:nvPr/>
          </p:nvSpPr>
          <p:spPr>
            <a:xfrm>
              <a:off x="5536283" y="4236242"/>
              <a:ext cx="1960880" cy="4851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非循环移位</a:t>
              </a:r>
            </a:p>
          </p:txBody>
        </p:sp>
        <p:sp>
          <p:nvSpPr>
            <p:cNvPr id="1048749" name="文本框 22"/>
            <p:cNvSpPr txBox="1"/>
            <p:nvPr/>
          </p:nvSpPr>
          <p:spPr>
            <a:xfrm>
              <a:off x="5567162" y="5210036"/>
              <a:ext cx="1605280" cy="4851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循环移位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Rectangle 3"/>
          <p:cNvSpPr txBox="1">
            <a:spLocks noChangeArrowheads="1"/>
          </p:cNvSpPr>
          <p:nvPr/>
        </p:nvSpPr>
        <p:spPr>
          <a:xfrm>
            <a:off x="3143672" y="1779270"/>
            <a:ext cx="5621337" cy="270668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格式：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  OPRD1，OPRD2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操作：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OPRD1+OPRD2→OPRD1</a:t>
            </a:r>
          </a:p>
        </p:txBody>
      </p:sp>
      <p:sp>
        <p:nvSpPr>
          <p:cNvPr id="1048621" name="Text Box 5"/>
          <p:cNvSpPr txBox="1">
            <a:spLocks noChangeArrowheads="1"/>
          </p:cNvSpPr>
          <p:nvPr/>
        </p:nvSpPr>
        <p:spPr bwMode="auto">
          <a:xfrm>
            <a:off x="2063750" y="5013325"/>
            <a:ext cx="7993063" cy="599440"/>
          </a:xfrm>
          <a:prstGeom prst="rect">
            <a:avLst/>
          </a:prstGeom>
          <a:solidFill>
            <a:srgbClr val="CCFFFF"/>
          </a:solidFill>
          <a:ln w="25400" cap="sq">
            <a:solidFill>
              <a:srgbClr val="CCFFFF"/>
            </a:solidFill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ADD</a:t>
            </a:r>
            <a:r>
              <a:rPr kumimoji="1"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指令的执行对全部6个状态标志位都产生影响</a:t>
            </a:r>
          </a:p>
        </p:txBody>
      </p:sp>
      <p:sp>
        <p:nvSpPr>
          <p:cNvPr id="1048622" name="文本框 5"/>
          <p:cNvSpPr txBox="1"/>
          <p:nvPr/>
        </p:nvSpPr>
        <p:spPr>
          <a:xfrm>
            <a:off x="2639616" y="1062693"/>
            <a:ext cx="2138680" cy="5105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指令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86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486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486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486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48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21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0" name="椭圆 1"/>
          <p:cNvSpPr/>
          <p:nvPr/>
        </p:nvSpPr>
        <p:spPr>
          <a:xfrm>
            <a:off x="2423592" y="126214"/>
            <a:ext cx="499606" cy="5040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88900" dist="63500" dir="8100000" algn="tr" rotWithShape="0">
              <a:prstClr val="black">
                <a:alpha val="5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28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48751" name="文本框 2"/>
          <p:cNvSpPr txBox="1"/>
          <p:nvPr/>
        </p:nvSpPr>
        <p:spPr>
          <a:xfrm>
            <a:off x="2923198" y="116632"/>
            <a:ext cx="2316480" cy="4851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/>
              <a:t>逻辑运算指令</a:t>
            </a:r>
          </a:p>
        </p:txBody>
      </p:sp>
      <p:sp>
        <p:nvSpPr>
          <p:cNvPr id="1048752" name="文本框 3"/>
          <p:cNvSpPr txBox="1"/>
          <p:nvPr/>
        </p:nvSpPr>
        <p:spPr>
          <a:xfrm>
            <a:off x="2207568" y="836712"/>
            <a:ext cx="25314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）逻辑与指令</a:t>
            </a:r>
          </a:p>
        </p:txBody>
      </p:sp>
      <p:sp>
        <p:nvSpPr>
          <p:cNvPr id="1048753" name="Rectangle 3"/>
          <p:cNvSpPr txBox="1">
            <a:spLocks noChangeArrowheads="1"/>
          </p:cNvSpPr>
          <p:nvPr/>
        </p:nvSpPr>
        <p:spPr>
          <a:xfrm>
            <a:off x="2890550" y="1484784"/>
            <a:ext cx="6696744" cy="302433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格式：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   OPRD1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OPRD2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操作：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OPRD1∧OPRD2→OPRD1</a:t>
            </a:r>
          </a:p>
        </p:txBody>
      </p:sp>
      <p:sp>
        <p:nvSpPr>
          <p:cNvPr id="1048754" name="Text Box 1029"/>
          <p:cNvSpPr txBox="1">
            <a:spLocks noChangeArrowheads="1"/>
          </p:cNvSpPr>
          <p:nvPr/>
        </p:nvSpPr>
        <p:spPr bwMode="auto">
          <a:xfrm>
            <a:off x="2458130" y="5301208"/>
            <a:ext cx="7129164" cy="48514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指令对操作数的要求与对应的加法指令相同</a:t>
            </a:r>
          </a:p>
        </p:txBody>
      </p:sp>
      <p:sp>
        <p:nvSpPr>
          <p:cNvPr id="1048755" name="矩形 6"/>
          <p:cNvSpPr/>
          <p:nvPr/>
        </p:nvSpPr>
        <p:spPr>
          <a:xfrm>
            <a:off x="2470458" y="6002124"/>
            <a:ext cx="7510781" cy="4851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指令执行后会影响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个状态标志位，并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CF=OF=0</a:t>
            </a:r>
            <a:endParaRPr lang="zh-C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56" name="Text Box 1029"/>
          <p:cNvSpPr txBox="1">
            <a:spLocks noChangeArrowheads="1"/>
          </p:cNvSpPr>
          <p:nvPr/>
        </p:nvSpPr>
        <p:spPr bwMode="auto">
          <a:xfrm>
            <a:off x="2470458" y="4600292"/>
            <a:ext cx="4849678" cy="48514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cs typeface="Times New Roman" panose="02020603050405020304" pitchFamily="18" charset="0"/>
              </a:rPr>
              <a:t>实现两个操作数的按位相与。</a:t>
            </a:r>
            <a:endParaRPr kumimoji="1" lang="zh-CN" altLang="en-US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87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487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487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487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487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487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48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5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7" name="矩形 1"/>
          <p:cNvSpPr/>
          <p:nvPr/>
        </p:nvSpPr>
        <p:spPr>
          <a:xfrm>
            <a:off x="2279576" y="1556792"/>
            <a:ext cx="7344816" cy="22726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①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指令主要用于使目的操作数某些位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保持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不变而另一些位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清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。要执行这样的操作就是将要保持不变的位与“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”相与，将要清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的位与“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”相与。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58" name="文本框 2"/>
          <p:cNvSpPr txBox="1"/>
          <p:nvPr/>
        </p:nvSpPr>
        <p:spPr>
          <a:xfrm>
            <a:off x="1991544" y="764704"/>
            <a:ext cx="1960880" cy="4851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/>
              <a:t>主要应用：</a:t>
            </a:r>
          </a:p>
        </p:txBody>
      </p:sp>
      <p:sp>
        <p:nvSpPr>
          <p:cNvPr id="1048759" name="矩形 3"/>
          <p:cNvSpPr/>
          <p:nvPr/>
        </p:nvSpPr>
        <p:spPr>
          <a:xfrm>
            <a:off x="2279576" y="4005064"/>
            <a:ext cx="7344816" cy="22726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②使操作数不变，但影响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状态标志位，并使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CF=OF=0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。例如：</a:t>
            </a:r>
            <a:endParaRPr lang="en-US" altLang="zh-CN" sz="28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AND  AX,   AX</a:t>
            </a:r>
          </a:p>
          <a:p>
            <a:pPr>
              <a:lnSpc>
                <a:spcPct val="13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后续指令会根据需要对状态标志进行判断处理。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48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48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57" grpId="0"/>
      <p:bldP spid="104875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0" name="文本框 1"/>
          <p:cNvSpPr txBox="1"/>
          <p:nvPr/>
        </p:nvSpPr>
        <p:spPr>
          <a:xfrm>
            <a:off x="2207568" y="849923"/>
            <a:ext cx="25282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）逻辑或指令</a:t>
            </a:r>
          </a:p>
        </p:txBody>
      </p:sp>
      <p:sp>
        <p:nvSpPr>
          <p:cNvPr id="1048761" name="Rectangle 3"/>
          <p:cNvSpPr txBox="1">
            <a:spLocks noChangeArrowheads="1"/>
          </p:cNvSpPr>
          <p:nvPr/>
        </p:nvSpPr>
        <p:spPr>
          <a:xfrm>
            <a:off x="2890550" y="1700808"/>
            <a:ext cx="6696744" cy="302433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格式：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   OPRD1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OPRD2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操作：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OPRD1∨OPRD2→OPRD1</a:t>
            </a:r>
          </a:p>
        </p:txBody>
      </p:sp>
      <p:sp>
        <p:nvSpPr>
          <p:cNvPr id="1048762" name="文本框 5"/>
          <p:cNvSpPr txBox="1"/>
          <p:nvPr/>
        </p:nvSpPr>
        <p:spPr>
          <a:xfrm>
            <a:off x="2783632" y="5319216"/>
            <a:ext cx="5161280" cy="5105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①实现两个操作数的按位相或。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87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487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487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487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48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6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3" name="矩形 1"/>
          <p:cNvSpPr/>
          <p:nvPr/>
        </p:nvSpPr>
        <p:spPr>
          <a:xfrm>
            <a:off x="2279576" y="1280072"/>
            <a:ext cx="7344816" cy="22726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②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指令主要用于使目的操作数某些位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保持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不变而另一些位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置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。要执行这样的操作就是将要保持不变的位与“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”相或，将要置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的位与“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”相或。</a:t>
            </a:r>
          </a:p>
        </p:txBody>
      </p:sp>
      <p:sp>
        <p:nvSpPr>
          <p:cNvPr id="1048764" name="矩形 2"/>
          <p:cNvSpPr/>
          <p:nvPr/>
        </p:nvSpPr>
        <p:spPr>
          <a:xfrm>
            <a:off x="2279576" y="3861048"/>
            <a:ext cx="7344816" cy="1716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③使操作数不变，但影响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个状态标志位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，并使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CF=OF=0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。例如：</a:t>
            </a:r>
            <a:endParaRPr lang="en-US" altLang="zh-CN" sz="28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OR  AX,   AX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48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48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63" grpId="0"/>
      <p:bldP spid="104876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5" name="Text Box 4"/>
          <p:cNvSpPr txBox="1">
            <a:spLocks noChangeArrowheads="1"/>
          </p:cNvSpPr>
          <p:nvPr/>
        </p:nvSpPr>
        <p:spPr bwMode="auto">
          <a:xfrm>
            <a:off x="3575720" y="2636912"/>
            <a:ext cx="4186238" cy="247142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>
              <a:spcBef>
                <a:spcPct val="50000"/>
              </a:spcBef>
            </a:pPr>
            <a:r>
              <a:rPr kumimoji="1" lang="en-US" altLang="zh-CN" sz="3200" b="1" dirty="0">
                <a:latin typeface="Times New Roman" pitchFamily="18" charset="0"/>
              </a:rPr>
              <a:t>         </a:t>
            </a:r>
            <a:r>
              <a:rPr kumimoji="1" lang="en-US" altLang="zh-CN" sz="2800" b="1" dirty="0">
                <a:latin typeface="Times New Roman" pitchFamily="18" charset="0"/>
              </a:rPr>
              <a:t>OR  AL，AL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2800" b="1" dirty="0">
                <a:latin typeface="Times New Roman" pitchFamily="18" charset="0"/>
              </a:rPr>
              <a:t>          JPE  GOON</a:t>
            </a:r>
          </a:p>
          <a:p>
            <a:pPr>
              <a:spcBef>
                <a:spcPct val="50000"/>
              </a:spcBef>
            </a:pPr>
            <a:r>
              <a:rPr kumimoji="1" lang="en-GB" altLang="zh-CN" sz="2800" b="1" dirty="0">
                <a:latin typeface="Times New Roman" pitchFamily="18" charset="0"/>
              </a:rPr>
              <a:t>          OR  AL</a:t>
            </a:r>
            <a:r>
              <a:rPr kumimoji="1" lang="en-GB" altLang="zh-CN" sz="2800" b="1" dirty="0">
                <a:latin typeface="宋体" pitchFamily="2" charset="-122"/>
              </a:rPr>
              <a:t>，</a:t>
            </a:r>
            <a:r>
              <a:rPr kumimoji="1" lang="en-GB" altLang="zh-CN" sz="2800" b="1" dirty="0">
                <a:latin typeface="Times New Roman" pitchFamily="18" charset="0"/>
              </a:rPr>
              <a:t>80H</a:t>
            </a:r>
            <a:r>
              <a:rPr kumimoji="1" lang="en-US" altLang="zh-CN" sz="2800" dirty="0">
                <a:latin typeface="Times New Roman" pitchFamily="18" charset="0"/>
              </a:rPr>
              <a:t> </a:t>
            </a:r>
          </a:p>
          <a:p>
            <a:pPr>
              <a:spcBef>
                <a:spcPct val="50000"/>
              </a:spcBef>
            </a:pPr>
            <a:r>
              <a:rPr kumimoji="1" lang="en-US" altLang="zh-CN" sz="2800" b="1" dirty="0">
                <a:latin typeface="Times New Roman" pitchFamily="18" charset="0"/>
              </a:rPr>
              <a:t>GOON：….</a:t>
            </a:r>
            <a:endParaRPr kumimoji="1" lang="zh-CN" altLang="en-US" sz="2800" b="1" dirty="0">
              <a:latin typeface="Times New Roman" pitchFamily="18" charset="0"/>
            </a:endParaRPr>
          </a:p>
        </p:txBody>
      </p:sp>
      <p:sp>
        <p:nvSpPr>
          <p:cNvPr id="1048766" name="文本框 3"/>
          <p:cNvSpPr txBox="1"/>
          <p:nvPr/>
        </p:nvSpPr>
        <p:spPr>
          <a:xfrm>
            <a:off x="1991545" y="1052736"/>
            <a:ext cx="7704856" cy="1361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例，若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中低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位为有效数据，最高位留作校验位，初始值为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，将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中的数据生成偶校验码。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48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6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7" name="文本框 1"/>
          <p:cNvSpPr txBox="1"/>
          <p:nvPr/>
        </p:nvSpPr>
        <p:spPr>
          <a:xfrm>
            <a:off x="2207568" y="849923"/>
            <a:ext cx="25282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）逻辑非指令</a:t>
            </a:r>
          </a:p>
        </p:txBody>
      </p:sp>
      <p:sp>
        <p:nvSpPr>
          <p:cNvPr id="1048768" name="文本框 3"/>
          <p:cNvSpPr txBox="1"/>
          <p:nvPr/>
        </p:nvSpPr>
        <p:spPr>
          <a:xfrm>
            <a:off x="3239410" y="4764777"/>
            <a:ext cx="4450080" cy="5105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①实现操作数的按位取反。</a:t>
            </a:r>
          </a:p>
        </p:txBody>
      </p:sp>
      <p:grpSp>
        <p:nvGrpSpPr>
          <p:cNvPr id="137" name="组合 7"/>
          <p:cNvGrpSpPr/>
          <p:nvPr/>
        </p:nvGrpSpPr>
        <p:grpSpPr>
          <a:xfrm>
            <a:off x="2890550" y="1556792"/>
            <a:ext cx="6696744" cy="3024336"/>
            <a:chOff x="1366550" y="1556792"/>
            <a:chExt cx="6696744" cy="3024336"/>
          </a:xfrm>
        </p:grpSpPr>
        <p:sp>
          <p:nvSpPr>
            <p:cNvPr id="1048769" name="Rectangle 3"/>
            <p:cNvSpPr txBox="1">
              <a:spLocks noChangeArrowheads="1"/>
            </p:cNvSpPr>
            <p:nvPr/>
          </p:nvSpPr>
          <p:spPr>
            <a:xfrm>
              <a:off x="1366550" y="1556792"/>
              <a:ext cx="6696744" cy="3024336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格式：</a:t>
              </a:r>
            </a:p>
            <a:p>
              <a:pPr marL="457200" lvl="1" indent="0">
                <a:lnSpc>
                  <a:spcPct val="150000"/>
                </a:lnSpc>
                <a:buNone/>
              </a:pPr>
              <a:r>
                <a: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</a:t>
              </a:r>
              <a:r>
                <a:rPr lang="en-US" altLang="zh-CN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NOT   OPRD</a:t>
              </a:r>
            </a:p>
            <a:p>
              <a:pPr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操作：</a:t>
              </a:r>
            </a:p>
            <a:p>
              <a:pPr marL="457200" lvl="1" indent="0">
                <a:lnSpc>
                  <a:spcPct val="150000"/>
                </a:lnSpc>
                <a:buNone/>
              </a:pPr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OPRD→OPRD</a:t>
              </a:r>
            </a:p>
          </p:txBody>
        </p:sp>
        <p:cxnSp>
          <p:nvCxnSpPr>
            <p:cNvPr id="3145728" name="直接连接符 5"/>
            <p:cNvCxnSpPr>
              <a:cxnSpLocks/>
            </p:cNvCxnSpPr>
            <p:nvPr/>
          </p:nvCxnSpPr>
          <p:spPr>
            <a:xfrm>
              <a:off x="2483768" y="3933056"/>
              <a:ext cx="869620" cy="0"/>
            </a:xfrm>
            <a:prstGeom prst="line">
              <a:avLst/>
            </a:prstGeom>
            <a:ln w="254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8770" name="文本框 6"/>
          <p:cNvSpPr txBox="1"/>
          <p:nvPr/>
        </p:nvSpPr>
        <p:spPr>
          <a:xfrm>
            <a:off x="3239410" y="5471646"/>
            <a:ext cx="41520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②对所有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标志位无影响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48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48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68" grpId="0"/>
      <p:bldP spid="104877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1" name="文本框 1"/>
          <p:cNvSpPr txBox="1"/>
          <p:nvPr/>
        </p:nvSpPr>
        <p:spPr>
          <a:xfrm>
            <a:off x="2418656" y="116632"/>
            <a:ext cx="28889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）逻辑异或指令</a:t>
            </a:r>
          </a:p>
        </p:txBody>
      </p:sp>
      <p:sp>
        <p:nvSpPr>
          <p:cNvPr id="1048772" name="Rectangle 3"/>
          <p:cNvSpPr txBox="1">
            <a:spLocks noChangeArrowheads="1"/>
          </p:cNvSpPr>
          <p:nvPr/>
        </p:nvSpPr>
        <p:spPr>
          <a:xfrm>
            <a:off x="3215680" y="639852"/>
            <a:ext cx="6696744" cy="302433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格式：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XOR   OPRD1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OPRD2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操作：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OPRD1⊕OPRD2→OPRD1</a:t>
            </a:r>
          </a:p>
        </p:txBody>
      </p:sp>
      <p:sp>
        <p:nvSpPr>
          <p:cNvPr id="1048773" name="矩形 3"/>
          <p:cNvSpPr/>
          <p:nvPr/>
        </p:nvSpPr>
        <p:spPr>
          <a:xfrm>
            <a:off x="2140288" y="3649575"/>
            <a:ext cx="7894448" cy="14811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①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XOR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指令主要用于使目的操作数某些位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保持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不变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而另一些位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变反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。要执行这样的操作就是将要保持不变的位与“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”相异或，将要变反的位与“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”相异或。</a:t>
            </a:r>
          </a:p>
        </p:txBody>
      </p:sp>
      <p:sp>
        <p:nvSpPr>
          <p:cNvPr id="1048774" name="矩形 4"/>
          <p:cNvSpPr/>
          <p:nvPr/>
        </p:nvSpPr>
        <p:spPr>
          <a:xfrm>
            <a:off x="2140288" y="5229200"/>
            <a:ext cx="4919981" cy="4470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②若两个操作数相同，则结果为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75" name="矩形 5"/>
          <p:cNvSpPr/>
          <p:nvPr/>
        </p:nvSpPr>
        <p:spPr>
          <a:xfrm>
            <a:off x="2140288" y="5877272"/>
            <a:ext cx="5391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③影响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个状态标志位，且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CF=OF=0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8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487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487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487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048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48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48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73" grpId="0"/>
      <p:bldP spid="1048774" grpId="0"/>
      <p:bldP spid="104877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6" name="文本框 1"/>
          <p:cNvSpPr txBox="1"/>
          <p:nvPr/>
        </p:nvSpPr>
        <p:spPr>
          <a:xfrm>
            <a:off x="2453298" y="162218"/>
            <a:ext cx="21675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）测试指令</a:t>
            </a:r>
          </a:p>
        </p:txBody>
      </p:sp>
      <p:sp>
        <p:nvSpPr>
          <p:cNvPr id="1048777" name="Rectangle 3"/>
          <p:cNvSpPr txBox="1">
            <a:spLocks noChangeArrowheads="1"/>
          </p:cNvSpPr>
          <p:nvPr/>
        </p:nvSpPr>
        <p:spPr>
          <a:xfrm>
            <a:off x="3274368" y="1026314"/>
            <a:ext cx="6696744" cy="302433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格式：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   OPRD1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OPRD2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操作：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OPRD1∧OPRD2</a:t>
            </a:r>
          </a:p>
        </p:txBody>
      </p:sp>
      <p:sp>
        <p:nvSpPr>
          <p:cNvPr id="1048778" name="Text Box 1029"/>
          <p:cNvSpPr txBox="1">
            <a:spLocks noChangeArrowheads="1"/>
          </p:cNvSpPr>
          <p:nvPr/>
        </p:nvSpPr>
        <p:spPr bwMode="auto">
          <a:xfrm>
            <a:off x="2468667" y="4291394"/>
            <a:ext cx="7526302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两操作数</a:t>
            </a:r>
            <a:r>
              <a:rPr kumimoji="1" lang="zh-CN" altLang="en-US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按位相与</a:t>
            </a:r>
            <a:r>
              <a:rPr kumimoji="1" lang="zh-CN" altLang="en-US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但</a:t>
            </a:r>
            <a:r>
              <a:rPr kumimoji="1" lang="zh-CN" altLang="en-US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结果不送回</a:t>
            </a:r>
            <a:r>
              <a:rPr kumimoji="1" lang="zh-CN" altLang="en-US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目的操作数；</a:t>
            </a:r>
          </a:p>
        </p:txBody>
      </p:sp>
      <p:sp>
        <p:nvSpPr>
          <p:cNvPr id="1048779" name="矩形 4"/>
          <p:cNvSpPr/>
          <p:nvPr/>
        </p:nvSpPr>
        <p:spPr>
          <a:xfrm>
            <a:off x="2453298" y="5805264"/>
            <a:ext cx="73420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指令执行会影响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个状态标志位，并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CF=OF=0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80" name="Text Box 1029"/>
          <p:cNvSpPr txBox="1">
            <a:spLocks noChangeArrowheads="1"/>
          </p:cNvSpPr>
          <p:nvPr/>
        </p:nvSpPr>
        <p:spPr bwMode="auto">
          <a:xfrm>
            <a:off x="2452802" y="5013176"/>
            <a:ext cx="7526302" cy="48514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执行完测试指令后操作数均不会发生改变；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87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487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487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487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487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487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48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7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1" name="文本框 1"/>
          <p:cNvSpPr txBox="1"/>
          <p:nvPr/>
        </p:nvSpPr>
        <p:spPr>
          <a:xfrm>
            <a:off x="2495600" y="22136"/>
            <a:ext cx="8028892" cy="1953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例，从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4000H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开始的单元中有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位的有符号数，要求统计出其中负数的个数并将统计结果保存到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DX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寄存器中。</a:t>
            </a:r>
          </a:p>
        </p:txBody>
      </p:sp>
      <p:sp>
        <p:nvSpPr>
          <p:cNvPr id="1048782" name="文本框 3"/>
          <p:cNvSpPr txBox="1"/>
          <p:nvPr/>
        </p:nvSpPr>
        <p:spPr>
          <a:xfrm>
            <a:off x="3694238" y="2132856"/>
            <a:ext cx="5631616" cy="4003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XOR        DX,     DX</a:t>
            </a:r>
          </a:p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MOV       SI,      4000H</a:t>
            </a:r>
          </a:p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MOV       CX,     32</a:t>
            </a:r>
          </a:p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AGAIN:      MOV        AL,     [SI]</a:t>
            </a:r>
          </a:p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INC          SI</a:t>
            </a:r>
          </a:p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TEST       AL,      80H</a:t>
            </a:r>
          </a:p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JZ            NEXT</a:t>
            </a:r>
          </a:p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INC         DX</a:t>
            </a:r>
          </a:p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NEXT:         DEC        CX</a:t>
            </a:r>
          </a:p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JNZ         AGAIN</a:t>
            </a:r>
          </a:p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HLT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48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8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3" name="椭圆 1"/>
          <p:cNvSpPr/>
          <p:nvPr/>
        </p:nvSpPr>
        <p:spPr>
          <a:xfrm>
            <a:off x="2423592" y="126214"/>
            <a:ext cx="499606" cy="5040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88900" dist="63500" dir="8100000" algn="tr" rotWithShape="0">
              <a:prstClr val="black">
                <a:alpha val="5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28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48784" name="文本框 2"/>
          <p:cNvSpPr txBox="1"/>
          <p:nvPr/>
        </p:nvSpPr>
        <p:spPr>
          <a:xfrm>
            <a:off x="2923198" y="116632"/>
            <a:ext cx="1605280" cy="4851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/>
              <a:t>移位指令</a:t>
            </a:r>
          </a:p>
        </p:txBody>
      </p:sp>
      <p:sp>
        <p:nvSpPr>
          <p:cNvPr id="1048785" name="Text Box 1029"/>
          <p:cNvSpPr txBox="1">
            <a:spLocks noChangeArrowheads="1"/>
          </p:cNvSpPr>
          <p:nvPr/>
        </p:nvSpPr>
        <p:spPr bwMode="auto">
          <a:xfrm>
            <a:off x="2423592" y="6003899"/>
            <a:ext cx="7786232" cy="5847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3200" i="1" u="sng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目的操作数  </a:t>
            </a:r>
            <a:r>
              <a:rPr kumimoji="1" lang="zh-CN" altLang="en-US" sz="3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为  </a:t>
            </a:r>
            <a:r>
              <a:rPr kumimoji="1" lang="zh-CN" altLang="en-US" sz="3200" i="1" u="sng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通用寄存器或存储单元</a:t>
            </a:r>
            <a:r>
              <a:rPr kumimoji="1" lang="zh-CN" altLang="en-US" sz="3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。</a:t>
            </a:r>
          </a:p>
        </p:txBody>
      </p:sp>
      <p:sp>
        <p:nvSpPr>
          <p:cNvPr id="1048786" name="Text Box 1029"/>
          <p:cNvSpPr txBox="1">
            <a:spLocks noChangeArrowheads="1"/>
          </p:cNvSpPr>
          <p:nvPr/>
        </p:nvSpPr>
        <p:spPr bwMode="auto">
          <a:xfrm>
            <a:off x="2828493" y="5328411"/>
            <a:ext cx="7111079" cy="5847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3200" i="1" u="sng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源操作数  </a:t>
            </a:r>
            <a:r>
              <a:rPr kumimoji="1" lang="zh-CN" altLang="en-US" sz="3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为 </a:t>
            </a:r>
            <a:r>
              <a:rPr kumimoji="1" lang="zh-CN" altLang="en-US" sz="3200" i="1" u="sng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移位次数（</a:t>
            </a:r>
            <a:r>
              <a:rPr kumimoji="1" lang="en-US" altLang="zh-CN" sz="3200" i="1" u="sng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</a:t>
            </a:r>
            <a:r>
              <a:rPr kumimoji="1" lang="zh-CN" altLang="en-US" sz="3200" i="1" u="sng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或</a:t>
            </a:r>
            <a:r>
              <a:rPr kumimoji="1" lang="en-US" altLang="zh-CN" sz="3200" i="1" u="sng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CL</a:t>
            </a:r>
            <a:r>
              <a:rPr kumimoji="1" lang="zh-CN" altLang="en-US" sz="3200" i="1" u="sng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）</a:t>
            </a:r>
            <a:r>
              <a:rPr kumimoji="1" lang="zh-CN" altLang="en-US" sz="3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；</a:t>
            </a:r>
          </a:p>
        </p:txBody>
      </p:sp>
      <p:grpSp>
        <p:nvGrpSpPr>
          <p:cNvPr id="142" name="组合 22"/>
          <p:cNvGrpSpPr/>
          <p:nvPr/>
        </p:nvGrpSpPr>
        <p:grpSpPr>
          <a:xfrm>
            <a:off x="2567608" y="714076"/>
            <a:ext cx="6559213" cy="4426426"/>
            <a:chOff x="1187624" y="169476"/>
            <a:chExt cx="6559213" cy="4426426"/>
          </a:xfrm>
        </p:grpSpPr>
        <p:grpSp>
          <p:nvGrpSpPr>
            <p:cNvPr id="143" name="组合 7"/>
            <p:cNvGrpSpPr/>
            <p:nvPr/>
          </p:nvGrpSpPr>
          <p:grpSpPr>
            <a:xfrm>
              <a:off x="1187624" y="169476"/>
              <a:ext cx="6559213" cy="4426426"/>
              <a:chOff x="755576" y="1727230"/>
              <a:chExt cx="6559213" cy="4426426"/>
            </a:xfrm>
          </p:grpSpPr>
          <p:sp>
            <p:nvSpPr>
              <p:cNvPr id="1048787" name="左大括号 8"/>
              <p:cNvSpPr/>
              <p:nvPr/>
            </p:nvSpPr>
            <p:spPr>
              <a:xfrm>
                <a:off x="2346049" y="2753666"/>
                <a:ext cx="405258" cy="2424362"/>
              </a:xfrm>
              <a:prstGeom prst="leftBrace">
                <a:avLst>
                  <a:gd name="adj1" fmla="val 67478"/>
                  <a:gd name="adj2" fmla="val 50000"/>
                </a:avLst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8788" name="文本框 9"/>
              <p:cNvSpPr txBox="1"/>
              <p:nvPr/>
            </p:nvSpPr>
            <p:spPr>
              <a:xfrm>
                <a:off x="2737256" y="2492056"/>
                <a:ext cx="1960880" cy="4851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800" b="1"/>
                  <a:t>非循环移位</a:t>
                </a:r>
              </a:p>
            </p:txBody>
          </p:sp>
          <p:sp>
            <p:nvSpPr>
              <p:cNvPr id="1048789" name="文本框 10"/>
              <p:cNvSpPr txBox="1"/>
              <p:nvPr/>
            </p:nvSpPr>
            <p:spPr>
              <a:xfrm>
                <a:off x="755576" y="3658480"/>
                <a:ext cx="1605280" cy="4851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800" b="1"/>
                  <a:t>移位指令</a:t>
                </a:r>
              </a:p>
            </p:txBody>
          </p:sp>
          <p:sp>
            <p:nvSpPr>
              <p:cNvPr id="1048790" name="文本框 11"/>
              <p:cNvSpPr txBox="1"/>
              <p:nvPr/>
            </p:nvSpPr>
            <p:spPr>
              <a:xfrm>
                <a:off x="2751307" y="4855588"/>
                <a:ext cx="1605280" cy="4851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800" b="1"/>
                  <a:t>循环移位</a:t>
                </a:r>
              </a:p>
            </p:txBody>
          </p:sp>
          <p:sp>
            <p:nvSpPr>
              <p:cNvPr id="1048791" name="左大括号 12"/>
              <p:cNvSpPr/>
              <p:nvPr/>
            </p:nvSpPr>
            <p:spPr>
              <a:xfrm>
                <a:off x="4715510" y="1932658"/>
                <a:ext cx="288538" cy="1642016"/>
              </a:xfrm>
              <a:prstGeom prst="leftBrace">
                <a:avLst>
                  <a:gd name="adj1" fmla="val 67478"/>
                  <a:gd name="adj2" fmla="val 50000"/>
                </a:avLst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8792" name="文本框 13"/>
              <p:cNvSpPr txBox="1"/>
              <p:nvPr/>
            </p:nvSpPr>
            <p:spPr>
              <a:xfrm>
                <a:off x="5029095" y="1727230"/>
                <a:ext cx="1605280" cy="4851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算术左移</a:t>
                </a:r>
              </a:p>
            </p:txBody>
          </p:sp>
          <p:sp>
            <p:nvSpPr>
              <p:cNvPr id="1048793" name="文本框 14"/>
              <p:cNvSpPr txBox="1"/>
              <p:nvPr/>
            </p:nvSpPr>
            <p:spPr>
              <a:xfrm>
                <a:off x="5029095" y="2231286"/>
                <a:ext cx="1621753" cy="4851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算术右移</a:t>
                </a:r>
              </a:p>
            </p:txBody>
          </p:sp>
          <p:sp>
            <p:nvSpPr>
              <p:cNvPr id="1048794" name="文本框 15"/>
              <p:cNvSpPr txBox="1"/>
              <p:nvPr/>
            </p:nvSpPr>
            <p:spPr>
              <a:xfrm>
                <a:off x="5023479" y="2731549"/>
                <a:ext cx="1605280" cy="4851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逻辑左移</a:t>
                </a:r>
              </a:p>
            </p:txBody>
          </p:sp>
          <p:sp>
            <p:nvSpPr>
              <p:cNvPr id="1048795" name="文本框 16"/>
              <p:cNvSpPr txBox="1"/>
              <p:nvPr/>
            </p:nvSpPr>
            <p:spPr>
              <a:xfrm>
                <a:off x="5023479" y="3239398"/>
                <a:ext cx="1605280" cy="4851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逻辑右移</a:t>
                </a:r>
              </a:p>
            </p:txBody>
          </p:sp>
          <p:sp>
            <p:nvSpPr>
              <p:cNvPr id="1048796" name="左大括号 17"/>
              <p:cNvSpPr/>
              <p:nvPr/>
            </p:nvSpPr>
            <p:spPr>
              <a:xfrm>
                <a:off x="4326397" y="4220344"/>
                <a:ext cx="245604" cy="1709782"/>
              </a:xfrm>
              <a:prstGeom prst="leftBrace">
                <a:avLst>
                  <a:gd name="adj1" fmla="val 61575"/>
                  <a:gd name="adj2" fmla="val 50000"/>
                </a:avLst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8797" name="文本框 18"/>
              <p:cNvSpPr txBox="1"/>
              <p:nvPr/>
            </p:nvSpPr>
            <p:spPr>
              <a:xfrm>
                <a:off x="4579209" y="3978033"/>
                <a:ext cx="2735580" cy="4851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不带</a:t>
                </a:r>
                <a:r>
                  <a:rPr lang="en-US" altLang="zh-CN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CF</a:t>
                </a:r>
                <a:r>
                  <a:rPr lang="zh-CN" altLang="en-US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循环左移</a:t>
                </a:r>
              </a:p>
            </p:txBody>
          </p:sp>
          <p:sp>
            <p:nvSpPr>
              <p:cNvPr id="1048798" name="文本框 19"/>
              <p:cNvSpPr txBox="1"/>
              <p:nvPr/>
            </p:nvSpPr>
            <p:spPr>
              <a:xfrm>
                <a:off x="4572001" y="5668516"/>
                <a:ext cx="2379981" cy="4851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带</a:t>
                </a:r>
                <a:r>
                  <a:rPr lang="en-US" altLang="zh-CN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CF</a:t>
                </a:r>
                <a:r>
                  <a:rPr lang="zh-CN" altLang="en-US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循环右移</a:t>
                </a:r>
              </a:p>
            </p:txBody>
          </p:sp>
        </p:grpSp>
        <p:sp>
          <p:nvSpPr>
            <p:cNvPr id="1048799" name="文本框 20"/>
            <p:cNvSpPr txBox="1"/>
            <p:nvPr/>
          </p:nvSpPr>
          <p:spPr>
            <a:xfrm>
              <a:off x="5011257" y="2996952"/>
              <a:ext cx="2735580" cy="4851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不带</a:t>
              </a: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CF</a:t>
              </a: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循环右移</a:t>
              </a:r>
            </a:p>
          </p:txBody>
        </p:sp>
        <p:sp>
          <p:nvSpPr>
            <p:cNvPr id="1048800" name="文本框 21"/>
            <p:cNvSpPr txBox="1"/>
            <p:nvPr/>
          </p:nvSpPr>
          <p:spPr>
            <a:xfrm>
              <a:off x="5017719" y="3553852"/>
              <a:ext cx="2379980" cy="4851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带</a:t>
              </a: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CF</a:t>
              </a: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循环左移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487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487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文本框 2"/>
          <p:cNvSpPr txBox="1"/>
          <p:nvPr/>
        </p:nvSpPr>
        <p:spPr>
          <a:xfrm>
            <a:off x="7464152" y="2092966"/>
            <a:ext cx="1605280" cy="4851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/>
              <a:t>合法指令</a:t>
            </a:r>
          </a:p>
        </p:txBody>
      </p:sp>
      <p:sp>
        <p:nvSpPr>
          <p:cNvPr id="1048624" name="文本框 4"/>
          <p:cNvSpPr txBox="1"/>
          <p:nvPr/>
        </p:nvSpPr>
        <p:spPr>
          <a:xfrm>
            <a:off x="3935760" y="1700808"/>
            <a:ext cx="2900680" cy="9296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ADD  CL,  20H</a:t>
            </a:r>
          </a:p>
          <a:p>
            <a:pPr>
              <a:lnSpc>
                <a:spcPct val="150000"/>
              </a:lnSpc>
            </a:pP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ADD  DX,  [BX+SI]</a:t>
            </a:r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25" name="文本框 7"/>
          <p:cNvSpPr txBox="1"/>
          <p:nvPr/>
        </p:nvSpPr>
        <p:spPr>
          <a:xfrm>
            <a:off x="7464152" y="4149080"/>
            <a:ext cx="1605280" cy="4851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/>
              <a:t>非法指令</a:t>
            </a:r>
          </a:p>
        </p:txBody>
      </p:sp>
      <p:sp>
        <p:nvSpPr>
          <p:cNvPr id="1048626" name="文本框 8"/>
          <p:cNvSpPr txBox="1"/>
          <p:nvPr/>
        </p:nvSpPr>
        <p:spPr>
          <a:xfrm>
            <a:off x="3935760" y="3573016"/>
            <a:ext cx="2418080" cy="9296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ADD  [BX],  [SI]</a:t>
            </a:r>
          </a:p>
          <a:p>
            <a:pPr>
              <a:lnSpc>
                <a:spcPct val="150000"/>
              </a:lnSpc>
            </a:pP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ADD  DS,  AX</a:t>
            </a:r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27" name="文本框 9"/>
          <p:cNvSpPr txBox="1"/>
          <p:nvPr/>
        </p:nvSpPr>
        <p:spPr>
          <a:xfrm>
            <a:off x="2855640" y="1268760"/>
            <a:ext cx="894080" cy="4851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/>
              <a:t>例，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48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48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48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48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23" grpId="0"/>
      <p:bldP spid="1048624" grpId="0"/>
      <p:bldP spid="1048625" grpId="0"/>
      <p:bldP spid="104862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1" name="文本框 1"/>
          <p:cNvSpPr txBox="1"/>
          <p:nvPr/>
        </p:nvSpPr>
        <p:spPr>
          <a:xfrm>
            <a:off x="2423592" y="188640"/>
            <a:ext cx="32496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）非循环移位指令</a:t>
            </a:r>
          </a:p>
        </p:txBody>
      </p:sp>
      <p:sp>
        <p:nvSpPr>
          <p:cNvPr id="1048802" name="文本框 2"/>
          <p:cNvSpPr txBox="1"/>
          <p:nvPr/>
        </p:nvSpPr>
        <p:spPr>
          <a:xfrm>
            <a:off x="2450416" y="1177588"/>
            <a:ext cx="5034281" cy="5105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①算术左移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SAL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和逻辑左移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SHL</a:t>
            </a:r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803" name="Rectangle 3"/>
          <p:cNvSpPr txBox="1">
            <a:spLocks noChangeArrowheads="1"/>
          </p:cNvSpPr>
          <p:nvPr/>
        </p:nvSpPr>
        <p:spPr>
          <a:xfrm>
            <a:off x="2999656" y="1935500"/>
            <a:ext cx="6656387" cy="374491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spcAft>
                <a:spcPct val="30000"/>
              </a:spcAft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算术左移指令格式：</a:t>
            </a:r>
          </a:p>
          <a:p>
            <a:pPr>
              <a:lnSpc>
                <a:spcPct val="13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  OPRD，1</a:t>
            </a:r>
          </a:p>
          <a:p>
            <a:pPr>
              <a:lnSpc>
                <a:spcPct val="130000"/>
              </a:lnSpc>
              <a:buFont typeface="Wingdings" pitchFamily="2" charset="2"/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SAL  OPRD，CL</a:t>
            </a:r>
          </a:p>
          <a:p>
            <a:pPr>
              <a:lnSpc>
                <a:spcPct val="130000"/>
              </a:lnSpc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逻辑左移指令格式：          </a:t>
            </a:r>
          </a:p>
          <a:p>
            <a:pPr>
              <a:lnSpc>
                <a:spcPct val="130000"/>
              </a:lnSpc>
              <a:buFont typeface="Wingdings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SHL  OPRD，1</a:t>
            </a:r>
          </a:p>
          <a:p>
            <a:pPr>
              <a:lnSpc>
                <a:spcPct val="130000"/>
              </a:lnSpc>
              <a:buFont typeface="Wingdings" pitchFamily="2" charset="2"/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SHL  OPRD，CL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8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48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802" grpId="0"/>
      <p:bldP spid="1048803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Group 6"/>
          <p:cNvGrpSpPr/>
          <p:nvPr/>
        </p:nvGrpSpPr>
        <p:grpSpPr bwMode="auto">
          <a:xfrm>
            <a:off x="2808113" y="947809"/>
            <a:ext cx="6672263" cy="990600"/>
            <a:chOff x="0" y="0"/>
            <a:chExt cx="4203" cy="624"/>
          </a:xfrm>
        </p:grpSpPr>
        <p:sp>
          <p:nvSpPr>
            <p:cNvPr id="1048804" name="Rectangle 7"/>
            <p:cNvSpPr>
              <a:spLocks noChangeArrowheads="1"/>
            </p:cNvSpPr>
            <p:nvPr/>
          </p:nvSpPr>
          <p:spPr bwMode="auto">
            <a:xfrm>
              <a:off x="768" y="288"/>
              <a:ext cx="2064" cy="336"/>
            </a:xfrm>
            <a:prstGeom prst="rect">
              <a:avLst/>
            </a:prstGeom>
            <a:solidFill>
              <a:srgbClr val="83EF8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48805" name="Rectangle 8"/>
            <p:cNvSpPr>
              <a:spLocks noChangeArrowheads="1"/>
            </p:cNvSpPr>
            <p:nvPr/>
          </p:nvSpPr>
          <p:spPr bwMode="auto">
            <a:xfrm>
              <a:off x="0" y="278"/>
              <a:ext cx="359" cy="346"/>
            </a:xfrm>
            <a:prstGeom prst="rect">
              <a:avLst/>
            </a:prstGeom>
            <a:solidFill>
              <a:srgbClr val="83EF8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zh-CN" b="0"/>
                <a:t>CF</a:t>
              </a:r>
            </a:p>
          </p:txBody>
        </p:sp>
        <p:sp>
          <p:nvSpPr>
            <p:cNvPr id="1048806" name="Line 9"/>
            <p:cNvSpPr>
              <a:spLocks noChangeShapeType="1"/>
            </p:cNvSpPr>
            <p:nvPr/>
          </p:nvSpPr>
          <p:spPr bwMode="auto">
            <a:xfrm flipH="1">
              <a:off x="2832" y="438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8807" name="Line 10"/>
            <p:cNvSpPr>
              <a:spLocks noChangeShapeType="1"/>
            </p:cNvSpPr>
            <p:nvPr/>
          </p:nvSpPr>
          <p:spPr bwMode="auto">
            <a:xfrm flipH="1">
              <a:off x="384" y="454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8808" name="Text Box 11"/>
            <p:cNvSpPr txBox="1">
              <a:spLocks noChangeArrowheads="1"/>
            </p:cNvSpPr>
            <p:nvPr/>
          </p:nvSpPr>
          <p:spPr bwMode="auto">
            <a:xfrm>
              <a:off x="3216" y="288"/>
              <a:ext cx="288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zh-CN" b="0"/>
                <a:t>0</a:t>
              </a:r>
            </a:p>
          </p:txBody>
        </p:sp>
        <p:sp>
          <p:nvSpPr>
            <p:cNvPr id="1048809" name="Line 12"/>
            <p:cNvSpPr>
              <a:spLocks noChangeShapeType="1"/>
            </p:cNvSpPr>
            <p:nvPr/>
          </p:nvSpPr>
          <p:spPr bwMode="auto">
            <a:xfrm flipH="1">
              <a:off x="945" y="454"/>
              <a:ext cx="170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8810" name="Text Box 13"/>
            <p:cNvSpPr txBox="1">
              <a:spLocks noChangeArrowheads="1"/>
            </p:cNvSpPr>
            <p:nvPr/>
          </p:nvSpPr>
          <p:spPr bwMode="auto">
            <a:xfrm>
              <a:off x="2592" y="0"/>
              <a:ext cx="288" cy="30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0"/>
                <a:t>低</a:t>
              </a:r>
              <a:endParaRPr lang="zh-CN" altLang="zh-CN" b="0"/>
            </a:p>
          </p:txBody>
        </p:sp>
        <p:sp>
          <p:nvSpPr>
            <p:cNvPr id="1048811" name="Text Box 14"/>
            <p:cNvSpPr txBox="1">
              <a:spLocks noChangeArrowheads="1"/>
            </p:cNvSpPr>
            <p:nvPr/>
          </p:nvSpPr>
          <p:spPr bwMode="auto">
            <a:xfrm>
              <a:off x="576" y="0"/>
              <a:ext cx="768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zh-CN" sz="2400"/>
                <a:t>最高位</a:t>
              </a:r>
            </a:p>
          </p:txBody>
        </p:sp>
        <p:sp>
          <p:nvSpPr>
            <p:cNvPr id="1048812" name="Line 15"/>
            <p:cNvSpPr>
              <a:spLocks noChangeShapeType="1"/>
            </p:cNvSpPr>
            <p:nvPr/>
          </p:nvSpPr>
          <p:spPr bwMode="auto">
            <a:xfrm>
              <a:off x="960" y="28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8813" name="Line 16"/>
            <p:cNvSpPr>
              <a:spLocks noChangeShapeType="1"/>
            </p:cNvSpPr>
            <p:nvPr/>
          </p:nvSpPr>
          <p:spPr bwMode="auto">
            <a:xfrm>
              <a:off x="2640" y="28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8814" name="Text Box 17"/>
            <p:cNvSpPr txBox="1">
              <a:spLocks noChangeArrowheads="1"/>
            </p:cNvSpPr>
            <p:nvPr/>
          </p:nvSpPr>
          <p:spPr bwMode="auto">
            <a:xfrm>
              <a:off x="3477" y="274"/>
              <a:ext cx="726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zh-CN"/>
                <a:t>SAL</a:t>
              </a:r>
            </a:p>
          </p:txBody>
        </p:sp>
      </p:grpSp>
      <p:grpSp>
        <p:nvGrpSpPr>
          <p:cNvPr id="147" name="Group 5"/>
          <p:cNvGrpSpPr/>
          <p:nvPr/>
        </p:nvGrpSpPr>
        <p:grpSpPr bwMode="auto">
          <a:xfrm>
            <a:off x="2757313" y="3302496"/>
            <a:ext cx="6430963" cy="990600"/>
            <a:chOff x="0" y="0"/>
            <a:chExt cx="4051" cy="624"/>
          </a:xfrm>
        </p:grpSpPr>
        <p:sp>
          <p:nvSpPr>
            <p:cNvPr id="1048815" name="Rectangle 6"/>
            <p:cNvSpPr>
              <a:spLocks noChangeArrowheads="1"/>
            </p:cNvSpPr>
            <p:nvPr/>
          </p:nvSpPr>
          <p:spPr bwMode="auto">
            <a:xfrm>
              <a:off x="768" y="288"/>
              <a:ext cx="2064" cy="336"/>
            </a:xfrm>
            <a:prstGeom prst="rect">
              <a:avLst/>
            </a:prstGeom>
            <a:solidFill>
              <a:srgbClr val="83EF8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48816" name="Rectangle 7"/>
            <p:cNvSpPr>
              <a:spLocks noChangeArrowheads="1"/>
            </p:cNvSpPr>
            <p:nvPr/>
          </p:nvSpPr>
          <p:spPr bwMode="auto">
            <a:xfrm>
              <a:off x="0" y="288"/>
              <a:ext cx="384" cy="336"/>
            </a:xfrm>
            <a:prstGeom prst="rect">
              <a:avLst/>
            </a:prstGeom>
            <a:solidFill>
              <a:srgbClr val="83EF8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zh-CN" b="0"/>
                <a:t>CF</a:t>
              </a:r>
            </a:p>
          </p:txBody>
        </p:sp>
        <p:sp>
          <p:nvSpPr>
            <p:cNvPr id="1048817" name="Line 8"/>
            <p:cNvSpPr>
              <a:spLocks noChangeShapeType="1"/>
            </p:cNvSpPr>
            <p:nvPr/>
          </p:nvSpPr>
          <p:spPr bwMode="auto">
            <a:xfrm flipH="1">
              <a:off x="2832" y="448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8818" name="Line 9"/>
            <p:cNvSpPr>
              <a:spLocks noChangeShapeType="1"/>
            </p:cNvSpPr>
            <p:nvPr/>
          </p:nvSpPr>
          <p:spPr bwMode="auto">
            <a:xfrm flipH="1">
              <a:off x="384" y="448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8819" name="Text Box 10"/>
            <p:cNvSpPr txBox="1">
              <a:spLocks noChangeArrowheads="1"/>
            </p:cNvSpPr>
            <p:nvPr/>
          </p:nvSpPr>
          <p:spPr bwMode="auto">
            <a:xfrm>
              <a:off x="3216" y="288"/>
              <a:ext cx="288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zh-CN" b="0"/>
                <a:t>0</a:t>
              </a:r>
            </a:p>
          </p:txBody>
        </p:sp>
        <p:sp>
          <p:nvSpPr>
            <p:cNvPr id="1048820" name="Line 11"/>
            <p:cNvSpPr>
              <a:spLocks noChangeShapeType="1"/>
            </p:cNvSpPr>
            <p:nvPr/>
          </p:nvSpPr>
          <p:spPr bwMode="auto">
            <a:xfrm flipH="1">
              <a:off x="945" y="448"/>
              <a:ext cx="170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8821" name="Text Box 12"/>
            <p:cNvSpPr txBox="1">
              <a:spLocks noChangeArrowheads="1"/>
            </p:cNvSpPr>
            <p:nvPr/>
          </p:nvSpPr>
          <p:spPr bwMode="auto">
            <a:xfrm>
              <a:off x="2592" y="0"/>
              <a:ext cx="288" cy="30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0"/>
                <a:t>低</a:t>
              </a:r>
              <a:endParaRPr lang="zh-CN" altLang="zh-CN" b="0"/>
            </a:p>
          </p:txBody>
        </p:sp>
        <p:sp>
          <p:nvSpPr>
            <p:cNvPr id="1048822" name="Text Box 13"/>
            <p:cNvSpPr txBox="1">
              <a:spLocks noChangeArrowheads="1"/>
            </p:cNvSpPr>
            <p:nvPr/>
          </p:nvSpPr>
          <p:spPr bwMode="auto">
            <a:xfrm>
              <a:off x="576" y="0"/>
              <a:ext cx="768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zh-CN" sz="2400"/>
                <a:t>最高位</a:t>
              </a:r>
            </a:p>
          </p:txBody>
        </p:sp>
        <p:sp>
          <p:nvSpPr>
            <p:cNvPr id="1048823" name="Line 14"/>
            <p:cNvSpPr>
              <a:spLocks noChangeShapeType="1"/>
            </p:cNvSpPr>
            <p:nvPr/>
          </p:nvSpPr>
          <p:spPr bwMode="auto">
            <a:xfrm>
              <a:off x="960" y="28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8824" name="Line 15"/>
            <p:cNvSpPr>
              <a:spLocks noChangeShapeType="1"/>
            </p:cNvSpPr>
            <p:nvPr/>
          </p:nvSpPr>
          <p:spPr bwMode="auto">
            <a:xfrm>
              <a:off x="2640" y="28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8825" name="Rectangle 16"/>
            <p:cNvSpPr>
              <a:spLocks noChangeArrowheads="1"/>
            </p:cNvSpPr>
            <p:nvPr/>
          </p:nvSpPr>
          <p:spPr bwMode="auto">
            <a:xfrm>
              <a:off x="3519" y="284"/>
              <a:ext cx="532" cy="32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zh-CN"/>
                <a:t>SHL</a:t>
              </a:r>
            </a:p>
          </p:txBody>
        </p:sp>
      </p:grpSp>
      <p:sp>
        <p:nvSpPr>
          <p:cNvPr id="1048826" name="矩形 25"/>
          <p:cNvSpPr/>
          <p:nvPr/>
        </p:nvSpPr>
        <p:spPr>
          <a:xfrm>
            <a:off x="2651953" y="177298"/>
            <a:ext cx="4208781" cy="4851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算术左移指令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操作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zh-CN" altLang="en-US" sz="2800" dirty="0"/>
          </a:p>
        </p:txBody>
      </p:sp>
      <p:sp>
        <p:nvSpPr>
          <p:cNvPr id="1048827" name="矩形 26"/>
          <p:cNvSpPr/>
          <p:nvPr/>
        </p:nvSpPr>
        <p:spPr>
          <a:xfrm>
            <a:off x="2653209" y="2517665"/>
            <a:ext cx="4234180" cy="4851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逻辑左移指令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SHL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操作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zh-CN" altLang="en-US" sz="2800"/>
          </a:p>
        </p:txBody>
      </p:sp>
      <p:sp>
        <p:nvSpPr>
          <p:cNvPr id="1048828" name="文本框 27"/>
          <p:cNvSpPr txBox="1"/>
          <p:nvPr/>
        </p:nvSpPr>
        <p:spPr>
          <a:xfrm>
            <a:off x="2207568" y="4726594"/>
            <a:ext cx="8136904" cy="18310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次移位之后操作数的最高位与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CF</a:t>
            </a:r>
            <a:r>
              <a:rPr lang="zh-CN" altLang="en-US" sz="28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不相同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</a:t>
            </a:r>
            <a:r>
              <a:rPr lang="en-US" altLang="zh-CN" sz="28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OF=1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，否则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OF=0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4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OF=1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对于</a:t>
            </a:r>
            <a:r>
              <a:rPr lang="en-US" altLang="zh-CN" sz="28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SHL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表示</a:t>
            </a:r>
            <a:r>
              <a:rPr lang="zh-CN" altLang="en-US" sz="28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不溢出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，对于</a:t>
            </a:r>
            <a:r>
              <a:rPr lang="en-US" altLang="zh-CN" sz="28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则表示</a:t>
            </a:r>
            <a:r>
              <a:rPr lang="zh-CN" altLang="en-US" sz="28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溢出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8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48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048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826" grpId="0"/>
      <p:bldP spid="1048827" grpId="0"/>
      <p:bldP spid="1048828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29" name="文本框 1"/>
          <p:cNvSpPr txBox="1"/>
          <p:nvPr/>
        </p:nvSpPr>
        <p:spPr>
          <a:xfrm>
            <a:off x="2423592" y="908720"/>
            <a:ext cx="4729480" cy="5105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②算术右移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SAR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逻辑右移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SHR</a:t>
            </a:r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830" name="Rectangle 3"/>
          <p:cNvSpPr txBox="1">
            <a:spLocks noChangeArrowheads="1"/>
          </p:cNvSpPr>
          <p:nvPr/>
        </p:nvSpPr>
        <p:spPr>
          <a:xfrm>
            <a:off x="3431704" y="1844824"/>
            <a:ext cx="4680520" cy="424847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spcAft>
                <a:spcPct val="30000"/>
              </a:spcAft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算术右移指令格式：</a:t>
            </a:r>
          </a:p>
          <a:p>
            <a:pPr>
              <a:lnSpc>
                <a:spcPct val="13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SAR  OPRD，1</a:t>
            </a:r>
          </a:p>
          <a:p>
            <a:pPr>
              <a:lnSpc>
                <a:spcPct val="130000"/>
              </a:lnSpc>
              <a:buFont typeface="Wingdings" pitchFamily="2" charset="2"/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SAR  OPRD，CL</a:t>
            </a:r>
          </a:p>
          <a:p>
            <a:pPr>
              <a:lnSpc>
                <a:spcPct val="130000"/>
              </a:lnSpc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逻辑右移指令格式：          </a:t>
            </a:r>
          </a:p>
          <a:p>
            <a:pPr>
              <a:lnSpc>
                <a:spcPct val="130000"/>
              </a:lnSpc>
              <a:buFont typeface="Wingdings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SHR  OPRD，1</a:t>
            </a:r>
          </a:p>
          <a:p>
            <a:pPr>
              <a:lnSpc>
                <a:spcPct val="130000"/>
              </a:lnSpc>
              <a:buFont typeface="Wingdings" pitchFamily="2" charset="2"/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SHR  OPRD，CL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48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830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Group 17"/>
          <p:cNvGrpSpPr/>
          <p:nvPr/>
        </p:nvGrpSpPr>
        <p:grpSpPr bwMode="auto">
          <a:xfrm>
            <a:off x="2783632" y="4526632"/>
            <a:ext cx="6242050" cy="990600"/>
            <a:chOff x="0" y="0"/>
            <a:chExt cx="3932" cy="624"/>
          </a:xfrm>
        </p:grpSpPr>
        <p:sp>
          <p:nvSpPr>
            <p:cNvPr id="1048831" name="Rectangle 18"/>
            <p:cNvSpPr>
              <a:spLocks noChangeArrowheads="1"/>
            </p:cNvSpPr>
            <p:nvPr/>
          </p:nvSpPr>
          <p:spPr bwMode="auto">
            <a:xfrm>
              <a:off x="528" y="288"/>
              <a:ext cx="2064" cy="336"/>
            </a:xfrm>
            <a:prstGeom prst="rect">
              <a:avLst/>
            </a:prstGeom>
            <a:solidFill>
              <a:srgbClr val="83EF8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48832" name="Line 19"/>
            <p:cNvSpPr>
              <a:spLocks noChangeShapeType="1"/>
            </p:cNvSpPr>
            <p:nvPr/>
          </p:nvSpPr>
          <p:spPr bwMode="auto">
            <a:xfrm>
              <a:off x="720" y="28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8833" name="Line 20"/>
            <p:cNvSpPr>
              <a:spLocks noChangeShapeType="1"/>
            </p:cNvSpPr>
            <p:nvPr/>
          </p:nvSpPr>
          <p:spPr bwMode="auto">
            <a:xfrm>
              <a:off x="2400" y="28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8834" name="Line 21"/>
            <p:cNvSpPr>
              <a:spLocks noChangeShapeType="1"/>
            </p:cNvSpPr>
            <p:nvPr/>
          </p:nvSpPr>
          <p:spPr bwMode="auto">
            <a:xfrm>
              <a:off x="720" y="468"/>
              <a:ext cx="16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8835" name="Text Box 22"/>
            <p:cNvSpPr txBox="1">
              <a:spLocks noChangeArrowheads="1"/>
            </p:cNvSpPr>
            <p:nvPr/>
          </p:nvSpPr>
          <p:spPr bwMode="auto">
            <a:xfrm>
              <a:off x="2352" y="0"/>
              <a:ext cx="288" cy="30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0"/>
                <a:t>低</a:t>
              </a:r>
              <a:endParaRPr lang="zh-CN" altLang="zh-CN" b="0"/>
            </a:p>
          </p:txBody>
        </p:sp>
        <p:sp>
          <p:nvSpPr>
            <p:cNvPr id="1048836" name="Text Box 23"/>
            <p:cNvSpPr txBox="1">
              <a:spLocks noChangeArrowheads="1"/>
            </p:cNvSpPr>
            <p:nvPr/>
          </p:nvSpPr>
          <p:spPr bwMode="auto">
            <a:xfrm>
              <a:off x="336" y="0"/>
              <a:ext cx="768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zh-CN" sz="2400"/>
                <a:t>最高位</a:t>
              </a:r>
            </a:p>
          </p:txBody>
        </p:sp>
        <p:sp>
          <p:nvSpPr>
            <p:cNvPr id="1048837" name="Line 24"/>
            <p:cNvSpPr>
              <a:spLocks noChangeShapeType="1"/>
            </p:cNvSpPr>
            <p:nvPr/>
          </p:nvSpPr>
          <p:spPr bwMode="auto">
            <a:xfrm>
              <a:off x="240" y="462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8838" name="Rectangle 25"/>
            <p:cNvSpPr>
              <a:spLocks noChangeArrowheads="1"/>
            </p:cNvSpPr>
            <p:nvPr/>
          </p:nvSpPr>
          <p:spPr bwMode="auto">
            <a:xfrm>
              <a:off x="2880" y="288"/>
              <a:ext cx="384" cy="336"/>
            </a:xfrm>
            <a:prstGeom prst="rect">
              <a:avLst/>
            </a:prstGeom>
            <a:solidFill>
              <a:srgbClr val="83EF8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zh-CN" b="0"/>
                <a:t>CF</a:t>
              </a:r>
            </a:p>
          </p:txBody>
        </p:sp>
        <p:sp>
          <p:nvSpPr>
            <p:cNvPr id="1048839" name="Line 26"/>
            <p:cNvSpPr>
              <a:spLocks noChangeShapeType="1"/>
            </p:cNvSpPr>
            <p:nvPr/>
          </p:nvSpPr>
          <p:spPr bwMode="auto">
            <a:xfrm>
              <a:off x="2592" y="462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8840" name="Text Box 27"/>
            <p:cNvSpPr txBox="1">
              <a:spLocks noChangeArrowheads="1"/>
            </p:cNvSpPr>
            <p:nvPr/>
          </p:nvSpPr>
          <p:spPr bwMode="auto">
            <a:xfrm>
              <a:off x="0" y="288"/>
              <a:ext cx="288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zh-CN" b="0"/>
                <a:t>0</a:t>
              </a:r>
            </a:p>
          </p:txBody>
        </p:sp>
        <p:sp>
          <p:nvSpPr>
            <p:cNvPr id="1048841" name="Rectangle 28"/>
            <p:cNvSpPr>
              <a:spLocks noChangeArrowheads="1"/>
            </p:cNvSpPr>
            <p:nvPr/>
          </p:nvSpPr>
          <p:spPr bwMode="auto">
            <a:xfrm>
              <a:off x="3384" y="273"/>
              <a:ext cx="548" cy="32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zh-CN"/>
                <a:t>SHR</a:t>
              </a:r>
            </a:p>
          </p:txBody>
        </p:sp>
      </p:grpSp>
      <p:grpSp>
        <p:nvGrpSpPr>
          <p:cNvPr id="151" name="Group 18"/>
          <p:cNvGrpSpPr/>
          <p:nvPr/>
        </p:nvGrpSpPr>
        <p:grpSpPr bwMode="auto">
          <a:xfrm>
            <a:off x="3321224" y="1867236"/>
            <a:ext cx="5757862" cy="1295400"/>
            <a:chOff x="0" y="0"/>
            <a:chExt cx="3627" cy="816"/>
          </a:xfrm>
        </p:grpSpPr>
        <p:sp>
          <p:nvSpPr>
            <p:cNvPr id="1048842" name="Rectangle 19"/>
            <p:cNvSpPr>
              <a:spLocks noChangeArrowheads="1"/>
            </p:cNvSpPr>
            <p:nvPr/>
          </p:nvSpPr>
          <p:spPr bwMode="auto">
            <a:xfrm>
              <a:off x="192" y="288"/>
              <a:ext cx="2064" cy="336"/>
            </a:xfrm>
            <a:prstGeom prst="rect">
              <a:avLst/>
            </a:prstGeom>
            <a:solidFill>
              <a:srgbClr val="83EF8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48843" name="Line 20"/>
            <p:cNvSpPr>
              <a:spLocks noChangeShapeType="1"/>
            </p:cNvSpPr>
            <p:nvPr/>
          </p:nvSpPr>
          <p:spPr bwMode="auto">
            <a:xfrm>
              <a:off x="384" y="28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8844" name="Line 21"/>
            <p:cNvSpPr>
              <a:spLocks noChangeShapeType="1"/>
            </p:cNvSpPr>
            <p:nvPr/>
          </p:nvSpPr>
          <p:spPr bwMode="auto">
            <a:xfrm>
              <a:off x="2064" y="28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8845" name="Line 22"/>
            <p:cNvSpPr>
              <a:spLocks noChangeShapeType="1"/>
            </p:cNvSpPr>
            <p:nvPr/>
          </p:nvSpPr>
          <p:spPr bwMode="auto">
            <a:xfrm>
              <a:off x="373" y="462"/>
              <a:ext cx="170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8846" name="Text Box 23"/>
            <p:cNvSpPr txBox="1">
              <a:spLocks noChangeArrowheads="1"/>
            </p:cNvSpPr>
            <p:nvPr/>
          </p:nvSpPr>
          <p:spPr bwMode="auto">
            <a:xfrm>
              <a:off x="2016" y="0"/>
              <a:ext cx="288" cy="30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0"/>
                <a:t>低</a:t>
              </a:r>
              <a:endParaRPr lang="zh-CN" altLang="zh-CN" b="0"/>
            </a:p>
          </p:txBody>
        </p:sp>
        <p:sp>
          <p:nvSpPr>
            <p:cNvPr id="1048847" name="Text Box 24"/>
            <p:cNvSpPr txBox="1">
              <a:spLocks noChangeArrowheads="1"/>
            </p:cNvSpPr>
            <p:nvPr/>
          </p:nvSpPr>
          <p:spPr bwMode="auto">
            <a:xfrm>
              <a:off x="0" y="0"/>
              <a:ext cx="768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zh-CN" sz="2400"/>
                <a:t>最高位</a:t>
              </a:r>
            </a:p>
          </p:txBody>
        </p:sp>
        <p:sp>
          <p:nvSpPr>
            <p:cNvPr id="1048848" name="Line 25"/>
            <p:cNvSpPr>
              <a:spLocks noChangeShapeType="1"/>
            </p:cNvSpPr>
            <p:nvPr/>
          </p:nvSpPr>
          <p:spPr bwMode="auto">
            <a:xfrm>
              <a:off x="288" y="624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8849" name="Line 26"/>
            <p:cNvSpPr>
              <a:spLocks noChangeShapeType="1"/>
            </p:cNvSpPr>
            <p:nvPr/>
          </p:nvSpPr>
          <p:spPr bwMode="auto">
            <a:xfrm flipH="1">
              <a:off x="0" y="816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8850" name="Line 27"/>
            <p:cNvSpPr>
              <a:spLocks noChangeShapeType="1"/>
            </p:cNvSpPr>
            <p:nvPr/>
          </p:nvSpPr>
          <p:spPr bwMode="auto">
            <a:xfrm flipV="1">
              <a:off x="0" y="480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8851" name="Line 28"/>
            <p:cNvSpPr>
              <a:spLocks noChangeShapeType="1"/>
            </p:cNvSpPr>
            <p:nvPr/>
          </p:nvSpPr>
          <p:spPr bwMode="auto">
            <a:xfrm>
              <a:off x="0" y="480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8852" name="Rectangle 29"/>
            <p:cNvSpPr>
              <a:spLocks noChangeArrowheads="1"/>
            </p:cNvSpPr>
            <p:nvPr/>
          </p:nvSpPr>
          <p:spPr bwMode="auto">
            <a:xfrm>
              <a:off x="2544" y="288"/>
              <a:ext cx="384" cy="336"/>
            </a:xfrm>
            <a:prstGeom prst="rect">
              <a:avLst/>
            </a:prstGeom>
            <a:solidFill>
              <a:srgbClr val="83EF8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zh-CN" b="0"/>
                <a:t>CF</a:t>
              </a:r>
            </a:p>
          </p:txBody>
        </p:sp>
        <p:sp>
          <p:nvSpPr>
            <p:cNvPr id="1048853" name="Line 30"/>
            <p:cNvSpPr>
              <a:spLocks noChangeShapeType="1"/>
            </p:cNvSpPr>
            <p:nvPr/>
          </p:nvSpPr>
          <p:spPr bwMode="auto">
            <a:xfrm>
              <a:off x="2256" y="468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8854" name="Rectangle 31"/>
            <p:cNvSpPr>
              <a:spLocks noChangeArrowheads="1"/>
            </p:cNvSpPr>
            <p:nvPr/>
          </p:nvSpPr>
          <p:spPr bwMode="auto">
            <a:xfrm>
              <a:off x="3095" y="243"/>
              <a:ext cx="532" cy="32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zh-CN"/>
                <a:t>SAR</a:t>
              </a:r>
            </a:p>
          </p:txBody>
        </p:sp>
      </p:grpSp>
      <p:sp>
        <p:nvSpPr>
          <p:cNvPr id="1048855" name="矩形 29"/>
          <p:cNvSpPr/>
          <p:nvPr/>
        </p:nvSpPr>
        <p:spPr>
          <a:xfrm>
            <a:off x="2848164" y="1039643"/>
            <a:ext cx="4234181" cy="4851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算术右移指令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SAR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操作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zh-CN" altLang="en-US" sz="2800"/>
          </a:p>
        </p:txBody>
      </p:sp>
      <p:sp>
        <p:nvSpPr>
          <p:cNvPr id="1048856" name="矩形 30"/>
          <p:cNvSpPr/>
          <p:nvPr/>
        </p:nvSpPr>
        <p:spPr>
          <a:xfrm>
            <a:off x="2848164" y="3638139"/>
            <a:ext cx="4259581" cy="4851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逻辑右移指令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SHR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操作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zh-CN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8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48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855" grpId="0"/>
      <p:bldP spid="1048856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57" name="矩形 1"/>
          <p:cNvSpPr/>
          <p:nvPr/>
        </p:nvSpPr>
        <p:spPr>
          <a:xfrm>
            <a:off x="2407816" y="260648"/>
            <a:ext cx="7920880" cy="1227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指令SAL和SAR当移位次为n时，在结果不产生溢出的条件下，其作用分别相当于乘以2</a:t>
            </a:r>
            <a:r>
              <a:rPr lang="zh-CN" altLang="en-US" sz="2800" b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和除以2</a:t>
            </a:r>
            <a:r>
              <a:rPr lang="zh-CN" altLang="en-US" sz="2800" b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 。        </a:t>
            </a:r>
            <a:endParaRPr lang="zh-CN" altLang="en-US" sz="28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858" name="矩形 2"/>
          <p:cNvSpPr/>
          <p:nvPr/>
        </p:nvSpPr>
        <p:spPr>
          <a:xfrm>
            <a:off x="2587836" y="1772816"/>
            <a:ext cx="7560840" cy="4409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zh-CN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设AX中存放一个带符号数，若要实现</a:t>
            </a:r>
            <a:br>
              <a:rPr lang="zh-CN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(AX) </a:t>
            </a:r>
            <a:r>
              <a:rPr lang="zh-CN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</a:t>
            </a:r>
            <a:r>
              <a:rPr lang="zh-CN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2，可由以下几条指令完成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，不考虑溢出时</a:t>
            </a:r>
            <a:r>
              <a:rPr lang="zh-CN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。</a:t>
            </a:r>
            <a:br>
              <a:rPr lang="zh-CN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</a:br>
            <a:r>
              <a:rPr lang="zh-CN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          MOV      DX，AX</a:t>
            </a:r>
            <a:br>
              <a:rPr lang="zh-CN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</a:br>
            <a:r>
              <a:rPr lang="zh-CN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          SAL        AX，1</a:t>
            </a:r>
            <a:br>
              <a:rPr lang="zh-CN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</a:br>
            <a:r>
              <a:rPr lang="zh-CN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          SAL        AX，1</a:t>
            </a:r>
            <a:br>
              <a:rPr lang="zh-CN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</a:br>
            <a:r>
              <a:rPr lang="zh-CN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          ADD       AX，DX</a:t>
            </a:r>
            <a:br>
              <a:rPr lang="zh-CN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</a:br>
            <a:r>
              <a:rPr lang="zh-CN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          SAR        AX，1</a:t>
            </a:r>
            <a:endParaRPr lang="zh-CN" altLang="zh-CN" sz="2800" b="1" dirty="0">
              <a:latin typeface="Times New Roman" panose="02020603050405020304" pitchFamily="18" charset="0"/>
              <a:cs typeface="Times New Roman" panose="02020603050405020304" pitchFamily="18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48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48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857" grpId="0"/>
      <p:bldP spid="1048858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59" name="文本框 1"/>
          <p:cNvSpPr txBox="1"/>
          <p:nvPr/>
        </p:nvSpPr>
        <p:spPr>
          <a:xfrm>
            <a:off x="2423592" y="116632"/>
            <a:ext cx="28889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）循环移位指令</a:t>
            </a:r>
          </a:p>
        </p:txBody>
      </p:sp>
      <p:sp>
        <p:nvSpPr>
          <p:cNvPr id="1048860" name="文本框 2"/>
          <p:cNvSpPr txBox="1"/>
          <p:nvPr/>
        </p:nvSpPr>
        <p:spPr>
          <a:xfrm>
            <a:off x="2708285" y="908720"/>
            <a:ext cx="4157981" cy="5105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①不带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CF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的循环移位指令</a:t>
            </a:r>
          </a:p>
        </p:txBody>
      </p:sp>
      <p:sp>
        <p:nvSpPr>
          <p:cNvPr id="1048861" name="Rectangle 3"/>
          <p:cNvSpPr txBox="1">
            <a:spLocks noChangeArrowheads="1"/>
          </p:cNvSpPr>
          <p:nvPr/>
        </p:nvSpPr>
        <p:spPr>
          <a:xfrm>
            <a:off x="3143672" y="1628800"/>
            <a:ext cx="5184576" cy="39604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spcAft>
                <a:spcPct val="30000"/>
              </a:spcAft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循环左移指令格式：</a:t>
            </a:r>
          </a:p>
          <a:p>
            <a:pPr>
              <a:lnSpc>
                <a:spcPct val="13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ROL  OPRD，1</a:t>
            </a:r>
          </a:p>
          <a:p>
            <a:pPr>
              <a:lnSpc>
                <a:spcPct val="130000"/>
              </a:lnSpc>
              <a:buFont typeface="Wingdings" pitchFamily="2" charset="2"/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ROL  OPRD，CL</a:t>
            </a:r>
          </a:p>
          <a:p>
            <a:pPr>
              <a:lnSpc>
                <a:spcPct val="130000"/>
              </a:lnSpc>
              <a:spcAft>
                <a:spcPct val="30000"/>
              </a:spcAft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循环右移指令格式：</a:t>
            </a:r>
          </a:p>
          <a:p>
            <a:pPr>
              <a:lnSpc>
                <a:spcPct val="13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ROR  OPRD，1</a:t>
            </a:r>
          </a:p>
          <a:p>
            <a:pPr>
              <a:lnSpc>
                <a:spcPct val="130000"/>
              </a:lnSpc>
              <a:buFont typeface="Wingdings" pitchFamily="2" charset="2"/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ROR  OPRD，CL</a:t>
            </a:r>
          </a:p>
          <a:p>
            <a:pPr>
              <a:lnSpc>
                <a:spcPct val="130000"/>
              </a:lnSpc>
              <a:buFont typeface="Wingdings" pitchFamily="2" charset="2"/>
              <a:buNone/>
            </a:pP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8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48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860" grpId="0"/>
      <p:bldP spid="1048861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" name="组合 23"/>
          <p:cNvGrpSpPr/>
          <p:nvPr/>
        </p:nvGrpSpPr>
        <p:grpSpPr>
          <a:xfrm>
            <a:off x="5320233" y="1620158"/>
            <a:ext cx="3567113" cy="542042"/>
            <a:chOff x="3796233" y="1620158"/>
            <a:chExt cx="3567113" cy="542042"/>
          </a:xfrm>
        </p:grpSpPr>
        <p:sp>
          <p:nvSpPr>
            <p:cNvPr id="1048862" name="Rectangle 13"/>
            <p:cNvSpPr>
              <a:spLocks noChangeArrowheads="1"/>
            </p:cNvSpPr>
            <p:nvPr/>
          </p:nvSpPr>
          <p:spPr bwMode="auto">
            <a:xfrm>
              <a:off x="3796233" y="1620158"/>
              <a:ext cx="3567113" cy="542042"/>
            </a:xfrm>
            <a:prstGeom prst="rect">
              <a:avLst/>
            </a:prstGeom>
            <a:solidFill>
              <a:srgbClr val="83EF86"/>
            </a:solidFill>
            <a:ln w="25400" cap="sq">
              <a:solidFill>
                <a:srgbClr val="339966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48863" name="Line 21"/>
            <p:cNvSpPr>
              <a:spLocks noChangeShapeType="1"/>
            </p:cNvSpPr>
            <p:nvPr/>
          </p:nvSpPr>
          <p:spPr bwMode="auto">
            <a:xfrm flipH="1">
              <a:off x="4558233" y="1884388"/>
              <a:ext cx="1895820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triangle" w="lg" len="lg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56" name="组合 25"/>
          <p:cNvGrpSpPr/>
          <p:nvPr/>
        </p:nvGrpSpPr>
        <p:grpSpPr>
          <a:xfrm>
            <a:off x="4891608" y="1857400"/>
            <a:ext cx="4876800" cy="762000"/>
            <a:chOff x="3367608" y="1857400"/>
            <a:chExt cx="4876800" cy="762000"/>
          </a:xfrm>
        </p:grpSpPr>
        <p:sp>
          <p:nvSpPr>
            <p:cNvPr id="1048864" name="Line 18"/>
            <p:cNvSpPr>
              <a:spLocks noChangeShapeType="1"/>
            </p:cNvSpPr>
            <p:nvPr/>
          </p:nvSpPr>
          <p:spPr bwMode="auto">
            <a:xfrm>
              <a:off x="8230121" y="1857400"/>
              <a:ext cx="14287" cy="762000"/>
            </a:xfrm>
            <a:prstGeom prst="line">
              <a:avLst/>
            </a:prstGeom>
            <a:noFill/>
            <a:ln w="25400" cap="sq">
              <a:solidFill>
                <a:srgbClr val="FF6600"/>
              </a:solidFill>
              <a:round/>
              <a:headEnd type="none" w="sm" len="sm"/>
              <a:tailEnd type="none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8865" name="Line 19"/>
            <p:cNvSpPr>
              <a:spLocks noChangeShapeType="1"/>
            </p:cNvSpPr>
            <p:nvPr/>
          </p:nvSpPr>
          <p:spPr bwMode="auto">
            <a:xfrm>
              <a:off x="3367608" y="2619400"/>
              <a:ext cx="4876800" cy="0"/>
            </a:xfrm>
            <a:prstGeom prst="line">
              <a:avLst/>
            </a:prstGeom>
            <a:noFill/>
            <a:ln w="25400" cap="sq">
              <a:solidFill>
                <a:srgbClr val="FF6600"/>
              </a:solidFill>
              <a:round/>
              <a:headEnd type="none" w="sm" len="sm"/>
              <a:tailEnd type="none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8866" name="Line 20"/>
            <p:cNvSpPr>
              <a:spLocks noChangeShapeType="1"/>
            </p:cNvSpPr>
            <p:nvPr/>
          </p:nvSpPr>
          <p:spPr bwMode="auto">
            <a:xfrm>
              <a:off x="3367608" y="1933600"/>
              <a:ext cx="0" cy="685800"/>
            </a:xfrm>
            <a:prstGeom prst="line">
              <a:avLst/>
            </a:prstGeom>
            <a:noFill/>
            <a:ln w="25400" cap="sq">
              <a:solidFill>
                <a:srgbClr val="FF6600"/>
              </a:solidFill>
              <a:round/>
              <a:headEnd type="none" w="sm" len="sm"/>
              <a:tailEnd type="none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8867" name="Line 22"/>
            <p:cNvSpPr>
              <a:spLocks noChangeShapeType="1"/>
            </p:cNvSpPr>
            <p:nvPr/>
          </p:nvSpPr>
          <p:spPr bwMode="auto">
            <a:xfrm flipH="1">
              <a:off x="7377633" y="1857400"/>
              <a:ext cx="838200" cy="0"/>
            </a:xfrm>
            <a:prstGeom prst="line">
              <a:avLst/>
            </a:prstGeom>
            <a:noFill/>
            <a:ln w="25400" cap="sq">
              <a:solidFill>
                <a:srgbClr val="FF6600"/>
              </a:solidFill>
              <a:round/>
              <a:headEnd type="none" w="sm" len="sm"/>
              <a:tailEnd type="triangle" w="lg" len="lg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57" name="组合 24"/>
          <p:cNvGrpSpPr/>
          <p:nvPr/>
        </p:nvGrpSpPr>
        <p:grpSpPr>
          <a:xfrm>
            <a:off x="3643833" y="1628800"/>
            <a:ext cx="1665288" cy="523220"/>
            <a:chOff x="2119833" y="1628800"/>
            <a:chExt cx="1665288" cy="523220"/>
          </a:xfrm>
        </p:grpSpPr>
        <p:sp>
          <p:nvSpPr>
            <p:cNvPr id="1048868" name="Text Box 17"/>
            <p:cNvSpPr txBox="1">
              <a:spLocks noChangeArrowheads="1"/>
            </p:cNvSpPr>
            <p:nvPr/>
          </p:nvSpPr>
          <p:spPr bwMode="auto">
            <a:xfrm>
              <a:off x="2119833" y="1628800"/>
              <a:ext cx="685800" cy="523220"/>
            </a:xfrm>
            <a:prstGeom prst="rect">
              <a:avLst/>
            </a:prstGeom>
            <a:solidFill>
              <a:srgbClr val="83EF86"/>
            </a:solidFill>
            <a:ln w="25400" cap="sq">
              <a:solidFill>
                <a:srgbClr val="339966"/>
              </a:solidFill>
              <a:miter lim="800000"/>
              <a:headEnd type="none" w="sm" len="sm"/>
              <a:tailEnd type="none" w="lg" len="lg"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2800" b="1">
                  <a:latin typeface="Times New Roman" pitchFamily="18" charset="0"/>
                </a:rPr>
                <a:t>CF</a:t>
              </a:r>
            </a:p>
          </p:txBody>
        </p:sp>
        <p:sp>
          <p:nvSpPr>
            <p:cNvPr id="1048869" name="Line 23"/>
            <p:cNvSpPr>
              <a:spLocks noChangeShapeType="1"/>
            </p:cNvSpPr>
            <p:nvPr/>
          </p:nvSpPr>
          <p:spPr bwMode="auto">
            <a:xfrm flipH="1">
              <a:off x="2805633" y="1900263"/>
              <a:ext cx="979488" cy="0"/>
            </a:xfrm>
            <a:prstGeom prst="line">
              <a:avLst/>
            </a:prstGeom>
            <a:noFill/>
            <a:ln w="25400" cap="sq">
              <a:solidFill>
                <a:srgbClr val="FF6600"/>
              </a:solidFill>
              <a:round/>
              <a:headEnd type="none" w="sm" len="sm"/>
              <a:tailEnd type="triangle" w="lg" len="lg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48870" name="TextBox 1"/>
          <p:cNvSpPr txBox="1"/>
          <p:nvPr/>
        </p:nvSpPr>
        <p:spPr>
          <a:xfrm>
            <a:off x="2358858" y="1628800"/>
            <a:ext cx="12168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latin typeface="Times New Roman" pitchFamily="18" charset="0"/>
              </a:rPr>
              <a:t>ROL</a:t>
            </a:r>
            <a:r>
              <a:rPr lang="zh-CN" altLang="en-US" sz="3200" b="1" dirty="0"/>
              <a:t>：</a:t>
            </a:r>
          </a:p>
        </p:txBody>
      </p:sp>
      <p:grpSp>
        <p:nvGrpSpPr>
          <p:cNvPr id="158" name="组合 26"/>
          <p:cNvGrpSpPr/>
          <p:nvPr/>
        </p:nvGrpSpPr>
        <p:grpSpPr>
          <a:xfrm>
            <a:off x="4462983" y="4419600"/>
            <a:ext cx="3581400" cy="533400"/>
            <a:chOff x="2938983" y="4419600"/>
            <a:chExt cx="3581400" cy="533400"/>
          </a:xfrm>
        </p:grpSpPr>
        <p:sp>
          <p:nvSpPr>
            <p:cNvPr id="1048871" name="Rectangle 5"/>
            <p:cNvSpPr>
              <a:spLocks noChangeArrowheads="1"/>
            </p:cNvSpPr>
            <p:nvPr/>
          </p:nvSpPr>
          <p:spPr bwMode="auto">
            <a:xfrm>
              <a:off x="2938983" y="4419600"/>
              <a:ext cx="3581400" cy="533400"/>
            </a:xfrm>
            <a:prstGeom prst="rect">
              <a:avLst/>
            </a:prstGeom>
            <a:solidFill>
              <a:srgbClr val="83EF86"/>
            </a:solidFill>
            <a:ln w="25400" cap="sq">
              <a:solidFill>
                <a:srgbClr val="339966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48872" name="Line 6"/>
            <p:cNvSpPr>
              <a:spLocks noChangeShapeType="1"/>
            </p:cNvSpPr>
            <p:nvPr/>
          </p:nvSpPr>
          <p:spPr bwMode="auto">
            <a:xfrm>
              <a:off x="3775596" y="4681538"/>
              <a:ext cx="2058987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triangle" w="lg" len="lg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59" name="组合 27"/>
          <p:cNvGrpSpPr/>
          <p:nvPr/>
        </p:nvGrpSpPr>
        <p:grpSpPr>
          <a:xfrm>
            <a:off x="8058671" y="4419600"/>
            <a:ext cx="1681162" cy="523220"/>
            <a:chOff x="6534671" y="4419600"/>
            <a:chExt cx="1681162" cy="523220"/>
          </a:xfrm>
        </p:grpSpPr>
        <p:sp>
          <p:nvSpPr>
            <p:cNvPr id="1048873" name="Line 7"/>
            <p:cNvSpPr>
              <a:spLocks noChangeShapeType="1"/>
            </p:cNvSpPr>
            <p:nvPr/>
          </p:nvSpPr>
          <p:spPr bwMode="auto">
            <a:xfrm>
              <a:off x="6534671" y="4676775"/>
              <a:ext cx="985837" cy="0"/>
            </a:xfrm>
            <a:prstGeom prst="line">
              <a:avLst/>
            </a:prstGeom>
            <a:noFill/>
            <a:ln w="25400" cap="sq">
              <a:solidFill>
                <a:srgbClr val="FF6600"/>
              </a:solidFill>
              <a:round/>
              <a:headEnd type="none" w="sm" len="sm"/>
              <a:tailEnd type="triangle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8874" name="Text Box 9"/>
            <p:cNvSpPr txBox="1">
              <a:spLocks noChangeArrowheads="1"/>
            </p:cNvSpPr>
            <p:nvPr/>
          </p:nvSpPr>
          <p:spPr bwMode="auto">
            <a:xfrm>
              <a:off x="7530033" y="4419600"/>
              <a:ext cx="685800" cy="523220"/>
            </a:xfrm>
            <a:prstGeom prst="rect">
              <a:avLst/>
            </a:prstGeom>
            <a:solidFill>
              <a:srgbClr val="83EF86"/>
            </a:solidFill>
            <a:ln w="25400" cap="sq">
              <a:solidFill>
                <a:srgbClr val="339966"/>
              </a:solidFill>
              <a:miter lim="800000"/>
              <a:headEnd type="none" w="sm" len="sm"/>
              <a:tailEnd type="none" w="lg" len="lg"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2800" b="1">
                  <a:latin typeface="Times New Roman" pitchFamily="18" charset="0"/>
                </a:rPr>
                <a:t>CF</a:t>
              </a:r>
            </a:p>
          </p:txBody>
        </p:sp>
      </p:grpSp>
      <p:grpSp>
        <p:nvGrpSpPr>
          <p:cNvPr id="160" name="组合 28"/>
          <p:cNvGrpSpPr/>
          <p:nvPr/>
        </p:nvGrpSpPr>
        <p:grpSpPr>
          <a:xfrm>
            <a:off x="3548583" y="4676775"/>
            <a:ext cx="4924425" cy="758825"/>
            <a:chOff x="2024583" y="4676775"/>
            <a:chExt cx="4924425" cy="758825"/>
          </a:xfrm>
        </p:grpSpPr>
        <p:sp>
          <p:nvSpPr>
            <p:cNvPr id="1048875" name="Line 8"/>
            <p:cNvSpPr>
              <a:spLocks noChangeShapeType="1"/>
            </p:cNvSpPr>
            <p:nvPr/>
          </p:nvSpPr>
          <p:spPr bwMode="auto">
            <a:xfrm>
              <a:off x="2024583" y="4695825"/>
              <a:ext cx="914400" cy="0"/>
            </a:xfrm>
            <a:prstGeom prst="line">
              <a:avLst/>
            </a:prstGeom>
            <a:noFill/>
            <a:ln w="25400" cap="sq">
              <a:solidFill>
                <a:srgbClr val="FF6600"/>
              </a:solidFill>
              <a:round/>
              <a:headEnd type="none" w="sm" len="sm"/>
              <a:tailEnd type="triangle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8876" name="Line 10"/>
            <p:cNvSpPr>
              <a:spLocks noChangeShapeType="1"/>
            </p:cNvSpPr>
            <p:nvPr/>
          </p:nvSpPr>
          <p:spPr bwMode="auto">
            <a:xfrm>
              <a:off x="2024583" y="4724400"/>
              <a:ext cx="0" cy="685800"/>
            </a:xfrm>
            <a:prstGeom prst="line">
              <a:avLst/>
            </a:prstGeom>
            <a:noFill/>
            <a:ln w="25400" cap="sq">
              <a:solidFill>
                <a:srgbClr val="FF6600"/>
              </a:solidFill>
              <a:round/>
              <a:headEnd type="none" w="sm" len="sm"/>
              <a:tailEnd type="none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8877" name="Line 11"/>
            <p:cNvSpPr>
              <a:spLocks noChangeShapeType="1"/>
            </p:cNvSpPr>
            <p:nvPr/>
          </p:nvSpPr>
          <p:spPr bwMode="auto">
            <a:xfrm>
              <a:off x="2053158" y="5429250"/>
              <a:ext cx="4876800" cy="0"/>
            </a:xfrm>
            <a:prstGeom prst="line">
              <a:avLst/>
            </a:prstGeom>
            <a:noFill/>
            <a:ln w="25400" cap="sq">
              <a:solidFill>
                <a:srgbClr val="FF6600"/>
              </a:solidFill>
              <a:round/>
              <a:headEnd type="none" w="sm" len="sm"/>
              <a:tailEnd type="none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8878" name="Line 12"/>
            <p:cNvSpPr>
              <a:spLocks noChangeShapeType="1"/>
            </p:cNvSpPr>
            <p:nvPr/>
          </p:nvSpPr>
          <p:spPr bwMode="auto">
            <a:xfrm>
              <a:off x="6949008" y="4676775"/>
              <a:ext cx="0" cy="758825"/>
            </a:xfrm>
            <a:prstGeom prst="line">
              <a:avLst/>
            </a:prstGeom>
            <a:noFill/>
            <a:ln w="25400" cap="sq">
              <a:solidFill>
                <a:srgbClr val="FF6600"/>
              </a:solidFill>
              <a:round/>
              <a:headEnd type="none" w="sm" len="sm"/>
              <a:tailEnd type="none" w="lg" len="lg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48879" name="TextBox 22"/>
          <p:cNvSpPr txBox="1"/>
          <p:nvPr/>
        </p:nvSpPr>
        <p:spPr>
          <a:xfrm>
            <a:off x="2286850" y="4432012"/>
            <a:ext cx="12168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latin typeface="Times New Roman" pitchFamily="18" charset="0"/>
              </a:rPr>
              <a:t>ROR</a:t>
            </a:r>
            <a:r>
              <a:rPr lang="zh-CN" altLang="en-US" sz="3200" b="1" dirty="0"/>
              <a:t>：</a:t>
            </a:r>
          </a:p>
        </p:txBody>
      </p:sp>
      <p:sp>
        <p:nvSpPr>
          <p:cNvPr id="1048880" name="矩形 21"/>
          <p:cNvSpPr/>
          <p:nvPr/>
        </p:nvSpPr>
        <p:spPr>
          <a:xfrm>
            <a:off x="2643941" y="620688"/>
            <a:ext cx="4221481" cy="4851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循环左移指令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ROL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操作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zh-CN" altLang="en-US" sz="2800"/>
          </a:p>
        </p:txBody>
      </p:sp>
      <p:sp>
        <p:nvSpPr>
          <p:cNvPr id="1048881" name="矩形 22"/>
          <p:cNvSpPr/>
          <p:nvPr/>
        </p:nvSpPr>
        <p:spPr>
          <a:xfrm>
            <a:off x="2643941" y="3396645"/>
            <a:ext cx="4246881" cy="4851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循环右移指令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ROR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操作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zh-CN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8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48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48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48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870" grpId="0"/>
      <p:bldP spid="1048879" grpId="0"/>
      <p:bldP spid="1048880" grpId="0"/>
      <p:bldP spid="1048881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82" name="文本框 1"/>
          <p:cNvSpPr txBox="1"/>
          <p:nvPr/>
        </p:nvSpPr>
        <p:spPr>
          <a:xfrm>
            <a:off x="2708285" y="980728"/>
            <a:ext cx="3802381" cy="5105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②带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CF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的循环移位指令</a:t>
            </a:r>
          </a:p>
        </p:txBody>
      </p:sp>
      <p:sp>
        <p:nvSpPr>
          <p:cNvPr id="1048883" name="Rectangle 3"/>
          <p:cNvSpPr txBox="1">
            <a:spLocks noChangeArrowheads="1"/>
          </p:cNvSpPr>
          <p:nvPr/>
        </p:nvSpPr>
        <p:spPr>
          <a:xfrm>
            <a:off x="3143672" y="1700808"/>
            <a:ext cx="5184576" cy="446449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spcAft>
                <a:spcPct val="30000"/>
              </a:spcAft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循环左移指令格式：</a:t>
            </a:r>
          </a:p>
          <a:p>
            <a:pPr>
              <a:lnSpc>
                <a:spcPct val="13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RCL  OPRD，1</a:t>
            </a:r>
          </a:p>
          <a:p>
            <a:pPr>
              <a:lnSpc>
                <a:spcPct val="130000"/>
              </a:lnSpc>
              <a:buFont typeface="Wingdings" pitchFamily="2" charset="2"/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RCL  OPRD，CL</a:t>
            </a:r>
          </a:p>
          <a:p>
            <a:pPr>
              <a:lnSpc>
                <a:spcPct val="130000"/>
              </a:lnSpc>
              <a:spcAft>
                <a:spcPct val="30000"/>
              </a:spcAft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循环右移指令格式：</a:t>
            </a:r>
          </a:p>
          <a:p>
            <a:pPr>
              <a:lnSpc>
                <a:spcPct val="13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RCR  OPRD，1</a:t>
            </a:r>
          </a:p>
          <a:p>
            <a:pPr>
              <a:lnSpc>
                <a:spcPct val="130000"/>
              </a:lnSpc>
              <a:buFont typeface="Wingdings" pitchFamily="2" charset="2"/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RCR  OPRD，CL</a:t>
            </a:r>
          </a:p>
          <a:p>
            <a:pPr>
              <a:lnSpc>
                <a:spcPct val="130000"/>
              </a:lnSpc>
              <a:buFont typeface="Wingdings" pitchFamily="2" charset="2"/>
              <a:buNone/>
            </a:pP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8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48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882" grpId="0"/>
      <p:bldP spid="1048883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84" name="矩形 1"/>
          <p:cNvSpPr/>
          <p:nvPr/>
        </p:nvSpPr>
        <p:spPr>
          <a:xfrm>
            <a:off x="2643941" y="745540"/>
            <a:ext cx="4208781" cy="4851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循环左移指令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RCL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操作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zh-CN" altLang="en-US" sz="2800"/>
          </a:p>
        </p:txBody>
      </p:sp>
      <p:sp>
        <p:nvSpPr>
          <p:cNvPr id="1048885" name="矩形 2"/>
          <p:cNvSpPr/>
          <p:nvPr/>
        </p:nvSpPr>
        <p:spPr>
          <a:xfrm>
            <a:off x="2643941" y="3841884"/>
            <a:ext cx="4234181" cy="4851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循环右移指令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RCR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操作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zh-CN" altLang="en-US" sz="2800"/>
          </a:p>
        </p:txBody>
      </p:sp>
      <p:sp>
        <p:nvSpPr>
          <p:cNvPr id="1048886" name="Text Box 13"/>
          <p:cNvSpPr txBox="1">
            <a:spLocks noChangeArrowheads="1"/>
          </p:cNvSpPr>
          <p:nvPr/>
        </p:nvSpPr>
        <p:spPr bwMode="auto">
          <a:xfrm>
            <a:off x="4119761" y="1700808"/>
            <a:ext cx="685800" cy="523220"/>
          </a:xfrm>
          <a:prstGeom prst="rect">
            <a:avLst/>
          </a:prstGeom>
          <a:solidFill>
            <a:srgbClr val="00B0F0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2800" b="1">
                <a:latin typeface="Times New Roman" pitchFamily="18" charset="0"/>
              </a:rPr>
              <a:t>CF</a:t>
            </a:r>
          </a:p>
        </p:txBody>
      </p:sp>
      <p:grpSp>
        <p:nvGrpSpPr>
          <p:cNvPr id="163" name="组合 25"/>
          <p:cNvGrpSpPr/>
          <p:nvPr/>
        </p:nvGrpSpPr>
        <p:grpSpPr>
          <a:xfrm>
            <a:off x="5677098" y="1700808"/>
            <a:ext cx="3581400" cy="533400"/>
            <a:chOff x="4153098" y="1700808"/>
            <a:chExt cx="3581400" cy="533400"/>
          </a:xfrm>
        </p:grpSpPr>
        <p:sp>
          <p:nvSpPr>
            <p:cNvPr id="1048887" name="Rectangle 12"/>
            <p:cNvSpPr>
              <a:spLocks noChangeArrowheads="1"/>
            </p:cNvSpPr>
            <p:nvPr/>
          </p:nvSpPr>
          <p:spPr bwMode="auto">
            <a:xfrm>
              <a:off x="4153098" y="1700808"/>
              <a:ext cx="3581400" cy="533400"/>
            </a:xfrm>
            <a:prstGeom prst="rect">
              <a:avLst/>
            </a:prstGeom>
            <a:solidFill>
              <a:srgbClr val="83EF86"/>
            </a:solidFill>
            <a:ln w="25400" cap="sq">
              <a:solidFill>
                <a:srgbClr val="339966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48888" name="Line 17"/>
            <p:cNvSpPr>
              <a:spLocks noChangeShapeType="1"/>
            </p:cNvSpPr>
            <p:nvPr/>
          </p:nvSpPr>
          <p:spPr bwMode="auto">
            <a:xfrm flipH="1">
              <a:off x="4915098" y="1956396"/>
              <a:ext cx="1903413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triangle" w="lg" len="lg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48889" name="Line 19"/>
          <p:cNvSpPr>
            <a:spLocks noChangeShapeType="1"/>
          </p:cNvSpPr>
          <p:nvPr/>
        </p:nvSpPr>
        <p:spPr bwMode="auto">
          <a:xfrm flipH="1">
            <a:off x="4827786" y="1972271"/>
            <a:ext cx="835025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64" name="组合 27"/>
          <p:cNvGrpSpPr/>
          <p:nvPr/>
        </p:nvGrpSpPr>
        <p:grpSpPr>
          <a:xfrm>
            <a:off x="3348236" y="1929408"/>
            <a:ext cx="6780212" cy="762000"/>
            <a:chOff x="1824236" y="1929408"/>
            <a:chExt cx="6780212" cy="762000"/>
          </a:xfrm>
        </p:grpSpPr>
        <p:sp>
          <p:nvSpPr>
            <p:cNvPr id="1048890" name="Line 14"/>
            <p:cNvSpPr>
              <a:spLocks noChangeShapeType="1"/>
            </p:cNvSpPr>
            <p:nvPr/>
          </p:nvSpPr>
          <p:spPr bwMode="auto">
            <a:xfrm>
              <a:off x="8586986" y="1929408"/>
              <a:ext cx="14287" cy="762000"/>
            </a:xfrm>
            <a:prstGeom prst="line">
              <a:avLst/>
            </a:prstGeom>
            <a:noFill/>
            <a:ln w="25400" cap="sq">
              <a:solidFill>
                <a:srgbClr val="FF6600"/>
              </a:solidFill>
              <a:round/>
              <a:headEnd type="none" w="sm" len="sm"/>
              <a:tailEnd type="none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8891" name="Line 15"/>
            <p:cNvSpPr>
              <a:spLocks noChangeShapeType="1"/>
            </p:cNvSpPr>
            <p:nvPr/>
          </p:nvSpPr>
          <p:spPr bwMode="auto">
            <a:xfrm>
              <a:off x="1824236" y="2691408"/>
              <a:ext cx="6780212" cy="0"/>
            </a:xfrm>
            <a:prstGeom prst="line">
              <a:avLst/>
            </a:prstGeom>
            <a:noFill/>
            <a:ln w="25400" cap="sq">
              <a:solidFill>
                <a:srgbClr val="FF6600"/>
              </a:solidFill>
              <a:round/>
              <a:headEnd type="none" w="sm" len="sm"/>
              <a:tailEnd type="none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8892" name="Line 16"/>
            <p:cNvSpPr>
              <a:spLocks noChangeShapeType="1"/>
            </p:cNvSpPr>
            <p:nvPr/>
          </p:nvSpPr>
          <p:spPr bwMode="auto">
            <a:xfrm>
              <a:off x="1833761" y="1977033"/>
              <a:ext cx="0" cy="685800"/>
            </a:xfrm>
            <a:prstGeom prst="line">
              <a:avLst/>
            </a:prstGeom>
            <a:noFill/>
            <a:ln w="25400" cap="sq">
              <a:solidFill>
                <a:srgbClr val="FF6600"/>
              </a:solidFill>
              <a:round/>
              <a:headEnd type="none" w="sm" len="sm"/>
              <a:tailEnd type="none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8893" name="Line 18"/>
            <p:cNvSpPr>
              <a:spLocks noChangeShapeType="1"/>
            </p:cNvSpPr>
            <p:nvPr/>
          </p:nvSpPr>
          <p:spPr bwMode="auto">
            <a:xfrm flipH="1">
              <a:off x="7734498" y="1929408"/>
              <a:ext cx="838200" cy="0"/>
            </a:xfrm>
            <a:prstGeom prst="line">
              <a:avLst/>
            </a:prstGeom>
            <a:noFill/>
            <a:ln w="25400" cap="sq">
              <a:solidFill>
                <a:srgbClr val="FF6600"/>
              </a:solidFill>
              <a:round/>
              <a:headEnd type="none" w="sm" len="sm"/>
              <a:tailEnd type="triangle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8894" name="Line 21"/>
            <p:cNvSpPr>
              <a:spLocks noChangeShapeType="1"/>
            </p:cNvSpPr>
            <p:nvPr/>
          </p:nvSpPr>
          <p:spPr bwMode="auto">
            <a:xfrm>
              <a:off x="1824236" y="1977033"/>
              <a:ext cx="758825" cy="0"/>
            </a:xfrm>
            <a:prstGeom prst="line">
              <a:avLst/>
            </a:prstGeom>
            <a:noFill/>
            <a:ln w="25400" cap="sq">
              <a:solidFill>
                <a:srgbClr val="FF6600"/>
              </a:solidFill>
              <a:round/>
              <a:headEnd type="none" w="sm" len="sm"/>
              <a:tailEnd type="none" w="lg" len="lg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48895" name="TextBox 21"/>
          <p:cNvSpPr txBox="1"/>
          <p:nvPr/>
        </p:nvSpPr>
        <p:spPr>
          <a:xfrm>
            <a:off x="1994570" y="1689696"/>
            <a:ext cx="12869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latin typeface="Times New Roman" pitchFamily="18" charset="0"/>
              </a:rPr>
              <a:t>RCL</a:t>
            </a:r>
            <a:r>
              <a:rPr lang="zh-CN" altLang="en-US" sz="3200" b="1" dirty="0"/>
              <a:t>：</a:t>
            </a:r>
          </a:p>
        </p:txBody>
      </p:sp>
      <p:grpSp>
        <p:nvGrpSpPr>
          <p:cNvPr id="165" name="组合 26"/>
          <p:cNvGrpSpPr/>
          <p:nvPr/>
        </p:nvGrpSpPr>
        <p:grpSpPr>
          <a:xfrm>
            <a:off x="4219574" y="4709318"/>
            <a:ext cx="3581400" cy="533400"/>
            <a:chOff x="2695574" y="4709318"/>
            <a:chExt cx="3581400" cy="533400"/>
          </a:xfrm>
        </p:grpSpPr>
        <p:sp>
          <p:nvSpPr>
            <p:cNvPr id="1048896" name="Rectangle 4"/>
            <p:cNvSpPr>
              <a:spLocks noChangeArrowheads="1"/>
            </p:cNvSpPr>
            <p:nvPr/>
          </p:nvSpPr>
          <p:spPr bwMode="auto">
            <a:xfrm>
              <a:off x="2695574" y="4709318"/>
              <a:ext cx="3581400" cy="533400"/>
            </a:xfrm>
            <a:prstGeom prst="rect">
              <a:avLst/>
            </a:prstGeom>
            <a:solidFill>
              <a:srgbClr val="83EF86"/>
            </a:solidFill>
            <a:ln w="25400" cap="sq">
              <a:solidFill>
                <a:srgbClr val="339966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48897" name="Line 5"/>
            <p:cNvSpPr>
              <a:spLocks noChangeShapeType="1"/>
            </p:cNvSpPr>
            <p:nvPr/>
          </p:nvSpPr>
          <p:spPr bwMode="auto">
            <a:xfrm>
              <a:off x="3532187" y="4971256"/>
              <a:ext cx="2058987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triangle" w="lg" len="lg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48898" name="Line 6"/>
          <p:cNvSpPr>
            <a:spLocks noChangeShapeType="1"/>
          </p:cNvSpPr>
          <p:nvPr/>
        </p:nvSpPr>
        <p:spPr bwMode="auto">
          <a:xfrm>
            <a:off x="7815262" y="4966493"/>
            <a:ext cx="835025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48899" name="Text Box 8"/>
          <p:cNvSpPr txBox="1">
            <a:spLocks noChangeArrowheads="1"/>
          </p:cNvSpPr>
          <p:nvPr/>
        </p:nvSpPr>
        <p:spPr bwMode="auto">
          <a:xfrm>
            <a:off x="8701087" y="4709318"/>
            <a:ext cx="685800" cy="523220"/>
          </a:xfrm>
          <a:prstGeom prst="rect">
            <a:avLst/>
          </a:prstGeom>
          <a:solidFill>
            <a:srgbClr val="00B0F0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2800" b="1" dirty="0">
                <a:latin typeface="Times New Roman" pitchFamily="18" charset="0"/>
              </a:rPr>
              <a:t>CF</a:t>
            </a:r>
          </a:p>
        </p:txBody>
      </p:sp>
      <p:grpSp>
        <p:nvGrpSpPr>
          <p:cNvPr id="166" name="组合 28"/>
          <p:cNvGrpSpPr/>
          <p:nvPr/>
        </p:nvGrpSpPr>
        <p:grpSpPr>
          <a:xfrm>
            <a:off x="3381374" y="4966493"/>
            <a:ext cx="6781800" cy="766763"/>
            <a:chOff x="1857374" y="4966493"/>
            <a:chExt cx="6781800" cy="766763"/>
          </a:xfrm>
        </p:grpSpPr>
        <p:sp>
          <p:nvSpPr>
            <p:cNvPr id="1048900" name="Line 7"/>
            <p:cNvSpPr>
              <a:spLocks noChangeShapeType="1"/>
            </p:cNvSpPr>
            <p:nvPr/>
          </p:nvSpPr>
          <p:spPr bwMode="auto">
            <a:xfrm>
              <a:off x="1857374" y="4985543"/>
              <a:ext cx="838200" cy="0"/>
            </a:xfrm>
            <a:prstGeom prst="line">
              <a:avLst/>
            </a:prstGeom>
            <a:noFill/>
            <a:ln w="25400" cap="sq">
              <a:solidFill>
                <a:srgbClr val="FF6600"/>
              </a:solidFill>
              <a:round/>
              <a:headEnd type="none" w="sm" len="sm"/>
              <a:tailEnd type="triangle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8901" name="Line 9"/>
            <p:cNvSpPr>
              <a:spLocks noChangeShapeType="1"/>
            </p:cNvSpPr>
            <p:nvPr/>
          </p:nvSpPr>
          <p:spPr bwMode="auto">
            <a:xfrm>
              <a:off x="1857374" y="4985543"/>
              <a:ext cx="0" cy="723900"/>
            </a:xfrm>
            <a:prstGeom prst="line">
              <a:avLst/>
            </a:prstGeom>
            <a:noFill/>
            <a:ln w="25400" cap="sq">
              <a:solidFill>
                <a:srgbClr val="FF6600"/>
              </a:solidFill>
              <a:round/>
              <a:headEnd type="none" w="sm" len="sm"/>
              <a:tailEnd type="none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8902" name="Line 10"/>
            <p:cNvSpPr>
              <a:spLocks noChangeShapeType="1"/>
            </p:cNvSpPr>
            <p:nvPr/>
          </p:nvSpPr>
          <p:spPr bwMode="auto">
            <a:xfrm flipV="1">
              <a:off x="1871662" y="5714206"/>
              <a:ext cx="6753225" cy="19050"/>
            </a:xfrm>
            <a:prstGeom prst="line">
              <a:avLst/>
            </a:prstGeom>
            <a:noFill/>
            <a:ln w="25400" cap="sq">
              <a:solidFill>
                <a:srgbClr val="FF6600"/>
              </a:solidFill>
              <a:round/>
              <a:headEnd type="none" w="sm" len="sm"/>
              <a:tailEnd type="none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8903" name="Line 11"/>
            <p:cNvSpPr>
              <a:spLocks noChangeShapeType="1"/>
            </p:cNvSpPr>
            <p:nvPr/>
          </p:nvSpPr>
          <p:spPr bwMode="auto">
            <a:xfrm>
              <a:off x="8639174" y="4966493"/>
              <a:ext cx="0" cy="758825"/>
            </a:xfrm>
            <a:prstGeom prst="line">
              <a:avLst/>
            </a:prstGeom>
            <a:noFill/>
            <a:ln w="25400" cap="sq">
              <a:solidFill>
                <a:srgbClr val="FF6600"/>
              </a:solidFill>
              <a:round/>
              <a:headEnd type="none" w="sm" len="sm"/>
              <a:tailEnd type="none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8904" name="Line 22"/>
            <p:cNvSpPr>
              <a:spLocks noChangeShapeType="1"/>
            </p:cNvSpPr>
            <p:nvPr/>
          </p:nvSpPr>
          <p:spPr bwMode="auto">
            <a:xfrm>
              <a:off x="7880349" y="4966493"/>
              <a:ext cx="758825" cy="0"/>
            </a:xfrm>
            <a:prstGeom prst="line">
              <a:avLst/>
            </a:prstGeom>
            <a:noFill/>
            <a:ln w="25400" cap="sq">
              <a:solidFill>
                <a:srgbClr val="FF6600"/>
              </a:solidFill>
              <a:round/>
              <a:headEnd type="none" w="sm" len="sm"/>
              <a:tailEnd type="none" w="lg" len="lg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48905" name="TextBox 22"/>
          <p:cNvSpPr txBox="1"/>
          <p:nvPr/>
        </p:nvSpPr>
        <p:spPr>
          <a:xfrm>
            <a:off x="2072707" y="4863018"/>
            <a:ext cx="12869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latin typeface="Times New Roman" pitchFamily="18" charset="0"/>
              </a:rPr>
              <a:t>RCR</a:t>
            </a:r>
            <a:r>
              <a:rPr lang="zh-CN" altLang="en-US" sz="3200" b="1" dirty="0"/>
              <a:t>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8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48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048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1048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48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048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048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048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884" grpId="0"/>
      <p:bldP spid="1048885" grpId="0"/>
      <p:bldP spid="1048886" grpId="0" animBg="1"/>
      <p:bldP spid="1048889" grpId="0" animBg="1"/>
      <p:bldP spid="1048895" grpId="0"/>
      <p:bldP spid="1048898" grpId="0" animBg="1"/>
      <p:bldP spid="1048899" grpId="0" animBg="1"/>
      <p:bldP spid="1048905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06" name="Text Box 3"/>
          <p:cNvSpPr txBox="1">
            <a:spLocks noChangeArrowheads="1"/>
          </p:cNvSpPr>
          <p:nvPr/>
        </p:nvSpPr>
        <p:spPr bwMode="auto">
          <a:xfrm>
            <a:off x="2341096" y="116632"/>
            <a:ext cx="7620000" cy="3037498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50000"/>
              </a:spcBef>
              <a:buFontTx/>
              <a:buNone/>
            </a:pPr>
            <a:r>
              <a:rPr lang="en-US" altLang="zh-CN" sz="2800" b="1" dirty="0">
                <a:cs typeface="Times New Roman" panose="02020603050405020304" pitchFamily="18" charset="0"/>
              </a:rPr>
              <a:t>【</a:t>
            </a:r>
            <a:r>
              <a:rPr lang="zh-CN" altLang="zh-CN" sz="2800" b="1" dirty="0"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cs typeface="Times New Roman" panose="02020603050405020304" pitchFamily="18" charset="0"/>
              </a:rPr>
              <a:t>】</a:t>
            </a:r>
            <a:r>
              <a:rPr lang="zh-CN" altLang="en-US" sz="2800" b="1" dirty="0">
                <a:cs typeface="Times New Roman" panose="02020603050405020304" pitchFamily="18" charset="0"/>
              </a:rPr>
              <a:t>下</a:t>
            </a:r>
            <a:r>
              <a:rPr lang="zh-CN" altLang="zh-CN" sz="2800" b="1" dirty="0">
                <a:cs typeface="Times New Roman" panose="02020603050405020304" pitchFamily="18" charset="0"/>
              </a:rPr>
              <a:t>面程序段对从</a:t>
            </a:r>
            <a:r>
              <a:rPr lang="zh-CN" altLang="en-US" sz="2800" b="1" dirty="0">
                <a:cs typeface="Times New Roman" panose="02020603050405020304" pitchFamily="18" charset="0"/>
              </a:rPr>
              <a:t>数据段</a:t>
            </a:r>
            <a:r>
              <a:rPr lang="zh-CN" altLang="zh-CN" sz="2800" b="1" dirty="0">
                <a:cs typeface="Times New Roman" panose="02020603050405020304" pitchFamily="18" charset="0"/>
              </a:rPr>
              <a:t>存储单元M开始的三字数据执行左移一位。</a:t>
            </a:r>
            <a:br>
              <a:rPr lang="zh-CN" altLang="zh-CN" sz="2800" b="1" dirty="0">
                <a:cs typeface="Times New Roman" panose="02020603050405020304" pitchFamily="18" charset="0"/>
              </a:rPr>
            </a:br>
            <a:r>
              <a:rPr lang="zh-CN" altLang="zh-CN" sz="2800" b="1" dirty="0">
                <a:cs typeface="Times New Roman" panose="02020603050405020304" pitchFamily="18" charset="0"/>
              </a:rPr>
              <a:t>           SAL    M，1</a:t>
            </a:r>
            <a:br>
              <a:rPr lang="zh-CN" altLang="zh-CN" sz="2800" b="1" dirty="0">
                <a:cs typeface="Times New Roman" panose="02020603050405020304" pitchFamily="18" charset="0"/>
              </a:rPr>
            </a:br>
            <a:r>
              <a:rPr lang="zh-CN" altLang="zh-CN" sz="2800" b="1" dirty="0">
                <a:cs typeface="Times New Roman" panose="02020603050405020304" pitchFamily="18" charset="0"/>
              </a:rPr>
              <a:t>           RCL    M+2，1</a:t>
            </a:r>
            <a:br>
              <a:rPr lang="zh-CN" altLang="zh-CN" sz="2800" b="1" dirty="0">
                <a:cs typeface="Times New Roman" panose="02020603050405020304" pitchFamily="18" charset="0"/>
              </a:rPr>
            </a:br>
            <a:r>
              <a:rPr lang="zh-CN" altLang="zh-CN" sz="2800" b="1" dirty="0">
                <a:cs typeface="Times New Roman" panose="02020603050405020304" pitchFamily="18" charset="0"/>
              </a:rPr>
              <a:t>           RCL    M+4，1</a:t>
            </a:r>
          </a:p>
        </p:txBody>
      </p:sp>
      <p:grpSp>
        <p:nvGrpSpPr>
          <p:cNvPr id="168" name="组合 2"/>
          <p:cNvGrpSpPr/>
          <p:nvPr/>
        </p:nvGrpSpPr>
        <p:grpSpPr>
          <a:xfrm>
            <a:off x="7499920" y="4585320"/>
            <a:ext cx="3276600" cy="1585913"/>
            <a:chOff x="5867400" y="4648199"/>
            <a:chExt cx="3276600" cy="1585913"/>
          </a:xfrm>
        </p:grpSpPr>
        <p:sp>
          <p:nvSpPr>
            <p:cNvPr id="1048907" name="Rectangle 5"/>
            <p:cNvSpPr>
              <a:spLocks noChangeArrowheads="1"/>
            </p:cNvSpPr>
            <p:nvPr/>
          </p:nvSpPr>
          <p:spPr bwMode="auto">
            <a:xfrm>
              <a:off x="6629400" y="5105399"/>
              <a:ext cx="175260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/>
            </a:p>
          </p:txBody>
        </p:sp>
        <p:sp>
          <p:nvSpPr>
            <p:cNvPr id="1048908" name="Rectangle 8"/>
            <p:cNvSpPr>
              <a:spLocks noChangeArrowheads="1"/>
            </p:cNvSpPr>
            <p:nvPr/>
          </p:nvSpPr>
          <p:spPr bwMode="auto">
            <a:xfrm>
              <a:off x="5943600" y="5105399"/>
              <a:ext cx="45720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/>
            </a:p>
          </p:txBody>
        </p:sp>
        <p:sp>
          <p:nvSpPr>
            <p:cNvPr id="1048909" name="Line 10"/>
            <p:cNvSpPr>
              <a:spLocks noChangeShapeType="1"/>
            </p:cNvSpPr>
            <p:nvPr/>
          </p:nvSpPr>
          <p:spPr bwMode="auto">
            <a:xfrm flipH="1">
              <a:off x="6705600" y="5257799"/>
              <a:ext cx="1600200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8910" name="Line 11"/>
            <p:cNvSpPr>
              <a:spLocks noChangeShapeType="1"/>
            </p:cNvSpPr>
            <p:nvPr/>
          </p:nvSpPr>
          <p:spPr bwMode="auto">
            <a:xfrm flipH="1">
              <a:off x="6400800" y="5257799"/>
              <a:ext cx="2286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8911" name="Line 12"/>
            <p:cNvSpPr>
              <a:spLocks noChangeShapeType="1"/>
            </p:cNvSpPr>
            <p:nvPr/>
          </p:nvSpPr>
          <p:spPr bwMode="auto">
            <a:xfrm flipH="1">
              <a:off x="8382000" y="5257799"/>
              <a:ext cx="304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8912" name="Text Box 13"/>
            <p:cNvSpPr txBox="1">
              <a:spLocks noChangeArrowheads="1"/>
            </p:cNvSpPr>
            <p:nvPr/>
          </p:nvSpPr>
          <p:spPr bwMode="auto">
            <a:xfrm>
              <a:off x="8686800" y="5029199"/>
              <a:ext cx="457200" cy="51911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zh-CN" sz="2800" b="0"/>
                <a:t>0</a:t>
              </a:r>
            </a:p>
          </p:txBody>
        </p:sp>
        <p:sp>
          <p:nvSpPr>
            <p:cNvPr id="1048913" name="Text Box 31"/>
            <p:cNvSpPr txBox="1">
              <a:spLocks noChangeArrowheads="1"/>
            </p:cNvSpPr>
            <p:nvPr/>
          </p:nvSpPr>
          <p:spPr bwMode="auto">
            <a:xfrm>
              <a:off x="5867400" y="4648199"/>
              <a:ext cx="685800" cy="51911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zh-CN" sz="2800" b="0"/>
                <a:t>CF</a:t>
              </a:r>
            </a:p>
          </p:txBody>
        </p:sp>
        <p:sp>
          <p:nvSpPr>
            <p:cNvPr id="1048914" name="Text Box 32"/>
            <p:cNvSpPr txBox="1">
              <a:spLocks noChangeArrowheads="1"/>
            </p:cNvSpPr>
            <p:nvPr/>
          </p:nvSpPr>
          <p:spPr bwMode="auto">
            <a:xfrm>
              <a:off x="6781800" y="4648199"/>
              <a:ext cx="457200" cy="51911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zh-CN" sz="2800" b="0"/>
                <a:t>M</a:t>
              </a:r>
            </a:p>
          </p:txBody>
        </p:sp>
        <p:sp>
          <p:nvSpPr>
            <p:cNvPr id="1048915" name="Text Box 33"/>
            <p:cNvSpPr txBox="1">
              <a:spLocks noChangeArrowheads="1"/>
            </p:cNvSpPr>
            <p:nvPr/>
          </p:nvSpPr>
          <p:spPr bwMode="auto">
            <a:xfrm>
              <a:off x="7086600" y="4648199"/>
              <a:ext cx="1371600" cy="48514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zh-CN" sz="2800" b="0"/>
                <a:t>字单元</a:t>
              </a:r>
            </a:p>
          </p:txBody>
        </p:sp>
        <p:sp>
          <p:nvSpPr>
            <p:cNvPr id="1048916" name="Text Box 36"/>
            <p:cNvSpPr txBox="1">
              <a:spLocks noChangeArrowheads="1"/>
            </p:cNvSpPr>
            <p:nvPr/>
          </p:nvSpPr>
          <p:spPr bwMode="auto">
            <a:xfrm>
              <a:off x="6705600" y="5714999"/>
              <a:ext cx="990600" cy="51911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zh-CN" sz="2800" b="0"/>
                <a:t>SAL</a:t>
              </a:r>
            </a:p>
          </p:txBody>
        </p:sp>
      </p:grpSp>
      <p:grpSp>
        <p:nvGrpSpPr>
          <p:cNvPr id="169" name="组合 13"/>
          <p:cNvGrpSpPr/>
          <p:nvPr/>
        </p:nvGrpSpPr>
        <p:grpSpPr>
          <a:xfrm>
            <a:off x="4604320" y="4509120"/>
            <a:ext cx="2667000" cy="1738313"/>
            <a:chOff x="2971800" y="4571999"/>
            <a:chExt cx="2667000" cy="1738313"/>
          </a:xfrm>
        </p:grpSpPr>
        <p:sp>
          <p:nvSpPr>
            <p:cNvPr id="1048917" name="Rectangle 6"/>
            <p:cNvSpPr>
              <a:spLocks noChangeArrowheads="1"/>
            </p:cNvSpPr>
            <p:nvPr/>
          </p:nvSpPr>
          <p:spPr bwMode="auto">
            <a:xfrm>
              <a:off x="3276600" y="5105399"/>
              <a:ext cx="1524000" cy="3810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/>
            </a:p>
          </p:txBody>
        </p:sp>
        <p:sp>
          <p:nvSpPr>
            <p:cNvPr id="1048918" name="Rectangle 14"/>
            <p:cNvSpPr>
              <a:spLocks noChangeArrowheads="1"/>
            </p:cNvSpPr>
            <p:nvPr/>
          </p:nvSpPr>
          <p:spPr bwMode="auto">
            <a:xfrm>
              <a:off x="5105400" y="5105399"/>
              <a:ext cx="457200" cy="381000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/>
            </a:p>
          </p:txBody>
        </p:sp>
        <p:sp>
          <p:nvSpPr>
            <p:cNvPr id="1048919" name="Line 15"/>
            <p:cNvSpPr>
              <a:spLocks noChangeShapeType="1"/>
            </p:cNvSpPr>
            <p:nvPr/>
          </p:nvSpPr>
          <p:spPr bwMode="auto">
            <a:xfrm flipH="1">
              <a:off x="4800600" y="5257799"/>
              <a:ext cx="304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8920" name="Line 16"/>
            <p:cNvSpPr>
              <a:spLocks noChangeShapeType="1"/>
            </p:cNvSpPr>
            <p:nvPr/>
          </p:nvSpPr>
          <p:spPr bwMode="auto">
            <a:xfrm flipH="1">
              <a:off x="3048000" y="5257799"/>
              <a:ext cx="2286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8921" name="Line 17"/>
            <p:cNvSpPr>
              <a:spLocks noChangeShapeType="1"/>
            </p:cNvSpPr>
            <p:nvPr/>
          </p:nvSpPr>
          <p:spPr bwMode="auto">
            <a:xfrm>
              <a:off x="3048000" y="5257799"/>
              <a:ext cx="0" cy="457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8922" name="Line 18"/>
            <p:cNvSpPr>
              <a:spLocks noChangeShapeType="1"/>
            </p:cNvSpPr>
            <p:nvPr/>
          </p:nvSpPr>
          <p:spPr bwMode="auto">
            <a:xfrm>
              <a:off x="3048000" y="5714999"/>
              <a:ext cx="23160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8923" name="Line 19"/>
            <p:cNvSpPr>
              <a:spLocks noChangeShapeType="1"/>
            </p:cNvSpPr>
            <p:nvPr/>
          </p:nvSpPr>
          <p:spPr bwMode="auto">
            <a:xfrm flipV="1">
              <a:off x="5364088" y="5486399"/>
              <a:ext cx="0" cy="228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8924" name="Line 27"/>
            <p:cNvSpPr>
              <a:spLocks noChangeShapeType="1"/>
            </p:cNvSpPr>
            <p:nvPr/>
          </p:nvSpPr>
          <p:spPr bwMode="auto">
            <a:xfrm flipH="1">
              <a:off x="3352800" y="5257799"/>
              <a:ext cx="1371600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8925" name="Text Box 30"/>
            <p:cNvSpPr txBox="1">
              <a:spLocks noChangeArrowheads="1"/>
            </p:cNvSpPr>
            <p:nvPr/>
          </p:nvSpPr>
          <p:spPr bwMode="auto">
            <a:xfrm>
              <a:off x="4953000" y="4648199"/>
              <a:ext cx="685800" cy="51911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zh-CN" sz="2800"/>
                <a:t>CF</a:t>
              </a:r>
            </a:p>
          </p:txBody>
        </p:sp>
        <p:sp>
          <p:nvSpPr>
            <p:cNvPr id="1048926" name="Text Box 34"/>
            <p:cNvSpPr txBox="1">
              <a:spLocks noChangeArrowheads="1"/>
            </p:cNvSpPr>
            <p:nvPr/>
          </p:nvSpPr>
          <p:spPr bwMode="auto">
            <a:xfrm>
              <a:off x="2971800" y="4571999"/>
              <a:ext cx="2057400" cy="51911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zh-CN" sz="2800"/>
                <a:t>M+2字单元</a:t>
              </a:r>
            </a:p>
          </p:txBody>
        </p:sp>
        <p:sp>
          <p:nvSpPr>
            <p:cNvPr id="1048927" name="Text Box 37"/>
            <p:cNvSpPr txBox="1">
              <a:spLocks noChangeArrowheads="1"/>
            </p:cNvSpPr>
            <p:nvPr/>
          </p:nvSpPr>
          <p:spPr bwMode="auto">
            <a:xfrm>
              <a:off x="3733800" y="5791199"/>
              <a:ext cx="1143000" cy="51911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zh-CN" sz="2800" b="0"/>
                <a:t>RCL</a:t>
              </a:r>
            </a:p>
          </p:txBody>
        </p:sp>
      </p:grpSp>
      <p:grpSp>
        <p:nvGrpSpPr>
          <p:cNvPr id="170" name="组合 25"/>
          <p:cNvGrpSpPr/>
          <p:nvPr/>
        </p:nvGrpSpPr>
        <p:grpSpPr>
          <a:xfrm>
            <a:off x="1740024" y="4509120"/>
            <a:ext cx="2667000" cy="1738313"/>
            <a:chOff x="0" y="4571999"/>
            <a:chExt cx="2667000" cy="1738313"/>
          </a:xfrm>
        </p:grpSpPr>
        <p:sp>
          <p:nvSpPr>
            <p:cNvPr id="1048928" name="Rectangle 7"/>
            <p:cNvSpPr>
              <a:spLocks noChangeArrowheads="1"/>
            </p:cNvSpPr>
            <p:nvPr/>
          </p:nvSpPr>
          <p:spPr bwMode="auto">
            <a:xfrm>
              <a:off x="304800" y="5105399"/>
              <a:ext cx="144780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/>
            </a:p>
          </p:txBody>
        </p:sp>
        <p:sp>
          <p:nvSpPr>
            <p:cNvPr id="1048929" name="Rectangle 9"/>
            <p:cNvSpPr>
              <a:spLocks noChangeArrowheads="1"/>
            </p:cNvSpPr>
            <p:nvPr/>
          </p:nvSpPr>
          <p:spPr bwMode="auto">
            <a:xfrm>
              <a:off x="2057400" y="5105399"/>
              <a:ext cx="45720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/>
            </a:p>
          </p:txBody>
        </p:sp>
        <p:sp>
          <p:nvSpPr>
            <p:cNvPr id="1048930" name="Line 21"/>
            <p:cNvSpPr>
              <a:spLocks noChangeShapeType="1"/>
            </p:cNvSpPr>
            <p:nvPr/>
          </p:nvSpPr>
          <p:spPr bwMode="auto">
            <a:xfrm flipH="1">
              <a:off x="1752600" y="5257799"/>
              <a:ext cx="304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8931" name="Line 22"/>
            <p:cNvSpPr>
              <a:spLocks noChangeShapeType="1"/>
            </p:cNvSpPr>
            <p:nvPr/>
          </p:nvSpPr>
          <p:spPr bwMode="auto">
            <a:xfrm flipH="1">
              <a:off x="0" y="5257799"/>
              <a:ext cx="304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8932" name="Line 23"/>
            <p:cNvSpPr>
              <a:spLocks noChangeShapeType="1"/>
            </p:cNvSpPr>
            <p:nvPr/>
          </p:nvSpPr>
          <p:spPr bwMode="auto">
            <a:xfrm>
              <a:off x="0" y="5257799"/>
              <a:ext cx="0" cy="457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8933" name="Line 24"/>
            <p:cNvSpPr>
              <a:spLocks noChangeShapeType="1"/>
            </p:cNvSpPr>
            <p:nvPr/>
          </p:nvSpPr>
          <p:spPr bwMode="auto">
            <a:xfrm>
              <a:off x="0" y="5714999"/>
              <a:ext cx="2286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8934" name="Line 28"/>
            <p:cNvSpPr>
              <a:spLocks noChangeShapeType="1"/>
            </p:cNvSpPr>
            <p:nvPr/>
          </p:nvSpPr>
          <p:spPr bwMode="auto">
            <a:xfrm flipH="1">
              <a:off x="533400" y="5257799"/>
              <a:ext cx="1066800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8935" name="Text Box 29"/>
            <p:cNvSpPr txBox="1">
              <a:spLocks noChangeArrowheads="1"/>
            </p:cNvSpPr>
            <p:nvPr/>
          </p:nvSpPr>
          <p:spPr bwMode="auto">
            <a:xfrm>
              <a:off x="1981200" y="4648199"/>
              <a:ext cx="685800" cy="51911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zh-CN" sz="2800" b="0"/>
                <a:t>CF</a:t>
              </a:r>
            </a:p>
          </p:txBody>
        </p:sp>
        <p:sp>
          <p:nvSpPr>
            <p:cNvPr id="1048936" name="Text Box 35"/>
            <p:cNvSpPr txBox="1">
              <a:spLocks noChangeArrowheads="1"/>
            </p:cNvSpPr>
            <p:nvPr/>
          </p:nvSpPr>
          <p:spPr bwMode="auto">
            <a:xfrm>
              <a:off x="0" y="4571999"/>
              <a:ext cx="1981200" cy="51911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zh-CN" sz="2800"/>
                <a:t>M+4字单元</a:t>
              </a:r>
            </a:p>
          </p:txBody>
        </p:sp>
        <p:sp>
          <p:nvSpPr>
            <p:cNvPr id="1048937" name="Text Box 38"/>
            <p:cNvSpPr txBox="1">
              <a:spLocks noChangeArrowheads="1"/>
            </p:cNvSpPr>
            <p:nvPr/>
          </p:nvSpPr>
          <p:spPr bwMode="auto">
            <a:xfrm>
              <a:off x="838200" y="5791199"/>
              <a:ext cx="1143000" cy="51911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zh-CN" sz="2800" b="0"/>
                <a:t>RCL</a:t>
              </a:r>
            </a:p>
          </p:txBody>
        </p:sp>
        <p:sp>
          <p:nvSpPr>
            <p:cNvPr id="1048938" name="Line 19"/>
            <p:cNvSpPr>
              <a:spLocks noChangeShapeType="1"/>
            </p:cNvSpPr>
            <p:nvPr/>
          </p:nvSpPr>
          <p:spPr bwMode="auto">
            <a:xfrm flipV="1">
              <a:off x="2286000" y="5495923"/>
              <a:ext cx="0" cy="228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48939" name="文本框 37"/>
          <p:cNvSpPr txBox="1"/>
          <p:nvPr/>
        </p:nvSpPr>
        <p:spPr>
          <a:xfrm>
            <a:off x="2093735" y="3531468"/>
            <a:ext cx="60740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移位指令共同特点：移出位都送给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CF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48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48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906" grpId="0"/>
      <p:bldP spid="104893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Rectangle 3"/>
          <p:cNvSpPr txBox="1">
            <a:spLocks noChangeArrowheads="1"/>
          </p:cNvSpPr>
          <p:nvPr/>
        </p:nvSpPr>
        <p:spPr>
          <a:xfrm>
            <a:off x="2423592" y="692696"/>
            <a:ext cx="7416824" cy="18002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3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例，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MOV  AL，78H</a:t>
            </a:r>
          </a:p>
          <a:p>
            <a:pPr marL="0">
              <a:lnSpc>
                <a:spcPct val="13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ADD  AL，99H</a:t>
            </a:r>
          </a:p>
          <a:p>
            <a:pPr marL="0">
              <a:lnSpc>
                <a:spcPct val="13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分析指令执行后6个状态标志位的状态。</a:t>
            </a:r>
          </a:p>
        </p:txBody>
      </p:sp>
      <p:grpSp>
        <p:nvGrpSpPr>
          <p:cNvPr id="90" name="组合 6"/>
          <p:cNvGrpSpPr/>
          <p:nvPr/>
        </p:nvGrpSpPr>
        <p:grpSpPr>
          <a:xfrm>
            <a:off x="4118446" y="2564904"/>
            <a:ext cx="3614738" cy="1905000"/>
            <a:chOff x="2594446" y="2564904"/>
            <a:chExt cx="3614738" cy="1905000"/>
          </a:xfrm>
        </p:grpSpPr>
        <p:sp>
          <p:nvSpPr>
            <p:cNvPr id="1048629" name="Rectangle 3"/>
            <p:cNvSpPr txBox="1">
              <a:spLocks noChangeArrowheads="1"/>
            </p:cNvSpPr>
            <p:nvPr/>
          </p:nvSpPr>
          <p:spPr>
            <a:xfrm>
              <a:off x="2627784" y="2564904"/>
              <a:ext cx="3581400" cy="1905000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Font typeface="Wingdings" pitchFamily="2" charset="2"/>
                <a:buNone/>
              </a:pP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01111000</a:t>
              </a:r>
            </a:p>
            <a:p>
              <a:pPr>
                <a:buFont typeface="Wingdings" pitchFamily="2" charset="2"/>
                <a:buNone/>
              </a:pP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+    10011001</a:t>
              </a:r>
            </a:p>
            <a:p>
              <a:pPr>
                <a:buFont typeface="Wingdings" pitchFamily="2" charset="2"/>
                <a:buNone/>
              </a:pP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00010001</a:t>
              </a:r>
            </a:p>
          </p:txBody>
        </p:sp>
        <p:sp>
          <p:nvSpPr>
            <p:cNvPr id="1048630" name="Line 4"/>
            <p:cNvSpPr>
              <a:spLocks noChangeShapeType="1"/>
            </p:cNvSpPr>
            <p:nvPr/>
          </p:nvSpPr>
          <p:spPr bwMode="auto">
            <a:xfrm>
              <a:off x="2594446" y="3607891"/>
              <a:ext cx="2971800" cy="0"/>
            </a:xfrm>
            <a:prstGeom prst="line">
              <a:avLst/>
            </a:prstGeom>
            <a:noFill/>
            <a:ln w="25400" cap="sq">
              <a:solidFill>
                <a:srgbClr val="339966"/>
              </a:solidFill>
              <a:round/>
              <a:headEnd type="none" w="sm" len="sm"/>
              <a:tailEnd type="none" w="lg" len="lg"/>
            </a:ln>
          </p:spPr>
          <p:txBody>
            <a:bodyPr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8631" name="Text Box 5"/>
            <p:cNvSpPr txBox="1">
              <a:spLocks noChangeArrowheads="1"/>
            </p:cNvSpPr>
            <p:nvPr/>
          </p:nvSpPr>
          <p:spPr bwMode="auto">
            <a:xfrm>
              <a:off x="2915816" y="3607891"/>
              <a:ext cx="345753" cy="510540"/>
            </a:xfrm>
            <a:prstGeom prst="rect">
              <a:avLst/>
            </a:prstGeom>
            <a:noFill/>
            <a:ln w="25400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</p:spPr>
          <p:txBody>
            <a:bodyPr wrap="square">
              <a:spAutoFit/>
            </a:bodyPr>
            <a:lstStyle>
              <a:lvl1pPr eaLnBrk="0" hangingPunct="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 b="1">
                  <a:solidFill>
                    <a:schemeClr val="tx2"/>
                  </a:solidFill>
                  <a:latin typeface="Tahoma" pitchFamily="34" charset="0"/>
                  <a:ea typeface="楷体_GB2312" pitchFamily="49" charset="-122"/>
                </a:defRPr>
              </a:lvl1pPr>
              <a:lvl2pPr marL="742950" indent="-285750" eaLnBrk="0" hangingPunct="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 b="1">
                  <a:solidFill>
                    <a:schemeClr val="tx1"/>
                  </a:solidFill>
                  <a:latin typeface="Tahoma" pitchFamily="34" charset="0"/>
                  <a:ea typeface="楷体_GB2312" pitchFamily="49" charset="-122"/>
                </a:defRPr>
              </a:lvl2pPr>
              <a:lvl3pPr marL="1143000" indent="-228600" eaLnBrk="0" hangingPunct="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000" b="1">
                  <a:solidFill>
                    <a:srgbClr val="FF0000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zh-CN" altLang="en-US">
                  <a:solidFill>
                    <a:srgbClr val="FF0000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rPr>
                <a:t>1</a:t>
              </a:r>
            </a:p>
          </p:txBody>
        </p:sp>
      </p:grpSp>
      <p:sp>
        <p:nvSpPr>
          <p:cNvPr id="1048632" name="Text Box 6"/>
          <p:cNvSpPr txBox="1">
            <a:spLocks noChangeArrowheads="1"/>
          </p:cNvSpPr>
          <p:nvPr/>
        </p:nvSpPr>
        <p:spPr bwMode="auto">
          <a:xfrm>
            <a:off x="3071664" y="4795317"/>
            <a:ext cx="6324600" cy="171688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标志位状态： </a:t>
            </a:r>
            <a:r>
              <a:rPr kumimoji="1"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CF=             SF=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                 AF=             ZF=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                  PF=            OF=</a:t>
            </a:r>
          </a:p>
        </p:txBody>
      </p:sp>
      <p:sp>
        <p:nvSpPr>
          <p:cNvPr id="1048633" name="文本框 7"/>
          <p:cNvSpPr txBox="1"/>
          <p:nvPr/>
        </p:nvSpPr>
        <p:spPr>
          <a:xfrm>
            <a:off x="6233964" y="4785797"/>
            <a:ext cx="3162300" cy="1716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1                 0</a:t>
            </a:r>
          </a:p>
          <a:p>
            <a:pPr>
              <a:lnSpc>
                <a:spcPct val="130000"/>
              </a:lnSpc>
            </a:pP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1                 0</a:t>
            </a:r>
          </a:p>
          <a:p>
            <a:pPr>
              <a:lnSpc>
                <a:spcPct val="130000"/>
              </a:lnSpc>
            </a:pP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1                 0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8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48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48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32" grpId="0"/>
      <p:bldP spid="1048633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40" name="文本框 1"/>
          <p:cNvSpPr txBox="1"/>
          <p:nvPr/>
        </p:nvSpPr>
        <p:spPr>
          <a:xfrm>
            <a:off x="2279576" y="836712"/>
            <a:ext cx="7632848" cy="168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例，将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DX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AX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两个寄存器组成的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位有符号数，其中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AX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为低位部分。先进行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位右移操作，然后再进行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位左移操作。</a:t>
            </a:r>
          </a:p>
        </p:txBody>
      </p:sp>
      <p:sp>
        <p:nvSpPr>
          <p:cNvPr id="1048941" name="文本框 2"/>
          <p:cNvSpPr txBox="1"/>
          <p:nvPr/>
        </p:nvSpPr>
        <p:spPr>
          <a:xfrm>
            <a:off x="4511824" y="2996952"/>
            <a:ext cx="2354580" cy="17678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SAR    DX,    1</a:t>
            </a:r>
          </a:p>
          <a:p>
            <a:pPr>
              <a:lnSpc>
                <a:spcPct val="13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RCR    AX,    1</a:t>
            </a:r>
          </a:p>
          <a:p>
            <a:pPr>
              <a:lnSpc>
                <a:spcPct val="13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     AX,    1</a:t>
            </a:r>
          </a:p>
          <a:p>
            <a:pPr>
              <a:lnSpc>
                <a:spcPct val="13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RCL    DX,    1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48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941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组合 1"/>
          <p:cNvGrpSpPr/>
          <p:nvPr/>
        </p:nvGrpSpPr>
        <p:grpSpPr>
          <a:xfrm>
            <a:off x="2351584" y="0"/>
            <a:ext cx="5040560" cy="839639"/>
            <a:chOff x="827584" y="0"/>
            <a:chExt cx="5040560" cy="839639"/>
          </a:xfrm>
        </p:grpSpPr>
        <p:sp>
          <p:nvSpPr>
            <p:cNvPr id="1048942" name="六边形 2"/>
            <p:cNvSpPr/>
            <p:nvPr/>
          </p:nvSpPr>
          <p:spPr>
            <a:xfrm>
              <a:off x="1119858" y="93956"/>
              <a:ext cx="4748286" cy="649825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5000"/>
                    <a:lumOff val="1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3500000" scaled="1"/>
            </a:gradFill>
            <a:ln>
              <a:gradFill>
                <a:gsLst>
                  <a:gs pos="0">
                    <a:schemeClr val="bg1">
                      <a:lumMod val="71000"/>
                      <a:lumOff val="29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</a:ln>
            <a:effectLst>
              <a:outerShdw blurRad="482600" dist="241300" dir="2700000" algn="tl" rotWithShape="0">
                <a:prstClr val="black">
                  <a:alpha val="4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12.3.4   </a:t>
              </a:r>
              <a:r>
                <a:rPr lang="zh-CN" altLang="en-US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串操作指令</a:t>
              </a:r>
              <a:endPara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74" name="组合 3"/>
            <p:cNvGrpSpPr/>
            <p:nvPr/>
          </p:nvGrpSpPr>
          <p:grpSpPr>
            <a:xfrm>
              <a:off x="827584" y="0"/>
              <a:ext cx="864096" cy="839639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048943" name="同心圆 215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1048944" name="椭圆 8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  <p:grpSp>
          <p:nvGrpSpPr>
            <p:cNvPr id="175" name="组合 4"/>
            <p:cNvGrpSpPr/>
            <p:nvPr/>
          </p:nvGrpSpPr>
          <p:grpSpPr>
            <a:xfrm>
              <a:off x="1043607" y="174509"/>
              <a:ext cx="449306" cy="473563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048945" name="同心圆 220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1048946" name="椭圆 6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</p:grpSp>
      <p:sp>
        <p:nvSpPr>
          <p:cNvPr id="1048947" name="文本框 9"/>
          <p:cNvSpPr txBox="1"/>
          <p:nvPr/>
        </p:nvSpPr>
        <p:spPr>
          <a:xfrm>
            <a:off x="2214176" y="1988840"/>
            <a:ext cx="7776864" cy="1183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800" b="1"/>
              <a:t>存储器中地址连续的若干单元的字符或数据称为字符串或数据串。</a:t>
            </a:r>
          </a:p>
        </p:txBody>
      </p:sp>
      <p:sp>
        <p:nvSpPr>
          <p:cNvPr id="1048948" name="椭圆 10"/>
          <p:cNvSpPr/>
          <p:nvPr/>
        </p:nvSpPr>
        <p:spPr>
          <a:xfrm>
            <a:off x="1919536" y="1206334"/>
            <a:ext cx="499606" cy="504056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88900" dist="63500" dir="8100000" algn="tr" rotWithShape="0">
              <a:prstClr val="black">
                <a:alpha val="5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28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48949" name="文本框 11"/>
          <p:cNvSpPr txBox="1"/>
          <p:nvPr/>
        </p:nvSpPr>
        <p:spPr>
          <a:xfrm>
            <a:off x="2419142" y="1196752"/>
            <a:ext cx="894080" cy="4851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/>
              <a:t>定义</a:t>
            </a:r>
          </a:p>
        </p:txBody>
      </p:sp>
      <p:sp>
        <p:nvSpPr>
          <p:cNvPr id="1048950" name="文本框 12"/>
          <p:cNvSpPr txBox="1"/>
          <p:nvPr/>
        </p:nvSpPr>
        <p:spPr>
          <a:xfrm>
            <a:off x="2214176" y="3429000"/>
            <a:ext cx="7776864" cy="1183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800" b="1" dirty="0"/>
              <a:t>串操作指令就是用来对串中每个字符或数据做同样操作的指令。</a:t>
            </a:r>
          </a:p>
        </p:txBody>
      </p:sp>
      <p:sp>
        <p:nvSpPr>
          <p:cNvPr id="1048951" name="文本框 13"/>
          <p:cNvSpPr txBox="1"/>
          <p:nvPr/>
        </p:nvSpPr>
        <p:spPr>
          <a:xfrm>
            <a:off x="2214176" y="4841200"/>
            <a:ext cx="7776864" cy="1235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800" b="1" dirty="0"/>
              <a:t>每执行一次操作后能够</a:t>
            </a:r>
            <a:r>
              <a:rPr lang="zh-CN" altLang="en-US" sz="2800" b="1" i="1" dirty="0"/>
              <a:t>自动修改指针</a:t>
            </a:r>
            <a:r>
              <a:rPr lang="zh-CN" altLang="en-US" sz="2800" b="1" dirty="0"/>
              <a:t>，再执行下一次操作。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48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48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48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947" grpId="0"/>
      <p:bldP spid="1048950" grpId="0"/>
      <p:bldP spid="1048951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52" name="文本框 1"/>
          <p:cNvSpPr txBox="1"/>
          <p:nvPr/>
        </p:nvSpPr>
        <p:spPr>
          <a:xfrm>
            <a:off x="2214176" y="1761164"/>
            <a:ext cx="7776864" cy="1235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① </a:t>
            </a:r>
            <a:r>
              <a:rPr lang="zh-CN" altLang="en-US" sz="28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源串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默认为</a:t>
            </a:r>
            <a:r>
              <a:rPr lang="zh-CN" alt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数据段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28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允许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段重设，偏移地址用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寄存器指定，即源串指针为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DS:SI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1048953" name="椭圆 2"/>
          <p:cNvSpPr/>
          <p:nvPr/>
        </p:nvSpPr>
        <p:spPr>
          <a:xfrm>
            <a:off x="1919536" y="920061"/>
            <a:ext cx="499606" cy="504056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88900" dist="63500" dir="8100000" algn="tr" rotWithShape="0">
              <a:prstClr val="black">
                <a:alpha val="5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28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48954" name="文本框 3"/>
          <p:cNvSpPr txBox="1"/>
          <p:nvPr/>
        </p:nvSpPr>
        <p:spPr>
          <a:xfrm>
            <a:off x="2419142" y="910479"/>
            <a:ext cx="1605280" cy="4851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/>
              <a:t>共同特点</a:t>
            </a:r>
          </a:p>
        </p:txBody>
      </p:sp>
      <p:sp>
        <p:nvSpPr>
          <p:cNvPr id="1048955" name="文本框 4"/>
          <p:cNvSpPr txBox="1"/>
          <p:nvPr/>
        </p:nvSpPr>
        <p:spPr>
          <a:xfrm>
            <a:off x="2169339" y="3140968"/>
            <a:ext cx="7776864" cy="1235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② </a:t>
            </a:r>
            <a:r>
              <a:rPr lang="zh-CN" altLang="en-US" sz="28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目的串</a:t>
            </a:r>
            <a:r>
              <a:rPr lang="zh-CN" alt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默认为</a:t>
            </a:r>
            <a:r>
              <a:rPr lang="zh-CN" alt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附加段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28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不允许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段重设，偏移地址用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寄存器指定，即目的串指针为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ES:DI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1048956" name="文本框 5"/>
          <p:cNvSpPr txBox="1"/>
          <p:nvPr/>
        </p:nvSpPr>
        <p:spPr>
          <a:xfrm>
            <a:off x="2185817" y="4653136"/>
            <a:ext cx="7776864" cy="624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③</a:t>
            </a:r>
            <a:r>
              <a:rPr lang="zh-CN" altLang="en-US" sz="28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串长度值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放在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CX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寄存器中。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48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48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48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952" grpId="0"/>
      <p:bldP spid="1048955" grpId="0"/>
      <p:bldP spid="1048956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57" name="文本框 1"/>
          <p:cNvSpPr txBox="1"/>
          <p:nvPr/>
        </p:nvSpPr>
        <p:spPr>
          <a:xfrm>
            <a:off x="2207568" y="1193116"/>
            <a:ext cx="7776864" cy="3037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④在对每个字节（或字）操作后，</a:t>
            </a:r>
            <a:r>
              <a:rPr lang="en-US" altLang="zh-CN" sz="28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zh-CN" altLang="en-US" sz="28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8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寄存器的内容</a:t>
            </a:r>
            <a:r>
              <a:rPr lang="zh-CN" altLang="en-US" sz="28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自动修改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。修改方向与标志位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有关，若</a:t>
            </a:r>
            <a:r>
              <a:rPr lang="en-US" altLang="zh-CN" sz="28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DF=0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按</a:t>
            </a:r>
            <a:r>
              <a:rPr lang="zh-CN" altLang="en-US" sz="28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地址增量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方向修改（对字节操作加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，对字操作加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），否则按地址减量方向修改。</a:t>
            </a:r>
          </a:p>
        </p:txBody>
      </p:sp>
      <p:sp>
        <p:nvSpPr>
          <p:cNvPr id="1048958" name="文本框 2"/>
          <p:cNvSpPr txBox="1"/>
          <p:nvPr/>
        </p:nvSpPr>
        <p:spPr>
          <a:xfrm>
            <a:off x="2207568" y="4505484"/>
            <a:ext cx="7776864" cy="18310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⑤可以在串操作指令前使用</a:t>
            </a:r>
            <a:r>
              <a:rPr lang="zh-CN" altLang="en-US" sz="28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重复前缀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，在每次串操作后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CX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的内容自动减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，直至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CX=0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或满足指定的条件为止。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48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48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957" grpId="0"/>
      <p:bldP spid="1048958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59" name="文本框 1"/>
          <p:cNvSpPr txBox="1"/>
          <p:nvPr/>
        </p:nvSpPr>
        <p:spPr>
          <a:xfrm>
            <a:off x="2207568" y="1628800"/>
            <a:ext cx="7776864" cy="1259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①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28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无条件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重复前缀，重复执行规定的操作，直至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CX=0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1048960" name="椭圆 2"/>
          <p:cNvSpPr/>
          <p:nvPr/>
        </p:nvSpPr>
        <p:spPr>
          <a:xfrm>
            <a:off x="1919536" y="920061"/>
            <a:ext cx="499606" cy="504056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88900" dist="63500" dir="8100000" algn="tr" rotWithShape="0">
              <a:prstClr val="black">
                <a:alpha val="5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28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48961" name="文本框 3"/>
          <p:cNvSpPr txBox="1"/>
          <p:nvPr/>
        </p:nvSpPr>
        <p:spPr>
          <a:xfrm>
            <a:off x="2419142" y="910479"/>
            <a:ext cx="1605280" cy="4851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/>
              <a:t>重复前缀</a:t>
            </a:r>
          </a:p>
        </p:txBody>
      </p:sp>
      <p:sp>
        <p:nvSpPr>
          <p:cNvPr id="1048962" name="文本框 4"/>
          <p:cNvSpPr txBox="1"/>
          <p:nvPr/>
        </p:nvSpPr>
        <p:spPr>
          <a:xfrm>
            <a:off x="2152963" y="2921308"/>
            <a:ext cx="7776864" cy="12598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②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REPE/REPZ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28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相等 </a:t>
            </a:r>
            <a:r>
              <a:rPr lang="en-US" altLang="zh-CN" sz="28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zh-CN" altLang="en-US" sz="28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结果为</a:t>
            </a:r>
            <a:r>
              <a:rPr lang="en-US" altLang="zh-CN" sz="28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时重复，即</a:t>
            </a:r>
            <a:r>
              <a:rPr lang="en-US" altLang="zh-CN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ZF=1,</a:t>
            </a:r>
            <a:r>
              <a:rPr lang="zh-CN" alt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且</a:t>
            </a:r>
            <a:r>
              <a:rPr lang="en-US" altLang="zh-CN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CX≠0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1048963" name="文本框 5"/>
          <p:cNvSpPr txBox="1"/>
          <p:nvPr/>
        </p:nvSpPr>
        <p:spPr>
          <a:xfrm>
            <a:off x="2207568" y="4217452"/>
            <a:ext cx="7776864" cy="1259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③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REPNE/REPNZ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28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相等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结果</a:t>
            </a:r>
            <a:r>
              <a:rPr lang="zh-CN" altLang="en-US" sz="28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时重复，即</a:t>
            </a:r>
            <a:r>
              <a:rPr lang="en-US" altLang="zh-CN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ZF=0,</a:t>
            </a:r>
            <a:r>
              <a:rPr lang="zh-CN" alt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且</a:t>
            </a:r>
            <a:r>
              <a:rPr lang="en-US" altLang="zh-CN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CX≠0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1048964" name="文本框 6"/>
          <p:cNvSpPr txBox="1"/>
          <p:nvPr/>
        </p:nvSpPr>
        <p:spPr>
          <a:xfrm>
            <a:off x="2208064" y="5540774"/>
            <a:ext cx="7776864" cy="624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④重复前缀操作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不影响标志位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48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48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48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48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959" grpId="0"/>
      <p:bldP spid="1048962" grpId="0"/>
      <p:bldP spid="1048963" grpId="0"/>
      <p:bldP spid="1048964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65" name="椭圆 1"/>
          <p:cNvSpPr/>
          <p:nvPr/>
        </p:nvSpPr>
        <p:spPr>
          <a:xfrm>
            <a:off x="2500050" y="142349"/>
            <a:ext cx="499606" cy="504056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88900" dist="63500" dir="8100000" algn="tr" rotWithShape="0">
              <a:prstClr val="black">
                <a:alpha val="5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endParaRPr lang="zh-CN" altLang="en-US" sz="28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48966" name="文本框 2"/>
          <p:cNvSpPr txBox="1"/>
          <p:nvPr/>
        </p:nvSpPr>
        <p:spPr>
          <a:xfrm>
            <a:off x="2999656" y="132767"/>
            <a:ext cx="1960880" cy="4851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/>
              <a:t>串操作指令</a:t>
            </a:r>
          </a:p>
        </p:txBody>
      </p:sp>
      <p:sp>
        <p:nvSpPr>
          <p:cNvPr id="1048967" name="文本框 3"/>
          <p:cNvSpPr txBox="1"/>
          <p:nvPr/>
        </p:nvSpPr>
        <p:spPr>
          <a:xfrm>
            <a:off x="2207568" y="908720"/>
            <a:ext cx="7776864" cy="1227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串操作指令是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8086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指令系统中唯一能直接处理源和目标操作数都在存储单元的指令。</a:t>
            </a:r>
          </a:p>
        </p:txBody>
      </p:sp>
      <p:sp>
        <p:nvSpPr>
          <p:cNvPr id="1048968" name="文本框 4"/>
          <p:cNvSpPr txBox="1"/>
          <p:nvPr/>
        </p:nvSpPr>
        <p:spPr>
          <a:xfrm>
            <a:off x="2226608" y="2276872"/>
            <a:ext cx="7776864" cy="675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）串传送指令</a:t>
            </a:r>
          </a:p>
        </p:txBody>
      </p:sp>
      <p:sp>
        <p:nvSpPr>
          <p:cNvPr id="1048969" name="文本框 5"/>
          <p:cNvSpPr txBox="1"/>
          <p:nvPr/>
        </p:nvSpPr>
        <p:spPr>
          <a:xfrm>
            <a:off x="3170963" y="2983697"/>
            <a:ext cx="6957485" cy="624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MOVSB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：一次完成一个字节的传送</a:t>
            </a:r>
          </a:p>
        </p:txBody>
      </p:sp>
      <p:sp>
        <p:nvSpPr>
          <p:cNvPr id="1048970" name="文本框 6"/>
          <p:cNvSpPr txBox="1"/>
          <p:nvPr/>
        </p:nvSpPr>
        <p:spPr>
          <a:xfrm>
            <a:off x="3168195" y="3631769"/>
            <a:ext cx="5952141" cy="624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MOVSW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：一次完成一个字的传送</a:t>
            </a:r>
          </a:p>
        </p:txBody>
      </p:sp>
      <p:sp>
        <p:nvSpPr>
          <p:cNvPr id="1048971" name="文本框 7"/>
          <p:cNvSpPr txBox="1"/>
          <p:nvPr/>
        </p:nvSpPr>
        <p:spPr>
          <a:xfrm>
            <a:off x="2030289" y="5733256"/>
            <a:ext cx="8227952" cy="624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常与无条件重复前缀 </a:t>
            </a:r>
            <a:r>
              <a:rPr lang="en-US" altLang="zh-CN" sz="28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联合使用，不影响标志位</a:t>
            </a:r>
          </a:p>
        </p:txBody>
      </p:sp>
      <p:sp>
        <p:nvSpPr>
          <p:cNvPr id="1048972" name="文本框 8"/>
          <p:cNvSpPr txBox="1"/>
          <p:nvPr/>
        </p:nvSpPr>
        <p:spPr>
          <a:xfrm>
            <a:off x="3168194" y="4365104"/>
            <a:ext cx="6024149" cy="1232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实现的操作：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DS:[SI] →ES:[DI]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    </a:t>
            </a:r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SI+n→SI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DI+n→DI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48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48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48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48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48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48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967" grpId="0"/>
      <p:bldP spid="1048968" grpId="0"/>
      <p:bldP spid="1048969" grpId="0"/>
      <p:bldP spid="1048970" grpId="0"/>
      <p:bldP spid="1048971" grpId="0"/>
      <p:bldP spid="1048972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74" name="文本框 1"/>
          <p:cNvSpPr txBox="1"/>
          <p:nvPr/>
        </p:nvSpPr>
        <p:spPr>
          <a:xfrm>
            <a:off x="2423592" y="0"/>
            <a:ext cx="8064896" cy="1065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例，将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2000H:1200H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地址开始的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个字节传送到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6000H:0000H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开始的内存单元。</a:t>
            </a:r>
          </a:p>
        </p:txBody>
      </p:sp>
      <p:sp>
        <p:nvSpPr>
          <p:cNvPr id="1048975" name="文本框 2"/>
          <p:cNvSpPr txBox="1"/>
          <p:nvPr/>
        </p:nvSpPr>
        <p:spPr>
          <a:xfrm>
            <a:off x="2639616" y="1196752"/>
            <a:ext cx="5760640" cy="5205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		MOV      AX,      2000H</a:t>
            </a:r>
          </a:p>
          <a:p>
            <a:pPr>
              <a:lnSpc>
                <a:spcPct val="140000"/>
              </a:lnSpc>
            </a:pP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		MOV      DS,       AX</a:t>
            </a:r>
          </a:p>
          <a:p>
            <a:pPr>
              <a:lnSpc>
                <a:spcPct val="140000"/>
              </a:lnSpc>
            </a:pP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		MOV      AX,       6000H</a:t>
            </a:r>
          </a:p>
          <a:p>
            <a:pPr>
              <a:lnSpc>
                <a:spcPct val="140000"/>
              </a:lnSpc>
            </a:pP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		MOV      ES,        AX</a:t>
            </a:r>
          </a:p>
          <a:p>
            <a:pPr>
              <a:lnSpc>
                <a:spcPct val="140000"/>
              </a:lnSpc>
            </a:pP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		MOV      SI,        1200H</a:t>
            </a:r>
          </a:p>
          <a:p>
            <a:pPr>
              <a:lnSpc>
                <a:spcPct val="140000"/>
              </a:lnSpc>
            </a:pP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		MOV      DI,        0</a:t>
            </a:r>
          </a:p>
          <a:p>
            <a:pPr>
              <a:lnSpc>
                <a:spcPct val="140000"/>
              </a:lnSpc>
            </a:pP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		MOV      CX,       100</a:t>
            </a:r>
          </a:p>
          <a:p>
            <a:pPr>
              <a:lnSpc>
                <a:spcPct val="140000"/>
              </a:lnSpc>
            </a:pP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		CLD</a:t>
            </a:r>
          </a:p>
          <a:p>
            <a:pPr>
              <a:lnSpc>
                <a:spcPct val="140000"/>
              </a:lnSpc>
            </a:pP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		REP   MOVSB</a:t>
            </a:r>
          </a:p>
          <a:p>
            <a:pPr>
              <a:lnSpc>
                <a:spcPct val="140000"/>
              </a:lnSpc>
            </a:pP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		HLT</a:t>
            </a:r>
            <a:endParaRPr lang="zh-CN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48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975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76" name="文本框 1"/>
          <p:cNvSpPr txBox="1"/>
          <p:nvPr/>
        </p:nvSpPr>
        <p:spPr>
          <a:xfrm>
            <a:off x="2279576" y="0"/>
            <a:ext cx="7776864" cy="624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）串比较指令</a:t>
            </a:r>
          </a:p>
        </p:txBody>
      </p:sp>
      <p:sp>
        <p:nvSpPr>
          <p:cNvPr id="1048977" name="文本框 2"/>
          <p:cNvSpPr txBox="1"/>
          <p:nvPr/>
        </p:nvSpPr>
        <p:spPr>
          <a:xfrm>
            <a:off x="3223931" y="692696"/>
            <a:ext cx="6957485" cy="624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CMPSB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：按字节进行比较</a:t>
            </a:r>
          </a:p>
        </p:txBody>
      </p:sp>
      <p:sp>
        <p:nvSpPr>
          <p:cNvPr id="1048978" name="文本框 3"/>
          <p:cNvSpPr txBox="1"/>
          <p:nvPr/>
        </p:nvSpPr>
        <p:spPr>
          <a:xfrm>
            <a:off x="3223931" y="1342877"/>
            <a:ext cx="5952141" cy="628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CMPSW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：按字进行比较</a:t>
            </a:r>
          </a:p>
        </p:txBody>
      </p:sp>
      <p:sp>
        <p:nvSpPr>
          <p:cNvPr id="1048979" name="文本框 4"/>
          <p:cNvSpPr txBox="1"/>
          <p:nvPr/>
        </p:nvSpPr>
        <p:spPr>
          <a:xfrm>
            <a:off x="1770336" y="3396317"/>
            <a:ext cx="8584743" cy="1227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常与重复前缀</a:t>
            </a:r>
            <a:r>
              <a:rPr lang="en-US" altLang="zh-CN" sz="28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REPE/REPZ </a:t>
            </a:r>
            <a:r>
              <a:rPr lang="zh-CN" altLang="en-US" sz="28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或 </a:t>
            </a:r>
            <a:r>
              <a:rPr lang="en-US" altLang="zh-CN" sz="28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REPNE/REPNZ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联合使用，用来检查两个字符串是否相等或不相等。</a:t>
            </a:r>
          </a:p>
        </p:txBody>
      </p:sp>
      <p:sp>
        <p:nvSpPr>
          <p:cNvPr id="1048980" name="矩形 5"/>
          <p:cNvSpPr/>
          <p:nvPr/>
        </p:nvSpPr>
        <p:spPr>
          <a:xfrm>
            <a:off x="1803628" y="4777988"/>
            <a:ext cx="80970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串比较</a:t>
            </a:r>
            <a:r>
              <a:rPr lang="zh-CN" alt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指令影响标志位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CX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是否为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8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不影响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标志位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981" name="矩形 6"/>
          <p:cNvSpPr/>
          <p:nvPr/>
        </p:nvSpPr>
        <p:spPr>
          <a:xfrm>
            <a:off x="2567608" y="5385588"/>
            <a:ext cx="67297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REPE    / REPZ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 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ZF=1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且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CX≠0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重复比较</a:t>
            </a:r>
          </a:p>
        </p:txBody>
      </p:sp>
      <p:sp>
        <p:nvSpPr>
          <p:cNvPr id="1048982" name="矩形 7"/>
          <p:cNvSpPr/>
          <p:nvPr/>
        </p:nvSpPr>
        <p:spPr>
          <a:xfrm>
            <a:off x="2567608" y="6074132"/>
            <a:ext cx="680026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REPNE / REPNZ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ZF=0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且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CX≠0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重复比较</a:t>
            </a:r>
          </a:p>
        </p:txBody>
      </p:sp>
      <p:sp>
        <p:nvSpPr>
          <p:cNvPr id="1048983" name="文本框 8"/>
          <p:cNvSpPr txBox="1"/>
          <p:nvPr/>
        </p:nvSpPr>
        <p:spPr>
          <a:xfrm>
            <a:off x="2489161" y="2003750"/>
            <a:ext cx="6726022" cy="624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操作：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DS:[SI]- ES:[DI]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不改变操作数</a:t>
            </a:r>
          </a:p>
        </p:txBody>
      </p:sp>
      <p:sp>
        <p:nvSpPr>
          <p:cNvPr id="1048984" name="文本框 9"/>
          <p:cNvSpPr txBox="1"/>
          <p:nvPr/>
        </p:nvSpPr>
        <p:spPr>
          <a:xfrm>
            <a:off x="3575720" y="2636912"/>
            <a:ext cx="3647885" cy="624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SI+n→SI, DI+n→DI</a:t>
            </a:r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8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48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48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48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48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48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48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48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977" grpId="0"/>
      <p:bldP spid="1048978" grpId="0"/>
      <p:bldP spid="1048979" grpId="0"/>
      <p:bldP spid="1048980" grpId="0"/>
      <p:bldP spid="1048981" grpId="0"/>
      <p:bldP spid="1048982" grpId="0"/>
      <p:bldP spid="1048983" grpId="0"/>
      <p:bldP spid="1048984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85" name="矩形 1"/>
          <p:cNvSpPr/>
          <p:nvPr/>
        </p:nvSpPr>
        <p:spPr>
          <a:xfrm>
            <a:off x="2495600" y="188640"/>
            <a:ext cx="770485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例，比较两个字符串是否相同，并找出其中第一个不相同字符的地址，将该地址送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BX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，不相同的源字符送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AL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，字符串长度均为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200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字节，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M1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为源串首地址，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M2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为目的串首地址。</a:t>
            </a:r>
          </a:p>
        </p:txBody>
      </p:sp>
      <p:sp>
        <p:nvSpPr>
          <p:cNvPr id="1048986" name="矩形 2"/>
          <p:cNvSpPr/>
          <p:nvPr/>
        </p:nvSpPr>
        <p:spPr>
          <a:xfrm>
            <a:off x="2639616" y="1988840"/>
            <a:ext cx="7704856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		MOV	SI,	M1</a:t>
            </a:r>
          </a:p>
          <a:p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		MOV	DI,	M2</a:t>
            </a:r>
          </a:p>
          <a:p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		MOV	CX,	200</a:t>
            </a:r>
          </a:p>
          <a:p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		CLD</a:t>
            </a:r>
          </a:p>
          <a:p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		REPE	CMPSB</a:t>
            </a:r>
          </a:p>
          <a:p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		JZ	STOP</a:t>
            </a:r>
          </a:p>
          <a:p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		DEC	SI</a:t>
            </a:r>
          </a:p>
          <a:p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		MOV	BX,	SI</a:t>
            </a:r>
          </a:p>
          <a:p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		MOV	AL,	[SI]</a:t>
            </a:r>
          </a:p>
          <a:p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STOP:		HLT</a:t>
            </a:r>
          </a:p>
          <a:p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endParaRPr lang="zh-CN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48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986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87" name="文本框 1"/>
          <p:cNvSpPr txBox="1"/>
          <p:nvPr/>
        </p:nvSpPr>
        <p:spPr>
          <a:xfrm>
            <a:off x="2298616" y="548680"/>
            <a:ext cx="3221320" cy="624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）串扫描指令</a:t>
            </a:r>
          </a:p>
        </p:txBody>
      </p:sp>
      <p:sp>
        <p:nvSpPr>
          <p:cNvPr id="1048988" name="文本框 2"/>
          <p:cNvSpPr txBox="1"/>
          <p:nvPr/>
        </p:nvSpPr>
        <p:spPr>
          <a:xfrm>
            <a:off x="3242971" y="1323828"/>
            <a:ext cx="6309413" cy="624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SCASB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：按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内容对目的串进行扫描</a:t>
            </a:r>
          </a:p>
        </p:txBody>
      </p:sp>
      <p:sp>
        <p:nvSpPr>
          <p:cNvPr id="1048989" name="文本框 3"/>
          <p:cNvSpPr txBox="1"/>
          <p:nvPr/>
        </p:nvSpPr>
        <p:spPr>
          <a:xfrm>
            <a:off x="3242971" y="1984480"/>
            <a:ext cx="6597445" cy="624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SCASW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：按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AX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内容对目的串进行扫描</a:t>
            </a:r>
          </a:p>
        </p:txBody>
      </p:sp>
      <p:sp>
        <p:nvSpPr>
          <p:cNvPr id="1048990" name="文本框 8"/>
          <p:cNvSpPr txBox="1"/>
          <p:nvPr/>
        </p:nvSpPr>
        <p:spPr>
          <a:xfrm>
            <a:off x="3779314" y="2613370"/>
            <a:ext cx="4476926" cy="624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操作：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AL/AX- ES:[DI]</a:t>
            </a:r>
            <a:endParaRPr lang="zh-CN" altLang="en-US" sz="2800" b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991" name="文本框 10"/>
          <p:cNvSpPr txBox="1"/>
          <p:nvPr/>
        </p:nvSpPr>
        <p:spPr>
          <a:xfrm>
            <a:off x="3519252" y="3921757"/>
            <a:ext cx="5153496" cy="1232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累加器</a:t>
            </a:r>
            <a:r>
              <a:rPr lang="en-US" altLang="zh-CN" sz="28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或 </a:t>
            </a:r>
            <a:r>
              <a:rPr lang="en-US" altLang="zh-CN" sz="28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AX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作为源操作数，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40000"/>
              </a:lnSpc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ES:[DI]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作为目的串操作数 </a:t>
            </a:r>
          </a:p>
        </p:txBody>
      </p:sp>
      <p:sp>
        <p:nvSpPr>
          <p:cNvPr id="1048992" name="文本框 11"/>
          <p:cNvSpPr txBox="1"/>
          <p:nvPr/>
        </p:nvSpPr>
        <p:spPr>
          <a:xfrm>
            <a:off x="2298616" y="5225564"/>
            <a:ext cx="7861302" cy="1227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不改变操作数及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寄存器，自动改变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寄存器的内容，同时会影响标志位。</a:t>
            </a:r>
          </a:p>
        </p:txBody>
      </p:sp>
      <p:sp>
        <p:nvSpPr>
          <p:cNvPr id="1048993" name="文本框 12"/>
          <p:cNvSpPr txBox="1"/>
          <p:nvPr/>
        </p:nvSpPr>
        <p:spPr>
          <a:xfrm>
            <a:off x="4871865" y="3225553"/>
            <a:ext cx="2088232" cy="624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DI+n→DI</a:t>
            </a:r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8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48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48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48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48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48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988" grpId="0"/>
      <p:bldP spid="1048989" grpId="0"/>
      <p:bldP spid="1048990" grpId="0"/>
      <p:bldP spid="1048991" grpId="0"/>
      <p:bldP spid="1048992" grpId="0"/>
      <p:bldP spid="104899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文本框 1"/>
          <p:cNvSpPr txBox="1"/>
          <p:nvPr/>
        </p:nvSpPr>
        <p:spPr>
          <a:xfrm>
            <a:off x="2567608" y="116632"/>
            <a:ext cx="2138680" cy="5105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ADC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指令</a:t>
            </a:r>
          </a:p>
        </p:txBody>
      </p:sp>
      <p:sp>
        <p:nvSpPr>
          <p:cNvPr id="1048635" name="Rectangle 3"/>
          <p:cNvSpPr txBox="1">
            <a:spLocks noChangeArrowheads="1"/>
          </p:cNvSpPr>
          <p:nvPr/>
        </p:nvSpPr>
        <p:spPr>
          <a:xfrm>
            <a:off x="3143672" y="654988"/>
            <a:ext cx="6696744" cy="270668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格式：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ADC   OPRD1，OPRD2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操作：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OPRD1+OPRD2+</a:t>
            </a:r>
            <a:r>
              <a:rPr lang="en-US" altLang="zh-CN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CF</a:t>
            </a:r>
            <a:r>
              <a:rPr lang="en-US" altLang="zh-C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→OPRD1</a:t>
            </a:r>
          </a:p>
        </p:txBody>
      </p:sp>
      <p:sp>
        <p:nvSpPr>
          <p:cNvPr id="1048636" name="文本框 3"/>
          <p:cNvSpPr txBox="1"/>
          <p:nvPr/>
        </p:nvSpPr>
        <p:spPr>
          <a:xfrm>
            <a:off x="2351584" y="3896896"/>
            <a:ext cx="7848872" cy="1712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ADC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指令主要用于</a:t>
            </a:r>
            <a:r>
              <a:rPr lang="zh-CN" alt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多字节加法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运算，高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位（或高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位）相加时，必须要考虑低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位（低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位）产生的进位。</a:t>
            </a:r>
          </a:p>
        </p:txBody>
      </p:sp>
      <p:sp>
        <p:nvSpPr>
          <p:cNvPr id="1048637" name="Text Box 5"/>
          <p:cNvSpPr txBox="1">
            <a:spLocks noChangeArrowheads="1"/>
          </p:cNvSpPr>
          <p:nvPr/>
        </p:nvSpPr>
        <p:spPr bwMode="auto">
          <a:xfrm>
            <a:off x="2099468" y="5864688"/>
            <a:ext cx="7993063" cy="599440"/>
          </a:xfrm>
          <a:prstGeom prst="rect">
            <a:avLst/>
          </a:prstGeom>
          <a:solidFill>
            <a:srgbClr val="CCFFFF"/>
          </a:solidFill>
          <a:ln w="25400" cap="sq">
            <a:solidFill>
              <a:srgbClr val="CCFFFF"/>
            </a:solidFill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ADC</a:t>
            </a:r>
            <a:r>
              <a:rPr kumimoji="1"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指令的执行对全部6个状态标志位都产生影响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8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48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48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48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048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48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36" grpId="0"/>
      <p:bldP spid="1048637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94" name="文本框 1"/>
          <p:cNvSpPr txBox="1"/>
          <p:nvPr/>
        </p:nvSpPr>
        <p:spPr>
          <a:xfrm>
            <a:off x="2423592" y="188640"/>
            <a:ext cx="7848872" cy="1065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例，在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ES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段中从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2000H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单元存放了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个字符，编程计数这串字符中有多少个“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”，并将计数值存入寄存器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BX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中。</a:t>
            </a:r>
          </a:p>
        </p:txBody>
      </p:sp>
      <p:sp>
        <p:nvSpPr>
          <p:cNvPr id="1048995" name="文本框 2"/>
          <p:cNvSpPr txBox="1"/>
          <p:nvPr/>
        </p:nvSpPr>
        <p:spPr>
          <a:xfrm>
            <a:off x="3863752" y="1844824"/>
            <a:ext cx="432048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MOV	DI, 2000H</a:t>
            </a:r>
          </a:p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MOV	BX, 0</a:t>
            </a:r>
          </a:p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MOV	CX, 10</a:t>
            </a:r>
          </a:p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MOV	AL, ‘A’</a:t>
            </a:r>
          </a:p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CLD</a:t>
            </a:r>
          </a:p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COUNT:	REPNE   SCASB</a:t>
            </a:r>
          </a:p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JNZ	TEST_CX</a:t>
            </a:r>
          </a:p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INC	BX</a:t>
            </a:r>
          </a:p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TEST_CX :	CMP	CX,	0</a:t>
            </a:r>
          </a:p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JNZ	COUNT</a:t>
            </a:r>
          </a:p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HLT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48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995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96" name="文本框 5"/>
          <p:cNvSpPr txBox="1"/>
          <p:nvPr/>
        </p:nvSpPr>
        <p:spPr>
          <a:xfrm>
            <a:off x="2298616" y="548680"/>
            <a:ext cx="3221320" cy="624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）串装入指令</a:t>
            </a:r>
          </a:p>
        </p:txBody>
      </p:sp>
      <p:sp>
        <p:nvSpPr>
          <p:cNvPr id="1048997" name="文本框 6"/>
          <p:cNvSpPr txBox="1"/>
          <p:nvPr/>
        </p:nvSpPr>
        <p:spPr>
          <a:xfrm>
            <a:off x="3242971" y="1323828"/>
            <a:ext cx="5517325" cy="624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LODSB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：将源串按字节装入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998" name="文本框 7"/>
          <p:cNvSpPr txBox="1"/>
          <p:nvPr/>
        </p:nvSpPr>
        <p:spPr>
          <a:xfrm>
            <a:off x="3242971" y="1984480"/>
            <a:ext cx="5952141" cy="628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LODSW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：将源串按字装入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AX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999" name="文本框 8"/>
          <p:cNvSpPr txBox="1"/>
          <p:nvPr/>
        </p:nvSpPr>
        <p:spPr>
          <a:xfrm>
            <a:off x="3779314" y="2613370"/>
            <a:ext cx="5773070" cy="624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操作：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DS:[SI] →AL/AX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9000" name="文本框 9"/>
          <p:cNvSpPr txBox="1"/>
          <p:nvPr/>
        </p:nvSpPr>
        <p:spPr>
          <a:xfrm>
            <a:off x="2310656" y="3825858"/>
            <a:ext cx="7861302" cy="1227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DS:[SI]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作为源串操作数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累加器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AL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AX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作为目的操作数</a:t>
            </a:r>
          </a:p>
        </p:txBody>
      </p:sp>
      <p:sp>
        <p:nvSpPr>
          <p:cNvPr id="1049001" name="文本框 10"/>
          <p:cNvSpPr txBox="1"/>
          <p:nvPr/>
        </p:nvSpPr>
        <p:spPr>
          <a:xfrm>
            <a:off x="2298616" y="5153556"/>
            <a:ext cx="7861302" cy="1227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自动改变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寄存器的内容，不影响标志位，同时一般</a:t>
            </a:r>
            <a:r>
              <a:rPr lang="zh-CN" altLang="en-US" sz="2800" b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不带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重复前缀指令。</a:t>
            </a:r>
          </a:p>
        </p:txBody>
      </p:sp>
      <p:sp>
        <p:nvSpPr>
          <p:cNvPr id="1049002" name="文本框 11"/>
          <p:cNvSpPr txBox="1"/>
          <p:nvPr/>
        </p:nvSpPr>
        <p:spPr>
          <a:xfrm>
            <a:off x="4871865" y="3160846"/>
            <a:ext cx="2016224" cy="624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SI+n→SI</a:t>
            </a:r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8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48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48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49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49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49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997" grpId="0"/>
      <p:bldP spid="1048998" grpId="0"/>
      <p:bldP spid="1048999" grpId="0"/>
      <p:bldP spid="1049000" grpId="0"/>
      <p:bldP spid="1049001" grpId="0"/>
      <p:bldP spid="1049002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03" name="文本框 1"/>
          <p:cNvSpPr txBox="1"/>
          <p:nvPr/>
        </p:nvSpPr>
        <p:spPr>
          <a:xfrm>
            <a:off x="2639616" y="908720"/>
            <a:ext cx="28440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LODSB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等效于：</a:t>
            </a:r>
          </a:p>
        </p:txBody>
      </p:sp>
      <p:sp>
        <p:nvSpPr>
          <p:cNvPr id="1049004" name="文本框 2"/>
          <p:cNvSpPr txBox="1"/>
          <p:nvPr/>
        </p:nvSpPr>
        <p:spPr>
          <a:xfrm>
            <a:off x="3287688" y="1700808"/>
            <a:ext cx="297068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MOV    AL,	    [SI]</a:t>
            </a:r>
          </a:p>
          <a:p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INC      SI</a:t>
            </a:r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9005" name="文本框 3"/>
          <p:cNvSpPr txBox="1"/>
          <p:nvPr/>
        </p:nvSpPr>
        <p:spPr>
          <a:xfrm>
            <a:off x="2639616" y="3068960"/>
            <a:ext cx="29642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LODSW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等效于：</a:t>
            </a:r>
          </a:p>
        </p:txBody>
      </p:sp>
      <p:sp>
        <p:nvSpPr>
          <p:cNvPr id="1049006" name="文本框 4"/>
          <p:cNvSpPr txBox="1"/>
          <p:nvPr/>
        </p:nvSpPr>
        <p:spPr>
          <a:xfrm>
            <a:off x="3287688" y="3861048"/>
            <a:ext cx="297068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MOV    AX,	    [SI]</a:t>
            </a:r>
          </a:p>
          <a:p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INC      SI</a:t>
            </a:r>
          </a:p>
          <a:p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INC      SI</a:t>
            </a:r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49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49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49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004" grpId="0"/>
      <p:bldP spid="1049005" grpId="0"/>
      <p:bldP spid="1049006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07" name="文本框 1"/>
          <p:cNvSpPr txBox="1"/>
          <p:nvPr/>
        </p:nvSpPr>
        <p:spPr>
          <a:xfrm>
            <a:off x="2298616" y="548680"/>
            <a:ext cx="3221320" cy="624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）串存储指令</a:t>
            </a:r>
          </a:p>
        </p:txBody>
      </p:sp>
      <p:sp>
        <p:nvSpPr>
          <p:cNvPr id="1049008" name="文本框 2"/>
          <p:cNvSpPr txBox="1"/>
          <p:nvPr/>
        </p:nvSpPr>
        <p:spPr>
          <a:xfrm>
            <a:off x="3242971" y="1196752"/>
            <a:ext cx="5517325" cy="624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STOSB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：将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内容存入目的串</a:t>
            </a:r>
          </a:p>
        </p:txBody>
      </p:sp>
      <p:sp>
        <p:nvSpPr>
          <p:cNvPr id="1049009" name="文本框 3"/>
          <p:cNvSpPr txBox="1"/>
          <p:nvPr/>
        </p:nvSpPr>
        <p:spPr>
          <a:xfrm>
            <a:off x="3242971" y="1857404"/>
            <a:ext cx="5952141" cy="628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STOSW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：将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AX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内容存入目的串</a:t>
            </a:r>
          </a:p>
        </p:txBody>
      </p:sp>
      <p:sp>
        <p:nvSpPr>
          <p:cNvPr id="1049010" name="文本框 4"/>
          <p:cNvSpPr txBox="1"/>
          <p:nvPr/>
        </p:nvSpPr>
        <p:spPr>
          <a:xfrm>
            <a:off x="3779314" y="2486294"/>
            <a:ext cx="4476926" cy="624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操作：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AL/AX →ES:[DI]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9011" name="文本框 5"/>
          <p:cNvSpPr txBox="1"/>
          <p:nvPr/>
        </p:nvSpPr>
        <p:spPr>
          <a:xfrm>
            <a:off x="2310656" y="3897866"/>
            <a:ext cx="7861302" cy="1227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累加器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AL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AX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作为源操作数，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ES:[DI]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作为目的串操作数</a:t>
            </a:r>
          </a:p>
        </p:txBody>
      </p:sp>
      <p:sp>
        <p:nvSpPr>
          <p:cNvPr id="1049012" name="文本框 6"/>
          <p:cNvSpPr txBox="1"/>
          <p:nvPr/>
        </p:nvSpPr>
        <p:spPr>
          <a:xfrm>
            <a:off x="2298616" y="5225564"/>
            <a:ext cx="7861302" cy="1227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自动改变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寄存器的内容，不影响标志位，利用重复前缀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可对连续存储单元存入相同的值。</a:t>
            </a:r>
          </a:p>
        </p:txBody>
      </p:sp>
      <p:sp>
        <p:nvSpPr>
          <p:cNvPr id="1049013" name="文本框 7"/>
          <p:cNvSpPr txBox="1"/>
          <p:nvPr/>
        </p:nvSpPr>
        <p:spPr>
          <a:xfrm>
            <a:off x="4943872" y="3122647"/>
            <a:ext cx="2016224" cy="624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DI+n→DI</a:t>
            </a:r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9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49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49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49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49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49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008" grpId="0"/>
      <p:bldP spid="1049009" grpId="0"/>
      <p:bldP spid="1049010" grpId="0"/>
      <p:bldP spid="1049011" grpId="0"/>
      <p:bldP spid="1049012" grpId="0"/>
      <p:bldP spid="1049013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14" name="文本框 1"/>
          <p:cNvSpPr txBox="1"/>
          <p:nvPr/>
        </p:nvSpPr>
        <p:spPr>
          <a:xfrm>
            <a:off x="2639616" y="908720"/>
            <a:ext cx="27782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STOSB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等效于：</a:t>
            </a:r>
          </a:p>
        </p:txBody>
      </p:sp>
      <p:sp>
        <p:nvSpPr>
          <p:cNvPr id="1049015" name="文本框 2"/>
          <p:cNvSpPr txBox="1"/>
          <p:nvPr/>
        </p:nvSpPr>
        <p:spPr>
          <a:xfrm>
            <a:off x="3287688" y="1700808"/>
            <a:ext cx="379244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MOV    ES:[DI],	    AL</a:t>
            </a:r>
          </a:p>
          <a:p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INC      DI</a:t>
            </a:r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9016" name="文本框 3"/>
          <p:cNvSpPr txBox="1"/>
          <p:nvPr/>
        </p:nvSpPr>
        <p:spPr>
          <a:xfrm>
            <a:off x="2639616" y="3068960"/>
            <a:ext cx="28984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STOSW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等效于：</a:t>
            </a:r>
          </a:p>
        </p:txBody>
      </p:sp>
      <p:sp>
        <p:nvSpPr>
          <p:cNvPr id="1049017" name="文本框 4"/>
          <p:cNvSpPr txBox="1"/>
          <p:nvPr/>
        </p:nvSpPr>
        <p:spPr>
          <a:xfrm>
            <a:off x="3287688" y="3861048"/>
            <a:ext cx="381328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MOV    ES:[DI],	    AX</a:t>
            </a:r>
          </a:p>
          <a:p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INC      DI</a:t>
            </a:r>
          </a:p>
          <a:p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INC      DI</a:t>
            </a:r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49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49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49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015" grpId="0"/>
      <p:bldP spid="1049016" grpId="0"/>
      <p:bldP spid="1049017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18" name="文本框 1"/>
          <p:cNvSpPr txBox="1"/>
          <p:nvPr/>
        </p:nvSpPr>
        <p:spPr>
          <a:xfrm>
            <a:off x="2495600" y="620688"/>
            <a:ext cx="7488832" cy="1152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例，用串存储指令实现对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6000H:1200H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开始的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个字单元内容清零。</a:t>
            </a:r>
          </a:p>
        </p:txBody>
      </p:sp>
      <p:sp>
        <p:nvSpPr>
          <p:cNvPr id="1049019" name="文本框 2"/>
          <p:cNvSpPr txBox="1"/>
          <p:nvPr/>
        </p:nvSpPr>
        <p:spPr>
          <a:xfrm>
            <a:off x="2470944" y="2204864"/>
            <a:ext cx="748883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MOV		AX,	6000H</a:t>
            </a:r>
          </a:p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MOV		ES,	AX</a:t>
            </a:r>
          </a:p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MOV		DI,	1200H</a:t>
            </a:r>
          </a:p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MOV		CX,	100</a:t>
            </a:r>
          </a:p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CLD</a:t>
            </a:r>
          </a:p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MOV		AX,	0</a:t>
            </a:r>
          </a:p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REP		</a:t>
            </a:r>
            <a:r>
              <a:rPr lang="en-US" altLang="zh-CN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STOSW</a:t>
            </a:r>
          </a:p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HLT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49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0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文本框 1"/>
          <p:cNvSpPr txBox="1"/>
          <p:nvPr/>
        </p:nvSpPr>
        <p:spPr>
          <a:xfrm>
            <a:off x="1811524" y="980728"/>
            <a:ext cx="8568952" cy="4460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例，现有两个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位无符号数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12345678H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8765ABCDH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相加，其和仍然为一个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位无符号数，要求和的高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位送入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DX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中，和的低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位送入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AX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中。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</a:t>
            </a:r>
          </a:p>
          <a:p>
            <a:pPr>
              <a:lnSpc>
                <a:spcPct val="13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MOV  AX, 5678H</a:t>
            </a:r>
          </a:p>
          <a:p>
            <a:pPr>
              <a:lnSpc>
                <a:spcPct val="13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ADD  AX, 0ABCDH</a:t>
            </a:r>
          </a:p>
          <a:p>
            <a:pPr>
              <a:lnSpc>
                <a:spcPct val="13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MOV  DX, 1234H</a:t>
            </a:r>
          </a:p>
          <a:p>
            <a:pPr>
              <a:lnSpc>
                <a:spcPct val="13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ADC  DX, 8765H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486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486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486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486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486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文本框 1"/>
          <p:cNvSpPr txBox="1"/>
          <p:nvPr/>
        </p:nvSpPr>
        <p:spPr>
          <a:xfrm>
            <a:off x="2567608" y="692696"/>
            <a:ext cx="2037080" cy="5105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INC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指令</a:t>
            </a:r>
          </a:p>
        </p:txBody>
      </p:sp>
      <p:sp>
        <p:nvSpPr>
          <p:cNvPr id="1048640" name="矩形 2"/>
          <p:cNvSpPr/>
          <p:nvPr/>
        </p:nvSpPr>
        <p:spPr>
          <a:xfrm>
            <a:off x="2269989" y="3191338"/>
            <a:ext cx="7596844" cy="1107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单操作数指令，其目的操作数可以是通用寄存器，也可以是存储单元，但是不能是立即数。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41" name="矩形 3"/>
          <p:cNvSpPr/>
          <p:nvPr/>
        </p:nvSpPr>
        <p:spPr>
          <a:xfrm>
            <a:off x="3620139" y="1484784"/>
            <a:ext cx="4896544" cy="1259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格式：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  OPRD</a:t>
            </a:r>
          </a:p>
          <a:p>
            <a:pPr>
              <a:lnSpc>
                <a:spcPct val="140000"/>
              </a:lnSpc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操作：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OPRD+ 1→OPRD</a:t>
            </a:r>
          </a:p>
        </p:txBody>
      </p:sp>
      <p:sp>
        <p:nvSpPr>
          <p:cNvPr id="1048642" name="矩形 4"/>
          <p:cNvSpPr/>
          <p:nvPr/>
        </p:nvSpPr>
        <p:spPr>
          <a:xfrm>
            <a:off x="2278869" y="4638683"/>
            <a:ext cx="7236804" cy="1183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根据运算结果设置标志寄存器中的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PF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ZF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SF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位，但</a:t>
            </a:r>
            <a:r>
              <a:rPr lang="zh-CN" altLang="en-US" sz="2800" b="1" i="1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不影响</a:t>
            </a:r>
            <a:r>
              <a:rPr lang="en-US" altLang="zh-CN" sz="2800" b="1" i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CF</a:t>
            </a:r>
            <a:r>
              <a:rPr lang="zh-CN" altLang="en-US" sz="2800" b="1" i="1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位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00A22A5-D813-4297-A4C3-398A2A305560}"/>
              </a:ext>
            </a:extLst>
          </p:cNvPr>
          <p:cNvSpPr txBox="1"/>
          <p:nvPr/>
        </p:nvSpPr>
        <p:spPr>
          <a:xfrm>
            <a:off x="7680176" y="1030595"/>
            <a:ext cx="345638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单操作数不能用立即数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48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48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48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40" grpId="0"/>
      <p:bldP spid="1048641" grpId="0"/>
      <p:bldP spid="104864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椭圆 1"/>
          <p:cNvSpPr/>
          <p:nvPr/>
        </p:nvSpPr>
        <p:spPr>
          <a:xfrm>
            <a:off x="2423592" y="126214"/>
            <a:ext cx="499606" cy="504056"/>
          </a:xfrm>
          <a:prstGeom prst="ellipse">
            <a:avLst/>
          </a:prstGeom>
          <a:solidFill>
            <a:srgbClr val="009242"/>
          </a:solidFill>
          <a:ln>
            <a:noFill/>
          </a:ln>
          <a:effectLst>
            <a:outerShdw blurRad="88900" dist="63500" dir="8100000" algn="tr" rotWithShape="0">
              <a:prstClr val="black">
                <a:alpha val="5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28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48676" name="文本框 2"/>
          <p:cNvSpPr txBox="1"/>
          <p:nvPr/>
        </p:nvSpPr>
        <p:spPr>
          <a:xfrm>
            <a:off x="2923198" y="116632"/>
            <a:ext cx="1605280" cy="4851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/>
              <a:t>减法指令</a:t>
            </a:r>
          </a:p>
        </p:txBody>
      </p:sp>
      <p:sp>
        <p:nvSpPr>
          <p:cNvPr id="1048677" name="Rectangle 1027"/>
          <p:cNvSpPr txBox="1">
            <a:spLocks noChangeArrowheads="1"/>
          </p:cNvSpPr>
          <p:nvPr/>
        </p:nvSpPr>
        <p:spPr>
          <a:xfrm>
            <a:off x="4079776" y="1196752"/>
            <a:ext cx="5334000" cy="36004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普通减法指令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SUB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带借位的减法指令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SBB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减1指令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DEC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求补指令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NEG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比较指令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CMP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78" name="Text Box 1029"/>
          <p:cNvSpPr txBox="1">
            <a:spLocks noChangeArrowheads="1"/>
          </p:cNvSpPr>
          <p:nvPr/>
        </p:nvSpPr>
        <p:spPr bwMode="auto">
          <a:xfrm>
            <a:off x="2135188" y="5357813"/>
            <a:ext cx="7704137" cy="48514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减法指令对操作数的要求与对应的加法指令相同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48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486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77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4007</Words>
  <Application>Microsoft Office PowerPoint</Application>
  <PresentationFormat>宽屏</PresentationFormat>
  <Paragraphs>515</Paragraphs>
  <Slides>65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65</vt:i4>
      </vt:variant>
    </vt:vector>
  </HeadingPairs>
  <TitlesOfParts>
    <vt:vector size="74" baseType="lpstr">
      <vt:lpstr>宋体</vt:lpstr>
      <vt:lpstr>微软雅黑</vt:lpstr>
      <vt:lpstr>Arial</vt:lpstr>
      <vt:lpstr>Calibri</vt:lpstr>
      <vt:lpstr>Symbol</vt:lpstr>
      <vt:lpstr>Times New Roman</vt:lpstr>
      <vt:lpstr>Wingdings</vt:lpstr>
      <vt:lpstr>Office 主题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fmp</dc:creator>
  <cp:lastModifiedBy>陈麒至</cp:lastModifiedBy>
  <cp:revision>67</cp:revision>
  <dcterms:created xsi:type="dcterms:W3CDTF">2017-01-13T07:54:50Z</dcterms:created>
  <dcterms:modified xsi:type="dcterms:W3CDTF">2020-12-27T14:08:06Z</dcterms:modified>
</cp:coreProperties>
</file>