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656"/>
    <a:srgbClr val="0000FF"/>
    <a:srgbClr val="83E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3}" styleName="Light Style 3 - Accent 1">
    <a:wholeTbl>
      <a:tcTxStyle>
        <a:fontRef idx="minor">
          <a:srgbClr val="000000"/>
        </a:fontRef>
      </a:tcTxStyle>
      <a:tcStyle>
        <a:tcBdr>
          <a:left>
            <a:ln w="12700" cmpd="sng">
              <a:solidFill>
                <a:srgbClr val="5B9BD5"/>
              </a:solidFill>
            </a:ln>
          </a:left>
          <a:right>
            <a:ln w="12700" cmpd="sng">
              <a:solidFill>
                <a:srgbClr val="5B9BD5"/>
              </a:solidFill>
            </a:ln>
          </a:right>
          <a:top>
            <a:ln w="12700" cmpd="sng">
              <a:solidFill>
                <a:srgbClr val="5B9BD5"/>
              </a:solidFill>
            </a:ln>
          </a:top>
          <a:bottom>
            <a:ln w="12700" cmpd="sng">
              <a:solidFill>
                <a:srgbClr val="5B9BD5"/>
              </a:solidFill>
            </a:ln>
          </a:bottom>
          <a:insideH>
            <a:ln w="12700" cmpd="sng">
              <a:solidFill>
                <a:srgbClr val="5B9BD5"/>
              </a:solidFill>
            </a:ln>
          </a:insideH>
          <a:insideV>
            <a:ln w="12700" cmpd="sng">
              <a:solidFill>
                <a:srgbClr val="5B9BD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rgbClr val="5B9BD5">
              <a:alpha val="20000"/>
            </a:srgbClr>
          </a:solidFill>
        </a:fill>
      </a:tcStyle>
    </a:band1H>
    <a:band1V>
      <a:tcStyle>
        <a:tcBdr/>
        <a:fill>
          <a:solidFill>
            <a:srgbClr val="5B9BD5">
              <a:alpha val="20000"/>
            </a:srgb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rgbClr val="5B9BD5"/>
              </a:solidFill>
            </a:ln>
          </a:top>
        </a:tcBdr>
        <a:fill>
          <a:noFill/>
        </a:fill>
      </a:tcStyle>
    </a:lastRow>
    <a:firstRow>
      <a:tcTxStyle b="on"/>
      <a:tcStyle>
        <a:tcBdr>
          <a:top>
            <a:ln w="25400" cmpd="sng">
              <a:solidFill>
                <a:srgbClr val="5B9BD5"/>
              </a:solidFill>
            </a:ln>
          </a:top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  <a:tblStyle styleId="{F5AB1C69-6EDB-4FF4-983F-18BD219EF323}" styleName="Medium Style 2 - Accent 3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A5A5A5">
              <a:tint val="20000"/>
            </a:srgbClr>
          </a:solidFill>
        </a:fill>
      </a:tcStyle>
    </a:wholeTbl>
    <a:band1H>
      <a:tcStyle>
        <a:tcBdr/>
        <a:fill>
          <a:solidFill>
            <a:srgbClr val="A5A5A5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A5A5A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A5A5A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A5A5A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firstRow>
  </a:tblStyle>
  <a:tblStyle styleId="{ED083AE6-46FA-4A59-8FB0-9F97EB1071A0}" styleName="Light Style 3 - Accent 4">
    <a:wholeTbl>
      <a:tcTxStyle>
        <a:fontRef idx="minor">
          <a:srgbClr val="000000"/>
        </a:fontRef>
      </a:tcTxStyle>
      <a:tcStyle>
        <a:tcBdr>
          <a:left>
            <a:ln w="12700" cmpd="sng">
              <a:solidFill>
                <a:srgbClr val="FFC000"/>
              </a:solidFill>
            </a:ln>
          </a:left>
          <a:right>
            <a:ln w="12700" cmpd="sng">
              <a:solidFill>
                <a:srgbClr val="FFC000"/>
              </a:solidFill>
            </a:ln>
          </a:right>
          <a:top>
            <a:ln w="12700" cmpd="sng">
              <a:solidFill>
                <a:srgbClr val="FFC000"/>
              </a:solidFill>
            </a:ln>
          </a:top>
          <a:bottom>
            <a:ln w="12700" cmpd="sng">
              <a:solidFill>
                <a:srgbClr val="FFC000"/>
              </a:solidFill>
            </a:ln>
          </a:bottom>
          <a:insideH>
            <a:ln w="12700" cmpd="sng">
              <a:solidFill>
                <a:srgbClr val="FFC000"/>
              </a:solidFill>
            </a:ln>
          </a:insideH>
          <a:insideV>
            <a:ln w="12700" cmpd="sng">
              <a:solidFill>
                <a:srgbClr val="FFC000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FC000">
              <a:alpha val="20000"/>
            </a:srgbClr>
          </a:solidFill>
        </a:fill>
      </a:tcStyle>
    </a:band1H>
    <a:band1V>
      <a:tcStyle>
        <a:tcBdr/>
        <a:fill>
          <a:solidFill>
            <a:srgbClr val="FFC000">
              <a:alpha val="20000"/>
            </a:srgb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rgbClr val="FFC000"/>
              </a:solidFill>
            </a:ln>
          </a:top>
        </a:tcBdr>
        <a:fill>
          <a:noFill/>
        </a:fill>
      </a:tcStyle>
    </a:lastRow>
    <a:firstRow>
      <a:tcTxStyle b="on"/>
      <a:tcStyle>
        <a:tcBdr>
          <a:top>
            <a:ln w="25400" cmpd="sng">
              <a:solidFill>
                <a:srgbClr val="FFC000"/>
              </a:solidFill>
            </a:ln>
          </a:top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87310" autoAdjust="0"/>
  </p:normalViewPr>
  <p:slideViewPr>
    <p:cSldViewPr>
      <p:cViewPr varScale="1">
        <p:scale>
          <a:sx n="113" d="100"/>
          <a:sy n="113" d="100"/>
        </p:scale>
        <p:origin x="13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104888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14T07:19:32.94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15882 3677 136,'49'9'0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104887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7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8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5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8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79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8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0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1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7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8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0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"/>
          <p:cNvGrpSpPr/>
          <p:nvPr/>
        </p:nvGrpSpPr>
        <p:grpSpPr>
          <a:xfrm>
            <a:off x="2351584" y="0"/>
            <a:ext cx="5040560" cy="839639"/>
            <a:chOff x="827584" y="0"/>
            <a:chExt cx="5040560" cy="839639"/>
          </a:xfrm>
        </p:grpSpPr>
        <p:sp>
          <p:nvSpPr>
            <p:cNvPr id="1048646" name="六边形 2"/>
            <p:cNvSpPr/>
            <p:nvPr/>
          </p:nvSpPr>
          <p:spPr>
            <a:xfrm>
              <a:off x="1119858" y="93956"/>
              <a:ext cx="474828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程序控制指令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48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0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55" name="组合 18"/>
          <p:cNvGrpSpPr/>
          <p:nvPr/>
        </p:nvGrpSpPr>
        <p:grpSpPr>
          <a:xfrm>
            <a:off x="1841276" y="1302460"/>
            <a:ext cx="3996165" cy="534774"/>
            <a:chOff x="317276" y="1119329"/>
            <a:chExt cx="3996165" cy="534774"/>
          </a:xfrm>
        </p:grpSpPr>
        <p:grpSp>
          <p:nvGrpSpPr>
            <p:cNvPr id="56" name="组合 9"/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1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52" name="椭圆 1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53" name="文本框 12"/>
            <p:cNvSpPr txBox="1"/>
            <p:nvPr/>
          </p:nvSpPr>
          <p:spPr>
            <a:xfrm>
              <a:off x="866664" y="1119329"/>
              <a:ext cx="3446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无条件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转移指令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654" name="文本框 13"/>
          <p:cNvSpPr txBox="1"/>
          <p:nvPr/>
        </p:nvSpPr>
        <p:spPr>
          <a:xfrm>
            <a:off x="2358893" y="2201228"/>
            <a:ext cx="7553531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指令的操作是无条件地使程序转移到指定的目标地址，并从该地址开始执行新的程序段。</a:t>
            </a:r>
          </a:p>
        </p:txBody>
      </p:sp>
      <p:sp>
        <p:nvSpPr>
          <p:cNvPr id="1048655" name="文本框 19"/>
          <p:cNvSpPr txBox="1"/>
          <p:nvPr/>
        </p:nvSpPr>
        <p:spPr>
          <a:xfrm>
            <a:off x="2393037" y="3717032"/>
            <a:ext cx="7807419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不变，仅改变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转移：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寄存器的内容均发生改变。</a:t>
            </a:r>
          </a:p>
        </p:txBody>
      </p:sp>
      <p:sp>
        <p:nvSpPr>
          <p:cNvPr id="1048656" name="文本框 20"/>
          <p:cNvSpPr txBox="1"/>
          <p:nvPr/>
        </p:nvSpPr>
        <p:spPr>
          <a:xfrm>
            <a:off x="2370443" y="565350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转移指令对状态标志位</a:t>
            </a:r>
            <a:r>
              <a:rPr lang="zh-CN" altLang="en-US" sz="2800" b="1" i="1" u="sng" dirty="0"/>
              <a:t>没有影响 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/>
      <p:bldP spid="10486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 1"/>
          <p:cNvSpPr txBox="1"/>
          <p:nvPr/>
        </p:nvSpPr>
        <p:spPr>
          <a:xfrm>
            <a:off x="3359696" y="836712"/>
            <a:ext cx="3747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  LABEL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文本框 2"/>
          <p:cNvSpPr txBox="1"/>
          <p:nvPr/>
        </p:nvSpPr>
        <p:spPr>
          <a:xfrm>
            <a:off x="2351584" y="120782"/>
            <a:ext cx="2291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1)  LOOP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706" name="文本框 3"/>
          <p:cNvSpPr txBox="1"/>
          <p:nvPr/>
        </p:nvSpPr>
        <p:spPr>
          <a:xfrm>
            <a:off x="3359696" y="155679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文本框 4"/>
          <p:cNvSpPr txBox="1"/>
          <p:nvPr/>
        </p:nvSpPr>
        <p:spPr>
          <a:xfrm>
            <a:off x="4439816" y="2185700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LAB→IP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文本框 5"/>
          <p:cNvSpPr txBox="1"/>
          <p:nvPr/>
        </p:nvSpPr>
        <p:spPr>
          <a:xfrm>
            <a:off x="4439816" y="2820040"/>
            <a:ext cx="5777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，执行下一条指令</a:t>
            </a:r>
          </a:p>
        </p:txBody>
      </p:sp>
      <p:sp>
        <p:nvSpPr>
          <p:cNvPr id="1048709" name="左大括号 6"/>
          <p:cNvSpPr/>
          <p:nvPr/>
        </p:nvSpPr>
        <p:spPr>
          <a:xfrm>
            <a:off x="4218360" y="2330016"/>
            <a:ext cx="216024" cy="914400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0" name="文本框 8"/>
          <p:cNvSpPr txBox="1"/>
          <p:nvPr/>
        </p:nvSpPr>
        <p:spPr>
          <a:xfrm>
            <a:off x="3431704" y="3717032"/>
            <a:ext cx="4979045" cy="283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     BX,     Mem1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   CX,    100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T1:	 MOV    [BX],  0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INC      BX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LOOP   T1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/>
      <p:bldP spid="1048706" grpId="0"/>
      <p:bldP spid="1048707" grpId="0"/>
      <p:bldP spid="1048708" grpId="0"/>
      <p:bldP spid="1048709" grpId="0" animBg="1"/>
      <p:bldP spid="10487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 1"/>
          <p:cNvSpPr txBox="1"/>
          <p:nvPr/>
        </p:nvSpPr>
        <p:spPr>
          <a:xfrm>
            <a:off x="3359696" y="170080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LOOPZ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文本框 2"/>
          <p:cNvSpPr txBox="1"/>
          <p:nvPr/>
        </p:nvSpPr>
        <p:spPr>
          <a:xfrm>
            <a:off x="2063552" y="836712"/>
            <a:ext cx="37515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LOOPZ/LOOPE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713" name="文本框 3"/>
          <p:cNvSpPr txBox="1"/>
          <p:nvPr/>
        </p:nvSpPr>
        <p:spPr>
          <a:xfrm>
            <a:off x="3359696" y="306896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文本框 4"/>
          <p:cNvSpPr txBox="1"/>
          <p:nvPr/>
        </p:nvSpPr>
        <p:spPr>
          <a:xfrm>
            <a:off x="3077096" y="3890142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LAB→IP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文本框 5"/>
          <p:cNvSpPr txBox="1"/>
          <p:nvPr/>
        </p:nvSpPr>
        <p:spPr>
          <a:xfrm>
            <a:off x="3077096" y="4633972"/>
            <a:ext cx="68122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，退出循环，执行下一条指令</a:t>
            </a:r>
          </a:p>
        </p:txBody>
      </p:sp>
      <p:sp>
        <p:nvSpPr>
          <p:cNvPr id="1048716" name="左大括号 6"/>
          <p:cNvSpPr/>
          <p:nvPr/>
        </p:nvSpPr>
        <p:spPr>
          <a:xfrm>
            <a:off x="2855640" y="3999632"/>
            <a:ext cx="221456" cy="1058716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7" name="文本框 7"/>
          <p:cNvSpPr txBox="1"/>
          <p:nvPr/>
        </p:nvSpPr>
        <p:spPr>
          <a:xfrm>
            <a:off x="4467946" y="236908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LOOPE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13" grpId="0"/>
      <p:bldP spid="1048714" grpId="0"/>
      <p:bldP spid="1048715" grpId="0"/>
      <p:bldP spid="1048716" grpId="0" animBg="1"/>
      <p:bldP spid="10487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 1"/>
          <p:cNvSpPr txBox="1"/>
          <p:nvPr/>
        </p:nvSpPr>
        <p:spPr>
          <a:xfrm>
            <a:off x="3359696" y="169537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LOOPNZ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文本框 2"/>
          <p:cNvSpPr txBox="1"/>
          <p:nvPr/>
        </p:nvSpPr>
        <p:spPr>
          <a:xfrm>
            <a:off x="2063552" y="836712"/>
            <a:ext cx="42595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3)  LOOPNZ/LOOPNE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720" name="文本框 3"/>
          <p:cNvSpPr txBox="1"/>
          <p:nvPr/>
        </p:nvSpPr>
        <p:spPr>
          <a:xfrm>
            <a:off x="3359696" y="3063528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文本框 4"/>
          <p:cNvSpPr txBox="1"/>
          <p:nvPr/>
        </p:nvSpPr>
        <p:spPr>
          <a:xfrm>
            <a:off x="3077096" y="3841884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LAB→IP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文本框 5"/>
          <p:cNvSpPr txBox="1"/>
          <p:nvPr/>
        </p:nvSpPr>
        <p:spPr>
          <a:xfrm>
            <a:off x="3077096" y="4633972"/>
            <a:ext cx="68122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，退出循环，执行下一条指令</a:t>
            </a:r>
          </a:p>
        </p:txBody>
      </p:sp>
      <p:sp>
        <p:nvSpPr>
          <p:cNvPr id="1048723" name="左大括号 6"/>
          <p:cNvSpPr/>
          <p:nvPr/>
        </p:nvSpPr>
        <p:spPr>
          <a:xfrm>
            <a:off x="2855640" y="3999932"/>
            <a:ext cx="221456" cy="1013244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4" name="文本框 7"/>
          <p:cNvSpPr txBox="1"/>
          <p:nvPr/>
        </p:nvSpPr>
        <p:spPr>
          <a:xfrm>
            <a:off x="4467946" y="2363654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LOOPNE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/>
      <p:bldP spid="1048720" grpId="0"/>
      <p:bldP spid="1048721" grpId="0"/>
      <p:bldP spid="1048722" grpId="0"/>
      <p:bldP spid="1048723" grpId="0" animBg="1"/>
      <p:bldP spid="10487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1"/>
          <p:cNvGrpSpPr/>
          <p:nvPr/>
        </p:nvGrpSpPr>
        <p:grpSpPr>
          <a:xfrm>
            <a:off x="2423592" y="116632"/>
            <a:ext cx="3221468" cy="534774"/>
            <a:chOff x="317276" y="1119329"/>
            <a:chExt cx="3221468" cy="534774"/>
          </a:xfrm>
        </p:grpSpPr>
        <p:grpSp>
          <p:nvGrpSpPr>
            <p:cNvPr id="80" name="组合 2"/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25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26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27" name="文本框 3"/>
            <p:cNvSpPr txBox="1"/>
            <p:nvPr/>
          </p:nvSpPr>
          <p:spPr>
            <a:xfrm>
              <a:off x="866664" y="1119329"/>
              <a:ext cx="2672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过程调用和返回</a:t>
              </a:r>
            </a:p>
          </p:txBody>
        </p:sp>
      </p:grpSp>
      <p:grpSp>
        <p:nvGrpSpPr>
          <p:cNvPr id="81" name="组合 21"/>
          <p:cNvGrpSpPr/>
          <p:nvPr/>
        </p:nvGrpSpPr>
        <p:grpSpPr>
          <a:xfrm>
            <a:off x="8062074" y="264065"/>
            <a:ext cx="2037945" cy="2739250"/>
            <a:chOff x="6538074" y="264065"/>
            <a:chExt cx="2037945" cy="2739250"/>
          </a:xfrm>
        </p:grpSpPr>
        <p:grpSp>
          <p:nvGrpSpPr>
            <p:cNvPr id="82" name="组合 18"/>
            <p:cNvGrpSpPr/>
            <p:nvPr/>
          </p:nvGrpSpPr>
          <p:grpSpPr>
            <a:xfrm>
              <a:off x="6814021" y="623054"/>
              <a:ext cx="1761998" cy="2380261"/>
              <a:chOff x="6380609" y="3516313"/>
              <a:chExt cx="1761998" cy="2380261"/>
            </a:xfrm>
          </p:grpSpPr>
          <p:sp>
            <p:nvSpPr>
              <p:cNvPr id="1048728" name="Line 8"/>
              <p:cNvSpPr>
                <a:spLocks noChangeShapeType="1"/>
              </p:cNvSpPr>
              <p:nvPr/>
            </p:nvSpPr>
            <p:spPr bwMode="auto">
              <a:xfrm>
                <a:off x="6518275" y="3516313"/>
                <a:ext cx="6350" cy="90805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29" name="Line 9"/>
              <p:cNvSpPr>
                <a:spLocks noChangeShapeType="1"/>
              </p:cNvSpPr>
              <p:nvPr/>
            </p:nvSpPr>
            <p:spPr bwMode="auto">
              <a:xfrm flipV="1">
                <a:off x="6524625" y="3861047"/>
                <a:ext cx="956576" cy="563315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0" name="Line 11"/>
              <p:cNvSpPr>
                <a:spLocks noChangeShapeType="1"/>
              </p:cNvSpPr>
              <p:nvPr/>
            </p:nvSpPr>
            <p:spPr bwMode="auto">
              <a:xfrm flipH="1" flipV="1">
                <a:off x="6524625" y="4652963"/>
                <a:ext cx="914400" cy="11430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1" name="Line 12"/>
              <p:cNvSpPr>
                <a:spLocks noChangeShapeType="1"/>
              </p:cNvSpPr>
              <p:nvPr/>
            </p:nvSpPr>
            <p:spPr bwMode="auto">
              <a:xfrm>
                <a:off x="6524625" y="4652963"/>
                <a:ext cx="0" cy="12192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2" name="Oval 13"/>
              <p:cNvSpPr>
                <a:spLocks noChangeArrowheads="1"/>
              </p:cNvSpPr>
              <p:nvPr/>
            </p:nvSpPr>
            <p:spPr bwMode="auto">
              <a:xfrm>
                <a:off x="6380609" y="4537897"/>
                <a:ext cx="292794" cy="30078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8733" name="Oval 15"/>
              <p:cNvSpPr>
                <a:spLocks noChangeArrowheads="1"/>
              </p:cNvSpPr>
              <p:nvPr/>
            </p:nvSpPr>
            <p:spPr bwMode="auto">
              <a:xfrm>
                <a:off x="7380312" y="3747512"/>
                <a:ext cx="254928" cy="2747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8734" name="Line 8"/>
              <p:cNvSpPr>
                <a:spLocks noChangeShapeType="1"/>
              </p:cNvSpPr>
              <p:nvPr/>
            </p:nvSpPr>
            <p:spPr bwMode="auto">
              <a:xfrm>
                <a:off x="7517978" y="3861048"/>
                <a:ext cx="6350" cy="908051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5" name="Line 12"/>
              <p:cNvSpPr>
                <a:spLocks noChangeShapeType="1"/>
              </p:cNvSpPr>
              <p:nvPr/>
            </p:nvSpPr>
            <p:spPr bwMode="auto">
              <a:xfrm>
                <a:off x="7530678" y="4888970"/>
                <a:ext cx="0" cy="1007604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6" name="Line 9"/>
              <p:cNvSpPr>
                <a:spLocks noChangeShapeType="1"/>
              </p:cNvSpPr>
              <p:nvPr/>
            </p:nvSpPr>
            <p:spPr bwMode="auto">
              <a:xfrm flipV="1">
                <a:off x="7554754" y="4424363"/>
                <a:ext cx="565628" cy="344736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7" name="Line 11"/>
              <p:cNvSpPr>
                <a:spLocks noChangeShapeType="1"/>
              </p:cNvSpPr>
              <p:nvPr/>
            </p:nvSpPr>
            <p:spPr bwMode="auto">
              <a:xfrm flipH="1" flipV="1">
                <a:off x="7535584" y="4878512"/>
                <a:ext cx="584798" cy="768102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38" name="Line 12"/>
              <p:cNvSpPr>
                <a:spLocks noChangeShapeType="1"/>
              </p:cNvSpPr>
              <p:nvPr/>
            </p:nvSpPr>
            <p:spPr bwMode="auto">
              <a:xfrm>
                <a:off x="8142607" y="4424363"/>
                <a:ext cx="0" cy="12192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739" name="文本框 19"/>
            <p:cNvSpPr txBox="1"/>
            <p:nvPr/>
          </p:nvSpPr>
          <p:spPr>
            <a:xfrm>
              <a:off x="6538074" y="2640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主程序</a:t>
              </a:r>
            </a:p>
          </p:txBody>
        </p:sp>
        <p:sp>
          <p:nvSpPr>
            <p:cNvPr id="1048740" name="文本框 20"/>
            <p:cNvSpPr txBox="1"/>
            <p:nvPr/>
          </p:nvSpPr>
          <p:spPr>
            <a:xfrm>
              <a:off x="7525508" y="479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子程序</a:t>
              </a:r>
            </a:p>
          </p:txBody>
        </p:sp>
      </p:grpSp>
      <p:sp>
        <p:nvSpPr>
          <p:cNvPr id="1048741" name="文本框 22"/>
          <p:cNvSpPr txBox="1"/>
          <p:nvPr/>
        </p:nvSpPr>
        <p:spPr>
          <a:xfrm>
            <a:off x="2137574" y="943709"/>
            <a:ext cx="5355872" cy="22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程序执行过程中，主程序可根据需要随时调用子程序（过程），子程序执行完后，返回到主程序（断点处）继续执行。</a:t>
            </a:r>
          </a:p>
        </p:txBody>
      </p:sp>
      <p:sp>
        <p:nvSpPr>
          <p:cNvPr id="1048742" name="文本框 23"/>
          <p:cNvSpPr txBox="1"/>
          <p:nvPr/>
        </p:nvSpPr>
        <p:spPr>
          <a:xfrm>
            <a:off x="2360062" y="3520442"/>
            <a:ext cx="7232590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保存主程序断点地址（返回地址）</a:t>
            </a:r>
            <a:endParaRPr lang="en-US" altLang="zh-C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子程序入口地址→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48743" name="文本框 24"/>
          <p:cNvSpPr txBox="1"/>
          <p:nvPr/>
        </p:nvSpPr>
        <p:spPr>
          <a:xfrm>
            <a:off x="2435141" y="5391058"/>
            <a:ext cx="7232590" cy="125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主程序返回地址→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/>
      <p:bldP spid="1048742" grpId="0"/>
      <p:bldP spid="10487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 1"/>
          <p:cNvSpPr txBox="1"/>
          <p:nvPr/>
        </p:nvSpPr>
        <p:spPr>
          <a:xfrm>
            <a:off x="2351584" y="620688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048745" name="文本框 2"/>
          <p:cNvSpPr txBox="1"/>
          <p:nvPr/>
        </p:nvSpPr>
        <p:spPr>
          <a:xfrm>
            <a:off x="3732884" y="1353303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    PROC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6" name="文本框 3"/>
          <p:cNvSpPr txBox="1"/>
          <p:nvPr/>
        </p:nvSpPr>
        <p:spPr>
          <a:xfrm>
            <a:off x="2115068" y="4305631"/>
            <a:ext cx="8180809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：一个近过程的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符号地址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，汇编程序确定调用子程序的入口偏移地址，必须在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同一代码段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内。</a:t>
            </a:r>
          </a:p>
        </p:txBody>
      </p:sp>
      <p:sp>
        <p:nvSpPr>
          <p:cNvPr id="1048747" name="文本框 4"/>
          <p:cNvSpPr txBox="1"/>
          <p:nvPr/>
        </p:nvSpPr>
        <p:spPr>
          <a:xfrm>
            <a:off x="3719736" y="1948531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8" name="文本框 5"/>
          <p:cNvSpPr txBox="1"/>
          <p:nvPr/>
        </p:nvSpPr>
        <p:spPr>
          <a:xfrm>
            <a:off x="4074057" y="5817799"/>
            <a:ext cx="33451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  XXXXH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9" name="文本框 6"/>
          <p:cNvSpPr txBox="1"/>
          <p:nvPr/>
        </p:nvSpPr>
        <p:spPr>
          <a:xfrm>
            <a:off x="4799856" y="251511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→SP+1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0" name="文本框 7"/>
          <p:cNvSpPr txBox="1"/>
          <p:nvPr/>
        </p:nvSpPr>
        <p:spPr>
          <a:xfrm>
            <a:off x="4792464" y="304075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1" name="文本框 8"/>
          <p:cNvSpPr txBox="1"/>
          <p:nvPr/>
        </p:nvSpPr>
        <p:spPr>
          <a:xfrm>
            <a:off x="4792464" y="360219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PROC→IP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5" grpId="0"/>
      <p:bldP spid="1048746" grpId="0"/>
      <p:bldP spid="1048747" grpId="0"/>
      <p:bldP spid="1048748" grpId="0"/>
      <p:bldP spid="1048749" grpId="0"/>
      <p:bldP spid="1048750" grpId="0"/>
      <p:bldP spid="10487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 1"/>
          <p:cNvSpPr txBox="1"/>
          <p:nvPr/>
        </p:nvSpPr>
        <p:spPr>
          <a:xfrm>
            <a:off x="2351584" y="781224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048753" name="文本框 2"/>
          <p:cNvSpPr txBox="1"/>
          <p:nvPr/>
        </p:nvSpPr>
        <p:spPr>
          <a:xfrm>
            <a:off x="3732884" y="1460995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    OPRD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4" name="文本框 3"/>
          <p:cNvSpPr txBox="1"/>
          <p:nvPr/>
        </p:nvSpPr>
        <p:spPr>
          <a:xfrm>
            <a:off x="2207568" y="2157286"/>
            <a:ext cx="7992888" cy="12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根据相应寻址方式而获得的一个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来作为入口偏移地址。</a:t>
            </a:r>
          </a:p>
        </p:txBody>
      </p:sp>
      <p:sp>
        <p:nvSpPr>
          <p:cNvPr id="1048755" name="文本框 4"/>
          <p:cNvSpPr txBox="1"/>
          <p:nvPr/>
        </p:nvSpPr>
        <p:spPr>
          <a:xfrm>
            <a:off x="4727848" y="5426060"/>
            <a:ext cx="1783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6" name="文本框 5"/>
          <p:cNvSpPr txBox="1"/>
          <p:nvPr/>
        </p:nvSpPr>
        <p:spPr>
          <a:xfrm>
            <a:off x="3655120" y="3590137"/>
            <a:ext cx="27990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7" name="文本框 6"/>
          <p:cNvSpPr txBox="1"/>
          <p:nvPr/>
        </p:nvSpPr>
        <p:spPr>
          <a:xfrm>
            <a:off x="4735240" y="4178135"/>
            <a:ext cx="26339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→SP+1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8" name="文本框 7"/>
          <p:cNvSpPr txBox="1"/>
          <p:nvPr/>
        </p:nvSpPr>
        <p:spPr>
          <a:xfrm>
            <a:off x="4727848" y="482620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3" grpId="0"/>
      <p:bldP spid="1048754" grpId="0"/>
      <p:bldP spid="1048755" grpId="0"/>
      <p:bldP spid="1048756" grpId="0"/>
      <p:bldP spid="1048757" grpId="0"/>
      <p:bldP spid="10487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1"/>
          <p:cNvSpPr txBox="1"/>
          <p:nvPr/>
        </p:nvSpPr>
        <p:spPr>
          <a:xfrm>
            <a:off x="4263490" y="5485533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，偏移地址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文本框 2"/>
          <p:cNvSpPr txBox="1"/>
          <p:nvPr/>
        </p:nvSpPr>
        <p:spPr>
          <a:xfrm>
            <a:off x="2351584" y="692696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048642" name="文本框 3"/>
          <p:cNvSpPr txBox="1"/>
          <p:nvPr/>
        </p:nvSpPr>
        <p:spPr>
          <a:xfrm>
            <a:off x="3071664" y="1372467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  FAR  PTR   PROC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文本框 4"/>
          <p:cNvSpPr txBox="1"/>
          <p:nvPr/>
        </p:nvSpPr>
        <p:spPr>
          <a:xfrm>
            <a:off x="1991544" y="1974953"/>
            <a:ext cx="8208912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：远过程的符号地址，在另一个代码段内。汇编程序确定要调用子程序的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位段地址和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位偏移地址。</a:t>
            </a:r>
          </a:p>
        </p:txBody>
      </p:sp>
      <p:sp>
        <p:nvSpPr>
          <p:cNvPr id="1048644" name="文本框 7"/>
          <p:cNvSpPr txBox="1"/>
          <p:nvPr/>
        </p:nvSpPr>
        <p:spPr>
          <a:xfrm>
            <a:off x="2927647" y="4134937"/>
            <a:ext cx="6401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CS→([SP+1],[SP])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文本框 8"/>
          <p:cNvSpPr txBox="1"/>
          <p:nvPr/>
        </p:nvSpPr>
        <p:spPr>
          <a:xfrm>
            <a:off x="4263490" y="4756843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IP→ ([SP+1],[SP])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  <p:bldP spid="1048642" grpId="0"/>
      <p:bldP spid="1048643" grpId="0"/>
      <p:bldP spid="1048644" grpId="0"/>
      <p:bldP spid="10486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 1"/>
          <p:cNvSpPr txBox="1"/>
          <p:nvPr/>
        </p:nvSpPr>
        <p:spPr>
          <a:xfrm>
            <a:off x="2351584" y="897174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048630" name="文本框 2"/>
          <p:cNvSpPr txBox="1"/>
          <p:nvPr/>
        </p:nvSpPr>
        <p:spPr>
          <a:xfrm>
            <a:off x="3287688" y="1638247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    OPRD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文本框 3"/>
          <p:cNvSpPr txBox="1"/>
          <p:nvPr/>
        </p:nvSpPr>
        <p:spPr>
          <a:xfrm>
            <a:off x="2207568" y="2273236"/>
            <a:ext cx="799288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：是一个根据寻址方式而获得的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位存储器操作数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632" name="文本框 4"/>
          <p:cNvSpPr txBox="1"/>
          <p:nvPr/>
        </p:nvSpPr>
        <p:spPr>
          <a:xfrm>
            <a:off x="4623531" y="5107938"/>
            <a:ext cx="43484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文本框 5"/>
          <p:cNvSpPr txBox="1"/>
          <p:nvPr/>
        </p:nvSpPr>
        <p:spPr>
          <a:xfrm>
            <a:off x="3287688" y="3830630"/>
            <a:ext cx="63804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CS→ 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文本框 6"/>
          <p:cNvSpPr txBox="1"/>
          <p:nvPr/>
        </p:nvSpPr>
        <p:spPr>
          <a:xfrm>
            <a:off x="4623531" y="4452536"/>
            <a:ext cx="49326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IP→ 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  <p:bldP spid="1048631" grpId="0"/>
      <p:bldP spid="1048632" grpId="0"/>
      <p:bldP spid="1048633" grpId="0"/>
      <p:bldP spid="10486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1"/>
          <p:cNvSpPr txBox="1"/>
          <p:nvPr/>
        </p:nvSpPr>
        <p:spPr>
          <a:xfrm>
            <a:off x="2351584" y="692696"/>
            <a:ext cx="2799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）返回指令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文本框 2"/>
          <p:cNvSpPr txBox="1"/>
          <p:nvPr/>
        </p:nvSpPr>
        <p:spPr>
          <a:xfrm>
            <a:off x="3575720" y="156833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文本框 3"/>
          <p:cNvSpPr txBox="1"/>
          <p:nvPr/>
        </p:nvSpPr>
        <p:spPr>
          <a:xfrm>
            <a:off x="3559625" y="2254378"/>
            <a:ext cx="12496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1048599" name="矩形 4"/>
          <p:cNvSpPr/>
          <p:nvPr/>
        </p:nvSpPr>
        <p:spPr>
          <a:xfrm>
            <a:off x="2639616" y="3080506"/>
            <a:ext cx="63042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([SP+1],[SP]) →IP,     SP+2→ SP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矩形 5"/>
          <p:cNvSpPr/>
          <p:nvPr/>
        </p:nvSpPr>
        <p:spPr>
          <a:xfrm>
            <a:off x="2639616" y="3800586"/>
            <a:ext cx="6380480" cy="904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→IP,     SP+2→ SP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([SP+1],[SP]) →CS,    SP+2→ SP</a:t>
            </a:r>
          </a:p>
        </p:txBody>
      </p:sp>
      <p:sp>
        <p:nvSpPr>
          <p:cNvPr id="1048601" name="文本框 6"/>
          <p:cNvSpPr txBox="1"/>
          <p:nvPr/>
        </p:nvSpPr>
        <p:spPr>
          <a:xfrm>
            <a:off x="1827118" y="5494738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返回指令一般位于子程序的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最后一条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不影响标志位。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8609" name="墨迹 1048608"/>
              <p14:cNvContentPartPr/>
              <p14:nvPr/>
            </p14:nvContentPartPr>
            <p14:xfrm>
              <a:off x="7623543" y="1764982"/>
              <a:ext cx="23337" cy="4732"/>
            </p14:xfrm>
          </p:contentPart>
        </mc:Choice>
        <mc:Fallback xmlns="">
          <p:sp>
            <p:nvSpPr>
              <p:cNvPr id="1048609" name=""/>
              <p:cNvSpPr/>
              <p:nvPr/>
            </p:nvSpPr>
            <p:spPr>
              <a:xfrm>
                <a:off x="7623543" y="1764982"/>
                <a:ext cx="23337" cy="4732"/>
              </a:xfrm>
            </p:spPr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C2CCF8D-0A7D-4825-ADB6-B74A6D7DA903}"/>
              </a:ext>
            </a:extLst>
          </p:cNvPr>
          <p:cNvSpPr txBox="1"/>
          <p:nvPr/>
        </p:nvSpPr>
        <p:spPr>
          <a:xfrm>
            <a:off x="9480376" y="1764982"/>
            <a:ext cx="235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就是弹栈给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EB178B2-DB2F-4BE5-8ACE-0E7098F6FE54}"/>
              </a:ext>
            </a:extLst>
          </p:cNvPr>
          <p:cNvCxnSpPr/>
          <p:nvPr/>
        </p:nvCxnSpPr>
        <p:spPr>
          <a:xfrm flipV="1">
            <a:off x="7320136" y="2053478"/>
            <a:ext cx="2088232" cy="1027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623A9D-D7FA-4721-B077-4459BC38C70F}"/>
              </a:ext>
            </a:extLst>
          </p:cNvPr>
          <p:cNvSpPr txBox="1"/>
          <p:nvPr/>
        </p:nvSpPr>
        <p:spPr>
          <a:xfrm>
            <a:off x="2567608" y="2996952"/>
            <a:ext cx="6552728" cy="6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E1440E-D9F5-45DA-ACCF-9F32D0809A3C}"/>
              </a:ext>
            </a:extLst>
          </p:cNvPr>
          <p:cNvSpPr/>
          <p:nvPr/>
        </p:nvSpPr>
        <p:spPr>
          <a:xfrm>
            <a:off x="2495600" y="2996952"/>
            <a:ext cx="6624736" cy="6500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9CC774-373F-43D3-9B11-227DC8BAE0DA}"/>
              </a:ext>
            </a:extLst>
          </p:cNvPr>
          <p:cNvSpPr/>
          <p:nvPr/>
        </p:nvSpPr>
        <p:spPr>
          <a:xfrm>
            <a:off x="2495600" y="3933056"/>
            <a:ext cx="6696744" cy="12206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598" grpId="0"/>
      <p:bldP spid="1048599" grpId="0"/>
      <p:bldP spid="1048600" grpId="0"/>
      <p:bldP spid="10486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1"/>
          <p:cNvGrpSpPr/>
          <p:nvPr/>
        </p:nvGrpSpPr>
        <p:grpSpPr>
          <a:xfrm>
            <a:off x="2423592" y="116632"/>
            <a:ext cx="2154668" cy="534774"/>
            <a:chOff x="317276" y="1119329"/>
            <a:chExt cx="2154668" cy="534774"/>
          </a:xfrm>
        </p:grpSpPr>
        <p:grpSp>
          <p:nvGrpSpPr>
            <p:cNvPr id="41" name="组合 2"/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1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582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583" name="文本框 3"/>
            <p:cNvSpPr txBox="1"/>
            <p:nvPr/>
          </p:nvSpPr>
          <p:spPr>
            <a:xfrm>
              <a:off x="866664" y="1119329"/>
              <a:ext cx="16052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中断指令</a:t>
              </a:r>
            </a:p>
          </p:txBody>
        </p:sp>
      </p:grpSp>
      <p:sp>
        <p:nvSpPr>
          <p:cNvPr id="1048584" name="文本框 6"/>
          <p:cNvSpPr txBox="1"/>
          <p:nvPr/>
        </p:nvSpPr>
        <p:spPr>
          <a:xfrm>
            <a:off x="2279576" y="908720"/>
            <a:ext cx="7704856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/>
              <a:t>中断指令用于产生</a:t>
            </a:r>
            <a:r>
              <a:rPr lang="zh-CN" altLang="en-US" sz="2800" b="1" u="sng" dirty="0"/>
              <a:t>软中断</a:t>
            </a:r>
            <a:r>
              <a:rPr lang="zh-CN" altLang="en-US" sz="2800" b="1" dirty="0"/>
              <a:t>，以执行一段特殊用途的中断处理子程序。</a:t>
            </a:r>
          </a:p>
        </p:txBody>
      </p:sp>
      <p:sp>
        <p:nvSpPr>
          <p:cNvPr id="1048585" name="文本框 7"/>
          <p:cNvSpPr txBox="1"/>
          <p:nvPr/>
        </p:nvSpPr>
        <p:spPr>
          <a:xfrm>
            <a:off x="3786664" y="2276872"/>
            <a:ext cx="316835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 n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6" name="文本框 8"/>
          <p:cNvSpPr txBox="1"/>
          <p:nvPr/>
        </p:nvSpPr>
        <p:spPr>
          <a:xfrm>
            <a:off x="2423592" y="3022989"/>
            <a:ext cx="7704856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，取值范围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048587" name="文本框 9"/>
          <p:cNvSpPr txBox="1"/>
          <p:nvPr/>
        </p:nvSpPr>
        <p:spPr>
          <a:xfrm>
            <a:off x="2423592" y="3808074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中断向量地址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=n×4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588" name="文本框 10"/>
          <p:cNvSpPr txBox="1"/>
          <p:nvPr/>
        </p:nvSpPr>
        <p:spPr>
          <a:xfrm>
            <a:off x="2435141" y="4593159"/>
            <a:ext cx="7704856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根据中断向量地址读取内存，取出中断服务子程序的入口地址。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5" grpId="0"/>
      <p:bldP spid="1048586" grpId="0"/>
      <p:bldP spid="1048587" grpId="0"/>
      <p:bldP spid="10485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文本框 3"/>
          <p:cNvSpPr txBox="1"/>
          <p:nvPr/>
        </p:nvSpPr>
        <p:spPr>
          <a:xfrm>
            <a:off x="2351584" y="15694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1048661" name="文本框 4"/>
          <p:cNvSpPr txBox="1"/>
          <p:nvPr/>
        </p:nvSpPr>
        <p:spPr>
          <a:xfrm>
            <a:off x="3732884" y="889556"/>
            <a:ext cx="3170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2" name="文本框 5"/>
          <p:cNvSpPr txBox="1"/>
          <p:nvPr/>
        </p:nvSpPr>
        <p:spPr>
          <a:xfrm>
            <a:off x="2115068" y="2132856"/>
            <a:ext cx="8180809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：段内标号，也称为符号地址，汇编程序确定转移目标代码的偏移地址，必须在同一代码段内。</a:t>
            </a:r>
          </a:p>
        </p:txBody>
      </p:sp>
      <p:sp>
        <p:nvSpPr>
          <p:cNvPr id="1048663" name="文本框 9"/>
          <p:cNvSpPr txBox="1"/>
          <p:nvPr/>
        </p:nvSpPr>
        <p:spPr>
          <a:xfrm>
            <a:off x="3719736" y="1484784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LAB→IP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文本框 10"/>
          <p:cNvSpPr txBox="1"/>
          <p:nvPr/>
        </p:nvSpPr>
        <p:spPr>
          <a:xfrm>
            <a:off x="2639616" y="4217020"/>
            <a:ext cx="4965998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	︙          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AX,         BX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JMP	NEXT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INC	CX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︙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NEXT: 	MOV	BX,          0</a:t>
            </a:r>
          </a:p>
        </p:txBody>
      </p:sp>
      <p:sp>
        <p:nvSpPr>
          <p:cNvPr id="1048665" name="文本框 11"/>
          <p:cNvSpPr txBox="1"/>
          <p:nvPr/>
        </p:nvSpPr>
        <p:spPr>
          <a:xfrm>
            <a:off x="4074057" y="3429000"/>
            <a:ext cx="32308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 XXXXH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18"/>
          <p:cNvGrpSpPr/>
          <p:nvPr/>
        </p:nvGrpSpPr>
        <p:grpSpPr>
          <a:xfrm>
            <a:off x="7170836" y="5517232"/>
            <a:ext cx="904656" cy="864096"/>
            <a:chOff x="5646836" y="5517232"/>
            <a:chExt cx="904656" cy="864096"/>
          </a:xfrm>
        </p:grpSpPr>
        <p:sp>
          <p:nvSpPr>
            <p:cNvPr id="1048666" name="右大括号 1"/>
            <p:cNvSpPr/>
            <p:nvPr/>
          </p:nvSpPr>
          <p:spPr>
            <a:xfrm>
              <a:off x="5646836" y="5517232"/>
              <a:ext cx="216024" cy="864096"/>
            </a:xfrm>
            <a:prstGeom prst="rightBrace">
              <a:avLst>
                <a:gd name="adj1" fmla="val 5418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67" name="文本框 2"/>
            <p:cNvSpPr txBox="1"/>
            <p:nvPr/>
          </p:nvSpPr>
          <p:spPr>
            <a:xfrm>
              <a:off x="5868292" y="5749225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19"/>
          <p:cNvGrpSpPr/>
          <p:nvPr/>
        </p:nvGrpSpPr>
        <p:grpSpPr>
          <a:xfrm>
            <a:off x="7458868" y="5317177"/>
            <a:ext cx="994592" cy="396240"/>
            <a:chOff x="5934868" y="5317177"/>
            <a:chExt cx="994592" cy="396240"/>
          </a:xfrm>
        </p:grpSpPr>
        <p:sp>
          <p:nvSpPr>
            <p:cNvPr id="1048668" name="文本框 12"/>
            <p:cNvSpPr txBox="1"/>
            <p:nvPr/>
          </p:nvSpPr>
          <p:spPr>
            <a:xfrm>
              <a:off x="6517980" y="5317177"/>
              <a:ext cx="411480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28" name="直接箭头连接符 7"/>
            <p:cNvCxnSpPr>
              <a:cxnSpLocks/>
              <a:stCxn id="1048668" idx="1"/>
            </p:cNvCxnSpPr>
            <p:nvPr/>
          </p:nvCxnSpPr>
          <p:spPr>
            <a:xfrm flipH="1">
              <a:off x="5934868" y="5517232"/>
              <a:ext cx="58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16"/>
          <p:cNvGrpSpPr/>
          <p:nvPr/>
        </p:nvGrpSpPr>
        <p:grpSpPr>
          <a:xfrm>
            <a:off x="8933548" y="5616328"/>
            <a:ext cx="869973" cy="396240"/>
            <a:chOff x="6959126" y="5753576"/>
            <a:chExt cx="869973" cy="396240"/>
          </a:xfrm>
        </p:grpSpPr>
        <p:cxnSp>
          <p:nvCxnSpPr>
            <p:cNvPr id="3145729" name="直接箭头连接符 14"/>
            <p:cNvCxnSpPr>
              <a:cxnSpLocks/>
            </p:cNvCxnSpPr>
            <p:nvPr/>
          </p:nvCxnSpPr>
          <p:spPr>
            <a:xfrm>
              <a:off x="6959126" y="5949280"/>
              <a:ext cx="487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9" name="文本框 15"/>
            <p:cNvSpPr txBox="1"/>
            <p:nvPr/>
          </p:nvSpPr>
          <p:spPr>
            <a:xfrm>
              <a:off x="7417618" y="5753576"/>
              <a:ext cx="411481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20"/>
          <p:cNvGrpSpPr/>
          <p:nvPr/>
        </p:nvGrpSpPr>
        <p:grpSpPr>
          <a:xfrm>
            <a:off x="8041980" y="5467964"/>
            <a:ext cx="756430" cy="680210"/>
            <a:chOff x="6517980" y="5467964"/>
            <a:chExt cx="756430" cy="680210"/>
          </a:xfrm>
        </p:grpSpPr>
        <p:sp>
          <p:nvSpPr>
            <p:cNvPr id="1048670" name="文本框 8"/>
            <p:cNvSpPr txBox="1"/>
            <p:nvPr/>
          </p:nvSpPr>
          <p:spPr>
            <a:xfrm>
              <a:off x="6517980" y="5686509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1" name="右大括号 17"/>
            <p:cNvSpPr/>
            <p:nvPr/>
          </p:nvSpPr>
          <p:spPr>
            <a:xfrm>
              <a:off x="7092280" y="5467964"/>
              <a:ext cx="182130" cy="656199"/>
            </a:xfrm>
            <a:prstGeom prst="rightBrace">
              <a:avLst>
                <a:gd name="adj1" fmla="val 5418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  <p:bldP spid="1048662" grpId="0"/>
      <p:bldP spid="1048663" grpId="0"/>
      <p:bldP spid="1048664" grpId="0"/>
      <p:bldP spid="10486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DAD0144-C30D-404B-9641-1AF5007880B8}"/>
              </a:ext>
            </a:extLst>
          </p:cNvPr>
          <p:cNvSpPr/>
          <p:nvPr/>
        </p:nvSpPr>
        <p:spPr>
          <a:xfrm>
            <a:off x="1991544" y="1580334"/>
            <a:ext cx="7272808" cy="451296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9" name="文本框 1"/>
          <p:cNvSpPr txBox="1"/>
          <p:nvPr/>
        </p:nvSpPr>
        <p:spPr>
          <a:xfrm>
            <a:off x="2495600" y="764704"/>
            <a:ext cx="16921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1048590" name="文本框 2"/>
          <p:cNvSpPr txBox="1"/>
          <p:nvPr/>
        </p:nvSpPr>
        <p:spPr>
          <a:xfrm>
            <a:off x="2495600" y="1580334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→([SP+1],[SP])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文本框 3"/>
          <p:cNvSpPr txBox="1"/>
          <p:nvPr/>
        </p:nvSpPr>
        <p:spPr>
          <a:xfrm>
            <a:off x="2495600" y="2372422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→ TF,   0 → IF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文本框 5"/>
          <p:cNvSpPr txBox="1"/>
          <p:nvPr/>
        </p:nvSpPr>
        <p:spPr>
          <a:xfrm>
            <a:off x="2495600" y="3092502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→([SP+1],[SP])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文本框 6"/>
          <p:cNvSpPr txBox="1"/>
          <p:nvPr/>
        </p:nvSpPr>
        <p:spPr>
          <a:xfrm>
            <a:off x="2495600" y="3812582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→([SP+1],[SP])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文本框 7"/>
          <p:cNvSpPr txBox="1"/>
          <p:nvPr/>
        </p:nvSpPr>
        <p:spPr>
          <a:xfrm>
            <a:off x="2495600" y="4532662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([n×4+1],[n×4]) → IP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文本框 8"/>
          <p:cNvSpPr txBox="1"/>
          <p:nvPr/>
        </p:nvSpPr>
        <p:spPr>
          <a:xfrm>
            <a:off x="2495600" y="5252742"/>
            <a:ext cx="61926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([n×4+3],[n×4+2]) → CS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/>
      <p:bldP spid="1048590" grpId="0"/>
      <p:bldP spid="1048591" grpId="0"/>
      <p:bldP spid="1048592" grpId="0"/>
      <p:bldP spid="1048593" grpId="0"/>
      <p:bldP spid="1048594" grpId="0"/>
      <p:bldP spid="10485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1"/>
          <p:cNvSpPr txBox="1"/>
          <p:nvPr/>
        </p:nvSpPr>
        <p:spPr>
          <a:xfrm>
            <a:off x="2423592" y="548680"/>
            <a:ext cx="3168352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中断返回指令</a:t>
            </a:r>
          </a:p>
        </p:txBody>
      </p:sp>
      <p:sp>
        <p:nvSpPr>
          <p:cNvPr id="1048623" name="文本框 2"/>
          <p:cNvSpPr txBox="1"/>
          <p:nvPr/>
        </p:nvSpPr>
        <p:spPr>
          <a:xfrm>
            <a:off x="4007768" y="1340768"/>
            <a:ext cx="316835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文本框 3"/>
          <p:cNvSpPr txBox="1"/>
          <p:nvPr/>
        </p:nvSpPr>
        <p:spPr>
          <a:xfrm>
            <a:off x="2135560" y="2060848"/>
            <a:ext cx="8208912" cy="118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中断返回指令位于中断服务子程序的最后一条，用于返回被中断的程序。</a:t>
            </a:r>
          </a:p>
        </p:txBody>
      </p:sp>
      <p:sp>
        <p:nvSpPr>
          <p:cNvPr id="1048625" name="文本框 4"/>
          <p:cNvSpPr txBox="1"/>
          <p:nvPr/>
        </p:nvSpPr>
        <p:spPr>
          <a:xfrm>
            <a:off x="3899756" y="3381980"/>
            <a:ext cx="16921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1048626" name="文本框 5"/>
          <p:cNvSpPr txBox="1"/>
          <p:nvPr/>
        </p:nvSpPr>
        <p:spPr>
          <a:xfrm>
            <a:off x="2639616" y="4019830"/>
            <a:ext cx="64807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 IP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文本框 6"/>
          <p:cNvSpPr txBox="1"/>
          <p:nvPr/>
        </p:nvSpPr>
        <p:spPr>
          <a:xfrm>
            <a:off x="2639616" y="4794962"/>
            <a:ext cx="64807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 CS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8" name="文本框 7"/>
          <p:cNvSpPr txBox="1"/>
          <p:nvPr/>
        </p:nvSpPr>
        <p:spPr>
          <a:xfrm>
            <a:off x="2639616" y="5488940"/>
            <a:ext cx="64807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 FLAGS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 u="sng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  <p:bldP spid="1048624" grpId="0"/>
      <p:bldP spid="1048625" grpId="0"/>
      <p:bldP spid="1048626" grpId="0"/>
      <p:bldP spid="1048627" grpId="0"/>
      <p:bldP spid="10486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1"/>
          <p:cNvGrpSpPr/>
          <p:nvPr/>
        </p:nvGrpSpPr>
        <p:grpSpPr>
          <a:xfrm>
            <a:off x="2351584" y="0"/>
            <a:ext cx="5400600" cy="839639"/>
            <a:chOff x="827584" y="0"/>
            <a:chExt cx="5400600" cy="839639"/>
          </a:xfrm>
        </p:grpSpPr>
        <p:sp>
          <p:nvSpPr>
            <p:cNvPr id="1048635" name="六边形 2"/>
            <p:cNvSpPr/>
            <p:nvPr/>
          </p:nvSpPr>
          <p:spPr>
            <a:xfrm>
              <a:off x="1119858" y="93956"/>
              <a:ext cx="510832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12.3.6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处理器控制指令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36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37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9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38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39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aphicFrame>
        <p:nvGraphicFramePr>
          <p:cNvPr id="4194304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23983"/>
              </p:ext>
            </p:extLst>
          </p:nvPr>
        </p:nvGraphicFramePr>
        <p:xfrm>
          <a:off x="1343472" y="1124744"/>
          <a:ext cx="9433048" cy="5256589"/>
        </p:xfrm>
        <a:graphic>
          <a:graphicData uri="http://schemas.openxmlformats.org/drawingml/2006/table">
            <a:tbl>
              <a:tblPr firstRow="1" firstCol="1">
                <a:tableStyleId>{F5AB1C69-6EDB-4FF4-983F-18BD219EF323}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汇编格式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                  作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53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标志位操作指令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CF→0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，清进位标志位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CF→1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，置进位标志位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进位标志位取反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CLD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DF→0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，清方向标志位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DF→1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，置方向标志位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IF→0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，清中断标志位，关中断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IF→1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，置中断标志位，开中断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53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外部同步指令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HLT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处于暂停状态，常用于等待中断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进入等待状态，用于协处理器或外部设备的同步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处理器交权指令，用于与协处理器的配合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总线锁定指令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NOP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空操作指令，消耗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个时钟周期</a:t>
                      </a:r>
                    </a:p>
                  </a:txBody>
                  <a:tcPr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1"/>
          <p:cNvSpPr txBox="1"/>
          <p:nvPr/>
        </p:nvSpPr>
        <p:spPr>
          <a:xfrm>
            <a:off x="2351584" y="15694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1048673" name="文本框 2"/>
          <p:cNvSpPr txBox="1"/>
          <p:nvPr/>
        </p:nvSpPr>
        <p:spPr>
          <a:xfrm>
            <a:off x="3732884" y="836712"/>
            <a:ext cx="345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  OPRD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4" name="文本框 3"/>
          <p:cNvSpPr txBox="1"/>
          <p:nvPr/>
        </p:nvSpPr>
        <p:spPr>
          <a:xfrm>
            <a:off x="2207568" y="1533003"/>
            <a:ext cx="7992888" cy="12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通用寄存器或存储器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根据相应寻址方式而获得的一个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位操作数来作为转移目标地址。</a:t>
            </a:r>
          </a:p>
        </p:txBody>
      </p:sp>
      <p:sp>
        <p:nvSpPr>
          <p:cNvPr id="1048675" name="文本框 4"/>
          <p:cNvSpPr txBox="1"/>
          <p:nvPr/>
        </p:nvSpPr>
        <p:spPr>
          <a:xfrm>
            <a:off x="3796050" y="2951772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OPRD→IP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文本框 5"/>
          <p:cNvSpPr txBox="1"/>
          <p:nvPr/>
        </p:nvSpPr>
        <p:spPr>
          <a:xfrm>
            <a:off x="2855640" y="3789040"/>
            <a:ext cx="5976664" cy="11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DS=3000H,   BX=1200H,            [31200H]=50H,  [31201H]=23H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文本框 6"/>
          <p:cNvSpPr txBox="1"/>
          <p:nvPr/>
        </p:nvSpPr>
        <p:spPr>
          <a:xfrm>
            <a:off x="2927648" y="52100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   BX         ;  1200H→IP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文本框 7"/>
          <p:cNvSpPr txBox="1"/>
          <p:nvPr/>
        </p:nvSpPr>
        <p:spPr>
          <a:xfrm>
            <a:off x="2927648" y="585887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WORD PTR  [BX]      ;   2350H→IP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文本框 8"/>
          <p:cNvSpPr txBox="1"/>
          <p:nvPr/>
        </p:nvSpPr>
        <p:spPr>
          <a:xfrm>
            <a:off x="8584397" y="3615285"/>
            <a:ext cx="357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WORD PTR: </a:t>
            </a:r>
            <a:r>
              <a:rPr lang="zh-CN" altLang="en-US" sz="2400" b="1" dirty="0">
                <a:solidFill>
                  <a:srgbClr val="FF0000"/>
                </a:solidFill>
              </a:rPr>
              <a:t>属性转换，强制视存储单元的内容按照字处理（读取，临时）</a:t>
            </a:r>
          </a:p>
        </p:txBody>
      </p:sp>
      <p:cxnSp>
        <p:nvCxnSpPr>
          <p:cNvPr id="3145730" name="直接箭头连接符 10"/>
          <p:cNvCxnSpPr>
            <a:cxnSpLocks/>
          </p:cNvCxnSpPr>
          <p:nvPr/>
        </p:nvCxnSpPr>
        <p:spPr>
          <a:xfrm flipH="1">
            <a:off x="8760296" y="4845353"/>
            <a:ext cx="504056" cy="9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/>
      <p:bldP spid="1048674" grpId="0"/>
      <p:bldP spid="1048675" grpId="0"/>
      <p:bldP spid="1048676" grpId="0"/>
      <p:bldP spid="1048677" grpId="0"/>
      <p:bldP spid="10486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 2"/>
          <p:cNvSpPr txBox="1"/>
          <p:nvPr/>
        </p:nvSpPr>
        <p:spPr>
          <a:xfrm>
            <a:off x="3071774" y="4129916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，偏移地址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文本框 3"/>
          <p:cNvSpPr txBox="1"/>
          <p:nvPr/>
        </p:nvSpPr>
        <p:spPr>
          <a:xfrm>
            <a:off x="2351584" y="85785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1048682" name="文本框 4"/>
          <p:cNvSpPr txBox="1"/>
          <p:nvPr/>
        </p:nvSpPr>
        <p:spPr>
          <a:xfrm>
            <a:off x="3071664" y="1537628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FAR  PTR   LAB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文本框 5"/>
          <p:cNvSpPr txBox="1"/>
          <p:nvPr/>
        </p:nvSpPr>
        <p:spPr>
          <a:xfrm>
            <a:off x="1991544" y="2140114"/>
            <a:ext cx="8208912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：段间标号，也称远标号，在另一个代码段。汇编程序确定要转移的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位段地址和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位偏移地址，即标号所在的代码段及其位置的偏移地址。</a:t>
            </a:r>
          </a:p>
        </p:txBody>
      </p:sp>
      <p:sp>
        <p:nvSpPr>
          <p:cNvPr id="1048684" name="文本框 8"/>
          <p:cNvSpPr txBox="1"/>
          <p:nvPr/>
        </p:nvSpPr>
        <p:spPr>
          <a:xfrm>
            <a:off x="3107576" y="4994012"/>
            <a:ext cx="44119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FAR  PTR  NEXT  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文本框 9"/>
          <p:cNvSpPr txBox="1"/>
          <p:nvPr/>
        </p:nvSpPr>
        <p:spPr>
          <a:xfrm>
            <a:off x="3071664" y="5714092"/>
            <a:ext cx="4399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XXXXH: XXXXH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文本框 1"/>
          <p:cNvSpPr txBox="1"/>
          <p:nvPr/>
        </p:nvSpPr>
        <p:spPr>
          <a:xfrm>
            <a:off x="5879975" y="919728"/>
            <a:ext cx="312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远标号（缺省默认近标号）</a:t>
            </a:r>
          </a:p>
        </p:txBody>
      </p:sp>
      <p:cxnSp>
        <p:nvCxnSpPr>
          <p:cNvPr id="3145731" name="直接箭头连接符 7"/>
          <p:cNvCxnSpPr>
            <a:cxnSpLocks/>
          </p:cNvCxnSpPr>
          <p:nvPr/>
        </p:nvCxnSpPr>
        <p:spPr>
          <a:xfrm flipH="1">
            <a:off x="5735960" y="1196752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/>
      <p:bldP spid="1048682" grpId="0"/>
      <p:bldP spid="1048683" grpId="0"/>
      <p:bldP spid="1048684" grpId="0"/>
      <p:bldP spid="10486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文本框 1"/>
          <p:cNvSpPr txBox="1"/>
          <p:nvPr/>
        </p:nvSpPr>
        <p:spPr>
          <a:xfrm>
            <a:off x="2351584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1048688" name="文本框 2"/>
          <p:cNvSpPr txBox="1"/>
          <p:nvPr/>
        </p:nvSpPr>
        <p:spPr>
          <a:xfrm>
            <a:off x="3732884" y="895239"/>
            <a:ext cx="345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  OPRD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文本框 3"/>
          <p:cNvSpPr txBox="1"/>
          <p:nvPr/>
        </p:nvSpPr>
        <p:spPr>
          <a:xfrm>
            <a:off x="2207568" y="1492694"/>
            <a:ext cx="799288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：是一个根据寻址方式而获得的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位存储器操作数。</a:t>
            </a:r>
          </a:p>
        </p:txBody>
      </p:sp>
      <p:sp>
        <p:nvSpPr>
          <p:cNvPr id="1048690" name="文本框 4"/>
          <p:cNvSpPr txBox="1"/>
          <p:nvPr/>
        </p:nvSpPr>
        <p:spPr>
          <a:xfrm>
            <a:off x="3652094" y="2636912"/>
            <a:ext cx="4604146" cy="1227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 CS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OPRD(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→IP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文本框 5"/>
          <p:cNvSpPr txBox="1"/>
          <p:nvPr/>
        </p:nvSpPr>
        <p:spPr>
          <a:xfrm>
            <a:off x="2351584" y="4149080"/>
            <a:ext cx="7776864" cy="11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DS=3000H,   BX=3000H,[33000]=0BH,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[33001H]=20H,  [33002H]=10H,[33003H]=80H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文本框 6"/>
          <p:cNvSpPr txBox="1"/>
          <p:nvPr/>
        </p:nvSpPr>
        <p:spPr>
          <a:xfrm>
            <a:off x="3172996" y="5368617"/>
            <a:ext cx="5731316" cy="11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DWORD PTR  [BX]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200BH→IP,   8010H →CS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8" grpId="0"/>
      <p:bldP spid="1048689" grpId="0"/>
      <p:bldP spid="1048690" grpId="0"/>
      <p:bldP spid="1048691" grpId="0"/>
      <p:bldP spid="1048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1"/>
          <p:cNvGrpSpPr/>
          <p:nvPr/>
        </p:nvGrpSpPr>
        <p:grpSpPr>
          <a:xfrm>
            <a:off x="1847528" y="908720"/>
            <a:ext cx="2865868" cy="534774"/>
            <a:chOff x="317276" y="1119329"/>
            <a:chExt cx="2865868" cy="534774"/>
          </a:xfrm>
        </p:grpSpPr>
        <p:grpSp>
          <p:nvGrpSpPr>
            <p:cNvPr id="69" name="组合 2"/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93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94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95" name="文本框 3"/>
            <p:cNvSpPr txBox="1"/>
            <p:nvPr/>
          </p:nvSpPr>
          <p:spPr>
            <a:xfrm>
              <a:off x="866664" y="1119329"/>
              <a:ext cx="23164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条件转移指令</a:t>
              </a:r>
            </a:p>
          </p:txBody>
        </p:sp>
      </p:grpSp>
      <p:sp>
        <p:nvSpPr>
          <p:cNvPr id="1048696" name="文本框 6"/>
          <p:cNvSpPr txBox="1"/>
          <p:nvPr/>
        </p:nvSpPr>
        <p:spPr>
          <a:xfrm>
            <a:off x="2495600" y="1556792"/>
            <a:ext cx="7344816" cy="424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根据前一条指令执行后标志位的状态来决定是否转移。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满足转移条件，则转移到指定的地址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，否则顺序执行下一条指令。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转移地址采用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直接寻址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短转移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，即只能以当前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为中心的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 ~ +127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条件转移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不影响标志位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文本框 3"/>
          <p:cNvSpPr txBox="1"/>
          <p:nvPr/>
        </p:nvSpPr>
        <p:spPr>
          <a:xfrm>
            <a:off x="4766149" y="980728"/>
            <a:ext cx="2621280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简单条件转移指令</a:t>
            </a:r>
          </a:p>
        </p:txBody>
      </p:sp>
      <p:graphicFrame>
        <p:nvGraphicFramePr>
          <p:cNvPr id="419430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72253"/>
              </p:ext>
            </p:extLst>
          </p:nvPr>
        </p:nvGraphicFramePr>
        <p:xfrm>
          <a:off x="1775520" y="1669795"/>
          <a:ext cx="8640960" cy="463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有进位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无进位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JE/JZ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相等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JNE/JNZ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不相等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负数转移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JNS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SF=0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JNO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JP/JPE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偶数个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JNP/JPO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PF=0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奇数个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 1"/>
          <p:cNvSpPr txBox="1"/>
          <p:nvPr/>
        </p:nvSpPr>
        <p:spPr>
          <a:xfrm>
            <a:off x="4223792" y="533871"/>
            <a:ext cx="32308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无符号数条件转移指令</a:t>
            </a:r>
          </a:p>
        </p:txBody>
      </p:sp>
      <p:graphicFrame>
        <p:nvGraphicFramePr>
          <p:cNvPr id="419430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6178"/>
              </p:ext>
            </p:extLst>
          </p:nvPr>
        </p:nvGraphicFramePr>
        <p:xfrm>
          <a:off x="3048000" y="11089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JA/JNBE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JAE/JNB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JB/JNAE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JBE/JNA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699" name="文本框 4"/>
          <p:cNvSpPr txBox="1"/>
          <p:nvPr/>
        </p:nvSpPr>
        <p:spPr>
          <a:xfrm>
            <a:off x="4295800" y="3664000"/>
            <a:ext cx="3230880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有符号数条件转移指令</a:t>
            </a:r>
          </a:p>
        </p:txBody>
      </p:sp>
      <p:graphicFrame>
        <p:nvGraphicFramePr>
          <p:cNvPr id="419430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19357"/>
              </p:ext>
            </p:extLst>
          </p:nvPr>
        </p:nvGraphicFramePr>
        <p:xfrm>
          <a:off x="3071664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JG/JNLE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JGE/JNL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JL/JNGE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JLE/JNG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1"/>
          <p:cNvGrpSpPr/>
          <p:nvPr/>
        </p:nvGrpSpPr>
        <p:grpSpPr>
          <a:xfrm>
            <a:off x="1901748" y="1022018"/>
            <a:ext cx="2865868" cy="534774"/>
            <a:chOff x="317276" y="1119329"/>
            <a:chExt cx="2865868" cy="534774"/>
          </a:xfrm>
        </p:grpSpPr>
        <p:grpSp>
          <p:nvGrpSpPr>
            <p:cNvPr id="74" name="组合 2"/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0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01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02" name="文本框 3"/>
            <p:cNvSpPr txBox="1"/>
            <p:nvPr/>
          </p:nvSpPr>
          <p:spPr>
            <a:xfrm>
              <a:off x="866664" y="1119329"/>
              <a:ext cx="23164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循环控制指令</a:t>
              </a:r>
            </a:p>
          </p:txBody>
        </p:sp>
      </p:grpSp>
      <p:sp>
        <p:nvSpPr>
          <p:cNvPr id="1048703" name="文本框 6"/>
          <p:cNvSpPr txBox="1"/>
          <p:nvPr/>
        </p:nvSpPr>
        <p:spPr>
          <a:xfrm>
            <a:off x="2112110" y="2276872"/>
            <a:ext cx="830436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循环的次数必须先送入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控制转向的目标偏移地址是以当前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内容为中心的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字节范围内标号所代表的偏移地址。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循环控制指令不影响状态标志位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1659</Words>
  <Application>Microsoft Office PowerPoint</Application>
  <PresentationFormat>宽屏</PresentationFormat>
  <Paragraphs>249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39</cp:revision>
  <dcterms:created xsi:type="dcterms:W3CDTF">2017-01-13T23:54:50Z</dcterms:created>
  <dcterms:modified xsi:type="dcterms:W3CDTF">2020-12-28T07:20:39Z</dcterms:modified>
</cp:coreProperties>
</file>