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6"/>
  </p:notesMasterIdLst>
  <p:handoutMasterIdLst>
    <p:handoutMasterId r:id="rId57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F497D"/>
    <a:srgbClr val="204C82"/>
    <a:srgbClr val="0303BD"/>
    <a:srgbClr val="2DD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41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1049042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43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2-14T08:37:08.944"/>
    </inkml:context>
    <inkml:brush xml:id="br0">
      <inkml:brushProperty name="width" value="0.03969" units="cm"/>
      <inkml:brushProperty name="height" value="0.03969" units="cm"/>
      <inkml:brushProperty name="color" value="#FF0000"/>
      <inkml:brushProperty name="fitToCurve" value="1"/>
    </inkml:brush>
  </inkml:definitions>
  <inkml:trace contextRef="#ctx0" brushRef="#br0">24502 13805 327,'-58'-9'256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3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104903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03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3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3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8" y="51195"/>
            <a:ext cx="1051486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0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0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5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8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1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32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93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3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2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8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59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9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5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5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5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5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5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74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975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7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977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7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7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7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7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7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64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65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96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6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6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9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9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6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37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938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93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4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4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4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4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4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4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7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0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0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2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13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1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1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1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8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19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2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1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2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2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2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8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2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9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3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3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3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3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5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96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997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99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9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0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8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19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20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92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92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圆角矩形 186"/>
          <p:cNvSpPr/>
          <p:nvPr/>
        </p:nvSpPr>
        <p:spPr>
          <a:xfrm>
            <a:off x="2855640" y="3645024"/>
            <a:ext cx="6860836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1048582" name="TextBox 187"/>
          <p:cNvSpPr txBox="1"/>
          <p:nvPr/>
        </p:nvSpPr>
        <p:spPr>
          <a:xfrm>
            <a:off x="3438277" y="3738457"/>
            <a:ext cx="5605832" cy="62486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汇编语言程序设计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3"/>
          <p:cNvGrpSpPr/>
          <p:nvPr/>
        </p:nvGrpSpPr>
        <p:grpSpPr>
          <a:xfrm>
            <a:off x="2847594" y="3645024"/>
            <a:ext cx="2960374" cy="3097047"/>
            <a:chOff x="1956944" y="3743727"/>
            <a:chExt cx="2960374" cy="3097047"/>
          </a:xfrm>
        </p:grpSpPr>
        <p:grpSp>
          <p:nvGrpSpPr>
            <p:cNvPr id="29" name="组合 4"/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48583" name="圆角矩形 189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84" name="圆角矩形 190"/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2097153" name="Picture 2" descr="C:\Users\Administrator\Desktop\手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30" name="组合 8"/>
          <p:cNvGrpSpPr/>
          <p:nvPr/>
        </p:nvGrpSpPr>
        <p:grpSpPr>
          <a:xfrm>
            <a:off x="3845197" y="1772816"/>
            <a:ext cx="4987107" cy="775935"/>
            <a:chOff x="4304043" y="1286668"/>
            <a:chExt cx="4163577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48585" name="圆角矩形 3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048586" name="圆角矩形 34"/>
            <p:cNvSpPr/>
            <p:nvPr/>
          </p:nvSpPr>
          <p:spPr>
            <a:xfrm>
              <a:off x="4351931" y="1367703"/>
              <a:ext cx="4115689" cy="259572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42000">
                  <a:srgbClr val="F0F0F0"/>
                </a:gs>
                <a:gs pos="100000">
                  <a:schemeClr val="bg1">
                    <a:lumMod val="8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  微机原理与接口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0138 L 0.64218 -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01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04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1" grpId="0" animBg="1"/>
      <p:bldP spid="104858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"/>
          <p:cNvGrpSpPr/>
          <p:nvPr/>
        </p:nvGrpSpPr>
        <p:grpSpPr>
          <a:xfrm>
            <a:off x="2423592" y="116632"/>
            <a:ext cx="1434796" cy="529359"/>
            <a:chOff x="899592" y="116632"/>
            <a:chExt cx="1434796" cy="529359"/>
          </a:xfrm>
        </p:grpSpPr>
        <p:grpSp>
          <p:nvGrpSpPr>
            <p:cNvPr id="104" name="组合 2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40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641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642" name="文本框 3"/>
            <p:cNvSpPr txBox="1"/>
            <p:nvPr/>
          </p:nvSpPr>
          <p:spPr>
            <a:xfrm>
              <a:off x="1440308" y="128162"/>
              <a:ext cx="8940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标号</a:t>
              </a:r>
            </a:p>
          </p:txBody>
        </p:sp>
      </p:grpSp>
      <p:sp>
        <p:nvSpPr>
          <p:cNvPr id="1048643" name="Rectangle 2"/>
          <p:cNvSpPr>
            <a:spLocks noChangeArrowheads="1"/>
          </p:cNvSpPr>
          <p:nvPr/>
        </p:nvSpPr>
        <p:spPr bwMode="auto">
          <a:xfrm>
            <a:off x="2279576" y="5134222"/>
            <a:ext cx="7786959" cy="10009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u="sng" dirty="0"/>
              <a:t>NEAR</a:t>
            </a:r>
            <a:r>
              <a:rPr lang="zh-CN" altLang="en-US" sz="2400" b="1" dirty="0"/>
              <a:t>和</a:t>
            </a:r>
            <a:r>
              <a:rPr lang="en-US" altLang="zh-CN" sz="2400" b="1" u="sng" dirty="0"/>
              <a:t> FAR</a:t>
            </a:r>
            <a:r>
              <a:rPr lang="zh-CN" altLang="en-US" sz="2400" b="1" dirty="0"/>
              <a:t>两种类型。</a:t>
            </a:r>
            <a:r>
              <a:rPr lang="en-US" altLang="zh-CN" sz="2400" b="1" dirty="0"/>
              <a:t>NEAR</a:t>
            </a:r>
            <a:r>
              <a:rPr lang="zh-CN" altLang="en-US" sz="2400" b="1" dirty="0"/>
              <a:t>型地址指针为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个字节，只能段内引用；</a:t>
            </a:r>
            <a:r>
              <a:rPr lang="en-US" altLang="zh-CN" sz="2400" b="1" dirty="0"/>
              <a:t>FAR</a:t>
            </a:r>
            <a:r>
              <a:rPr lang="zh-CN" altLang="en-US" sz="2400" b="1" dirty="0"/>
              <a:t>型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个字节，可以在其他段引用。</a:t>
            </a:r>
          </a:p>
        </p:txBody>
      </p:sp>
      <p:sp>
        <p:nvSpPr>
          <p:cNvPr id="1048644" name="Rectangle 3"/>
          <p:cNvSpPr>
            <a:spLocks noChangeArrowheads="1"/>
          </p:cNvSpPr>
          <p:nvPr/>
        </p:nvSpPr>
        <p:spPr bwMode="auto">
          <a:xfrm>
            <a:off x="2508176" y="985664"/>
            <a:ext cx="3793026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 dirty="0"/>
              <a:t>每个标号</a:t>
            </a:r>
            <a:r>
              <a:rPr lang="zh-CN" altLang="en-US" sz="2400" b="1" dirty="0"/>
              <a:t>具有三种属性：</a:t>
            </a:r>
          </a:p>
        </p:txBody>
      </p:sp>
      <p:sp>
        <p:nvSpPr>
          <p:cNvPr id="1048645" name="Rectangle 4"/>
          <p:cNvSpPr>
            <a:spLocks noChangeArrowheads="1"/>
          </p:cNvSpPr>
          <p:nvPr/>
        </p:nvSpPr>
        <p:spPr bwMode="auto">
          <a:xfrm>
            <a:off x="2355776" y="1519064"/>
            <a:ext cx="3429144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chemeClr val="bg2"/>
                </a:solidFill>
              </a:rPr>
              <a:t>段值属性（</a:t>
            </a:r>
            <a:r>
              <a:rPr lang="en-US" altLang="zh-CN" sz="2400" b="1" dirty="0">
                <a:solidFill>
                  <a:srgbClr val="FF0000"/>
                </a:solidFill>
              </a:rPr>
              <a:t>SEG</a:t>
            </a:r>
            <a:r>
              <a:rPr lang="zh-CN" altLang="en-US" sz="2400" b="1" dirty="0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1048646" name="Rectangle 5"/>
          <p:cNvSpPr>
            <a:spLocks noChangeArrowheads="1"/>
          </p:cNvSpPr>
          <p:nvPr/>
        </p:nvSpPr>
        <p:spPr bwMode="auto">
          <a:xfrm>
            <a:off x="2279576" y="2132856"/>
            <a:ext cx="3355406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 </a:t>
            </a:r>
            <a:r>
              <a:rPr lang="zh-CN" altLang="en-US" sz="2400" b="1" dirty="0"/>
              <a:t>标号所在段的</a:t>
            </a:r>
            <a:r>
              <a:rPr lang="zh-CN" altLang="en-US" sz="2400" b="1" dirty="0">
                <a:solidFill>
                  <a:srgbClr val="FF0000"/>
                </a:solidFill>
              </a:rPr>
              <a:t>段地址</a:t>
            </a:r>
            <a:r>
              <a:rPr lang="zh-CN" altLang="en-US" sz="2400" b="1" dirty="0"/>
              <a:t>。</a:t>
            </a:r>
          </a:p>
        </p:txBody>
      </p:sp>
      <p:sp>
        <p:nvSpPr>
          <p:cNvPr id="1048647" name="Rectangle 6"/>
          <p:cNvSpPr>
            <a:spLocks noChangeArrowheads="1"/>
          </p:cNvSpPr>
          <p:nvPr/>
        </p:nvSpPr>
        <p:spPr bwMode="auto">
          <a:xfrm>
            <a:off x="2355776" y="2809516"/>
            <a:ext cx="4318811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chemeClr val="bg2"/>
                </a:solidFill>
              </a:rPr>
              <a:t>偏移量属性（</a:t>
            </a:r>
            <a:r>
              <a:rPr lang="en-US" altLang="zh-CN" sz="2400" b="1" dirty="0">
                <a:solidFill>
                  <a:srgbClr val="FF0000"/>
                </a:solidFill>
              </a:rPr>
              <a:t>OFFSET</a:t>
            </a:r>
            <a:r>
              <a:rPr lang="zh-CN" altLang="en-US" sz="2400" b="1" dirty="0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1048648" name="Rectangle 7"/>
          <p:cNvSpPr>
            <a:spLocks noChangeArrowheads="1"/>
          </p:cNvSpPr>
          <p:nvPr/>
        </p:nvSpPr>
        <p:spPr bwMode="auto">
          <a:xfrm>
            <a:off x="2355776" y="3457890"/>
            <a:ext cx="7391400" cy="10009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标号所在段的段首到定义标号的地址之间的字节数，即偏移地址。</a:t>
            </a:r>
          </a:p>
        </p:txBody>
      </p:sp>
      <p:sp>
        <p:nvSpPr>
          <p:cNvPr id="1048649" name="Rectangle 8"/>
          <p:cNvSpPr>
            <a:spLocks noChangeArrowheads="1"/>
          </p:cNvSpPr>
          <p:nvPr/>
        </p:nvSpPr>
        <p:spPr bwMode="auto">
          <a:xfrm>
            <a:off x="2355776" y="4645446"/>
            <a:ext cx="2194832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</a:rPr>
              <a:t>类型</a:t>
            </a:r>
            <a:r>
              <a:rPr lang="zh-CN" altLang="en-US" sz="2400" b="1" dirty="0">
                <a:solidFill>
                  <a:schemeClr val="bg2"/>
                </a:solidFill>
              </a:rPr>
              <a:t>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3" grpId="0"/>
      <p:bldP spid="1048644" grpId="0"/>
      <p:bldP spid="1048645" grpId="0" animBg="1"/>
      <p:bldP spid="1048646" grpId="0"/>
      <p:bldP spid="1048647" grpId="0" animBg="1"/>
      <p:bldP spid="1048648" grpId="0"/>
      <p:bldP spid="10486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"/>
          <p:cNvGrpSpPr/>
          <p:nvPr/>
        </p:nvGrpSpPr>
        <p:grpSpPr>
          <a:xfrm>
            <a:off x="2423592" y="116632"/>
            <a:ext cx="1434796" cy="529359"/>
            <a:chOff x="899592" y="116632"/>
            <a:chExt cx="1434796" cy="529359"/>
          </a:xfrm>
        </p:grpSpPr>
        <p:grpSp>
          <p:nvGrpSpPr>
            <p:cNvPr id="107" name="组合 2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50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651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652" name="文本框 3"/>
            <p:cNvSpPr txBox="1"/>
            <p:nvPr/>
          </p:nvSpPr>
          <p:spPr>
            <a:xfrm>
              <a:off x="1440308" y="128162"/>
              <a:ext cx="8940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变量</a:t>
              </a:r>
            </a:p>
          </p:txBody>
        </p:sp>
      </p:grpSp>
      <p:sp>
        <p:nvSpPr>
          <p:cNvPr id="1048653" name="Rectangle 2"/>
          <p:cNvSpPr>
            <a:spLocks noChangeArrowheads="1"/>
          </p:cNvSpPr>
          <p:nvPr/>
        </p:nvSpPr>
        <p:spPr bwMode="auto">
          <a:xfrm>
            <a:off x="2279576" y="5409965"/>
            <a:ext cx="8801014" cy="10009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BYTE</a:t>
            </a:r>
            <a:r>
              <a:rPr lang="zh-CN" altLang="en-US" sz="2400" b="1" dirty="0"/>
              <a:t>（字节）、</a:t>
            </a:r>
            <a:r>
              <a:rPr lang="en-US" altLang="zh-CN" sz="2400" b="1" dirty="0">
                <a:solidFill>
                  <a:srgbClr val="FF0000"/>
                </a:solidFill>
              </a:rPr>
              <a:t>WORD</a:t>
            </a:r>
            <a:r>
              <a:rPr lang="zh-CN" altLang="en-US" sz="2400" b="1" dirty="0"/>
              <a:t>（字）、</a:t>
            </a:r>
            <a:r>
              <a:rPr lang="en-US" altLang="zh-CN" sz="2400" b="1" dirty="0">
                <a:solidFill>
                  <a:srgbClr val="FF0000"/>
                </a:solidFill>
              </a:rPr>
              <a:t>DWORD</a:t>
            </a:r>
            <a:r>
              <a:rPr lang="zh-CN" altLang="en-US" sz="2400" b="1" dirty="0"/>
              <a:t>（双字）、</a:t>
            </a:r>
            <a:r>
              <a:rPr lang="en-US" altLang="zh-CN" sz="2400" b="1" dirty="0">
                <a:solidFill>
                  <a:srgbClr val="FF0000"/>
                </a:solidFill>
              </a:rPr>
              <a:t>QWORD</a:t>
            </a:r>
            <a:r>
              <a:rPr lang="zh-CN" altLang="en-US" sz="2400" b="1" dirty="0"/>
              <a:t>（四字）等，变量类型必须</a:t>
            </a:r>
            <a:r>
              <a:rPr lang="zh-CN" altLang="en-US" sz="2400" b="1" dirty="0">
                <a:solidFill>
                  <a:srgbClr val="FF0000"/>
                </a:solidFill>
              </a:rPr>
              <a:t>满足指令要求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指令型 </a:t>
            </a:r>
            <a:r>
              <a:rPr lang="en-US" altLang="zh-CN" sz="2400" b="1" dirty="0">
                <a:solidFill>
                  <a:srgbClr val="FF0000"/>
                </a:solidFill>
              </a:rPr>
              <a:t>or </a:t>
            </a:r>
            <a:r>
              <a:rPr lang="zh-CN" altLang="en-US" sz="2400" b="1" dirty="0">
                <a:solidFill>
                  <a:srgbClr val="FF0000"/>
                </a:solidFill>
              </a:rPr>
              <a:t>指示型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zh-CN" altLang="en-US" sz="2400" b="1" dirty="0"/>
          </a:p>
        </p:txBody>
      </p:sp>
      <p:sp>
        <p:nvSpPr>
          <p:cNvPr id="1048654" name="Rectangle 3"/>
          <p:cNvSpPr>
            <a:spLocks noChangeArrowheads="1"/>
          </p:cNvSpPr>
          <p:nvPr/>
        </p:nvSpPr>
        <p:spPr bwMode="auto">
          <a:xfrm>
            <a:off x="2298328" y="845362"/>
            <a:ext cx="7988697" cy="14249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/>
              <a:t>变量是用来表示存放数据的存储单元，程序中以变量名的形式来访问变量，而变量名就是存放某数据块的存储单元首地址。每个变量也有三种属性：</a:t>
            </a:r>
          </a:p>
        </p:txBody>
      </p:sp>
      <p:sp>
        <p:nvSpPr>
          <p:cNvPr id="1048655" name="Rectangle 4"/>
          <p:cNvSpPr>
            <a:spLocks noChangeArrowheads="1"/>
          </p:cNvSpPr>
          <p:nvPr/>
        </p:nvSpPr>
        <p:spPr bwMode="auto">
          <a:xfrm>
            <a:off x="2355776" y="2492896"/>
            <a:ext cx="3429144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chemeClr val="bg2"/>
                </a:solidFill>
              </a:rPr>
              <a:t>段值属性（</a:t>
            </a:r>
            <a:r>
              <a:rPr lang="en-US" altLang="zh-CN" sz="2400" b="1" dirty="0">
                <a:solidFill>
                  <a:srgbClr val="FF0000"/>
                </a:solidFill>
              </a:rPr>
              <a:t>SEG</a:t>
            </a:r>
            <a:r>
              <a:rPr lang="zh-CN" altLang="en-US" sz="2400" b="1" dirty="0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1048656" name="Rectangle 5"/>
          <p:cNvSpPr>
            <a:spLocks noChangeArrowheads="1"/>
          </p:cNvSpPr>
          <p:nvPr/>
        </p:nvSpPr>
        <p:spPr bwMode="auto">
          <a:xfrm>
            <a:off x="2279576" y="3098577"/>
            <a:ext cx="3355406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 </a:t>
            </a:r>
            <a:r>
              <a:rPr lang="zh-CN" altLang="en-US" sz="2400" b="1" dirty="0"/>
              <a:t>变量所在段的</a:t>
            </a:r>
            <a:r>
              <a:rPr lang="zh-CN" altLang="en-US" sz="2400" b="1" dirty="0">
                <a:solidFill>
                  <a:srgbClr val="FF0000"/>
                </a:solidFill>
              </a:rPr>
              <a:t>段地址</a:t>
            </a:r>
            <a:r>
              <a:rPr lang="zh-CN" altLang="en-US" sz="2400" b="1" dirty="0"/>
              <a:t>。</a:t>
            </a:r>
          </a:p>
        </p:txBody>
      </p:sp>
      <p:sp>
        <p:nvSpPr>
          <p:cNvPr id="1048657" name="Rectangle 6"/>
          <p:cNvSpPr>
            <a:spLocks noChangeArrowheads="1"/>
          </p:cNvSpPr>
          <p:nvPr/>
        </p:nvSpPr>
        <p:spPr bwMode="auto">
          <a:xfrm>
            <a:off x="2355776" y="3717032"/>
            <a:ext cx="4318811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chemeClr val="bg2"/>
                </a:solidFill>
              </a:rPr>
              <a:t>偏移量属性（</a:t>
            </a:r>
            <a:r>
              <a:rPr lang="en-US" altLang="zh-CN" sz="2400" b="1" dirty="0">
                <a:solidFill>
                  <a:srgbClr val="FF0000"/>
                </a:solidFill>
              </a:rPr>
              <a:t>OFFSET</a:t>
            </a:r>
            <a:r>
              <a:rPr lang="zh-CN" altLang="en-US" sz="2400" b="1" dirty="0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1048658" name="Rectangle 7"/>
          <p:cNvSpPr>
            <a:spLocks noChangeArrowheads="1"/>
          </p:cNvSpPr>
          <p:nvPr/>
        </p:nvSpPr>
        <p:spPr bwMode="auto">
          <a:xfrm>
            <a:off x="2355775" y="4233913"/>
            <a:ext cx="7988697" cy="5208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变量所在段的段首到变量地址之间的字节数，即</a:t>
            </a:r>
            <a:r>
              <a:rPr lang="zh-CN" altLang="en-US" sz="2400" b="1" dirty="0">
                <a:solidFill>
                  <a:srgbClr val="FF0000"/>
                </a:solidFill>
              </a:rPr>
              <a:t>偏移地址</a:t>
            </a:r>
            <a:r>
              <a:rPr lang="zh-CN" altLang="en-US" sz="2400" b="1" dirty="0"/>
              <a:t>。</a:t>
            </a:r>
          </a:p>
        </p:txBody>
      </p:sp>
      <p:sp>
        <p:nvSpPr>
          <p:cNvPr id="1048659" name="Rectangle 8"/>
          <p:cNvSpPr>
            <a:spLocks noChangeArrowheads="1"/>
          </p:cNvSpPr>
          <p:nvPr/>
        </p:nvSpPr>
        <p:spPr bwMode="auto">
          <a:xfrm>
            <a:off x="2355776" y="4921189"/>
            <a:ext cx="2194832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</a:rPr>
              <a:t>类型</a:t>
            </a:r>
            <a:r>
              <a:rPr lang="zh-CN" altLang="en-US" sz="2400" b="1" dirty="0">
                <a:solidFill>
                  <a:schemeClr val="bg2"/>
                </a:solidFill>
              </a:rPr>
              <a:t>属性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49081" name="墨迹 1049080"/>
              <p14:cNvContentPartPr/>
              <p14:nvPr/>
            </p14:nvContentPartPr>
            <p14:xfrm>
              <a:off x="11733243" y="6622317"/>
              <a:ext cx="27985" cy="4179"/>
            </p14:xfrm>
          </p:contentPart>
        </mc:Choice>
        <mc:Fallback xmlns="">
          <p:sp>
            <p:nvSpPr>
              <p:cNvPr id="1049081" name=""/>
              <p:cNvSpPr/>
              <p:nvPr/>
            </p:nvSpPr>
            <p:spPr>
              <a:xfrm>
                <a:off x="11733243" y="6622317"/>
                <a:ext cx="27985" cy="4179"/>
              </a:xfrm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3" grpId="0"/>
      <p:bldP spid="1048654" grpId="0"/>
      <p:bldP spid="1048655" grpId="0" animBg="1"/>
      <p:bldP spid="1048656" grpId="0"/>
      <p:bldP spid="1048657" grpId="0" animBg="1"/>
      <p:bldP spid="1048658" grpId="0"/>
      <p:bldP spid="10486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2"/>
          <p:cNvGrpSpPr/>
          <p:nvPr/>
        </p:nvGrpSpPr>
        <p:grpSpPr>
          <a:xfrm>
            <a:off x="2423592" y="116632"/>
            <a:ext cx="1790396" cy="529359"/>
            <a:chOff x="899592" y="116632"/>
            <a:chExt cx="1790396" cy="529359"/>
          </a:xfrm>
        </p:grpSpPr>
        <p:grpSp>
          <p:nvGrpSpPr>
            <p:cNvPr id="110" name="组合 3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60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661" name="椭圆 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662" name="文本框 4"/>
            <p:cNvSpPr txBox="1"/>
            <p:nvPr/>
          </p:nvSpPr>
          <p:spPr>
            <a:xfrm>
              <a:off x="1440308" y="128162"/>
              <a:ext cx="12496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表达式</a:t>
              </a:r>
            </a:p>
          </p:txBody>
        </p:sp>
      </p:grpSp>
      <p:sp>
        <p:nvSpPr>
          <p:cNvPr id="1048663" name="文本框 7"/>
          <p:cNvSpPr txBox="1"/>
          <p:nvPr/>
        </p:nvSpPr>
        <p:spPr>
          <a:xfrm>
            <a:off x="2063552" y="980728"/>
            <a:ext cx="7920880" cy="98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/>
              <a:t>表达式不是指令，汇编程序对表达式进行相应的运算，而得到的一个确定值，来作为操作数或操作数的一部分。</a:t>
            </a:r>
          </a:p>
        </p:txBody>
      </p:sp>
      <p:sp>
        <p:nvSpPr>
          <p:cNvPr id="1048664" name="文本框 8"/>
          <p:cNvSpPr txBox="1"/>
          <p:nvPr/>
        </p:nvSpPr>
        <p:spPr>
          <a:xfrm>
            <a:off x="2053000" y="2204864"/>
            <a:ext cx="4763080" cy="527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/>
              <a:t>表达式中常用的运算符为：</a:t>
            </a:r>
          </a:p>
        </p:txBody>
      </p:sp>
      <p:sp>
        <p:nvSpPr>
          <p:cNvPr id="1048665" name="文本框 9"/>
          <p:cNvSpPr txBox="1"/>
          <p:nvPr/>
        </p:nvSpPr>
        <p:spPr>
          <a:xfrm>
            <a:off x="1991544" y="2974957"/>
            <a:ext cx="7920880" cy="54864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）算术运算符：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、－、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(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取整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MOD(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取余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6" name="文本框 10"/>
          <p:cNvSpPr txBox="1"/>
          <p:nvPr/>
        </p:nvSpPr>
        <p:spPr>
          <a:xfrm>
            <a:off x="2964308" y="3948522"/>
            <a:ext cx="3600400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  AL,   8+5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7" name="文本框 11"/>
          <p:cNvSpPr txBox="1"/>
          <p:nvPr/>
        </p:nvSpPr>
        <p:spPr>
          <a:xfrm>
            <a:off x="2964308" y="4668075"/>
            <a:ext cx="529193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 AX,   NUM+(9-1) *2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AED7FA-5CB5-46F7-A979-A1529BC35183}"/>
              </a:ext>
            </a:extLst>
          </p:cNvPr>
          <p:cNvSpPr txBox="1"/>
          <p:nvPr/>
        </p:nvSpPr>
        <p:spPr>
          <a:xfrm>
            <a:off x="2423592" y="5517232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当算数运算符用于</a:t>
            </a:r>
            <a:r>
              <a:rPr lang="zh-CN" altLang="en-US" sz="2000" b="1" dirty="0">
                <a:solidFill>
                  <a:srgbClr val="FF0000"/>
                </a:solidFill>
              </a:rPr>
              <a:t>地址表达式</a:t>
            </a:r>
            <a:r>
              <a:rPr lang="zh-CN" altLang="en-US" sz="2000" b="1" dirty="0"/>
              <a:t>时，通常只使用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—</a:t>
            </a:r>
            <a:r>
              <a:rPr lang="zh-CN" altLang="en-US" sz="2000" b="1" dirty="0"/>
              <a:t>。例如，</a:t>
            </a:r>
            <a:r>
              <a:rPr lang="en-US" altLang="zh-CN" sz="2000" b="1" dirty="0"/>
              <a:t>VAR+2</a:t>
            </a:r>
            <a:r>
              <a:rPr lang="zh-CN" altLang="en-US" sz="2000" b="1" dirty="0"/>
              <a:t>表示将变量</a:t>
            </a:r>
            <a:r>
              <a:rPr lang="en-US" altLang="zh-CN" sz="2000" b="1" dirty="0"/>
              <a:t>VAR</a:t>
            </a:r>
            <a:r>
              <a:rPr lang="zh-CN" altLang="en-US" sz="2000" b="1" dirty="0"/>
              <a:t>的地址加上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得到新的存储单元地址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3" grpId="0"/>
      <p:bldP spid="1048664" grpId="0"/>
      <p:bldP spid="1048665" grpId="0" animBg="1"/>
      <p:bldP spid="1048666" grpId="0"/>
      <p:bldP spid="10486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文本框 1"/>
          <p:cNvSpPr txBox="1"/>
          <p:nvPr/>
        </p:nvSpPr>
        <p:spPr>
          <a:xfrm>
            <a:off x="1847528" y="836712"/>
            <a:ext cx="6408712" cy="52084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）逻辑运算符：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文本框 2"/>
          <p:cNvSpPr txBox="1"/>
          <p:nvPr/>
        </p:nvSpPr>
        <p:spPr>
          <a:xfrm>
            <a:off x="2567608" y="1587866"/>
            <a:ext cx="7200800" cy="196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用于对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数值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进行的按位逻辑运算并得到一个确定的数值结果。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 AX,   OADH  AND   0CCH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注意与同名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指令区分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1" name="文本框 4"/>
          <p:cNvSpPr txBox="1"/>
          <p:nvPr/>
        </p:nvSpPr>
        <p:spPr>
          <a:xfrm>
            <a:off x="1847528" y="3709901"/>
            <a:ext cx="2952328" cy="54863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）关系运算符：</a:t>
            </a:r>
          </a:p>
        </p:txBody>
      </p:sp>
      <p:sp>
        <p:nvSpPr>
          <p:cNvPr id="1048672" name="文本框 5"/>
          <p:cNvSpPr txBox="1"/>
          <p:nvPr/>
        </p:nvSpPr>
        <p:spPr>
          <a:xfrm>
            <a:off x="2495600" y="4555937"/>
            <a:ext cx="7920880" cy="148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（等于）、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（不等于）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（小于）、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（小于等于）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（大于）、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（大于等于）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8" grpId="0" animBg="1"/>
      <p:bldP spid="1048669" grpId="0"/>
      <p:bldP spid="1048671" grpId="0" animBg="1"/>
      <p:bldP spid="10486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矩形 1"/>
          <p:cNvSpPr/>
          <p:nvPr/>
        </p:nvSpPr>
        <p:spPr>
          <a:xfrm>
            <a:off x="2207568" y="764704"/>
            <a:ext cx="8136904" cy="2616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关系运算符用来比较两个表达式的大小。关系运算符比较的两个表达式必须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同为常数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同一逻辑段中的变量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常量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的比较，则按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无符号数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进行比较。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的比较，则比较它们的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偏移量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的大小。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关系运算的结果只能是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“真”（全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）或“假”（全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13" name="Group 6"/>
          <p:cNvGrpSpPr/>
          <p:nvPr/>
        </p:nvGrpSpPr>
        <p:grpSpPr bwMode="auto">
          <a:xfrm>
            <a:off x="1974042" y="3675924"/>
            <a:ext cx="8024813" cy="803275"/>
            <a:chOff x="81" y="48"/>
            <a:chExt cx="5055" cy="506"/>
          </a:xfrm>
        </p:grpSpPr>
        <p:sp>
          <p:nvSpPr>
            <p:cNvPr id="1048674" name="Text Box 5"/>
            <p:cNvSpPr txBox="1">
              <a:spLocks noChangeArrowheads="1"/>
            </p:cNvSpPr>
            <p:nvPr/>
          </p:nvSpPr>
          <p:spPr bwMode="auto">
            <a:xfrm>
              <a:off x="624" y="48"/>
              <a:ext cx="4512" cy="5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/>
                <a:t>MOV   AX</a:t>
              </a:r>
              <a:r>
                <a:rPr lang="zh-CN" altLang="en-US" sz="2400" b="1" dirty="0"/>
                <a:t>，</a:t>
              </a:r>
              <a:r>
                <a:rPr lang="en-US" altLang="zh-CN" sz="2400" b="1" dirty="0"/>
                <a:t>0FH  EQ  1111B =&gt;MOV  AX ,0FFFFH</a:t>
              </a:r>
              <a:br>
                <a:rPr lang="en-US" altLang="zh-CN" sz="2400" b="1" dirty="0"/>
              </a:br>
              <a:r>
                <a:rPr lang="en-US" altLang="zh-CN" sz="2400" b="1" dirty="0"/>
                <a:t>MOV   BX ,  0FH  NE  1111B =&gt;MOV   BX, 0</a:t>
              </a:r>
            </a:p>
          </p:txBody>
        </p:sp>
        <p:sp>
          <p:nvSpPr>
            <p:cNvPr id="1048675" name="Text Box 6"/>
            <p:cNvSpPr txBox="1">
              <a:spLocks noChangeArrowheads="1"/>
            </p:cNvSpPr>
            <p:nvPr/>
          </p:nvSpPr>
          <p:spPr bwMode="auto">
            <a:xfrm>
              <a:off x="81" y="48"/>
              <a:ext cx="67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/>
                <a:t>例：</a:t>
              </a:r>
            </a:p>
          </p:txBody>
        </p:sp>
      </p:grpSp>
      <p:sp>
        <p:nvSpPr>
          <p:cNvPr id="1048676" name="Text Box 9"/>
          <p:cNvSpPr txBox="1">
            <a:spLocks noChangeArrowheads="1"/>
          </p:cNvSpPr>
          <p:nvPr/>
        </p:nvSpPr>
        <p:spPr bwMode="auto">
          <a:xfrm>
            <a:off x="2279576" y="5229200"/>
            <a:ext cx="7805737" cy="11582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该语句在汇编时，根据符号常量</a:t>
            </a:r>
            <a:r>
              <a:rPr lang="en-US" altLang="zh-CN" sz="2400" b="1" dirty="0"/>
              <a:t>NUM</a:t>
            </a:r>
            <a:r>
              <a:rPr lang="zh-CN" altLang="en-US" sz="2400" b="1" dirty="0"/>
              <a:t>的大小来决定</a:t>
            </a:r>
            <a:r>
              <a:rPr lang="en-US" altLang="zh-CN" sz="2400" b="1" dirty="0"/>
              <a:t>VAR</a:t>
            </a:r>
            <a:r>
              <a:rPr lang="zh-CN" altLang="en-US" sz="2400" b="1" dirty="0"/>
              <a:t>存储单元的值，当</a:t>
            </a:r>
            <a:r>
              <a:rPr lang="en-US" altLang="zh-CN" sz="2400" b="1" dirty="0"/>
              <a:t>NUM&lt;0ABH</a:t>
            </a:r>
            <a:r>
              <a:rPr lang="zh-CN" altLang="en-US" sz="2400" b="1" dirty="0"/>
              <a:t>时，则变量</a:t>
            </a:r>
            <a:r>
              <a:rPr lang="en-US" altLang="zh-CN" sz="2400" b="1" dirty="0"/>
              <a:t>VAR</a:t>
            </a:r>
            <a:r>
              <a:rPr lang="zh-CN" altLang="en-US" sz="2400" b="1" dirty="0"/>
              <a:t>的内容为0</a:t>
            </a:r>
            <a:r>
              <a:rPr lang="en-US" altLang="zh-CN" sz="2400" b="1" dirty="0"/>
              <a:t>FFFFH</a:t>
            </a:r>
            <a:r>
              <a:rPr lang="zh-CN" altLang="en-US" sz="2400" b="1" dirty="0"/>
              <a:t>，否则</a:t>
            </a:r>
            <a:r>
              <a:rPr lang="en-US" altLang="zh-CN" sz="2400" b="1" dirty="0"/>
              <a:t>VAR</a:t>
            </a:r>
            <a:r>
              <a:rPr lang="zh-CN" altLang="en-US" sz="2400" b="1" dirty="0"/>
              <a:t>的内容为0。</a:t>
            </a:r>
          </a:p>
        </p:txBody>
      </p:sp>
      <p:grpSp>
        <p:nvGrpSpPr>
          <p:cNvPr id="114" name="组合 8"/>
          <p:cNvGrpSpPr/>
          <p:nvPr/>
        </p:nvGrpSpPr>
        <p:grpSpPr>
          <a:xfrm>
            <a:off x="1981200" y="4724400"/>
            <a:ext cx="5775325" cy="457200"/>
            <a:chOff x="457200" y="4724400"/>
            <a:chExt cx="5775325" cy="457200"/>
          </a:xfrm>
        </p:grpSpPr>
        <p:sp>
          <p:nvSpPr>
            <p:cNvPr id="1048677" name="Text Box 7"/>
            <p:cNvSpPr txBox="1">
              <a:spLocks noChangeArrowheads="1"/>
            </p:cNvSpPr>
            <p:nvPr/>
          </p:nvSpPr>
          <p:spPr bwMode="auto">
            <a:xfrm>
              <a:off x="1314450" y="4724400"/>
              <a:ext cx="4918075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/>
                <a:t>VAR    DW   NUM  LT  0ABH</a:t>
              </a:r>
            </a:p>
          </p:txBody>
        </p:sp>
        <p:sp>
          <p:nvSpPr>
            <p:cNvPr id="1048678" name="Text Box 12"/>
            <p:cNvSpPr txBox="1">
              <a:spLocks noChangeArrowheads="1"/>
            </p:cNvSpPr>
            <p:nvPr/>
          </p:nvSpPr>
          <p:spPr bwMode="auto">
            <a:xfrm>
              <a:off x="457200" y="4724400"/>
              <a:ext cx="858838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/>
                <a:t>例：</a:t>
              </a:r>
              <a:endParaRPr lang="en-US" altLang="zh-CN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3" grpId="0"/>
      <p:bldP spid="10486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文本框 1"/>
          <p:cNvSpPr txBox="1"/>
          <p:nvPr/>
        </p:nvSpPr>
        <p:spPr>
          <a:xfrm>
            <a:off x="1775520" y="836712"/>
            <a:ext cx="2880320" cy="54864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）取值运算符：</a:t>
            </a:r>
          </a:p>
        </p:txBody>
      </p:sp>
      <p:sp>
        <p:nvSpPr>
          <p:cNvPr id="1048680" name="文本框 2"/>
          <p:cNvSpPr txBox="1"/>
          <p:nvPr/>
        </p:nvSpPr>
        <p:spPr>
          <a:xfrm>
            <a:off x="2423592" y="170080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：得到标号或变量的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偏移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地址。</a:t>
            </a:r>
          </a:p>
        </p:txBody>
      </p:sp>
      <p:sp>
        <p:nvSpPr>
          <p:cNvPr id="1048681" name="文本框 3"/>
          <p:cNvSpPr txBox="1"/>
          <p:nvPr/>
        </p:nvSpPr>
        <p:spPr>
          <a:xfrm>
            <a:off x="2711624" y="256487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 BX,   OFFSET  DMem1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2" name="文本框 4"/>
          <p:cNvSpPr txBox="1"/>
          <p:nvPr/>
        </p:nvSpPr>
        <p:spPr>
          <a:xfrm>
            <a:off x="2711624" y="3198167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（等同于，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    BX,  DMem1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048683" name="文本框 5"/>
          <p:cNvSpPr txBox="1"/>
          <p:nvPr/>
        </p:nvSpPr>
        <p:spPr>
          <a:xfrm>
            <a:off x="2423592" y="3906427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：得到标号或变量的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段地址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8684" name="文本框 6"/>
          <p:cNvSpPr txBox="1"/>
          <p:nvPr/>
        </p:nvSpPr>
        <p:spPr>
          <a:xfrm>
            <a:off x="2783632" y="471134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  AX,   SEG  DMem1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文本框 7"/>
          <p:cNvSpPr txBox="1"/>
          <p:nvPr/>
        </p:nvSpPr>
        <p:spPr>
          <a:xfrm>
            <a:off x="3401224" y="5307133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  DS,   AX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9" grpId="0" animBg="1"/>
      <p:bldP spid="1048680" grpId="0"/>
      <p:bldP spid="1048681" grpId="0"/>
      <p:bldP spid="1048682" grpId="0"/>
      <p:bldP spid="1048683" grpId="0"/>
      <p:bldP spid="1048684" grpId="0"/>
      <p:bldP spid="10486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 1"/>
          <p:cNvSpPr txBox="1"/>
          <p:nvPr/>
        </p:nvSpPr>
        <p:spPr>
          <a:xfrm>
            <a:off x="1775520" y="836712"/>
            <a:ext cx="2808782" cy="54864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）属性运算符：</a:t>
            </a:r>
          </a:p>
        </p:txBody>
      </p:sp>
      <p:grpSp>
        <p:nvGrpSpPr>
          <p:cNvPr id="117" name="组合 7"/>
          <p:cNvGrpSpPr/>
          <p:nvPr/>
        </p:nvGrpSpPr>
        <p:grpSpPr>
          <a:xfrm>
            <a:off x="3294063" y="1659185"/>
            <a:ext cx="3907331" cy="461665"/>
            <a:chOff x="1770063" y="1659185"/>
            <a:chExt cx="3907331" cy="461665"/>
          </a:xfrm>
        </p:grpSpPr>
        <p:sp>
          <p:nvSpPr>
            <p:cNvPr id="1048687" name="Rectangle 5"/>
            <p:cNvSpPr>
              <a:spLocks noChangeArrowheads="1"/>
            </p:cNvSpPr>
            <p:nvPr/>
          </p:nvSpPr>
          <p:spPr bwMode="auto">
            <a:xfrm>
              <a:off x="2868612" y="1659185"/>
              <a:ext cx="28087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</a:rPr>
                <a:t>类型   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PTR   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表达式</a:t>
              </a:r>
            </a:p>
          </p:txBody>
        </p:sp>
        <p:sp>
          <p:nvSpPr>
            <p:cNvPr id="1048688" name="Rectangle 6"/>
            <p:cNvSpPr>
              <a:spLocks noChangeArrowheads="1"/>
            </p:cNvSpPr>
            <p:nvPr/>
          </p:nvSpPr>
          <p:spPr bwMode="auto">
            <a:xfrm>
              <a:off x="1770063" y="1659185"/>
              <a:ext cx="1871662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/>
                <a:t>格式：</a:t>
              </a:r>
            </a:p>
          </p:txBody>
        </p:sp>
      </p:grpSp>
      <p:sp>
        <p:nvSpPr>
          <p:cNvPr id="1048689" name="Rectangle 7"/>
          <p:cNvSpPr>
            <a:spLocks noChangeArrowheads="1"/>
          </p:cNvSpPr>
          <p:nvPr/>
        </p:nvSpPr>
        <p:spPr bwMode="auto">
          <a:xfrm>
            <a:off x="2235741" y="2276872"/>
            <a:ext cx="7935912" cy="1000980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作用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将表达式所指定的标号、变量或用其它形式表示的存储器地址的类型属性</a:t>
            </a:r>
            <a:r>
              <a:rPr lang="zh-CN" altLang="en-US" sz="2400" b="1" dirty="0">
                <a:solidFill>
                  <a:srgbClr val="FF0000"/>
                </a:solidFill>
              </a:rPr>
              <a:t>修改</a:t>
            </a:r>
            <a:r>
              <a:rPr lang="zh-CN" altLang="en-US" sz="2400" b="1" dirty="0"/>
              <a:t>为 “类型”所指的值。</a:t>
            </a:r>
          </a:p>
        </p:txBody>
      </p:sp>
      <p:sp>
        <p:nvSpPr>
          <p:cNvPr id="1048690" name="Text Box 8"/>
          <p:cNvSpPr txBox="1">
            <a:spLocks noChangeArrowheads="1"/>
          </p:cNvSpPr>
          <p:nvPr/>
        </p:nvSpPr>
        <p:spPr bwMode="auto">
          <a:xfrm>
            <a:off x="2235741" y="3501008"/>
            <a:ext cx="7921625" cy="10009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类型可以是</a:t>
            </a:r>
            <a:r>
              <a:rPr lang="en-US" altLang="zh-CN" sz="2400" b="1" dirty="0">
                <a:solidFill>
                  <a:srgbClr val="FF0000"/>
                </a:solidFill>
              </a:rPr>
              <a:t>BYTE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WORD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DWORD</a:t>
            </a:r>
            <a:r>
              <a:rPr lang="zh-CN" altLang="en-US" sz="2400" b="1" dirty="0"/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NEAR</a:t>
            </a:r>
            <a:r>
              <a:rPr lang="zh-CN" altLang="en-US" sz="2400" b="1" dirty="0">
                <a:solidFill>
                  <a:srgbClr val="FF0000"/>
                </a:solidFill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</a:rPr>
              <a:t>FAR</a:t>
            </a:r>
            <a:r>
              <a:rPr lang="zh-CN" altLang="en-US" sz="2400" b="1" dirty="0"/>
              <a:t>。这种修改是</a:t>
            </a:r>
            <a:r>
              <a:rPr lang="zh-CN" altLang="en-US" sz="2400" b="1" dirty="0">
                <a:solidFill>
                  <a:srgbClr val="FF0000"/>
                </a:solidFill>
              </a:rPr>
              <a:t>临时</a:t>
            </a:r>
            <a:r>
              <a:rPr lang="zh-CN" altLang="en-US" sz="2400" b="1" dirty="0"/>
              <a:t>的，只在含有该运算符的语句内有效。</a:t>
            </a:r>
            <a:endParaRPr lang="zh-CN" altLang="en-US" sz="2400" dirty="0"/>
          </a:p>
        </p:txBody>
      </p:sp>
      <p:sp>
        <p:nvSpPr>
          <p:cNvPr id="1048691" name="文本框 8"/>
          <p:cNvSpPr txBox="1"/>
          <p:nvPr/>
        </p:nvSpPr>
        <p:spPr>
          <a:xfrm>
            <a:off x="2747313" y="494116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 MOV    AX,   WORD  PTR  DMem1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文本框 9"/>
          <p:cNvSpPr txBox="1"/>
          <p:nvPr/>
        </p:nvSpPr>
        <p:spPr>
          <a:xfrm>
            <a:off x="2747313" y="561118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 JMP   FAR PTR  LAB1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6" grpId="0" animBg="1"/>
      <p:bldP spid="1048689" grpId="0"/>
      <p:bldP spid="1048690" grpId="0"/>
      <p:bldP spid="1048691" grpId="0"/>
      <p:bldP spid="10486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文本框 1"/>
          <p:cNvSpPr txBox="1"/>
          <p:nvPr/>
        </p:nvSpPr>
        <p:spPr>
          <a:xfrm>
            <a:off x="1775520" y="836712"/>
            <a:ext cx="4464496" cy="54864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）存储器操作数运算符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 ]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119" name="组合 2"/>
          <p:cNvGrpSpPr/>
          <p:nvPr/>
        </p:nvGrpSpPr>
        <p:grpSpPr>
          <a:xfrm>
            <a:off x="3294063" y="1659185"/>
            <a:ext cx="3652453" cy="461665"/>
            <a:chOff x="1770063" y="1659185"/>
            <a:chExt cx="3652453" cy="461665"/>
          </a:xfrm>
        </p:grpSpPr>
        <p:sp>
          <p:nvSpPr>
            <p:cNvPr id="1048694" name="Rectangle 5"/>
            <p:cNvSpPr>
              <a:spLocks noChangeArrowheads="1"/>
            </p:cNvSpPr>
            <p:nvPr/>
          </p:nvSpPr>
          <p:spPr bwMode="auto">
            <a:xfrm>
              <a:off x="2868612" y="1659185"/>
              <a:ext cx="2553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</a:rPr>
                <a:t>表达式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1[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表达式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2]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48695" name="Rectangle 6"/>
            <p:cNvSpPr>
              <a:spLocks noChangeArrowheads="1"/>
            </p:cNvSpPr>
            <p:nvPr/>
          </p:nvSpPr>
          <p:spPr bwMode="auto">
            <a:xfrm>
              <a:off x="1770063" y="1659185"/>
              <a:ext cx="1871662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/>
                <a:t>格式：</a:t>
              </a:r>
            </a:p>
          </p:txBody>
        </p:sp>
      </p:grpSp>
      <p:sp>
        <p:nvSpPr>
          <p:cNvPr id="1048696" name="Rectangle 7"/>
          <p:cNvSpPr>
            <a:spLocks noChangeArrowheads="1"/>
          </p:cNvSpPr>
          <p:nvPr/>
        </p:nvSpPr>
        <p:spPr bwMode="auto">
          <a:xfrm>
            <a:off x="2235741" y="2276872"/>
            <a:ext cx="7935912" cy="1000980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作用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表明操作数为存储器操作数，同时对表达式还具有相加的运算作用，且</a:t>
            </a:r>
            <a:r>
              <a:rPr lang="zh-CN" altLang="en-US" sz="2400" b="1" u="sng" dirty="0"/>
              <a:t>表达式为操作数的偏移地址</a:t>
            </a:r>
            <a:r>
              <a:rPr lang="zh-CN" altLang="en-US" sz="2400" b="1" dirty="0"/>
              <a:t>。</a:t>
            </a:r>
          </a:p>
        </p:txBody>
      </p:sp>
      <p:sp>
        <p:nvSpPr>
          <p:cNvPr id="1048697" name="文本框 6"/>
          <p:cNvSpPr txBox="1"/>
          <p:nvPr/>
        </p:nvSpPr>
        <p:spPr>
          <a:xfrm>
            <a:off x="1775520" y="3615997"/>
            <a:ext cx="3096344" cy="54863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）段重设运算符：</a:t>
            </a:r>
          </a:p>
        </p:txBody>
      </p:sp>
      <p:grpSp>
        <p:nvGrpSpPr>
          <p:cNvPr id="120" name="组合 7"/>
          <p:cNvGrpSpPr/>
          <p:nvPr/>
        </p:nvGrpSpPr>
        <p:grpSpPr>
          <a:xfrm>
            <a:off x="3294063" y="4365104"/>
            <a:ext cx="3963436" cy="461665"/>
            <a:chOff x="1770063" y="1659185"/>
            <a:chExt cx="3963436" cy="461665"/>
          </a:xfrm>
        </p:grpSpPr>
        <p:sp>
          <p:nvSpPr>
            <p:cNvPr id="1048698" name="Rectangle 5"/>
            <p:cNvSpPr>
              <a:spLocks noChangeArrowheads="1"/>
            </p:cNvSpPr>
            <p:nvPr/>
          </p:nvSpPr>
          <p:spPr bwMode="auto">
            <a:xfrm>
              <a:off x="2868612" y="1659185"/>
              <a:ext cx="28648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</a:rPr>
                <a:t>段寄存器：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[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表达式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]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48699" name="Rectangle 6"/>
            <p:cNvSpPr>
              <a:spLocks noChangeArrowheads="1"/>
            </p:cNvSpPr>
            <p:nvPr/>
          </p:nvSpPr>
          <p:spPr bwMode="auto">
            <a:xfrm>
              <a:off x="1770063" y="1659185"/>
              <a:ext cx="1871662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/>
                <a:t>格式：</a:t>
              </a:r>
            </a:p>
          </p:txBody>
        </p:sp>
      </p:grpSp>
      <p:sp>
        <p:nvSpPr>
          <p:cNvPr id="1048700" name="Rectangle 6"/>
          <p:cNvSpPr>
            <a:spLocks noChangeArrowheads="1"/>
          </p:cNvSpPr>
          <p:nvPr/>
        </p:nvSpPr>
        <p:spPr bwMode="auto">
          <a:xfrm>
            <a:off x="2235741" y="5096880"/>
            <a:ext cx="7604675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作用：“</a:t>
            </a:r>
            <a:r>
              <a:rPr lang="en-US" altLang="zh-CN" sz="2400" b="1"/>
              <a:t>:</a:t>
            </a:r>
            <a:r>
              <a:rPr lang="zh-CN" altLang="en-US" sz="2400" b="1"/>
              <a:t>”用来指定一个存储器操作数的段属性。</a:t>
            </a:r>
            <a:endParaRPr lang="zh-CN" altLang="en-US" sz="2400" b="1" dirty="0"/>
          </a:p>
        </p:txBody>
      </p:sp>
      <p:sp>
        <p:nvSpPr>
          <p:cNvPr id="1048701" name="Rectangle 6"/>
          <p:cNvSpPr>
            <a:spLocks noChangeArrowheads="1"/>
          </p:cNvSpPr>
          <p:nvPr/>
        </p:nvSpPr>
        <p:spPr bwMode="auto">
          <a:xfrm>
            <a:off x="3157758" y="5727273"/>
            <a:ext cx="5386514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例，   </a:t>
            </a:r>
            <a:r>
              <a:rPr lang="en-US" altLang="zh-CN" sz="2400" b="1"/>
              <a:t>MOV   AX,     ES:[BX]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3" grpId="0" animBg="1"/>
      <p:bldP spid="1048696" grpId="0"/>
      <p:bldP spid="1048697" grpId="0" animBg="1"/>
      <p:bldP spid="1048700" grpId="0"/>
      <p:bldP spid="10487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"/>
          <p:cNvGrpSpPr/>
          <p:nvPr/>
        </p:nvGrpSpPr>
        <p:grpSpPr>
          <a:xfrm>
            <a:off x="2351584" y="0"/>
            <a:ext cx="4176464" cy="839639"/>
            <a:chOff x="827584" y="0"/>
            <a:chExt cx="4176464" cy="839639"/>
          </a:xfrm>
        </p:grpSpPr>
        <p:sp>
          <p:nvSpPr>
            <p:cNvPr id="1048702" name="六边形 2"/>
            <p:cNvSpPr/>
            <p:nvPr/>
          </p:nvSpPr>
          <p:spPr>
            <a:xfrm>
              <a:off x="1119858" y="93956"/>
              <a:ext cx="388419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3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03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04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24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05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06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707" name="文本框 9"/>
          <p:cNvSpPr txBox="1"/>
          <p:nvPr/>
        </p:nvSpPr>
        <p:spPr>
          <a:xfrm>
            <a:off x="2351584" y="2492896"/>
            <a:ext cx="7344815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+mn-ea"/>
              </a:rPr>
              <a:t>伪指令在汇编过程中由汇编程序执行，如定义数据、分配存储区、定义段以及定义过程等。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"/>
          <p:cNvGrpSpPr/>
          <p:nvPr/>
        </p:nvGrpSpPr>
        <p:grpSpPr>
          <a:xfrm>
            <a:off x="2351584" y="0"/>
            <a:ext cx="6048672" cy="839639"/>
            <a:chOff x="827584" y="0"/>
            <a:chExt cx="6048672" cy="839639"/>
          </a:xfrm>
        </p:grpSpPr>
        <p:sp>
          <p:nvSpPr>
            <p:cNvPr id="1048708" name="六边形 2"/>
            <p:cNvSpPr/>
            <p:nvPr/>
          </p:nvSpPr>
          <p:spPr>
            <a:xfrm>
              <a:off x="1119858" y="93956"/>
              <a:ext cx="575639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13.2.1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数据定义伪指令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7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09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10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28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11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12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713" name="文本框 9"/>
          <p:cNvSpPr txBox="1"/>
          <p:nvPr/>
        </p:nvSpPr>
        <p:spPr>
          <a:xfrm>
            <a:off x="3024121" y="1844824"/>
            <a:ext cx="664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   伪指令   操作数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，操作数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…</a:t>
            </a:r>
            <a:endParaRPr lang="zh-CN" altLang="en-US" sz="2800" b="1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48714" name="文本框 10"/>
          <p:cNvSpPr txBox="1"/>
          <p:nvPr/>
        </p:nvSpPr>
        <p:spPr>
          <a:xfrm>
            <a:off x="2611733" y="1197453"/>
            <a:ext cx="1559415" cy="48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+mn-ea"/>
              </a:rPr>
              <a:t>格式</a:t>
            </a:r>
          </a:p>
        </p:txBody>
      </p:sp>
      <p:grpSp>
        <p:nvGrpSpPr>
          <p:cNvPr id="129" name="组合 11"/>
          <p:cNvGrpSpPr/>
          <p:nvPr/>
        </p:nvGrpSpPr>
        <p:grpSpPr>
          <a:xfrm>
            <a:off x="2038440" y="1194384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8715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8716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48717" name="文本框 14"/>
          <p:cNvSpPr txBox="1"/>
          <p:nvPr/>
        </p:nvSpPr>
        <p:spPr>
          <a:xfrm>
            <a:off x="2792259" y="2636912"/>
            <a:ext cx="1559415" cy="48514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+mn-ea"/>
              </a:rPr>
              <a:t>伪指令：</a:t>
            </a:r>
          </a:p>
        </p:txBody>
      </p:sp>
      <p:sp>
        <p:nvSpPr>
          <p:cNvPr id="1048718" name="文本框 15"/>
          <p:cNvSpPr txBox="1"/>
          <p:nvPr/>
        </p:nvSpPr>
        <p:spPr>
          <a:xfrm>
            <a:off x="2757095" y="3356992"/>
            <a:ext cx="7227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，字节类型；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define byte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9" name="文本框 16"/>
          <p:cNvSpPr txBox="1"/>
          <p:nvPr/>
        </p:nvSpPr>
        <p:spPr>
          <a:xfrm>
            <a:off x="2757094" y="3933056"/>
            <a:ext cx="8091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，字类型；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---define word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0" name="文本框 17"/>
          <p:cNvSpPr txBox="1"/>
          <p:nvPr/>
        </p:nvSpPr>
        <p:spPr>
          <a:xfrm>
            <a:off x="2757093" y="4598652"/>
            <a:ext cx="66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，双字类型； 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---define double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1" name="文本框 18"/>
          <p:cNvSpPr txBox="1"/>
          <p:nvPr/>
        </p:nvSpPr>
        <p:spPr>
          <a:xfrm>
            <a:off x="2757093" y="5246023"/>
            <a:ext cx="404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，四字类型；</a:t>
            </a:r>
          </a:p>
        </p:txBody>
      </p:sp>
      <p:sp>
        <p:nvSpPr>
          <p:cNvPr id="1048722" name="文本框 19"/>
          <p:cNvSpPr txBox="1"/>
          <p:nvPr/>
        </p:nvSpPr>
        <p:spPr>
          <a:xfrm>
            <a:off x="2780967" y="5893394"/>
            <a:ext cx="404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，十字节类型；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3" grpId="0"/>
      <p:bldP spid="1048717" grpId="0" animBg="1"/>
      <p:bldP spid="1048718" grpId="0"/>
      <p:bldP spid="1048719" grpId="0"/>
      <p:bldP spid="1048720" grpId="0"/>
      <p:bldP spid="1048721" grpId="0"/>
      <p:bldP spid="10487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2"/>
          <p:cNvGrpSpPr/>
          <p:nvPr/>
        </p:nvGrpSpPr>
        <p:grpSpPr>
          <a:xfrm>
            <a:off x="2351584" y="0"/>
            <a:ext cx="5904656" cy="839639"/>
            <a:chOff x="827584" y="0"/>
            <a:chExt cx="5904656" cy="839639"/>
          </a:xfrm>
        </p:grpSpPr>
        <p:sp>
          <p:nvSpPr>
            <p:cNvPr id="1048587" name="六边形 7"/>
            <p:cNvSpPr/>
            <p:nvPr/>
          </p:nvSpPr>
          <p:spPr>
            <a:xfrm>
              <a:off x="1119858" y="93956"/>
              <a:ext cx="561238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汇编语言的基本概念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8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88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89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77" name="组合 10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90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91" name="椭圆 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592" name="文本框 1"/>
          <p:cNvSpPr txBox="1"/>
          <p:nvPr/>
        </p:nvSpPr>
        <p:spPr>
          <a:xfrm>
            <a:off x="1965477" y="1359028"/>
            <a:ext cx="8234979" cy="118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/>
              <a:t>将汇编语言源程序“翻译”成机器语言（目标代码）的过程称为汇编。</a:t>
            </a:r>
          </a:p>
        </p:txBody>
      </p:sp>
      <p:sp>
        <p:nvSpPr>
          <p:cNvPr id="1048593" name="矩形 3"/>
          <p:cNvSpPr/>
          <p:nvPr/>
        </p:nvSpPr>
        <p:spPr>
          <a:xfrm>
            <a:off x="1965477" y="2804470"/>
            <a:ext cx="8136904" cy="122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目前使用较多的汇编程序是宏汇编（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MASM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）程序。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4" name="矩形 15"/>
          <p:cNvSpPr/>
          <p:nvPr/>
        </p:nvSpPr>
        <p:spPr>
          <a:xfrm>
            <a:off x="1965477" y="4241896"/>
            <a:ext cx="8136904" cy="122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不同种类的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具有不同的汇编语言源程序（指令系统不同），互相之间不一定通用。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2" grpId="0"/>
      <p:bldP spid="1048593" grpId="0"/>
      <p:bldP spid="10485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文本框 1"/>
          <p:cNvSpPr txBox="1"/>
          <p:nvPr/>
        </p:nvSpPr>
        <p:spPr>
          <a:xfrm>
            <a:off x="3041985" y="1249596"/>
            <a:ext cx="664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操作数的值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不能超过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伪指令所定义的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范围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48724" name="文本框 2"/>
          <p:cNvSpPr txBox="1"/>
          <p:nvPr/>
        </p:nvSpPr>
        <p:spPr>
          <a:xfrm>
            <a:off x="3024121" y="623757"/>
            <a:ext cx="1559415" cy="48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+mn-ea"/>
              </a:rPr>
              <a:t>操作数</a:t>
            </a:r>
          </a:p>
        </p:txBody>
      </p:sp>
      <p:grpSp>
        <p:nvGrpSpPr>
          <p:cNvPr id="131" name="组合 3"/>
          <p:cNvGrpSpPr/>
          <p:nvPr/>
        </p:nvGrpSpPr>
        <p:grpSpPr>
          <a:xfrm>
            <a:off x="2450828" y="620688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8725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872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48728" name="Rectangle 4"/>
          <p:cNvSpPr>
            <a:spLocks noChangeArrowheads="1"/>
          </p:cNvSpPr>
          <p:nvPr/>
        </p:nvSpPr>
        <p:spPr bwMode="auto">
          <a:xfrm>
            <a:off x="2295644" y="3717032"/>
            <a:ext cx="5598007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</a:rPr>
              <a:t>？</a:t>
            </a:r>
            <a:r>
              <a:rPr lang="zh-CN" altLang="en-US" sz="2400" b="1" dirty="0">
                <a:solidFill>
                  <a:schemeClr val="bg1"/>
                </a:solidFill>
              </a:rPr>
              <a:t>表达式：表示可以预置任意内容</a:t>
            </a:r>
          </a:p>
        </p:txBody>
      </p:sp>
      <p:sp>
        <p:nvSpPr>
          <p:cNvPr id="1048729" name="Rectangle 6"/>
          <p:cNvSpPr>
            <a:spLocks noChangeArrowheads="1"/>
          </p:cNvSpPr>
          <p:nvPr/>
        </p:nvSpPr>
        <p:spPr bwMode="auto">
          <a:xfrm>
            <a:off x="2323072" y="4941168"/>
            <a:ext cx="2813591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</a:rPr>
              <a:t>字符串</a:t>
            </a:r>
            <a:r>
              <a:rPr lang="zh-CN" altLang="en-US" sz="2400" b="1" dirty="0">
                <a:solidFill>
                  <a:schemeClr val="bg1"/>
                </a:solidFill>
              </a:rPr>
              <a:t>表达式</a:t>
            </a:r>
          </a:p>
        </p:txBody>
      </p:sp>
      <p:sp>
        <p:nvSpPr>
          <p:cNvPr id="1048730" name="Rectangle 5"/>
          <p:cNvSpPr>
            <a:spLocks noChangeArrowheads="1"/>
          </p:cNvSpPr>
          <p:nvPr/>
        </p:nvSpPr>
        <p:spPr bwMode="auto">
          <a:xfrm>
            <a:off x="2975964" y="2535287"/>
            <a:ext cx="470940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例，</a:t>
            </a:r>
            <a:r>
              <a:rPr lang="en-US" altLang="zh-CN" sz="2400" b="1" dirty="0"/>
              <a:t>DATA1          DB     32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30H</a:t>
            </a:r>
          </a:p>
        </p:txBody>
      </p:sp>
      <p:sp>
        <p:nvSpPr>
          <p:cNvPr id="1048731" name="Rectangle 6"/>
          <p:cNvSpPr>
            <a:spLocks noChangeArrowheads="1"/>
          </p:cNvSpPr>
          <p:nvPr/>
        </p:nvSpPr>
        <p:spPr bwMode="auto">
          <a:xfrm>
            <a:off x="2295644" y="1973198"/>
            <a:ext cx="2504212" cy="46166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</a:rPr>
              <a:t>数值</a:t>
            </a:r>
            <a:r>
              <a:rPr lang="zh-CN" altLang="en-US" sz="2400" b="1" dirty="0">
                <a:solidFill>
                  <a:schemeClr val="bg1"/>
                </a:solidFill>
              </a:rPr>
              <a:t>表达式</a:t>
            </a:r>
          </a:p>
        </p:txBody>
      </p:sp>
      <p:sp>
        <p:nvSpPr>
          <p:cNvPr id="1048733" name="Rectangle 5"/>
          <p:cNvSpPr>
            <a:spLocks noChangeArrowheads="1"/>
          </p:cNvSpPr>
          <p:nvPr/>
        </p:nvSpPr>
        <p:spPr bwMode="auto">
          <a:xfrm>
            <a:off x="2965411" y="3068960"/>
            <a:ext cx="6226933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例，</a:t>
            </a:r>
            <a:r>
              <a:rPr lang="en-US" altLang="zh-CN" sz="2400" b="1" dirty="0"/>
              <a:t>DATA2          DW    1000H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100*6+88</a:t>
            </a:r>
          </a:p>
        </p:txBody>
      </p:sp>
      <p:sp>
        <p:nvSpPr>
          <p:cNvPr id="1048734" name="Rectangle 4"/>
          <p:cNvSpPr>
            <a:spLocks noChangeArrowheads="1"/>
          </p:cNvSpPr>
          <p:nvPr/>
        </p:nvSpPr>
        <p:spPr bwMode="auto">
          <a:xfrm>
            <a:off x="3024120" y="6162625"/>
            <a:ext cx="760838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例，</a:t>
            </a:r>
            <a:r>
              <a:rPr lang="en-US" altLang="zh-CN" sz="2400" b="1" dirty="0"/>
              <a:t>STRING2     DW     ′AB ′ , ′ CD ′      ;4142H,4344H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E99B42-D096-491F-A4BB-863D90E3CF0A}"/>
              </a:ext>
            </a:extLst>
          </p:cNvPr>
          <p:cNvSpPr txBox="1"/>
          <p:nvPr/>
        </p:nvSpPr>
        <p:spPr>
          <a:xfrm>
            <a:off x="3041985" y="4365104"/>
            <a:ext cx="507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例，</a:t>
            </a:r>
            <a:r>
              <a:rPr lang="en-US" altLang="zh-CN" sz="2400" b="1" dirty="0"/>
              <a:t>DA-BYTE     DB      </a:t>
            </a:r>
            <a:r>
              <a:rPr lang="zh-CN" altLang="en-US" sz="2400" b="1" dirty="0"/>
              <a:t>？，？，？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3C5C8C-EAF9-4FDF-B49E-6FD1AE6668E9}"/>
              </a:ext>
            </a:extLst>
          </p:cNvPr>
          <p:cNvSpPr txBox="1"/>
          <p:nvPr/>
        </p:nvSpPr>
        <p:spPr>
          <a:xfrm>
            <a:off x="3010836" y="5628952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例，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STRING1     DB      ′ABCDEF′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3" grpId="0"/>
      <p:bldP spid="1048728" grpId="0" animBg="1"/>
      <p:bldP spid="1048729" grpId="0" animBg="1"/>
      <p:bldP spid="1048730" grpId="0"/>
      <p:bldP spid="1048731" grpId="0" animBg="1"/>
      <p:bldP spid="1048733" grpId="0"/>
      <p:bldP spid="10487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 1"/>
          <p:cNvSpPr txBox="1"/>
          <p:nvPr/>
        </p:nvSpPr>
        <p:spPr>
          <a:xfrm>
            <a:off x="2715123" y="1412776"/>
            <a:ext cx="730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当同样的操作数重复多次时，可用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DUP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表示。</a:t>
            </a:r>
            <a:endParaRPr lang="zh-CN" altLang="en-US" sz="2800" b="1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48736" name="文本框 2"/>
          <p:cNvSpPr txBox="1"/>
          <p:nvPr/>
        </p:nvSpPr>
        <p:spPr>
          <a:xfrm>
            <a:off x="3024121" y="623757"/>
            <a:ext cx="2495815" cy="48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+mn-ea"/>
              </a:rPr>
              <a:t>重复操作符</a:t>
            </a:r>
          </a:p>
        </p:txBody>
      </p:sp>
      <p:grpSp>
        <p:nvGrpSpPr>
          <p:cNvPr id="133" name="组合 3"/>
          <p:cNvGrpSpPr/>
          <p:nvPr/>
        </p:nvGrpSpPr>
        <p:grpSpPr>
          <a:xfrm>
            <a:off x="2450828" y="620688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8737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8738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48739" name="文本框 6"/>
          <p:cNvSpPr txBox="1"/>
          <p:nvPr/>
        </p:nvSpPr>
        <p:spPr>
          <a:xfrm>
            <a:off x="2715227" y="2842779"/>
            <a:ext cx="739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   伪指令   表达式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DUP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（表达式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48740" name="文本框 7"/>
          <p:cNvSpPr txBox="1"/>
          <p:nvPr/>
        </p:nvSpPr>
        <p:spPr>
          <a:xfrm>
            <a:off x="3071664" y="3481844"/>
            <a:ext cx="453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重复次数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48741" name="文本框 8"/>
          <p:cNvSpPr txBox="1"/>
          <p:nvPr/>
        </p:nvSpPr>
        <p:spPr>
          <a:xfrm>
            <a:off x="3075163" y="4129916"/>
            <a:ext cx="453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重复内容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48742" name="文本框 9"/>
          <p:cNvSpPr txBox="1"/>
          <p:nvPr/>
        </p:nvSpPr>
        <p:spPr>
          <a:xfrm>
            <a:off x="2739283" y="2162434"/>
            <a:ext cx="1196477" cy="485140"/>
          </a:xfrm>
          <a:prstGeom prst="rect">
            <a:avLst/>
          </a:prstGeom>
          <a:solidFill>
            <a:srgbClr val="204C82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endParaRPr lang="zh-CN" altLang="en-US" sz="2800" b="1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48743" name="Text Box 10"/>
          <p:cNvSpPr txBox="1">
            <a:spLocks noChangeArrowheads="1"/>
          </p:cNvSpPr>
          <p:nvPr/>
        </p:nvSpPr>
        <p:spPr bwMode="auto">
          <a:xfrm>
            <a:off x="2207803" y="5013176"/>
            <a:ext cx="7128557" cy="11430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例，    </a:t>
            </a:r>
            <a:r>
              <a:rPr lang="en-US" altLang="zh-CN" b="1"/>
              <a:t>DATA_A  DB   10H  DUP(?)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/>
              <a:t>            DATA_B  DB   20H  DUP(30H,31H)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5" grpId="0"/>
      <p:bldP spid="1048739" grpId="0"/>
      <p:bldP spid="1048740" grpId="0"/>
      <p:bldP spid="1048741" grpId="0"/>
      <p:bldP spid="1048742" grpId="0" animBg="1"/>
      <p:bldP spid="1048743" grpId="0" uiExpand="1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 1"/>
          <p:cNvSpPr txBox="1"/>
          <p:nvPr/>
        </p:nvSpPr>
        <p:spPr>
          <a:xfrm>
            <a:off x="2927648" y="116632"/>
            <a:ext cx="2495815" cy="48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+mn-ea"/>
              </a:rPr>
              <a:t>变量的使用</a:t>
            </a:r>
          </a:p>
        </p:txBody>
      </p:sp>
      <p:grpSp>
        <p:nvGrpSpPr>
          <p:cNvPr id="135" name="组合 2"/>
          <p:cNvGrpSpPr/>
          <p:nvPr/>
        </p:nvGrpSpPr>
        <p:grpSpPr>
          <a:xfrm>
            <a:off x="2354355" y="113563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8745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8746" name="椭圆 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48747" name="Rectangle 5"/>
          <p:cNvSpPr>
            <a:spLocks noChangeArrowheads="1"/>
          </p:cNvSpPr>
          <p:nvPr/>
        </p:nvSpPr>
        <p:spPr bwMode="auto">
          <a:xfrm>
            <a:off x="2365904" y="1196752"/>
            <a:ext cx="3743325" cy="4572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</a:rPr>
              <a:t>（</a:t>
            </a:r>
            <a:r>
              <a:rPr lang="en-US" altLang="zh-CN" sz="2400" b="1">
                <a:solidFill>
                  <a:schemeClr val="bg2"/>
                </a:solidFill>
              </a:rPr>
              <a:t>1</a:t>
            </a:r>
            <a:r>
              <a:rPr lang="zh-CN" altLang="en-US" sz="2400" b="1">
                <a:solidFill>
                  <a:schemeClr val="bg2"/>
                </a:solidFill>
              </a:rPr>
              <a:t>）在指令语句中引用</a:t>
            </a:r>
          </a:p>
        </p:txBody>
      </p:sp>
      <p:sp>
        <p:nvSpPr>
          <p:cNvPr id="1048748" name="Text Box 6"/>
          <p:cNvSpPr txBox="1">
            <a:spLocks noChangeArrowheads="1"/>
          </p:cNvSpPr>
          <p:nvPr/>
        </p:nvSpPr>
        <p:spPr bwMode="auto">
          <a:xfrm>
            <a:off x="2347464" y="3356992"/>
            <a:ext cx="7925000" cy="2377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/>
              <a:t>例，    </a:t>
            </a:r>
            <a:r>
              <a:rPr lang="en-US" altLang="zh-CN" sz="2400" b="1" dirty="0"/>
              <a:t>DA1   DB   0FEH</a:t>
            </a:r>
            <a:br>
              <a:rPr lang="en-US" altLang="zh-CN" sz="2400" b="1" dirty="0"/>
            </a:br>
            <a:r>
              <a:rPr lang="en-US" altLang="zh-CN" sz="2400" b="1" dirty="0"/>
              <a:t>            DA2   DW   52ACH</a:t>
            </a:r>
            <a:br>
              <a:rPr lang="en-US" altLang="zh-CN" sz="2400" b="1" dirty="0"/>
            </a:br>
            <a:r>
              <a:rPr lang="en-US" altLang="zh-CN" sz="2400" b="1" dirty="0"/>
              <a:t>            ……</a:t>
            </a:r>
            <a:br>
              <a:rPr lang="en-US" altLang="zh-CN" sz="2400" b="1" dirty="0"/>
            </a:br>
            <a:r>
              <a:rPr lang="en-US" altLang="zh-CN" sz="2400" b="1" dirty="0"/>
              <a:t>            MOV  AL,  DA1         ;</a:t>
            </a:r>
            <a:r>
              <a:rPr lang="zh-CN" altLang="en-US" sz="2400" b="1" dirty="0"/>
              <a:t>将0</a:t>
            </a:r>
            <a:r>
              <a:rPr lang="en-US" altLang="zh-CN" sz="2400" b="1" dirty="0"/>
              <a:t>FEH</a:t>
            </a:r>
            <a:r>
              <a:rPr lang="zh-CN" altLang="en-US" sz="2400" b="1" dirty="0"/>
              <a:t>传送到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中</a:t>
            </a:r>
            <a:br>
              <a:rPr lang="zh-CN" altLang="en-US" sz="2400" b="1" dirty="0"/>
            </a:br>
            <a:r>
              <a:rPr lang="zh-CN" altLang="en-US" sz="2400" b="1" dirty="0"/>
              <a:t>            </a:t>
            </a:r>
            <a:r>
              <a:rPr lang="en-US" altLang="zh-CN" sz="2400" b="1" dirty="0"/>
              <a:t>MOV  BX,  DA2         ;</a:t>
            </a:r>
            <a:r>
              <a:rPr lang="zh-CN" altLang="en-US" sz="2400" b="1" dirty="0"/>
              <a:t>将</a:t>
            </a:r>
            <a:r>
              <a:rPr lang="en-US" altLang="zh-CN" sz="2400" b="1" dirty="0"/>
              <a:t>52ACH</a:t>
            </a:r>
            <a:r>
              <a:rPr lang="zh-CN" altLang="en-US" sz="2400" b="1" dirty="0"/>
              <a:t>传送到</a:t>
            </a:r>
            <a:r>
              <a:rPr lang="en-US" altLang="zh-CN" sz="2400" b="1" dirty="0"/>
              <a:t>BX</a:t>
            </a:r>
            <a:r>
              <a:rPr lang="zh-CN" altLang="en-US" sz="2400" b="1" dirty="0"/>
              <a:t>中</a:t>
            </a:r>
          </a:p>
        </p:txBody>
      </p:sp>
      <p:sp>
        <p:nvSpPr>
          <p:cNvPr id="1048749" name="Rectangle 7"/>
          <p:cNvSpPr>
            <a:spLocks noChangeArrowheads="1"/>
          </p:cNvSpPr>
          <p:nvPr/>
        </p:nvSpPr>
        <p:spPr bwMode="auto">
          <a:xfrm>
            <a:off x="2461688" y="1916832"/>
            <a:ext cx="7162704" cy="113024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在指令语句中</a:t>
            </a:r>
            <a:r>
              <a:rPr lang="zh-CN" altLang="en-US" sz="2400" b="1" u="sng" dirty="0"/>
              <a:t>单独直接引用变量名</a:t>
            </a:r>
            <a:r>
              <a:rPr lang="zh-CN" altLang="en-US" sz="2400" b="1" dirty="0"/>
              <a:t>就是对其</a:t>
            </a:r>
            <a:r>
              <a:rPr lang="zh-CN" altLang="en-US" sz="2400" b="1" u="sng" dirty="0"/>
              <a:t>存储单元的内容</a:t>
            </a:r>
            <a:r>
              <a:rPr lang="zh-CN" altLang="en-US" sz="2400" b="1" dirty="0"/>
              <a:t>进行存取。</a:t>
            </a:r>
          </a:p>
        </p:txBody>
      </p:sp>
      <p:sp>
        <p:nvSpPr>
          <p:cNvPr id="1048750" name="Rectangle 7"/>
          <p:cNvSpPr>
            <a:spLocks noChangeArrowheads="1"/>
          </p:cNvSpPr>
          <p:nvPr/>
        </p:nvSpPr>
        <p:spPr bwMode="auto">
          <a:xfrm>
            <a:off x="3215680" y="5877272"/>
            <a:ext cx="4641684" cy="5762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必须注意</a:t>
            </a:r>
            <a:r>
              <a:rPr lang="zh-CN" altLang="en-US" sz="2400" b="1" dirty="0">
                <a:solidFill>
                  <a:srgbClr val="FF0000"/>
                </a:solidFill>
              </a:rPr>
              <a:t>两操作数类型的一致</a:t>
            </a:r>
            <a:r>
              <a:rPr lang="zh-CN" altLang="en-US" sz="24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7" grpId="0" animBg="1"/>
      <p:bldP spid="1048748" grpId="0"/>
      <p:bldP spid="1048749" grpId="0"/>
      <p:bldP spid="10487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Rectangle 2"/>
          <p:cNvSpPr>
            <a:spLocks noChangeArrowheads="1"/>
          </p:cNvSpPr>
          <p:nvPr/>
        </p:nvSpPr>
        <p:spPr bwMode="auto">
          <a:xfrm>
            <a:off x="2297646" y="887609"/>
            <a:ext cx="7596708" cy="113024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当变量出现在寄存器间接寻址的操作数中时表示该变量的偏移地址。</a:t>
            </a:r>
          </a:p>
        </p:txBody>
      </p:sp>
      <p:sp>
        <p:nvSpPr>
          <p:cNvPr id="1048752" name="Rectangle 3"/>
          <p:cNvSpPr>
            <a:spLocks noChangeArrowheads="1"/>
          </p:cNvSpPr>
          <p:nvPr/>
        </p:nvSpPr>
        <p:spPr bwMode="auto">
          <a:xfrm>
            <a:off x="2171700" y="2426340"/>
            <a:ext cx="3924300" cy="244137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】</a:t>
            </a:r>
            <a:endParaRPr lang="zh-CN" altLang="en-US" sz="2400" b="1" dirty="0"/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DA3  DB  10H  DUP(?)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DA4  DW  10H  DUP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MOV  DA3[SI]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ADD  DX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DA4[BX][DI]</a:t>
            </a:r>
          </a:p>
        </p:txBody>
      </p:sp>
      <p:sp>
        <p:nvSpPr>
          <p:cNvPr id="1048753" name="AutoShape 60"/>
          <p:cNvSpPr>
            <a:spLocks noChangeArrowheads="1"/>
          </p:cNvSpPr>
          <p:nvPr/>
        </p:nvSpPr>
        <p:spPr bwMode="auto">
          <a:xfrm>
            <a:off x="6276156" y="2852675"/>
            <a:ext cx="3924300" cy="1152650"/>
          </a:xfrm>
          <a:prstGeom prst="wedgeRoundRectCallout">
            <a:avLst>
              <a:gd name="adj1" fmla="val -75047"/>
              <a:gd name="adj2" fmla="val 56952"/>
              <a:gd name="adj3" fmla="val 16667"/>
            </a:avLst>
          </a:prstGeom>
          <a:noFill/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将</a:t>
            </a:r>
            <a:r>
              <a:rPr lang="en-US" altLang="zh-CN" sz="2400" b="1"/>
              <a:t>AL</a:t>
            </a:r>
            <a:r>
              <a:rPr lang="zh-CN" altLang="en-US" sz="2400" b="1"/>
              <a:t>的内容送入从</a:t>
            </a:r>
            <a:r>
              <a:rPr lang="en-US" altLang="zh-CN" sz="2400" b="1"/>
              <a:t>DA3 </a:t>
            </a:r>
            <a:r>
              <a:rPr lang="zh-CN" altLang="en-US" sz="2400" b="1"/>
              <a:t>开始再偏移</a:t>
            </a:r>
            <a:r>
              <a:rPr lang="en-US" altLang="zh-CN" sz="2400" b="1"/>
              <a:t>(SI)</a:t>
            </a:r>
            <a:r>
              <a:rPr lang="zh-CN" altLang="en-US" sz="2400" b="1"/>
              <a:t>的存储单元中</a:t>
            </a:r>
          </a:p>
          <a:p>
            <a:pPr algn="ctr" eaLnBrk="1" hangingPunct="1"/>
            <a:endParaRPr lang="en-US" altLang="zh-CN" sz="2400"/>
          </a:p>
        </p:txBody>
      </p:sp>
      <p:sp>
        <p:nvSpPr>
          <p:cNvPr id="1048754" name="AutoShape 61"/>
          <p:cNvSpPr>
            <a:spLocks noChangeArrowheads="1"/>
          </p:cNvSpPr>
          <p:nvPr/>
        </p:nvSpPr>
        <p:spPr bwMode="auto">
          <a:xfrm>
            <a:off x="5951984" y="4941168"/>
            <a:ext cx="4496513" cy="1366838"/>
          </a:xfrm>
          <a:prstGeom prst="wedgeRoundRectCallout">
            <a:avLst>
              <a:gd name="adj1" fmla="val -68035"/>
              <a:gd name="adj2" fmla="val -55089"/>
              <a:gd name="adj3" fmla="val 16667"/>
            </a:avLst>
          </a:prstGeom>
          <a:noFill/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将从</a:t>
            </a:r>
            <a:r>
              <a:rPr lang="en-US" altLang="zh-CN" sz="2400" b="1" dirty="0"/>
              <a:t>DA4</a:t>
            </a:r>
            <a:r>
              <a:rPr lang="zh-CN" altLang="en-US" sz="2400" b="1" dirty="0"/>
              <a:t>开始再偏移</a:t>
            </a:r>
            <a:r>
              <a:rPr lang="en-US" altLang="zh-CN" sz="2400" b="1" dirty="0"/>
              <a:t>(BX)+(DI)</a:t>
            </a:r>
            <a:r>
              <a:rPr lang="zh-CN" altLang="en-US" sz="2400" b="1" dirty="0"/>
              <a:t>的字存储单元的内容与</a:t>
            </a:r>
            <a:r>
              <a:rPr lang="en-US" altLang="zh-CN" sz="2400" b="1" dirty="0"/>
              <a:t>DX</a:t>
            </a:r>
            <a:r>
              <a:rPr lang="zh-CN" altLang="en-US" sz="2400" b="1" dirty="0"/>
              <a:t>的内容相加，结果送回</a:t>
            </a:r>
            <a:r>
              <a:rPr lang="en-US" altLang="zh-CN" sz="2400" b="1" dirty="0"/>
              <a:t>DX</a:t>
            </a:r>
            <a:r>
              <a:rPr lang="zh-CN" altLang="en-US" sz="2400" b="1" dirty="0"/>
              <a:t>中。</a:t>
            </a:r>
          </a:p>
          <a:p>
            <a:pPr algn="ctr" eaLnBrk="1" hangingPunct="1"/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43B161-21DC-49AF-9651-9B73519B86BD}"/>
              </a:ext>
            </a:extLst>
          </p:cNvPr>
          <p:cNvSpPr txBox="1"/>
          <p:nvPr/>
        </p:nvSpPr>
        <p:spPr>
          <a:xfrm>
            <a:off x="2567608" y="571852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有</a:t>
            </a:r>
            <a:r>
              <a:rPr lang="en-US" altLang="zh-CN" sz="2800" dirty="0">
                <a:solidFill>
                  <a:srgbClr val="FF0000"/>
                </a:solidFill>
              </a:rPr>
              <a:t>[ ] </a:t>
            </a:r>
            <a:r>
              <a:rPr lang="zh-CN" altLang="en-US" sz="2800" dirty="0">
                <a:solidFill>
                  <a:srgbClr val="FF0000"/>
                </a:solidFill>
              </a:rPr>
              <a:t>就相加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2109A47-1A11-42FD-92E7-392B578B602D}"/>
              </a:ext>
            </a:extLst>
          </p:cNvPr>
          <p:cNvCxnSpPr/>
          <p:nvPr/>
        </p:nvCxnSpPr>
        <p:spPr>
          <a:xfrm flipH="1">
            <a:off x="4133850" y="4867714"/>
            <a:ext cx="521990" cy="850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1" grpId="0"/>
      <p:bldP spid="1048752" grpId="0"/>
      <p:bldP spid="1048753" grpId="0" animBg="1"/>
      <p:bldP spid="10487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Rectangle 42"/>
          <p:cNvSpPr>
            <a:spLocks noChangeArrowheads="1"/>
          </p:cNvSpPr>
          <p:nvPr/>
        </p:nvSpPr>
        <p:spPr bwMode="auto">
          <a:xfrm>
            <a:off x="2260600" y="908720"/>
            <a:ext cx="3835400" cy="4572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</a:rPr>
              <a:t>（</a:t>
            </a:r>
            <a:r>
              <a:rPr lang="en-US" altLang="zh-CN" sz="2400" b="1">
                <a:solidFill>
                  <a:schemeClr val="bg2"/>
                </a:solidFill>
              </a:rPr>
              <a:t>2</a:t>
            </a:r>
            <a:r>
              <a:rPr lang="zh-CN" altLang="en-US" sz="2400" b="1">
                <a:solidFill>
                  <a:schemeClr val="bg2"/>
                </a:solidFill>
              </a:rPr>
              <a:t>）在伪指令中引用</a:t>
            </a:r>
          </a:p>
        </p:txBody>
      </p:sp>
      <p:sp>
        <p:nvSpPr>
          <p:cNvPr id="1048756" name="Text Box 43"/>
          <p:cNvSpPr txBox="1">
            <a:spLocks noChangeArrowheads="1"/>
          </p:cNvSpPr>
          <p:nvPr/>
        </p:nvSpPr>
        <p:spPr bwMode="auto">
          <a:xfrm>
            <a:off x="2639616" y="1803578"/>
            <a:ext cx="4800600" cy="256794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400" b="1" dirty="0"/>
              <a:t>NUM       DB    75H</a:t>
            </a:r>
            <a:br>
              <a:rPr lang="en-US" altLang="zh-CN" sz="2400" b="1" dirty="0"/>
            </a:br>
            <a:r>
              <a:rPr lang="en-US" altLang="zh-CN" sz="2400" b="1" dirty="0"/>
              <a:t>ARRAY  DW   20H DUP(0)</a:t>
            </a:r>
            <a:br>
              <a:rPr lang="en-US" altLang="zh-CN" sz="2400" b="1" dirty="0"/>
            </a:br>
            <a:r>
              <a:rPr lang="en-US" altLang="zh-CN" sz="2400" b="1" dirty="0"/>
              <a:t>ADR1      DW   NUM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400" b="1" dirty="0"/>
              <a:t>ADR2      DW   ARRAY[2]</a:t>
            </a:r>
            <a:br>
              <a:rPr lang="en-US" altLang="zh-CN" sz="2400" b="1" dirty="0"/>
            </a:br>
            <a:r>
              <a:rPr lang="en-US" altLang="zh-CN" sz="2400" b="1" dirty="0"/>
              <a:t>ADR3      DD    NUM</a:t>
            </a:r>
          </a:p>
        </p:txBody>
      </p:sp>
      <p:grpSp>
        <p:nvGrpSpPr>
          <p:cNvPr id="138" name="组合 20"/>
          <p:cNvGrpSpPr/>
          <p:nvPr/>
        </p:nvGrpSpPr>
        <p:grpSpPr>
          <a:xfrm>
            <a:off x="5951984" y="2924944"/>
            <a:ext cx="3816424" cy="850900"/>
            <a:chOff x="4427984" y="2924944"/>
            <a:chExt cx="3816424" cy="850900"/>
          </a:xfrm>
        </p:grpSpPr>
        <p:sp>
          <p:nvSpPr>
            <p:cNvPr id="1048757" name="Text Box 46"/>
            <p:cNvSpPr txBox="1">
              <a:spLocks noChangeArrowheads="1"/>
            </p:cNvSpPr>
            <p:nvPr/>
          </p:nvSpPr>
          <p:spPr bwMode="auto">
            <a:xfrm>
              <a:off x="6300192" y="2924944"/>
              <a:ext cx="1944216" cy="777240"/>
            </a:xfrm>
            <a:prstGeom prst="rect">
              <a:avLst/>
            </a:prstGeom>
            <a:noFill/>
            <a:ln w="28575" cmpd="sng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表示取变量的偏移地址</a:t>
              </a:r>
            </a:p>
          </p:txBody>
        </p:sp>
        <p:cxnSp>
          <p:nvCxnSpPr>
            <p:cNvPr id="3145728" name="直接箭头连接符 10"/>
            <p:cNvCxnSpPr>
              <a:cxnSpLocks/>
              <a:endCxn id="1048757" idx="1"/>
            </p:cNvCxnSpPr>
            <p:nvPr/>
          </p:nvCxnSpPr>
          <p:spPr>
            <a:xfrm>
              <a:off x="4427984" y="3113841"/>
              <a:ext cx="1872208" cy="23655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直接箭头连接符 12"/>
            <p:cNvCxnSpPr>
              <a:cxnSpLocks/>
              <a:endCxn id="1048757" idx="1"/>
            </p:cNvCxnSpPr>
            <p:nvPr/>
          </p:nvCxnSpPr>
          <p:spPr>
            <a:xfrm flipV="1">
              <a:off x="4716016" y="3350394"/>
              <a:ext cx="1584176" cy="4254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合 21"/>
          <p:cNvGrpSpPr/>
          <p:nvPr/>
        </p:nvGrpSpPr>
        <p:grpSpPr>
          <a:xfrm>
            <a:off x="3071664" y="4358600"/>
            <a:ext cx="3528392" cy="1359808"/>
            <a:chOff x="1547664" y="4358600"/>
            <a:chExt cx="3528392" cy="1359808"/>
          </a:xfrm>
        </p:grpSpPr>
        <p:sp>
          <p:nvSpPr>
            <p:cNvPr id="1048758" name="Text Box 49"/>
            <p:cNvSpPr txBox="1">
              <a:spLocks noChangeArrowheads="1"/>
            </p:cNvSpPr>
            <p:nvPr/>
          </p:nvSpPr>
          <p:spPr bwMode="auto">
            <a:xfrm>
              <a:off x="1547664" y="4941168"/>
              <a:ext cx="3528392" cy="777240"/>
            </a:xfrm>
            <a:prstGeom prst="rect">
              <a:avLst/>
            </a:prstGeom>
            <a:noFill/>
            <a:ln w="28575" cmpd="sng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前两个字节存偏移地址，后两个字节存段地址</a:t>
              </a:r>
              <a:endParaRPr lang="zh-CN" altLang="en-US" sz="2400"/>
            </a:p>
          </p:txBody>
        </p:sp>
        <p:cxnSp>
          <p:nvCxnSpPr>
            <p:cNvPr id="3145730" name="直接箭头连接符 14"/>
            <p:cNvCxnSpPr>
              <a:cxnSpLocks/>
              <a:endCxn id="1048758" idx="0"/>
            </p:cNvCxnSpPr>
            <p:nvPr/>
          </p:nvCxnSpPr>
          <p:spPr>
            <a:xfrm>
              <a:off x="3311860" y="4358600"/>
              <a:ext cx="0" cy="58256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5" grpId="0" animBg="1"/>
      <p:bldP spid="10487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 1"/>
          <p:cNvGrpSpPr/>
          <p:nvPr/>
        </p:nvGrpSpPr>
        <p:grpSpPr>
          <a:xfrm>
            <a:off x="2351584" y="0"/>
            <a:ext cx="6048672" cy="839639"/>
            <a:chOff x="827584" y="0"/>
            <a:chExt cx="6048672" cy="839639"/>
          </a:xfrm>
        </p:grpSpPr>
        <p:sp>
          <p:nvSpPr>
            <p:cNvPr id="1048759" name="六边形 2"/>
            <p:cNvSpPr/>
            <p:nvPr/>
          </p:nvSpPr>
          <p:spPr>
            <a:xfrm>
              <a:off x="1119858" y="93956"/>
              <a:ext cx="575639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13.2.2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符号定义伪指令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2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60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61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43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62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63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764" name="矩形 9"/>
          <p:cNvSpPr/>
          <p:nvPr/>
        </p:nvSpPr>
        <p:spPr>
          <a:xfrm>
            <a:off x="2563559" y="1124744"/>
            <a:ext cx="7056784" cy="110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/>
              <a:t>符号定义伪指令将常数或表达式等形式用某个指定的符号来表示。</a:t>
            </a:r>
            <a:endParaRPr lang="zh-CN" altLang="en-US" sz="2800"/>
          </a:p>
        </p:txBody>
      </p:sp>
      <p:sp>
        <p:nvSpPr>
          <p:cNvPr id="1048766" name="Rectangle 6"/>
          <p:cNvSpPr>
            <a:spLocks noChangeArrowheads="1"/>
          </p:cNvSpPr>
          <p:nvPr/>
        </p:nvSpPr>
        <p:spPr bwMode="auto">
          <a:xfrm>
            <a:off x="2491551" y="3573016"/>
            <a:ext cx="7200800" cy="16535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功能：用符号名来表示</a:t>
            </a:r>
            <a:r>
              <a:rPr lang="en-US" altLang="zh-CN" b="1" dirty="0"/>
              <a:t>EQU</a:t>
            </a:r>
            <a:r>
              <a:rPr lang="zh-CN" altLang="en-US" b="1" dirty="0"/>
              <a:t>右边的表达式。后面的程序中一旦出现该符号名，汇编程序将把它替换成该表达式。</a:t>
            </a:r>
          </a:p>
        </p:txBody>
      </p:sp>
      <p:sp>
        <p:nvSpPr>
          <p:cNvPr id="1048767" name="Rectangle 5"/>
          <p:cNvSpPr>
            <a:spLocks noChangeArrowheads="1"/>
          </p:cNvSpPr>
          <p:nvPr/>
        </p:nvSpPr>
        <p:spPr bwMode="auto">
          <a:xfrm>
            <a:off x="3718545" y="2640990"/>
            <a:ext cx="4746812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格式：</a:t>
            </a:r>
            <a:r>
              <a:rPr lang="zh-CN" altLang="en-US" b="1" dirty="0">
                <a:solidFill>
                  <a:srgbClr val="FF0000"/>
                </a:solidFill>
              </a:rPr>
              <a:t>符号名   </a:t>
            </a:r>
            <a:r>
              <a:rPr lang="en-US" altLang="zh-CN" b="1" dirty="0">
                <a:solidFill>
                  <a:srgbClr val="FF0000"/>
                </a:solidFill>
              </a:rPr>
              <a:t>EQU   </a:t>
            </a:r>
            <a:r>
              <a:rPr lang="zh-CN" altLang="en-US" b="1" dirty="0">
                <a:solidFill>
                  <a:srgbClr val="FF0000"/>
                </a:solidFill>
              </a:rPr>
              <a:t>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4" grpId="0"/>
      <p:bldP spid="1048766" grpId="0"/>
      <p:bldP spid="10487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Rectangle 8"/>
          <p:cNvSpPr>
            <a:spLocks noChangeArrowheads="1"/>
          </p:cNvSpPr>
          <p:nvPr/>
        </p:nvSpPr>
        <p:spPr bwMode="auto">
          <a:xfrm>
            <a:off x="2207568" y="836712"/>
            <a:ext cx="2890535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1.</a:t>
            </a:r>
            <a:r>
              <a:rPr lang="zh-CN" altLang="en-US" sz="2400" b="1">
                <a:solidFill>
                  <a:schemeClr val="bg1"/>
                </a:solidFill>
              </a:rPr>
              <a:t>常数或数值表达式</a:t>
            </a:r>
          </a:p>
        </p:txBody>
      </p:sp>
      <p:sp>
        <p:nvSpPr>
          <p:cNvPr id="1048769" name="Rectangle 9"/>
          <p:cNvSpPr>
            <a:spLocks noChangeArrowheads="1"/>
          </p:cNvSpPr>
          <p:nvPr/>
        </p:nvSpPr>
        <p:spPr bwMode="auto">
          <a:xfrm>
            <a:off x="2999656" y="1371982"/>
            <a:ext cx="3720890" cy="100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COUNT  EQU  5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NUM       EQU  </a:t>
            </a:r>
            <a:r>
              <a:rPr lang="en-US" altLang="zh-CN" sz="2400" b="1"/>
              <a:t>COUNT+6</a:t>
            </a:r>
            <a:endParaRPr lang="en-US" altLang="zh-CN" sz="2400" b="1" dirty="0"/>
          </a:p>
        </p:txBody>
      </p:sp>
      <p:sp>
        <p:nvSpPr>
          <p:cNvPr id="1048770" name="Rectangle 2"/>
          <p:cNvSpPr>
            <a:spLocks noChangeArrowheads="1"/>
          </p:cNvSpPr>
          <p:nvPr/>
        </p:nvSpPr>
        <p:spPr bwMode="auto">
          <a:xfrm>
            <a:off x="2207568" y="2544956"/>
            <a:ext cx="1931988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2"/>
                </a:solidFill>
              </a:rPr>
              <a:t>2.</a:t>
            </a:r>
            <a:r>
              <a:rPr lang="zh-CN" altLang="en-US" sz="2400" b="1">
                <a:solidFill>
                  <a:schemeClr val="bg2"/>
                </a:solidFill>
              </a:rPr>
              <a:t>地址表达式</a:t>
            </a:r>
          </a:p>
        </p:txBody>
      </p:sp>
      <p:sp>
        <p:nvSpPr>
          <p:cNvPr id="1048771" name="Rectangle 4"/>
          <p:cNvSpPr>
            <a:spLocks noChangeArrowheads="1"/>
          </p:cNvSpPr>
          <p:nvPr/>
        </p:nvSpPr>
        <p:spPr bwMode="auto">
          <a:xfrm>
            <a:off x="2999656" y="3140968"/>
            <a:ext cx="407355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ADR1      EQU  DS</a:t>
            </a:r>
            <a:r>
              <a:rPr lang="zh-CN" altLang="en-US" sz="2400" b="1"/>
              <a:t>：</a:t>
            </a:r>
            <a:r>
              <a:rPr lang="en-US" altLang="zh-CN" sz="2400" b="1"/>
              <a:t>[BP+14]</a:t>
            </a:r>
          </a:p>
        </p:txBody>
      </p:sp>
      <p:sp>
        <p:nvSpPr>
          <p:cNvPr id="1048772" name="Rectangle 5"/>
          <p:cNvSpPr>
            <a:spLocks noChangeArrowheads="1"/>
          </p:cNvSpPr>
          <p:nvPr/>
        </p:nvSpPr>
        <p:spPr bwMode="auto">
          <a:xfrm>
            <a:off x="2207568" y="3789040"/>
            <a:ext cx="4370388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2"/>
                </a:solidFill>
              </a:rPr>
              <a:t>3.</a:t>
            </a:r>
            <a:r>
              <a:rPr lang="zh-CN" altLang="en-US" sz="2400" b="1">
                <a:solidFill>
                  <a:schemeClr val="bg2"/>
                </a:solidFill>
              </a:rPr>
              <a:t>变量、寄存器名或指令助记符</a:t>
            </a:r>
          </a:p>
        </p:txBody>
      </p:sp>
      <p:sp>
        <p:nvSpPr>
          <p:cNvPr id="1048773" name="Rectangle 6"/>
          <p:cNvSpPr>
            <a:spLocks noChangeArrowheads="1"/>
          </p:cNvSpPr>
          <p:nvPr/>
        </p:nvSpPr>
        <p:spPr bwMode="auto">
          <a:xfrm>
            <a:off x="2999656" y="4365104"/>
            <a:ext cx="280237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CREG      EQU  CX</a:t>
            </a:r>
          </a:p>
        </p:txBody>
      </p:sp>
      <p:sp>
        <p:nvSpPr>
          <p:cNvPr id="1048774" name="Rectangle 7"/>
          <p:cNvSpPr>
            <a:spLocks noChangeArrowheads="1"/>
          </p:cNvSpPr>
          <p:nvPr/>
        </p:nvSpPr>
        <p:spPr bwMode="auto">
          <a:xfrm>
            <a:off x="2351584" y="4940265"/>
            <a:ext cx="71475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在同一源程序中，同一符号不能用</a:t>
            </a:r>
            <a:r>
              <a:rPr lang="en-US" altLang="zh-CN" sz="2400" b="1"/>
              <a:t>EQU</a:t>
            </a:r>
            <a:r>
              <a:rPr lang="zh-CN" altLang="en-US" sz="2400" b="1"/>
              <a:t>定义多次。</a:t>
            </a:r>
          </a:p>
        </p:txBody>
      </p:sp>
      <p:sp>
        <p:nvSpPr>
          <p:cNvPr id="1048775" name="Rectangle 8"/>
          <p:cNvSpPr>
            <a:spLocks noChangeArrowheads="1"/>
          </p:cNvSpPr>
          <p:nvPr/>
        </p:nvSpPr>
        <p:spPr bwMode="auto">
          <a:xfrm>
            <a:off x="2999656" y="5578514"/>
            <a:ext cx="3097323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例，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CBD  EQU  DAA</a:t>
            </a:r>
          </a:p>
          <a:p>
            <a:pPr eaLnBrk="1" hangingPunct="1"/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        CBD  EQU  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4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8" grpId="0" animBg="1"/>
      <p:bldP spid="1048769" grpId="0" animBg="1"/>
      <p:bldP spid="1048770" grpId="0" animBg="1"/>
      <p:bldP spid="1048771" grpId="0"/>
      <p:bldP spid="1048772" grpId="0" animBg="1"/>
      <p:bldP spid="1048773" grpId="0"/>
      <p:bldP spid="1048774" grpId="0" animBg="1"/>
      <p:bldP spid="10487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组合 1"/>
          <p:cNvGrpSpPr/>
          <p:nvPr/>
        </p:nvGrpSpPr>
        <p:grpSpPr>
          <a:xfrm>
            <a:off x="2351584" y="0"/>
            <a:ext cx="5184576" cy="839639"/>
            <a:chOff x="827584" y="0"/>
            <a:chExt cx="5184576" cy="839639"/>
          </a:xfrm>
        </p:grpSpPr>
        <p:sp>
          <p:nvSpPr>
            <p:cNvPr id="1048776" name="六边形 2"/>
            <p:cNvSpPr/>
            <p:nvPr/>
          </p:nvSpPr>
          <p:spPr>
            <a:xfrm>
              <a:off x="1119858" y="93956"/>
              <a:ext cx="489230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13.2.3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段定义伪指令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7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77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78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48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79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80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781" name="Rectangle 2"/>
          <p:cNvSpPr>
            <a:spLocks noChangeArrowheads="1"/>
          </p:cNvSpPr>
          <p:nvPr/>
        </p:nvSpPr>
        <p:spPr bwMode="auto">
          <a:xfrm>
            <a:off x="2895600" y="3657600"/>
            <a:ext cx="7158563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段名   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SEGMENT   [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定位类型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[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组合类型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[′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类别名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′]</a:t>
            </a:r>
          </a:p>
          <a:p>
            <a:pPr eaLnBrk="1" hangingPunct="1"/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…....</a:t>
            </a:r>
          </a:p>
          <a:p>
            <a:pPr eaLnBrk="1" hangingPunct="1"/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........         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…....</a:t>
            </a:r>
          </a:p>
          <a:p>
            <a:pPr eaLnBrk="1" hangingPunct="1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段名    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ENDS</a:t>
            </a:r>
          </a:p>
        </p:txBody>
      </p:sp>
      <p:sp>
        <p:nvSpPr>
          <p:cNvPr id="1048782" name="Rectangle 3"/>
          <p:cNvSpPr>
            <a:spLocks noChangeArrowheads="1"/>
          </p:cNvSpPr>
          <p:nvPr/>
        </p:nvSpPr>
        <p:spPr bwMode="auto">
          <a:xfrm>
            <a:off x="2209800" y="2667000"/>
            <a:ext cx="1693863" cy="4572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</a:rPr>
              <a:t>一般格式：</a:t>
            </a:r>
          </a:p>
        </p:txBody>
      </p:sp>
      <p:sp>
        <p:nvSpPr>
          <p:cNvPr id="1048783" name="Rectangle 6"/>
          <p:cNvSpPr>
            <a:spLocks noChangeArrowheads="1"/>
          </p:cNvSpPr>
          <p:nvPr/>
        </p:nvSpPr>
        <p:spPr bwMode="auto">
          <a:xfrm>
            <a:off x="2210400" y="1229370"/>
            <a:ext cx="7848600" cy="10656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伪指令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SEGMENT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ENDS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用于定义一个逻辑段。使用时必须配对，分别表示定义的开始与结束。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1" grpId="0"/>
      <p:bldP spid="1048782" grpId="0" animBg="1"/>
      <p:bldP spid="10487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Rectangle 5"/>
          <p:cNvSpPr>
            <a:spLocks noChangeArrowheads="1"/>
          </p:cNvSpPr>
          <p:nvPr/>
        </p:nvSpPr>
        <p:spPr bwMode="auto">
          <a:xfrm>
            <a:off x="2351584" y="1412776"/>
            <a:ext cx="7963694" cy="2238241"/>
          </a:xfrm>
          <a:prstGeom prst="rect">
            <a:avLst/>
          </a:prstGeom>
          <a:noFill/>
          <a:ln w="28575" cmpd="sng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段名由用户自己任意选定，但要符合标识符定义规则</a:t>
            </a:r>
            <a:endParaRPr lang="en-US" altLang="zh-CN" sz="2400" b="1" dirty="0"/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最好选用与该逻辑段用途相关的名称。如第一个数据段为</a:t>
            </a:r>
            <a:r>
              <a:rPr lang="en-US" altLang="zh-CN" sz="2400" b="1" dirty="0"/>
              <a:t>DATA1,</a:t>
            </a:r>
            <a:r>
              <a:rPr lang="zh-CN" altLang="en-US" sz="2400" b="1" dirty="0"/>
              <a:t>第二个数据为</a:t>
            </a:r>
            <a:r>
              <a:rPr lang="en-US" altLang="zh-CN" sz="2400" b="1" dirty="0"/>
              <a:t>DATA2</a:t>
            </a:r>
            <a:r>
              <a:rPr lang="zh-CN" altLang="en-US" sz="2400" b="1" dirty="0"/>
              <a:t>等。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一对</a:t>
            </a:r>
            <a:r>
              <a:rPr lang="en-US" altLang="zh-CN" sz="2400" b="1" dirty="0"/>
              <a:t>SEGMENT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ENDS</a:t>
            </a:r>
            <a:r>
              <a:rPr lang="zh-CN" altLang="en-US" sz="2400" b="1" dirty="0"/>
              <a:t>前的段名必须一致。</a:t>
            </a:r>
          </a:p>
        </p:txBody>
      </p:sp>
      <p:sp>
        <p:nvSpPr>
          <p:cNvPr id="1048785" name="Rectangle 7"/>
          <p:cNvSpPr>
            <a:spLocks noChangeArrowheads="1"/>
          </p:cNvSpPr>
          <p:nvPr/>
        </p:nvSpPr>
        <p:spPr bwMode="auto">
          <a:xfrm>
            <a:off x="1885843" y="896437"/>
            <a:ext cx="1266693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1</a:t>
            </a:r>
            <a:r>
              <a:rPr lang="zh-CN" altLang="en-US" sz="2400" b="1">
                <a:solidFill>
                  <a:schemeClr val="bg1"/>
                </a:solidFill>
              </a:rPr>
              <a:t>、段名</a:t>
            </a:r>
          </a:p>
        </p:txBody>
      </p:sp>
      <p:sp>
        <p:nvSpPr>
          <p:cNvPr id="1048786" name="Rectangle 3"/>
          <p:cNvSpPr>
            <a:spLocks noChangeArrowheads="1"/>
          </p:cNvSpPr>
          <p:nvPr/>
        </p:nvSpPr>
        <p:spPr bwMode="auto">
          <a:xfrm>
            <a:off x="1885843" y="3975447"/>
            <a:ext cx="1885453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2</a:t>
            </a:r>
            <a:r>
              <a:rPr lang="zh-CN" altLang="en-US" sz="2400" b="1">
                <a:solidFill>
                  <a:schemeClr val="bg1"/>
                </a:solidFill>
              </a:rPr>
              <a:t>、定位类型</a:t>
            </a:r>
          </a:p>
        </p:txBody>
      </p:sp>
      <p:sp>
        <p:nvSpPr>
          <p:cNvPr id="1048787" name="Rectangle 4"/>
          <p:cNvSpPr>
            <a:spLocks noChangeArrowheads="1"/>
          </p:cNvSpPr>
          <p:nvPr/>
        </p:nvSpPr>
        <p:spPr bwMode="auto">
          <a:xfrm>
            <a:off x="2235910" y="4941168"/>
            <a:ext cx="8077200" cy="10009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    </a:t>
            </a:r>
            <a:r>
              <a:rPr lang="zh-CN" altLang="en-US" sz="2400" b="1"/>
              <a:t>定位类型决定了当前段起始</a:t>
            </a:r>
            <a:r>
              <a:rPr lang="zh-CN" altLang="en-US" sz="2400" b="1" dirty="0"/>
              <a:t>数据边界，即第一个可存放</a:t>
            </a:r>
            <a:r>
              <a:rPr lang="zh-CN" altLang="en-US" sz="2400" b="1"/>
              <a:t>数据的存储单元位置。</a:t>
            </a:r>
            <a:r>
              <a:rPr lang="zh-CN" altLang="en-US" sz="2400" b="1" dirty="0"/>
              <a:t>它可以有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种取值。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4" grpId="0" animBg="1"/>
      <p:bldP spid="1048785" grpId="0" animBg="1"/>
      <p:bldP spid="1048786" grpId="0" animBg="1"/>
      <p:bldP spid="10487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Text Box 8"/>
          <p:cNvSpPr txBox="1">
            <a:spLocks noChangeArrowheads="1"/>
          </p:cNvSpPr>
          <p:nvPr/>
        </p:nvSpPr>
        <p:spPr bwMode="auto">
          <a:xfrm>
            <a:off x="2207568" y="1772816"/>
            <a:ext cx="7461915" cy="1481111"/>
          </a:xfrm>
          <a:prstGeom prst="rect">
            <a:avLst/>
          </a:prstGeom>
          <a:noFill/>
          <a:ln w="28575" cmpd="sng">
            <a:solidFill>
              <a:srgbClr val="00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由于一个页面为</a:t>
            </a:r>
            <a:r>
              <a:rPr lang="en-US" altLang="zh-CN" sz="2400" b="1" dirty="0"/>
              <a:t>256</a:t>
            </a:r>
            <a:r>
              <a:rPr lang="zh-CN" altLang="en-US" sz="2400" b="1" dirty="0"/>
              <a:t>个字节，并且页面编号从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开始，因此，</a:t>
            </a:r>
            <a:r>
              <a:rPr lang="en-US" altLang="zh-CN" sz="2400" b="1" dirty="0"/>
              <a:t>PAGE</a:t>
            </a:r>
            <a:r>
              <a:rPr lang="zh-CN" altLang="en-US" sz="2400" b="1" dirty="0"/>
              <a:t>定位类型的段起始地址的最后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位二进制数一定为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，即</a:t>
            </a:r>
            <a:r>
              <a:rPr lang="zh-CN" altLang="en-US" sz="2400" b="1" dirty="0">
                <a:solidFill>
                  <a:srgbClr val="FF0000"/>
                </a:solidFill>
              </a:rPr>
              <a:t>以</a:t>
            </a:r>
            <a:r>
              <a:rPr lang="en-US" altLang="zh-CN" sz="2400" b="1" dirty="0">
                <a:solidFill>
                  <a:srgbClr val="FF0000"/>
                </a:solidFill>
              </a:rPr>
              <a:t>00H</a:t>
            </a:r>
            <a:r>
              <a:rPr lang="zh-CN" altLang="en-US" sz="2400" b="1" dirty="0">
                <a:solidFill>
                  <a:srgbClr val="FF0000"/>
                </a:solidFill>
              </a:rPr>
              <a:t>结尾</a:t>
            </a:r>
            <a:r>
              <a:rPr lang="zh-CN" altLang="en-US" sz="2400" b="1" dirty="0"/>
              <a:t>的地址。</a:t>
            </a:r>
            <a:endParaRPr lang="zh-CN" altLang="en-US" sz="2400" dirty="0"/>
          </a:p>
        </p:txBody>
      </p:sp>
      <p:sp>
        <p:nvSpPr>
          <p:cNvPr id="1048789" name="Rectangle 9"/>
          <p:cNvSpPr>
            <a:spLocks noChangeArrowheads="1"/>
          </p:cNvSpPr>
          <p:nvPr/>
        </p:nvSpPr>
        <p:spPr bwMode="auto">
          <a:xfrm>
            <a:off x="1822272" y="951111"/>
            <a:ext cx="7923579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PAGE</a:t>
            </a:r>
            <a:r>
              <a:rPr lang="en-US" altLang="zh-CN" sz="2400" b="1" dirty="0"/>
              <a:t>:  </a:t>
            </a:r>
            <a:r>
              <a:rPr lang="zh-CN" altLang="en-US" sz="2400" b="1" dirty="0"/>
              <a:t>表示该段从一个</a:t>
            </a:r>
            <a:r>
              <a:rPr lang="zh-CN" altLang="en-US" sz="2400" b="1" dirty="0">
                <a:solidFill>
                  <a:srgbClr val="FF0000"/>
                </a:solidFill>
              </a:rPr>
              <a:t>页面</a:t>
            </a:r>
            <a:r>
              <a:rPr lang="zh-CN" altLang="en-US" sz="2400" b="1" dirty="0"/>
              <a:t>的边界开始存放数据。</a:t>
            </a:r>
          </a:p>
        </p:txBody>
      </p:sp>
      <p:sp>
        <p:nvSpPr>
          <p:cNvPr id="1048790" name="Rectangle 10"/>
          <p:cNvSpPr>
            <a:spLocks noChangeArrowheads="1"/>
          </p:cNvSpPr>
          <p:nvPr/>
        </p:nvSpPr>
        <p:spPr bwMode="auto">
          <a:xfrm>
            <a:off x="1822272" y="3858854"/>
            <a:ext cx="7923579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PARA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表示该段从一个</a:t>
            </a:r>
            <a:r>
              <a:rPr lang="zh-CN" altLang="en-US" sz="2400" b="1" dirty="0">
                <a:solidFill>
                  <a:srgbClr val="FF0000"/>
                </a:solidFill>
              </a:rPr>
              <a:t>小节</a:t>
            </a:r>
            <a:r>
              <a:rPr lang="zh-CN" altLang="en-US" sz="2400" b="1" dirty="0"/>
              <a:t>的边界开始存放数据。一个节包含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个字节，所以地址应当以</a:t>
            </a:r>
            <a:r>
              <a:rPr lang="en-US" altLang="zh-CN" sz="2400" b="1" dirty="0"/>
              <a:t>0H</a:t>
            </a:r>
            <a:r>
              <a:rPr lang="zh-CN" altLang="en-US" sz="2400" b="1" dirty="0"/>
              <a:t>结尾</a:t>
            </a:r>
          </a:p>
        </p:txBody>
      </p:sp>
      <p:sp>
        <p:nvSpPr>
          <p:cNvPr id="1048791" name="Rectangle 11"/>
          <p:cNvSpPr>
            <a:spLocks noChangeArrowheads="1"/>
          </p:cNvSpPr>
          <p:nvPr/>
        </p:nvSpPr>
        <p:spPr bwMode="auto">
          <a:xfrm>
            <a:off x="2495600" y="4941168"/>
            <a:ext cx="5967916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如果用户未选定位类型，则</a:t>
            </a:r>
            <a:r>
              <a:rPr lang="zh-CN" altLang="en-US" sz="2400" b="1" dirty="0">
                <a:solidFill>
                  <a:srgbClr val="FF0000"/>
                </a:solidFill>
              </a:rPr>
              <a:t>缺省为</a:t>
            </a:r>
            <a:r>
              <a:rPr lang="en-US" altLang="zh-CN" sz="2400" b="1" dirty="0">
                <a:solidFill>
                  <a:srgbClr val="FF0000"/>
                </a:solidFill>
              </a:rPr>
              <a:t>PARA</a:t>
            </a:r>
            <a:r>
              <a:rPr lang="zh-CN" altLang="en-US" sz="24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8" grpId="0" animBg="1"/>
      <p:bldP spid="1048789" grpId="0"/>
      <p:bldP spid="1048790" grpId="0"/>
      <p:bldP spid="10487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1"/>
          <p:cNvGrpSpPr/>
          <p:nvPr/>
        </p:nvGrpSpPr>
        <p:grpSpPr>
          <a:xfrm>
            <a:off x="2351584" y="0"/>
            <a:ext cx="7263002" cy="839639"/>
            <a:chOff x="827584" y="0"/>
            <a:chExt cx="7263002" cy="839639"/>
          </a:xfrm>
        </p:grpSpPr>
        <p:sp>
          <p:nvSpPr>
            <p:cNvPr id="1048595" name="六边形 2"/>
            <p:cNvSpPr/>
            <p:nvPr/>
          </p:nvSpPr>
          <p:spPr>
            <a:xfrm>
              <a:off x="1119857" y="93956"/>
              <a:ext cx="6970729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13.1.1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汇编语言源程序的结构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0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96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97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1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98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99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600" name="矩形 9"/>
          <p:cNvSpPr/>
          <p:nvPr/>
        </p:nvSpPr>
        <p:spPr>
          <a:xfrm>
            <a:off x="2027548" y="1412776"/>
            <a:ext cx="8316924" cy="1183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一个完整的汇编语言源程序通常由若干个逻辑段组成，包括数据段、附加段、堆栈段和代码段。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矩形 10"/>
          <p:cNvSpPr/>
          <p:nvPr/>
        </p:nvSpPr>
        <p:spPr>
          <a:xfrm>
            <a:off x="2027548" y="2973749"/>
            <a:ext cx="8316924" cy="122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每个逻辑段以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语句开始，以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语句结束。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矩形 11"/>
          <p:cNvSpPr/>
          <p:nvPr/>
        </p:nvSpPr>
        <p:spPr>
          <a:xfrm>
            <a:off x="2027548" y="4534722"/>
            <a:ext cx="8136904" cy="624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整个源程序用</a:t>
            </a: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语句结尾。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0" grpId="0"/>
      <p:bldP spid="1048601" grpId="0"/>
      <p:bldP spid="104860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Rectangle 2"/>
          <p:cNvSpPr>
            <a:spLocks noChangeArrowheads="1"/>
          </p:cNvSpPr>
          <p:nvPr/>
        </p:nvSpPr>
        <p:spPr bwMode="auto">
          <a:xfrm>
            <a:off x="2021492" y="771880"/>
            <a:ext cx="7920880" cy="1065613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WORD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表示该段从一个</a:t>
            </a:r>
            <a:r>
              <a:rPr lang="zh-CN" altLang="en-US" sz="2400" b="1" dirty="0">
                <a:solidFill>
                  <a:srgbClr val="FF0000"/>
                </a:solidFill>
              </a:rPr>
              <a:t>偶数字节地址</a:t>
            </a:r>
            <a:r>
              <a:rPr lang="zh-CN" altLang="en-US" sz="2400" b="1" dirty="0"/>
              <a:t>开始存放数据，即段起始数据单元地址的最后一位二进制数一定是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</a:t>
            </a:r>
          </a:p>
        </p:txBody>
      </p:sp>
      <p:sp>
        <p:nvSpPr>
          <p:cNvPr id="1048793" name="Rectangle 3"/>
          <p:cNvSpPr>
            <a:spLocks noChangeArrowheads="1"/>
          </p:cNvSpPr>
          <p:nvPr/>
        </p:nvSpPr>
        <p:spPr bwMode="auto">
          <a:xfrm>
            <a:off x="2021492" y="2082686"/>
            <a:ext cx="8218488" cy="548548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BYTE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表示该段起始数据单元地址可以是</a:t>
            </a:r>
            <a:r>
              <a:rPr lang="zh-CN" altLang="en-US" sz="2400" b="1" dirty="0">
                <a:solidFill>
                  <a:srgbClr val="FF0000"/>
                </a:solidFill>
              </a:rPr>
              <a:t>任一</a:t>
            </a:r>
            <a:r>
              <a:rPr lang="zh-CN" altLang="en-US" sz="2400" b="1" dirty="0"/>
              <a:t>地址值。</a:t>
            </a:r>
          </a:p>
        </p:txBody>
      </p:sp>
      <p:sp>
        <p:nvSpPr>
          <p:cNvPr id="1048794" name="Text Box 4"/>
          <p:cNvSpPr txBox="1">
            <a:spLocks noChangeArrowheads="1"/>
          </p:cNvSpPr>
          <p:nvPr/>
        </p:nvSpPr>
        <p:spPr bwMode="auto">
          <a:xfrm>
            <a:off x="2040250" y="2888724"/>
            <a:ext cx="8088198" cy="22844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b="1" dirty="0"/>
              <a:t>定位类型为</a:t>
            </a:r>
            <a:r>
              <a:rPr lang="en-US" altLang="zh-CN" sz="2400" b="1" u="sng" dirty="0"/>
              <a:t>PAGE</a:t>
            </a:r>
            <a:r>
              <a:rPr lang="zh-CN" altLang="en-US" sz="2400" b="1" dirty="0"/>
              <a:t>和</a:t>
            </a:r>
            <a:r>
              <a:rPr lang="en-US" altLang="zh-CN" sz="2400" b="1" u="sng" dirty="0"/>
              <a:t>PARA</a:t>
            </a:r>
            <a:r>
              <a:rPr lang="zh-CN" altLang="en-US" sz="2400" b="1" dirty="0"/>
              <a:t>时，段</a:t>
            </a:r>
            <a:r>
              <a:rPr lang="zh-CN" altLang="en-US" sz="2400" b="1" dirty="0">
                <a:solidFill>
                  <a:srgbClr val="FF0000"/>
                </a:solidFill>
              </a:rPr>
              <a:t>基</a:t>
            </a:r>
            <a:r>
              <a:rPr lang="zh-CN" altLang="en-US" sz="2400" b="1" dirty="0"/>
              <a:t>物理地址直接选用</a:t>
            </a:r>
            <a:r>
              <a:rPr lang="zh-CN" altLang="en-US" sz="2400" b="1" dirty="0">
                <a:solidFill>
                  <a:srgbClr val="FF0000"/>
                </a:solidFill>
              </a:rPr>
              <a:t>段起始数据地址</a:t>
            </a:r>
            <a:r>
              <a:rPr lang="zh-CN" altLang="en-US" sz="2400" b="1" dirty="0"/>
              <a:t>，即它们是重合的。</a:t>
            </a:r>
            <a:endParaRPr lang="en-US" altLang="zh-CN" sz="2400" b="1" dirty="0"/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b="1" dirty="0"/>
              <a:t>定位类型为</a:t>
            </a:r>
            <a:r>
              <a:rPr lang="en-US" altLang="zh-CN" sz="2400" b="1" u="sng" dirty="0"/>
              <a:t>WORD</a:t>
            </a:r>
            <a:r>
              <a:rPr lang="zh-CN" altLang="en-US" sz="2400" b="1" dirty="0"/>
              <a:t>和</a:t>
            </a:r>
            <a:r>
              <a:rPr lang="en-US" altLang="zh-CN" sz="2400" b="1" u="sng" dirty="0"/>
              <a:t>BYTE</a:t>
            </a:r>
            <a:r>
              <a:rPr lang="zh-CN" altLang="en-US" sz="2400" b="1" dirty="0"/>
              <a:t>时，段基物理地址与段起始数据地址可能不同。</a:t>
            </a:r>
          </a:p>
        </p:txBody>
      </p:sp>
      <p:sp>
        <p:nvSpPr>
          <p:cNvPr id="1048795" name="文本框 4"/>
          <p:cNvSpPr txBox="1"/>
          <p:nvPr/>
        </p:nvSpPr>
        <p:spPr>
          <a:xfrm>
            <a:off x="2013894" y="5303312"/>
            <a:ext cx="8218488" cy="10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即当定位类型为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时，第一个存储单元的偏移地址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2" grpId="0"/>
      <p:bldP spid="1048793" grpId="0"/>
      <p:bldP spid="1048794" grpId="0" animBg="1"/>
      <p:bldP spid="10487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Rectangle 3"/>
          <p:cNvSpPr>
            <a:spLocks noChangeArrowheads="1"/>
          </p:cNvSpPr>
          <p:nvPr/>
        </p:nvSpPr>
        <p:spPr bwMode="auto">
          <a:xfrm>
            <a:off x="2495600" y="188640"/>
            <a:ext cx="1885453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3</a:t>
            </a:r>
            <a:r>
              <a:rPr lang="zh-CN" altLang="en-US" sz="2400" b="1">
                <a:solidFill>
                  <a:schemeClr val="bg1"/>
                </a:solidFill>
              </a:rPr>
              <a:t>、组合类型</a:t>
            </a:r>
          </a:p>
        </p:txBody>
      </p:sp>
      <p:sp>
        <p:nvSpPr>
          <p:cNvPr id="1048797" name="矩形 2"/>
          <p:cNvSpPr/>
          <p:nvPr/>
        </p:nvSpPr>
        <p:spPr>
          <a:xfrm>
            <a:off x="2351584" y="836712"/>
            <a:ext cx="7776864" cy="504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/>
              <a:t>指定段与段之间的连接关系和定位。它有六种取值选择。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048798" name="矩形 3"/>
          <p:cNvSpPr/>
          <p:nvPr/>
        </p:nvSpPr>
        <p:spPr>
          <a:xfrm>
            <a:off x="2207568" y="1527488"/>
            <a:ext cx="7776864" cy="1481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：表示本段与其他逻辑段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无连接关系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，不同的程序模块中，即使具有相同的段名，也分别装入内存。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情况为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类型。</a:t>
            </a:r>
          </a:p>
        </p:txBody>
      </p:sp>
      <p:sp>
        <p:nvSpPr>
          <p:cNvPr id="1048799" name="矩形 4"/>
          <p:cNvSpPr/>
          <p:nvPr/>
        </p:nvSpPr>
        <p:spPr>
          <a:xfrm>
            <a:off x="2207568" y="3108846"/>
            <a:ext cx="7776864" cy="1481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：表示对于不同程序模块中用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说明的具有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相同段名的逻辑段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，汇编时将它们连接在一起，构成一个大的逻辑段。</a:t>
            </a:r>
          </a:p>
        </p:txBody>
      </p:sp>
      <p:sp>
        <p:nvSpPr>
          <p:cNvPr id="1048800" name="矩形 5"/>
          <p:cNvSpPr/>
          <p:nvPr/>
        </p:nvSpPr>
        <p:spPr>
          <a:xfrm>
            <a:off x="2207568" y="4797152"/>
            <a:ext cx="7776864" cy="1487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：把不同程序模块中所有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同名的堆栈段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连接成一个连续堆栈段，且系统自动对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段寄存器初始化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为该连续段的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段地址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初始化堆栈指针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6" grpId="0" animBg="1"/>
      <p:bldP spid="1048797" grpId="0"/>
      <p:bldP spid="1048798" grpId="0"/>
      <p:bldP spid="1048799" grpId="0"/>
      <p:bldP spid="104880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矩形 2"/>
          <p:cNvSpPr/>
          <p:nvPr/>
        </p:nvSpPr>
        <p:spPr>
          <a:xfrm>
            <a:off x="2013926" y="527935"/>
            <a:ext cx="7776864" cy="196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：对不同程序模块中用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同名逻辑段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，连接时从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同一个地址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开始装入，即所有逻辑段重叠在一起，连接之后的长度等于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最长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的逻辑段。重叠部分的内容是最后一个逻辑段的内容</a:t>
            </a:r>
          </a:p>
        </p:txBody>
      </p:sp>
      <p:sp>
        <p:nvSpPr>
          <p:cNvPr id="1048802" name="矩形 3"/>
          <p:cNvSpPr/>
          <p:nvPr/>
        </p:nvSpPr>
        <p:spPr>
          <a:xfrm>
            <a:off x="1991544" y="2492896"/>
            <a:ext cx="7776864" cy="196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：表示本段在存储器中应定位在所有其它段之后的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最高地址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上。如果有多个用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说明的段，则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只处理第一个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说明的段，其余的被视为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8803" name="矩形 4"/>
          <p:cNvSpPr/>
          <p:nvPr/>
        </p:nvSpPr>
        <p:spPr>
          <a:xfrm>
            <a:off x="2011472" y="4623668"/>
            <a:ext cx="7776864" cy="10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：根据表达式的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定位段地址。如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 8000H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，则段地址为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8000H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，即本段的起始物理地址为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80000H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1" grpId="0"/>
      <p:bldP spid="1048802" grpId="0"/>
      <p:bldP spid="104880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Rectangle 5"/>
          <p:cNvSpPr>
            <a:spLocks noChangeArrowheads="1"/>
          </p:cNvSpPr>
          <p:nvPr/>
        </p:nvSpPr>
        <p:spPr bwMode="auto">
          <a:xfrm>
            <a:off x="2068513" y="3775983"/>
            <a:ext cx="8229600" cy="14811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在定义一个段时，段名是</a:t>
            </a:r>
            <a:r>
              <a:rPr lang="zh-CN" altLang="en-US" sz="2400" b="1" dirty="0">
                <a:solidFill>
                  <a:srgbClr val="FF0000"/>
                </a:solidFill>
              </a:rPr>
              <a:t>必须</a:t>
            </a:r>
            <a:r>
              <a:rPr lang="zh-CN" altLang="en-US" sz="2400" b="1" dirty="0"/>
              <a:t>有的项，而定位类型、组合类型和类别名三个参数是可选项，主要针对不同程序模块。各个参数之间用空格分隔，参数之间的</a:t>
            </a:r>
            <a:r>
              <a:rPr lang="zh-CN" altLang="en-US" sz="2400" b="1" dirty="0">
                <a:solidFill>
                  <a:srgbClr val="FF0000"/>
                </a:solidFill>
              </a:rPr>
              <a:t>顺序</a:t>
            </a:r>
            <a:r>
              <a:rPr lang="zh-CN" altLang="en-US" sz="2400" b="1" dirty="0"/>
              <a:t>不能改变。</a:t>
            </a:r>
          </a:p>
        </p:txBody>
      </p:sp>
      <p:sp>
        <p:nvSpPr>
          <p:cNvPr id="1048804" name="Rectangle 3"/>
          <p:cNvSpPr>
            <a:spLocks noChangeArrowheads="1"/>
          </p:cNvSpPr>
          <p:nvPr/>
        </p:nvSpPr>
        <p:spPr bwMode="auto">
          <a:xfrm>
            <a:off x="2495600" y="188640"/>
            <a:ext cx="1576072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4</a:t>
            </a:r>
            <a:r>
              <a:rPr lang="zh-CN" altLang="en-US" sz="2400" b="1">
                <a:solidFill>
                  <a:schemeClr val="bg1"/>
                </a:solidFill>
              </a:rPr>
              <a:t>、类别名</a:t>
            </a:r>
          </a:p>
        </p:txBody>
      </p:sp>
      <p:sp>
        <p:nvSpPr>
          <p:cNvPr id="1048805" name="Rectangle 2"/>
          <p:cNvSpPr>
            <a:spLocks noChangeArrowheads="1"/>
          </p:cNvSpPr>
          <p:nvPr/>
        </p:nvSpPr>
        <p:spPr bwMode="auto">
          <a:xfrm>
            <a:off x="1975932" y="976921"/>
            <a:ext cx="8305800" cy="2441374"/>
          </a:xfrm>
          <a:prstGeom prst="rect">
            <a:avLst/>
          </a:prstGeom>
          <a:noFill/>
          <a:ln w="28575" cmpd="sng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类别名为某一个段或几个</a:t>
            </a:r>
            <a:r>
              <a:rPr lang="zh-CN" altLang="en-US" sz="2400" b="1" i="1" u="sng" dirty="0">
                <a:solidFill>
                  <a:srgbClr val="FF0000"/>
                </a:solidFill>
              </a:rPr>
              <a:t>相同类型段 </a:t>
            </a:r>
            <a:r>
              <a:rPr lang="zh-CN" altLang="en-US" sz="2400" b="1" dirty="0"/>
              <a:t>设定类型名称。</a:t>
            </a:r>
            <a:endParaRPr lang="en-US" altLang="zh-CN" sz="2400" b="1" dirty="0"/>
          </a:p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类别名必须用</a:t>
            </a:r>
            <a:r>
              <a:rPr lang="zh-CN" altLang="en-US" sz="2400" b="1" i="1" u="sng" dirty="0">
                <a:solidFill>
                  <a:srgbClr val="FF0000"/>
                </a:solidFill>
              </a:rPr>
              <a:t>单引号</a:t>
            </a:r>
            <a:r>
              <a:rPr lang="zh-CN" altLang="en-US" sz="2400" b="1" i="1" u="sng" dirty="0"/>
              <a:t> </a:t>
            </a:r>
            <a:r>
              <a:rPr lang="zh-CN" altLang="en-US" sz="2400" b="1" dirty="0"/>
              <a:t>引起来。所用字符串可任意选定，但它</a:t>
            </a:r>
            <a:r>
              <a:rPr lang="zh-CN" altLang="en-US" sz="2400" b="1" i="1" u="sng" dirty="0">
                <a:solidFill>
                  <a:srgbClr val="FF0000"/>
                </a:solidFill>
              </a:rPr>
              <a:t>不能使用 </a:t>
            </a:r>
            <a:r>
              <a:rPr lang="zh-CN" altLang="en-US" sz="2400" b="1" dirty="0"/>
              <a:t>程序中的标号、变量名或其它定义的符号。</a:t>
            </a:r>
            <a:endParaRPr lang="en-US" altLang="zh-CN" sz="2400" b="1" dirty="0"/>
          </a:p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系统进行连接处理时，把不同程序模块</a:t>
            </a:r>
            <a:r>
              <a:rPr lang="zh-CN" altLang="en-US" sz="2400" b="1" i="1" u="sng" dirty="0">
                <a:solidFill>
                  <a:srgbClr val="FF0000"/>
                </a:solidFill>
              </a:rPr>
              <a:t>类别名相同  </a:t>
            </a:r>
            <a:r>
              <a:rPr lang="zh-CN" altLang="en-US" sz="2400" b="1" dirty="0"/>
              <a:t>的段存放在相邻的存储区，但段的划分与使用仍按原来的设定。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Rectangle 2"/>
          <p:cNvSpPr>
            <a:spLocks noChangeArrowheads="1"/>
          </p:cNvSpPr>
          <p:nvPr/>
        </p:nvSpPr>
        <p:spPr bwMode="auto">
          <a:xfrm>
            <a:off x="2669155" y="58846"/>
            <a:ext cx="6955237" cy="67403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STACK1   SEGMENT  PARA  STACK  'STACK0'</a:t>
            </a:r>
          </a:p>
          <a:p>
            <a:pPr eaLnBrk="1" hangingPunct="1"/>
            <a:r>
              <a:rPr lang="en-US" altLang="zh-CN" sz="2400" b="1" dirty="0"/>
              <a:t>           .....</a:t>
            </a:r>
          </a:p>
          <a:p>
            <a:pPr eaLnBrk="1" hangingPunct="1"/>
            <a:r>
              <a:rPr lang="en-US" altLang="zh-CN" sz="2400" b="1" dirty="0"/>
              <a:t>STACK1   ENDS</a:t>
            </a:r>
          </a:p>
          <a:p>
            <a:pPr eaLnBrk="1" hangingPunct="1"/>
            <a:r>
              <a:rPr lang="en-US" altLang="zh-CN" sz="2400" b="1" dirty="0"/>
              <a:t>DATA1     SEGMENT  PARA  'DATA'</a:t>
            </a:r>
          </a:p>
          <a:p>
            <a:pPr eaLnBrk="1" hangingPunct="1"/>
            <a:r>
              <a:rPr lang="en-US" altLang="zh-CN" sz="2400" b="1" dirty="0"/>
              <a:t>         ......</a:t>
            </a:r>
          </a:p>
          <a:p>
            <a:pPr eaLnBrk="1" hangingPunct="1"/>
            <a:r>
              <a:rPr lang="en-US" altLang="zh-CN" sz="2400" b="1" dirty="0"/>
              <a:t>DATA1     ENDS</a:t>
            </a:r>
          </a:p>
          <a:p>
            <a:pPr eaLnBrk="1" hangingPunct="1"/>
            <a:r>
              <a:rPr lang="en-US" altLang="zh-CN" sz="2400" b="1" dirty="0"/>
              <a:t>STACK2   SEGMENT  PARA  'STACK0'</a:t>
            </a:r>
          </a:p>
          <a:p>
            <a:pPr eaLnBrk="1" hangingPunct="1"/>
            <a:r>
              <a:rPr lang="en-US" altLang="zh-CN" sz="2400" b="1" dirty="0"/>
              <a:t>         ......</a:t>
            </a:r>
          </a:p>
          <a:p>
            <a:pPr eaLnBrk="1" hangingPunct="1"/>
            <a:r>
              <a:rPr lang="en-US" altLang="zh-CN" sz="2400" b="1" dirty="0"/>
              <a:t>STACK2   ENDS</a:t>
            </a:r>
          </a:p>
          <a:p>
            <a:pPr eaLnBrk="1" hangingPunct="1"/>
            <a:r>
              <a:rPr lang="en-US" altLang="zh-CN" sz="2400" b="1" dirty="0"/>
              <a:t>CODE       SEGMENT  PARA  MEMORY</a:t>
            </a:r>
          </a:p>
          <a:p>
            <a:pPr eaLnBrk="1" hangingPunct="1"/>
            <a:r>
              <a:rPr lang="en-US" altLang="zh-CN" sz="2400" b="1" dirty="0"/>
              <a:t>         ASSUME  CS:CODE,DS:DATA1,SS:STACK1</a:t>
            </a:r>
          </a:p>
          <a:p>
            <a:pPr eaLnBrk="1" hangingPunct="1"/>
            <a:r>
              <a:rPr lang="en-US" altLang="zh-CN" sz="2400" b="1" dirty="0"/>
              <a:t>MAIN:    ......</a:t>
            </a:r>
          </a:p>
          <a:p>
            <a:pPr eaLnBrk="1" hangingPunct="1"/>
            <a:r>
              <a:rPr lang="en-US" altLang="zh-CN" sz="2400" b="1" dirty="0"/>
              <a:t>         ......</a:t>
            </a:r>
          </a:p>
          <a:p>
            <a:pPr eaLnBrk="1" hangingPunct="1"/>
            <a:r>
              <a:rPr lang="en-US" altLang="zh-CN" sz="2400" b="1" dirty="0"/>
              <a:t>CODE     ENDS</a:t>
            </a:r>
          </a:p>
          <a:p>
            <a:pPr eaLnBrk="1" hangingPunct="1"/>
            <a:r>
              <a:rPr lang="en-US" altLang="zh-CN" sz="2400" b="1" dirty="0"/>
              <a:t>DATA2     SEGMENT  BYTE  'DATA'</a:t>
            </a:r>
          </a:p>
          <a:p>
            <a:pPr eaLnBrk="1" hangingPunct="1"/>
            <a:r>
              <a:rPr lang="en-US" altLang="zh-CN" sz="2400" b="1" dirty="0"/>
              <a:t>         ......</a:t>
            </a:r>
          </a:p>
          <a:p>
            <a:pPr eaLnBrk="1" hangingPunct="1"/>
            <a:r>
              <a:rPr lang="en-US" altLang="zh-CN" sz="2400" b="1" dirty="0"/>
              <a:t>DATA2     ENDS</a:t>
            </a:r>
          </a:p>
          <a:p>
            <a:pPr eaLnBrk="1" hangingPunct="1"/>
            <a:r>
              <a:rPr lang="en-US" altLang="zh-CN" sz="2400" b="1" dirty="0"/>
              <a:t>                 END  MAIN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20795F-4E46-431E-B614-8B07DA7C8619}"/>
              </a:ext>
            </a:extLst>
          </p:cNvPr>
          <p:cNvSpPr txBox="1"/>
          <p:nvPr/>
        </p:nvSpPr>
        <p:spPr>
          <a:xfrm>
            <a:off x="407368" y="1268761"/>
            <a:ext cx="1512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】</a:t>
            </a:r>
          </a:p>
          <a:p>
            <a:r>
              <a:rPr lang="zh-CN" altLang="en-US" sz="2000" b="1" dirty="0"/>
              <a:t>分段结构的源程序框架</a:t>
            </a:r>
          </a:p>
          <a:p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Rectangle 2"/>
          <p:cNvSpPr>
            <a:spLocks noChangeArrowheads="1"/>
          </p:cNvSpPr>
          <p:nvPr/>
        </p:nvSpPr>
        <p:spPr bwMode="auto">
          <a:xfrm>
            <a:off x="2142004" y="821619"/>
            <a:ext cx="7528520" cy="10009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上述</a:t>
            </a:r>
            <a:r>
              <a:rPr lang="zh-CN" altLang="en-US" sz="2400" b="1"/>
              <a:t>源程序经汇编和</a:t>
            </a:r>
            <a:r>
              <a:rPr lang="en-US" altLang="zh-CN" sz="2400" b="1"/>
              <a:t>LINK</a:t>
            </a:r>
            <a:r>
              <a:rPr lang="zh-CN" altLang="en-US" sz="2400" b="1" dirty="0"/>
              <a:t>程序进行连接处理后，程序被装入内存的情况如图所示。</a:t>
            </a:r>
          </a:p>
        </p:txBody>
      </p:sp>
      <p:sp>
        <p:nvSpPr>
          <p:cNvPr id="1048810" name="Rectangle 26"/>
          <p:cNvSpPr>
            <a:spLocks noChangeArrowheads="1"/>
          </p:cNvSpPr>
          <p:nvPr/>
        </p:nvSpPr>
        <p:spPr bwMode="auto">
          <a:xfrm>
            <a:off x="2133972" y="2305347"/>
            <a:ext cx="4191000" cy="3401637"/>
          </a:xfrm>
          <a:prstGeom prst="rect">
            <a:avLst/>
          </a:prstGeom>
          <a:noFill/>
          <a:ln w="28575" cmpd="sng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            </a:t>
            </a:r>
            <a:r>
              <a:rPr lang="zh-CN" altLang="en-US" sz="2400" b="1" dirty="0"/>
              <a:t>如果在段定义中选用了</a:t>
            </a:r>
            <a:r>
              <a:rPr lang="en-US" altLang="zh-CN" sz="2400" b="1" dirty="0"/>
              <a:t>PARA</a:t>
            </a:r>
            <a:r>
              <a:rPr lang="zh-CN" altLang="en-US" sz="2400" b="1" dirty="0"/>
              <a:t>定位类型说明，则在一个段的结尾与另一个段的开始之间可能存在一些空白（图中以绿色框）。</a:t>
            </a:r>
            <a:r>
              <a:rPr lang="en-US" altLang="zh-CN" sz="2400" b="1" dirty="0"/>
              <a:t>CODE</a:t>
            </a:r>
            <a:r>
              <a:rPr lang="zh-CN" altLang="en-US" sz="2400" b="1" dirty="0"/>
              <a:t>段的组合类型为</a:t>
            </a:r>
            <a:r>
              <a:rPr lang="en-US" altLang="zh-CN" sz="2400" b="1" dirty="0"/>
              <a:t>MEMORY,</a:t>
            </a:r>
            <a:r>
              <a:rPr lang="zh-CN" altLang="en-US" sz="2400" b="1" dirty="0"/>
              <a:t>因此被装入在其它段之后。</a:t>
            </a:r>
          </a:p>
        </p:txBody>
      </p:sp>
      <p:grpSp>
        <p:nvGrpSpPr>
          <p:cNvPr id="157" name="Group 6"/>
          <p:cNvGrpSpPr/>
          <p:nvPr/>
        </p:nvGrpSpPr>
        <p:grpSpPr bwMode="auto">
          <a:xfrm>
            <a:off x="6672064" y="1964209"/>
            <a:ext cx="3810000" cy="4129087"/>
            <a:chOff x="0" y="0"/>
            <a:chExt cx="2400" cy="2601"/>
          </a:xfrm>
        </p:grpSpPr>
        <p:sp>
          <p:nvSpPr>
            <p:cNvPr id="1048811" name="Rectangle 3"/>
            <p:cNvSpPr>
              <a:spLocks noChangeArrowheads="1"/>
            </p:cNvSpPr>
            <p:nvPr/>
          </p:nvSpPr>
          <p:spPr bwMode="auto">
            <a:xfrm>
              <a:off x="912" y="91"/>
              <a:ext cx="720" cy="25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812" name="Line 5"/>
            <p:cNvSpPr>
              <a:spLocks noChangeShapeType="1"/>
            </p:cNvSpPr>
            <p:nvPr/>
          </p:nvSpPr>
          <p:spPr bwMode="auto">
            <a:xfrm>
              <a:off x="912" y="537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13" name="Line 6"/>
            <p:cNvSpPr>
              <a:spLocks noChangeShapeType="1"/>
            </p:cNvSpPr>
            <p:nvPr/>
          </p:nvSpPr>
          <p:spPr bwMode="auto">
            <a:xfrm>
              <a:off x="912" y="1017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14" name="Line 8"/>
            <p:cNvSpPr>
              <a:spLocks noChangeShapeType="1"/>
            </p:cNvSpPr>
            <p:nvPr/>
          </p:nvSpPr>
          <p:spPr bwMode="auto">
            <a:xfrm>
              <a:off x="912" y="1497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15" name="Line 9"/>
            <p:cNvSpPr>
              <a:spLocks noChangeShapeType="1"/>
            </p:cNvSpPr>
            <p:nvPr/>
          </p:nvSpPr>
          <p:spPr bwMode="auto">
            <a:xfrm>
              <a:off x="912" y="1785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16" name="Line 10"/>
            <p:cNvSpPr>
              <a:spLocks noChangeShapeType="1"/>
            </p:cNvSpPr>
            <p:nvPr/>
          </p:nvSpPr>
          <p:spPr bwMode="auto">
            <a:xfrm>
              <a:off x="912" y="2073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17" name="Rectangle 12"/>
            <p:cNvSpPr>
              <a:spLocks noChangeArrowheads="1"/>
            </p:cNvSpPr>
            <p:nvPr/>
          </p:nvSpPr>
          <p:spPr bwMode="auto">
            <a:xfrm>
              <a:off x="912" y="873"/>
              <a:ext cx="7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818" name="Rectangle 13"/>
            <p:cNvSpPr>
              <a:spLocks noChangeArrowheads="1"/>
            </p:cNvSpPr>
            <p:nvPr/>
          </p:nvSpPr>
          <p:spPr bwMode="auto">
            <a:xfrm>
              <a:off x="912" y="1353"/>
              <a:ext cx="7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819" name="Rectangle 14"/>
            <p:cNvSpPr>
              <a:spLocks noChangeArrowheads="1"/>
            </p:cNvSpPr>
            <p:nvPr/>
          </p:nvSpPr>
          <p:spPr bwMode="auto">
            <a:xfrm>
              <a:off x="912" y="2073"/>
              <a:ext cx="7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820" name="Text Box 15"/>
            <p:cNvSpPr txBox="1">
              <a:spLocks noChangeArrowheads="1"/>
            </p:cNvSpPr>
            <p:nvPr/>
          </p:nvSpPr>
          <p:spPr bwMode="auto">
            <a:xfrm>
              <a:off x="208" y="0"/>
              <a:ext cx="67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0000H</a:t>
              </a:r>
            </a:p>
          </p:txBody>
        </p:sp>
        <p:sp>
          <p:nvSpPr>
            <p:cNvPr id="1048821" name="Text Box 16"/>
            <p:cNvSpPr txBox="1">
              <a:spLocks noChangeArrowheads="1"/>
            </p:cNvSpPr>
            <p:nvPr/>
          </p:nvSpPr>
          <p:spPr bwMode="auto">
            <a:xfrm>
              <a:off x="0" y="401"/>
              <a:ext cx="768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STACK1</a:t>
              </a:r>
            </a:p>
          </p:txBody>
        </p:sp>
        <p:sp>
          <p:nvSpPr>
            <p:cNvPr id="1048822" name="Text Box 17"/>
            <p:cNvSpPr txBox="1">
              <a:spLocks noChangeArrowheads="1"/>
            </p:cNvSpPr>
            <p:nvPr/>
          </p:nvSpPr>
          <p:spPr bwMode="auto">
            <a:xfrm>
              <a:off x="0" y="877"/>
              <a:ext cx="768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STACK2</a:t>
              </a:r>
            </a:p>
          </p:txBody>
        </p:sp>
        <p:sp>
          <p:nvSpPr>
            <p:cNvPr id="1048823" name="Text Box 18"/>
            <p:cNvSpPr txBox="1">
              <a:spLocks noChangeArrowheads="1"/>
            </p:cNvSpPr>
            <p:nvPr/>
          </p:nvSpPr>
          <p:spPr bwMode="auto">
            <a:xfrm>
              <a:off x="48" y="1353"/>
              <a:ext cx="672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DATA1</a:t>
              </a:r>
            </a:p>
          </p:txBody>
        </p:sp>
        <p:sp>
          <p:nvSpPr>
            <p:cNvPr id="1048824" name="Text Box 19"/>
            <p:cNvSpPr txBox="1">
              <a:spLocks noChangeArrowheads="1"/>
            </p:cNvSpPr>
            <p:nvPr/>
          </p:nvSpPr>
          <p:spPr bwMode="auto">
            <a:xfrm>
              <a:off x="48" y="1689"/>
              <a:ext cx="672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DATA2</a:t>
              </a:r>
            </a:p>
          </p:txBody>
        </p:sp>
        <p:sp>
          <p:nvSpPr>
            <p:cNvPr id="1048825" name="Text Box 20"/>
            <p:cNvSpPr txBox="1">
              <a:spLocks noChangeArrowheads="1"/>
            </p:cNvSpPr>
            <p:nvPr/>
          </p:nvSpPr>
          <p:spPr bwMode="auto">
            <a:xfrm>
              <a:off x="48" y="2121"/>
              <a:ext cx="62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CODE</a:t>
              </a:r>
            </a:p>
          </p:txBody>
        </p:sp>
        <p:sp>
          <p:nvSpPr>
            <p:cNvPr id="1048826" name="Line 21"/>
            <p:cNvSpPr>
              <a:spLocks noChangeShapeType="1"/>
            </p:cNvSpPr>
            <p:nvPr/>
          </p:nvSpPr>
          <p:spPr bwMode="auto">
            <a:xfrm>
              <a:off x="672" y="537"/>
              <a:ext cx="2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27" name="Line 22"/>
            <p:cNvSpPr>
              <a:spLocks noChangeShapeType="1"/>
            </p:cNvSpPr>
            <p:nvPr/>
          </p:nvSpPr>
          <p:spPr bwMode="auto">
            <a:xfrm>
              <a:off x="672" y="1017"/>
              <a:ext cx="2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28" name="Line 23"/>
            <p:cNvSpPr>
              <a:spLocks noChangeShapeType="1"/>
            </p:cNvSpPr>
            <p:nvPr/>
          </p:nvSpPr>
          <p:spPr bwMode="auto">
            <a:xfrm>
              <a:off x="672" y="1497"/>
              <a:ext cx="2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29" name="Line 24"/>
            <p:cNvSpPr>
              <a:spLocks noChangeShapeType="1"/>
            </p:cNvSpPr>
            <p:nvPr/>
          </p:nvSpPr>
          <p:spPr bwMode="auto">
            <a:xfrm>
              <a:off x="672" y="1785"/>
              <a:ext cx="2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30" name="Line 25"/>
            <p:cNvSpPr>
              <a:spLocks noChangeShapeType="1"/>
            </p:cNvSpPr>
            <p:nvPr/>
          </p:nvSpPr>
          <p:spPr bwMode="auto">
            <a:xfrm>
              <a:off x="624" y="2217"/>
              <a:ext cx="2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31" name="Line 28"/>
            <p:cNvSpPr>
              <a:spLocks noChangeShapeType="1"/>
            </p:cNvSpPr>
            <p:nvPr/>
          </p:nvSpPr>
          <p:spPr bwMode="auto">
            <a:xfrm>
              <a:off x="912" y="1785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32" name="Line 29"/>
            <p:cNvSpPr>
              <a:spLocks noChangeShapeType="1"/>
            </p:cNvSpPr>
            <p:nvPr/>
          </p:nvSpPr>
          <p:spPr bwMode="auto">
            <a:xfrm>
              <a:off x="912" y="537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33" name="Line 30"/>
            <p:cNvSpPr>
              <a:spLocks noChangeShapeType="1"/>
            </p:cNvSpPr>
            <p:nvPr/>
          </p:nvSpPr>
          <p:spPr bwMode="auto">
            <a:xfrm>
              <a:off x="1536" y="921"/>
              <a:ext cx="432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34" name="Line 31"/>
            <p:cNvSpPr>
              <a:spLocks noChangeShapeType="1"/>
            </p:cNvSpPr>
            <p:nvPr/>
          </p:nvSpPr>
          <p:spPr bwMode="auto">
            <a:xfrm>
              <a:off x="1536" y="1449"/>
              <a:ext cx="384" cy="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35" name="Line 32"/>
            <p:cNvSpPr>
              <a:spLocks noChangeShapeType="1"/>
            </p:cNvSpPr>
            <p:nvPr/>
          </p:nvSpPr>
          <p:spPr bwMode="auto">
            <a:xfrm flipV="1">
              <a:off x="1536" y="1641"/>
              <a:ext cx="384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36" name="Text Box 33"/>
            <p:cNvSpPr txBox="1">
              <a:spLocks noChangeArrowheads="1"/>
            </p:cNvSpPr>
            <p:nvPr/>
          </p:nvSpPr>
          <p:spPr bwMode="auto">
            <a:xfrm>
              <a:off x="1872" y="1353"/>
              <a:ext cx="52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间隔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9" grpId="0"/>
      <p:bldP spid="10488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组合 1"/>
          <p:cNvGrpSpPr/>
          <p:nvPr/>
        </p:nvGrpSpPr>
        <p:grpSpPr>
          <a:xfrm>
            <a:off x="2351584" y="28441"/>
            <a:ext cx="6264696" cy="839639"/>
            <a:chOff x="827584" y="0"/>
            <a:chExt cx="6264696" cy="839639"/>
          </a:xfrm>
        </p:grpSpPr>
        <p:sp>
          <p:nvSpPr>
            <p:cNvPr id="1048837" name="六边形 2"/>
            <p:cNvSpPr/>
            <p:nvPr/>
          </p:nvSpPr>
          <p:spPr>
            <a:xfrm>
              <a:off x="1119858" y="93956"/>
              <a:ext cx="597242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13.2.4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设定段寄存器伪指令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0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838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839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61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840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841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842" name="Rectangle 3"/>
          <p:cNvSpPr>
            <a:spLocks noChangeArrowheads="1"/>
          </p:cNvSpPr>
          <p:nvPr/>
        </p:nvSpPr>
        <p:spPr bwMode="auto">
          <a:xfrm>
            <a:off x="1824752" y="1268760"/>
            <a:ext cx="8305800" cy="2616807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4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/>
              <a:t>ASSUME</a:t>
            </a:r>
            <a:r>
              <a:rPr lang="zh-CN" altLang="en-US" sz="2400" b="1" dirty="0"/>
              <a:t>的作用是告诉汇编程序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在处理源程序时，定义的逻辑段与哪个寄存器</a:t>
            </a:r>
            <a:r>
              <a:rPr lang="zh-CN" altLang="en-US" sz="2400" b="1" dirty="0">
                <a:solidFill>
                  <a:srgbClr val="FF0000"/>
                </a:solidFill>
              </a:rPr>
              <a:t>关联</a:t>
            </a:r>
            <a:r>
              <a:rPr lang="zh-CN" altLang="en-US" sz="2400" b="1" dirty="0"/>
              <a:t>。即对应的标号、变量等对应的段地址用哪个段寄存器来表示。</a:t>
            </a:r>
            <a:endParaRPr lang="en-US" altLang="zh-CN" sz="2400" b="1" dirty="0"/>
          </a:p>
          <a:p>
            <a:pPr marL="342900" indent="-342900" eaLnBrk="1" hangingPunct="1">
              <a:lnSpc>
                <a:spcPct val="14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/>
              <a:t>ASSUME</a:t>
            </a:r>
            <a:r>
              <a:rPr lang="zh-CN" altLang="en-US" sz="2400" b="1" dirty="0"/>
              <a:t>并</a:t>
            </a:r>
            <a:r>
              <a:rPr lang="zh-CN" altLang="en-US" sz="2400" b="1" dirty="0">
                <a:solidFill>
                  <a:srgbClr val="FF0000"/>
                </a:solidFill>
              </a:rPr>
              <a:t>不设置</a:t>
            </a:r>
            <a:r>
              <a:rPr lang="zh-CN" altLang="en-US" sz="2400" b="1" dirty="0"/>
              <a:t>各个段寄存器的具体内容，段寄存器的值是在程序运行时设定的。</a:t>
            </a:r>
          </a:p>
        </p:txBody>
      </p:sp>
      <p:sp>
        <p:nvSpPr>
          <p:cNvPr id="1048843" name="Rectangle 4"/>
          <p:cNvSpPr>
            <a:spLocks noChangeArrowheads="1"/>
          </p:cNvSpPr>
          <p:nvPr/>
        </p:nvSpPr>
        <p:spPr bwMode="auto">
          <a:xfrm>
            <a:off x="1991994" y="4627984"/>
            <a:ext cx="800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ASSUME   </a:t>
            </a:r>
            <a:r>
              <a:rPr lang="zh-CN" altLang="en-US" sz="2400" b="1" dirty="0">
                <a:solidFill>
                  <a:srgbClr val="FF0000"/>
                </a:solidFill>
              </a:rPr>
              <a:t>段寄存器名：段名，段寄存器名：段名，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1048844" name="Rectangle 5"/>
          <p:cNvSpPr>
            <a:spLocks noChangeArrowheads="1"/>
          </p:cNvSpPr>
          <p:nvPr/>
        </p:nvSpPr>
        <p:spPr bwMode="auto">
          <a:xfrm>
            <a:off x="1991994" y="4047455"/>
            <a:ext cx="1885453" cy="461665"/>
          </a:xfrm>
          <a:prstGeom prst="rect">
            <a:avLst/>
          </a:prstGeom>
          <a:solidFill>
            <a:srgbClr val="204C8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</a:rPr>
              <a:t>一般格式 ：</a:t>
            </a:r>
          </a:p>
        </p:txBody>
      </p:sp>
      <p:sp>
        <p:nvSpPr>
          <p:cNvPr id="1048845" name="Rectangle 6"/>
          <p:cNvSpPr>
            <a:spLocks noChangeArrowheads="1"/>
          </p:cNvSpPr>
          <p:nvPr/>
        </p:nvSpPr>
        <p:spPr bwMode="auto">
          <a:xfrm>
            <a:off x="2495600" y="5459731"/>
            <a:ext cx="6846912" cy="1065613"/>
          </a:xfrm>
          <a:prstGeom prst="rect">
            <a:avLst/>
          </a:prstGeom>
          <a:noFill/>
          <a:ln w="28575" cmpd="sng">
            <a:solidFill>
              <a:srgbClr val="00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b="1" dirty="0"/>
              <a:t>其中段寄存器名可以为</a:t>
            </a:r>
            <a:r>
              <a:rPr lang="en-US" altLang="zh-CN" sz="2400" b="1" i="1" u="sng" dirty="0"/>
              <a:t>CS,DS,ES</a:t>
            </a:r>
            <a:r>
              <a:rPr lang="zh-CN" altLang="en-US" sz="2400" b="1" i="1" u="sng" dirty="0"/>
              <a:t>和</a:t>
            </a:r>
            <a:r>
              <a:rPr lang="en-US" altLang="zh-CN" sz="2400" b="1" i="1" u="sng" dirty="0"/>
              <a:t>SS</a:t>
            </a:r>
            <a:r>
              <a:rPr lang="zh-CN" altLang="en-US" sz="2400" b="1" dirty="0"/>
              <a:t>，段名是用</a:t>
            </a:r>
            <a:r>
              <a:rPr lang="en-US" altLang="zh-CN" sz="2400" b="1" i="1" u="sng" dirty="0"/>
              <a:t>SEGMENT</a:t>
            </a:r>
            <a:r>
              <a:rPr lang="en-US" altLang="zh-CN" sz="2400" b="1" dirty="0"/>
              <a:t> / </a:t>
            </a:r>
            <a:r>
              <a:rPr lang="en-US" altLang="zh-CN" sz="2400" b="1" i="1" u="sng" dirty="0"/>
              <a:t>ENDS</a:t>
            </a:r>
            <a:r>
              <a:rPr lang="zh-CN" altLang="en-US" sz="2400" b="1" dirty="0"/>
              <a:t>伪指令定义的段名。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43" grpId="0"/>
      <p:bldP spid="1048844" grpId="0" animBg="1"/>
      <p:bldP spid="104884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Rectangle 2"/>
          <p:cNvSpPr>
            <a:spLocks noChangeArrowheads="1"/>
          </p:cNvSpPr>
          <p:nvPr/>
        </p:nvSpPr>
        <p:spPr bwMode="auto">
          <a:xfrm>
            <a:off x="2423592" y="404664"/>
            <a:ext cx="7772400" cy="6370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DATA1  SEGMENT</a:t>
            </a:r>
          </a:p>
          <a:p>
            <a:pPr eaLnBrk="1" hangingPunct="1"/>
            <a:r>
              <a:rPr lang="en-US" altLang="zh-CN" sz="2400" b="1"/>
              <a:t>              VAR1    DB  12H</a:t>
            </a:r>
          </a:p>
          <a:p>
            <a:pPr eaLnBrk="1" hangingPunct="1"/>
            <a:r>
              <a:rPr lang="en-US" altLang="zh-CN" sz="2400" b="1"/>
              <a:t>DATA1  ENDS</a:t>
            </a:r>
          </a:p>
          <a:p>
            <a:pPr eaLnBrk="1" hangingPunct="1"/>
            <a:r>
              <a:rPr lang="en-US" altLang="zh-CN" sz="2400" b="1"/>
              <a:t>DATA2  SEGMENT</a:t>
            </a:r>
          </a:p>
          <a:p>
            <a:pPr eaLnBrk="1" hangingPunct="1"/>
            <a:r>
              <a:rPr lang="en-US" altLang="zh-CN" sz="2400" b="1"/>
              <a:t>              VAR2    DB  34H</a:t>
            </a:r>
          </a:p>
          <a:p>
            <a:pPr eaLnBrk="1" hangingPunct="1"/>
            <a:r>
              <a:rPr lang="en-US" altLang="zh-CN" sz="2400" b="1"/>
              <a:t> DATA2  ENDS</a:t>
            </a:r>
          </a:p>
          <a:p>
            <a:pPr eaLnBrk="1" hangingPunct="1"/>
            <a:r>
              <a:rPr lang="en-US" altLang="zh-CN" sz="2400" b="1"/>
              <a:t> CODE   SEGMENT</a:t>
            </a:r>
          </a:p>
          <a:p>
            <a:pPr eaLnBrk="1" hangingPunct="1"/>
            <a:r>
              <a:rPr lang="en-US" altLang="zh-CN" sz="2400" b="1"/>
              <a:t>               VAR3    DB  56H</a:t>
            </a:r>
          </a:p>
          <a:p>
            <a:pPr eaLnBrk="1" hangingPunct="1"/>
            <a:r>
              <a:rPr lang="en-US" altLang="zh-CN" sz="2400" b="1"/>
              <a:t>        ASSUME  </a:t>
            </a:r>
            <a:r>
              <a:rPr lang="en-US" altLang="zh-CN" sz="2400" b="1">
                <a:solidFill>
                  <a:srgbClr val="0000FF"/>
                </a:solidFill>
              </a:rPr>
              <a:t>CS:CODE,DS:DATA1,ES:DATA2</a:t>
            </a:r>
          </a:p>
          <a:p>
            <a:pPr eaLnBrk="1" hangingPunct="1"/>
            <a:r>
              <a:rPr lang="en-US" altLang="zh-CN" sz="2400" b="1"/>
              <a:t>START: .....</a:t>
            </a:r>
          </a:p>
          <a:p>
            <a:pPr eaLnBrk="1" hangingPunct="1"/>
            <a:r>
              <a:rPr lang="en-US" altLang="zh-CN" sz="2400" b="1"/>
              <a:t>            .....</a:t>
            </a:r>
          </a:p>
          <a:p>
            <a:pPr eaLnBrk="1" hangingPunct="1"/>
            <a:r>
              <a:rPr lang="en-US" altLang="zh-CN" sz="2400" b="1"/>
              <a:t>            INC  VAR1 </a:t>
            </a:r>
          </a:p>
          <a:p>
            <a:pPr eaLnBrk="1" hangingPunct="1"/>
            <a:r>
              <a:rPr lang="en-US" altLang="zh-CN" sz="2400" b="1"/>
              <a:t>            INC  VAR2 </a:t>
            </a:r>
          </a:p>
          <a:p>
            <a:pPr eaLnBrk="1" hangingPunct="1"/>
            <a:r>
              <a:rPr lang="en-US" altLang="zh-CN" sz="2400" b="1"/>
              <a:t>            INC  VAR3 </a:t>
            </a:r>
          </a:p>
          <a:p>
            <a:pPr eaLnBrk="1" hangingPunct="1"/>
            <a:r>
              <a:rPr lang="en-US" altLang="zh-CN" sz="2400" b="1"/>
              <a:t>            ......</a:t>
            </a:r>
          </a:p>
          <a:p>
            <a:pPr eaLnBrk="1" hangingPunct="1"/>
            <a:r>
              <a:rPr lang="en-US" altLang="zh-CN" sz="2400" b="1"/>
              <a:t>CODE   ENDS</a:t>
            </a:r>
          </a:p>
          <a:p>
            <a:pPr eaLnBrk="1" hangingPunct="1"/>
            <a:r>
              <a:rPr lang="en-US" altLang="zh-CN" sz="2400" b="1"/>
              <a:t>            END START</a:t>
            </a:r>
          </a:p>
        </p:txBody>
      </p:sp>
      <p:sp>
        <p:nvSpPr>
          <p:cNvPr id="1048847" name="AutoShape 5"/>
          <p:cNvSpPr>
            <a:spLocks noChangeArrowheads="1"/>
          </p:cNvSpPr>
          <p:nvPr/>
        </p:nvSpPr>
        <p:spPr bwMode="auto">
          <a:xfrm>
            <a:off x="5087888" y="3865712"/>
            <a:ext cx="4896544" cy="436563"/>
          </a:xfrm>
          <a:prstGeom prst="wedgeRectCallout">
            <a:avLst>
              <a:gd name="adj1" fmla="val -52819"/>
              <a:gd name="adj2" fmla="val 107093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该指令汇编时，</a:t>
            </a:r>
            <a:r>
              <a:rPr lang="en-US" altLang="zh-CN" sz="2000" b="1"/>
              <a:t>VAR1</a:t>
            </a:r>
            <a:r>
              <a:rPr lang="zh-CN" altLang="en-US" sz="2000" b="1"/>
              <a:t>使用的是</a:t>
            </a:r>
            <a:r>
              <a:rPr lang="en-US" altLang="zh-CN" sz="2000" b="1"/>
              <a:t>DS</a:t>
            </a:r>
            <a:r>
              <a:rPr lang="zh-CN" altLang="en-US" sz="2000" b="1"/>
              <a:t>，默认</a:t>
            </a:r>
            <a:endParaRPr lang="en-US" altLang="zh-CN" sz="2000" b="1"/>
          </a:p>
        </p:txBody>
      </p:sp>
      <p:sp>
        <p:nvSpPr>
          <p:cNvPr id="1048848" name="AutoShape 6"/>
          <p:cNvSpPr>
            <a:spLocks noChangeArrowheads="1"/>
          </p:cNvSpPr>
          <p:nvPr/>
        </p:nvSpPr>
        <p:spPr bwMode="auto">
          <a:xfrm>
            <a:off x="5497706" y="4653136"/>
            <a:ext cx="4679950" cy="719138"/>
          </a:xfrm>
          <a:prstGeom prst="wedgeRectCallout">
            <a:avLst>
              <a:gd name="adj1" fmla="val -62890"/>
              <a:gd name="adj2" fmla="val 1700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该指令被汇编时，</a:t>
            </a:r>
            <a:r>
              <a:rPr lang="en-US" altLang="zh-CN" sz="2000" b="1"/>
              <a:t>VAR2</a:t>
            </a:r>
            <a:r>
              <a:rPr lang="zh-CN" altLang="en-US" sz="2000" b="1"/>
              <a:t>使用的是</a:t>
            </a:r>
            <a:r>
              <a:rPr lang="en-US" altLang="zh-CN" sz="2000" b="1"/>
              <a:t>ES,</a:t>
            </a:r>
            <a:r>
              <a:rPr lang="zh-CN" altLang="en-US" sz="2000" b="1"/>
              <a:t>即指令编码中有段前缀</a:t>
            </a:r>
            <a:r>
              <a:rPr lang="en-US" altLang="zh-CN" sz="2000" b="1"/>
              <a:t>ES</a:t>
            </a:r>
          </a:p>
        </p:txBody>
      </p:sp>
      <p:sp>
        <p:nvSpPr>
          <p:cNvPr id="1048849" name="AutoShape 7"/>
          <p:cNvSpPr>
            <a:spLocks noChangeArrowheads="1"/>
          </p:cNvSpPr>
          <p:nvPr/>
        </p:nvSpPr>
        <p:spPr bwMode="auto">
          <a:xfrm>
            <a:off x="5447928" y="5941416"/>
            <a:ext cx="4679950" cy="648072"/>
          </a:xfrm>
          <a:prstGeom prst="wedgeRectCallout">
            <a:avLst>
              <a:gd name="adj1" fmla="val -63916"/>
              <a:gd name="adj2" fmla="val -11646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该指令汇编时，</a:t>
            </a:r>
            <a:r>
              <a:rPr lang="en-US" altLang="zh-CN" sz="2000" b="1"/>
              <a:t>VAR3</a:t>
            </a:r>
            <a:r>
              <a:rPr lang="zh-CN" altLang="en-US" sz="2000" b="1"/>
              <a:t>使用的是</a:t>
            </a:r>
            <a:r>
              <a:rPr lang="en-US" altLang="zh-CN" sz="2000" b="1"/>
              <a:t>CS</a:t>
            </a:r>
            <a:r>
              <a:rPr lang="zh-CN" altLang="en-US" sz="2000" b="1"/>
              <a:t>，即指令编码中有段前缀</a:t>
            </a:r>
            <a:r>
              <a:rPr lang="en-US" altLang="zh-CN" sz="2000" b="1"/>
              <a:t>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47" grpId="0" animBg="1" autoUpdateAnimBg="0"/>
      <p:bldP spid="1048848" grpId="0" animBg="1" autoUpdateAnimBg="0"/>
      <p:bldP spid="10488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0" name="Rectangle 5"/>
          <p:cNvSpPr>
            <a:spLocks noChangeArrowheads="1"/>
          </p:cNvSpPr>
          <p:nvPr/>
        </p:nvSpPr>
        <p:spPr bwMode="auto">
          <a:xfrm>
            <a:off x="2351584" y="188640"/>
            <a:ext cx="3355406" cy="461665"/>
          </a:xfrm>
          <a:prstGeom prst="rect">
            <a:avLst/>
          </a:prstGeom>
          <a:solidFill>
            <a:srgbClr val="204C8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 </a:t>
            </a:r>
            <a:r>
              <a:rPr lang="zh-CN" altLang="en-US" sz="2400" b="1">
                <a:solidFill>
                  <a:schemeClr val="bg1"/>
                </a:solidFill>
              </a:rPr>
              <a:t>段寄存器初始化方法：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48851" name="Rectangle 4"/>
          <p:cNvSpPr>
            <a:spLocks noChangeArrowheads="1"/>
          </p:cNvSpPr>
          <p:nvPr/>
        </p:nvSpPr>
        <p:spPr bwMode="auto">
          <a:xfrm>
            <a:off x="1991544" y="1374865"/>
            <a:ext cx="874470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   </a:t>
            </a:r>
            <a:r>
              <a:rPr lang="zh-CN" altLang="en-US" sz="2400" b="1" dirty="0"/>
              <a:t>在程序中，使用数据传送语句</a:t>
            </a:r>
            <a:r>
              <a:rPr lang="en-US" altLang="zh-CN" sz="2400" b="1" dirty="0">
                <a:solidFill>
                  <a:srgbClr val="FF0000"/>
                </a:solidFill>
              </a:rPr>
              <a:t>MOV</a:t>
            </a:r>
            <a:r>
              <a:rPr lang="zh-CN" altLang="en-US" sz="2400" b="1" dirty="0"/>
              <a:t>来实现对</a:t>
            </a:r>
            <a:r>
              <a:rPr lang="en-US" altLang="zh-CN" sz="2400" b="1" dirty="0">
                <a:solidFill>
                  <a:srgbClr val="FF0000"/>
                </a:solidFill>
              </a:rPr>
              <a:t>DS</a:t>
            </a:r>
            <a:r>
              <a:rPr lang="zh-CN" altLang="en-US" sz="2400" b="1" dirty="0">
                <a:solidFill>
                  <a:srgbClr val="FF0000"/>
                </a:solidFill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</a:rPr>
              <a:t>ES</a:t>
            </a:r>
            <a:r>
              <a:rPr lang="zh-CN" altLang="en-US" sz="2400" b="1" dirty="0"/>
              <a:t>的装入。</a:t>
            </a:r>
          </a:p>
        </p:txBody>
      </p:sp>
      <p:sp>
        <p:nvSpPr>
          <p:cNvPr id="1048852" name="Rectangle 5"/>
          <p:cNvSpPr>
            <a:spLocks noChangeArrowheads="1"/>
          </p:cNvSpPr>
          <p:nvPr/>
        </p:nvSpPr>
        <p:spPr bwMode="auto">
          <a:xfrm>
            <a:off x="2067744" y="836712"/>
            <a:ext cx="2501006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1. </a:t>
            </a:r>
            <a:r>
              <a:rPr lang="en-US" altLang="zh-CN" sz="2400" b="1" u="sng" dirty="0"/>
              <a:t>DS</a:t>
            </a:r>
            <a:r>
              <a:rPr lang="zh-CN" altLang="en-US" sz="2400" b="1" u="sng" dirty="0"/>
              <a:t>和</a:t>
            </a:r>
            <a:r>
              <a:rPr lang="en-US" altLang="zh-CN" sz="2400" b="1" u="sng" dirty="0"/>
              <a:t>ES</a:t>
            </a:r>
            <a:r>
              <a:rPr lang="zh-CN" altLang="en-US" sz="2400" b="1" dirty="0"/>
              <a:t>的装入</a:t>
            </a:r>
          </a:p>
        </p:txBody>
      </p:sp>
      <p:sp>
        <p:nvSpPr>
          <p:cNvPr id="1048853" name="Rectangle 2"/>
          <p:cNvSpPr>
            <a:spLocks noChangeArrowheads="1"/>
          </p:cNvSpPr>
          <p:nvPr/>
        </p:nvSpPr>
        <p:spPr bwMode="auto">
          <a:xfrm>
            <a:off x="3503712" y="2020417"/>
            <a:ext cx="6480726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DATA1	SEGMENT</a:t>
            </a:r>
          </a:p>
          <a:p>
            <a:pPr eaLnBrk="1" hangingPunct="1"/>
            <a:r>
              <a:rPr lang="en-US" altLang="zh-CN" sz="2000" b="1" dirty="0"/>
              <a:t>             	DBYTE1  DB  12H</a:t>
            </a:r>
          </a:p>
          <a:p>
            <a:pPr eaLnBrk="1" hangingPunct="1"/>
            <a:r>
              <a:rPr lang="en-US" altLang="zh-CN" sz="2000" b="1" dirty="0"/>
              <a:t>DATA1  ENDS</a:t>
            </a:r>
          </a:p>
          <a:p>
            <a:pPr eaLnBrk="1" hangingPunct="1"/>
            <a:r>
              <a:rPr lang="en-US" altLang="zh-CN" sz="2000" b="1" dirty="0"/>
              <a:t>DATA2  SEGMENT</a:t>
            </a:r>
          </a:p>
          <a:p>
            <a:pPr eaLnBrk="1" hangingPunct="1"/>
            <a:r>
              <a:rPr lang="en-US" altLang="zh-CN" sz="2000" b="1" dirty="0"/>
              <a:t>            	DBYTE2  DB 14H DUP(?)</a:t>
            </a:r>
          </a:p>
          <a:p>
            <a:pPr eaLnBrk="1" hangingPunct="1"/>
            <a:r>
              <a:rPr lang="en-US" altLang="zh-CN" sz="2000" b="1" dirty="0"/>
              <a:t>DATA2  ENDS</a:t>
            </a:r>
          </a:p>
          <a:p>
            <a:pPr eaLnBrk="1" hangingPunct="1"/>
            <a:r>
              <a:rPr lang="en-US" altLang="zh-CN" sz="2000" b="1" dirty="0"/>
              <a:t>CODE 	SEGMENT</a:t>
            </a:r>
          </a:p>
          <a:p>
            <a:pPr eaLnBrk="1" hangingPunct="1"/>
            <a:r>
              <a:rPr lang="en-US" altLang="zh-CN" sz="2000" b="1" dirty="0"/>
              <a:t>              	ASSUME  CS:CODE,DS:DATA1,ES:DATA2</a:t>
            </a:r>
          </a:p>
          <a:p>
            <a:pPr eaLnBrk="1" hangingPunct="1"/>
            <a:r>
              <a:rPr lang="en-US" altLang="zh-CN" sz="2000" b="1" dirty="0"/>
              <a:t>START: </a:t>
            </a:r>
            <a:r>
              <a:rPr lang="en-US" altLang="zh-CN" sz="2000" b="1" dirty="0">
                <a:solidFill>
                  <a:srgbClr val="0000FF"/>
                </a:solidFill>
              </a:rPr>
              <a:t>MOV  AX,DATA1</a:t>
            </a:r>
          </a:p>
          <a:p>
            <a:pPr eaLnBrk="1" hangingPunct="1"/>
            <a:r>
              <a:rPr lang="en-US" altLang="zh-CN" sz="2000" b="1" dirty="0"/>
              <a:t>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MOV  DS,AX</a:t>
            </a:r>
          </a:p>
          <a:p>
            <a:pPr eaLnBrk="1" hangingPunct="1"/>
            <a:r>
              <a:rPr lang="en-US" altLang="zh-CN" sz="2000" b="1" dirty="0"/>
              <a:t>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MOV  AX,DATA2</a:t>
            </a:r>
          </a:p>
          <a:p>
            <a:pPr eaLnBrk="1" hangingPunct="1"/>
            <a:r>
              <a:rPr lang="en-US" altLang="zh-CN" sz="2000" b="1" dirty="0"/>
              <a:t>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MOV  ES,AX</a:t>
            </a:r>
          </a:p>
          <a:p>
            <a:pPr eaLnBrk="1" hangingPunct="1"/>
            <a:r>
              <a:rPr lang="en-US" altLang="zh-CN" sz="2000" b="1" dirty="0"/>
              <a:t>               ......</a:t>
            </a:r>
          </a:p>
          <a:p>
            <a:pPr eaLnBrk="1" hangingPunct="1"/>
            <a:r>
              <a:rPr lang="en-US" altLang="zh-CN" sz="2000" b="1" dirty="0"/>
              <a:t>CODE  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0" grpId="0" animBg="1"/>
      <p:bldP spid="1048851" grpId="0"/>
      <p:bldP spid="1048852" grpId="0"/>
      <p:bldP spid="104885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Rectangle 4"/>
          <p:cNvSpPr>
            <a:spLocks noChangeArrowheads="1"/>
          </p:cNvSpPr>
          <p:nvPr/>
        </p:nvSpPr>
        <p:spPr bwMode="auto">
          <a:xfrm>
            <a:off x="2711624" y="807095"/>
            <a:ext cx="3312125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SS</a:t>
            </a:r>
            <a:r>
              <a:rPr lang="zh-CN" altLang="en-US" sz="2400" b="1"/>
              <a:t>的装入有两种方法：</a:t>
            </a:r>
          </a:p>
        </p:txBody>
      </p:sp>
      <p:sp>
        <p:nvSpPr>
          <p:cNvPr id="1048855" name="Rectangle 5"/>
          <p:cNvSpPr>
            <a:spLocks noChangeArrowheads="1"/>
          </p:cNvSpPr>
          <p:nvPr/>
        </p:nvSpPr>
        <p:spPr bwMode="auto">
          <a:xfrm>
            <a:off x="2423592" y="181000"/>
            <a:ext cx="1763624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2. </a:t>
            </a:r>
            <a:r>
              <a:rPr lang="en-US" altLang="zh-CN" sz="2400" b="1" u="sng" dirty="0"/>
              <a:t>SS</a:t>
            </a:r>
            <a:r>
              <a:rPr lang="zh-CN" altLang="en-US" sz="2400" b="1" dirty="0"/>
              <a:t>的装入</a:t>
            </a:r>
          </a:p>
        </p:txBody>
      </p:sp>
      <p:sp>
        <p:nvSpPr>
          <p:cNvPr id="1048856" name="Rectangle 6"/>
          <p:cNvSpPr>
            <a:spLocks noChangeArrowheads="1"/>
          </p:cNvSpPr>
          <p:nvPr/>
        </p:nvSpPr>
        <p:spPr bwMode="auto">
          <a:xfrm>
            <a:off x="2137549" y="1371825"/>
            <a:ext cx="7772400" cy="1481111"/>
          </a:xfrm>
          <a:prstGeom prst="rect">
            <a:avLst/>
          </a:prstGeom>
          <a:noFill/>
          <a:ln w="28575" cmpd="sng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）在段定义伪指令的组合类型项中，使用</a:t>
            </a:r>
            <a:r>
              <a:rPr lang="en-US" altLang="zh-CN" sz="2400" b="1" dirty="0">
                <a:solidFill>
                  <a:srgbClr val="FF0000"/>
                </a:solidFill>
              </a:rPr>
              <a:t>STACK</a:t>
            </a:r>
            <a:r>
              <a:rPr lang="zh-CN" altLang="en-US" sz="2400" b="1" dirty="0"/>
              <a:t>参数，并在段寻址伪指令</a:t>
            </a:r>
            <a:r>
              <a:rPr lang="en-US" altLang="zh-CN" sz="2400" b="1" dirty="0">
                <a:solidFill>
                  <a:srgbClr val="FF0000"/>
                </a:solidFill>
              </a:rPr>
              <a:t>ASSUME</a:t>
            </a:r>
            <a:r>
              <a:rPr lang="zh-CN" altLang="en-US" sz="2400" b="1" dirty="0"/>
              <a:t>语句中把该段与</a:t>
            </a:r>
            <a:r>
              <a:rPr lang="en-US" altLang="zh-CN" sz="2400" b="1" dirty="0"/>
              <a:t>SS</a:t>
            </a:r>
            <a:r>
              <a:rPr lang="zh-CN" altLang="en-US" sz="2400" b="1" dirty="0"/>
              <a:t>段寄存器关联。</a:t>
            </a:r>
          </a:p>
        </p:txBody>
      </p:sp>
      <p:sp>
        <p:nvSpPr>
          <p:cNvPr id="1048857" name="Rectangle 2"/>
          <p:cNvSpPr>
            <a:spLocks noChangeArrowheads="1"/>
          </p:cNvSpPr>
          <p:nvPr/>
        </p:nvSpPr>
        <p:spPr bwMode="auto">
          <a:xfrm>
            <a:off x="3280549" y="3199616"/>
            <a:ext cx="6091989" cy="26776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STACK1  SEGMENT  PARA  STACK</a:t>
            </a:r>
          </a:p>
          <a:p>
            <a:pPr eaLnBrk="1" hangingPunct="1"/>
            <a:r>
              <a:rPr lang="en-US" altLang="zh-CN" sz="2400" b="1" dirty="0"/>
              <a:t>                  DB  40H DUP(?)</a:t>
            </a:r>
          </a:p>
          <a:p>
            <a:pPr eaLnBrk="1" hangingPunct="1"/>
            <a:r>
              <a:rPr lang="en-US" altLang="zh-CN" sz="2400" b="1" dirty="0"/>
              <a:t>STACK1  ENDS</a:t>
            </a:r>
          </a:p>
          <a:p>
            <a:pPr eaLnBrk="1" hangingPunct="1"/>
            <a:r>
              <a:rPr lang="en-US" altLang="zh-CN" sz="2400" b="1" dirty="0"/>
              <a:t>        ......</a:t>
            </a:r>
          </a:p>
          <a:p>
            <a:pPr eaLnBrk="1" hangingPunct="1"/>
            <a:r>
              <a:rPr lang="en-US" altLang="zh-CN" sz="2400" b="1" dirty="0"/>
              <a:t>CODE      SEGMENT</a:t>
            </a:r>
          </a:p>
          <a:p>
            <a:pPr eaLnBrk="1" hangingPunct="1"/>
            <a:r>
              <a:rPr lang="en-US" altLang="zh-CN" sz="2400" b="1" dirty="0"/>
              <a:t>                  ASSUME  CS:CODE,SS:STACK1</a:t>
            </a:r>
          </a:p>
          <a:p>
            <a:pPr eaLnBrk="1" hangingPunct="1"/>
            <a:r>
              <a:rPr lang="en-US" altLang="zh-CN" sz="2400" b="1" dirty="0"/>
              <a:t>       ......</a:t>
            </a:r>
          </a:p>
        </p:txBody>
      </p:sp>
      <p:sp>
        <p:nvSpPr>
          <p:cNvPr id="1048858" name="Rectangle 3"/>
          <p:cNvSpPr>
            <a:spLocks noChangeArrowheads="1"/>
          </p:cNvSpPr>
          <p:nvPr/>
        </p:nvSpPr>
        <p:spPr bwMode="auto">
          <a:xfrm>
            <a:off x="2499107" y="3199616"/>
            <a:ext cx="803425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例，</a:t>
            </a:r>
          </a:p>
        </p:txBody>
      </p:sp>
      <p:sp>
        <p:nvSpPr>
          <p:cNvPr id="1048859" name="Rectangle 4"/>
          <p:cNvSpPr>
            <a:spLocks noChangeArrowheads="1"/>
          </p:cNvSpPr>
          <p:nvPr/>
        </p:nvSpPr>
        <p:spPr bwMode="auto">
          <a:xfrm>
            <a:off x="2023249" y="5932488"/>
            <a:ext cx="8001000" cy="52084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        SS</a:t>
            </a:r>
            <a:r>
              <a:rPr lang="zh-CN" altLang="en-US" sz="2400" b="1"/>
              <a:t>将被自动装入</a:t>
            </a:r>
            <a:r>
              <a:rPr lang="en-US" altLang="zh-CN" sz="2400" b="1"/>
              <a:t>STACK1</a:t>
            </a:r>
            <a:r>
              <a:rPr lang="zh-CN" altLang="en-US" sz="2400" b="1"/>
              <a:t>段的段地址，且（</a:t>
            </a:r>
            <a:r>
              <a:rPr lang="en-US" altLang="zh-CN" sz="2400" b="1"/>
              <a:t>SP</a:t>
            </a:r>
            <a:r>
              <a:rPr lang="zh-CN" altLang="en-US" sz="2400" b="1"/>
              <a:t>）</a:t>
            </a:r>
            <a:r>
              <a:rPr lang="en-US" altLang="zh-CN" sz="2400" b="1"/>
              <a:t>=40H</a:t>
            </a:r>
            <a:r>
              <a:rPr lang="zh-CN" altLang="en-US" sz="24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4" grpId="0"/>
      <p:bldP spid="1048855" grpId="0"/>
      <p:bldP spid="1048856" grpId="0" animBg="1"/>
      <p:bldP spid="1048857" grpId="0"/>
      <p:bldP spid="1048858" grpId="0"/>
      <p:bldP spid="10488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矩形 1"/>
          <p:cNvSpPr/>
          <p:nvPr/>
        </p:nvSpPr>
        <p:spPr>
          <a:xfrm>
            <a:off x="2999656" y="620688"/>
            <a:ext cx="4896544" cy="553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段名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    SEGMENT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︙</a:t>
            </a: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段名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    ENDS</a:t>
            </a: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段名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SEGMENT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︙</a:t>
            </a: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段名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ENDS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+mn-ea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段名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    SEGMENT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︙</a:t>
            </a: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段名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    ENDS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Rectangle 5"/>
          <p:cNvSpPr>
            <a:spLocks noChangeArrowheads="1"/>
          </p:cNvSpPr>
          <p:nvPr/>
        </p:nvSpPr>
        <p:spPr bwMode="auto">
          <a:xfrm>
            <a:off x="2057400" y="836712"/>
            <a:ext cx="8077200" cy="1481111"/>
          </a:xfrm>
          <a:prstGeom prst="rect">
            <a:avLst/>
          </a:prstGeom>
          <a:noFill/>
          <a:ln w="28575" cmpd="sng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）如果在段定义伪指令的组合类型中，未使用</a:t>
            </a:r>
            <a:r>
              <a:rPr lang="en-US" altLang="zh-CN" sz="2400" b="1" dirty="0"/>
              <a:t>STACK</a:t>
            </a:r>
            <a:r>
              <a:rPr lang="zh-CN" altLang="en-US" sz="2400" b="1" dirty="0"/>
              <a:t>参数，或者是在程序中要调换到另一个堆栈，这时，可以使用</a:t>
            </a:r>
            <a:r>
              <a:rPr lang="en-US" altLang="zh-CN" sz="2400" b="1" dirty="0">
                <a:solidFill>
                  <a:srgbClr val="FF0000"/>
                </a:solidFill>
              </a:rPr>
              <a:t>MOV</a:t>
            </a:r>
            <a:r>
              <a:rPr lang="zh-CN" altLang="en-US" sz="2400" b="1" dirty="0"/>
              <a:t>，类似于</a:t>
            </a:r>
            <a:r>
              <a:rPr lang="en-US" altLang="zh-CN" sz="2400" b="1" dirty="0"/>
              <a:t>DS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ES</a:t>
            </a:r>
            <a:r>
              <a:rPr lang="zh-CN" altLang="en-US" sz="2400" b="1" dirty="0"/>
              <a:t>的装入方法。</a:t>
            </a:r>
          </a:p>
        </p:txBody>
      </p:sp>
      <p:sp>
        <p:nvSpPr>
          <p:cNvPr id="1048861" name="Rectangle 2"/>
          <p:cNvSpPr>
            <a:spLocks noChangeArrowheads="1"/>
          </p:cNvSpPr>
          <p:nvPr/>
        </p:nvSpPr>
        <p:spPr bwMode="auto">
          <a:xfrm>
            <a:off x="3215680" y="2485953"/>
            <a:ext cx="5995872" cy="41549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DATA_STACK   SEGMENT</a:t>
            </a:r>
          </a:p>
          <a:p>
            <a:pPr eaLnBrk="1" hangingPunct="1"/>
            <a:r>
              <a:rPr lang="en-US" altLang="zh-CN" sz="2400" b="1" dirty="0"/>
              <a:t>                              DB  40H DUP(?)</a:t>
            </a:r>
          </a:p>
          <a:p>
            <a:pPr eaLnBrk="1" hangingPunct="1"/>
            <a:r>
              <a:rPr lang="en-US" altLang="zh-CN" sz="2400" b="1" dirty="0"/>
              <a:t>                   	     </a:t>
            </a:r>
            <a:r>
              <a:rPr lang="en-US" altLang="zh-CN" sz="2400" b="1" dirty="0">
                <a:solidFill>
                  <a:srgbClr val="0000FF"/>
                </a:solidFill>
              </a:rPr>
              <a:t>TOP   DB   0H</a:t>
            </a:r>
            <a:br>
              <a:rPr lang="en-US" altLang="zh-CN" sz="2400" b="1" dirty="0"/>
            </a:br>
            <a:r>
              <a:rPr lang="en-US" altLang="zh-CN" sz="2400" b="1" dirty="0"/>
              <a:t>DATA_STACK   ENDS</a:t>
            </a:r>
          </a:p>
          <a:p>
            <a:pPr eaLnBrk="1" hangingPunct="1"/>
            <a:r>
              <a:rPr lang="en-US" altLang="zh-CN" sz="2400" b="1" dirty="0"/>
              <a:t>                 ......</a:t>
            </a:r>
          </a:p>
          <a:p>
            <a:pPr eaLnBrk="1" hangingPunct="1"/>
            <a:r>
              <a:rPr lang="en-US" altLang="zh-CN" sz="2400" b="1" dirty="0"/>
              <a:t>CODE                 SEGMENT</a:t>
            </a:r>
          </a:p>
          <a:p>
            <a:pPr eaLnBrk="1" hangingPunct="1"/>
            <a:r>
              <a:rPr lang="en-US" altLang="zh-CN" sz="2400" b="1" dirty="0"/>
              <a:t>                 ......</a:t>
            </a:r>
          </a:p>
          <a:p>
            <a:pPr eaLnBrk="1" hangingPunct="1"/>
            <a:r>
              <a:rPr lang="en-US" altLang="zh-CN" sz="2400" b="1" dirty="0"/>
              <a:t>                            MOV  AX,   DATA_STACK</a:t>
            </a:r>
          </a:p>
          <a:p>
            <a:pPr eaLnBrk="1" hangingPunct="1"/>
            <a:r>
              <a:rPr lang="en-US" altLang="zh-CN" sz="2400" b="1" dirty="0"/>
              <a:t>                            MOV   SS,   AX</a:t>
            </a:r>
          </a:p>
          <a:p>
            <a:pPr eaLnBrk="1" hangingPunct="1"/>
            <a:r>
              <a:rPr lang="en-US" altLang="zh-CN" sz="2400" b="1" dirty="0"/>
              <a:t>                            </a:t>
            </a:r>
            <a:r>
              <a:rPr lang="en-US" altLang="zh-CN" sz="2400" b="1" dirty="0">
                <a:solidFill>
                  <a:srgbClr val="0000FF"/>
                </a:solidFill>
              </a:rPr>
              <a:t>MOV   SP,   OFFSET TOP</a:t>
            </a:r>
          </a:p>
          <a:p>
            <a:pPr eaLnBrk="1" hangingPunct="1"/>
            <a:r>
              <a:rPr lang="en-US" altLang="zh-CN" sz="2400" b="1" dirty="0"/>
              <a:t>                 ......</a:t>
            </a:r>
          </a:p>
        </p:txBody>
      </p:sp>
      <p:sp>
        <p:nvSpPr>
          <p:cNvPr id="1048862" name="Rectangle 3"/>
          <p:cNvSpPr>
            <a:spLocks noChangeArrowheads="1"/>
          </p:cNvSpPr>
          <p:nvPr/>
        </p:nvSpPr>
        <p:spPr bwMode="auto">
          <a:xfrm>
            <a:off x="2495600" y="2501585"/>
            <a:ext cx="803425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例，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0" grpId="0" animBg="1" autoUpdateAnimBg="0"/>
      <p:bldP spid="1048861" grpId="0"/>
      <p:bldP spid="104886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Rectangle 2"/>
          <p:cNvSpPr>
            <a:spLocks noChangeArrowheads="1"/>
          </p:cNvSpPr>
          <p:nvPr/>
        </p:nvSpPr>
        <p:spPr bwMode="auto">
          <a:xfrm>
            <a:off x="1847850" y="1083793"/>
            <a:ext cx="8640763" cy="1481111"/>
          </a:xfrm>
          <a:prstGeom prst="rect">
            <a:avLst/>
          </a:prstGeom>
          <a:noFill/>
          <a:ln w="28575" cmpd="sng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CPU</a:t>
            </a:r>
            <a:r>
              <a:rPr lang="zh-CN" altLang="en-US" sz="2400" b="1" dirty="0"/>
              <a:t>在执行指令之前根据</a:t>
            </a:r>
            <a:r>
              <a:rPr lang="en-US" altLang="zh-CN" sz="2400" b="1" dirty="0"/>
              <a:t>CS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的内容来从内存中提取指令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即必须在程序执行之前装入</a:t>
            </a:r>
            <a:r>
              <a:rPr lang="en-US" altLang="zh-CN" sz="2400" b="1" dirty="0"/>
              <a:t>CS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的值。因此</a:t>
            </a:r>
            <a:r>
              <a:rPr lang="en-US" altLang="zh-CN" sz="2400" b="1" dirty="0"/>
              <a:t>,CS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的初始值就</a:t>
            </a:r>
            <a:r>
              <a:rPr lang="zh-CN" altLang="en-US" sz="2400" b="1" u="sng" dirty="0"/>
              <a:t>不能用可执行语句来装入</a:t>
            </a:r>
            <a:r>
              <a:rPr lang="zh-CN" altLang="en-US" sz="2400" b="1" dirty="0"/>
              <a:t>。</a:t>
            </a:r>
          </a:p>
        </p:txBody>
      </p:sp>
      <p:sp>
        <p:nvSpPr>
          <p:cNvPr id="1048864" name="Rectangle 3"/>
          <p:cNvSpPr>
            <a:spLocks noChangeArrowheads="1"/>
          </p:cNvSpPr>
          <p:nvPr/>
        </p:nvSpPr>
        <p:spPr bwMode="auto">
          <a:xfrm>
            <a:off x="2419213" y="139957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u="sng" dirty="0"/>
              <a:t>CS</a:t>
            </a:r>
            <a:r>
              <a:rPr lang="zh-CN" altLang="en-US" sz="2400" b="1" dirty="0"/>
              <a:t>的装入</a:t>
            </a:r>
          </a:p>
        </p:txBody>
      </p:sp>
      <p:sp>
        <p:nvSpPr>
          <p:cNvPr id="1048865" name="Rectangle 5"/>
          <p:cNvSpPr>
            <a:spLocks noChangeArrowheads="1"/>
          </p:cNvSpPr>
          <p:nvPr/>
        </p:nvSpPr>
        <p:spPr bwMode="auto">
          <a:xfrm>
            <a:off x="2016167" y="2895327"/>
            <a:ext cx="4908716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装入</a:t>
            </a:r>
            <a:r>
              <a:rPr lang="en-US" altLang="zh-CN" sz="2400" b="1"/>
              <a:t>CS</a:t>
            </a:r>
            <a:r>
              <a:rPr lang="zh-CN" altLang="en-US" sz="2400" b="1"/>
              <a:t>和</a:t>
            </a:r>
            <a:r>
              <a:rPr lang="en-US" altLang="zh-CN" sz="2400" b="1"/>
              <a:t>IP</a:t>
            </a:r>
            <a:r>
              <a:rPr lang="zh-CN" altLang="en-US" sz="2400" b="1"/>
              <a:t>一般有下面两种情况。</a:t>
            </a:r>
          </a:p>
        </p:txBody>
      </p:sp>
      <p:sp>
        <p:nvSpPr>
          <p:cNvPr id="1048866" name="Rectangle 6"/>
          <p:cNvSpPr>
            <a:spLocks noChangeArrowheads="1"/>
          </p:cNvSpPr>
          <p:nvPr/>
        </p:nvSpPr>
        <p:spPr bwMode="auto">
          <a:xfrm>
            <a:off x="2009817" y="3543399"/>
            <a:ext cx="8677375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(1)</a:t>
            </a:r>
            <a:r>
              <a:rPr lang="zh-CN" altLang="en-US" sz="2400" b="1" dirty="0"/>
              <a:t>由系统软件按照</a:t>
            </a:r>
            <a:r>
              <a:rPr lang="zh-CN" altLang="en-US" sz="2400" b="1" u="sng" dirty="0">
                <a:solidFill>
                  <a:srgbClr val="FF0000"/>
                </a:solidFill>
              </a:rPr>
              <a:t>结束伪指令指定的地址</a:t>
            </a:r>
            <a:r>
              <a:rPr lang="zh-CN" altLang="en-US" sz="2400" b="1" dirty="0"/>
              <a:t>装入初始的</a:t>
            </a:r>
            <a:r>
              <a:rPr lang="en-US" altLang="zh-CN" sz="2400" b="1" dirty="0"/>
              <a:t>CS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IP</a:t>
            </a:r>
          </a:p>
        </p:txBody>
      </p:sp>
      <p:sp>
        <p:nvSpPr>
          <p:cNvPr id="1048867" name="Rectangle 7"/>
          <p:cNvSpPr>
            <a:spLocks noChangeArrowheads="1"/>
          </p:cNvSpPr>
          <p:nvPr/>
        </p:nvSpPr>
        <p:spPr bwMode="auto">
          <a:xfrm>
            <a:off x="2355979" y="4119463"/>
            <a:ext cx="6404317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任何一个源程序都必须以</a:t>
            </a:r>
            <a:r>
              <a:rPr lang="en-US" altLang="zh-CN" sz="2400" b="1" dirty="0"/>
              <a:t>END</a:t>
            </a:r>
            <a:r>
              <a:rPr lang="zh-CN" altLang="en-US" sz="2400" b="1" dirty="0"/>
              <a:t>伪指令来结束。</a:t>
            </a:r>
          </a:p>
        </p:txBody>
      </p:sp>
      <p:sp>
        <p:nvSpPr>
          <p:cNvPr id="1048868" name="Rectangle 8"/>
          <p:cNvSpPr>
            <a:spLocks noChangeArrowheads="1"/>
          </p:cNvSpPr>
          <p:nvPr/>
        </p:nvSpPr>
        <p:spPr bwMode="auto">
          <a:xfrm>
            <a:off x="2009817" y="5589240"/>
            <a:ext cx="8305800" cy="10009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起始地址：可以是一个</a:t>
            </a:r>
            <a:r>
              <a:rPr lang="zh-CN" altLang="en-US" sz="2400" b="1" u="sng" dirty="0"/>
              <a:t>标号或表达式</a:t>
            </a:r>
            <a:r>
              <a:rPr lang="zh-CN" altLang="en-US" sz="2400" b="1" dirty="0"/>
              <a:t>，它与程序中第一条指令语句前所加的标号必须</a:t>
            </a:r>
            <a:r>
              <a:rPr lang="zh-CN" altLang="en-US" sz="2400" b="1" u="sng" dirty="0"/>
              <a:t>一致</a:t>
            </a:r>
            <a:r>
              <a:rPr lang="zh-CN" altLang="en-US" sz="2400" b="1" dirty="0"/>
              <a:t>。</a:t>
            </a:r>
          </a:p>
        </p:txBody>
      </p:sp>
      <p:grpSp>
        <p:nvGrpSpPr>
          <p:cNvPr id="167" name="组合 9"/>
          <p:cNvGrpSpPr/>
          <p:nvPr/>
        </p:nvGrpSpPr>
        <p:grpSpPr>
          <a:xfrm>
            <a:off x="3779272" y="4869160"/>
            <a:ext cx="3475005" cy="461665"/>
            <a:chOff x="1324017" y="4496107"/>
            <a:chExt cx="3475005" cy="461665"/>
          </a:xfrm>
        </p:grpSpPr>
        <p:sp>
          <p:nvSpPr>
            <p:cNvPr id="1048869" name="Rectangle 4"/>
            <p:cNvSpPr>
              <a:spLocks noChangeArrowheads="1"/>
            </p:cNvSpPr>
            <p:nvPr/>
          </p:nvSpPr>
          <p:spPr bwMode="auto">
            <a:xfrm>
              <a:off x="2436822" y="4496107"/>
              <a:ext cx="236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/>
                <a:t> 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END  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起始地址</a:t>
              </a:r>
            </a:p>
          </p:txBody>
        </p:sp>
        <p:sp>
          <p:nvSpPr>
            <p:cNvPr id="1048870" name="Rectangle 9"/>
            <p:cNvSpPr>
              <a:spLocks noChangeArrowheads="1"/>
            </p:cNvSpPr>
            <p:nvPr/>
          </p:nvSpPr>
          <p:spPr bwMode="auto">
            <a:xfrm>
              <a:off x="1324017" y="4496107"/>
              <a:ext cx="11128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/>
                <a:t>格式：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4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3" grpId="0" animBg="1"/>
      <p:bldP spid="1048864" grpId="0"/>
      <p:bldP spid="1048865" grpId="0"/>
      <p:bldP spid="1048866" grpId="0"/>
      <p:bldP spid="1048867" grpId="0"/>
      <p:bldP spid="104886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Rectangle 2"/>
          <p:cNvSpPr>
            <a:spLocks noChangeArrowheads="1"/>
          </p:cNvSpPr>
          <p:nvPr/>
        </p:nvSpPr>
        <p:spPr bwMode="auto">
          <a:xfrm>
            <a:off x="2195100" y="908720"/>
            <a:ext cx="7801799" cy="19612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/>
              <a:t>END</a:t>
            </a:r>
            <a:r>
              <a:rPr lang="zh-CN" altLang="en-US" sz="2400" b="1" dirty="0"/>
              <a:t>伪指令用来指示</a:t>
            </a:r>
            <a:r>
              <a:rPr lang="zh-CN" altLang="en-US" sz="2400" b="1" i="1" u="sng" dirty="0"/>
              <a:t>源程序结束  </a:t>
            </a:r>
            <a:r>
              <a:rPr lang="zh-CN" altLang="en-US" sz="2400" b="1" dirty="0"/>
              <a:t>和</a:t>
            </a:r>
            <a:r>
              <a:rPr lang="zh-CN" altLang="en-US" sz="2400" b="1" i="1" u="sng" dirty="0"/>
              <a:t>指定程序运行时的起始地址</a:t>
            </a:r>
            <a:endParaRPr lang="en-US" altLang="zh-CN" sz="2400" b="1" dirty="0"/>
          </a:p>
          <a:p>
            <a:pPr marL="342900" indent="-342900" eaLnBrk="1" hangingPunct="1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当程序被装入内存时，</a:t>
            </a:r>
            <a:r>
              <a:rPr lang="zh-CN" altLang="en-US" sz="2400" b="1" i="1" dirty="0"/>
              <a:t>系统软件 </a:t>
            </a:r>
            <a:r>
              <a:rPr lang="zh-CN" altLang="en-US" sz="2400" b="1" dirty="0"/>
              <a:t>根据起始地址的段地址和偏移量分别被装入</a:t>
            </a:r>
            <a:r>
              <a:rPr lang="en-US" altLang="zh-CN" sz="2400" b="1" dirty="0"/>
              <a:t>CS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中。</a:t>
            </a:r>
          </a:p>
        </p:txBody>
      </p:sp>
      <p:sp>
        <p:nvSpPr>
          <p:cNvPr id="1048872" name="Rectangle 3"/>
          <p:cNvSpPr>
            <a:spLocks noChangeArrowheads="1"/>
          </p:cNvSpPr>
          <p:nvPr/>
        </p:nvSpPr>
        <p:spPr bwMode="auto">
          <a:xfrm>
            <a:off x="4151784" y="3055600"/>
            <a:ext cx="4607993" cy="26776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    ......</a:t>
            </a:r>
          </a:p>
          <a:p>
            <a:pPr eaLnBrk="1" hangingPunct="1"/>
            <a:r>
              <a:rPr lang="en-US" altLang="zh-CN" sz="2400" b="1"/>
              <a:t>CODE   SEGMENT</a:t>
            </a:r>
          </a:p>
          <a:p>
            <a:pPr eaLnBrk="1" hangingPunct="1"/>
            <a:r>
              <a:rPr lang="en-US" altLang="zh-CN" sz="2400" b="1"/>
              <a:t>              ASSUME  CS:CODE,......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</a:rPr>
              <a:t>START:</a:t>
            </a:r>
            <a:r>
              <a:rPr lang="en-US" altLang="zh-CN" sz="2400" b="1"/>
              <a:t> ......</a:t>
            </a:r>
          </a:p>
          <a:p>
            <a:pPr eaLnBrk="1" hangingPunct="1"/>
            <a:r>
              <a:rPr lang="en-US" altLang="zh-CN" sz="2400" b="1"/>
              <a:t>               ......</a:t>
            </a:r>
          </a:p>
          <a:p>
            <a:pPr eaLnBrk="1" hangingPunct="1"/>
            <a:r>
              <a:rPr lang="en-US" altLang="zh-CN" sz="2400" b="1"/>
              <a:t>CODE   ENDS</a:t>
            </a:r>
          </a:p>
          <a:p>
            <a:pPr eaLnBrk="1" hangingPunct="1"/>
            <a:r>
              <a:rPr lang="en-US" altLang="zh-CN" sz="2400" b="1"/>
              <a:t>               </a:t>
            </a:r>
            <a:r>
              <a:rPr lang="en-US" altLang="zh-CN" sz="2400" b="1">
                <a:solidFill>
                  <a:srgbClr val="0000FF"/>
                </a:solidFill>
              </a:rPr>
              <a:t>END START</a:t>
            </a:r>
          </a:p>
        </p:txBody>
      </p:sp>
      <p:sp>
        <p:nvSpPr>
          <p:cNvPr id="1048873" name="Rectangle 4"/>
          <p:cNvSpPr>
            <a:spLocks noChangeArrowheads="1"/>
          </p:cNvSpPr>
          <p:nvPr/>
        </p:nvSpPr>
        <p:spPr bwMode="auto">
          <a:xfrm>
            <a:off x="3030510" y="3198167"/>
            <a:ext cx="803425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例，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1" grpId="0" animBg="1"/>
      <p:bldP spid="1048872" grpId="0"/>
      <p:bldP spid="104887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Rectangle 2"/>
          <p:cNvSpPr>
            <a:spLocks noChangeArrowheads="1"/>
          </p:cNvSpPr>
          <p:nvPr/>
        </p:nvSpPr>
        <p:spPr bwMode="auto">
          <a:xfrm>
            <a:off x="2495600" y="980728"/>
            <a:ext cx="7200800" cy="10009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(2)</a:t>
            </a:r>
            <a:r>
              <a:rPr lang="zh-CN" altLang="en-US" sz="2400" b="1" dirty="0"/>
              <a:t>在程序运行期间，当执行某些指令时，</a:t>
            </a:r>
            <a:r>
              <a:rPr lang="en-US" altLang="zh-CN" sz="2400" b="1" i="1" u="sng" dirty="0"/>
              <a:t>CPU</a:t>
            </a:r>
            <a:r>
              <a:rPr lang="zh-CN" altLang="en-US" sz="2400" b="1" i="1" u="sng" dirty="0"/>
              <a:t>自动修改</a:t>
            </a:r>
            <a:r>
              <a:rPr lang="en-US" altLang="zh-CN" sz="2400" b="1" i="1" u="sng" dirty="0"/>
              <a:t>CS</a:t>
            </a:r>
            <a:r>
              <a:rPr lang="zh-CN" altLang="en-US" sz="2400" b="1" i="1" u="sng" dirty="0"/>
              <a:t>和</a:t>
            </a:r>
            <a:r>
              <a:rPr lang="en-US" altLang="zh-CN" sz="2400" b="1" i="1" u="sng" dirty="0"/>
              <a:t>IP</a:t>
            </a:r>
            <a:r>
              <a:rPr lang="zh-CN" altLang="en-US" sz="2400" b="1" dirty="0"/>
              <a:t>，使它们指向新的代码段。</a:t>
            </a:r>
          </a:p>
        </p:txBody>
      </p:sp>
      <p:sp>
        <p:nvSpPr>
          <p:cNvPr id="1048875" name="Rectangle 3"/>
          <p:cNvSpPr>
            <a:spLocks noChangeArrowheads="1"/>
          </p:cNvSpPr>
          <p:nvPr/>
        </p:nvSpPr>
        <p:spPr bwMode="auto">
          <a:xfrm>
            <a:off x="2821360" y="3093368"/>
            <a:ext cx="6647974" cy="20997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400" b="1"/>
              <a:t>   </a:t>
            </a:r>
            <a:r>
              <a:rPr lang="zh-CN" altLang="en-US" sz="2400" b="1"/>
              <a:t>执行段间过程调用</a:t>
            </a:r>
            <a:r>
              <a:rPr lang="en-US" altLang="zh-CN" sz="2400" b="1"/>
              <a:t>CALL</a:t>
            </a:r>
            <a:r>
              <a:rPr lang="zh-CN" altLang="en-US" sz="2400" b="1"/>
              <a:t>和段间返回指令</a:t>
            </a:r>
            <a:r>
              <a:rPr lang="en-US" altLang="zh-CN" sz="2400" b="1"/>
              <a:t>RET;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400" b="1"/>
              <a:t>   </a:t>
            </a:r>
            <a:r>
              <a:rPr lang="zh-CN" altLang="en-US" sz="2400" b="1"/>
              <a:t>执行段间无条件转移指令</a:t>
            </a:r>
            <a:r>
              <a:rPr lang="en-US" altLang="zh-CN" sz="2400" b="1"/>
              <a:t>JMP;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400" b="1"/>
              <a:t>   </a:t>
            </a:r>
            <a:r>
              <a:rPr lang="zh-CN" altLang="en-US" sz="2400" b="1"/>
              <a:t>响应中断及中断返回指令；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b="1"/>
              <a:t>   执行硬件复位操作。</a:t>
            </a:r>
          </a:p>
        </p:txBody>
      </p:sp>
      <p:sp>
        <p:nvSpPr>
          <p:cNvPr id="1048876" name="Rectangle 5"/>
          <p:cNvSpPr>
            <a:spLocks noChangeArrowheads="1"/>
          </p:cNvSpPr>
          <p:nvPr/>
        </p:nvSpPr>
        <p:spPr bwMode="auto">
          <a:xfrm>
            <a:off x="2821360" y="2306705"/>
            <a:ext cx="1112805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例如：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4" grpId="0"/>
      <p:bldP spid="1048875" grpId="0"/>
      <p:bldP spid="104887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1"/>
          <p:cNvGrpSpPr/>
          <p:nvPr/>
        </p:nvGrpSpPr>
        <p:grpSpPr>
          <a:xfrm>
            <a:off x="2351584" y="28441"/>
            <a:ext cx="5472608" cy="839639"/>
            <a:chOff x="827584" y="0"/>
            <a:chExt cx="5472608" cy="839639"/>
          </a:xfrm>
        </p:grpSpPr>
        <p:sp>
          <p:nvSpPr>
            <p:cNvPr id="1048877" name="六边形 2"/>
            <p:cNvSpPr/>
            <p:nvPr/>
          </p:nvSpPr>
          <p:spPr>
            <a:xfrm>
              <a:off x="1119858" y="93956"/>
              <a:ext cx="518033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13.2.5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过程定义伪指令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2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878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879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73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880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881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882" name="Rectangle 2"/>
          <p:cNvSpPr>
            <a:spLocks noChangeArrowheads="1"/>
          </p:cNvSpPr>
          <p:nvPr/>
        </p:nvSpPr>
        <p:spPr bwMode="auto">
          <a:xfrm>
            <a:off x="2279551" y="1311325"/>
            <a:ext cx="7632898" cy="1582677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在程序设计过程中，常常将具有一定功能的程序段设计成一个子程序。在</a:t>
            </a:r>
            <a:r>
              <a:rPr lang="en-US" altLang="zh-CN" sz="2400" b="1" dirty="0"/>
              <a:t>MASM</a:t>
            </a:r>
            <a:r>
              <a:rPr lang="zh-CN" altLang="en-US" sz="2400" b="1" dirty="0"/>
              <a:t>宏汇编程序中，</a:t>
            </a:r>
            <a:r>
              <a:rPr lang="zh-CN" altLang="en-US" sz="2400" b="1" i="1" u="sng" dirty="0"/>
              <a:t>用过程来构造子程序。</a:t>
            </a:r>
          </a:p>
        </p:txBody>
      </p:sp>
      <p:sp>
        <p:nvSpPr>
          <p:cNvPr id="1048883" name="Rectangle 4"/>
          <p:cNvSpPr>
            <a:spLocks noChangeArrowheads="1"/>
          </p:cNvSpPr>
          <p:nvPr/>
        </p:nvSpPr>
        <p:spPr bwMode="auto">
          <a:xfrm>
            <a:off x="3536478" y="4010288"/>
            <a:ext cx="4143698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过程名   </a:t>
            </a:r>
            <a:r>
              <a:rPr lang="en-US" altLang="zh-CN" sz="2400" b="1" dirty="0">
                <a:solidFill>
                  <a:srgbClr val="FF0000"/>
                </a:solidFill>
              </a:rPr>
              <a:t>PROC  [NEAR/FAR]</a:t>
            </a:r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                 ......</a:t>
            </a:r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                 ......</a:t>
            </a:r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                RET</a:t>
            </a:r>
          </a:p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过程名   </a:t>
            </a:r>
            <a:r>
              <a:rPr lang="en-US" altLang="zh-CN" sz="2400" b="1" dirty="0">
                <a:solidFill>
                  <a:srgbClr val="FF0000"/>
                </a:solidFill>
              </a:rPr>
              <a:t>ENDP</a:t>
            </a:r>
          </a:p>
        </p:txBody>
      </p:sp>
      <p:sp>
        <p:nvSpPr>
          <p:cNvPr id="1048884" name="Rectangle 5"/>
          <p:cNvSpPr>
            <a:spLocks noChangeArrowheads="1"/>
          </p:cNvSpPr>
          <p:nvPr/>
        </p:nvSpPr>
        <p:spPr bwMode="auto">
          <a:xfrm>
            <a:off x="3007106" y="3198167"/>
            <a:ext cx="389722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过程定义伪指令格式如下：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82" grpId="0"/>
      <p:bldP spid="1048883" grpId="0"/>
      <p:bldP spid="104888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Rectangle 2"/>
          <p:cNvSpPr>
            <a:spLocks noChangeArrowheads="1"/>
          </p:cNvSpPr>
          <p:nvPr/>
        </p:nvSpPr>
        <p:spPr bwMode="auto">
          <a:xfrm>
            <a:off x="1981200" y="1052736"/>
            <a:ext cx="7776864" cy="1961243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过程名是子程序的名称，它</a:t>
            </a:r>
            <a:r>
              <a:rPr lang="zh-CN" altLang="en-US" sz="2400" b="1" i="1" dirty="0"/>
              <a:t>被 </a:t>
            </a:r>
            <a:r>
              <a:rPr lang="zh-CN" altLang="en-US" sz="2400" b="1" dirty="0"/>
              <a:t>用作过程调用指令 </a:t>
            </a:r>
            <a:r>
              <a:rPr lang="en-US" altLang="zh-CN" sz="2400" b="1" i="1" u="sng" dirty="0"/>
              <a:t>CALL </a:t>
            </a:r>
            <a:r>
              <a:rPr lang="zh-CN" altLang="en-US" sz="2400" b="1" dirty="0"/>
              <a:t>的</a:t>
            </a:r>
            <a:r>
              <a:rPr lang="zh-CN" altLang="en-US" sz="2400" b="1" i="1" dirty="0">
                <a:solidFill>
                  <a:srgbClr val="FF0000"/>
                </a:solidFill>
              </a:rPr>
              <a:t>目的操作数</a:t>
            </a:r>
            <a:r>
              <a:rPr lang="zh-CN" altLang="en-US" sz="2400" b="1" dirty="0"/>
              <a:t>。过程名类同一个标号的作用。具有段、偏移量和类型三个属性。而类型属性使用</a:t>
            </a:r>
            <a:r>
              <a:rPr lang="en-US" altLang="zh-CN" sz="2400" b="1" dirty="0"/>
              <a:t>NEAR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FAR</a:t>
            </a:r>
            <a:r>
              <a:rPr lang="zh-CN" altLang="en-US" sz="2400" b="1" dirty="0"/>
              <a:t>来指定，若没有指定，则</a:t>
            </a:r>
            <a:r>
              <a:rPr lang="zh-CN" altLang="en-US" sz="2400" b="1" dirty="0">
                <a:solidFill>
                  <a:srgbClr val="FF0000"/>
                </a:solidFill>
              </a:rPr>
              <a:t>隐含为</a:t>
            </a:r>
            <a:r>
              <a:rPr lang="en-US" altLang="zh-CN" sz="2400" b="1" dirty="0">
                <a:solidFill>
                  <a:srgbClr val="FF0000"/>
                </a:solidFill>
              </a:rPr>
              <a:t>NEAR</a:t>
            </a:r>
            <a:r>
              <a:rPr lang="zh-CN" altLang="en-US" sz="2400" b="1" dirty="0"/>
              <a:t>。</a:t>
            </a:r>
          </a:p>
        </p:txBody>
      </p:sp>
      <p:sp>
        <p:nvSpPr>
          <p:cNvPr id="1048886" name="Rectangle 3"/>
          <p:cNvSpPr>
            <a:spLocks noChangeArrowheads="1"/>
          </p:cNvSpPr>
          <p:nvPr/>
        </p:nvSpPr>
        <p:spPr bwMode="auto">
          <a:xfrm>
            <a:off x="2639616" y="3284984"/>
            <a:ext cx="7128792" cy="10009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NEAR</a:t>
            </a:r>
            <a:r>
              <a:rPr lang="zh-CN" altLang="en-US" sz="2400" b="1" dirty="0"/>
              <a:t>：过程只能被</a:t>
            </a:r>
            <a:r>
              <a:rPr lang="zh-CN" altLang="en-US" sz="2400" b="1" i="1" u="sng" dirty="0">
                <a:solidFill>
                  <a:srgbClr val="FF0000"/>
                </a:solidFill>
              </a:rPr>
              <a:t>本段 </a:t>
            </a:r>
            <a:r>
              <a:rPr lang="zh-CN" altLang="en-US" sz="2400" b="1" dirty="0"/>
              <a:t>指令调用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FAR</a:t>
            </a:r>
            <a:r>
              <a:rPr lang="zh-CN" altLang="en-US" sz="2400" b="1" dirty="0"/>
              <a:t>：过程可以供</a:t>
            </a:r>
            <a:r>
              <a:rPr lang="zh-CN" altLang="en-US" sz="2400" b="1" i="1" u="sng" dirty="0">
                <a:solidFill>
                  <a:srgbClr val="FF0000"/>
                </a:solidFill>
              </a:rPr>
              <a:t>其它段 </a:t>
            </a:r>
            <a:r>
              <a:rPr lang="zh-CN" altLang="en-US" sz="2400" b="1" dirty="0"/>
              <a:t>的指令调用</a:t>
            </a:r>
          </a:p>
        </p:txBody>
      </p:sp>
      <p:sp>
        <p:nvSpPr>
          <p:cNvPr id="1048887" name="Rectangle 4"/>
          <p:cNvSpPr>
            <a:spLocks noChangeArrowheads="1"/>
          </p:cNvSpPr>
          <p:nvPr/>
        </p:nvSpPr>
        <p:spPr bwMode="auto">
          <a:xfrm>
            <a:off x="2135560" y="4653136"/>
            <a:ext cx="7776864" cy="10009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每一个过程中</a:t>
            </a:r>
            <a:r>
              <a:rPr lang="zh-CN" altLang="en-US" sz="2400" b="1" dirty="0">
                <a:solidFill>
                  <a:srgbClr val="FF0000"/>
                </a:solidFill>
              </a:rPr>
              <a:t>必须</a:t>
            </a:r>
            <a:r>
              <a:rPr lang="zh-CN" altLang="en-US" sz="2400" b="1" dirty="0"/>
              <a:t>包含有返回指令</a:t>
            </a:r>
            <a:r>
              <a:rPr lang="en-US" altLang="zh-CN" sz="2400" b="1" i="1" u="sng" dirty="0"/>
              <a:t>RET 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其作用是控制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从该过程中返回到调用过程的主程序。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85" grpId="0"/>
      <p:bldP spid="1048886" grpId="0"/>
      <p:bldP spid="104888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组合 1"/>
          <p:cNvGrpSpPr/>
          <p:nvPr/>
        </p:nvGrpSpPr>
        <p:grpSpPr>
          <a:xfrm>
            <a:off x="2351584" y="28441"/>
            <a:ext cx="5472608" cy="839639"/>
            <a:chOff x="827584" y="0"/>
            <a:chExt cx="5472608" cy="839639"/>
          </a:xfrm>
        </p:grpSpPr>
        <p:sp>
          <p:nvSpPr>
            <p:cNvPr id="1048888" name="六边形 2"/>
            <p:cNvSpPr/>
            <p:nvPr/>
          </p:nvSpPr>
          <p:spPr>
            <a:xfrm>
              <a:off x="1119858" y="93956"/>
              <a:ext cx="518033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13.3   DOS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功能调用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7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889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890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78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891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892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893" name="Text Box 3"/>
          <p:cNvSpPr txBox="1">
            <a:spLocks noChangeArrowheads="1"/>
          </p:cNvSpPr>
          <p:nvPr/>
        </p:nvSpPr>
        <p:spPr bwMode="auto">
          <a:xfrm>
            <a:off x="1866900" y="1124744"/>
            <a:ext cx="8458200" cy="148111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DOS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操作系统为程序设计人员提供了可以直接调用的功能子程序。调用这些子程序可以实现从键盘输入数据，将数据送显示器显示，以及磁盘操作等功能。</a:t>
            </a:r>
          </a:p>
        </p:txBody>
      </p:sp>
      <p:sp>
        <p:nvSpPr>
          <p:cNvPr id="1048894" name="Text Box 6"/>
          <p:cNvSpPr txBox="1">
            <a:spLocks noChangeArrowheads="1"/>
          </p:cNvSpPr>
          <p:nvPr/>
        </p:nvSpPr>
        <p:spPr bwMode="auto">
          <a:xfrm>
            <a:off x="1866900" y="2708920"/>
            <a:ext cx="8458200" cy="214590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功能时需要使用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软中断指令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 21H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，并在执行该指令之前，需要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将要调用的功能号送入寄存器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中，有关的参量送入指定的寄存器。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调用过程包括以下三个步骤：</a:t>
            </a:r>
          </a:p>
        </p:txBody>
      </p:sp>
      <p:sp>
        <p:nvSpPr>
          <p:cNvPr id="1048895" name="Rectangle 7"/>
          <p:cNvSpPr>
            <a:spLocks noChangeArrowheads="1"/>
          </p:cNvSpPr>
          <p:nvPr/>
        </p:nvSpPr>
        <p:spPr bwMode="auto">
          <a:xfrm>
            <a:off x="3390900" y="4992687"/>
            <a:ext cx="389882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送入口参量给指定寄存器</a:t>
            </a:r>
          </a:p>
        </p:txBody>
      </p:sp>
      <p:sp>
        <p:nvSpPr>
          <p:cNvPr id="1048896" name="Rectangle 8"/>
          <p:cNvSpPr>
            <a:spLocks noChangeArrowheads="1"/>
          </p:cNvSpPr>
          <p:nvPr/>
        </p:nvSpPr>
        <p:spPr bwMode="auto">
          <a:xfrm>
            <a:off x="3390900" y="5526087"/>
            <a:ext cx="213776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AH←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功能号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97" name="Rectangle 9"/>
          <p:cNvSpPr>
            <a:spLocks noChangeArrowheads="1"/>
          </p:cNvSpPr>
          <p:nvPr/>
        </p:nvSpPr>
        <p:spPr bwMode="auto">
          <a:xfrm>
            <a:off x="3390900" y="6135687"/>
            <a:ext cx="158408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21H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93" grpId="0"/>
      <p:bldP spid="1048894" grpId="0"/>
      <p:bldP spid="1048895" grpId="0"/>
      <p:bldP spid="1048896" grpId="0"/>
      <p:bldP spid="104889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8" name="Text Box 2"/>
          <p:cNvSpPr txBox="1">
            <a:spLocks noChangeArrowheads="1"/>
          </p:cNvSpPr>
          <p:nvPr/>
        </p:nvSpPr>
        <p:spPr bwMode="auto">
          <a:xfrm>
            <a:off x="2459596" y="1700808"/>
            <a:ext cx="7272808" cy="209974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调用该功能子程序将等待键盘输入，直到按下一个键。将按键字符的</a:t>
            </a:r>
            <a:r>
              <a:rPr lang="en-US" altLang="zh-CN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码送入</a:t>
            </a:r>
            <a:r>
              <a:rPr lang="en-US" altLang="zh-CN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寄存器，并在屏幕上显示该字符。如果是</a:t>
            </a:r>
            <a:r>
              <a:rPr lang="en-US" altLang="zh-CN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Ctrl-C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组合键，则</a:t>
            </a:r>
            <a:r>
              <a:rPr lang="zh-CN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停止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程序运行。该功能调用</a:t>
            </a:r>
            <a:r>
              <a:rPr lang="zh-CN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无入口参量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8899" name="Rectangle 3"/>
          <p:cNvSpPr>
            <a:spLocks noChangeArrowheads="1"/>
          </p:cNvSpPr>
          <p:nvPr/>
        </p:nvSpPr>
        <p:spPr bwMode="auto">
          <a:xfrm>
            <a:off x="2019256" y="903203"/>
            <a:ext cx="4826962" cy="461665"/>
          </a:xfrm>
          <a:prstGeom prst="rect">
            <a:avLst/>
          </a:prstGeom>
          <a:solidFill>
            <a:srgbClr val="204C8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、带显示的键盘输入（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号功能）</a:t>
            </a:r>
          </a:p>
        </p:txBody>
      </p:sp>
      <p:sp>
        <p:nvSpPr>
          <p:cNvPr id="1048900" name="Rectangle 4"/>
          <p:cNvSpPr>
            <a:spLocks noChangeArrowheads="1"/>
          </p:cNvSpPr>
          <p:nvPr/>
        </p:nvSpPr>
        <p:spPr bwMode="auto">
          <a:xfrm>
            <a:off x="3841998" y="4158153"/>
            <a:ext cx="3311997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AH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01H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    21H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98" grpId="0"/>
      <p:bldP spid="1048899" grpId="0" animBg="1"/>
      <p:bldP spid="104890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1" name="Text Box 5"/>
          <p:cNvSpPr txBox="1">
            <a:spLocks noChangeArrowheads="1"/>
          </p:cNvSpPr>
          <p:nvPr/>
        </p:nvSpPr>
        <p:spPr bwMode="auto">
          <a:xfrm>
            <a:off x="1838400" y="980728"/>
            <a:ext cx="5337720" cy="461665"/>
          </a:xfrm>
          <a:prstGeom prst="rect">
            <a:avLst/>
          </a:prstGeom>
          <a:solidFill>
            <a:srgbClr val="204C8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、不带显示的键盘输入（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号功能）</a:t>
            </a:r>
          </a:p>
        </p:txBody>
      </p:sp>
      <p:sp>
        <p:nvSpPr>
          <p:cNvPr id="1048902" name="Text Box 6"/>
          <p:cNvSpPr txBox="1">
            <a:spLocks noChangeArrowheads="1"/>
          </p:cNvSpPr>
          <p:nvPr/>
        </p:nvSpPr>
        <p:spPr bwMode="auto">
          <a:xfrm>
            <a:off x="2351584" y="1934338"/>
            <a:ext cx="7033220" cy="11302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该功能调用与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号功能的作用相似，区别是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号功能将不显示输入的字符。调用方法为：</a:t>
            </a:r>
          </a:p>
        </p:txBody>
      </p:sp>
      <p:sp>
        <p:nvSpPr>
          <p:cNvPr id="1048903" name="Rectangle 7"/>
          <p:cNvSpPr>
            <a:spLocks noChangeArrowheads="1"/>
          </p:cNvSpPr>
          <p:nvPr/>
        </p:nvSpPr>
        <p:spPr bwMode="auto">
          <a:xfrm>
            <a:off x="4223792" y="3449849"/>
            <a:ext cx="1992725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AH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    21H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1" grpId="0" animBg="1"/>
      <p:bldP spid="1048902" grpId="0"/>
      <p:bldP spid="104890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4" name="Text Box 6"/>
          <p:cNvSpPr txBox="1">
            <a:spLocks noChangeArrowheads="1"/>
          </p:cNvSpPr>
          <p:nvPr/>
        </p:nvSpPr>
        <p:spPr bwMode="auto">
          <a:xfrm>
            <a:off x="2407018" y="188640"/>
            <a:ext cx="4343400" cy="461665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、字符串输入（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0AH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号功能）</a:t>
            </a:r>
          </a:p>
        </p:txBody>
      </p:sp>
      <p:sp>
        <p:nvSpPr>
          <p:cNvPr id="1048905" name="Text Box 9"/>
          <p:cNvSpPr txBox="1">
            <a:spLocks noChangeArrowheads="1"/>
          </p:cNvSpPr>
          <p:nvPr/>
        </p:nvSpPr>
        <p:spPr bwMode="auto">
          <a:xfrm>
            <a:off x="1991544" y="1052736"/>
            <a:ext cx="8424936" cy="11302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该功能调用可实现从键盘输入一个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，其长度可达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个字符。调用该功能前，应在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中建立一个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输入缓冲区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8906" name="Text Box 11"/>
          <p:cNvSpPr txBox="1">
            <a:spLocks noChangeArrowheads="1"/>
          </p:cNvSpPr>
          <p:nvPr/>
        </p:nvSpPr>
        <p:spPr bwMode="auto">
          <a:xfrm>
            <a:off x="1991544" y="2519373"/>
            <a:ext cx="8352928" cy="168424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第一个字节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可输入的最大字符数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第二个字节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是系统在调用该功能时，自动填入的本次调用时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实际输入的字符个数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；从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第三个字节开始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存放输入字符的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码。</a:t>
            </a:r>
          </a:p>
        </p:txBody>
      </p:sp>
      <p:sp>
        <p:nvSpPr>
          <p:cNvPr id="1048907" name="Text Box 1026"/>
          <p:cNvSpPr txBox="1">
            <a:spLocks noChangeArrowheads="1"/>
          </p:cNvSpPr>
          <p:nvPr/>
        </p:nvSpPr>
        <p:spPr bwMode="auto">
          <a:xfrm>
            <a:off x="1991544" y="4540008"/>
            <a:ext cx="8153400" cy="168424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当用户输入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回车键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时，结束输入，并将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回车键的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0DH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作为最后一个字符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送入缓冲区。但它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不计入实际输入字符个数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4" grpId="0" animBg="1"/>
      <p:bldP spid="1048905" grpId="0"/>
      <p:bldP spid="1048906" grpId="0"/>
      <p:bldP spid="10489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1"/>
          <p:cNvSpPr/>
          <p:nvPr/>
        </p:nvSpPr>
        <p:spPr>
          <a:xfrm>
            <a:off x="3647728" y="764704"/>
            <a:ext cx="6336704" cy="5882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DSEG    SEGMENT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DATA1    DW   0F865H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DATA2    DW   360CH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DSEG    ENDS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ESEG    SEGMENT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SUM        DW   2   DUP(0)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ESEG    ENDS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CSEG    SEGMENT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ASSUME  CS:CSEG,  DS:DSEG,  ES:ESEG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START:  MOV    AX,      DSEG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MOV    DS,      AX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MOV    AX,     ESEG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MOV    ES,      AX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   AX,     DATA1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    AX,     DATA2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  SUM,    AX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HLT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CSEG    ENDS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END    START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文本框 2"/>
          <p:cNvSpPr txBox="1"/>
          <p:nvPr/>
        </p:nvSpPr>
        <p:spPr>
          <a:xfrm>
            <a:off x="2519540" y="286479"/>
            <a:ext cx="7548881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例，将数据段中两个字单元数据相加，结果存入附加段字单元中。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8" name="Text Box 1027"/>
          <p:cNvSpPr txBox="1">
            <a:spLocks noChangeArrowheads="1"/>
          </p:cNvSpPr>
          <p:nvPr/>
        </p:nvSpPr>
        <p:spPr bwMode="auto">
          <a:xfrm>
            <a:off x="1839912" y="908720"/>
            <a:ext cx="8512175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调用入口参量：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寄存器分别装入输入缓冲区的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段地址和偏移量</a:t>
            </a:r>
          </a:p>
        </p:txBody>
      </p:sp>
      <p:sp>
        <p:nvSpPr>
          <p:cNvPr id="1048909" name="Rectangle 1028"/>
          <p:cNvSpPr>
            <a:spLocks noChangeArrowheads="1"/>
          </p:cNvSpPr>
          <p:nvPr/>
        </p:nvSpPr>
        <p:spPr bwMode="auto">
          <a:xfrm>
            <a:off x="1629456" y="2204864"/>
            <a:ext cx="9450023" cy="436561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CHAR_BUF DB 31H       ;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缓冲区的最大长度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0         ;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存实际输入字符数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31H DUP(0);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输入缓冲区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MOV DX,SEG CHAR_BUF	;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已经指向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CHAR_BUF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所在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DS,DX          		;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数据段，则可以省去这两条指令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DX,OFFSET CHAR_BUF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MOV AH,0AH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21H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8" grpId="0"/>
      <p:bldP spid="104890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0" name="Text Box 4"/>
          <p:cNvSpPr txBox="1">
            <a:spLocks noChangeArrowheads="1"/>
          </p:cNvSpPr>
          <p:nvPr/>
        </p:nvSpPr>
        <p:spPr bwMode="auto">
          <a:xfrm>
            <a:off x="2207072" y="980728"/>
            <a:ext cx="3733800" cy="461665"/>
          </a:xfrm>
          <a:prstGeom prst="rect">
            <a:avLst/>
          </a:prstGeom>
          <a:solidFill>
            <a:srgbClr val="204C82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、字符显示（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号功能）</a:t>
            </a:r>
          </a:p>
        </p:txBody>
      </p:sp>
      <p:sp>
        <p:nvSpPr>
          <p:cNvPr id="1048911" name="Text Box 5"/>
          <p:cNvSpPr txBox="1">
            <a:spLocks noChangeArrowheads="1"/>
          </p:cNvSpPr>
          <p:nvPr/>
        </p:nvSpPr>
        <p:spPr bwMode="auto">
          <a:xfrm>
            <a:off x="2783632" y="2090172"/>
            <a:ext cx="6400800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该功能实现在屏幕上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显示单个字符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入口参数：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DL←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要显示字符的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DL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′A′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MOV AH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 21H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0" grpId="0" animBg="1"/>
      <p:bldP spid="10489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Text Box 5"/>
          <p:cNvSpPr txBox="1">
            <a:spLocks noChangeArrowheads="1"/>
          </p:cNvSpPr>
          <p:nvPr/>
        </p:nvSpPr>
        <p:spPr bwMode="auto">
          <a:xfrm>
            <a:off x="2495600" y="186967"/>
            <a:ext cx="3962400" cy="461665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、字符串显示（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号功能）</a:t>
            </a:r>
          </a:p>
        </p:txBody>
      </p:sp>
      <p:sp>
        <p:nvSpPr>
          <p:cNvPr id="1048913" name="Text Box 6"/>
          <p:cNvSpPr txBox="1">
            <a:spLocks noChangeArrowheads="1"/>
          </p:cNvSpPr>
          <p:nvPr/>
        </p:nvSpPr>
        <p:spPr bwMode="auto">
          <a:xfrm>
            <a:off x="1991544" y="952426"/>
            <a:ext cx="8382000" cy="249299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该功能实现将一个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字符串显示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到屏幕上。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入口参数：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）将待显示的字符串存放在一个数据缓冲区，字符串以符号“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zh-CN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结束标志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）将字符串的</a:t>
            </a:r>
            <a:r>
              <a:rPr lang="zh-CN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首址的段地址和偏移量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分别送入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</p:txBody>
      </p:sp>
      <p:sp>
        <p:nvSpPr>
          <p:cNvPr id="1048914" name="Text Box 7"/>
          <p:cNvSpPr txBox="1">
            <a:spLocks noChangeArrowheads="1"/>
          </p:cNvSpPr>
          <p:nvPr/>
        </p:nvSpPr>
        <p:spPr bwMode="auto">
          <a:xfrm>
            <a:off x="2711624" y="3769778"/>
            <a:ext cx="7249616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CHARS    DB   ′This is a test.′ , 0DH, 0AH, ′$′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..........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MOV  DX,  OFFSET CHARS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MOV AH,   9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 21H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2" grpId="0" animBg="1"/>
      <p:bldP spid="1048913" grpId="0"/>
      <p:bldP spid="10489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5" name="Rectangle 4"/>
          <p:cNvSpPr>
            <a:spLocks noChangeArrowheads="1"/>
          </p:cNvSpPr>
          <p:nvPr/>
        </p:nvSpPr>
        <p:spPr bwMode="auto">
          <a:xfrm>
            <a:off x="2603612" y="1916832"/>
            <a:ext cx="6984776" cy="1130246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/>
              <a:t>执行</a:t>
            </a:r>
            <a:r>
              <a:rPr lang="en-US" altLang="zh-CN" sz="2400" b="1" dirty="0"/>
              <a:t>DOS</a:t>
            </a:r>
            <a:r>
              <a:rPr lang="zh-CN" altLang="en-US" sz="2400" b="1" dirty="0"/>
              <a:t>功能调用</a:t>
            </a:r>
            <a:r>
              <a:rPr lang="en-US" altLang="zh-CN" sz="2400" b="1" dirty="0"/>
              <a:t>4CH</a:t>
            </a:r>
            <a:r>
              <a:rPr lang="zh-CN" altLang="en-US" sz="2400" b="1" dirty="0"/>
              <a:t>，也可以控制用户程序结束，并返回</a:t>
            </a:r>
            <a:r>
              <a:rPr lang="en-US" altLang="zh-CN" sz="2400" b="1" dirty="0"/>
              <a:t>DOS</a:t>
            </a:r>
            <a:r>
              <a:rPr lang="zh-CN" altLang="en-US" sz="2400" b="1" dirty="0"/>
              <a:t>操作系统。</a:t>
            </a:r>
          </a:p>
        </p:txBody>
      </p:sp>
      <p:sp>
        <p:nvSpPr>
          <p:cNvPr id="1048916" name="Rectangle 5"/>
          <p:cNvSpPr>
            <a:spLocks noChangeArrowheads="1"/>
          </p:cNvSpPr>
          <p:nvPr/>
        </p:nvSpPr>
        <p:spPr bwMode="auto">
          <a:xfrm>
            <a:off x="3935760" y="3356992"/>
            <a:ext cx="2608278" cy="11339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/>
              <a:t> MOV  AH</a:t>
            </a:r>
            <a:r>
              <a:rPr lang="zh-CN" altLang="en-US" sz="2400" b="1"/>
              <a:t>，</a:t>
            </a:r>
            <a:r>
              <a:rPr lang="en-US" altLang="zh-CN" sz="2400" b="1"/>
              <a:t>4CH </a:t>
            </a:r>
            <a:br>
              <a:rPr lang="en-US" altLang="zh-CN" sz="2400" b="1"/>
            </a:br>
            <a:r>
              <a:rPr lang="en-US" altLang="zh-CN" sz="2400" b="1"/>
              <a:t> INT     21H</a:t>
            </a:r>
          </a:p>
        </p:txBody>
      </p:sp>
      <p:sp>
        <p:nvSpPr>
          <p:cNvPr id="1048917" name="Text Box 5"/>
          <p:cNvSpPr txBox="1">
            <a:spLocks noChangeArrowheads="1"/>
          </p:cNvSpPr>
          <p:nvPr/>
        </p:nvSpPr>
        <p:spPr bwMode="auto">
          <a:xfrm>
            <a:off x="2237607" y="944141"/>
            <a:ext cx="3962400" cy="461665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、返回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5" grpId="0"/>
      <p:bldP spid="1048916" grpId="0"/>
      <p:bldP spid="10489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1"/>
          <p:cNvGrpSpPr/>
          <p:nvPr/>
        </p:nvGrpSpPr>
        <p:grpSpPr>
          <a:xfrm>
            <a:off x="2351584" y="0"/>
            <a:ext cx="7200800" cy="839639"/>
            <a:chOff x="827584" y="0"/>
            <a:chExt cx="7200800" cy="839639"/>
          </a:xfrm>
        </p:grpSpPr>
        <p:sp>
          <p:nvSpPr>
            <p:cNvPr id="1048606" name="六边形 2"/>
            <p:cNvSpPr/>
            <p:nvPr/>
          </p:nvSpPr>
          <p:spPr>
            <a:xfrm>
              <a:off x="1119858" y="93956"/>
              <a:ext cx="690852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13.1.2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汇编语言语句类型及格式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6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07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08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7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09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10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611" name="矩形 9"/>
          <p:cNvSpPr/>
          <p:nvPr/>
        </p:nvSpPr>
        <p:spPr>
          <a:xfrm>
            <a:off x="1919536" y="1435197"/>
            <a:ext cx="8350760" cy="624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汇编语言源程序语句：指令性语句和指示性语句。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2" name="矩形 10"/>
          <p:cNvSpPr/>
          <p:nvPr/>
        </p:nvSpPr>
        <p:spPr>
          <a:xfrm>
            <a:off x="1921704" y="2276872"/>
            <a:ext cx="8278752" cy="122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指令性语句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：由指令系统中助记符组成的语句，汇编后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可被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执行的目标代码。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3" name="矩形 11"/>
          <p:cNvSpPr/>
          <p:nvPr/>
        </p:nvSpPr>
        <p:spPr>
          <a:xfrm>
            <a:off x="1919536" y="3717032"/>
            <a:ext cx="8278752" cy="1831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指示性语句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：用于告诉汇编程序如何对源程序进行汇编，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不生成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可执行的目标代码，又称为伪操作语句或伪指令。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1" grpId="0"/>
      <p:bldP spid="1048612" grpId="0"/>
      <p:bldP spid="10486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矩形 2"/>
          <p:cNvSpPr/>
          <p:nvPr/>
        </p:nvSpPr>
        <p:spPr>
          <a:xfrm>
            <a:off x="2063552" y="1747666"/>
            <a:ext cx="8136904" cy="675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标号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:}  {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操作码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操作数，操作数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}{;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注释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矩形 4"/>
          <p:cNvSpPr/>
          <p:nvPr/>
        </p:nvSpPr>
        <p:spPr>
          <a:xfrm>
            <a:off x="2135560" y="3645024"/>
            <a:ext cx="8136904" cy="675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名字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伪指令   操作数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，操作数，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}{;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注释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组合 24"/>
          <p:cNvGrpSpPr/>
          <p:nvPr/>
        </p:nvGrpSpPr>
        <p:grpSpPr>
          <a:xfrm>
            <a:off x="1707902" y="980728"/>
            <a:ext cx="6476330" cy="624530"/>
            <a:chOff x="183902" y="980728"/>
            <a:chExt cx="6476330" cy="624530"/>
          </a:xfrm>
        </p:grpSpPr>
        <p:sp>
          <p:nvSpPr>
            <p:cNvPr id="1048616" name="矩形 1"/>
            <p:cNvSpPr/>
            <p:nvPr/>
          </p:nvSpPr>
          <p:spPr>
            <a:xfrm>
              <a:off x="755576" y="980728"/>
              <a:ext cx="5904656" cy="624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指令性语句格式：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" name="组合 18"/>
            <p:cNvGrpSpPr/>
            <p:nvPr/>
          </p:nvGrpSpPr>
          <p:grpSpPr>
            <a:xfrm>
              <a:off x="183902" y="1077830"/>
              <a:ext cx="571674" cy="464371"/>
              <a:chOff x="200731" y="3756717"/>
              <a:chExt cx="571674" cy="464371"/>
            </a:xfrm>
          </p:grpSpPr>
          <p:pic>
            <p:nvPicPr>
              <p:cNvPr id="2097154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55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91" name="组合 25"/>
          <p:cNvGrpSpPr/>
          <p:nvPr/>
        </p:nvGrpSpPr>
        <p:grpSpPr>
          <a:xfrm>
            <a:off x="1707902" y="2924944"/>
            <a:ext cx="8708578" cy="624530"/>
            <a:chOff x="183902" y="3812582"/>
            <a:chExt cx="8708578" cy="624530"/>
          </a:xfrm>
        </p:grpSpPr>
        <p:sp>
          <p:nvSpPr>
            <p:cNvPr id="1048617" name="矩形 3"/>
            <p:cNvSpPr/>
            <p:nvPr/>
          </p:nvSpPr>
          <p:spPr>
            <a:xfrm>
              <a:off x="755576" y="3812582"/>
              <a:ext cx="8136904" cy="624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指示性语句格式：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" name="组合 21"/>
            <p:cNvGrpSpPr/>
            <p:nvPr/>
          </p:nvGrpSpPr>
          <p:grpSpPr>
            <a:xfrm>
              <a:off x="183902" y="3932751"/>
              <a:ext cx="571674" cy="464371"/>
              <a:chOff x="200731" y="3756717"/>
              <a:chExt cx="571674" cy="464371"/>
            </a:xfrm>
          </p:grpSpPr>
          <p:pic>
            <p:nvPicPr>
              <p:cNvPr id="2097156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57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4" grpId="0"/>
      <p:bldP spid="10486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1"/>
          <p:cNvGrpSpPr/>
          <p:nvPr/>
        </p:nvGrpSpPr>
        <p:grpSpPr>
          <a:xfrm>
            <a:off x="2351584" y="0"/>
            <a:ext cx="5832648" cy="839639"/>
            <a:chOff x="827584" y="0"/>
            <a:chExt cx="5832648" cy="839639"/>
          </a:xfrm>
        </p:grpSpPr>
        <p:sp>
          <p:nvSpPr>
            <p:cNvPr id="1048618" name="六边形 2"/>
            <p:cNvSpPr/>
            <p:nvPr/>
          </p:nvSpPr>
          <p:spPr>
            <a:xfrm>
              <a:off x="1119858" y="93956"/>
              <a:ext cx="554037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13.1.3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数据项及表达式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5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19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20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96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21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22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97" name="组合 19"/>
          <p:cNvGrpSpPr/>
          <p:nvPr/>
        </p:nvGrpSpPr>
        <p:grpSpPr>
          <a:xfrm>
            <a:off x="3047393" y="2200073"/>
            <a:ext cx="2977872" cy="2078899"/>
            <a:chOff x="1523393" y="2200073"/>
            <a:chExt cx="2977872" cy="2078899"/>
          </a:xfrm>
        </p:grpSpPr>
        <p:sp>
          <p:nvSpPr>
            <p:cNvPr id="1048623" name="文本框 9"/>
            <p:cNvSpPr txBox="1"/>
            <p:nvPr/>
          </p:nvSpPr>
          <p:spPr>
            <a:xfrm>
              <a:off x="1523393" y="2996952"/>
              <a:ext cx="12496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操作数</a:t>
              </a:r>
            </a:p>
          </p:txBody>
        </p:sp>
        <p:sp>
          <p:nvSpPr>
            <p:cNvPr id="1048624" name="左大括号 10"/>
            <p:cNvSpPr/>
            <p:nvPr/>
          </p:nvSpPr>
          <p:spPr>
            <a:xfrm>
              <a:off x="2756773" y="2461683"/>
              <a:ext cx="360040" cy="1593758"/>
            </a:xfrm>
            <a:prstGeom prst="leftBrace">
              <a:avLst>
                <a:gd name="adj1" fmla="val 36552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25" name="文本框 11"/>
            <p:cNvSpPr txBox="1"/>
            <p:nvPr/>
          </p:nvSpPr>
          <p:spPr>
            <a:xfrm>
              <a:off x="3251585" y="2200073"/>
              <a:ext cx="12496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寄存器</a:t>
              </a:r>
            </a:p>
          </p:txBody>
        </p:sp>
        <p:sp>
          <p:nvSpPr>
            <p:cNvPr id="1048626" name="文本框 12"/>
            <p:cNvSpPr txBox="1"/>
            <p:nvPr/>
          </p:nvSpPr>
          <p:spPr>
            <a:xfrm>
              <a:off x="3251585" y="3006864"/>
              <a:ext cx="12496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存储器</a:t>
              </a:r>
            </a:p>
          </p:txBody>
        </p:sp>
        <p:sp>
          <p:nvSpPr>
            <p:cNvPr id="1048627" name="文本框 13"/>
            <p:cNvSpPr txBox="1"/>
            <p:nvPr/>
          </p:nvSpPr>
          <p:spPr>
            <a:xfrm>
              <a:off x="3251585" y="3793831"/>
              <a:ext cx="1249680" cy="485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数据项</a:t>
              </a:r>
            </a:p>
          </p:txBody>
        </p:sp>
      </p:grpSp>
      <p:grpSp>
        <p:nvGrpSpPr>
          <p:cNvPr id="98" name="组合 20"/>
          <p:cNvGrpSpPr/>
          <p:nvPr/>
        </p:nvGrpSpPr>
        <p:grpSpPr>
          <a:xfrm>
            <a:off x="6042278" y="2905780"/>
            <a:ext cx="1735449" cy="2261374"/>
            <a:chOff x="4518278" y="2905780"/>
            <a:chExt cx="1735449" cy="2261374"/>
          </a:xfrm>
        </p:grpSpPr>
        <p:sp>
          <p:nvSpPr>
            <p:cNvPr id="1048628" name="左大括号 14"/>
            <p:cNvSpPr/>
            <p:nvPr/>
          </p:nvSpPr>
          <p:spPr>
            <a:xfrm>
              <a:off x="4518278" y="3114546"/>
              <a:ext cx="360040" cy="1898630"/>
            </a:xfrm>
            <a:prstGeom prst="leftBrace">
              <a:avLst>
                <a:gd name="adj1" fmla="val 36552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29" name="文本框 15"/>
            <p:cNvSpPr txBox="1"/>
            <p:nvPr/>
          </p:nvSpPr>
          <p:spPr>
            <a:xfrm>
              <a:off x="5004048" y="2905780"/>
              <a:ext cx="8940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常量</a:t>
              </a:r>
            </a:p>
          </p:txBody>
        </p:sp>
        <p:sp>
          <p:nvSpPr>
            <p:cNvPr id="1048630" name="文本框 16"/>
            <p:cNvSpPr txBox="1"/>
            <p:nvPr/>
          </p:nvSpPr>
          <p:spPr>
            <a:xfrm>
              <a:off x="5004048" y="3517408"/>
              <a:ext cx="8940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标号</a:t>
              </a:r>
            </a:p>
          </p:txBody>
        </p:sp>
        <p:sp>
          <p:nvSpPr>
            <p:cNvPr id="1048631" name="文本框 17"/>
            <p:cNvSpPr txBox="1"/>
            <p:nvPr/>
          </p:nvSpPr>
          <p:spPr>
            <a:xfrm>
              <a:off x="5004047" y="4103054"/>
              <a:ext cx="12496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变量名</a:t>
              </a:r>
            </a:p>
          </p:txBody>
        </p:sp>
        <p:sp>
          <p:nvSpPr>
            <p:cNvPr id="1048632" name="文本框 18"/>
            <p:cNvSpPr txBox="1"/>
            <p:nvPr/>
          </p:nvSpPr>
          <p:spPr>
            <a:xfrm>
              <a:off x="5000991" y="4682014"/>
              <a:ext cx="12496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表达式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5"/>
          <p:cNvGrpSpPr/>
          <p:nvPr/>
        </p:nvGrpSpPr>
        <p:grpSpPr>
          <a:xfrm>
            <a:off x="2423592" y="116632"/>
            <a:ext cx="1434796" cy="529359"/>
            <a:chOff x="899592" y="116632"/>
            <a:chExt cx="1434796" cy="529359"/>
          </a:xfrm>
        </p:grpSpPr>
        <p:grpSp>
          <p:nvGrpSpPr>
            <p:cNvPr id="101" name="组合 1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33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634" name="椭圆 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635" name="文本框 4"/>
            <p:cNvSpPr txBox="1"/>
            <p:nvPr/>
          </p:nvSpPr>
          <p:spPr>
            <a:xfrm>
              <a:off x="1440308" y="128162"/>
              <a:ext cx="8940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常量</a:t>
              </a:r>
            </a:p>
          </p:txBody>
        </p:sp>
      </p:grpSp>
      <p:sp>
        <p:nvSpPr>
          <p:cNvPr id="1048636" name="Rectangle 6"/>
          <p:cNvSpPr>
            <a:spLocks noChangeArrowheads="1"/>
          </p:cNvSpPr>
          <p:nvPr/>
        </p:nvSpPr>
        <p:spPr bwMode="auto">
          <a:xfrm>
            <a:off x="5447928" y="114339"/>
            <a:ext cx="5869027" cy="34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1400" b="1" dirty="0"/>
          </a:p>
        </p:txBody>
      </p:sp>
      <p:sp>
        <p:nvSpPr>
          <p:cNvPr id="1048637" name="文本框 10"/>
          <p:cNvSpPr txBox="1"/>
          <p:nvPr/>
        </p:nvSpPr>
        <p:spPr>
          <a:xfrm>
            <a:off x="2964308" y="4293096"/>
            <a:ext cx="2011680" cy="43434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字符串常量：</a:t>
            </a:r>
          </a:p>
        </p:txBody>
      </p:sp>
      <p:sp>
        <p:nvSpPr>
          <p:cNvPr id="1048638" name="文本框 11"/>
          <p:cNvSpPr txBox="1"/>
          <p:nvPr/>
        </p:nvSpPr>
        <p:spPr>
          <a:xfrm>
            <a:off x="2840575" y="980728"/>
            <a:ext cx="1706880" cy="434341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数字常量：</a:t>
            </a:r>
          </a:p>
        </p:txBody>
      </p:sp>
      <p:sp>
        <p:nvSpPr>
          <p:cNvPr id="1048639" name="矩形 12"/>
          <p:cNvSpPr/>
          <p:nvPr/>
        </p:nvSpPr>
        <p:spPr>
          <a:xfrm>
            <a:off x="2567608" y="4718749"/>
            <a:ext cx="6783817" cy="10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常量：用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单引号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括起来的一个或多个字符，其值为这些字符的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码值。</a:t>
            </a: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1FDBECD7-0AAD-4345-8BFB-15087362AD05}"/>
              </a:ext>
            </a:extLst>
          </p:cNvPr>
          <p:cNvSpPr/>
          <p:nvPr/>
        </p:nvSpPr>
        <p:spPr>
          <a:xfrm>
            <a:off x="2435141" y="1445459"/>
            <a:ext cx="7405275" cy="293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</a:rPr>
              <a:t>二</a:t>
            </a:r>
            <a:r>
              <a:rPr lang="zh-CN" altLang="en-US" sz="2400" b="1" dirty="0"/>
              <a:t>进制数 ：以字母</a:t>
            </a: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zh-CN" altLang="en-US" sz="2400" b="1" dirty="0"/>
              <a:t>结尾，如</a:t>
            </a:r>
            <a:r>
              <a:rPr lang="en-US" altLang="zh-CN" sz="2400" b="1" dirty="0"/>
              <a:t>01001001B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</a:rPr>
              <a:t>八</a:t>
            </a:r>
            <a:r>
              <a:rPr lang="zh-CN" altLang="en-US" sz="2400" b="1" dirty="0"/>
              <a:t>进制数 ：以字母</a:t>
            </a:r>
            <a:r>
              <a:rPr lang="en-US" altLang="zh-CN" sz="2400" b="1" dirty="0">
                <a:solidFill>
                  <a:srgbClr val="FF0000"/>
                </a:solidFill>
              </a:rPr>
              <a:t>O</a:t>
            </a:r>
            <a:r>
              <a:rPr lang="zh-CN" altLang="en-US" sz="2400" b="1" dirty="0">
                <a:solidFill>
                  <a:srgbClr val="FF0000"/>
                </a:solidFill>
              </a:rPr>
              <a:t>或</a:t>
            </a:r>
            <a:r>
              <a:rPr lang="en-US" altLang="zh-CN" sz="2400" b="1" dirty="0">
                <a:solidFill>
                  <a:srgbClr val="FF0000"/>
                </a:solidFill>
              </a:rPr>
              <a:t>Q</a:t>
            </a:r>
            <a:r>
              <a:rPr lang="zh-CN" altLang="en-US" sz="2400" b="1" dirty="0"/>
              <a:t>结尾，如</a:t>
            </a:r>
            <a:r>
              <a:rPr lang="en-US" altLang="zh-CN" sz="2400" b="1" dirty="0"/>
              <a:t>631Q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</a:rPr>
              <a:t>十</a:t>
            </a:r>
            <a:r>
              <a:rPr lang="zh-CN" altLang="en-US" sz="2400" b="1" dirty="0"/>
              <a:t>进制数：以字母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zh-CN" altLang="en-US" sz="2400" b="1" dirty="0"/>
              <a:t>结尾或不加结尾。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</a:rPr>
              <a:t>十六</a:t>
            </a:r>
            <a:r>
              <a:rPr lang="zh-CN" altLang="en-US" sz="2400" b="1" dirty="0"/>
              <a:t>进制数：以字母</a:t>
            </a:r>
            <a:r>
              <a:rPr lang="en-US" altLang="zh-CN" sz="2400" b="1" dirty="0">
                <a:solidFill>
                  <a:srgbClr val="FF0000"/>
                </a:solidFill>
              </a:rPr>
              <a:t>H</a:t>
            </a:r>
            <a:r>
              <a:rPr lang="zh-CN" altLang="en-US" sz="2400" b="1" dirty="0"/>
              <a:t>结尾，若以字母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开始的十六进制数，前面要加一个数字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b="1" dirty="0"/>
              <a:t>，如</a:t>
            </a:r>
            <a:r>
              <a:rPr lang="en-US" altLang="zh-CN" sz="2400" b="1" dirty="0"/>
              <a:t>0FEH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7" grpId="0" animBg="1"/>
      <p:bldP spid="104863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4283</Words>
  <Application>Microsoft Office PowerPoint</Application>
  <PresentationFormat>宽屏</PresentationFormat>
  <Paragraphs>416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陈麒至</cp:lastModifiedBy>
  <cp:revision>77</cp:revision>
  <dcterms:created xsi:type="dcterms:W3CDTF">2017-01-13T23:54:50Z</dcterms:created>
  <dcterms:modified xsi:type="dcterms:W3CDTF">2020-12-28T12:54:06Z</dcterms:modified>
</cp:coreProperties>
</file>