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870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1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86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7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1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2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3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5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2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3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5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0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1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9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7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8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4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25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4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5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"/>
          <p:cNvGrpSpPr/>
          <p:nvPr/>
        </p:nvGrpSpPr>
        <p:grpSpPr>
          <a:xfrm>
            <a:off x="2351584" y="0"/>
            <a:ext cx="6624736" cy="839639"/>
            <a:chOff x="827584" y="0"/>
            <a:chExt cx="6624736" cy="839639"/>
          </a:xfrm>
        </p:grpSpPr>
        <p:sp>
          <p:nvSpPr>
            <p:cNvPr id="1048581" name="六边形 7"/>
            <p:cNvSpPr/>
            <p:nvPr/>
          </p:nvSpPr>
          <p:spPr>
            <a:xfrm>
              <a:off x="1119858" y="93956"/>
              <a:ext cx="633246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13.4 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汇编语言程序设计基础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3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5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1" name="组合 3"/>
          <p:cNvGrpSpPr/>
          <p:nvPr/>
        </p:nvGrpSpPr>
        <p:grpSpPr>
          <a:xfrm>
            <a:off x="767408" y="1234452"/>
            <a:ext cx="2857196" cy="529359"/>
            <a:chOff x="317276" y="1196752"/>
            <a:chExt cx="2857196" cy="529359"/>
          </a:xfrm>
        </p:grpSpPr>
        <p:grpSp>
          <p:nvGrpSpPr>
            <p:cNvPr id="32" name="组合 9"/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58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588" name="文本框 1"/>
            <p:cNvSpPr txBox="1"/>
            <p:nvPr/>
          </p:nvSpPr>
          <p:spPr>
            <a:xfrm>
              <a:off x="857992" y="1208305"/>
              <a:ext cx="23164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顺序程序设计</a:t>
              </a:r>
            </a:p>
          </p:txBody>
        </p:sp>
      </p:grpSp>
      <p:sp>
        <p:nvSpPr>
          <p:cNvPr id="1048589" name="矩形 13313"/>
          <p:cNvSpPr>
            <a:spLocks noChangeArrowheads="1"/>
          </p:cNvSpPr>
          <p:nvPr/>
        </p:nvSpPr>
        <p:spPr bwMode="auto">
          <a:xfrm>
            <a:off x="1031991" y="2093423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例，  利用学号查学生的数学成绩表。</a:t>
            </a:r>
          </a:p>
        </p:txBody>
      </p:sp>
      <p:sp>
        <p:nvSpPr>
          <p:cNvPr id="1048590" name="矩形 4"/>
          <p:cNvSpPr/>
          <p:nvPr/>
        </p:nvSpPr>
        <p:spPr>
          <a:xfrm>
            <a:off x="911424" y="2896309"/>
            <a:ext cx="7632848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DATA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TABLE    DB     81, 78, 90, 64, 85, 76, 93, 82, 57, 80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DB     73, 62, 87, 77, 74, 86, 95, 91, 82, 71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NUM       DB      8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MATH     DB     ?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DATA      ENDS</a:t>
            </a:r>
          </a:p>
        </p:txBody>
      </p:sp>
      <p:pic>
        <p:nvPicPr>
          <p:cNvPr id="17" name="Picture 132">
            <a:extLst>
              <a:ext uri="{FF2B5EF4-FFF2-40B4-BE49-F238E27FC236}">
                <a16:creationId xmlns:a16="http://schemas.microsoft.com/office/drawing/2014/main" id="{F5DB86A3-77CD-42C5-8A2E-2CCEF0F8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87" y="980728"/>
            <a:ext cx="2370360" cy="565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/>
      <p:bldP spid="10485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40"/>
          <p:cNvGrpSpPr/>
          <p:nvPr/>
        </p:nvGrpSpPr>
        <p:grpSpPr>
          <a:xfrm>
            <a:off x="3683794" y="123825"/>
            <a:ext cx="5220518" cy="6689725"/>
            <a:chOff x="2159794" y="123825"/>
            <a:chExt cx="5220518" cy="6689725"/>
          </a:xfrm>
        </p:grpSpPr>
        <p:sp>
          <p:nvSpPr>
            <p:cNvPr id="1048643" name="流程图: 过程 41985"/>
            <p:cNvSpPr>
              <a:spLocks noChangeArrowheads="1"/>
            </p:cNvSpPr>
            <p:nvPr/>
          </p:nvSpPr>
          <p:spPr bwMode="auto">
            <a:xfrm>
              <a:off x="3243263" y="800100"/>
              <a:ext cx="24384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BX←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表首址</a:t>
              </a:r>
            </a:p>
          </p:txBody>
        </p:sp>
        <p:sp>
          <p:nvSpPr>
            <p:cNvPr id="1048644" name="流程图: 过程 41986"/>
            <p:cNvSpPr>
              <a:spLocks noChangeArrowheads="1"/>
            </p:cNvSpPr>
            <p:nvPr/>
          </p:nvSpPr>
          <p:spPr bwMode="auto">
            <a:xfrm>
              <a:off x="2481263" y="1409700"/>
              <a:ext cx="37338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求查表地址：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BX←(N-1)*2+(BX)</a:t>
              </a:r>
            </a:p>
          </p:txBody>
        </p:sp>
        <p:sp>
          <p:nvSpPr>
            <p:cNvPr id="1048645" name="流程图: 过程 41987"/>
            <p:cNvSpPr>
              <a:spLocks noChangeArrowheads="1"/>
            </p:cNvSpPr>
            <p:nvPr/>
          </p:nvSpPr>
          <p:spPr bwMode="auto">
            <a:xfrm>
              <a:off x="2481263" y="2019300"/>
              <a:ext cx="37338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获得入口地址：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DX ←((BX))</a:t>
              </a:r>
            </a:p>
          </p:txBody>
        </p:sp>
        <p:sp>
          <p:nvSpPr>
            <p:cNvPr id="1048646" name="流程图: 决策 41988"/>
            <p:cNvSpPr>
              <a:spLocks noChangeArrowheads="1"/>
            </p:cNvSpPr>
            <p:nvPr/>
          </p:nvSpPr>
          <p:spPr bwMode="auto">
            <a:xfrm>
              <a:off x="3395663" y="2628900"/>
              <a:ext cx="23622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(DX)=? </a:t>
              </a:r>
            </a:p>
          </p:txBody>
        </p:sp>
        <p:sp>
          <p:nvSpPr>
            <p:cNvPr id="1048647" name="流程图: 过程 41989"/>
            <p:cNvSpPr>
              <a:spLocks noChangeArrowheads="1"/>
            </p:cNvSpPr>
            <p:nvPr/>
          </p:nvSpPr>
          <p:spPr bwMode="auto">
            <a:xfrm>
              <a:off x="2362199" y="4152900"/>
              <a:ext cx="1139825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48" name="流程图: 过程 41990"/>
            <p:cNvSpPr>
              <a:spLocks noChangeArrowheads="1"/>
            </p:cNvSpPr>
            <p:nvPr/>
          </p:nvSpPr>
          <p:spPr bwMode="auto">
            <a:xfrm>
              <a:off x="4052982" y="4152900"/>
              <a:ext cx="1128617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49" name="流程图: 过程 41991"/>
            <p:cNvSpPr>
              <a:spLocks noChangeArrowheads="1"/>
            </p:cNvSpPr>
            <p:nvPr/>
          </p:nvSpPr>
          <p:spPr bwMode="auto">
            <a:xfrm>
              <a:off x="6105523" y="4144496"/>
              <a:ext cx="1143000" cy="8382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50" name="流程图: 终止 41992"/>
            <p:cNvSpPr>
              <a:spLocks noChangeArrowheads="1"/>
            </p:cNvSpPr>
            <p:nvPr/>
          </p:nvSpPr>
          <p:spPr bwMode="auto">
            <a:xfrm>
              <a:off x="3809355" y="5805264"/>
              <a:ext cx="1482725" cy="457200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结  束</a:t>
              </a:r>
            </a:p>
          </p:txBody>
        </p:sp>
        <p:sp>
          <p:nvSpPr>
            <p:cNvPr id="1048651" name="直接连接符 41993"/>
            <p:cNvSpPr>
              <a:spLocks noChangeShapeType="1"/>
            </p:cNvSpPr>
            <p:nvPr/>
          </p:nvSpPr>
          <p:spPr bwMode="auto">
            <a:xfrm>
              <a:off x="4530472" y="5715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2" name="直接连接符 41994"/>
            <p:cNvSpPr>
              <a:spLocks noChangeShapeType="1"/>
            </p:cNvSpPr>
            <p:nvPr/>
          </p:nvSpPr>
          <p:spPr bwMode="auto">
            <a:xfrm>
              <a:off x="4538663" y="11811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3" name="直接连接符 41995"/>
            <p:cNvSpPr>
              <a:spLocks noChangeShapeType="1"/>
            </p:cNvSpPr>
            <p:nvPr/>
          </p:nvSpPr>
          <p:spPr bwMode="auto">
            <a:xfrm>
              <a:off x="4538663" y="17907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4" name="直接连接符 41996"/>
            <p:cNvSpPr>
              <a:spLocks noChangeShapeType="1"/>
            </p:cNvSpPr>
            <p:nvPr/>
          </p:nvSpPr>
          <p:spPr bwMode="auto">
            <a:xfrm>
              <a:off x="4538663" y="2400300"/>
              <a:ext cx="1587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5" name="直接连接符 41997"/>
            <p:cNvSpPr>
              <a:spLocks noChangeShapeType="1"/>
            </p:cNvSpPr>
            <p:nvPr/>
          </p:nvSpPr>
          <p:spPr bwMode="auto">
            <a:xfrm>
              <a:off x="4538663" y="3259138"/>
              <a:ext cx="0" cy="36036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6" name="直接连接符 41998"/>
            <p:cNvSpPr>
              <a:spLocks noChangeShapeType="1"/>
            </p:cNvSpPr>
            <p:nvPr/>
          </p:nvSpPr>
          <p:spPr bwMode="auto">
            <a:xfrm>
              <a:off x="4467225" y="3619500"/>
              <a:ext cx="2133600" cy="15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7" name="直接连接符 41999"/>
            <p:cNvSpPr>
              <a:spLocks noChangeShapeType="1"/>
            </p:cNvSpPr>
            <p:nvPr/>
          </p:nvSpPr>
          <p:spPr bwMode="auto">
            <a:xfrm flipH="1">
              <a:off x="2867025" y="3619500"/>
              <a:ext cx="1671638" cy="158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8" name="直接连接符 42000"/>
            <p:cNvSpPr>
              <a:spLocks noChangeShapeType="1"/>
            </p:cNvSpPr>
            <p:nvPr/>
          </p:nvSpPr>
          <p:spPr bwMode="auto">
            <a:xfrm>
              <a:off x="2867025" y="3619500"/>
              <a:ext cx="1588" cy="533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59" name="直接连接符 42001"/>
            <p:cNvSpPr>
              <a:spLocks noChangeShapeType="1"/>
            </p:cNvSpPr>
            <p:nvPr/>
          </p:nvSpPr>
          <p:spPr bwMode="auto">
            <a:xfrm>
              <a:off x="4543425" y="3619500"/>
              <a:ext cx="1588" cy="533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0" name="直接连接符 42002"/>
            <p:cNvSpPr>
              <a:spLocks noChangeShapeType="1"/>
            </p:cNvSpPr>
            <p:nvPr/>
          </p:nvSpPr>
          <p:spPr bwMode="auto">
            <a:xfrm>
              <a:off x="6600825" y="3621599"/>
              <a:ext cx="1588" cy="50380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1" name="直接连接符 42003"/>
            <p:cNvSpPr>
              <a:spLocks noChangeShapeType="1"/>
            </p:cNvSpPr>
            <p:nvPr/>
          </p:nvSpPr>
          <p:spPr bwMode="auto">
            <a:xfrm>
              <a:off x="2943224" y="5448299"/>
              <a:ext cx="4416767" cy="681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2" name="直接连接符 42004"/>
            <p:cNvSpPr>
              <a:spLocks noChangeShapeType="1"/>
            </p:cNvSpPr>
            <p:nvPr/>
          </p:nvSpPr>
          <p:spPr bwMode="auto">
            <a:xfrm>
              <a:off x="4589145" y="4991100"/>
              <a:ext cx="1588" cy="4572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3" name="直接连接符 42005"/>
            <p:cNvSpPr>
              <a:spLocks noChangeShapeType="1"/>
            </p:cNvSpPr>
            <p:nvPr/>
          </p:nvSpPr>
          <p:spPr bwMode="auto">
            <a:xfrm flipV="1">
              <a:off x="2943225" y="4991100"/>
              <a:ext cx="1588" cy="4572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 type="none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4" name="直接连接符 42006"/>
            <p:cNvSpPr>
              <a:spLocks noChangeShapeType="1"/>
            </p:cNvSpPr>
            <p:nvPr/>
          </p:nvSpPr>
          <p:spPr bwMode="auto">
            <a:xfrm>
              <a:off x="4589780" y="5419725"/>
              <a:ext cx="1588" cy="3810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65" name="文本框 42007"/>
            <p:cNvSpPr txBox="1">
              <a:spLocks noChangeArrowheads="1"/>
            </p:cNvSpPr>
            <p:nvPr/>
          </p:nvSpPr>
          <p:spPr bwMode="auto">
            <a:xfrm>
              <a:off x="2159794" y="3716338"/>
              <a:ext cx="9144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N=1</a:t>
              </a:r>
            </a:p>
          </p:txBody>
        </p:sp>
        <p:sp>
          <p:nvSpPr>
            <p:cNvPr id="1048666" name="文本框 42008"/>
            <p:cNvSpPr txBox="1">
              <a:spLocks noChangeArrowheads="1"/>
            </p:cNvSpPr>
            <p:nvPr/>
          </p:nvSpPr>
          <p:spPr bwMode="auto">
            <a:xfrm>
              <a:off x="2405157" y="4363878"/>
              <a:ext cx="1066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BRAN1</a:t>
              </a:r>
            </a:p>
          </p:txBody>
        </p:sp>
        <p:sp>
          <p:nvSpPr>
            <p:cNvPr id="1048667" name="文本框 42009"/>
            <p:cNvSpPr txBox="1">
              <a:spLocks noChangeArrowheads="1"/>
            </p:cNvSpPr>
            <p:nvPr/>
          </p:nvSpPr>
          <p:spPr bwMode="auto">
            <a:xfrm>
              <a:off x="3929063" y="3687763"/>
              <a:ext cx="838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N=2</a:t>
              </a:r>
            </a:p>
          </p:txBody>
        </p:sp>
        <p:sp>
          <p:nvSpPr>
            <p:cNvPr id="1048668" name="文本框 42010"/>
            <p:cNvSpPr txBox="1">
              <a:spLocks noChangeArrowheads="1"/>
            </p:cNvSpPr>
            <p:nvPr/>
          </p:nvSpPr>
          <p:spPr bwMode="auto">
            <a:xfrm>
              <a:off x="4139952" y="4363877"/>
              <a:ext cx="1143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BRAN2</a:t>
              </a:r>
            </a:p>
          </p:txBody>
        </p:sp>
        <p:sp>
          <p:nvSpPr>
            <p:cNvPr id="1048669" name="文本框 42011"/>
            <p:cNvSpPr txBox="1">
              <a:spLocks noChangeArrowheads="1"/>
            </p:cNvSpPr>
            <p:nvPr/>
          </p:nvSpPr>
          <p:spPr bwMode="auto">
            <a:xfrm>
              <a:off x="5855493" y="3681413"/>
              <a:ext cx="95726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N=10</a:t>
              </a:r>
            </a:p>
          </p:txBody>
        </p:sp>
        <p:sp>
          <p:nvSpPr>
            <p:cNvPr id="1048670" name="文本框 42012"/>
            <p:cNvSpPr txBox="1">
              <a:spLocks noChangeArrowheads="1"/>
            </p:cNvSpPr>
            <p:nvPr/>
          </p:nvSpPr>
          <p:spPr bwMode="auto">
            <a:xfrm>
              <a:off x="6067425" y="4326651"/>
              <a:ext cx="1219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BRAN10</a:t>
              </a:r>
            </a:p>
          </p:txBody>
        </p:sp>
        <p:sp>
          <p:nvSpPr>
            <p:cNvPr id="1048671" name="文本框 42013"/>
            <p:cNvSpPr txBox="1">
              <a:spLocks noChangeArrowheads="1"/>
            </p:cNvSpPr>
            <p:nvPr/>
          </p:nvSpPr>
          <p:spPr bwMode="auto">
            <a:xfrm>
              <a:off x="5204072" y="4251325"/>
              <a:ext cx="990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048672" name="文本框 42014"/>
            <p:cNvSpPr txBox="1">
              <a:spLocks noChangeArrowheads="1"/>
            </p:cNvSpPr>
            <p:nvPr/>
          </p:nvSpPr>
          <p:spPr bwMode="auto">
            <a:xfrm>
              <a:off x="3132138" y="6356350"/>
              <a:ext cx="3201987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多路分支结构流程图</a:t>
              </a:r>
            </a:p>
          </p:txBody>
        </p:sp>
        <p:sp>
          <p:nvSpPr>
            <p:cNvPr id="1048673" name="直接连接符 42015"/>
            <p:cNvSpPr>
              <a:spLocks noChangeShapeType="1"/>
            </p:cNvSpPr>
            <p:nvPr/>
          </p:nvSpPr>
          <p:spPr bwMode="auto">
            <a:xfrm flipH="1" flipV="1">
              <a:off x="6675437" y="4991100"/>
              <a:ext cx="1588" cy="46609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 type="none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74" name="流程图: 终止 42016"/>
            <p:cNvSpPr>
              <a:spLocks noChangeArrowheads="1"/>
            </p:cNvSpPr>
            <p:nvPr/>
          </p:nvSpPr>
          <p:spPr bwMode="auto">
            <a:xfrm>
              <a:off x="3779838" y="123825"/>
              <a:ext cx="1482725" cy="457200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开 始</a:t>
              </a:r>
            </a:p>
          </p:txBody>
        </p:sp>
        <p:cxnSp>
          <p:nvCxnSpPr>
            <p:cNvPr id="3145734" name="直接连接符 37"/>
            <p:cNvCxnSpPr>
              <a:cxnSpLocks/>
            </p:cNvCxnSpPr>
            <p:nvPr/>
          </p:nvCxnSpPr>
          <p:spPr>
            <a:xfrm>
              <a:off x="5762624" y="2947868"/>
              <a:ext cx="16176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直接连接符 39"/>
            <p:cNvCxnSpPr>
              <a:cxnSpLocks/>
            </p:cNvCxnSpPr>
            <p:nvPr/>
          </p:nvCxnSpPr>
          <p:spPr>
            <a:xfrm>
              <a:off x="7380312" y="2945264"/>
              <a:ext cx="0" cy="25200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矩形 1"/>
          <p:cNvSpPr/>
          <p:nvPr/>
        </p:nvSpPr>
        <p:spPr>
          <a:xfrm>
            <a:off x="2639616" y="980728"/>
            <a:ext cx="7191672" cy="520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DATA    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ATABLE     DW       BRAN1,BRAN2,BRAN3,...,BRAN10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N                 DB         3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DATA        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STACK1      SEGMENT  PARA   STACK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DW       20H DUP (0)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STACK1   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CODE     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ASSUME   CS:CODE, DS:DATA, SS:STACK1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START</a:t>
            </a:r>
            <a:r>
              <a:rPr lang="zh-CN" altLang="en-US" sz="2000" dirty="0">
                <a:latin typeface="Times New Roman" panose="02020603050405020304" pitchFamily="18" charset="0"/>
              </a:rPr>
              <a:t>：   </a:t>
            </a:r>
            <a:r>
              <a:rPr lang="en-US" altLang="zh-CN" sz="2000" dirty="0">
                <a:latin typeface="Times New Roman" panose="02020603050405020304" pitchFamily="18" charset="0"/>
              </a:rPr>
              <a:t>MOV      AX, DATA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MOV      DS, AX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 1"/>
          <p:cNvSpPr txBox="1">
            <a:spLocks noChangeArrowheads="1"/>
          </p:cNvSpPr>
          <p:nvPr/>
        </p:nvSpPr>
        <p:spPr bwMode="auto">
          <a:xfrm>
            <a:off x="1858516" y="1556792"/>
            <a:ext cx="9926116" cy="38817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     AL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      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 BX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ATABLE      ;BX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指向表首址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    BX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                         	;BX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指向查表地址      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 DX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[BX]           		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对应的分支入口地址送到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      DX                 		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对应的分支入口地址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 1"/>
          <p:cNvSpPr txBox="1">
            <a:spLocks noChangeArrowheads="1"/>
          </p:cNvSpPr>
          <p:nvPr/>
        </p:nvSpPr>
        <p:spPr bwMode="auto">
          <a:xfrm>
            <a:off x="3287688" y="764704"/>
            <a:ext cx="4953000" cy="58169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BRAN1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r>
              <a:rPr lang="zh-CN" altLang="en-US" sz="240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BRAN2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BRAN3</a:t>
            </a:r>
            <a:r>
              <a:rPr lang="zh-CN" altLang="en-US" sz="2400">
                <a:latin typeface="Times New Roman" panose="02020603050405020304" pitchFamily="18" charset="0"/>
              </a:rPr>
              <a:t>：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</a:rPr>
              <a:t>JMP    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BRAN10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END1</a:t>
            </a:r>
            <a:r>
              <a:rPr lang="zh-CN" altLang="en-US" sz="2400">
                <a:latin typeface="Times New Roman" panose="02020603050405020304" pitchFamily="18" charset="0"/>
              </a:rPr>
              <a:t>：     </a:t>
            </a:r>
            <a:r>
              <a:rPr lang="en-US" altLang="zh-CN" sz="2400">
                <a:latin typeface="Times New Roman" panose="02020603050405020304" pitchFamily="18" charset="0"/>
              </a:rPr>
              <a:t>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 </a:t>
            </a:r>
            <a:r>
              <a:rPr lang="en-US" altLang="zh-CN" sz="2400">
                <a:latin typeface="Times New Roman" panose="02020603050405020304" pitchFamily="18" charset="0"/>
              </a:rPr>
              <a:t>MOV     AH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4CH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INT     21H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CODE      ENDS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  END    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1"/>
          <p:cNvGrpSpPr/>
          <p:nvPr/>
        </p:nvGrpSpPr>
        <p:grpSpPr>
          <a:xfrm>
            <a:off x="2414476" y="116632"/>
            <a:ext cx="2889436" cy="534773"/>
            <a:chOff x="317276" y="1196752"/>
            <a:chExt cx="2889436" cy="534773"/>
          </a:xfrm>
        </p:grpSpPr>
        <p:grpSp>
          <p:nvGrpSpPr>
            <p:cNvPr id="68" name="组合 2"/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77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78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79" name="文本框 3"/>
            <p:cNvSpPr txBox="1"/>
            <p:nvPr/>
          </p:nvSpPr>
          <p:spPr>
            <a:xfrm>
              <a:off x="857992" y="1208305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循环程序设计</a:t>
              </a:r>
            </a:p>
          </p:txBody>
        </p:sp>
      </p:grpSp>
      <p:sp>
        <p:nvSpPr>
          <p:cNvPr id="1048680" name="矩形 6"/>
          <p:cNvSpPr>
            <a:spLocks noChangeArrowheads="1"/>
          </p:cNvSpPr>
          <p:nvPr/>
        </p:nvSpPr>
        <p:spPr bwMode="auto">
          <a:xfrm>
            <a:off x="1936569" y="955757"/>
            <a:ext cx="312297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、计数循环程序设计</a:t>
            </a:r>
          </a:p>
        </p:txBody>
      </p:sp>
      <p:sp>
        <p:nvSpPr>
          <p:cNvPr id="1048681" name="文本框 7"/>
          <p:cNvSpPr txBox="1"/>
          <p:nvPr/>
        </p:nvSpPr>
        <p:spPr>
          <a:xfrm>
            <a:off x="2383604" y="1628800"/>
            <a:ext cx="7527644" cy="100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例，计算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数字之和，并将结果存入字变量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的程序段。</a:t>
            </a:r>
          </a:p>
        </p:txBody>
      </p:sp>
      <p:sp>
        <p:nvSpPr>
          <p:cNvPr id="1048682" name="文本框 8"/>
          <p:cNvSpPr txBox="1"/>
          <p:nvPr/>
        </p:nvSpPr>
        <p:spPr>
          <a:xfrm>
            <a:off x="2711624" y="3068960"/>
            <a:ext cx="5256584" cy="26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AX,    0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CX,    100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AGAIN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     AX,    CX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LOOP     AGAIN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SUM,  AX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14"/>
          <p:cNvGrpSpPr/>
          <p:nvPr/>
        </p:nvGrpSpPr>
        <p:grpSpPr>
          <a:xfrm>
            <a:off x="7641898" y="3429000"/>
            <a:ext cx="2269350" cy="461665"/>
            <a:chOff x="6117898" y="3429000"/>
            <a:chExt cx="2269350" cy="461665"/>
          </a:xfrm>
        </p:grpSpPr>
        <p:sp>
          <p:nvSpPr>
            <p:cNvPr id="1048683" name="文本框 9"/>
            <p:cNvSpPr txBox="1"/>
            <p:nvPr/>
          </p:nvSpPr>
          <p:spPr>
            <a:xfrm>
              <a:off x="6655684" y="3429000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初始化部分</a:t>
              </a:r>
            </a:p>
          </p:txBody>
        </p:sp>
        <p:cxnSp>
          <p:nvCxnSpPr>
            <p:cNvPr id="3145736" name="直接箭头连接符 13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15"/>
          <p:cNvGrpSpPr/>
          <p:nvPr/>
        </p:nvGrpSpPr>
        <p:grpSpPr>
          <a:xfrm>
            <a:off x="7641898" y="4149080"/>
            <a:ext cx="1650591" cy="461665"/>
            <a:chOff x="6117898" y="3429000"/>
            <a:chExt cx="1650591" cy="461665"/>
          </a:xfrm>
        </p:grpSpPr>
        <p:sp>
          <p:nvSpPr>
            <p:cNvPr id="1048684" name="文本框 16"/>
            <p:cNvSpPr txBox="1"/>
            <p:nvPr/>
          </p:nvSpPr>
          <p:spPr>
            <a:xfrm>
              <a:off x="6655684" y="342900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循环体</a:t>
              </a:r>
            </a:p>
          </p:txBody>
        </p:sp>
        <p:cxnSp>
          <p:nvCxnSpPr>
            <p:cNvPr id="3145737" name="直接箭头连接符 17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8"/>
          <p:cNvGrpSpPr/>
          <p:nvPr/>
        </p:nvGrpSpPr>
        <p:grpSpPr>
          <a:xfrm>
            <a:off x="7641898" y="4653136"/>
            <a:ext cx="1959970" cy="461665"/>
            <a:chOff x="6117898" y="3429000"/>
            <a:chExt cx="1959970" cy="461665"/>
          </a:xfrm>
        </p:grpSpPr>
        <p:sp>
          <p:nvSpPr>
            <p:cNvPr id="1048685" name="文本框 19"/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控制条件</a:t>
              </a:r>
            </a:p>
          </p:txBody>
        </p:sp>
        <p:cxnSp>
          <p:nvCxnSpPr>
            <p:cNvPr id="3145738" name="直接箭头连接符 20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21"/>
          <p:cNvGrpSpPr/>
          <p:nvPr/>
        </p:nvGrpSpPr>
        <p:grpSpPr>
          <a:xfrm>
            <a:off x="7641898" y="5229200"/>
            <a:ext cx="1959970" cy="461665"/>
            <a:chOff x="6117898" y="3429000"/>
            <a:chExt cx="1959970" cy="461665"/>
          </a:xfrm>
        </p:grpSpPr>
        <p:sp>
          <p:nvSpPr>
            <p:cNvPr id="1048686" name="文本框 22"/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结果处理</a:t>
              </a:r>
            </a:p>
          </p:txBody>
        </p:sp>
        <p:cxnSp>
          <p:nvCxnSpPr>
            <p:cNvPr id="3145739" name="直接箭头连接符 23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 animBg="1"/>
      <p:bldP spid="1048681" grpId="0"/>
      <p:bldP spid="10486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矩形 30721"/>
          <p:cNvSpPr>
            <a:spLocks noChangeArrowheads="1"/>
          </p:cNvSpPr>
          <p:nvPr/>
        </p:nvSpPr>
        <p:spPr bwMode="auto">
          <a:xfrm>
            <a:off x="2063552" y="1484784"/>
            <a:ext cx="7848600" cy="10009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例， 数据段的ARY字节数组中存放有10个无符号数，试找出其中最大者送入MAX字节单元。</a:t>
            </a:r>
          </a:p>
        </p:txBody>
      </p:sp>
      <p:sp>
        <p:nvSpPr>
          <p:cNvPr id="1048688" name="矩形 8"/>
          <p:cNvSpPr/>
          <p:nvPr/>
        </p:nvSpPr>
        <p:spPr>
          <a:xfrm>
            <a:off x="2919373" y="2708920"/>
            <a:ext cx="5841764" cy="38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ARY     DB     17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DB     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MAX    DB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END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SEGMENT  PARA  STACK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DW   20H    DUP(0)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ENDS</a:t>
            </a:r>
          </a:p>
        </p:txBody>
      </p:sp>
      <p:sp>
        <p:nvSpPr>
          <p:cNvPr id="1048689" name="矩形 3"/>
          <p:cNvSpPr>
            <a:spLocks noChangeArrowheads="1"/>
          </p:cNvSpPr>
          <p:nvPr/>
        </p:nvSpPr>
        <p:spPr bwMode="auto">
          <a:xfrm>
            <a:off x="1936569" y="908720"/>
            <a:ext cx="374173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、条件判断循环程序设计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7" grpId="0"/>
      <p:bldP spid="1048688" grpId="0"/>
      <p:bldP spid="10486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对象 317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668590"/>
              </p:ext>
            </p:extLst>
          </p:nvPr>
        </p:nvGraphicFramePr>
        <p:xfrm>
          <a:off x="3776844" y="188118"/>
          <a:ext cx="4206875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Picture" r:id="rId3" imgW="2438280" imgH="4819680" progId="Word.Picture.8">
                  <p:embed/>
                </p:oleObj>
              </mc:Choice>
              <mc:Fallback>
                <p:oleObj name="Picture" r:id="rId3" imgW="2438280" imgH="4819680" progId="Word.Picture.8">
                  <p:embed/>
                  <p:pic>
                    <p:nvPicPr>
                      <p:cNvPr id="2097155" name="对象 3174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844" y="188118"/>
                        <a:ext cx="4206875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组合 2"/>
          <p:cNvGrpSpPr/>
          <p:nvPr/>
        </p:nvGrpSpPr>
        <p:grpSpPr>
          <a:xfrm>
            <a:off x="7968208" y="936302"/>
            <a:ext cx="2269350" cy="461665"/>
            <a:chOff x="6117898" y="3429000"/>
            <a:chExt cx="2269350" cy="461665"/>
          </a:xfrm>
        </p:grpSpPr>
        <p:sp>
          <p:nvSpPr>
            <p:cNvPr id="1048690" name="文本框 3"/>
            <p:cNvSpPr txBox="1"/>
            <p:nvPr/>
          </p:nvSpPr>
          <p:spPr>
            <a:xfrm>
              <a:off x="6655684" y="3429000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初始化部分</a:t>
              </a:r>
            </a:p>
          </p:txBody>
        </p:sp>
        <p:cxnSp>
          <p:nvCxnSpPr>
            <p:cNvPr id="3145740" name="直接箭头连接符 4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5"/>
          <p:cNvGrpSpPr/>
          <p:nvPr/>
        </p:nvGrpSpPr>
        <p:grpSpPr>
          <a:xfrm>
            <a:off x="8292062" y="3198167"/>
            <a:ext cx="1650591" cy="461665"/>
            <a:chOff x="6117898" y="3429000"/>
            <a:chExt cx="1650591" cy="461665"/>
          </a:xfrm>
        </p:grpSpPr>
        <p:sp>
          <p:nvSpPr>
            <p:cNvPr id="1048691" name="文本框 6"/>
            <p:cNvSpPr txBox="1"/>
            <p:nvPr/>
          </p:nvSpPr>
          <p:spPr>
            <a:xfrm>
              <a:off x="6655684" y="342900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循环体</a:t>
              </a:r>
            </a:p>
          </p:txBody>
        </p:sp>
        <p:cxnSp>
          <p:nvCxnSpPr>
            <p:cNvPr id="3145741" name="直接箭头连接符 7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8"/>
          <p:cNvGrpSpPr/>
          <p:nvPr/>
        </p:nvGrpSpPr>
        <p:grpSpPr>
          <a:xfrm>
            <a:off x="8183940" y="4793379"/>
            <a:ext cx="1959970" cy="461665"/>
            <a:chOff x="6117898" y="3429000"/>
            <a:chExt cx="1959970" cy="461665"/>
          </a:xfrm>
        </p:grpSpPr>
        <p:sp>
          <p:nvSpPr>
            <p:cNvPr id="1048692" name="文本框 9"/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控制条件</a:t>
              </a:r>
            </a:p>
          </p:txBody>
        </p:sp>
        <p:cxnSp>
          <p:nvCxnSpPr>
            <p:cNvPr id="3145742" name="直接箭头连接符 10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11"/>
          <p:cNvGrpSpPr/>
          <p:nvPr/>
        </p:nvGrpSpPr>
        <p:grpSpPr>
          <a:xfrm>
            <a:off x="8183940" y="5593888"/>
            <a:ext cx="1959970" cy="461665"/>
            <a:chOff x="6117898" y="3429000"/>
            <a:chExt cx="1959970" cy="461665"/>
          </a:xfrm>
        </p:grpSpPr>
        <p:sp>
          <p:nvSpPr>
            <p:cNvPr id="1048693" name="文本框 12"/>
            <p:cNvSpPr txBox="1"/>
            <p:nvPr/>
          </p:nvSpPr>
          <p:spPr>
            <a:xfrm>
              <a:off x="6655684" y="34290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结果处理</a:t>
              </a:r>
            </a:p>
          </p:txBody>
        </p:sp>
        <p:cxnSp>
          <p:nvCxnSpPr>
            <p:cNvPr id="3145743" name="直接箭头连接符 13"/>
            <p:cNvCxnSpPr>
              <a:cxnSpLocks/>
            </p:cNvCxnSpPr>
            <p:nvPr/>
          </p:nvCxnSpPr>
          <p:spPr>
            <a:xfrm flipH="1">
              <a:off x="6117898" y="3645024"/>
              <a:ext cx="652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矩形 1"/>
          <p:cNvSpPr/>
          <p:nvPr/>
        </p:nvSpPr>
        <p:spPr>
          <a:xfrm>
            <a:off x="2711624" y="236876"/>
            <a:ext cx="7416824" cy="6384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CODE    SEGMENT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ASSUME  CS:CODE,DS:DATA,SS:STACK1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MOV   AX,DATA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MOV   DS,AX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MOV   SI, OFFSET ARY         ;SI</a:t>
            </a:r>
            <a:r>
              <a:rPr lang="zh-CN" altLang="en-US" dirty="0">
                <a:latin typeface="Times New Roman" panose="02020603050405020304" pitchFamily="18" charset="0"/>
              </a:rPr>
              <a:t>指向</a:t>
            </a:r>
            <a:r>
              <a:rPr lang="en-US" altLang="zh-CN" dirty="0">
                <a:latin typeface="Times New Roman" panose="02020603050405020304" pitchFamily="18" charset="0"/>
              </a:rPr>
              <a:t>ARY</a:t>
            </a:r>
            <a:r>
              <a:rPr lang="zh-CN" altLang="en-US" dirty="0">
                <a:latin typeface="Times New Roman" panose="02020603050405020304" pitchFamily="18" charset="0"/>
              </a:rPr>
              <a:t>的第一个元素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</a:rPr>
              <a:t>MOV   CX, 9                            ;CX</a:t>
            </a:r>
            <a:r>
              <a:rPr lang="zh-CN" altLang="en-US" dirty="0">
                <a:latin typeface="Times New Roman" panose="02020603050405020304" pitchFamily="18" charset="0"/>
              </a:rPr>
              <a:t>作次数计数器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</a:rPr>
              <a:t>MOV   AL, [SI]                        ;</a:t>
            </a:r>
            <a:r>
              <a:rPr lang="zh-CN" altLang="en-US" dirty="0">
                <a:latin typeface="Times New Roman" panose="02020603050405020304" pitchFamily="18" charset="0"/>
              </a:rPr>
              <a:t>取第一个元素到</a:t>
            </a:r>
            <a:r>
              <a:rPr lang="en-US" altLang="zh-CN" dirty="0"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LOP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INC    SI                                   ;SI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指向后一个元素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CMP    AL, [SI]                       ;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比较两个数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JAE     BIGER                         ;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前元素</a:t>
            </a: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≥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后元素转移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MOV   AL, [SI]                       ;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取较大数到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BIGER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DEC   CX                                ;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计数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JNZ    LOP                              ;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未比较完转回去，否则顺序执行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latin typeface="Times New Roman" panose="02020603050405020304" pitchFamily="18" charset="0"/>
              </a:rPr>
              <a:t>MOV  MAX, AL                     ;</a:t>
            </a:r>
            <a:r>
              <a:rPr lang="zh-CN" altLang="en-US" dirty="0">
                <a:latin typeface="Times New Roman" panose="02020603050405020304" pitchFamily="18" charset="0"/>
              </a:rPr>
              <a:t>存最大数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MOV  AH, 4CH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INT    21H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CODE  ENDS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END   BEGIN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1"/>
          <p:cNvGrpSpPr/>
          <p:nvPr/>
        </p:nvGrpSpPr>
        <p:grpSpPr>
          <a:xfrm>
            <a:off x="2414476" y="116632"/>
            <a:ext cx="2528761" cy="534773"/>
            <a:chOff x="317276" y="1196752"/>
            <a:chExt cx="2528761" cy="534773"/>
          </a:xfrm>
        </p:grpSpPr>
        <p:grpSp>
          <p:nvGrpSpPr>
            <p:cNvPr id="82" name="组合 2"/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95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96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97" name="文本框 3"/>
            <p:cNvSpPr txBox="1"/>
            <p:nvPr/>
          </p:nvSpPr>
          <p:spPr>
            <a:xfrm>
              <a:off x="857992" y="1208305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子程序设计</a:t>
              </a:r>
            </a:p>
          </p:txBody>
        </p:sp>
      </p:grpSp>
      <p:sp>
        <p:nvSpPr>
          <p:cNvPr id="1048698" name="文本框 6"/>
          <p:cNvSpPr txBox="1"/>
          <p:nvPr/>
        </p:nvSpPr>
        <p:spPr>
          <a:xfrm>
            <a:off x="2207568" y="2852936"/>
            <a:ext cx="7704856" cy="210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子程序中一般都要使用</a:t>
            </a:r>
            <a:r>
              <a:rPr lang="zh-CN" altLang="en-US" sz="2400" b="1" u="sng" dirty="0"/>
              <a:t>寄存器</a:t>
            </a:r>
            <a:r>
              <a:rPr lang="zh-CN" altLang="en-US" sz="2400" b="1" dirty="0"/>
              <a:t>，除了要返回参数的寄存器外，在子程序设计的开始部分，要将用到的寄存器进行</a:t>
            </a:r>
            <a:r>
              <a:rPr lang="zh-CN" altLang="en-US" sz="2400" b="1" u="sng" dirty="0"/>
              <a:t>压栈保护</a:t>
            </a:r>
            <a:r>
              <a:rPr lang="zh-CN" altLang="en-US" sz="2400" b="1" dirty="0"/>
              <a:t>，在子程序结束返回调用程序之前要进行出栈恢复。</a:t>
            </a:r>
          </a:p>
        </p:txBody>
      </p:sp>
      <p:sp>
        <p:nvSpPr>
          <p:cNvPr id="1048699" name="文本框 7"/>
          <p:cNvSpPr txBox="1"/>
          <p:nvPr/>
        </p:nvSpPr>
        <p:spPr>
          <a:xfrm>
            <a:off x="2207568" y="2153512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子程序的调用与返回是由指令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来完成的</a:t>
            </a:r>
          </a:p>
        </p:txBody>
      </p:sp>
      <p:sp>
        <p:nvSpPr>
          <p:cNvPr id="1048700" name="文本框 8"/>
          <p:cNvSpPr txBox="1"/>
          <p:nvPr/>
        </p:nvSpPr>
        <p:spPr>
          <a:xfrm>
            <a:off x="2207567" y="980728"/>
            <a:ext cx="7558407" cy="107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子程序是程序的一部分，是完成特定功能的程序段，它能够在程序中的任何地方被调用。</a:t>
            </a:r>
          </a:p>
        </p:txBody>
      </p:sp>
      <p:sp>
        <p:nvSpPr>
          <p:cNvPr id="1048701" name="文本框 9"/>
          <p:cNvSpPr txBox="1"/>
          <p:nvPr/>
        </p:nvSpPr>
        <p:spPr>
          <a:xfrm>
            <a:off x="2207567" y="5033832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子程序和调用程序</a:t>
            </a:r>
            <a:r>
              <a:rPr lang="zh-CN" altLang="en-US" sz="2400" b="1" i="1" u="sng" dirty="0"/>
              <a:t>直接 </a:t>
            </a:r>
            <a:r>
              <a:rPr lang="zh-CN" altLang="en-US" sz="2400" b="1" dirty="0"/>
              <a:t>的信息传送称为</a:t>
            </a:r>
            <a:r>
              <a:rPr lang="zh-CN" altLang="en-US" sz="2400" b="1" i="1" u="sng" dirty="0"/>
              <a:t>参数传递 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8" grpId="0"/>
      <p:bldP spid="1048699" grpId="0"/>
      <p:bldP spid="1048700" grpId="0"/>
      <p:bldP spid="1048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矩形 1"/>
          <p:cNvSpPr>
            <a:spLocks noChangeArrowheads="1"/>
          </p:cNvSpPr>
          <p:nvPr/>
        </p:nvSpPr>
        <p:spPr bwMode="auto">
          <a:xfrm>
            <a:off x="2423592" y="188640"/>
            <a:ext cx="312297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）子程序设计举例</a:t>
            </a:r>
          </a:p>
        </p:txBody>
      </p:sp>
      <p:sp>
        <p:nvSpPr>
          <p:cNvPr id="1048703" name="文本框 2"/>
          <p:cNvSpPr txBox="1"/>
          <p:nvPr/>
        </p:nvSpPr>
        <p:spPr>
          <a:xfrm>
            <a:off x="2495600" y="785360"/>
            <a:ext cx="755840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/>
              <a:t>例，实现一个回车和换行功能的子程序。</a:t>
            </a:r>
          </a:p>
        </p:txBody>
      </p:sp>
      <p:sp>
        <p:nvSpPr>
          <p:cNvPr id="1048704" name="文本框 3"/>
          <p:cNvSpPr txBox="1"/>
          <p:nvPr/>
        </p:nvSpPr>
        <p:spPr>
          <a:xfrm>
            <a:off x="3287688" y="2708920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DL,       0DH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AH,       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    21H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DL,       0AH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    AH,       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    21H</a:t>
            </a:r>
          </a:p>
        </p:txBody>
      </p:sp>
      <p:sp>
        <p:nvSpPr>
          <p:cNvPr id="1048705" name="文本框 4"/>
          <p:cNvSpPr txBox="1"/>
          <p:nvPr/>
        </p:nvSpPr>
        <p:spPr>
          <a:xfrm>
            <a:off x="3280192" y="1949931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PUSH       AX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PUSH       DX</a:t>
            </a:r>
          </a:p>
        </p:txBody>
      </p:sp>
      <p:sp>
        <p:nvSpPr>
          <p:cNvPr id="1048706" name="文本框 5"/>
          <p:cNvSpPr txBox="1"/>
          <p:nvPr/>
        </p:nvSpPr>
        <p:spPr>
          <a:xfrm>
            <a:off x="3287688" y="494116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POP          DX</a:t>
            </a:r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POP          AX</a:t>
            </a:r>
          </a:p>
        </p:txBody>
      </p:sp>
      <p:sp>
        <p:nvSpPr>
          <p:cNvPr id="1048707" name="文本框 6"/>
          <p:cNvSpPr txBox="1"/>
          <p:nvPr/>
        </p:nvSpPr>
        <p:spPr>
          <a:xfrm>
            <a:off x="3272696" y="1519673"/>
            <a:ext cx="5112568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DPCRLF	PROC</a:t>
            </a:r>
          </a:p>
        </p:txBody>
      </p:sp>
      <p:sp>
        <p:nvSpPr>
          <p:cNvPr id="1048708" name="文本框 7"/>
          <p:cNvSpPr txBox="1"/>
          <p:nvPr/>
        </p:nvSpPr>
        <p:spPr>
          <a:xfrm>
            <a:off x="3303931" y="5733256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DPCRLF	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 animBg="1"/>
      <p:bldP spid="1048703" grpId="0"/>
      <p:bldP spid="1048704" grpId="0"/>
      <p:bldP spid="1048705" grpId="0"/>
      <p:bldP spid="1048706" grpId="0"/>
      <p:bldP spid="1048707" grpId="0"/>
      <p:bldP spid="10487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1"/>
          <p:cNvSpPr/>
          <p:nvPr/>
        </p:nvSpPr>
        <p:spPr>
          <a:xfrm>
            <a:off x="2279576" y="548680"/>
            <a:ext cx="7848872" cy="599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COSEG    SEGMENT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ASSUME  CS:COSEG, DS:DATA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 MOV    AX,    DATA  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DS,    AX        ;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装入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BX,   OFFSET  TABLE    ;BX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指向表首址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 AH,   0                  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 AL,   NUM     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     AL              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实际学号是从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   BX,   AX              ;BX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加上学号指向要查的成绩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AL,   [BX]  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查到成绩送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 MATH,  AL         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存结果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 AH,  4CH              ;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     21H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COSEG  ENDS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  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矩形 1"/>
          <p:cNvSpPr>
            <a:spLocks noChangeArrowheads="1"/>
          </p:cNvSpPr>
          <p:nvPr/>
        </p:nvSpPr>
        <p:spPr bwMode="auto">
          <a:xfrm>
            <a:off x="2423592" y="188640"/>
            <a:ext cx="351731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）主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子程序设计举例</a:t>
            </a:r>
          </a:p>
        </p:txBody>
      </p:sp>
      <p:sp>
        <p:nvSpPr>
          <p:cNvPr id="1048710" name="文本框 12290"/>
          <p:cNvSpPr txBox="1">
            <a:spLocks noChangeArrowheads="1"/>
          </p:cNvSpPr>
          <p:nvPr/>
        </p:nvSpPr>
        <p:spPr bwMode="auto">
          <a:xfrm>
            <a:off x="1806352" y="980728"/>
            <a:ext cx="8579296" cy="1000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例，将两个给定的二进制数</a:t>
            </a:r>
            <a:r>
              <a:rPr lang="en-US" altLang="zh-CN" dirty="0">
                <a:latin typeface="Times New Roman" panose="02020603050405020304" pitchFamily="18" charset="0"/>
              </a:rPr>
              <a:t>BIN1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BIN2(8</a:t>
            </a:r>
            <a:r>
              <a:rPr lang="zh-CN" altLang="en-US" dirty="0">
                <a:latin typeface="Times New Roman" panose="02020603050405020304" pitchFamily="18" charset="0"/>
              </a:rPr>
              <a:t>位和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逐位转换为</a:t>
            </a:r>
            <a:r>
              <a:rPr lang="en-US" altLang="zh-CN" dirty="0">
                <a:latin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</a:rPr>
              <a:t>码字符串，并存储于</a:t>
            </a:r>
            <a:r>
              <a:rPr lang="en-US" altLang="zh-CN" dirty="0">
                <a:latin typeface="Times New Roman" panose="02020603050405020304" pitchFamily="18" charset="0"/>
              </a:rPr>
              <a:t>ASCBUF</a:t>
            </a:r>
            <a:r>
              <a:rPr lang="zh-CN" altLang="en-US" dirty="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1048711" name="矩形 14338"/>
          <p:cNvSpPr>
            <a:spLocks noChangeArrowheads="1"/>
          </p:cNvSpPr>
          <p:nvPr/>
        </p:nvSpPr>
        <p:spPr bwMode="auto">
          <a:xfrm>
            <a:off x="3719736" y="2132856"/>
            <a:ext cx="5072542" cy="43656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DATA      SEGMENT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BIN1          DB  35H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BIN2          DW  0AB48H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ASCBUF   DB  20H DUP(?)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DATA      ENDS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STACK1  SEGMENT PARA STACK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  DW   20H DUP(0)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STACK1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 animBg="1"/>
      <p:bldP spid="1048710" grpId="0"/>
      <p:bldP spid="10487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1"/>
          <p:cNvGrpSpPr/>
          <p:nvPr/>
        </p:nvGrpSpPr>
        <p:grpSpPr bwMode="auto">
          <a:xfrm>
            <a:off x="2423592" y="332656"/>
            <a:ext cx="2209800" cy="5472115"/>
            <a:chOff x="0" y="-272"/>
            <a:chExt cx="1392" cy="3447"/>
          </a:xfrm>
        </p:grpSpPr>
        <p:sp>
          <p:nvSpPr>
            <p:cNvPr id="1048712" name="流程图: 终止 12293"/>
            <p:cNvSpPr>
              <a:spLocks noChangeArrowheads="1"/>
            </p:cNvSpPr>
            <p:nvPr/>
          </p:nvSpPr>
          <p:spPr bwMode="auto">
            <a:xfrm>
              <a:off x="336" y="227"/>
              <a:ext cx="576" cy="19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048713" name="矩形 12294"/>
            <p:cNvSpPr>
              <a:spLocks noChangeArrowheads="1"/>
            </p:cNvSpPr>
            <p:nvPr/>
          </p:nvSpPr>
          <p:spPr bwMode="auto">
            <a:xfrm>
              <a:off x="0" y="590"/>
              <a:ext cx="1392" cy="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取出待转换数据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给出存放结果首址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给出转换的位数</a:t>
              </a:r>
            </a:p>
          </p:txBody>
        </p:sp>
        <p:sp>
          <p:nvSpPr>
            <p:cNvPr id="1048714" name="矩形 12295"/>
            <p:cNvSpPr>
              <a:spLocks noChangeArrowheads="1"/>
            </p:cNvSpPr>
            <p:nvPr/>
          </p:nvSpPr>
          <p:spPr bwMode="auto">
            <a:xfrm>
              <a:off x="0" y="1361"/>
              <a:ext cx="1392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调用转换子程序</a:t>
              </a:r>
            </a:p>
          </p:txBody>
        </p:sp>
        <p:sp>
          <p:nvSpPr>
            <p:cNvPr id="1048715" name="矩形 12296"/>
            <p:cNvSpPr>
              <a:spLocks noChangeArrowheads="1"/>
            </p:cNvSpPr>
            <p:nvPr/>
          </p:nvSpPr>
          <p:spPr bwMode="auto">
            <a:xfrm>
              <a:off x="0" y="1776"/>
              <a:ext cx="1392" cy="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取出待转换数据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给出存放结果首址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给出转换的位数</a:t>
              </a:r>
            </a:p>
          </p:txBody>
        </p:sp>
        <p:sp>
          <p:nvSpPr>
            <p:cNvPr id="1048716" name="矩形 12297"/>
            <p:cNvSpPr>
              <a:spLocks noChangeArrowheads="1"/>
            </p:cNvSpPr>
            <p:nvPr/>
          </p:nvSpPr>
          <p:spPr bwMode="auto">
            <a:xfrm>
              <a:off x="0" y="2572"/>
              <a:ext cx="1392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调用转换子程序</a:t>
              </a:r>
            </a:p>
          </p:txBody>
        </p:sp>
        <p:sp>
          <p:nvSpPr>
            <p:cNvPr id="1048717" name="流程图: 终止 12298"/>
            <p:cNvSpPr>
              <a:spLocks noChangeArrowheads="1"/>
            </p:cNvSpPr>
            <p:nvPr/>
          </p:nvSpPr>
          <p:spPr bwMode="auto">
            <a:xfrm>
              <a:off x="336" y="2983"/>
              <a:ext cx="576" cy="192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1048718" name="直接连接符 12299"/>
            <p:cNvSpPr>
              <a:spLocks noChangeShapeType="1"/>
            </p:cNvSpPr>
            <p:nvPr/>
          </p:nvSpPr>
          <p:spPr bwMode="auto">
            <a:xfrm>
              <a:off x="624" y="418"/>
              <a:ext cx="0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9" name="直接连接符 12300"/>
            <p:cNvSpPr>
              <a:spLocks noChangeShapeType="1"/>
            </p:cNvSpPr>
            <p:nvPr/>
          </p:nvSpPr>
          <p:spPr bwMode="auto">
            <a:xfrm>
              <a:off x="624" y="1179"/>
              <a:ext cx="0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0" name="直接连接符 12301"/>
            <p:cNvSpPr>
              <a:spLocks noChangeShapeType="1"/>
            </p:cNvSpPr>
            <p:nvPr/>
          </p:nvSpPr>
          <p:spPr bwMode="auto">
            <a:xfrm flipH="1">
              <a:off x="624" y="1627"/>
              <a:ext cx="0" cy="1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1" name="直接连接符 12302"/>
            <p:cNvSpPr>
              <a:spLocks noChangeShapeType="1"/>
            </p:cNvSpPr>
            <p:nvPr/>
          </p:nvSpPr>
          <p:spPr bwMode="auto">
            <a:xfrm>
              <a:off x="624" y="2398"/>
              <a:ext cx="0" cy="1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2" name="直接连接符 12303"/>
            <p:cNvSpPr>
              <a:spLocks noChangeShapeType="1"/>
            </p:cNvSpPr>
            <p:nvPr/>
          </p:nvSpPr>
          <p:spPr bwMode="auto">
            <a:xfrm>
              <a:off x="624" y="2820"/>
              <a:ext cx="0" cy="17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3" name="文本框 12304"/>
            <p:cNvSpPr txBox="1">
              <a:spLocks noChangeArrowheads="1"/>
            </p:cNvSpPr>
            <p:nvPr/>
          </p:nvSpPr>
          <p:spPr bwMode="auto">
            <a:xfrm>
              <a:off x="96" y="-272"/>
              <a:ext cx="120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主程序框图</a:t>
              </a:r>
            </a:p>
          </p:txBody>
        </p:sp>
      </p:grpSp>
      <p:grpSp>
        <p:nvGrpSpPr>
          <p:cNvPr id="87" name="组合 43"/>
          <p:cNvGrpSpPr/>
          <p:nvPr/>
        </p:nvGrpSpPr>
        <p:grpSpPr>
          <a:xfrm>
            <a:off x="5549124" y="118020"/>
            <a:ext cx="4052076" cy="6551340"/>
            <a:chOff x="4025124" y="118020"/>
            <a:chExt cx="4052076" cy="6551340"/>
          </a:xfrm>
        </p:grpSpPr>
        <p:cxnSp>
          <p:nvCxnSpPr>
            <p:cNvPr id="3145744" name="直接连接符 41"/>
            <p:cNvCxnSpPr>
              <a:cxnSpLocks/>
              <a:stCxn id="1048725" idx="0"/>
            </p:cNvCxnSpPr>
            <p:nvPr/>
          </p:nvCxnSpPr>
          <p:spPr>
            <a:xfrm flipV="1">
              <a:off x="6667500" y="459060"/>
              <a:ext cx="0" cy="5219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24" name="流程图: 终止 13315"/>
            <p:cNvSpPr>
              <a:spLocks noChangeArrowheads="1"/>
            </p:cNvSpPr>
            <p:nvPr/>
          </p:nvSpPr>
          <p:spPr bwMode="auto">
            <a:xfrm>
              <a:off x="6057900" y="118020"/>
              <a:ext cx="1219200" cy="304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BINASC</a:t>
              </a:r>
            </a:p>
          </p:txBody>
        </p:sp>
        <p:sp>
          <p:nvSpPr>
            <p:cNvPr id="1048725" name="流程图: 决策 13323"/>
            <p:cNvSpPr>
              <a:spLocks noChangeArrowheads="1"/>
            </p:cNvSpPr>
            <p:nvPr/>
          </p:nvSpPr>
          <p:spPr bwMode="auto">
            <a:xfrm>
              <a:off x="5715000" y="5678760"/>
              <a:ext cx="1905000" cy="4572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(CX)=0?</a:t>
              </a:r>
            </a:p>
          </p:txBody>
        </p:sp>
        <p:sp>
          <p:nvSpPr>
            <p:cNvPr id="1048726" name="流程图: 终止 13324"/>
            <p:cNvSpPr>
              <a:spLocks noChangeArrowheads="1"/>
            </p:cNvSpPr>
            <p:nvPr/>
          </p:nvSpPr>
          <p:spPr bwMode="auto">
            <a:xfrm>
              <a:off x="6019800" y="6364560"/>
              <a:ext cx="1219200" cy="304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返 回</a:t>
              </a:r>
            </a:p>
          </p:txBody>
        </p:sp>
        <p:sp>
          <p:nvSpPr>
            <p:cNvPr id="1048727" name="直接连接符 13333"/>
            <p:cNvSpPr>
              <a:spLocks noChangeShapeType="1"/>
            </p:cNvSpPr>
            <p:nvPr/>
          </p:nvSpPr>
          <p:spPr bwMode="auto">
            <a:xfrm>
              <a:off x="6629400" y="613596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8" name="直接连接符 13334"/>
            <p:cNvSpPr>
              <a:spLocks noChangeShapeType="1"/>
            </p:cNvSpPr>
            <p:nvPr/>
          </p:nvSpPr>
          <p:spPr bwMode="auto">
            <a:xfrm flipH="1">
              <a:off x="4953000" y="5907360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9" name="直接连接符 13335"/>
            <p:cNvSpPr>
              <a:spLocks noChangeShapeType="1"/>
            </p:cNvSpPr>
            <p:nvPr/>
          </p:nvSpPr>
          <p:spPr bwMode="auto">
            <a:xfrm flipV="1">
              <a:off x="4953000" y="1868760"/>
              <a:ext cx="0" cy="403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0" name="直接连接符 13336"/>
            <p:cNvSpPr>
              <a:spLocks noChangeShapeType="1"/>
            </p:cNvSpPr>
            <p:nvPr/>
          </p:nvSpPr>
          <p:spPr bwMode="auto">
            <a:xfrm>
              <a:off x="4953000" y="1868760"/>
              <a:ext cx="152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1" name="文本框 13337"/>
            <p:cNvSpPr txBox="1">
              <a:spLocks noChangeArrowheads="1"/>
            </p:cNvSpPr>
            <p:nvPr/>
          </p:nvSpPr>
          <p:spPr bwMode="auto">
            <a:xfrm>
              <a:off x="5334000" y="5526360"/>
              <a:ext cx="609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48732" name="文本框 13338"/>
            <p:cNvSpPr txBox="1">
              <a:spLocks noChangeArrowheads="1"/>
            </p:cNvSpPr>
            <p:nvPr/>
          </p:nvSpPr>
          <p:spPr bwMode="auto">
            <a:xfrm>
              <a:off x="7010400" y="6059760"/>
              <a:ext cx="381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48733" name="文本框 39"/>
            <p:cNvSpPr txBox="1"/>
            <p:nvPr/>
          </p:nvSpPr>
          <p:spPr>
            <a:xfrm>
              <a:off x="4025124" y="7310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子程序：</a:t>
              </a:r>
            </a:p>
          </p:txBody>
        </p:sp>
        <p:sp>
          <p:nvSpPr>
            <p:cNvPr id="1048734" name="矩形 13316"/>
            <p:cNvSpPr>
              <a:spLocks noChangeArrowheads="1"/>
            </p:cNvSpPr>
            <p:nvPr/>
          </p:nvSpPr>
          <p:spPr bwMode="auto">
            <a:xfrm>
              <a:off x="5334000" y="2021160"/>
              <a:ext cx="27432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待转换的一位二进制数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送</a:t>
              </a:r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的第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r>
                <a:rPr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1048735" name="矩形 13318"/>
            <p:cNvSpPr>
              <a:spLocks noChangeArrowheads="1"/>
            </p:cNvSpPr>
            <p:nvPr/>
          </p:nvSpPr>
          <p:spPr bwMode="auto">
            <a:xfrm>
              <a:off x="5334000" y="2859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 ^ 01H</a:t>
              </a:r>
            </a:p>
          </p:txBody>
        </p:sp>
        <p:sp>
          <p:nvSpPr>
            <p:cNvPr id="1048736" name="矩形 13319"/>
            <p:cNvSpPr>
              <a:spLocks noChangeArrowheads="1"/>
            </p:cNvSpPr>
            <p:nvPr/>
          </p:nvSpPr>
          <p:spPr bwMode="auto">
            <a:xfrm>
              <a:off x="5334000" y="33927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AL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(AL)+30H</a:t>
              </a:r>
            </a:p>
          </p:txBody>
        </p:sp>
        <p:sp>
          <p:nvSpPr>
            <p:cNvPr id="1048737" name="矩形 13320"/>
            <p:cNvSpPr>
              <a:spLocks noChangeArrowheads="1"/>
            </p:cNvSpPr>
            <p:nvPr/>
          </p:nvSpPr>
          <p:spPr bwMode="auto">
            <a:xfrm>
              <a:off x="5334000" y="4002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存</a:t>
              </a:r>
              <a:r>
                <a:rPr lang="en-US" altLang="zh-CN" sz="2000">
                  <a:latin typeface="Times New Roman" panose="02020603050405020304" pitchFamily="18" charset="0"/>
                </a:rPr>
                <a:t>ASCII</a:t>
              </a:r>
              <a:r>
                <a:rPr lang="zh-CN" altLang="en-US" sz="2000">
                  <a:latin typeface="Times New Roman" panose="02020603050405020304" pitchFamily="18" charset="0"/>
                </a:rPr>
                <a:t>：</a:t>
              </a:r>
              <a:r>
                <a:rPr lang="en-US" altLang="zh-CN" sz="2000">
                  <a:latin typeface="Times New Roman" panose="02020603050405020304" pitchFamily="18" charset="0"/>
                </a:rPr>
                <a:t>(DI)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(AL)</a:t>
              </a:r>
            </a:p>
          </p:txBody>
        </p:sp>
        <p:sp>
          <p:nvSpPr>
            <p:cNvPr id="1048738" name="矩形 13321"/>
            <p:cNvSpPr>
              <a:spLocks noChangeArrowheads="1"/>
            </p:cNvSpPr>
            <p:nvPr/>
          </p:nvSpPr>
          <p:spPr bwMode="auto">
            <a:xfrm>
              <a:off x="5334000" y="46119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修改指针：</a:t>
              </a:r>
              <a:r>
                <a:rPr lang="en-US" altLang="zh-CN" sz="2000">
                  <a:latin typeface="Times New Roman" panose="02020603050405020304" pitchFamily="18" charset="0"/>
                </a:rPr>
                <a:t>DI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(DI)+1</a:t>
              </a:r>
            </a:p>
          </p:txBody>
        </p:sp>
        <p:sp>
          <p:nvSpPr>
            <p:cNvPr id="1048739" name="矩形 13322"/>
            <p:cNvSpPr>
              <a:spLocks noChangeArrowheads="1"/>
            </p:cNvSpPr>
            <p:nvPr/>
          </p:nvSpPr>
          <p:spPr bwMode="auto">
            <a:xfrm>
              <a:off x="5334000" y="5145360"/>
              <a:ext cx="27432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计数：</a:t>
              </a:r>
              <a:r>
                <a:rPr lang="en-US" altLang="zh-CN" sz="2000">
                  <a:latin typeface="Times New Roman" panose="02020603050405020304" pitchFamily="18" charset="0"/>
                </a:rPr>
                <a:t>CX</a:t>
              </a:r>
              <a:r>
                <a:rPr lang="zh-CN" altLang="en-US" sz="2000">
                  <a:latin typeface="Times New Roman" panose="02020603050405020304" pitchFamily="18" charset="0"/>
                </a:rPr>
                <a:t> ←</a:t>
              </a:r>
              <a:r>
                <a:rPr lang="en-US" altLang="zh-CN" sz="2000">
                  <a:latin typeface="Times New Roman" panose="02020603050405020304" pitchFamily="18" charset="0"/>
                </a:rPr>
                <a:t> (CX)-1</a:t>
              </a:r>
            </a:p>
          </p:txBody>
        </p:sp>
        <p:sp>
          <p:nvSpPr>
            <p:cNvPr id="1048740" name="矩形 13317"/>
            <p:cNvSpPr>
              <a:spLocks noChangeArrowheads="1"/>
            </p:cNvSpPr>
            <p:nvPr/>
          </p:nvSpPr>
          <p:spPr bwMode="auto">
            <a:xfrm>
              <a:off x="5334000" y="725760"/>
              <a:ext cx="2743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DX← 待转换数据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DI ←存放ASCII码首址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CX ←转换的位数</a:t>
              </a:r>
            </a:p>
          </p:txBody>
        </p:sp>
      </p:grpSp>
      <p:sp>
        <p:nvSpPr>
          <p:cNvPr id="1048741" name="矩形 44"/>
          <p:cNvSpPr/>
          <p:nvPr/>
        </p:nvSpPr>
        <p:spPr>
          <a:xfrm>
            <a:off x="2051164" y="605976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寄存器参数传递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矩形 1"/>
          <p:cNvSpPr>
            <a:spLocks noChangeArrowheads="1"/>
          </p:cNvSpPr>
          <p:nvPr/>
        </p:nvSpPr>
        <p:spPr bwMode="auto">
          <a:xfrm>
            <a:off x="3269712" y="332656"/>
            <a:ext cx="7722832" cy="63387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COSEG   SEGMENT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ASSUME CS:COSEG,DS:DATA,SS:STACK1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START:	MOV AX, DATA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	MOV DS, AX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XOR DX, DX		;DX</a:t>
            </a:r>
            <a:r>
              <a:rPr lang="zh-CN" altLang="en-US" sz="2000" dirty="0">
                <a:latin typeface="Times New Roman" panose="02020603050405020304" pitchFamily="18" charset="0"/>
              </a:rPr>
              <a:t>清零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LEA  DI, ASCBUF	;</a:t>
            </a:r>
            <a:r>
              <a:rPr lang="zh-CN" altLang="en-US" sz="2000" dirty="0">
                <a:latin typeface="Times New Roman" panose="02020603050405020304" pitchFamily="18" charset="0"/>
              </a:rPr>
              <a:t>存放</a:t>
            </a:r>
            <a:r>
              <a:rPr lang="en-US" altLang="zh-CN" sz="2000" dirty="0"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latin typeface="Times New Roman" panose="02020603050405020304" pitchFamily="18" charset="0"/>
              </a:rPr>
              <a:t>码的单元首址送</a:t>
            </a:r>
            <a:r>
              <a:rPr lang="en-US" altLang="zh-CN" sz="2000" dirty="0">
                <a:latin typeface="Times New Roman" panose="02020603050405020304" pitchFamily="18" charset="0"/>
              </a:rPr>
              <a:t>DI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DH, BIN1   	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待转换的第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个数据送</a:t>
            </a:r>
            <a:r>
              <a:rPr lang="en-US" altLang="zh-CN" sz="2000" dirty="0">
                <a:latin typeface="Times New Roman" panose="02020603050405020304" pitchFamily="18" charset="0"/>
              </a:rPr>
              <a:t>DH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AX, 8           	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待转换的二进制数的位数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PUSH DI              	;</a:t>
            </a:r>
            <a:r>
              <a:rPr lang="zh-CN" altLang="en-US" sz="2000" dirty="0">
                <a:latin typeface="Times New Roman" panose="02020603050405020304" pitchFamily="18" charset="0"/>
              </a:rPr>
              <a:t>保护信息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u="sng" dirty="0">
                <a:latin typeface="Times New Roman" panose="02020603050405020304" pitchFamily="18" charset="0"/>
              </a:rPr>
              <a:t>CALL BINASC</a:t>
            </a:r>
            <a:r>
              <a:rPr lang="en-US" altLang="zh-CN" sz="2000" dirty="0">
                <a:latin typeface="Times New Roman" panose="02020603050405020304" pitchFamily="18" charset="0"/>
              </a:rPr>
              <a:t>   	;</a:t>
            </a:r>
            <a:r>
              <a:rPr lang="zh-CN" altLang="en-US" sz="2000" dirty="0">
                <a:latin typeface="Times New Roman" panose="02020603050405020304" pitchFamily="18" charset="0"/>
              </a:rPr>
              <a:t>调用转换子程序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POP  DI                	;</a:t>
            </a:r>
            <a:r>
              <a:rPr lang="zh-CN" altLang="en-US" sz="2000" dirty="0">
                <a:latin typeface="Times New Roman" panose="02020603050405020304" pitchFamily="18" charset="0"/>
              </a:rPr>
              <a:t>恢复信息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MOV  DX, BIN2   	;</a:t>
            </a:r>
            <a:r>
              <a:rPr lang="zh-CN" altLang="en-US" sz="2000" dirty="0">
                <a:latin typeface="Times New Roman" panose="02020603050405020304" pitchFamily="18" charset="0"/>
              </a:rPr>
              <a:t>待转换的第二个数据送</a:t>
            </a:r>
            <a:r>
              <a:rPr lang="en-US" altLang="zh-CN" sz="2000" dirty="0">
                <a:latin typeface="Times New Roman" panose="02020603050405020304" pitchFamily="18" charset="0"/>
              </a:rPr>
              <a:t>DX</a:t>
            </a:r>
            <a:br>
              <a:rPr lang="en-US" altLang="zh-CN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   MOV  AX, 16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DI, 8            	;</a:t>
            </a:r>
            <a:r>
              <a:rPr lang="zh-CN" altLang="en-US" sz="2000" dirty="0">
                <a:latin typeface="Times New Roman" panose="02020603050405020304" pitchFamily="18" charset="0"/>
              </a:rPr>
              <a:t>设置下一个数的存放首址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u="sng" dirty="0">
                <a:latin typeface="Times New Roman" panose="02020603050405020304" pitchFamily="18" charset="0"/>
              </a:rPr>
              <a:t>CALL BINASC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MOV AH, 4CH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INT 21H</a:t>
            </a:r>
          </a:p>
        </p:txBody>
      </p:sp>
      <p:sp>
        <p:nvSpPr>
          <p:cNvPr id="1048743" name="文本框 2"/>
          <p:cNvSpPr txBox="1"/>
          <p:nvPr/>
        </p:nvSpPr>
        <p:spPr>
          <a:xfrm>
            <a:off x="1847528" y="314096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矩形 1"/>
          <p:cNvSpPr>
            <a:spLocks noChangeArrowheads="1"/>
          </p:cNvSpPr>
          <p:nvPr/>
        </p:nvSpPr>
        <p:spPr bwMode="auto">
          <a:xfrm>
            <a:off x="2135560" y="1192560"/>
            <a:ext cx="8856984" cy="52538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BINASC  PROC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MOV CX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LOP:       ROL DX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；最高位移入最低位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DL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AND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    	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；保留最低位，屏蔽其它位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ADD 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30H  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中即为该数字符（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）的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码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MOV [DI]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AL 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；存结果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INC DI                	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；修改地址指针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LOOP   LOP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RET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BINASC  ENDP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COSEG   ENDS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END START </a:t>
            </a:r>
          </a:p>
        </p:txBody>
      </p:sp>
      <p:sp>
        <p:nvSpPr>
          <p:cNvPr id="1048745" name="矩形 16386"/>
          <p:cNvSpPr>
            <a:spLocks noChangeArrowheads="1"/>
          </p:cNvSpPr>
          <p:nvPr/>
        </p:nvSpPr>
        <p:spPr bwMode="auto">
          <a:xfrm>
            <a:off x="4799856" y="411629"/>
            <a:ext cx="173156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转换子程序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1"/>
          <p:cNvGrpSpPr/>
          <p:nvPr/>
        </p:nvGrpSpPr>
        <p:grpSpPr>
          <a:xfrm>
            <a:off x="2414476" y="116632"/>
            <a:ext cx="2857196" cy="529359"/>
            <a:chOff x="317276" y="1196752"/>
            <a:chExt cx="2857196" cy="529359"/>
          </a:xfrm>
        </p:grpSpPr>
        <p:grpSp>
          <p:nvGrpSpPr>
            <p:cNvPr id="51" name="组合 2"/>
            <p:cNvGrpSpPr/>
            <p:nvPr/>
          </p:nvGrpSpPr>
          <p:grpSpPr>
            <a:xfrm>
              <a:off x="317276" y="119675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2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593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594" name="文本框 3"/>
            <p:cNvSpPr txBox="1"/>
            <p:nvPr/>
          </p:nvSpPr>
          <p:spPr>
            <a:xfrm>
              <a:off x="857992" y="1208305"/>
              <a:ext cx="23164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分支程序设计</a:t>
              </a:r>
            </a:p>
          </p:txBody>
        </p:sp>
      </p:grpSp>
      <p:sp>
        <p:nvSpPr>
          <p:cNvPr id="1048595" name="矩形 20"/>
          <p:cNvSpPr>
            <a:spLocks noChangeArrowheads="1"/>
          </p:cNvSpPr>
          <p:nvPr/>
        </p:nvSpPr>
        <p:spPr bwMode="auto">
          <a:xfrm>
            <a:off x="1847528" y="980728"/>
            <a:ext cx="6139180" cy="4470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、用比较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测试指令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条件转移指令实现分支</a:t>
            </a:r>
          </a:p>
        </p:txBody>
      </p:sp>
      <p:sp>
        <p:nvSpPr>
          <p:cNvPr id="1048596" name="文本框 18"/>
          <p:cNvSpPr txBox="1"/>
          <p:nvPr/>
        </p:nvSpPr>
        <p:spPr>
          <a:xfrm>
            <a:off x="1847528" y="1587050"/>
            <a:ext cx="24815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）单分支结构</a:t>
            </a:r>
          </a:p>
        </p:txBody>
      </p:sp>
      <p:grpSp>
        <p:nvGrpSpPr>
          <p:cNvPr id="52" name="组合 24"/>
          <p:cNvGrpSpPr/>
          <p:nvPr/>
        </p:nvGrpSpPr>
        <p:grpSpPr>
          <a:xfrm>
            <a:off x="4295800" y="2420888"/>
            <a:ext cx="2876550" cy="3938131"/>
            <a:chOff x="2840207" y="1816333"/>
            <a:chExt cx="2876550" cy="3938131"/>
          </a:xfrm>
        </p:grpSpPr>
        <p:sp>
          <p:nvSpPr>
            <p:cNvPr id="1048597" name="流程图: 过程 29713"/>
            <p:cNvSpPr>
              <a:spLocks noChangeArrowheads="1"/>
            </p:cNvSpPr>
            <p:nvPr/>
          </p:nvSpPr>
          <p:spPr bwMode="auto">
            <a:xfrm>
              <a:off x="3719682" y="1816333"/>
              <a:ext cx="15240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比较</a:t>
              </a:r>
              <a:r>
                <a:rPr lang="en-US" altLang="zh-CN" sz="2000" b="1">
                  <a:latin typeface="Times New Roman" panose="02020603050405020304" pitchFamily="18" charset="0"/>
                </a:rPr>
                <a:t>/</a:t>
              </a:r>
              <a:r>
                <a:rPr lang="zh-CN" altLang="en-US" sz="2000" b="1">
                  <a:latin typeface="Times New Roman" panose="02020603050405020304" pitchFamily="18" charset="0"/>
                </a:rPr>
                <a:t>测试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598" name="流程图: 决策 29714"/>
            <p:cNvSpPr>
              <a:spLocks noChangeArrowheads="1"/>
            </p:cNvSpPr>
            <p:nvPr/>
          </p:nvSpPr>
          <p:spPr bwMode="auto">
            <a:xfrm>
              <a:off x="3338682" y="2654533"/>
              <a:ext cx="22860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判定条件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599" name="流程图: 过程 29715"/>
            <p:cNvSpPr>
              <a:spLocks noChangeArrowheads="1"/>
            </p:cNvSpPr>
            <p:nvPr/>
          </p:nvSpPr>
          <p:spPr bwMode="auto">
            <a:xfrm>
              <a:off x="3822870" y="3873733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特殊处理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00" name="直接连接符 29716"/>
            <p:cNvSpPr>
              <a:spLocks noChangeShapeType="1"/>
            </p:cNvSpPr>
            <p:nvPr/>
          </p:nvSpPr>
          <p:spPr bwMode="auto">
            <a:xfrm>
              <a:off x="4481682" y="2197333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1" name="直接连接符 29717"/>
            <p:cNvSpPr>
              <a:spLocks noChangeShapeType="1"/>
            </p:cNvSpPr>
            <p:nvPr/>
          </p:nvSpPr>
          <p:spPr bwMode="auto">
            <a:xfrm>
              <a:off x="4481682" y="3264133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2" name="直接连接符 29718"/>
            <p:cNvSpPr>
              <a:spLocks noChangeShapeType="1"/>
            </p:cNvSpPr>
            <p:nvPr/>
          </p:nvSpPr>
          <p:spPr bwMode="auto">
            <a:xfrm flipH="1">
              <a:off x="2881482" y="295933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3" name="直接连接符 29719"/>
            <p:cNvSpPr>
              <a:spLocks noChangeShapeType="1"/>
            </p:cNvSpPr>
            <p:nvPr/>
          </p:nvSpPr>
          <p:spPr bwMode="auto">
            <a:xfrm>
              <a:off x="2881482" y="2959333"/>
              <a:ext cx="0" cy="1600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4" name="直接连接符 29720"/>
            <p:cNvSpPr>
              <a:spLocks noChangeShapeType="1"/>
            </p:cNvSpPr>
            <p:nvPr/>
          </p:nvSpPr>
          <p:spPr bwMode="auto">
            <a:xfrm>
              <a:off x="2886245" y="4559533"/>
              <a:ext cx="152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5" name="直接连接符 29721"/>
            <p:cNvSpPr>
              <a:spLocks noChangeShapeType="1"/>
            </p:cNvSpPr>
            <p:nvPr/>
          </p:nvSpPr>
          <p:spPr bwMode="auto">
            <a:xfrm>
              <a:off x="4470570" y="4254733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06" name="文本框 29722"/>
            <p:cNvSpPr txBox="1">
              <a:spLocks noChangeArrowheads="1"/>
            </p:cNvSpPr>
            <p:nvPr/>
          </p:nvSpPr>
          <p:spPr bwMode="auto">
            <a:xfrm>
              <a:off x="2840207" y="2524358"/>
              <a:ext cx="766763" cy="370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1048607" name="文本框 29723"/>
            <p:cNvSpPr txBox="1">
              <a:spLocks noChangeArrowheads="1"/>
            </p:cNvSpPr>
            <p:nvPr/>
          </p:nvSpPr>
          <p:spPr bwMode="auto">
            <a:xfrm>
              <a:off x="4497557" y="3362558"/>
              <a:ext cx="1219200" cy="370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1048608" name="流程图: 过程 29715"/>
            <p:cNvSpPr>
              <a:spLocks noChangeArrowheads="1"/>
            </p:cNvSpPr>
            <p:nvPr/>
          </p:nvSpPr>
          <p:spPr bwMode="auto">
            <a:xfrm>
              <a:off x="3822870" y="4934699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共同事务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09" name="直接连接符 29721"/>
            <p:cNvSpPr>
              <a:spLocks noChangeShapeType="1"/>
            </p:cNvSpPr>
            <p:nvPr/>
          </p:nvSpPr>
          <p:spPr bwMode="auto">
            <a:xfrm>
              <a:off x="4468624" y="5328636"/>
              <a:ext cx="0" cy="4258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animBg="1"/>
      <p:bldP spid="10485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 1"/>
          <p:cNvSpPr txBox="1"/>
          <p:nvPr/>
        </p:nvSpPr>
        <p:spPr>
          <a:xfrm>
            <a:off x="1991544" y="326827"/>
            <a:ext cx="843554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例，计算字单元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中符号数的绝对值，并将结果存储于数据段中。</a:t>
            </a:r>
          </a:p>
        </p:txBody>
      </p:sp>
      <p:sp>
        <p:nvSpPr>
          <p:cNvPr id="1048611" name="矩形 2"/>
          <p:cNvSpPr/>
          <p:nvPr/>
        </p:nvSpPr>
        <p:spPr>
          <a:xfrm>
            <a:off x="2595522" y="3110397"/>
            <a:ext cx="5841764" cy="311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DMem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DW     -5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    DW     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END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SEGMENT  PARA  STACK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DW   20H    DUP(0)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STACK1  ENDS</a:t>
            </a:r>
          </a:p>
        </p:txBody>
      </p:sp>
      <p:sp>
        <p:nvSpPr>
          <p:cNvPr id="1048612" name="文本框 3"/>
          <p:cNvSpPr txBox="1"/>
          <p:nvPr/>
        </p:nvSpPr>
        <p:spPr>
          <a:xfrm>
            <a:off x="2595522" y="1756244"/>
            <a:ext cx="5364481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共同事务：将数的绝对值存储到数据段</a:t>
            </a:r>
          </a:p>
        </p:txBody>
      </p:sp>
      <p:sp>
        <p:nvSpPr>
          <p:cNvPr id="1048613" name="文本框 4"/>
          <p:cNvSpPr txBox="1"/>
          <p:nvPr/>
        </p:nvSpPr>
        <p:spPr>
          <a:xfrm>
            <a:off x="2595522" y="2381352"/>
            <a:ext cx="3535680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特殊处理：负数需要求补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  <p:bldP spid="1048612" grpId="0"/>
      <p:bldP spid="10486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矩形 1"/>
          <p:cNvSpPr/>
          <p:nvPr/>
        </p:nvSpPr>
        <p:spPr>
          <a:xfrm>
            <a:off x="2567608" y="908720"/>
            <a:ext cx="7416824" cy="523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CODE    SEGMENT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ASSUME  CS:CODE,DS:DATA,SS:STACK1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BEGIN:   MOV   AX,   DATA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MOV   DS,  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  LEA    BX,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DMem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MOV   AX,   [BX]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CMP    AX,   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JGE     NONEG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NEG  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NONEG:  MOV   RESULT,  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MOV   AH,4CH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INT     21H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CODE  ENDS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END   BEGIN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1"/>
          <p:cNvSpPr txBox="1"/>
          <p:nvPr/>
        </p:nvSpPr>
        <p:spPr>
          <a:xfrm>
            <a:off x="2291112" y="1196752"/>
            <a:ext cx="78028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需要注意的是，条件满足时转移，否则执行下一条语句。</a:t>
            </a:r>
          </a:p>
        </p:txBody>
      </p:sp>
      <p:sp>
        <p:nvSpPr>
          <p:cNvPr id="1048616" name="矩形 2"/>
          <p:cNvSpPr/>
          <p:nvPr/>
        </p:nvSpPr>
        <p:spPr>
          <a:xfrm>
            <a:off x="3647728" y="2115146"/>
            <a:ext cx="4572000" cy="25679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 	        CMP    AX,   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	        JL        YESNEG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	        JMP     NONEG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YESNEG:   NEG    AX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NONEG:     MOV   RESULT,  AX</a:t>
            </a:r>
            <a:endParaRPr lang="zh-CN" altLang="en-US" sz="2400"/>
          </a:p>
        </p:txBody>
      </p:sp>
      <p:sp>
        <p:nvSpPr>
          <p:cNvPr id="1048617" name="文本框 3"/>
          <p:cNvSpPr txBox="1"/>
          <p:nvPr/>
        </p:nvSpPr>
        <p:spPr>
          <a:xfrm>
            <a:off x="1919536" y="5199583"/>
            <a:ext cx="8412481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因此，需要合理选择分支条件，同时理解与高级语言的差别。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  <p:bldP spid="1048616" grpId="0"/>
      <p:bldP spid="10486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 1"/>
          <p:cNvSpPr txBox="1"/>
          <p:nvPr/>
        </p:nvSpPr>
        <p:spPr>
          <a:xfrm>
            <a:off x="1775520" y="908720"/>
            <a:ext cx="2481580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）双分支结构</a:t>
            </a:r>
          </a:p>
        </p:txBody>
      </p:sp>
      <p:grpSp>
        <p:nvGrpSpPr>
          <p:cNvPr id="57" name="组合 30"/>
          <p:cNvGrpSpPr/>
          <p:nvPr/>
        </p:nvGrpSpPr>
        <p:grpSpPr>
          <a:xfrm>
            <a:off x="4551238" y="1556792"/>
            <a:ext cx="3089523" cy="4650432"/>
            <a:chOff x="3133725" y="1802904"/>
            <a:chExt cx="3089523" cy="4650432"/>
          </a:xfrm>
        </p:grpSpPr>
        <p:sp>
          <p:nvSpPr>
            <p:cNvPr id="1048619" name="流程图: 过程 29713"/>
            <p:cNvSpPr>
              <a:spLocks noChangeArrowheads="1"/>
            </p:cNvSpPr>
            <p:nvPr/>
          </p:nvSpPr>
          <p:spPr bwMode="auto">
            <a:xfrm>
              <a:off x="4013200" y="1802904"/>
              <a:ext cx="15240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比较</a:t>
              </a:r>
              <a:r>
                <a:rPr lang="en-US" altLang="zh-CN" sz="2000" b="1">
                  <a:latin typeface="Times New Roman" panose="02020603050405020304" pitchFamily="18" charset="0"/>
                </a:rPr>
                <a:t>/</a:t>
              </a:r>
              <a:r>
                <a:rPr lang="zh-CN" altLang="en-US" sz="2000" b="1">
                  <a:latin typeface="Times New Roman" panose="02020603050405020304" pitchFamily="18" charset="0"/>
                </a:rPr>
                <a:t>测试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20" name="流程图: 决策 29714"/>
            <p:cNvSpPr>
              <a:spLocks noChangeArrowheads="1"/>
            </p:cNvSpPr>
            <p:nvPr/>
          </p:nvSpPr>
          <p:spPr bwMode="auto">
            <a:xfrm>
              <a:off x="3632200" y="2539008"/>
              <a:ext cx="2286000" cy="609600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判定条件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21" name="流程图: 过程 29715"/>
            <p:cNvSpPr>
              <a:spLocks noChangeArrowheads="1"/>
            </p:cNvSpPr>
            <p:nvPr/>
          </p:nvSpPr>
          <p:spPr bwMode="auto">
            <a:xfrm>
              <a:off x="4114408" y="3467627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48622" name="直接连接符 29716"/>
            <p:cNvSpPr>
              <a:spLocks noChangeShapeType="1"/>
            </p:cNvSpPr>
            <p:nvPr/>
          </p:nvSpPr>
          <p:spPr bwMode="auto">
            <a:xfrm>
              <a:off x="4775200" y="2183904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3" name="直接连接符 29717"/>
            <p:cNvSpPr>
              <a:spLocks noChangeShapeType="1"/>
            </p:cNvSpPr>
            <p:nvPr/>
          </p:nvSpPr>
          <p:spPr bwMode="auto">
            <a:xfrm>
              <a:off x="4775200" y="3140968"/>
              <a:ext cx="0" cy="344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4" name="直接连接符 29718"/>
            <p:cNvSpPr>
              <a:spLocks noChangeShapeType="1"/>
            </p:cNvSpPr>
            <p:nvPr/>
          </p:nvSpPr>
          <p:spPr bwMode="auto">
            <a:xfrm flipH="1">
              <a:off x="3175000" y="2843808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5" name="直接连接符 29719"/>
            <p:cNvSpPr>
              <a:spLocks noChangeShapeType="1"/>
            </p:cNvSpPr>
            <p:nvPr/>
          </p:nvSpPr>
          <p:spPr bwMode="auto">
            <a:xfrm>
              <a:off x="3175000" y="2841226"/>
              <a:ext cx="0" cy="17602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6" name="直接连接符 29720"/>
            <p:cNvSpPr>
              <a:spLocks noChangeShapeType="1"/>
            </p:cNvSpPr>
            <p:nvPr/>
          </p:nvSpPr>
          <p:spPr bwMode="auto">
            <a:xfrm>
              <a:off x="3183632" y="4601448"/>
              <a:ext cx="158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7" name="直接连接符 29721"/>
            <p:cNvSpPr>
              <a:spLocks noChangeShapeType="1"/>
            </p:cNvSpPr>
            <p:nvPr/>
          </p:nvSpPr>
          <p:spPr bwMode="auto">
            <a:xfrm>
              <a:off x="4764088" y="4598501"/>
              <a:ext cx="0" cy="1986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28" name="文本框 29722"/>
            <p:cNvSpPr txBox="1">
              <a:spLocks noChangeArrowheads="1"/>
            </p:cNvSpPr>
            <p:nvPr/>
          </p:nvSpPr>
          <p:spPr bwMode="auto">
            <a:xfrm>
              <a:off x="3133725" y="2408833"/>
              <a:ext cx="766763" cy="370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1048629" name="文本框 29723"/>
            <p:cNvSpPr txBox="1">
              <a:spLocks noChangeArrowheads="1"/>
            </p:cNvSpPr>
            <p:nvPr/>
          </p:nvSpPr>
          <p:spPr bwMode="auto">
            <a:xfrm>
              <a:off x="5004048" y="3094741"/>
              <a:ext cx="1219200" cy="370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1048630" name="流程图: 过程 29715"/>
            <p:cNvSpPr>
              <a:spLocks noChangeArrowheads="1"/>
            </p:cNvSpPr>
            <p:nvPr/>
          </p:nvSpPr>
          <p:spPr bwMode="auto">
            <a:xfrm>
              <a:off x="4116388" y="5633571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共同事务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31" name="直接连接符 29721"/>
            <p:cNvSpPr>
              <a:spLocks noChangeShapeType="1"/>
            </p:cNvSpPr>
            <p:nvPr/>
          </p:nvSpPr>
          <p:spPr bwMode="auto">
            <a:xfrm>
              <a:off x="4762142" y="6027508"/>
              <a:ext cx="0" cy="4258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32" name="流程图: 过程 29715"/>
            <p:cNvSpPr>
              <a:spLocks noChangeArrowheads="1"/>
            </p:cNvSpPr>
            <p:nvPr/>
          </p:nvSpPr>
          <p:spPr bwMode="auto">
            <a:xfrm>
              <a:off x="4116388" y="4825008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8633" name="直接连接符 29721"/>
            <p:cNvSpPr>
              <a:spLocks noChangeShapeType="1"/>
            </p:cNvSpPr>
            <p:nvPr/>
          </p:nvSpPr>
          <p:spPr bwMode="auto">
            <a:xfrm>
              <a:off x="4499992" y="5224348"/>
              <a:ext cx="0" cy="3871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634" name="流程图: 过程 29715"/>
            <p:cNvSpPr>
              <a:spLocks noChangeArrowheads="1"/>
            </p:cNvSpPr>
            <p:nvPr/>
          </p:nvSpPr>
          <p:spPr bwMode="auto">
            <a:xfrm>
              <a:off x="4114408" y="3861048"/>
              <a:ext cx="1219200" cy="381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JMP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3145728" name="直接连接符 21"/>
            <p:cNvCxnSpPr>
              <a:cxnSpLocks/>
            </p:cNvCxnSpPr>
            <p:nvPr/>
          </p:nvCxnSpPr>
          <p:spPr>
            <a:xfrm>
              <a:off x="5004048" y="4242048"/>
              <a:ext cx="0" cy="356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23"/>
            <p:cNvCxnSpPr>
              <a:cxnSpLocks/>
            </p:cNvCxnSpPr>
            <p:nvPr/>
          </p:nvCxnSpPr>
          <p:spPr>
            <a:xfrm>
              <a:off x="5004048" y="4598501"/>
              <a:ext cx="533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25"/>
            <p:cNvCxnSpPr>
              <a:cxnSpLocks/>
            </p:cNvCxnSpPr>
            <p:nvPr/>
          </p:nvCxnSpPr>
          <p:spPr>
            <a:xfrm>
              <a:off x="5537200" y="4598501"/>
              <a:ext cx="0" cy="819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27"/>
            <p:cNvCxnSpPr>
              <a:cxnSpLocks/>
            </p:cNvCxnSpPr>
            <p:nvPr/>
          </p:nvCxnSpPr>
          <p:spPr>
            <a:xfrm flipH="1">
              <a:off x="5004048" y="5417906"/>
              <a:ext cx="533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直接连接符 29"/>
            <p:cNvCxnSpPr>
              <a:cxnSpLocks/>
            </p:cNvCxnSpPr>
            <p:nvPr/>
          </p:nvCxnSpPr>
          <p:spPr>
            <a:xfrm>
              <a:off x="5004048" y="5417906"/>
              <a:ext cx="0" cy="19355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 1"/>
          <p:cNvSpPr txBox="1"/>
          <p:nvPr/>
        </p:nvSpPr>
        <p:spPr>
          <a:xfrm>
            <a:off x="2351584" y="908720"/>
            <a:ext cx="6050281" cy="434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例，编写一个能够显示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最高位的程序段。</a:t>
            </a:r>
          </a:p>
        </p:txBody>
      </p:sp>
      <p:sp>
        <p:nvSpPr>
          <p:cNvPr id="1048636" name="文本框 2"/>
          <p:cNvSpPr txBox="1"/>
          <p:nvPr/>
        </p:nvSpPr>
        <p:spPr>
          <a:xfrm>
            <a:off x="2711624" y="1772816"/>
            <a:ext cx="6181500" cy="420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︙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SHL      BX,      1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JC         ONE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   DL,     ′0′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      DISPLAY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ONE:		MOV    DL,     ′ 1 ′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  	MOV    AH,     2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      21H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1"/>
          <p:cNvSpPr>
            <a:spLocks noChangeArrowheads="1"/>
          </p:cNvSpPr>
          <p:nvPr/>
        </p:nvSpPr>
        <p:spPr bwMode="auto">
          <a:xfrm>
            <a:off x="1936569" y="955757"/>
            <a:ext cx="4005581" cy="447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、采用跳转表实现多路分支</a:t>
            </a:r>
          </a:p>
        </p:txBody>
      </p:sp>
      <p:sp>
        <p:nvSpPr>
          <p:cNvPr id="1048638" name="文本框 40961"/>
          <p:cNvSpPr txBox="1">
            <a:spLocks noChangeArrowheads="1"/>
          </p:cNvSpPr>
          <p:nvPr/>
        </p:nvSpPr>
        <p:spPr bwMode="auto">
          <a:xfrm>
            <a:off x="1809378" y="1772816"/>
            <a:ext cx="8356600" cy="777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例，设某程序有10路分支，试根据变量N的值（1~10），将程序转移到其中的一路分支去。</a:t>
            </a:r>
          </a:p>
        </p:txBody>
      </p:sp>
      <p:sp>
        <p:nvSpPr>
          <p:cNvPr id="1048639" name="文本框 3"/>
          <p:cNvSpPr txBox="1">
            <a:spLocks noChangeArrowheads="1"/>
          </p:cNvSpPr>
          <p:nvPr/>
        </p:nvSpPr>
        <p:spPr bwMode="auto">
          <a:xfrm>
            <a:off x="1809378" y="2852936"/>
            <a:ext cx="5400675" cy="28623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路分支程序段的入口地址分别为：</a:t>
            </a:r>
            <a:r>
              <a:rPr lang="en-US" altLang="zh-CN" sz="2400" b="1" dirty="0"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BRAN2......BRAN10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N=1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时，转移到</a:t>
            </a:r>
            <a:r>
              <a:rPr lang="en-US" altLang="zh-CN" sz="2400" b="1" dirty="0"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N=2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时，转移到</a:t>
            </a:r>
            <a:r>
              <a:rPr lang="en-US" altLang="zh-CN" sz="2400" b="1" dirty="0">
                <a:latin typeface="Times New Roman" panose="02020603050405020304" pitchFamily="18" charset="0"/>
              </a:rPr>
              <a:t>BRAN2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，依次类推。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在跳转表中每两个字节存放一个入口地址的偏移量，如右图所示。</a:t>
            </a:r>
          </a:p>
        </p:txBody>
      </p:sp>
      <p:sp>
        <p:nvSpPr>
          <p:cNvPr id="1048640" name="文本框 4"/>
          <p:cNvSpPr txBox="1">
            <a:spLocks noChangeArrowheads="1"/>
          </p:cNvSpPr>
          <p:nvPr/>
        </p:nvSpPr>
        <p:spPr bwMode="auto">
          <a:xfrm>
            <a:off x="1819538" y="5702300"/>
            <a:ext cx="5327650" cy="8026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程序中，先根据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的值形成查表地址：（</a:t>
            </a:r>
            <a:r>
              <a:rPr lang="en-US" altLang="zh-CN" sz="2400" b="1">
                <a:latin typeface="Times New Roman" panose="02020603050405020304" pitchFamily="18" charset="0"/>
              </a:rPr>
              <a:t>N-1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×</a:t>
            </a:r>
            <a:r>
              <a:rPr lang="en-US" altLang="zh-CN" sz="2400" b="1">
                <a:latin typeface="Times New Roman" panose="02020603050405020304" pitchFamily="18" charset="0"/>
              </a:rPr>
              <a:t>2+</a:t>
            </a:r>
            <a:r>
              <a:rPr lang="zh-CN" altLang="en-US" sz="2400" b="1">
                <a:latin typeface="Times New Roman" panose="02020603050405020304" pitchFamily="18" charset="0"/>
              </a:rPr>
              <a:t>表首址。</a:t>
            </a:r>
          </a:p>
        </p:txBody>
      </p:sp>
      <p:graphicFrame>
        <p:nvGraphicFramePr>
          <p:cNvPr id="4194305" name="表格 5"/>
          <p:cNvGraphicFramePr>
            <a:graphicFrameLocks noGrp="1"/>
          </p:cNvGraphicFramePr>
          <p:nvPr/>
        </p:nvGraphicFramePr>
        <p:xfrm>
          <a:off x="8544272" y="2348880"/>
          <a:ext cx="1440160" cy="434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82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BRAN2(L)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BRAN2(H)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BRAN10(L)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BRAN10(H)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2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0" name="组合 9"/>
          <p:cNvGrpSpPr/>
          <p:nvPr/>
        </p:nvGrpSpPr>
        <p:grpSpPr>
          <a:xfrm>
            <a:off x="7147188" y="2681228"/>
            <a:ext cx="1397084" cy="358140"/>
            <a:chOff x="5623188" y="2681228"/>
            <a:chExt cx="1397084" cy="358140"/>
          </a:xfrm>
        </p:grpSpPr>
        <p:sp>
          <p:nvSpPr>
            <p:cNvPr id="1048641" name="文本框 6"/>
            <p:cNvSpPr txBox="1"/>
            <p:nvPr/>
          </p:nvSpPr>
          <p:spPr>
            <a:xfrm>
              <a:off x="5623188" y="2681228"/>
              <a:ext cx="995680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ATABLE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33" name="直接箭头连接符 8"/>
            <p:cNvCxnSpPr>
              <a:cxnSpLocks/>
              <a:stCxn id="1048641" idx="3"/>
            </p:cNvCxnSpPr>
            <p:nvPr/>
          </p:nvCxnSpPr>
          <p:spPr>
            <a:xfrm>
              <a:off x="6674310" y="2865894"/>
              <a:ext cx="34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animBg="1"/>
      <p:bldP spid="1048638" grpId="0"/>
      <p:bldP spid="1048639" grpId="0"/>
      <p:bldP spid="10486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1782</Words>
  <Application>Microsoft Office PowerPoint</Application>
  <PresentationFormat>宽屏</PresentationFormat>
  <Paragraphs>286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28</cp:revision>
  <dcterms:created xsi:type="dcterms:W3CDTF">2017-01-14T15:54:50Z</dcterms:created>
  <dcterms:modified xsi:type="dcterms:W3CDTF">2020-12-30T07:45:24Z</dcterms:modified>
</cp:coreProperties>
</file>