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52"/>
  </p:notesMasterIdLst>
  <p:handoutMasterIdLst>
    <p:handoutMasterId r:id="rId53"/>
  </p:handoutMasterIdLst>
  <p:sldIdLst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94660"/>
  </p:normalViewPr>
  <p:slideViewPr>
    <p:cSldViewPr>
      <p:cViewPr varScale="1">
        <p:scale>
          <a:sx n="117" d="100"/>
          <a:sy n="117" d="100"/>
        </p:scale>
        <p:origin x="12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12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921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1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0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04920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20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0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1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8" y="51195"/>
            <a:ext cx="1051486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7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7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6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5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5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5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10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0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9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0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9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30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24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25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2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2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45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46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4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48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4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5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5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4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4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4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9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9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4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35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36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3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3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3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6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6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8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109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1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7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78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8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8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8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8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8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89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90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9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92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9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9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9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5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5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5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9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9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200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01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20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0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6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67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168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6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7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7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9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0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91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09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09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圆角矩形 186"/>
          <p:cNvSpPr/>
          <p:nvPr/>
        </p:nvSpPr>
        <p:spPr>
          <a:xfrm>
            <a:off x="3051588" y="3645024"/>
            <a:ext cx="6716820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1048687" name="TextBox 187"/>
          <p:cNvSpPr txBox="1"/>
          <p:nvPr/>
        </p:nvSpPr>
        <p:spPr>
          <a:xfrm>
            <a:off x="3329273" y="3738457"/>
            <a:ext cx="5707432" cy="62486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8086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中断程序设计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2" name="组合 3"/>
          <p:cNvGrpSpPr/>
          <p:nvPr/>
        </p:nvGrpSpPr>
        <p:grpSpPr>
          <a:xfrm>
            <a:off x="3012818" y="3645024"/>
            <a:ext cx="2960374" cy="3097047"/>
            <a:chOff x="1956944" y="3743727"/>
            <a:chExt cx="2960374" cy="3097047"/>
          </a:xfrm>
        </p:grpSpPr>
        <p:grpSp>
          <p:nvGrpSpPr>
            <p:cNvPr id="113" name="组合 4"/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48688" name="圆角矩形 189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89" name="圆角矩形 190"/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2097156" name="Picture 2" descr="C:\Users\Administrator\Desktop\手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114" name="组合 8"/>
          <p:cNvGrpSpPr/>
          <p:nvPr/>
        </p:nvGrpSpPr>
        <p:grpSpPr>
          <a:xfrm>
            <a:off x="3845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48690" name="圆角矩形 3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048691" name="圆角矩形 3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42000">
                  <a:srgbClr val="F0F0F0"/>
                </a:gs>
                <a:gs pos="100000">
                  <a:schemeClr val="bg1">
                    <a:lumMod val="8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 微机原理与接口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138 L 0.63212 -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04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6" grpId="0" animBg="1"/>
      <p:bldP spid="10486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"/>
          <p:cNvGrpSpPr/>
          <p:nvPr/>
        </p:nvGrpSpPr>
        <p:grpSpPr>
          <a:xfrm>
            <a:off x="2351584" y="0"/>
            <a:ext cx="7272808" cy="839639"/>
            <a:chOff x="827584" y="0"/>
            <a:chExt cx="7272808" cy="839639"/>
          </a:xfrm>
        </p:grpSpPr>
        <p:sp>
          <p:nvSpPr>
            <p:cNvPr id="1048581" name="六边形 3"/>
            <p:cNvSpPr/>
            <p:nvPr/>
          </p:nvSpPr>
          <p:spPr>
            <a:xfrm>
              <a:off x="1119857" y="93956"/>
              <a:ext cx="698053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可编程中断控制器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8259A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4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2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3" name="椭圆 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0" name="组合 5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4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5" name="椭圆 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31" name="组合 10"/>
          <p:cNvGrpSpPr/>
          <p:nvPr/>
        </p:nvGrpSpPr>
        <p:grpSpPr>
          <a:xfrm>
            <a:off x="4007768" y="2060848"/>
            <a:ext cx="3983300" cy="3309303"/>
            <a:chOff x="2627784" y="1412776"/>
            <a:chExt cx="3983300" cy="3309303"/>
          </a:xfrm>
        </p:grpSpPr>
        <p:sp>
          <p:nvSpPr>
            <p:cNvPr id="1048586" name="文本框 11"/>
            <p:cNvSpPr txBox="1"/>
            <p:nvPr/>
          </p:nvSpPr>
          <p:spPr>
            <a:xfrm>
              <a:off x="3708946" y="1553729"/>
              <a:ext cx="576064" cy="312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  <a:p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587" name="文本框 12"/>
            <p:cNvSpPr txBox="1"/>
            <p:nvPr/>
          </p:nvSpPr>
          <p:spPr>
            <a:xfrm>
              <a:off x="4861074" y="1553729"/>
              <a:ext cx="576064" cy="312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  <a:p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组合 13"/>
            <p:cNvGrpSpPr/>
            <p:nvPr/>
          </p:nvGrpSpPr>
          <p:grpSpPr>
            <a:xfrm>
              <a:off x="3204890" y="1412776"/>
              <a:ext cx="2521322" cy="3309303"/>
              <a:chOff x="2555776" y="1487847"/>
              <a:chExt cx="2521322" cy="3309303"/>
            </a:xfrm>
          </p:grpSpPr>
          <p:cxnSp>
            <p:nvCxnSpPr>
              <p:cNvPr id="3145728" name="直接连接符 24"/>
              <p:cNvCxnSpPr>
                <a:cxnSpLocks/>
              </p:cNvCxnSpPr>
              <p:nvPr/>
            </p:nvCxnSpPr>
            <p:spPr>
              <a:xfrm>
                <a:off x="2555776" y="177281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588" name="矩形 25"/>
              <p:cNvSpPr/>
              <p:nvPr/>
            </p:nvSpPr>
            <p:spPr>
              <a:xfrm>
                <a:off x="3059832" y="1644328"/>
                <a:ext cx="1512168" cy="31528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8259A</a:t>
                </a:r>
                <a:endPara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45729" name="直接连接符 26"/>
              <p:cNvCxnSpPr>
                <a:cxnSpLocks/>
              </p:cNvCxnSpPr>
              <p:nvPr/>
            </p:nvCxnSpPr>
            <p:spPr>
              <a:xfrm>
                <a:off x="4570958" y="177281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27"/>
              <p:cNvCxnSpPr>
                <a:cxnSpLocks/>
              </p:cNvCxnSpPr>
              <p:nvPr/>
            </p:nvCxnSpPr>
            <p:spPr>
              <a:xfrm>
                <a:off x="4572000" y="198884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28"/>
              <p:cNvCxnSpPr>
                <a:cxnSpLocks/>
              </p:cNvCxnSpPr>
              <p:nvPr/>
            </p:nvCxnSpPr>
            <p:spPr>
              <a:xfrm>
                <a:off x="2555776" y="198884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2" name="直接连接符 29"/>
              <p:cNvCxnSpPr>
                <a:cxnSpLocks/>
              </p:cNvCxnSpPr>
              <p:nvPr/>
            </p:nvCxnSpPr>
            <p:spPr>
              <a:xfrm>
                <a:off x="2555776" y="220486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3" name="直接连接符 30"/>
              <p:cNvCxnSpPr>
                <a:cxnSpLocks/>
              </p:cNvCxnSpPr>
              <p:nvPr/>
            </p:nvCxnSpPr>
            <p:spPr>
              <a:xfrm>
                <a:off x="4570958" y="220486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4" name="直接连接符 31"/>
              <p:cNvCxnSpPr>
                <a:cxnSpLocks/>
              </p:cNvCxnSpPr>
              <p:nvPr/>
            </p:nvCxnSpPr>
            <p:spPr>
              <a:xfrm>
                <a:off x="4572000" y="242088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5" name="直接连接符 32"/>
              <p:cNvCxnSpPr>
                <a:cxnSpLocks/>
              </p:cNvCxnSpPr>
              <p:nvPr/>
            </p:nvCxnSpPr>
            <p:spPr>
              <a:xfrm>
                <a:off x="2555776" y="242088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6" name="直接连接符 33"/>
              <p:cNvCxnSpPr>
                <a:cxnSpLocks/>
              </p:cNvCxnSpPr>
              <p:nvPr/>
            </p:nvCxnSpPr>
            <p:spPr>
              <a:xfrm>
                <a:off x="2555776" y="2636912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7" name="直接连接符 34"/>
              <p:cNvCxnSpPr>
                <a:cxnSpLocks/>
              </p:cNvCxnSpPr>
              <p:nvPr/>
            </p:nvCxnSpPr>
            <p:spPr>
              <a:xfrm>
                <a:off x="4570958" y="2636912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8" name="直接连接符 35"/>
              <p:cNvCxnSpPr>
                <a:cxnSpLocks/>
              </p:cNvCxnSpPr>
              <p:nvPr/>
            </p:nvCxnSpPr>
            <p:spPr>
              <a:xfrm>
                <a:off x="4572000" y="285293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9" name="直接连接符 36"/>
              <p:cNvCxnSpPr>
                <a:cxnSpLocks/>
              </p:cNvCxnSpPr>
              <p:nvPr/>
            </p:nvCxnSpPr>
            <p:spPr>
              <a:xfrm>
                <a:off x="2555776" y="285293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0" name="直接连接符 37"/>
              <p:cNvCxnSpPr>
                <a:cxnSpLocks/>
              </p:cNvCxnSpPr>
              <p:nvPr/>
            </p:nvCxnSpPr>
            <p:spPr>
              <a:xfrm>
                <a:off x="2555776" y="306896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1" name="直接连接符 38"/>
              <p:cNvCxnSpPr>
                <a:cxnSpLocks/>
              </p:cNvCxnSpPr>
              <p:nvPr/>
            </p:nvCxnSpPr>
            <p:spPr>
              <a:xfrm>
                <a:off x="4570958" y="306896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2" name="直接连接符 39"/>
              <p:cNvCxnSpPr>
                <a:cxnSpLocks/>
              </p:cNvCxnSpPr>
              <p:nvPr/>
            </p:nvCxnSpPr>
            <p:spPr>
              <a:xfrm>
                <a:off x="4572000" y="328498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3" name="直接连接符 40"/>
              <p:cNvCxnSpPr>
                <a:cxnSpLocks/>
              </p:cNvCxnSpPr>
              <p:nvPr/>
            </p:nvCxnSpPr>
            <p:spPr>
              <a:xfrm>
                <a:off x="2555776" y="328498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4" name="直接连接符 41"/>
              <p:cNvCxnSpPr>
                <a:cxnSpLocks/>
              </p:cNvCxnSpPr>
              <p:nvPr/>
            </p:nvCxnSpPr>
            <p:spPr>
              <a:xfrm>
                <a:off x="2555776" y="350100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5" name="直接连接符 42"/>
              <p:cNvCxnSpPr>
                <a:cxnSpLocks/>
              </p:cNvCxnSpPr>
              <p:nvPr/>
            </p:nvCxnSpPr>
            <p:spPr>
              <a:xfrm>
                <a:off x="4570958" y="350100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6" name="直接连接符 43"/>
              <p:cNvCxnSpPr>
                <a:cxnSpLocks/>
              </p:cNvCxnSpPr>
              <p:nvPr/>
            </p:nvCxnSpPr>
            <p:spPr>
              <a:xfrm>
                <a:off x="4572000" y="3717032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7" name="直接连接符 44"/>
              <p:cNvCxnSpPr>
                <a:cxnSpLocks/>
              </p:cNvCxnSpPr>
              <p:nvPr/>
            </p:nvCxnSpPr>
            <p:spPr>
              <a:xfrm>
                <a:off x="2555776" y="3717032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8" name="直接连接符 45"/>
              <p:cNvCxnSpPr>
                <a:cxnSpLocks/>
              </p:cNvCxnSpPr>
              <p:nvPr/>
            </p:nvCxnSpPr>
            <p:spPr>
              <a:xfrm>
                <a:off x="2555776" y="393305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9" name="直接连接符 46"/>
              <p:cNvCxnSpPr>
                <a:cxnSpLocks/>
              </p:cNvCxnSpPr>
              <p:nvPr/>
            </p:nvCxnSpPr>
            <p:spPr>
              <a:xfrm>
                <a:off x="4570958" y="393305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0" name="直接连接符 47"/>
              <p:cNvCxnSpPr>
                <a:cxnSpLocks/>
              </p:cNvCxnSpPr>
              <p:nvPr/>
            </p:nvCxnSpPr>
            <p:spPr>
              <a:xfrm>
                <a:off x="4572000" y="414908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1" name="直接连接符 48"/>
              <p:cNvCxnSpPr>
                <a:cxnSpLocks/>
              </p:cNvCxnSpPr>
              <p:nvPr/>
            </p:nvCxnSpPr>
            <p:spPr>
              <a:xfrm>
                <a:off x="2555776" y="414908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2" name="直接连接符 49"/>
              <p:cNvCxnSpPr>
                <a:cxnSpLocks/>
              </p:cNvCxnSpPr>
              <p:nvPr/>
            </p:nvCxnSpPr>
            <p:spPr>
              <a:xfrm>
                <a:off x="2555776" y="436510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3" name="直接连接符 50"/>
              <p:cNvCxnSpPr>
                <a:cxnSpLocks/>
              </p:cNvCxnSpPr>
              <p:nvPr/>
            </p:nvCxnSpPr>
            <p:spPr>
              <a:xfrm>
                <a:off x="4570958" y="436510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4" name="直接连接符 51"/>
              <p:cNvCxnSpPr>
                <a:cxnSpLocks/>
              </p:cNvCxnSpPr>
              <p:nvPr/>
            </p:nvCxnSpPr>
            <p:spPr>
              <a:xfrm>
                <a:off x="4572000" y="458112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5" name="直接连接符 52"/>
              <p:cNvCxnSpPr>
                <a:cxnSpLocks/>
              </p:cNvCxnSpPr>
              <p:nvPr/>
            </p:nvCxnSpPr>
            <p:spPr>
              <a:xfrm>
                <a:off x="2555776" y="458112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589" name="弦形 53"/>
              <p:cNvSpPr/>
              <p:nvPr/>
            </p:nvSpPr>
            <p:spPr>
              <a:xfrm rot="17510351">
                <a:off x="3617931" y="1487847"/>
                <a:ext cx="360000" cy="360000"/>
              </a:xfrm>
              <a:prstGeom prst="chord">
                <a:avLst>
                  <a:gd name="adj1" fmla="val 3650522"/>
                  <a:gd name="adj2" fmla="val 1525525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14"/>
            <p:cNvGrpSpPr/>
            <p:nvPr/>
          </p:nvGrpSpPr>
          <p:grpSpPr>
            <a:xfrm>
              <a:off x="2627784" y="1553727"/>
              <a:ext cx="649114" cy="3126740"/>
              <a:chOff x="1873708" y="1628798"/>
              <a:chExt cx="649114" cy="3126740"/>
            </a:xfrm>
          </p:grpSpPr>
          <p:sp>
            <p:nvSpPr>
              <p:cNvPr id="1048590" name="文本框 20"/>
              <p:cNvSpPr txBox="1"/>
              <p:nvPr/>
            </p:nvSpPr>
            <p:spPr>
              <a:xfrm>
                <a:off x="1873708" y="1628798"/>
                <a:ext cx="649114" cy="312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D7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D6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D5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D4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D0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CAS0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CAS1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GND</a:t>
                </a:r>
              </a:p>
              <a:p>
                <a:pPr algn="r"/>
                <a:endParaRPr lang="zh-CN" altLang="en-US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45756" name="直接连接符 21"/>
              <p:cNvCxnSpPr>
                <a:cxnSpLocks/>
              </p:cNvCxnSpPr>
              <p:nvPr/>
            </p:nvCxnSpPr>
            <p:spPr>
              <a:xfrm>
                <a:off x="2219211" y="1700808"/>
                <a:ext cx="2032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7" name="直接连接符 22"/>
              <p:cNvCxnSpPr>
                <a:cxnSpLocks/>
              </p:cNvCxnSpPr>
              <p:nvPr/>
            </p:nvCxnSpPr>
            <p:spPr>
              <a:xfrm>
                <a:off x="2146184" y="1896512"/>
                <a:ext cx="2459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8" name="直接连接符 23"/>
              <p:cNvCxnSpPr>
                <a:cxnSpLocks/>
              </p:cNvCxnSpPr>
              <p:nvPr/>
            </p:nvCxnSpPr>
            <p:spPr>
              <a:xfrm>
                <a:off x="2187842" y="2112536"/>
                <a:ext cx="2235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15"/>
            <p:cNvGrpSpPr/>
            <p:nvPr/>
          </p:nvGrpSpPr>
          <p:grpSpPr>
            <a:xfrm>
              <a:off x="5652120" y="1556792"/>
              <a:ext cx="958964" cy="2936241"/>
              <a:chOff x="5652120" y="1541530"/>
              <a:chExt cx="958964" cy="2936241"/>
            </a:xfrm>
          </p:grpSpPr>
          <p:sp>
            <p:nvSpPr>
              <p:cNvPr id="1048591" name="文本框 16"/>
              <p:cNvSpPr txBox="1"/>
              <p:nvPr/>
            </p:nvSpPr>
            <p:spPr>
              <a:xfrm>
                <a:off x="5652120" y="1541530"/>
                <a:ext cx="958964" cy="293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A0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IR7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IR6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IR5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IR4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IR3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IR2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IR1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IR0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SP/EN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CAS2</a:t>
                </a:r>
              </a:p>
            </p:txBody>
          </p:sp>
          <p:cxnSp>
            <p:nvCxnSpPr>
              <p:cNvPr id="3145759" name="直接连接符 17"/>
              <p:cNvCxnSpPr>
                <a:cxnSpLocks/>
              </p:cNvCxnSpPr>
              <p:nvPr/>
            </p:nvCxnSpPr>
            <p:spPr>
              <a:xfrm>
                <a:off x="5724128" y="2025268"/>
                <a:ext cx="3960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0" name="直接连接符 18"/>
              <p:cNvCxnSpPr>
                <a:cxnSpLocks/>
              </p:cNvCxnSpPr>
              <p:nvPr/>
            </p:nvCxnSpPr>
            <p:spPr>
              <a:xfrm>
                <a:off x="5798766" y="4159240"/>
                <a:ext cx="2032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1" name="直接连接符 19"/>
              <p:cNvCxnSpPr>
                <a:cxnSpLocks/>
              </p:cNvCxnSpPr>
              <p:nvPr/>
            </p:nvCxnSpPr>
            <p:spPr>
              <a:xfrm>
                <a:off x="6053688" y="4160654"/>
                <a:ext cx="2032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57"/>
          <p:cNvGrpSpPr/>
          <p:nvPr/>
        </p:nvGrpSpPr>
        <p:grpSpPr>
          <a:xfrm>
            <a:off x="2351584" y="0"/>
            <a:ext cx="7272808" cy="839639"/>
            <a:chOff x="827584" y="0"/>
            <a:chExt cx="7272808" cy="839639"/>
          </a:xfrm>
        </p:grpSpPr>
        <p:sp>
          <p:nvSpPr>
            <p:cNvPr id="1048592" name="六边形 58"/>
            <p:cNvSpPr/>
            <p:nvPr/>
          </p:nvSpPr>
          <p:spPr>
            <a:xfrm>
              <a:off x="1119857" y="93956"/>
              <a:ext cx="698053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14.2.1   8259A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的引线及内部结构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59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93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94" name="椭圆 6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77" name="组合 60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95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96" name="椭圆 6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78" name="组合 8"/>
          <p:cNvGrpSpPr/>
          <p:nvPr/>
        </p:nvGrpSpPr>
        <p:grpSpPr>
          <a:xfrm>
            <a:off x="197344" y="1071850"/>
            <a:ext cx="2185352" cy="529359"/>
            <a:chOff x="730464" y="1334629"/>
            <a:chExt cx="2185352" cy="529359"/>
          </a:xfrm>
        </p:grpSpPr>
        <p:sp>
          <p:nvSpPr>
            <p:cNvPr id="1048597" name="文本框 6"/>
            <p:cNvSpPr txBox="1"/>
            <p:nvPr/>
          </p:nvSpPr>
          <p:spPr>
            <a:xfrm>
              <a:off x="1259632" y="1340768"/>
              <a:ext cx="1656184" cy="485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外部引线</a:t>
              </a:r>
            </a:p>
          </p:txBody>
        </p:sp>
        <p:grpSp>
          <p:nvGrpSpPr>
            <p:cNvPr id="79" name="组合 65"/>
            <p:cNvGrpSpPr/>
            <p:nvPr/>
          </p:nvGrpSpPr>
          <p:grpSpPr>
            <a:xfrm>
              <a:off x="730464" y="1334629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98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599" name="椭圆 7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48600" name="文本框 74"/>
          <p:cNvSpPr txBox="1"/>
          <p:nvPr/>
        </p:nvSpPr>
        <p:spPr>
          <a:xfrm>
            <a:off x="197344" y="1744986"/>
            <a:ext cx="5832648" cy="17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双向数据总线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，与系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统的数据总线相连，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写入控制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字、命令字，读取中断类型码。</a:t>
            </a:r>
          </a:p>
        </p:txBody>
      </p:sp>
      <p:sp>
        <p:nvSpPr>
          <p:cNvPr id="1048601" name="文本框 77"/>
          <p:cNvSpPr txBox="1"/>
          <p:nvPr/>
        </p:nvSpPr>
        <p:spPr>
          <a:xfrm>
            <a:off x="208893" y="4660489"/>
            <a:ext cx="566015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内部寄存器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的选择信号。</a:t>
            </a:r>
          </a:p>
        </p:txBody>
      </p:sp>
      <p:sp>
        <p:nvSpPr>
          <p:cNvPr id="1048602" name="文本框 78"/>
          <p:cNvSpPr txBox="1"/>
          <p:nvPr/>
        </p:nvSpPr>
        <p:spPr>
          <a:xfrm>
            <a:off x="208893" y="5279713"/>
            <a:ext cx="566015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中断请求输出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信号。</a:t>
            </a:r>
          </a:p>
        </p:txBody>
      </p:sp>
      <p:grpSp>
        <p:nvGrpSpPr>
          <p:cNvPr id="80" name="组合 12"/>
          <p:cNvGrpSpPr/>
          <p:nvPr/>
        </p:nvGrpSpPr>
        <p:grpSpPr>
          <a:xfrm>
            <a:off x="208893" y="3429000"/>
            <a:ext cx="5506492" cy="592213"/>
            <a:chOff x="539552" y="2925183"/>
            <a:chExt cx="5832648" cy="592213"/>
          </a:xfrm>
        </p:grpSpPr>
        <p:sp>
          <p:nvSpPr>
            <p:cNvPr id="1048603" name="文本框 75"/>
            <p:cNvSpPr txBox="1"/>
            <p:nvPr/>
          </p:nvSpPr>
          <p:spPr>
            <a:xfrm>
              <a:off x="539552" y="2925183"/>
              <a:ext cx="5832648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读写控制信号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  <p:cxnSp>
          <p:nvCxnSpPr>
            <p:cNvPr id="3145762" name="直接连接符 10"/>
            <p:cNvCxnSpPr>
              <a:cxnSpLocks/>
            </p:cNvCxnSpPr>
            <p:nvPr/>
          </p:nvCxnSpPr>
          <p:spPr>
            <a:xfrm>
              <a:off x="1547664" y="3068960"/>
              <a:ext cx="65130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04" name="文本框 76"/>
          <p:cNvSpPr txBox="1"/>
          <p:nvPr/>
        </p:nvSpPr>
        <p:spPr>
          <a:xfrm>
            <a:off x="208893" y="4041265"/>
            <a:ext cx="566015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信号，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低电平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有效。</a:t>
            </a:r>
          </a:p>
        </p:txBody>
      </p:sp>
      <p:sp>
        <p:nvSpPr>
          <p:cNvPr id="1048605" name="文本框 79"/>
          <p:cNvSpPr txBox="1"/>
          <p:nvPr/>
        </p:nvSpPr>
        <p:spPr>
          <a:xfrm>
            <a:off x="207613" y="5954716"/>
            <a:ext cx="566015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中断响应输入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信号。</a:t>
            </a:r>
          </a:p>
        </p:txBody>
      </p:sp>
      <p:pic>
        <p:nvPicPr>
          <p:cNvPr id="2097153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802" y="1664793"/>
            <a:ext cx="5539908" cy="4882136"/>
          </a:xfrm>
          <a:prstGeom prst="rect">
            <a:avLst/>
          </a:prstGeom>
        </p:spPr>
      </p:pic>
      <p:cxnSp>
        <p:nvCxnSpPr>
          <p:cNvPr id="32" name="直接连接符 10">
            <a:extLst>
              <a:ext uri="{FF2B5EF4-FFF2-40B4-BE49-F238E27FC236}">
                <a16:creationId xmlns:a16="http://schemas.microsoft.com/office/drawing/2014/main" id="{A8A4616B-731F-475F-8B93-BE25AF9F5855}"/>
              </a:ext>
            </a:extLst>
          </p:cNvPr>
          <p:cNvCxnSpPr>
            <a:cxnSpLocks/>
          </p:cNvCxnSpPr>
          <p:nvPr/>
        </p:nvCxnSpPr>
        <p:spPr>
          <a:xfrm>
            <a:off x="2062999" y="3572777"/>
            <a:ext cx="6148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0">
            <a:extLst>
              <a:ext uri="{FF2B5EF4-FFF2-40B4-BE49-F238E27FC236}">
                <a16:creationId xmlns:a16="http://schemas.microsoft.com/office/drawing/2014/main" id="{99311A38-63DF-4458-9C91-84391B235840}"/>
              </a:ext>
            </a:extLst>
          </p:cNvPr>
          <p:cNvCxnSpPr>
            <a:cxnSpLocks/>
          </p:cNvCxnSpPr>
          <p:nvPr/>
        </p:nvCxnSpPr>
        <p:spPr>
          <a:xfrm>
            <a:off x="1146835" y="4149080"/>
            <a:ext cx="6148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10">
            <a:extLst>
              <a:ext uri="{FF2B5EF4-FFF2-40B4-BE49-F238E27FC236}">
                <a16:creationId xmlns:a16="http://schemas.microsoft.com/office/drawing/2014/main" id="{E42E8000-B187-4544-9676-C476ECC590FF}"/>
              </a:ext>
            </a:extLst>
          </p:cNvPr>
          <p:cNvCxnSpPr>
            <a:cxnSpLocks/>
          </p:cNvCxnSpPr>
          <p:nvPr/>
        </p:nvCxnSpPr>
        <p:spPr>
          <a:xfrm>
            <a:off x="1271464" y="6093296"/>
            <a:ext cx="73372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0" grpId="0"/>
      <p:bldP spid="1048601" grpId="0"/>
      <p:bldP spid="10486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 2"/>
          <p:cNvSpPr txBox="1"/>
          <p:nvPr/>
        </p:nvSpPr>
        <p:spPr>
          <a:xfrm>
            <a:off x="1343472" y="692696"/>
            <a:ext cx="7920880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级联控制线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，对于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主片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，从片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文本框 4"/>
          <p:cNvSpPr txBox="1"/>
          <p:nvPr/>
        </p:nvSpPr>
        <p:spPr>
          <a:xfrm>
            <a:off x="1343472" y="5531542"/>
            <a:ext cx="7920880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为外设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中断请求输入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信号。</a:t>
            </a:r>
          </a:p>
        </p:txBody>
      </p:sp>
      <p:grpSp>
        <p:nvGrpSpPr>
          <p:cNvPr id="88" name="组合 7"/>
          <p:cNvGrpSpPr/>
          <p:nvPr/>
        </p:nvGrpSpPr>
        <p:grpSpPr>
          <a:xfrm>
            <a:off x="1343472" y="2019742"/>
            <a:ext cx="7704856" cy="3392980"/>
            <a:chOff x="539552" y="2077440"/>
            <a:chExt cx="7704856" cy="3392980"/>
          </a:xfrm>
        </p:grpSpPr>
        <p:sp>
          <p:nvSpPr>
            <p:cNvPr id="1048612" name="文本框 3"/>
            <p:cNvSpPr txBox="1"/>
            <p:nvPr/>
          </p:nvSpPr>
          <p:spPr>
            <a:xfrm>
              <a:off x="539552" y="2077440"/>
              <a:ext cx="7704856" cy="339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SP/EN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为双功能线。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①当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工作在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缓冲模式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时为</a:t>
              </a:r>
              <a:r>
                <a:rPr lang="zh-CN" altLang="en-US" sz="2800" b="1" u="sng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信号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，用以控制缓冲器的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传送方向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输出数据时为低电平，接收数据时为高电平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30000"/>
                </a:lnSpc>
              </a:pPr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工作在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非缓冲模式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时为</a:t>
              </a:r>
              <a:r>
                <a:rPr lang="zh-CN" altLang="en-US" sz="2800" b="1" u="sng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信号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高电平为主片，低电平为从片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  <p:cxnSp>
          <p:nvCxnSpPr>
            <p:cNvPr id="3145766" name="直接连接符 5"/>
            <p:cNvCxnSpPr>
              <a:cxnSpLocks/>
            </p:cNvCxnSpPr>
            <p:nvPr/>
          </p:nvCxnSpPr>
          <p:spPr>
            <a:xfrm>
              <a:off x="1547664" y="2225184"/>
              <a:ext cx="392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7" name="直接连接符 6"/>
            <p:cNvCxnSpPr>
              <a:cxnSpLocks/>
            </p:cNvCxnSpPr>
            <p:nvPr/>
          </p:nvCxnSpPr>
          <p:spPr>
            <a:xfrm>
              <a:off x="2051720" y="2225184"/>
              <a:ext cx="392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0" grpId="0"/>
      <p:bldP spid="10486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1"/>
          <p:cNvGrpSpPr/>
          <p:nvPr/>
        </p:nvGrpSpPr>
        <p:grpSpPr>
          <a:xfrm>
            <a:off x="2423592" y="116632"/>
            <a:ext cx="2185352" cy="529359"/>
            <a:chOff x="730464" y="1334629"/>
            <a:chExt cx="2185352" cy="529359"/>
          </a:xfrm>
        </p:grpSpPr>
        <p:sp>
          <p:nvSpPr>
            <p:cNvPr id="1048618" name="文本框 2"/>
            <p:cNvSpPr txBox="1"/>
            <p:nvPr/>
          </p:nvSpPr>
          <p:spPr>
            <a:xfrm>
              <a:off x="1259632" y="1340768"/>
              <a:ext cx="1656184" cy="485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内部结构</a:t>
              </a:r>
            </a:p>
          </p:txBody>
        </p:sp>
        <p:grpSp>
          <p:nvGrpSpPr>
            <p:cNvPr id="94" name="组合 3"/>
            <p:cNvGrpSpPr/>
            <p:nvPr/>
          </p:nvGrpSpPr>
          <p:grpSpPr>
            <a:xfrm>
              <a:off x="730464" y="1334629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19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620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" name="组合 177"/>
          <p:cNvGrpSpPr/>
          <p:nvPr/>
        </p:nvGrpSpPr>
        <p:grpSpPr>
          <a:xfrm>
            <a:off x="1697355" y="1058863"/>
            <a:ext cx="8970645" cy="5094920"/>
            <a:chOff x="173355" y="1058863"/>
            <a:chExt cx="8970645" cy="5094920"/>
          </a:xfrm>
        </p:grpSpPr>
        <p:grpSp>
          <p:nvGrpSpPr>
            <p:cNvPr id="96" name="组合 9219"/>
            <p:cNvGrpSpPr/>
            <p:nvPr/>
          </p:nvGrpSpPr>
          <p:grpSpPr bwMode="auto">
            <a:xfrm>
              <a:off x="173355" y="1058863"/>
              <a:ext cx="8970645" cy="5094920"/>
              <a:chOff x="-97" y="0"/>
              <a:chExt cx="14127" cy="8022"/>
            </a:xfrm>
          </p:grpSpPr>
          <p:grpSp>
            <p:nvGrpSpPr>
              <p:cNvPr id="97" name="Group 3"/>
              <p:cNvGrpSpPr/>
              <p:nvPr/>
            </p:nvGrpSpPr>
            <p:grpSpPr bwMode="auto">
              <a:xfrm>
                <a:off x="7280" y="2164"/>
                <a:ext cx="1837" cy="923"/>
                <a:chOff x="0" y="0"/>
                <a:chExt cx="735" cy="369"/>
              </a:xfrm>
            </p:grpSpPr>
            <p:sp>
              <p:nvSpPr>
                <p:cNvPr id="1048621" name="Line 4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3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22" name="Line 5"/>
                <p:cNvSpPr>
                  <a:spLocks noChangeShapeType="1"/>
                </p:cNvSpPr>
                <p:nvPr/>
              </p:nvSpPr>
              <p:spPr bwMode="auto">
                <a:xfrm>
                  <a:off x="735" y="0"/>
                  <a:ext cx="0" cy="3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lg"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48623" name="Rectangle 6"/>
              <p:cNvSpPr>
                <a:spLocks noChangeArrowheads="1"/>
              </p:cNvSpPr>
              <p:nvPr/>
            </p:nvSpPr>
            <p:spPr bwMode="auto">
              <a:xfrm>
                <a:off x="2117" y="3329"/>
                <a:ext cx="1663" cy="13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读写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逻辑</a:t>
                </a:r>
              </a:p>
            </p:txBody>
          </p:sp>
          <p:sp>
            <p:nvSpPr>
              <p:cNvPr id="1048624" name="Rectangle 7"/>
              <p:cNvSpPr>
                <a:spLocks noChangeArrowheads="1"/>
              </p:cNvSpPr>
              <p:nvPr/>
            </p:nvSpPr>
            <p:spPr bwMode="auto">
              <a:xfrm>
                <a:off x="6172" y="1242"/>
                <a:ext cx="4238" cy="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控制逻辑</a:t>
                </a:r>
              </a:p>
            </p:txBody>
          </p:sp>
          <p:sp>
            <p:nvSpPr>
              <p:cNvPr id="1048625" name="Rectangle 8"/>
              <p:cNvSpPr>
                <a:spLocks noChangeArrowheads="1"/>
              </p:cNvSpPr>
              <p:nvPr/>
            </p:nvSpPr>
            <p:spPr bwMode="auto">
              <a:xfrm>
                <a:off x="6172" y="3087"/>
                <a:ext cx="1473" cy="2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中断</a:t>
                </a:r>
                <a:endParaRPr lang="en-US" altLang="zh-CN" sz="20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服务</a:t>
                </a:r>
                <a:endParaRPr lang="en-US" altLang="zh-CN" sz="20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寄存器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+mn-ea"/>
                    <a:ea typeface="+mn-ea"/>
                    <a:cs typeface="Times New Roman" panose="02020603050405020304" pitchFamily="18" charset="0"/>
                  </a:rPr>
                  <a:t>ISR</a:t>
                </a:r>
              </a:p>
            </p:txBody>
          </p:sp>
          <p:sp>
            <p:nvSpPr>
              <p:cNvPr id="1048626" name="Rectangle 9"/>
              <p:cNvSpPr>
                <a:spLocks noChangeArrowheads="1"/>
              </p:cNvSpPr>
              <p:nvPr/>
            </p:nvSpPr>
            <p:spPr bwMode="auto">
              <a:xfrm>
                <a:off x="8382" y="3087"/>
                <a:ext cx="1658" cy="2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中断</a:t>
                </a:r>
                <a:endParaRPr lang="en-US" altLang="zh-CN" sz="2000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判优</a:t>
                </a:r>
                <a:endParaRPr lang="en-US" altLang="zh-CN" sz="2000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电路</a:t>
                </a:r>
                <a:endParaRPr lang="en-US" altLang="zh-CN" sz="2000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627" name="Rectangle 10"/>
              <p:cNvSpPr>
                <a:spLocks noChangeArrowheads="1"/>
              </p:cNvSpPr>
              <p:nvPr/>
            </p:nvSpPr>
            <p:spPr bwMode="auto">
              <a:xfrm>
                <a:off x="10780" y="3087"/>
                <a:ext cx="1657" cy="2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中断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请求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寄存器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+mn-ea"/>
                    <a:ea typeface="+mn-ea"/>
                    <a:cs typeface="Times New Roman" panose="02020603050405020304" pitchFamily="18" charset="0"/>
                  </a:rPr>
                  <a:t>IRR</a:t>
                </a:r>
              </a:p>
            </p:txBody>
          </p:sp>
          <p:grpSp>
            <p:nvGrpSpPr>
              <p:cNvPr id="98" name="Group 11"/>
              <p:cNvGrpSpPr/>
              <p:nvPr/>
            </p:nvGrpSpPr>
            <p:grpSpPr bwMode="auto">
              <a:xfrm>
                <a:off x="5145" y="2702"/>
                <a:ext cx="6645" cy="4387"/>
                <a:chOff x="-18" y="0"/>
                <a:chExt cx="2658" cy="1755"/>
              </a:xfrm>
            </p:grpSpPr>
            <p:sp>
              <p:nvSpPr>
                <p:cNvPr id="1048628" name="AutoShape 12"/>
                <p:cNvSpPr>
                  <a:spLocks noChangeArrowheads="1"/>
                </p:cNvSpPr>
                <p:nvPr/>
              </p:nvSpPr>
              <p:spPr bwMode="auto">
                <a:xfrm>
                  <a:off x="-18" y="1622"/>
                  <a:ext cx="319" cy="133"/>
                </a:xfrm>
                <a:prstGeom prst="leftRightArrow">
                  <a:avLst>
                    <a:gd name="adj1" fmla="val 50000"/>
                    <a:gd name="adj2" fmla="val 47959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29" name="AutoShape 13"/>
                <p:cNvSpPr>
                  <a:spLocks noChangeArrowheads="1"/>
                </p:cNvSpPr>
                <p:nvPr/>
              </p:nvSpPr>
              <p:spPr bwMode="auto">
                <a:xfrm>
                  <a:off x="614" y="0"/>
                  <a:ext cx="159" cy="154"/>
                </a:xfrm>
                <a:prstGeom prst="upArrow">
                  <a:avLst>
                    <a:gd name="adj1" fmla="val 50000"/>
                    <a:gd name="adj2" fmla="val 25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30" name="AutoShape 14"/>
                <p:cNvSpPr>
                  <a:spLocks noChangeArrowheads="1"/>
                </p:cNvSpPr>
                <p:nvPr/>
              </p:nvSpPr>
              <p:spPr bwMode="auto">
                <a:xfrm>
                  <a:off x="2480" y="0"/>
                  <a:ext cx="160" cy="154"/>
                </a:xfrm>
                <a:prstGeom prst="upArrow">
                  <a:avLst>
                    <a:gd name="adj1" fmla="val 50000"/>
                    <a:gd name="adj2" fmla="val 25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Group 15"/>
              <p:cNvGrpSpPr/>
              <p:nvPr/>
            </p:nvGrpSpPr>
            <p:grpSpPr bwMode="auto">
              <a:xfrm>
                <a:off x="10410" y="1702"/>
                <a:ext cx="735" cy="1385"/>
                <a:chOff x="0" y="0"/>
                <a:chExt cx="294" cy="554"/>
              </a:xfrm>
            </p:grpSpPr>
            <p:sp>
              <p:nvSpPr>
                <p:cNvPr id="104863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94" y="0"/>
                  <a:ext cx="0" cy="5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32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0" name="Group 18"/>
              <p:cNvGrpSpPr/>
              <p:nvPr/>
            </p:nvGrpSpPr>
            <p:grpSpPr bwMode="auto">
              <a:xfrm>
                <a:off x="5987" y="6009"/>
                <a:ext cx="6450" cy="1388"/>
                <a:chOff x="0" y="0"/>
                <a:chExt cx="2580" cy="555"/>
              </a:xfrm>
            </p:grpSpPr>
            <p:sp>
              <p:nvSpPr>
                <p:cNvPr id="1048633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85"/>
                  <a:ext cx="2580" cy="3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zh-CN" altLang="en-US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中断屏蔽寄存器</a:t>
                  </a:r>
                  <a:r>
                    <a:rPr lang="en-US" altLang="zh-CN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IMR</a:t>
                  </a:r>
                </a:p>
              </p:txBody>
            </p:sp>
            <p:sp>
              <p:nvSpPr>
                <p:cNvPr id="104863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43" y="0"/>
                  <a:ext cx="0" cy="18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3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326" y="0"/>
                  <a:ext cx="0" cy="18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3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284" y="0"/>
                  <a:ext cx="0" cy="18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1" name="Group 23"/>
              <p:cNvGrpSpPr/>
              <p:nvPr/>
            </p:nvGrpSpPr>
            <p:grpSpPr bwMode="auto">
              <a:xfrm>
                <a:off x="4885" y="624"/>
                <a:ext cx="8840" cy="6847"/>
                <a:chOff x="0" y="0"/>
                <a:chExt cx="3536" cy="2739"/>
              </a:xfrm>
            </p:grpSpPr>
            <p:sp>
              <p:nvSpPr>
                <p:cNvPr id="1048637" name="Rectangle 24"/>
                <p:cNvSpPr/>
                <p:nvPr/>
              </p:nvSpPr>
              <p:spPr>
                <a:xfrm>
                  <a:off x="0" y="0"/>
                  <a:ext cx="98" cy="2739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/>
                </a:ln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0000"/>
                    </a:spcBef>
                    <a:buClr>
                      <a:srgbClr val="B4B9BE"/>
                    </a:buClr>
                    <a:buFont typeface="Wingdings" pitchFamily="2" charset="2"/>
                    <a:buNone/>
                  </a:pPr>
                  <a:endParaRPr lang="zh-CN" altLang="en-US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38" name="Rectangle 25"/>
                <p:cNvSpPr>
                  <a:spLocks noChangeArrowheads="1"/>
                </p:cNvSpPr>
                <p:nvPr/>
              </p:nvSpPr>
              <p:spPr bwMode="auto">
                <a:xfrm>
                  <a:off x="73" y="739"/>
                  <a:ext cx="3389" cy="8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3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652" y="492"/>
                  <a:ext cx="884" cy="2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zh-CN" altLang="en-US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内部总线</a:t>
                  </a:r>
                </a:p>
              </p:txBody>
            </p:sp>
          </p:grpSp>
          <p:grpSp>
            <p:nvGrpSpPr>
              <p:cNvPr id="102" name="Group 27"/>
              <p:cNvGrpSpPr/>
              <p:nvPr/>
            </p:nvGrpSpPr>
            <p:grpSpPr bwMode="auto">
              <a:xfrm>
                <a:off x="8835" y="0"/>
                <a:ext cx="1445" cy="1242"/>
                <a:chOff x="0" y="0"/>
                <a:chExt cx="578" cy="497"/>
              </a:xfrm>
            </p:grpSpPr>
            <p:sp>
              <p:nvSpPr>
                <p:cNvPr id="104864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87" y="250"/>
                  <a:ext cx="0" cy="24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578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INT</a:t>
                  </a:r>
                </a:p>
              </p:txBody>
            </p:sp>
          </p:grpSp>
          <p:sp>
            <p:nvSpPr>
              <p:cNvPr id="1048642" name="Rectangle 31"/>
              <p:cNvSpPr>
                <a:spLocks noChangeArrowheads="1"/>
              </p:cNvSpPr>
              <p:nvPr/>
            </p:nvSpPr>
            <p:spPr bwMode="auto">
              <a:xfrm>
                <a:off x="2117" y="779"/>
                <a:ext cx="1662" cy="1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数据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总线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缓冲器</a:t>
                </a:r>
              </a:p>
            </p:txBody>
          </p:sp>
          <p:sp>
            <p:nvSpPr>
              <p:cNvPr id="1048643" name="AutoShape 32"/>
              <p:cNvSpPr>
                <a:spLocks noChangeArrowheads="1"/>
              </p:cNvSpPr>
              <p:nvPr/>
            </p:nvSpPr>
            <p:spPr bwMode="auto">
              <a:xfrm>
                <a:off x="3779" y="1086"/>
                <a:ext cx="1103" cy="305"/>
              </a:xfrm>
              <a:prstGeom prst="leftRightArrow">
                <a:avLst>
                  <a:gd name="adj1" fmla="val 50000"/>
                  <a:gd name="adj2" fmla="val 72311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644" name="左右箭头 9249"/>
              <p:cNvSpPr>
                <a:spLocks noChangeArrowheads="1"/>
              </p:cNvSpPr>
              <p:nvPr/>
            </p:nvSpPr>
            <p:spPr bwMode="auto">
              <a:xfrm>
                <a:off x="1284" y="1578"/>
                <a:ext cx="833" cy="194"/>
              </a:xfrm>
              <a:prstGeom prst="leftRightArrow">
                <a:avLst>
                  <a:gd name="adj1" fmla="val 50000"/>
                  <a:gd name="adj2" fmla="val 5454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645" name="Text Box 34"/>
              <p:cNvSpPr txBox="1">
                <a:spLocks noChangeArrowheads="1"/>
              </p:cNvSpPr>
              <p:nvPr/>
            </p:nvSpPr>
            <p:spPr bwMode="auto">
              <a:xfrm>
                <a:off x="-97" y="1360"/>
                <a:ext cx="1657" cy="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D7-D0</a:t>
                </a:r>
              </a:p>
            </p:txBody>
          </p:sp>
          <p:grpSp>
            <p:nvGrpSpPr>
              <p:cNvPr id="103" name="Group 35"/>
              <p:cNvGrpSpPr/>
              <p:nvPr/>
            </p:nvGrpSpPr>
            <p:grpSpPr bwMode="auto">
              <a:xfrm>
                <a:off x="82" y="4109"/>
                <a:ext cx="2035" cy="630"/>
                <a:chOff x="0" y="0"/>
                <a:chExt cx="814" cy="252"/>
              </a:xfrm>
            </p:grpSpPr>
            <p:sp>
              <p:nvSpPr>
                <p:cNvPr id="1048646" name="Line 36"/>
                <p:cNvSpPr>
                  <a:spLocks noChangeShapeType="1"/>
                </p:cNvSpPr>
                <p:nvPr/>
              </p:nvSpPr>
              <p:spPr bwMode="auto">
                <a:xfrm>
                  <a:off x="299" y="136"/>
                  <a:ext cx="51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4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442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A0</a:t>
                  </a:r>
                </a:p>
              </p:txBody>
            </p:sp>
          </p:grpSp>
          <p:grpSp>
            <p:nvGrpSpPr>
              <p:cNvPr id="104" name="Group 38"/>
              <p:cNvGrpSpPr/>
              <p:nvPr/>
            </p:nvGrpSpPr>
            <p:grpSpPr bwMode="auto">
              <a:xfrm>
                <a:off x="3" y="3225"/>
                <a:ext cx="2114" cy="960"/>
                <a:chOff x="-57" y="28"/>
                <a:chExt cx="846" cy="384"/>
              </a:xfrm>
            </p:grpSpPr>
            <p:sp>
              <p:nvSpPr>
                <p:cNvPr id="1048648" name="Oval 39"/>
                <p:cNvSpPr>
                  <a:spLocks noChangeArrowheads="1"/>
                </p:cNvSpPr>
                <p:nvPr/>
              </p:nvSpPr>
              <p:spPr bwMode="auto">
                <a:xfrm>
                  <a:off x="717" y="315"/>
                  <a:ext cx="72" cy="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49" name="Oval 40"/>
                <p:cNvSpPr>
                  <a:spLocks noChangeArrowheads="1"/>
                </p:cNvSpPr>
                <p:nvPr/>
              </p:nvSpPr>
              <p:spPr bwMode="auto">
                <a:xfrm>
                  <a:off x="717" y="131"/>
                  <a:ext cx="72" cy="6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50" name="Line 41"/>
                <p:cNvSpPr>
                  <a:spLocks noChangeShapeType="1"/>
                </p:cNvSpPr>
                <p:nvPr/>
              </p:nvSpPr>
              <p:spPr bwMode="auto">
                <a:xfrm>
                  <a:off x="287" y="152"/>
                  <a:ext cx="4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51" name="Line 42"/>
                <p:cNvSpPr>
                  <a:spLocks noChangeShapeType="1"/>
                </p:cNvSpPr>
                <p:nvPr/>
              </p:nvSpPr>
              <p:spPr bwMode="auto">
                <a:xfrm>
                  <a:off x="287" y="336"/>
                  <a:ext cx="4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52" name="Rectangle 44"/>
                <p:cNvSpPr>
                  <a:spLocks noChangeArrowheads="1"/>
                </p:cNvSpPr>
                <p:nvPr/>
              </p:nvSpPr>
              <p:spPr bwMode="auto">
                <a:xfrm>
                  <a:off x="-24" y="28"/>
                  <a:ext cx="279" cy="1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RD</a:t>
                  </a:r>
                </a:p>
              </p:txBody>
            </p:sp>
            <p:sp>
              <p:nvSpPr>
                <p:cNvPr id="1048653" name="Rectangle 46"/>
                <p:cNvSpPr>
                  <a:spLocks noChangeArrowheads="1"/>
                </p:cNvSpPr>
                <p:nvPr/>
              </p:nvSpPr>
              <p:spPr bwMode="auto">
                <a:xfrm>
                  <a:off x="-57" y="218"/>
                  <a:ext cx="342" cy="1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WR</a:t>
                  </a:r>
                </a:p>
              </p:txBody>
            </p:sp>
          </p:grpSp>
          <p:grpSp>
            <p:nvGrpSpPr>
              <p:cNvPr id="105" name="Group 47"/>
              <p:cNvGrpSpPr/>
              <p:nvPr/>
            </p:nvGrpSpPr>
            <p:grpSpPr bwMode="auto">
              <a:xfrm>
                <a:off x="129" y="4712"/>
                <a:ext cx="2911" cy="717"/>
                <a:chOff x="-25" y="0"/>
                <a:chExt cx="1164" cy="287"/>
              </a:xfrm>
            </p:grpSpPr>
            <p:sp>
              <p:nvSpPr>
                <p:cNvPr id="1048654" name="Oval 48"/>
                <p:cNvSpPr>
                  <a:spLocks noChangeArrowheads="1"/>
                </p:cNvSpPr>
                <p:nvPr/>
              </p:nvSpPr>
              <p:spPr bwMode="auto">
                <a:xfrm>
                  <a:off x="1066" y="0"/>
                  <a:ext cx="73" cy="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55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102" y="66"/>
                  <a:ext cx="0" cy="1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56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293" y="211"/>
                  <a:ext cx="81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57" name="Rectangle 52"/>
                <p:cNvSpPr>
                  <a:spLocks noChangeArrowheads="1"/>
                </p:cNvSpPr>
                <p:nvPr/>
              </p:nvSpPr>
              <p:spPr bwMode="auto">
                <a:xfrm>
                  <a:off x="-25" y="93"/>
                  <a:ext cx="307" cy="1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CS</a:t>
                  </a:r>
                </a:p>
              </p:txBody>
            </p:sp>
          </p:grpSp>
          <p:grpSp>
            <p:nvGrpSpPr>
              <p:cNvPr id="106" name="Group 53"/>
              <p:cNvGrpSpPr/>
              <p:nvPr/>
            </p:nvGrpSpPr>
            <p:grpSpPr bwMode="auto">
              <a:xfrm>
                <a:off x="3780" y="1702"/>
                <a:ext cx="2392" cy="4362"/>
                <a:chOff x="0" y="0"/>
                <a:chExt cx="957" cy="1745"/>
              </a:xfrm>
            </p:grpSpPr>
            <p:sp>
              <p:nvSpPr>
                <p:cNvPr id="1048658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94" y="0"/>
                  <a:ext cx="66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59" name="Line 55"/>
                <p:cNvSpPr>
                  <a:spLocks noChangeShapeType="1"/>
                </p:cNvSpPr>
                <p:nvPr/>
              </p:nvSpPr>
              <p:spPr bwMode="auto">
                <a:xfrm>
                  <a:off x="294" y="0"/>
                  <a:ext cx="0" cy="17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60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0" y="896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61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146" y="1744"/>
                  <a:ext cx="1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7" name="Group 58"/>
              <p:cNvGrpSpPr/>
              <p:nvPr/>
            </p:nvGrpSpPr>
            <p:grpSpPr bwMode="auto">
              <a:xfrm>
                <a:off x="2" y="5727"/>
                <a:ext cx="4140" cy="2295"/>
                <a:chOff x="0" y="0"/>
                <a:chExt cx="1656" cy="918"/>
              </a:xfrm>
            </p:grpSpPr>
            <p:sp>
              <p:nvSpPr>
                <p:cNvPr id="1048662" name="Rectangle 59"/>
                <p:cNvSpPr>
                  <a:spLocks noChangeArrowheads="1"/>
                </p:cNvSpPr>
                <p:nvPr/>
              </p:nvSpPr>
              <p:spPr bwMode="auto">
                <a:xfrm>
                  <a:off x="45" y="724"/>
                  <a:ext cx="589" cy="1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SP / EN</a:t>
                  </a:r>
                </a:p>
              </p:txBody>
            </p:sp>
            <p:sp>
              <p:nvSpPr>
                <p:cNvPr id="1048663" name="Rectangle 60"/>
                <p:cNvSpPr>
                  <a:spLocks noChangeArrowheads="1"/>
                </p:cNvSpPr>
                <p:nvPr/>
              </p:nvSpPr>
              <p:spPr bwMode="auto">
                <a:xfrm>
                  <a:off x="846" y="0"/>
                  <a:ext cx="810" cy="6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zh-CN" altLang="en-US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级联缓冲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zh-CN" altLang="en-US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/</a:t>
                  </a:r>
                  <a:r>
                    <a:rPr lang="zh-CN" altLang="en-US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比较器</a:t>
                  </a:r>
                </a:p>
              </p:txBody>
            </p:sp>
            <p:sp>
              <p:nvSpPr>
                <p:cNvPr id="1048664" name="Oval 61"/>
                <p:cNvSpPr>
                  <a:spLocks noChangeArrowheads="1"/>
                </p:cNvSpPr>
                <p:nvPr/>
              </p:nvSpPr>
              <p:spPr bwMode="auto">
                <a:xfrm>
                  <a:off x="1207" y="626"/>
                  <a:ext cx="74" cy="6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65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1240" y="688"/>
                  <a:ext cx="0" cy="1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66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631" y="831"/>
                  <a:ext cx="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/>
                  <a:tailEnd type="triangle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67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05" y="134"/>
                  <a:ext cx="4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lg"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68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405" y="317"/>
                  <a:ext cx="4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lg"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69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05" y="502"/>
                  <a:ext cx="4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lg"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70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49"/>
                  <a:ext cx="408" cy="1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CAS0</a:t>
                  </a:r>
                </a:p>
              </p:txBody>
            </p:sp>
            <p:sp>
              <p:nvSpPr>
                <p:cNvPr id="1048671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241"/>
                  <a:ext cx="408" cy="1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CAS1</a:t>
                  </a:r>
                </a:p>
              </p:txBody>
            </p:sp>
            <p:sp>
              <p:nvSpPr>
                <p:cNvPr id="1048672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424"/>
                  <a:ext cx="408" cy="1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CAS2</a:t>
                  </a:r>
                </a:p>
              </p:txBody>
            </p:sp>
          </p:grpSp>
          <p:grpSp>
            <p:nvGrpSpPr>
              <p:cNvPr id="108" name="Group 72"/>
              <p:cNvGrpSpPr/>
              <p:nvPr/>
            </p:nvGrpSpPr>
            <p:grpSpPr bwMode="auto">
              <a:xfrm>
                <a:off x="6642" y="67"/>
                <a:ext cx="887" cy="1175"/>
                <a:chOff x="13" y="0"/>
                <a:chExt cx="355" cy="470"/>
              </a:xfrm>
            </p:grpSpPr>
            <p:sp>
              <p:nvSpPr>
                <p:cNvPr id="1048673" name="Oval 73"/>
                <p:cNvSpPr>
                  <a:spLocks noChangeArrowheads="1"/>
                </p:cNvSpPr>
                <p:nvPr/>
              </p:nvSpPr>
              <p:spPr bwMode="auto">
                <a:xfrm>
                  <a:off x="194" y="408"/>
                  <a:ext cx="74" cy="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74" name="Line 74"/>
                <p:cNvSpPr>
                  <a:spLocks noChangeShapeType="1"/>
                </p:cNvSpPr>
                <p:nvPr/>
              </p:nvSpPr>
              <p:spPr bwMode="auto">
                <a:xfrm>
                  <a:off x="231" y="233"/>
                  <a:ext cx="0" cy="18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75" name="Line 75"/>
                <p:cNvSpPr>
                  <a:spLocks noChangeShapeType="1"/>
                </p:cNvSpPr>
                <p:nvPr/>
              </p:nvSpPr>
              <p:spPr bwMode="auto">
                <a:xfrm>
                  <a:off x="20" y="19"/>
                  <a:ext cx="348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76" name="Rectangle 76"/>
                <p:cNvSpPr>
                  <a:spLocks noChangeArrowheads="1"/>
                </p:cNvSpPr>
                <p:nvPr/>
              </p:nvSpPr>
              <p:spPr bwMode="auto">
                <a:xfrm>
                  <a:off x="13" y="0"/>
                  <a:ext cx="345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INTA</a:t>
                  </a:r>
                </a:p>
              </p:txBody>
            </p:sp>
          </p:grpSp>
          <p:grpSp>
            <p:nvGrpSpPr>
              <p:cNvPr id="109" name="Group 77"/>
              <p:cNvGrpSpPr/>
              <p:nvPr/>
            </p:nvGrpSpPr>
            <p:grpSpPr bwMode="auto">
              <a:xfrm>
                <a:off x="12437" y="3039"/>
                <a:ext cx="1593" cy="2523"/>
                <a:chOff x="2" y="0"/>
                <a:chExt cx="637" cy="1009"/>
              </a:xfrm>
            </p:grpSpPr>
            <p:sp>
              <p:nvSpPr>
                <p:cNvPr id="1048677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2" y="143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78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2" y="881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67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51" y="326"/>
                  <a:ext cx="307" cy="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……</a:t>
                  </a:r>
                </a:p>
              </p:txBody>
            </p:sp>
            <p:sp>
              <p:nvSpPr>
                <p:cNvPr id="104868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53" y="0"/>
                  <a:ext cx="38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 dirty="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IR0</a:t>
                  </a:r>
                </a:p>
              </p:txBody>
            </p:sp>
            <p:sp>
              <p:nvSpPr>
                <p:cNvPr id="1048681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53" y="759"/>
                  <a:ext cx="38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IR7</a:t>
                  </a:r>
                </a:p>
              </p:txBody>
            </p:sp>
          </p:grpSp>
          <p:sp>
            <p:nvSpPr>
              <p:cNvPr id="1048682" name="AutoShape 83"/>
              <p:cNvSpPr>
                <a:spLocks noChangeArrowheads="1"/>
              </p:cNvSpPr>
              <p:nvPr/>
            </p:nvSpPr>
            <p:spPr bwMode="auto">
              <a:xfrm>
                <a:off x="10097" y="4412"/>
                <a:ext cx="614" cy="300"/>
              </a:xfrm>
              <a:prstGeom prst="leftArrow">
                <a:avLst>
                  <a:gd name="adj1" fmla="val 57900"/>
                  <a:gd name="adj2" fmla="val 5673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683" name="AutoShape 85"/>
              <p:cNvSpPr>
                <a:spLocks noChangeArrowheads="1"/>
              </p:cNvSpPr>
              <p:nvPr/>
            </p:nvSpPr>
            <p:spPr bwMode="auto">
              <a:xfrm>
                <a:off x="7739" y="4412"/>
                <a:ext cx="574" cy="300"/>
              </a:xfrm>
              <a:prstGeom prst="leftRightArrow">
                <a:avLst>
                  <a:gd name="adj1" fmla="val 48999"/>
                  <a:gd name="adj2" fmla="val 36226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45768" name="直接连接符 172"/>
            <p:cNvCxnSpPr>
              <a:cxnSpLocks/>
            </p:cNvCxnSpPr>
            <p:nvPr/>
          </p:nvCxnSpPr>
          <p:spPr>
            <a:xfrm>
              <a:off x="352025" y="3140968"/>
              <a:ext cx="2949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9" name="直接连接符 173"/>
            <p:cNvCxnSpPr>
              <a:cxnSpLocks/>
            </p:cNvCxnSpPr>
            <p:nvPr/>
          </p:nvCxnSpPr>
          <p:spPr>
            <a:xfrm>
              <a:off x="343848" y="3429000"/>
              <a:ext cx="2949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0" name="直接连接符 174"/>
            <p:cNvCxnSpPr>
              <a:cxnSpLocks/>
            </p:cNvCxnSpPr>
            <p:nvPr/>
          </p:nvCxnSpPr>
          <p:spPr>
            <a:xfrm>
              <a:off x="451612" y="4221088"/>
              <a:ext cx="2437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1" name="直接连接符 175"/>
            <p:cNvCxnSpPr>
              <a:cxnSpLocks/>
            </p:cNvCxnSpPr>
            <p:nvPr/>
          </p:nvCxnSpPr>
          <p:spPr>
            <a:xfrm>
              <a:off x="323528" y="5877272"/>
              <a:ext cx="2437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2" name="直接连接符 176"/>
            <p:cNvCxnSpPr>
              <a:cxnSpLocks/>
            </p:cNvCxnSpPr>
            <p:nvPr/>
          </p:nvCxnSpPr>
          <p:spPr>
            <a:xfrm>
              <a:off x="804718" y="5877272"/>
              <a:ext cx="2949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文本框 1"/>
          <p:cNvSpPr txBox="1"/>
          <p:nvPr/>
        </p:nvSpPr>
        <p:spPr>
          <a:xfrm>
            <a:off x="1631504" y="820563"/>
            <a:ext cx="482453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中断请求寄存器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68" name="文本框 2"/>
          <p:cNvSpPr txBox="1"/>
          <p:nvPr/>
        </p:nvSpPr>
        <p:spPr>
          <a:xfrm>
            <a:off x="2063552" y="1412776"/>
            <a:ext cx="770485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来的中断请求信号，某一位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表示相应引脚上有中断请求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048769" name="文本框 3"/>
          <p:cNvSpPr txBox="1"/>
          <p:nvPr/>
        </p:nvSpPr>
        <p:spPr>
          <a:xfrm>
            <a:off x="2063552" y="2635312"/>
            <a:ext cx="824491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响应后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，外设应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撤销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对应引脚上的请求信号。</a:t>
            </a:r>
          </a:p>
        </p:txBody>
      </p:sp>
      <p:sp>
        <p:nvSpPr>
          <p:cNvPr id="1048770" name="文本框 4"/>
          <p:cNvSpPr txBox="1"/>
          <p:nvPr/>
        </p:nvSpPr>
        <p:spPr>
          <a:xfrm>
            <a:off x="1631504" y="3501008"/>
            <a:ext cx="482453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中断服务寄存器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71" name="文本框 5"/>
          <p:cNvSpPr txBox="1"/>
          <p:nvPr/>
        </p:nvSpPr>
        <p:spPr>
          <a:xfrm>
            <a:off x="2063552" y="4128305"/>
            <a:ext cx="770485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sz="2800" b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sz="2800" b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相对应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，保存所有</a:t>
            </a:r>
            <a:r>
              <a:rPr lang="zh-CN" alt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正在服务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的中断源；</a:t>
            </a:r>
          </a:p>
        </p:txBody>
      </p:sp>
      <p:sp>
        <p:nvSpPr>
          <p:cNvPr id="1048772" name="文本框 6"/>
          <p:cNvSpPr txBox="1"/>
          <p:nvPr/>
        </p:nvSpPr>
        <p:spPr>
          <a:xfrm>
            <a:off x="2063552" y="5315757"/>
            <a:ext cx="770485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当收到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中断结束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EOI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相应位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清零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AE8F9CF1-DCED-42F4-8159-B62B132A5C2B}"/>
              </a:ext>
            </a:extLst>
          </p:cNvPr>
          <p:cNvSpPr/>
          <p:nvPr/>
        </p:nvSpPr>
        <p:spPr>
          <a:xfrm>
            <a:off x="5015880" y="6021288"/>
            <a:ext cx="1872208" cy="503509"/>
          </a:xfrm>
          <a:prstGeom prst="wedgeRectCallout">
            <a:avLst>
              <a:gd name="adj1" fmla="val -33090"/>
              <a:gd name="adj2" fmla="val -78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非自动结束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7" grpId="0"/>
      <p:bldP spid="1048768" grpId="0"/>
      <p:bldP spid="1048769" grpId="0"/>
      <p:bldP spid="1048770" grpId="0"/>
      <p:bldP spid="1048771" grpId="0"/>
      <p:bldP spid="10487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 1"/>
          <p:cNvSpPr txBox="1"/>
          <p:nvPr/>
        </p:nvSpPr>
        <p:spPr>
          <a:xfrm>
            <a:off x="1631504" y="692696"/>
            <a:ext cx="482453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中断屏蔽寄存器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IMR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74" name="文本框 2"/>
          <p:cNvSpPr txBox="1"/>
          <p:nvPr/>
        </p:nvSpPr>
        <p:spPr>
          <a:xfrm>
            <a:off x="1973542" y="1284909"/>
            <a:ext cx="824491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IMR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的每一位与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相对应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，用于保存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中断屏蔽字</a:t>
            </a:r>
          </a:p>
        </p:txBody>
      </p:sp>
      <p:sp>
        <p:nvSpPr>
          <p:cNvPr id="1048775" name="文本框 3"/>
          <p:cNvSpPr txBox="1"/>
          <p:nvPr/>
        </p:nvSpPr>
        <p:spPr>
          <a:xfrm>
            <a:off x="1973542" y="2437276"/>
            <a:ext cx="824491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的位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所对应的外设中断请求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被屏蔽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的位允许外设中断请求信号输入。</a:t>
            </a:r>
          </a:p>
        </p:txBody>
      </p:sp>
      <p:sp>
        <p:nvSpPr>
          <p:cNvPr id="1048776" name="文本框 4"/>
          <p:cNvSpPr txBox="1"/>
          <p:nvPr/>
        </p:nvSpPr>
        <p:spPr>
          <a:xfrm>
            <a:off x="1631504" y="3772652"/>
            <a:ext cx="4824536" cy="63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）中断叛优及控制电路</a:t>
            </a:r>
          </a:p>
        </p:txBody>
      </p:sp>
      <p:sp>
        <p:nvSpPr>
          <p:cNvPr id="1048777" name="文本框 5"/>
          <p:cNvSpPr txBox="1"/>
          <p:nvPr/>
        </p:nvSpPr>
        <p:spPr>
          <a:xfrm>
            <a:off x="1973542" y="4364865"/>
            <a:ext cx="9667074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中断叛优电路监测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的状态，并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确定是否向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发中断请求信号。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（看哪个更高级）</a:t>
            </a:r>
          </a:p>
        </p:txBody>
      </p:sp>
      <p:sp>
        <p:nvSpPr>
          <p:cNvPr id="1048778" name="文本框 6"/>
          <p:cNvSpPr txBox="1"/>
          <p:nvPr/>
        </p:nvSpPr>
        <p:spPr>
          <a:xfrm>
            <a:off x="1973542" y="5517232"/>
            <a:ext cx="824491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在中断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响应时，将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对应位置置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送出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中断类型码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3" grpId="0"/>
      <p:bldP spid="1048774" grpId="0"/>
      <p:bldP spid="1048775" grpId="0"/>
      <p:bldP spid="1048776" grpId="0"/>
      <p:bldP spid="1048777" grpId="0"/>
      <p:bldP spid="10487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内容占位符 2"/>
          <p:cNvSpPr txBox="1">
            <a:spLocks noChangeArrowheads="1"/>
          </p:cNvSpPr>
          <p:nvPr/>
        </p:nvSpPr>
        <p:spPr>
          <a:xfrm>
            <a:off x="1747043" y="613325"/>
            <a:ext cx="8697913" cy="619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30000"/>
              </a:lnSpc>
              <a:spcBef>
                <a:spcPts val="0"/>
              </a:spcBef>
              <a:buSzPct val="80000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缓冲方式 </a:t>
            </a:r>
          </a:p>
          <a:p>
            <a:pPr>
              <a:lnSpc>
                <a:spcPct val="13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多片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级联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的大系统中，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总线驱动器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和数据总线相连，这就是缓冲方式。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在缓冲方式下，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SP/EN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总线驱动器的允许端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相连，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SP/EN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端输出的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低电平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可作为总线驱动器的启动信号。</a:t>
            </a:r>
          </a:p>
          <a:p>
            <a:pPr marL="0" lvl="2" indent="0">
              <a:lnSpc>
                <a:spcPct val="130000"/>
              </a:lnSpc>
              <a:spcBef>
                <a:spcPts val="0"/>
              </a:spcBef>
              <a:buClr>
                <a:srgbClr val="FFC000"/>
              </a:buClr>
              <a:buSzPct val="80000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非缓冲方式 </a:t>
            </a:r>
          </a:p>
          <a:p>
            <a:pPr>
              <a:lnSpc>
                <a:spcPct val="13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当系统只有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只有几片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级联时，一般将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与数据总线相连，这种方式就称为非缓冲方式。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SP/EN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输入端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SzPct val="80000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系统中，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SP/EN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端接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高电平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SzPct val="80000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在多片系统，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主片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SP/EN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端接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高电平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从片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SP/EN	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端接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低电平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  <a:buSzPct val="80000"/>
              <a:buFont typeface="Wingdings" panose="05000000000000000000" pitchFamily="2" charset="2"/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80" name="Rectangle 6"/>
          <p:cNvSpPr>
            <a:spLocks noChangeArrowheads="1"/>
          </p:cNvSpPr>
          <p:nvPr/>
        </p:nvSpPr>
        <p:spPr bwMode="auto">
          <a:xfrm>
            <a:off x="1524000" y="316337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048781" name="Rectangle 7"/>
          <p:cNvSpPr>
            <a:spLocks noChangeArrowheads="1"/>
          </p:cNvSpPr>
          <p:nvPr/>
        </p:nvSpPr>
        <p:spPr bwMode="auto">
          <a:xfrm>
            <a:off x="1524000" y="313955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048782" name="Rectangle 8"/>
          <p:cNvSpPr>
            <a:spLocks noChangeArrowheads="1"/>
          </p:cNvSpPr>
          <p:nvPr/>
        </p:nvSpPr>
        <p:spPr bwMode="auto">
          <a:xfrm>
            <a:off x="1524000" y="31490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048783" name="Rectangle 9"/>
          <p:cNvSpPr>
            <a:spLocks noChangeArrowheads="1"/>
          </p:cNvSpPr>
          <p:nvPr/>
        </p:nvSpPr>
        <p:spPr bwMode="auto">
          <a:xfrm>
            <a:off x="1524000" y="314432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048784" name="Rectangle 12"/>
          <p:cNvSpPr>
            <a:spLocks noChangeArrowheads="1"/>
          </p:cNvSpPr>
          <p:nvPr/>
        </p:nvSpPr>
        <p:spPr bwMode="auto">
          <a:xfrm>
            <a:off x="1524000" y="314432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grpSp>
        <p:nvGrpSpPr>
          <p:cNvPr id="138" name="组合 7"/>
          <p:cNvGrpSpPr/>
          <p:nvPr/>
        </p:nvGrpSpPr>
        <p:grpSpPr>
          <a:xfrm>
            <a:off x="2423592" y="116632"/>
            <a:ext cx="5184576" cy="534774"/>
            <a:chOff x="899592" y="111217"/>
            <a:chExt cx="5184576" cy="534774"/>
          </a:xfrm>
        </p:grpSpPr>
        <p:grpSp>
          <p:nvGrpSpPr>
            <p:cNvPr id="139" name="组合 8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85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786" name="椭圆 1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787" name="文本框 9"/>
            <p:cNvSpPr txBox="1"/>
            <p:nvPr/>
          </p:nvSpPr>
          <p:spPr>
            <a:xfrm>
              <a:off x="1418494" y="111217"/>
              <a:ext cx="4665674" cy="485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与系统总线的连接方式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8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48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48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 1"/>
          <p:cNvGrpSpPr/>
          <p:nvPr/>
        </p:nvGrpSpPr>
        <p:grpSpPr>
          <a:xfrm>
            <a:off x="2423592" y="116632"/>
            <a:ext cx="5184576" cy="534774"/>
            <a:chOff x="899592" y="111217"/>
            <a:chExt cx="5184576" cy="534774"/>
          </a:xfrm>
        </p:grpSpPr>
        <p:grpSp>
          <p:nvGrpSpPr>
            <p:cNvPr id="142" name="组合 2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88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789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790" name="文本框 3"/>
            <p:cNvSpPr txBox="1"/>
            <p:nvPr/>
          </p:nvSpPr>
          <p:spPr>
            <a:xfrm>
              <a:off x="1418494" y="111217"/>
              <a:ext cx="4665674" cy="485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级联连接方式</a:t>
              </a:r>
            </a:p>
          </p:txBody>
        </p:sp>
      </p:grpSp>
      <p:grpSp>
        <p:nvGrpSpPr>
          <p:cNvPr id="143" name="组合 83"/>
          <p:cNvGrpSpPr/>
          <p:nvPr/>
        </p:nvGrpSpPr>
        <p:grpSpPr>
          <a:xfrm>
            <a:off x="1875855" y="945009"/>
            <a:ext cx="8468691" cy="5809239"/>
            <a:chOff x="351855" y="945009"/>
            <a:chExt cx="8468691" cy="5809239"/>
          </a:xfrm>
        </p:grpSpPr>
        <p:grpSp>
          <p:nvGrpSpPr>
            <p:cNvPr id="144" name="组合 79"/>
            <p:cNvGrpSpPr/>
            <p:nvPr/>
          </p:nvGrpSpPr>
          <p:grpSpPr>
            <a:xfrm>
              <a:off x="351855" y="945009"/>
              <a:ext cx="8468691" cy="5809239"/>
              <a:chOff x="351855" y="945009"/>
              <a:chExt cx="8468691" cy="5809239"/>
            </a:xfrm>
          </p:grpSpPr>
          <p:sp>
            <p:nvSpPr>
              <p:cNvPr id="1048791" name="Text Box 6"/>
              <p:cNvSpPr txBox="1">
                <a:spLocks noChangeArrowheads="1"/>
              </p:cNvSpPr>
              <p:nvPr/>
            </p:nvSpPr>
            <p:spPr bwMode="auto">
              <a:xfrm>
                <a:off x="351855" y="2386683"/>
                <a:ext cx="706438" cy="13652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lang="en-US" altLang="zh-CN" sz="4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92" name="Text Box 8"/>
              <p:cNvSpPr txBox="1">
                <a:spLocks noChangeArrowheads="1"/>
              </p:cNvSpPr>
              <p:nvPr/>
            </p:nvSpPr>
            <p:spPr bwMode="auto">
              <a:xfrm>
                <a:off x="1604393" y="2075533"/>
                <a:ext cx="1428750" cy="23383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80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CAS0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CAS1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CAS2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IR0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IR1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IR2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IR7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93" name="Text Box 10"/>
              <p:cNvSpPr txBox="1">
                <a:spLocks noChangeArrowheads="1"/>
              </p:cNvSpPr>
              <p:nvPr/>
            </p:nvSpPr>
            <p:spPr bwMode="auto">
              <a:xfrm>
                <a:off x="1623443" y="3228058"/>
                <a:ext cx="474662" cy="3111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94" name="Text Box 11"/>
              <p:cNvSpPr txBox="1">
                <a:spLocks noChangeArrowheads="1"/>
              </p:cNvSpPr>
              <p:nvPr/>
            </p:nvSpPr>
            <p:spPr bwMode="auto">
              <a:xfrm>
                <a:off x="1566293" y="2669258"/>
                <a:ext cx="684212" cy="3508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</a:t>
                </a:r>
                <a:endParaRPr lang="en-US" altLang="zh-CN" sz="32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95" name="Text Box 12"/>
              <p:cNvSpPr txBox="1">
                <a:spLocks noChangeArrowheads="1"/>
              </p:cNvSpPr>
              <p:nvPr/>
            </p:nvSpPr>
            <p:spPr bwMode="auto">
              <a:xfrm>
                <a:off x="1623443" y="3994820"/>
                <a:ext cx="808037" cy="3111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SP/EN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96" name="Line 13"/>
              <p:cNvSpPr>
                <a:spLocks noChangeShapeType="1"/>
              </p:cNvSpPr>
              <p:nvPr/>
            </p:nvSpPr>
            <p:spPr bwMode="auto">
              <a:xfrm flipH="1">
                <a:off x="1690118" y="2669258"/>
                <a:ext cx="4079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97" name="Line 14"/>
              <p:cNvSpPr>
                <a:spLocks noChangeShapeType="1"/>
              </p:cNvSpPr>
              <p:nvPr/>
            </p:nvSpPr>
            <p:spPr bwMode="auto">
              <a:xfrm flipH="1">
                <a:off x="1720280" y="4013870"/>
                <a:ext cx="2317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98" name="Line 15"/>
              <p:cNvSpPr>
                <a:spLocks noChangeShapeType="1"/>
              </p:cNvSpPr>
              <p:nvPr/>
            </p:nvSpPr>
            <p:spPr bwMode="auto">
              <a:xfrm flipH="1">
                <a:off x="2080643" y="4013870"/>
                <a:ext cx="2317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99" name="AutoShape 16"/>
              <p:cNvSpPr>
                <a:spLocks noChangeArrowheads="1"/>
              </p:cNvSpPr>
              <p:nvPr/>
            </p:nvSpPr>
            <p:spPr bwMode="auto">
              <a:xfrm>
                <a:off x="1517080" y="2758158"/>
                <a:ext cx="88900" cy="77787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00" name="Text Box 18"/>
              <p:cNvSpPr txBox="1">
                <a:spLocks noChangeArrowheads="1"/>
              </p:cNvSpPr>
              <p:nvPr/>
            </p:nvSpPr>
            <p:spPr bwMode="auto">
              <a:xfrm>
                <a:off x="5752530" y="945009"/>
                <a:ext cx="1428750" cy="23399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72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72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IR0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IR1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IR2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di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CAS0   IR7</a:t>
                </a:r>
              </a:p>
              <a:p>
                <a:pPr algn="ju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CAS1</a:t>
                </a:r>
              </a:p>
              <a:p>
                <a:pPr algn="ju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CAS2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01" name="Text Box 20"/>
              <p:cNvSpPr txBox="1">
                <a:spLocks noChangeArrowheads="1"/>
              </p:cNvSpPr>
              <p:nvPr/>
            </p:nvSpPr>
            <p:spPr bwMode="auto">
              <a:xfrm>
                <a:off x="5771580" y="1883445"/>
                <a:ext cx="474663" cy="312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endParaRPr lang="en-US" altLang="zh-CN" sz="32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02" name="Text Box 21"/>
              <p:cNvSpPr txBox="1">
                <a:spLocks noChangeArrowheads="1"/>
              </p:cNvSpPr>
              <p:nvPr/>
            </p:nvSpPr>
            <p:spPr bwMode="auto">
              <a:xfrm>
                <a:off x="5771580" y="1473870"/>
                <a:ext cx="596900" cy="350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</a:t>
                </a:r>
                <a:endParaRPr lang="en-US" altLang="zh-CN" sz="32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03" name="Text Box 22"/>
              <p:cNvSpPr txBox="1">
                <a:spLocks noChangeArrowheads="1"/>
              </p:cNvSpPr>
              <p:nvPr/>
            </p:nvSpPr>
            <p:spPr bwMode="auto">
              <a:xfrm>
                <a:off x="6567904" y="2852936"/>
                <a:ext cx="633412" cy="3111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SP/EN</a:t>
                </a:r>
                <a:endPara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04" name="Line 23"/>
              <p:cNvSpPr>
                <a:spLocks noChangeShapeType="1"/>
              </p:cNvSpPr>
              <p:nvPr/>
            </p:nvSpPr>
            <p:spPr bwMode="auto">
              <a:xfrm flipH="1">
                <a:off x="5838255" y="1473870"/>
                <a:ext cx="4079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05" name="Line 24"/>
              <p:cNvSpPr>
                <a:spLocks noChangeShapeType="1"/>
              </p:cNvSpPr>
              <p:nvPr/>
            </p:nvSpPr>
            <p:spPr bwMode="auto">
              <a:xfrm flipH="1">
                <a:off x="6600255" y="2839120"/>
                <a:ext cx="2301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06" name="Line 25"/>
              <p:cNvSpPr>
                <a:spLocks noChangeShapeType="1"/>
              </p:cNvSpPr>
              <p:nvPr/>
            </p:nvSpPr>
            <p:spPr bwMode="auto">
              <a:xfrm flipH="1">
                <a:off x="6932043" y="2839120"/>
                <a:ext cx="2301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07" name="AutoShape 26"/>
              <p:cNvSpPr>
                <a:spLocks noChangeArrowheads="1"/>
              </p:cNvSpPr>
              <p:nvPr/>
            </p:nvSpPr>
            <p:spPr bwMode="auto">
              <a:xfrm>
                <a:off x="5665218" y="1591345"/>
                <a:ext cx="88900" cy="77788"/>
              </a:xfrm>
              <a:prstGeom prst="flowChartConnector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08" name="Line 27"/>
              <p:cNvSpPr>
                <a:spLocks noChangeShapeType="1"/>
              </p:cNvSpPr>
              <p:nvPr/>
            </p:nvSpPr>
            <p:spPr bwMode="auto">
              <a:xfrm>
                <a:off x="3033143" y="2542258"/>
                <a:ext cx="2701925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09" name="Text Box 29"/>
              <p:cNvSpPr txBox="1">
                <a:spLocks noChangeArrowheads="1"/>
              </p:cNvSpPr>
              <p:nvPr/>
            </p:nvSpPr>
            <p:spPr bwMode="auto">
              <a:xfrm>
                <a:off x="5752530" y="3753321"/>
                <a:ext cx="1428750" cy="23399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72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72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IR0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IR1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IR2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di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CAS0     IR7</a:t>
                </a:r>
              </a:p>
              <a:p>
                <a:pPr algn="ju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CAS1</a:t>
                </a:r>
              </a:p>
              <a:p>
                <a:pPr algn="ju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CAS2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10" name="Text Box 31"/>
              <p:cNvSpPr txBox="1">
                <a:spLocks noChangeArrowheads="1"/>
              </p:cNvSpPr>
              <p:nvPr/>
            </p:nvSpPr>
            <p:spPr bwMode="auto">
              <a:xfrm>
                <a:off x="5771580" y="4671095"/>
                <a:ext cx="474663" cy="312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endParaRPr lang="en-US" altLang="zh-CN" sz="32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11" name="Text Box 32"/>
              <p:cNvSpPr txBox="1">
                <a:spLocks noChangeArrowheads="1"/>
              </p:cNvSpPr>
              <p:nvPr/>
            </p:nvSpPr>
            <p:spPr bwMode="auto">
              <a:xfrm>
                <a:off x="5771580" y="4261520"/>
                <a:ext cx="596900" cy="350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</a:t>
                </a:r>
                <a:endParaRPr lang="en-US" altLang="zh-CN" sz="32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12" name="Text Box 33"/>
              <p:cNvSpPr txBox="1">
                <a:spLocks noChangeArrowheads="1"/>
              </p:cNvSpPr>
              <p:nvPr/>
            </p:nvSpPr>
            <p:spPr bwMode="auto">
              <a:xfrm>
                <a:off x="6526814" y="5624695"/>
                <a:ext cx="636586" cy="355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SP/EN</a:t>
                </a:r>
                <a:endPara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13" name="Line 34"/>
              <p:cNvSpPr>
                <a:spLocks noChangeShapeType="1"/>
              </p:cNvSpPr>
              <p:nvPr/>
            </p:nvSpPr>
            <p:spPr bwMode="auto">
              <a:xfrm flipH="1">
                <a:off x="5838255" y="4261520"/>
                <a:ext cx="4079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14" name="Line 35"/>
              <p:cNvSpPr>
                <a:spLocks noChangeShapeType="1"/>
              </p:cNvSpPr>
              <p:nvPr/>
            </p:nvSpPr>
            <p:spPr bwMode="auto">
              <a:xfrm flipH="1">
                <a:off x="6600255" y="5626770"/>
                <a:ext cx="2301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15" name="Line 36"/>
              <p:cNvSpPr>
                <a:spLocks noChangeShapeType="1"/>
              </p:cNvSpPr>
              <p:nvPr/>
            </p:nvSpPr>
            <p:spPr bwMode="auto">
              <a:xfrm flipH="1">
                <a:off x="6932043" y="5626770"/>
                <a:ext cx="2301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16" name="AutoShape 37"/>
              <p:cNvSpPr>
                <a:spLocks noChangeArrowheads="1"/>
              </p:cNvSpPr>
              <p:nvPr/>
            </p:nvSpPr>
            <p:spPr bwMode="auto">
              <a:xfrm>
                <a:off x="5665218" y="4378995"/>
                <a:ext cx="88900" cy="77788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17" name="Line 38"/>
              <p:cNvSpPr>
                <a:spLocks noChangeShapeType="1"/>
              </p:cNvSpPr>
              <p:nvPr/>
            </p:nvSpPr>
            <p:spPr bwMode="auto">
              <a:xfrm>
                <a:off x="3033143" y="2739108"/>
                <a:ext cx="2701925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18" name="Line 39"/>
              <p:cNvSpPr>
                <a:spLocks noChangeShapeType="1"/>
              </p:cNvSpPr>
              <p:nvPr/>
            </p:nvSpPr>
            <p:spPr bwMode="auto">
              <a:xfrm>
                <a:off x="3033143" y="2991520"/>
                <a:ext cx="2701925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19" name="Line 40"/>
              <p:cNvSpPr>
                <a:spLocks noChangeShapeType="1"/>
              </p:cNvSpPr>
              <p:nvPr/>
            </p:nvSpPr>
            <p:spPr bwMode="auto">
              <a:xfrm flipH="1">
                <a:off x="3580830" y="5291808"/>
                <a:ext cx="217011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20" name="Line 41"/>
              <p:cNvSpPr>
                <a:spLocks noChangeShapeType="1"/>
              </p:cNvSpPr>
              <p:nvPr/>
            </p:nvSpPr>
            <p:spPr bwMode="auto">
              <a:xfrm flipH="1">
                <a:off x="3420493" y="5525170"/>
                <a:ext cx="233045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21" name="Line 42"/>
              <p:cNvSpPr>
                <a:spLocks noChangeShapeType="1"/>
              </p:cNvSpPr>
              <p:nvPr/>
            </p:nvSpPr>
            <p:spPr bwMode="auto">
              <a:xfrm flipH="1">
                <a:off x="3318893" y="5779170"/>
                <a:ext cx="243205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22" name="Line 43"/>
              <p:cNvSpPr>
                <a:spLocks noChangeShapeType="1"/>
              </p:cNvSpPr>
              <p:nvPr/>
            </p:nvSpPr>
            <p:spPr bwMode="auto">
              <a:xfrm flipV="1">
                <a:off x="3298255" y="3011840"/>
                <a:ext cx="0" cy="278765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23" name="Line 44"/>
              <p:cNvSpPr>
                <a:spLocks noChangeShapeType="1"/>
              </p:cNvSpPr>
              <p:nvPr/>
            </p:nvSpPr>
            <p:spPr bwMode="auto">
              <a:xfrm flipV="1">
                <a:off x="3423668" y="2769588"/>
                <a:ext cx="0" cy="276701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24" name="Line 45"/>
              <p:cNvSpPr>
                <a:spLocks noChangeShapeType="1"/>
              </p:cNvSpPr>
              <p:nvPr/>
            </p:nvSpPr>
            <p:spPr bwMode="auto">
              <a:xfrm flipV="1">
                <a:off x="3580830" y="2572738"/>
                <a:ext cx="0" cy="27305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25" name="Line 46"/>
              <p:cNvSpPr>
                <a:spLocks noChangeShapeType="1"/>
              </p:cNvSpPr>
              <p:nvPr/>
            </p:nvSpPr>
            <p:spPr bwMode="auto">
              <a:xfrm flipH="1">
                <a:off x="4039618" y="2075533"/>
                <a:ext cx="17113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26" name="Line 47"/>
              <p:cNvSpPr>
                <a:spLocks noChangeShapeType="1"/>
              </p:cNvSpPr>
              <p:nvPr/>
            </p:nvSpPr>
            <p:spPr bwMode="auto">
              <a:xfrm>
                <a:off x="4039618" y="2075533"/>
                <a:ext cx="0" cy="12271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27" name="Line 48"/>
              <p:cNvSpPr>
                <a:spLocks noChangeShapeType="1"/>
              </p:cNvSpPr>
              <p:nvPr/>
            </p:nvSpPr>
            <p:spPr bwMode="auto">
              <a:xfrm flipH="1">
                <a:off x="3052193" y="3283620"/>
                <a:ext cx="9874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28" name="Line 49"/>
              <p:cNvSpPr>
                <a:spLocks noChangeShapeType="1"/>
              </p:cNvSpPr>
              <p:nvPr/>
            </p:nvSpPr>
            <p:spPr bwMode="auto">
              <a:xfrm flipH="1">
                <a:off x="4038030" y="4842545"/>
                <a:ext cx="17129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29" name="Line 50"/>
              <p:cNvSpPr>
                <a:spLocks noChangeShapeType="1"/>
              </p:cNvSpPr>
              <p:nvPr/>
            </p:nvSpPr>
            <p:spPr bwMode="auto">
              <a:xfrm>
                <a:off x="4039618" y="4239295"/>
                <a:ext cx="0" cy="6032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30" name="Line 51"/>
              <p:cNvSpPr>
                <a:spLocks noChangeShapeType="1"/>
              </p:cNvSpPr>
              <p:nvPr/>
            </p:nvSpPr>
            <p:spPr bwMode="auto">
              <a:xfrm flipH="1">
                <a:off x="3052193" y="4239295"/>
                <a:ext cx="9874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31" name="AutoShape 56"/>
              <p:cNvSpPr>
                <a:spLocks noChangeArrowheads="1"/>
              </p:cNvSpPr>
              <p:nvPr/>
            </p:nvSpPr>
            <p:spPr bwMode="auto">
              <a:xfrm>
                <a:off x="3540508" y="2498125"/>
                <a:ext cx="88900" cy="77788"/>
              </a:xfrm>
              <a:prstGeom prst="flowChartConnector">
                <a:avLst/>
              </a:prstGeom>
              <a:solidFill>
                <a:srgbClr val="0000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32" name="AutoShape 57"/>
              <p:cNvSpPr>
                <a:spLocks noChangeArrowheads="1"/>
              </p:cNvSpPr>
              <p:nvPr/>
            </p:nvSpPr>
            <p:spPr bwMode="auto">
              <a:xfrm>
                <a:off x="3373185" y="2703230"/>
                <a:ext cx="88900" cy="80963"/>
              </a:xfrm>
              <a:prstGeom prst="flowChartConnector">
                <a:avLst/>
              </a:prstGeom>
              <a:solidFill>
                <a:srgbClr val="0000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33" name="AutoShape 58"/>
              <p:cNvSpPr>
                <a:spLocks noChangeArrowheads="1"/>
              </p:cNvSpPr>
              <p:nvPr/>
            </p:nvSpPr>
            <p:spPr bwMode="auto">
              <a:xfrm>
                <a:off x="3264918" y="2936275"/>
                <a:ext cx="90487" cy="77788"/>
              </a:xfrm>
              <a:prstGeom prst="flowChartConnector">
                <a:avLst/>
              </a:prstGeom>
              <a:solidFill>
                <a:srgbClr val="0000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34" name="Line 59"/>
              <p:cNvSpPr>
                <a:spLocks noChangeShapeType="1"/>
              </p:cNvSpPr>
              <p:nvPr/>
            </p:nvSpPr>
            <p:spPr bwMode="auto">
              <a:xfrm>
                <a:off x="7182868" y="5799808"/>
                <a:ext cx="2841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35" name="Line 60"/>
              <p:cNvSpPr>
                <a:spLocks noChangeShapeType="1"/>
              </p:cNvSpPr>
              <p:nvPr/>
            </p:nvSpPr>
            <p:spPr bwMode="auto">
              <a:xfrm>
                <a:off x="7467030" y="5799808"/>
                <a:ext cx="0" cy="1746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36" name="Line 61"/>
              <p:cNvSpPr>
                <a:spLocks noChangeShapeType="1"/>
              </p:cNvSpPr>
              <p:nvPr/>
            </p:nvSpPr>
            <p:spPr bwMode="auto">
              <a:xfrm>
                <a:off x="7338443" y="5990308"/>
                <a:ext cx="2809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37" name="Line 62"/>
              <p:cNvSpPr>
                <a:spLocks noChangeShapeType="1"/>
              </p:cNvSpPr>
              <p:nvPr/>
            </p:nvSpPr>
            <p:spPr bwMode="auto">
              <a:xfrm flipH="1">
                <a:off x="7182868" y="4161508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38" name="Line 63"/>
              <p:cNvSpPr>
                <a:spLocks noChangeShapeType="1"/>
              </p:cNvSpPr>
              <p:nvPr/>
            </p:nvSpPr>
            <p:spPr bwMode="auto">
              <a:xfrm flipH="1">
                <a:off x="7182868" y="4375820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39" name="Line 64"/>
              <p:cNvSpPr>
                <a:spLocks noChangeShapeType="1"/>
              </p:cNvSpPr>
              <p:nvPr/>
            </p:nvSpPr>
            <p:spPr bwMode="auto">
              <a:xfrm flipH="1">
                <a:off x="7182868" y="4590133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40" name="Line 65"/>
              <p:cNvSpPr>
                <a:spLocks noChangeShapeType="1"/>
              </p:cNvSpPr>
              <p:nvPr/>
            </p:nvSpPr>
            <p:spPr bwMode="auto">
              <a:xfrm flipH="1">
                <a:off x="7182868" y="5291808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41" name="Line 66"/>
              <p:cNvSpPr>
                <a:spLocks noChangeShapeType="1"/>
              </p:cNvSpPr>
              <p:nvPr/>
            </p:nvSpPr>
            <p:spPr bwMode="auto">
              <a:xfrm>
                <a:off x="7182868" y="2991520"/>
                <a:ext cx="2841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42" name="Line 67"/>
              <p:cNvSpPr>
                <a:spLocks noChangeShapeType="1"/>
              </p:cNvSpPr>
              <p:nvPr/>
            </p:nvSpPr>
            <p:spPr bwMode="auto">
              <a:xfrm>
                <a:off x="7467030" y="2991520"/>
                <a:ext cx="0" cy="1746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43" name="Line 68"/>
              <p:cNvSpPr>
                <a:spLocks noChangeShapeType="1"/>
              </p:cNvSpPr>
              <p:nvPr/>
            </p:nvSpPr>
            <p:spPr bwMode="auto">
              <a:xfrm>
                <a:off x="7338443" y="3182020"/>
                <a:ext cx="2809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44" name="Line 69"/>
              <p:cNvSpPr>
                <a:spLocks noChangeShapeType="1"/>
              </p:cNvSpPr>
              <p:nvPr/>
            </p:nvSpPr>
            <p:spPr bwMode="auto">
              <a:xfrm flipH="1">
                <a:off x="7182868" y="1353220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45" name="Line 70"/>
              <p:cNvSpPr>
                <a:spLocks noChangeShapeType="1"/>
              </p:cNvSpPr>
              <p:nvPr/>
            </p:nvSpPr>
            <p:spPr bwMode="auto">
              <a:xfrm flipH="1">
                <a:off x="7182868" y="1567533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46" name="Line 71"/>
              <p:cNvSpPr>
                <a:spLocks noChangeShapeType="1"/>
              </p:cNvSpPr>
              <p:nvPr/>
            </p:nvSpPr>
            <p:spPr bwMode="auto">
              <a:xfrm flipH="1">
                <a:off x="7182868" y="1781845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47" name="Line 72"/>
              <p:cNvSpPr>
                <a:spLocks noChangeShapeType="1"/>
              </p:cNvSpPr>
              <p:nvPr/>
            </p:nvSpPr>
            <p:spPr bwMode="auto">
              <a:xfrm flipH="1">
                <a:off x="7182868" y="2483520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48" name="Text Box 74"/>
              <p:cNvSpPr txBox="1">
                <a:spLocks noChangeArrowheads="1"/>
              </p:cNvSpPr>
              <p:nvPr/>
            </p:nvSpPr>
            <p:spPr bwMode="auto">
              <a:xfrm>
                <a:off x="7324155" y="4886995"/>
                <a:ext cx="228600" cy="2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49" name="Text Box 75"/>
              <p:cNvSpPr txBox="1">
                <a:spLocks noChangeArrowheads="1"/>
              </p:cNvSpPr>
              <p:nvPr/>
            </p:nvSpPr>
            <p:spPr bwMode="auto">
              <a:xfrm>
                <a:off x="7324155" y="2118395"/>
                <a:ext cx="228600" cy="2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50" name="Line 76"/>
              <p:cNvSpPr>
                <a:spLocks noChangeShapeType="1"/>
              </p:cNvSpPr>
              <p:nvPr/>
            </p:nvSpPr>
            <p:spPr bwMode="auto">
              <a:xfrm flipH="1">
                <a:off x="1077343" y="3321720"/>
                <a:ext cx="5302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51" name="Line 77"/>
              <p:cNvSpPr>
                <a:spLocks noChangeShapeType="1"/>
              </p:cNvSpPr>
              <p:nvPr/>
            </p:nvSpPr>
            <p:spPr bwMode="auto">
              <a:xfrm>
                <a:off x="1077343" y="2796258"/>
                <a:ext cx="46196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52" name="Line 78"/>
              <p:cNvSpPr>
                <a:spLocks noChangeShapeType="1"/>
              </p:cNvSpPr>
              <p:nvPr/>
            </p:nvSpPr>
            <p:spPr bwMode="auto">
              <a:xfrm flipH="1">
                <a:off x="1286893" y="4140870"/>
                <a:ext cx="3175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53" name="AutoShape 79"/>
              <p:cNvSpPr>
                <a:spLocks noChangeArrowheads="1"/>
              </p:cNvSpPr>
              <p:nvPr/>
            </p:nvSpPr>
            <p:spPr bwMode="auto">
              <a:xfrm>
                <a:off x="1221805" y="4117058"/>
                <a:ext cx="88900" cy="79375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54" name="Text Box 80"/>
              <p:cNvSpPr txBox="1">
                <a:spLocks noChangeArrowheads="1"/>
              </p:cNvSpPr>
              <p:nvPr/>
            </p:nvSpPr>
            <p:spPr bwMode="auto">
              <a:xfrm>
                <a:off x="645543" y="3950370"/>
                <a:ext cx="474662" cy="390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55" name="Text Box 82"/>
              <p:cNvSpPr txBox="1">
                <a:spLocks noChangeArrowheads="1"/>
              </p:cNvSpPr>
              <p:nvPr/>
            </p:nvSpPr>
            <p:spPr bwMode="auto">
              <a:xfrm>
                <a:off x="8028384" y="2662908"/>
                <a:ext cx="792162" cy="1958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接外设的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中断请求信号</a:t>
                </a:r>
                <a:endParaRPr lang="zh-CN" altLang="en-US" sz="4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56" name="AutoShape 83"/>
              <p:cNvSpPr/>
              <p:nvPr/>
            </p:nvSpPr>
            <p:spPr bwMode="auto">
              <a:xfrm>
                <a:off x="7668344" y="1361158"/>
                <a:ext cx="352425" cy="3957637"/>
              </a:xfrm>
              <a:prstGeom prst="rightBrace">
                <a:avLst>
                  <a:gd name="adj1" fmla="val 93529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57" name="Line 85"/>
              <p:cNvSpPr>
                <a:spLocks noChangeShapeType="1"/>
              </p:cNvSpPr>
              <p:nvPr/>
            </p:nvSpPr>
            <p:spPr bwMode="auto">
              <a:xfrm flipV="1">
                <a:off x="1305625" y="1636113"/>
                <a:ext cx="0" cy="1133475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58" name="Line 86"/>
              <p:cNvSpPr>
                <a:spLocks noChangeShapeType="1"/>
              </p:cNvSpPr>
              <p:nvPr/>
            </p:nvSpPr>
            <p:spPr bwMode="auto">
              <a:xfrm flipV="1">
                <a:off x="1299593" y="1611983"/>
                <a:ext cx="4425950" cy="28575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59" name="Line 87"/>
              <p:cNvSpPr>
                <a:spLocks noChangeShapeType="1"/>
              </p:cNvSpPr>
              <p:nvPr/>
            </p:nvSpPr>
            <p:spPr bwMode="auto">
              <a:xfrm>
                <a:off x="5101655" y="1613570"/>
                <a:ext cx="14288" cy="2816225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60" name="Line 88"/>
              <p:cNvSpPr>
                <a:spLocks noChangeShapeType="1"/>
              </p:cNvSpPr>
              <p:nvPr/>
            </p:nvSpPr>
            <p:spPr bwMode="auto">
              <a:xfrm flipV="1">
                <a:off x="5115943" y="4401220"/>
                <a:ext cx="538162" cy="14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61" name="AutoShape 89"/>
              <p:cNvSpPr>
                <a:spLocks noChangeArrowheads="1"/>
              </p:cNvSpPr>
              <p:nvPr/>
            </p:nvSpPr>
            <p:spPr bwMode="auto">
              <a:xfrm>
                <a:off x="5060380" y="1589758"/>
                <a:ext cx="88900" cy="77787"/>
              </a:xfrm>
              <a:prstGeom prst="flowChartConnector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62" name="AutoShape 90"/>
              <p:cNvSpPr>
                <a:spLocks noChangeArrowheads="1"/>
              </p:cNvSpPr>
              <p:nvPr/>
            </p:nvSpPr>
            <p:spPr bwMode="auto">
              <a:xfrm>
                <a:off x="1256730" y="2751808"/>
                <a:ext cx="88900" cy="77787"/>
              </a:xfrm>
              <a:prstGeom prst="flowChartConnector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63" name="文本框 78"/>
              <p:cNvSpPr txBox="1">
                <a:spLocks noChangeArrowheads="1"/>
              </p:cNvSpPr>
              <p:nvPr/>
            </p:nvSpPr>
            <p:spPr bwMode="auto">
              <a:xfrm>
                <a:off x="705074" y="6293873"/>
                <a:ext cx="6099175" cy="460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1"/>
                  <a:t>注意：图中</a:t>
                </a:r>
                <a:r>
                  <a:rPr lang="en-US" altLang="zh-CN" sz="2400" b="1"/>
                  <a:t>SP/EN</a:t>
                </a:r>
                <a:r>
                  <a:rPr lang="zh-CN" altLang="en-US" sz="2400" b="1"/>
                  <a:t>的连接只针对非缓冲方式</a:t>
                </a:r>
              </a:p>
            </p:txBody>
          </p:sp>
        </p:grpSp>
        <p:sp>
          <p:nvSpPr>
            <p:cNvPr id="1048864" name="矩形 80"/>
            <p:cNvSpPr/>
            <p:nvPr/>
          </p:nvSpPr>
          <p:spPr>
            <a:xfrm>
              <a:off x="1585343" y="2121345"/>
              <a:ext cx="995680" cy="370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主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</a:t>
              </a:r>
            </a:p>
          </p:txBody>
        </p:sp>
        <p:sp>
          <p:nvSpPr>
            <p:cNvPr id="1048865" name="矩形 81"/>
            <p:cNvSpPr/>
            <p:nvPr/>
          </p:nvSpPr>
          <p:spPr>
            <a:xfrm>
              <a:off x="5856489" y="1005866"/>
              <a:ext cx="995680" cy="370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从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</a:t>
              </a:r>
            </a:p>
          </p:txBody>
        </p:sp>
        <p:sp>
          <p:nvSpPr>
            <p:cNvPr id="1048866" name="矩形 82"/>
            <p:cNvSpPr/>
            <p:nvPr/>
          </p:nvSpPr>
          <p:spPr>
            <a:xfrm>
              <a:off x="5826295" y="3828730"/>
              <a:ext cx="995679" cy="370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从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"/>
          <p:cNvGrpSpPr/>
          <p:nvPr/>
        </p:nvGrpSpPr>
        <p:grpSpPr>
          <a:xfrm>
            <a:off x="2135560" y="980728"/>
            <a:ext cx="5184576" cy="534774"/>
            <a:chOff x="899592" y="111217"/>
            <a:chExt cx="5184576" cy="534774"/>
          </a:xfrm>
        </p:grpSpPr>
        <p:grpSp>
          <p:nvGrpSpPr>
            <p:cNvPr id="147" name="组合 2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67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868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869" name="文本框 3"/>
            <p:cNvSpPr txBox="1"/>
            <p:nvPr/>
          </p:nvSpPr>
          <p:spPr>
            <a:xfrm>
              <a:off x="1418494" y="111217"/>
              <a:ext cx="4665674" cy="485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中断触发方式</a:t>
              </a:r>
            </a:p>
          </p:txBody>
        </p:sp>
      </p:grpSp>
      <p:sp>
        <p:nvSpPr>
          <p:cNvPr id="1048870" name="文本框 6"/>
          <p:cNvSpPr txBox="1"/>
          <p:nvPr/>
        </p:nvSpPr>
        <p:spPr>
          <a:xfrm>
            <a:off x="1919536" y="1980766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边沿触发</a:t>
            </a:r>
            <a:r>
              <a:rPr lang="zh-CN" altLang="en-US" sz="2800" b="1" dirty="0"/>
              <a:t>方式</a:t>
            </a:r>
          </a:p>
        </p:txBody>
      </p:sp>
      <p:grpSp>
        <p:nvGrpSpPr>
          <p:cNvPr id="148" name="组合 7"/>
          <p:cNvGrpSpPr/>
          <p:nvPr/>
        </p:nvGrpSpPr>
        <p:grpSpPr>
          <a:xfrm>
            <a:off x="2063552" y="2606712"/>
            <a:ext cx="8062703" cy="592213"/>
            <a:chOff x="397730" y="4060923"/>
            <a:chExt cx="8062703" cy="592213"/>
          </a:xfrm>
        </p:grpSpPr>
        <p:sp>
          <p:nvSpPr>
            <p:cNvPr id="1048871" name="文本框 8"/>
            <p:cNvSpPr txBox="1"/>
            <p:nvPr/>
          </p:nvSpPr>
          <p:spPr>
            <a:xfrm>
              <a:off x="1043607" y="4060923"/>
              <a:ext cx="7416826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800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出现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上升沿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时表示有中断请求。</a:t>
              </a:r>
            </a:p>
          </p:txBody>
        </p:sp>
        <p:grpSp>
          <p:nvGrpSpPr>
            <p:cNvPr id="149" name="组合 9"/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2097158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59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sp>
        <p:nvSpPr>
          <p:cNvPr id="1048872" name="文本框 12"/>
          <p:cNvSpPr txBox="1"/>
          <p:nvPr/>
        </p:nvSpPr>
        <p:spPr>
          <a:xfrm>
            <a:off x="1919536" y="3578993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电平触发</a:t>
            </a:r>
            <a:r>
              <a:rPr lang="zh-CN" altLang="en-US" sz="2800" b="1" dirty="0"/>
              <a:t>方式</a:t>
            </a:r>
          </a:p>
        </p:txBody>
      </p:sp>
      <p:grpSp>
        <p:nvGrpSpPr>
          <p:cNvPr id="150" name="组合 13"/>
          <p:cNvGrpSpPr/>
          <p:nvPr/>
        </p:nvGrpSpPr>
        <p:grpSpPr>
          <a:xfrm>
            <a:off x="2063552" y="4204939"/>
            <a:ext cx="8062703" cy="592213"/>
            <a:chOff x="397730" y="4060923"/>
            <a:chExt cx="8062703" cy="592213"/>
          </a:xfrm>
        </p:grpSpPr>
        <p:sp>
          <p:nvSpPr>
            <p:cNvPr id="1048873" name="文本框 14"/>
            <p:cNvSpPr txBox="1"/>
            <p:nvPr/>
          </p:nvSpPr>
          <p:spPr>
            <a:xfrm>
              <a:off x="1043607" y="4060923"/>
              <a:ext cx="7416826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当当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800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出现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高电平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时表示有中断请求。</a:t>
              </a:r>
            </a:p>
          </p:txBody>
        </p:sp>
        <p:grpSp>
          <p:nvGrpSpPr>
            <p:cNvPr id="151" name="组合 15"/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2097160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1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0" grpId="0"/>
      <p:bldP spid="10488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"/>
          <p:cNvGrpSpPr/>
          <p:nvPr/>
        </p:nvGrpSpPr>
        <p:grpSpPr>
          <a:xfrm>
            <a:off x="2351584" y="44624"/>
            <a:ext cx="6336705" cy="839639"/>
            <a:chOff x="827584" y="0"/>
            <a:chExt cx="6336705" cy="839639"/>
          </a:xfrm>
        </p:grpSpPr>
        <p:sp>
          <p:nvSpPr>
            <p:cNvPr id="1048874" name="六边形 2"/>
            <p:cNvSpPr/>
            <p:nvPr/>
          </p:nvSpPr>
          <p:spPr>
            <a:xfrm>
              <a:off x="827585" y="94906"/>
              <a:ext cx="633670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14.2.2   8259A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的工作过程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4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75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876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55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77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878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879" name="文本框 9"/>
          <p:cNvSpPr txBox="1">
            <a:spLocks noChangeArrowheads="1"/>
          </p:cNvSpPr>
          <p:nvPr/>
        </p:nvSpPr>
        <p:spPr bwMode="auto">
          <a:xfrm>
            <a:off x="2027237" y="1700808"/>
            <a:ext cx="8137525" cy="439787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中的一条或多条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请求线变高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时，将相应的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综合现中断服务寄存器（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）和中断屏蔽寄存器（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）的状态，找出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最高优先权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的中断请求，并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是否能发中断请求，如是则向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发信号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，请求中断服务。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响应中断时，送出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应答信号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脉冲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2"/>
          <p:cNvGrpSpPr/>
          <p:nvPr/>
        </p:nvGrpSpPr>
        <p:grpSpPr>
          <a:xfrm>
            <a:off x="2351584" y="0"/>
            <a:ext cx="6120680" cy="839639"/>
            <a:chOff x="827584" y="0"/>
            <a:chExt cx="6120680" cy="839639"/>
          </a:xfrm>
        </p:grpSpPr>
        <p:sp>
          <p:nvSpPr>
            <p:cNvPr id="1048692" name="六边形 7"/>
            <p:cNvSpPr/>
            <p:nvPr/>
          </p:nvSpPr>
          <p:spPr>
            <a:xfrm>
              <a:off x="1119858" y="93956"/>
              <a:ext cx="582840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14.1   8086/8088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中断系统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7" name="组合 8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93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94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18" name="组合 10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95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96" name="椭圆 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19" name="组合 1"/>
          <p:cNvGrpSpPr/>
          <p:nvPr/>
        </p:nvGrpSpPr>
        <p:grpSpPr>
          <a:xfrm>
            <a:off x="3077220" y="2708101"/>
            <a:ext cx="3101975" cy="2971800"/>
            <a:chOff x="1553220" y="2708101"/>
            <a:chExt cx="3101975" cy="2971800"/>
          </a:xfrm>
        </p:grpSpPr>
        <p:sp>
          <p:nvSpPr>
            <p:cNvPr id="1048697" name="Rectangle 3"/>
            <p:cNvSpPr txBox="1">
              <a:spLocks noChangeArrowheads="1"/>
            </p:cNvSpPr>
            <p:nvPr/>
          </p:nvSpPr>
          <p:spPr>
            <a:xfrm>
              <a:off x="1835795" y="2708101"/>
              <a:ext cx="2819400" cy="297180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+mn-ea"/>
                </a:rPr>
                <a:t>内部中断</a:t>
              </a:r>
            </a:p>
            <a:p>
              <a:endParaRPr lang="zh-CN" altLang="en-US" sz="2800" b="1">
                <a:latin typeface="+mn-ea"/>
              </a:endParaRPr>
            </a:p>
            <a:p>
              <a:pPr>
                <a:buFont typeface="Wingdings" panose="05000000000000000000" pitchFamily="2" charset="2"/>
                <a:buNone/>
              </a:pPr>
              <a:endParaRPr lang="zh-CN" altLang="en-US" sz="2800" b="1">
                <a:latin typeface="+mn-ea"/>
              </a:endParaRPr>
            </a:p>
            <a:p>
              <a:pPr>
                <a:buFont typeface="Wingdings" panose="05000000000000000000" pitchFamily="2" charset="2"/>
                <a:buNone/>
              </a:pPr>
              <a:endParaRPr lang="zh-CN" altLang="en-US" sz="2800" b="1">
                <a:latin typeface="+mn-ea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+mn-ea"/>
                </a:rPr>
                <a:t>外部中断</a:t>
              </a:r>
            </a:p>
          </p:txBody>
        </p:sp>
        <p:sp>
          <p:nvSpPr>
            <p:cNvPr id="1048698" name="AutoShape 6"/>
            <p:cNvSpPr/>
            <p:nvPr/>
          </p:nvSpPr>
          <p:spPr bwMode="auto">
            <a:xfrm>
              <a:off x="1553220" y="3004964"/>
              <a:ext cx="288925" cy="2087562"/>
            </a:xfrm>
            <a:prstGeom prst="leftBrace">
              <a:avLst>
                <a:gd name="adj1" fmla="val 60177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0" name="组合 3"/>
          <p:cNvGrpSpPr/>
          <p:nvPr/>
        </p:nvGrpSpPr>
        <p:grpSpPr>
          <a:xfrm>
            <a:off x="5015558" y="2204864"/>
            <a:ext cx="2160562" cy="1394460"/>
            <a:chOff x="3491558" y="2204864"/>
            <a:chExt cx="2271355" cy="1394460"/>
          </a:xfrm>
        </p:grpSpPr>
        <p:sp>
          <p:nvSpPr>
            <p:cNvPr id="1048699" name="Text Box 4"/>
            <p:cNvSpPr txBox="1">
              <a:spLocks noChangeArrowheads="1"/>
            </p:cNvSpPr>
            <p:nvPr/>
          </p:nvSpPr>
          <p:spPr bwMode="auto">
            <a:xfrm>
              <a:off x="3851920" y="2204864"/>
              <a:ext cx="1910993" cy="13944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</a:rPr>
                <a:t>异常中断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75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</a:rPr>
                <a:t>软件中断</a:t>
              </a:r>
            </a:p>
          </p:txBody>
        </p:sp>
        <p:sp>
          <p:nvSpPr>
            <p:cNvPr id="1048700" name="AutoShape 7"/>
            <p:cNvSpPr/>
            <p:nvPr/>
          </p:nvSpPr>
          <p:spPr bwMode="auto">
            <a:xfrm>
              <a:off x="3491558" y="2349326"/>
              <a:ext cx="288925" cy="1223963"/>
            </a:xfrm>
            <a:prstGeom prst="leftBrace">
              <a:avLst>
                <a:gd name="adj1" fmla="val 46373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1" name="组合 4"/>
          <p:cNvGrpSpPr/>
          <p:nvPr/>
        </p:nvGrpSpPr>
        <p:grpSpPr>
          <a:xfrm>
            <a:off x="5021908" y="4460145"/>
            <a:ext cx="2339975" cy="1092200"/>
            <a:chOff x="3497908" y="4460145"/>
            <a:chExt cx="2339975" cy="1092200"/>
          </a:xfrm>
        </p:grpSpPr>
        <p:sp>
          <p:nvSpPr>
            <p:cNvPr id="1048701" name="Text Box 5"/>
            <p:cNvSpPr txBox="1">
              <a:spLocks noChangeArrowheads="1"/>
            </p:cNvSpPr>
            <p:nvPr/>
          </p:nvSpPr>
          <p:spPr bwMode="auto">
            <a:xfrm>
              <a:off x="3780483" y="4460145"/>
              <a:ext cx="2057400" cy="1092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</a:rPr>
                <a:t>非屏蔽中断</a:t>
              </a:r>
            </a:p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</a:rPr>
                <a:t>可屏蔽中断</a:t>
              </a:r>
            </a:p>
          </p:txBody>
        </p:sp>
        <p:sp>
          <p:nvSpPr>
            <p:cNvPr id="1048702" name="AutoShape 8"/>
            <p:cNvSpPr/>
            <p:nvPr/>
          </p:nvSpPr>
          <p:spPr bwMode="auto">
            <a:xfrm>
              <a:off x="3497908" y="4628406"/>
              <a:ext cx="147638" cy="816818"/>
            </a:xfrm>
            <a:prstGeom prst="leftBrace">
              <a:avLst>
                <a:gd name="adj1" fmla="val 50822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48703" name="Text Box 9"/>
          <p:cNvSpPr txBox="1">
            <a:spLocks noChangeArrowheads="1"/>
          </p:cNvSpPr>
          <p:nvPr/>
        </p:nvSpPr>
        <p:spPr bwMode="auto">
          <a:xfrm>
            <a:off x="2142183" y="3327226"/>
            <a:ext cx="1066800" cy="127254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 256个中断源</a:t>
            </a:r>
          </a:p>
        </p:txBody>
      </p:sp>
      <p:grpSp>
        <p:nvGrpSpPr>
          <p:cNvPr id="122" name="组合 5"/>
          <p:cNvGrpSpPr/>
          <p:nvPr/>
        </p:nvGrpSpPr>
        <p:grpSpPr>
          <a:xfrm>
            <a:off x="7038033" y="1595710"/>
            <a:ext cx="2586359" cy="1755648"/>
            <a:chOff x="5514033" y="1595710"/>
            <a:chExt cx="2586359" cy="1755648"/>
          </a:xfrm>
        </p:grpSpPr>
        <p:sp>
          <p:nvSpPr>
            <p:cNvPr id="1048704" name="AutoShape 11"/>
            <p:cNvSpPr/>
            <p:nvPr/>
          </p:nvSpPr>
          <p:spPr bwMode="auto">
            <a:xfrm>
              <a:off x="5514033" y="1709564"/>
              <a:ext cx="287337" cy="1511300"/>
            </a:xfrm>
            <a:prstGeom prst="leftBrace">
              <a:avLst>
                <a:gd name="adj1" fmla="val 43806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48705" name="Text Box 10"/>
            <p:cNvSpPr txBox="1">
              <a:spLocks noChangeArrowheads="1"/>
            </p:cNvSpPr>
            <p:nvPr/>
          </p:nvSpPr>
          <p:spPr bwMode="auto">
            <a:xfrm>
              <a:off x="5861695" y="1595710"/>
              <a:ext cx="2238697" cy="17556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</a:rPr>
                <a:t>除法错中断</a:t>
              </a:r>
            </a:p>
            <a:p>
              <a:pPr>
                <a:spcBef>
                  <a:spcPct val="5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</a:rPr>
                <a:t>溢出中断</a:t>
              </a:r>
            </a:p>
            <a:p>
              <a:pPr>
                <a:spcBef>
                  <a:spcPct val="5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</a:rPr>
                <a:t>单步中断</a:t>
              </a:r>
            </a:p>
            <a:p>
              <a:pPr>
                <a:spcBef>
                  <a:spcPct val="5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</a:rPr>
                <a:t>  …</a:t>
              </a:r>
              <a:endParaRPr lang="zh-CN" altLang="en-US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矩形 1"/>
          <p:cNvSpPr/>
          <p:nvPr/>
        </p:nvSpPr>
        <p:spPr>
          <a:xfrm>
            <a:off x="1991544" y="908720"/>
            <a:ext cx="7992888" cy="552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第一个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脉冲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时，把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中与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最高优先级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请求信号对应的位置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，并把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中的相应位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复位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。收到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第二个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脉冲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数据总线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发送中断类型码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发送中断类型码的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一个脉冲期间，如果是在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AEOI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（自动结束中断）方式下，在这个脉冲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结束时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的相应位。在其他方式下，要在中断服务程序结束时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相应位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"/>
          <p:cNvGrpSpPr/>
          <p:nvPr/>
        </p:nvGrpSpPr>
        <p:grpSpPr>
          <a:xfrm>
            <a:off x="2351584" y="44624"/>
            <a:ext cx="6336705" cy="839639"/>
            <a:chOff x="827584" y="0"/>
            <a:chExt cx="6336705" cy="839639"/>
          </a:xfrm>
        </p:grpSpPr>
        <p:sp>
          <p:nvSpPr>
            <p:cNvPr id="1048881" name="六边形 2"/>
            <p:cNvSpPr/>
            <p:nvPr/>
          </p:nvSpPr>
          <p:spPr>
            <a:xfrm>
              <a:off x="827585" y="94906"/>
              <a:ext cx="633670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14.2.2   8259A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的工作方式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9" name="组合 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82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883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60" name="组合 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84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885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61" name="组合 9"/>
          <p:cNvGrpSpPr/>
          <p:nvPr/>
        </p:nvGrpSpPr>
        <p:grpSpPr>
          <a:xfrm>
            <a:off x="1991544" y="1166034"/>
            <a:ext cx="5184576" cy="534774"/>
            <a:chOff x="899592" y="111217"/>
            <a:chExt cx="5184576" cy="534774"/>
          </a:xfrm>
        </p:grpSpPr>
        <p:grpSp>
          <p:nvGrpSpPr>
            <p:cNvPr id="162" name="组合 10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86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887" name="椭圆 1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888" name="文本框 11"/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中断优先级控制方式</a:t>
              </a:r>
            </a:p>
          </p:txBody>
        </p:sp>
      </p:grpSp>
      <p:sp>
        <p:nvSpPr>
          <p:cNvPr id="1048889" name="文本框 14"/>
          <p:cNvSpPr txBox="1"/>
          <p:nvPr/>
        </p:nvSpPr>
        <p:spPr>
          <a:xfrm>
            <a:off x="2279576" y="1897668"/>
            <a:ext cx="4665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固定优先级</a:t>
            </a:r>
            <a:r>
              <a:rPr lang="zh-CN" altLang="en-US" sz="2800" b="1" dirty="0"/>
              <a:t>方式</a:t>
            </a:r>
          </a:p>
        </p:txBody>
      </p:sp>
      <p:grpSp>
        <p:nvGrpSpPr>
          <p:cNvPr id="163" name="组合 25"/>
          <p:cNvGrpSpPr/>
          <p:nvPr/>
        </p:nvGrpSpPr>
        <p:grpSpPr>
          <a:xfrm>
            <a:off x="1921730" y="2492896"/>
            <a:ext cx="8062703" cy="1712520"/>
            <a:chOff x="397730" y="2718460"/>
            <a:chExt cx="8062703" cy="1712520"/>
          </a:xfrm>
        </p:grpSpPr>
        <p:sp>
          <p:nvSpPr>
            <p:cNvPr id="1048890" name="文本框 15"/>
            <p:cNvSpPr txBox="1"/>
            <p:nvPr/>
          </p:nvSpPr>
          <p:spPr>
            <a:xfrm>
              <a:off x="1043607" y="2718460"/>
              <a:ext cx="7416826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在这种方式下，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为每个中断请求输入信号分配固定的优先级别，若优先级从高到低的序号为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～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，即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级最高，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级最低。</a:t>
              </a:r>
            </a:p>
          </p:txBody>
        </p:sp>
        <p:grpSp>
          <p:nvGrpSpPr>
            <p:cNvPr id="164" name="组合 17"/>
            <p:cNvGrpSpPr/>
            <p:nvPr/>
          </p:nvGrpSpPr>
          <p:grpSpPr>
            <a:xfrm>
              <a:off x="397730" y="2834279"/>
              <a:ext cx="571674" cy="464371"/>
              <a:chOff x="200731" y="3756717"/>
              <a:chExt cx="571674" cy="464371"/>
            </a:xfrm>
          </p:grpSpPr>
          <p:pic>
            <p:nvPicPr>
              <p:cNvPr id="2097162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3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165" name="组合 26"/>
          <p:cNvGrpSpPr/>
          <p:nvPr/>
        </p:nvGrpSpPr>
        <p:grpSpPr>
          <a:xfrm>
            <a:off x="1921730" y="4492971"/>
            <a:ext cx="8062703" cy="592213"/>
            <a:chOff x="397730" y="4060923"/>
            <a:chExt cx="8062703" cy="592213"/>
          </a:xfrm>
        </p:grpSpPr>
        <p:sp>
          <p:nvSpPr>
            <p:cNvPr id="1048891" name="文本框 16"/>
            <p:cNvSpPr txBox="1"/>
            <p:nvPr/>
          </p:nvSpPr>
          <p:spPr>
            <a:xfrm>
              <a:off x="1043607" y="4060923"/>
              <a:ext cx="7416826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加电后默认固定优先级为，</a:t>
              </a:r>
            </a:p>
          </p:txBody>
        </p:sp>
        <p:grpSp>
          <p:nvGrpSpPr>
            <p:cNvPr id="166" name="组合 20"/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2097164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5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aphicFrame>
        <p:nvGraphicFramePr>
          <p:cNvPr id="4194305" name="表格 24"/>
          <p:cNvGraphicFramePr>
            <a:graphicFrameLocks noGrp="1"/>
          </p:cNvGraphicFramePr>
          <p:nvPr/>
        </p:nvGraphicFramePr>
        <p:xfrm>
          <a:off x="2877213" y="5495632"/>
          <a:ext cx="64591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4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请求信号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IR2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IR3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IR4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IR5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IR6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IR7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优先级别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2" name="文本框 1"/>
          <p:cNvSpPr txBox="1"/>
          <p:nvPr/>
        </p:nvSpPr>
        <p:spPr>
          <a:xfrm>
            <a:off x="2150400" y="131830"/>
            <a:ext cx="4665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自动循环优先级</a:t>
            </a:r>
            <a:r>
              <a:rPr lang="zh-CN" altLang="en-US" sz="2800" b="1" dirty="0"/>
              <a:t>方式</a:t>
            </a:r>
          </a:p>
        </p:txBody>
      </p:sp>
      <p:grpSp>
        <p:nvGrpSpPr>
          <p:cNvPr id="168" name="组合 2"/>
          <p:cNvGrpSpPr/>
          <p:nvPr/>
        </p:nvGrpSpPr>
        <p:grpSpPr>
          <a:xfrm>
            <a:off x="1921730" y="692696"/>
            <a:ext cx="8348540" cy="1712520"/>
            <a:chOff x="397730" y="2718460"/>
            <a:chExt cx="8348540" cy="1712520"/>
          </a:xfrm>
        </p:grpSpPr>
        <p:sp>
          <p:nvSpPr>
            <p:cNvPr id="1048893" name="文本框 3"/>
            <p:cNvSpPr txBox="1"/>
            <p:nvPr/>
          </p:nvSpPr>
          <p:spPr>
            <a:xfrm>
              <a:off x="1043606" y="2718460"/>
              <a:ext cx="7702664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在这种方式下，优先级顺序是变化的。一个中断请求</a:t>
              </a:r>
              <a:r>
                <a:rPr lang="en-US" altLang="zh-CN" sz="2800" b="1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800" b="1" u="sng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服务结束后，其优先级自动变为最低，原来比它低一级的变为最高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，依次排列。</a:t>
              </a:r>
            </a:p>
          </p:txBody>
        </p:sp>
        <p:grpSp>
          <p:nvGrpSpPr>
            <p:cNvPr id="169" name="组合 4"/>
            <p:cNvGrpSpPr/>
            <p:nvPr/>
          </p:nvGrpSpPr>
          <p:grpSpPr>
            <a:xfrm>
              <a:off x="397730" y="2834279"/>
              <a:ext cx="571674" cy="464371"/>
              <a:chOff x="200731" y="3756717"/>
              <a:chExt cx="571674" cy="464371"/>
            </a:xfrm>
          </p:grpSpPr>
          <p:pic>
            <p:nvPicPr>
              <p:cNvPr id="2097166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7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170" name="组合 7"/>
          <p:cNvGrpSpPr/>
          <p:nvPr/>
        </p:nvGrpSpPr>
        <p:grpSpPr>
          <a:xfrm>
            <a:off x="1921730" y="2564904"/>
            <a:ext cx="8348539" cy="1152367"/>
            <a:chOff x="397730" y="4060923"/>
            <a:chExt cx="8348539" cy="1152367"/>
          </a:xfrm>
        </p:grpSpPr>
        <p:sp>
          <p:nvSpPr>
            <p:cNvPr id="1048894" name="文本框 8"/>
            <p:cNvSpPr txBox="1"/>
            <p:nvPr/>
          </p:nvSpPr>
          <p:spPr>
            <a:xfrm>
              <a:off x="1043606" y="4060923"/>
              <a:ext cx="7702663" cy="115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若初始优先级为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IR0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～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IR7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（低），假设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IR4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在中断结束处理后，则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IR5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变为最高（右循环）。</a:t>
              </a:r>
            </a:p>
          </p:txBody>
        </p:sp>
        <p:grpSp>
          <p:nvGrpSpPr>
            <p:cNvPr id="171" name="组合 9"/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2097168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9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aphicFrame>
        <p:nvGraphicFramePr>
          <p:cNvPr id="4194306" name="表格 12"/>
          <p:cNvGraphicFramePr>
            <a:graphicFrameLocks noGrp="1"/>
          </p:cNvGraphicFramePr>
          <p:nvPr/>
        </p:nvGraphicFramePr>
        <p:xfrm>
          <a:off x="2711624" y="3861048"/>
          <a:ext cx="64591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4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请求信号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IR2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IR3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IR4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IR5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IR6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IR7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优先级别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8895" name="文本框 13"/>
          <p:cNvSpPr txBox="1"/>
          <p:nvPr/>
        </p:nvSpPr>
        <p:spPr>
          <a:xfrm>
            <a:off x="2146456" y="5069035"/>
            <a:ext cx="4665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特殊循环优先级</a:t>
            </a:r>
            <a:r>
              <a:rPr lang="zh-CN" altLang="en-US" sz="2800" b="1" dirty="0"/>
              <a:t>方式</a:t>
            </a:r>
          </a:p>
        </p:txBody>
      </p:sp>
      <p:sp>
        <p:nvSpPr>
          <p:cNvPr id="1048896" name="矩形 14"/>
          <p:cNvSpPr/>
          <p:nvPr/>
        </p:nvSpPr>
        <p:spPr>
          <a:xfrm>
            <a:off x="2459881" y="5645099"/>
            <a:ext cx="7702663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用控制命令指定初始最低优先级的中断源。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92" grpId="0"/>
      <p:bldP spid="1048895" grpId="0"/>
      <p:bldP spid="10488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组合 1"/>
          <p:cNvGrpSpPr/>
          <p:nvPr/>
        </p:nvGrpSpPr>
        <p:grpSpPr>
          <a:xfrm>
            <a:off x="2351584" y="157922"/>
            <a:ext cx="5184576" cy="534774"/>
            <a:chOff x="899592" y="111217"/>
            <a:chExt cx="5184576" cy="534774"/>
          </a:xfrm>
        </p:grpSpPr>
        <p:grpSp>
          <p:nvGrpSpPr>
            <p:cNvPr id="174" name="组合 2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897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898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899" name="文本框 3"/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中断嵌套方式</a:t>
              </a:r>
            </a:p>
          </p:txBody>
        </p:sp>
      </p:grpSp>
      <p:sp>
        <p:nvSpPr>
          <p:cNvPr id="1048900" name="文本框 6"/>
          <p:cNvSpPr txBox="1"/>
          <p:nvPr/>
        </p:nvSpPr>
        <p:spPr>
          <a:xfrm>
            <a:off x="1775520" y="889556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普通全嵌套（全嵌套）</a:t>
            </a:r>
            <a:r>
              <a:rPr lang="zh-CN" altLang="en-US" sz="2800" b="1" dirty="0"/>
              <a:t>方式</a:t>
            </a:r>
          </a:p>
        </p:txBody>
      </p:sp>
      <p:grpSp>
        <p:nvGrpSpPr>
          <p:cNvPr id="175" name="组合 7"/>
          <p:cNvGrpSpPr/>
          <p:nvPr/>
        </p:nvGrpSpPr>
        <p:grpSpPr>
          <a:xfrm>
            <a:off x="1919536" y="1515502"/>
            <a:ext cx="8352927" cy="1712520"/>
            <a:chOff x="397730" y="4060923"/>
            <a:chExt cx="8352927" cy="1712520"/>
          </a:xfrm>
        </p:grpSpPr>
        <p:sp>
          <p:nvSpPr>
            <p:cNvPr id="1048901" name="文本框 8"/>
            <p:cNvSpPr txBox="1"/>
            <p:nvPr/>
          </p:nvSpPr>
          <p:spPr>
            <a:xfrm>
              <a:off x="1043606" y="4060923"/>
              <a:ext cx="7707051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在中断服务程序执行过程中，根据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寄存器的状态，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禁止同级和更低级别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的中断请求，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允许更高级别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的中断，主要用于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非级联模式或从片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176" name="组合 9"/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2097170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71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sp>
        <p:nvSpPr>
          <p:cNvPr id="1048902" name="文本框 12"/>
          <p:cNvSpPr txBox="1"/>
          <p:nvPr/>
        </p:nvSpPr>
        <p:spPr>
          <a:xfrm>
            <a:off x="1775520" y="3371607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特殊全嵌套</a:t>
            </a:r>
            <a:r>
              <a:rPr lang="zh-CN" altLang="en-US" sz="2800" b="1" dirty="0"/>
              <a:t>方式</a:t>
            </a:r>
          </a:p>
        </p:txBody>
      </p:sp>
      <p:grpSp>
        <p:nvGrpSpPr>
          <p:cNvPr id="177" name="组合 13"/>
          <p:cNvGrpSpPr/>
          <p:nvPr/>
        </p:nvGrpSpPr>
        <p:grpSpPr>
          <a:xfrm>
            <a:off x="1919536" y="4021639"/>
            <a:ext cx="8238593" cy="1712520"/>
            <a:chOff x="397730" y="4060923"/>
            <a:chExt cx="8238593" cy="1712520"/>
          </a:xfrm>
        </p:grpSpPr>
        <p:sp>
          <p:nvSpPr>
            <p:cNvPr id="1048903" name="文本框 14"/>
            <p:cNvSpPr txBox="1"/>
            <p:nvPr/>
          </p:nvSpPr>
          <p:spPr>
            <a:xfrm>
              <a:off x="1043606" y="4060923"/>
              <a:ext cx="7592717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在中断服务程序执行过程中，根据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寄存器的状态，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禁止更低级别的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中断请求，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允许同级和更高级别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的中断。</a:t>
              </a:r>
            </a:p>
          </p:txBody>
        </p:sp>
        <p:grpSp>
          <p:nvGrpSpPr>
            <p:cNvPr id="178" name="组合 15"/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2097172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73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179" name="组合 18"/>
          <p:cNvGrpSpPr/>
          <p:nvPr/>
        </p:nvGrpSpPr>
        <p:grpSpPr>
          <a:xfrm>
            <a:off x="1919536" y="5805264"/>
            <a:ext cx="8062703" cy="596574"/>
            <a:chOff x="397730" y="4060923"/>
            <a:chExt cx="8062703" cy="596574"/>
          </a:xfrm>
        </p:grpSpPr>
        <p:sp>
          <p:nvSpPr>
            <p:cNvPr id="1048904" name="文本框 19"/>
            <p:cNvSpPr txBox="1"/>
            <p:nvPr/>
          </p:nvSpPr>
          <p:spPr>
            <a:xfrm>
              <a:off x="1043607" y="4060923"/>
              <a:ext cx="7416826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这种方式主要用于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级联时的主片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180" name="组合 20"/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2097174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75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0" grpId="0"/>
      <p:bldP spid="104890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"/>
          <p:cNvGrpSpPr/>
          <p:nvPr/>
        </p:nvGrpSpPr>
        <p:grpSpPr>
          <a:xfrm>
            <a:off x="1991544" y="1196752"/>
            <a:ext cx="8062703" cy="3640740"/>
            <a:chOff x="397730" y="4060923"/>
            <a:chExt cx="8062703" cy="3640740"/>
          </a:xfrm>
        </p:grpSpPr>
        <p:sp>
          <p:nvSpPr>
            <p:cNvPr id="1048905" name="文本框 2"/>
            <p:cNvSpPr txBox="1"/>
            <p:nvPr/>
          </p:nvSpPr>
          <p:spPr>
            <a:xfrm>
              <a:off x="1043607" y="4060923"/>
              <a:ext cx="7416826" cy="3640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在特殊全嵌套方式中，在中断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结束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先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向</a:t>
              </a:r>
              <a:r>
                <a:rPr lang="zh-CN" altLang="en-US" sz="2800" b="1" u="sng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从片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发结束中断命令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，然后读取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的内容，若为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则表示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从片只有一个中断服务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，这时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再向</a:t>
              </a:r>
              <a:r>
                <a:rPr lang="zh-CN" altLang="en-US" sz="2800" b="1" u="sng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主片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发一个中断结束命令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。否则说明从片有多个中断，待该从片中断服务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全部结束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后再向主片发中断结束命令。</a:t>
              </a:r>
            </a:p>
          </p:txBody>
        </p:sp>
        <p:grpSp>
          <p:nvGrpSpPr>
            <p:cNvPr id="183" name="组合 3"/>
            <p:cNvGrpSpPr/>
            <p:nvPr/>
          </p:nvGrpSpPr>
          <p:grpSpPr>
            <a:xfrm>
              <a:off x="397730" y="4185803"/>
              <a:ext cx="571674" cy="464371"/>
              <a:chOff x="200731" y="3817677"/>
              <a:chExt cx="571674" cy="464371"/>
            </a:xfrm>
          </p:grpSpPr>
          <p:pic>
            <p:nvPicPr>
              <p:cNvPr id="2097176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81767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77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82470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组合 1"/>
          <p:cNvGrpSpPr/>
          <p:nvPr/>
        </p:nvGrpSpPr>
        <p:grpSpPr>
          <a:xfrm>
            <a:off x="2351584" y="116632"/>
            <a:ext cx="5184576" cy="534774"/>
            <a:chOff x="899592" y="111217"/>
            <a:chExt cx="5184576" cy="534774"/>
          </a:xfrm>
        </p:grpSpPr>
        <p:grpSp>
          <p:nvGrpSpPr>
            <p:cNvPr id="186" name="组合 2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06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907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908" name="文本框 3"/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中断结束处理方式</a:t>
              </a:r>
            </a:p>
          </p:txBody>
        </p:sp>
      </p:grpSp>
      <p:sp>
        <p:nvSpPr>
          <p:cNvPr id="1048909" name="文本框 6"/>
          <p:cNvSpPr txBox="1"/>
          <p:nvPr/>
        </p:nvSpPr>
        <p:spPr>
          <a:xfrm>
            <a:off x="1775520" y="908720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自动中断结束处理方式（</a:t>
            </a:r>
            <a:r>
              <a:rPr lang="en-US" altLang="zh-CN" sz="2800" b="1" dirty="0">
                <a:solidFill>
                  <a:srgbClr val="FF0000"/>
                </a:solidFill>
              </a:rPr>
              <a:t>AEOI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grpSp>
        <p:nvGrpSpPr>
          <p:cNvPr id="187" name="组合 7"/>
          <p:cNvGrpSpPr/>
          <p:nvPr/>
        </p:nvGrpSpPr>
        <p:grpSpPr>
          <a:xfrm>
            <a:off x="1919536" y="1606674"/>
            <a:ext cx="8062703" cy="1152367"/>
            <a:chOff x="397730" y="4060923"/>
            <a:chExt cx="8062703" cy="1152367"/>
          </a:xfrm>
        </p:grpSpPr>
        <p:sp>
          <p:nvSpPr>
            <p:cNvPr id="1048910" name="文本框 8"/>
            <p:cNvSpPr txBox="1"/>
            <p:nvPr/>
          </p:nvSpPr>
          <p:spPr>
            <a:xfrm>
              <a:off x="1043607" y="4060923"/>
              <a:ext cx="7416826" cy="115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第二个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INTA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脉冲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信号的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后沿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自动将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中的对应位清零，适用于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非全嵌套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方式。</a:t>
              </a:r>
            </a:p>
          </p:txBody>
        </p:sp>
        <p:grpSp>
          <p:nvGrpSpPr>
            <p:cNvPr id="188" name="组合 9"/>
            <p:cNvGrpSpPr/>
            <p:nvPr/>
          </p:nvGrpSpPr>
          <p:grpSpPr>
            <a:xfrm>
              <a:off x="397730" y="4155323"/>
              <a:ext cx="571674" cy="464371"/>
              <a:chOff x="200731" y="3787197"/>
              <a:chExt cx="571674" cy="464371"/>
            </a:xfrm>
          </p:grpSpPr>
          <p:pic>
            <p:nvPicPr>
              <p:cNvPr id="2097178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8719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79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9422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sp>
        <p:nvSpPr>
          <p:cNvPr id="1048911" name="文本框 12"/>
          <p:cNvSpPr txBox="1"/>
          <p:nvPr/>
        </p:nvSpPr>
        <p:spPr>
          <a:xfrm>
            <a:off x="1775520" y="2996952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正常中断结束处理</a:t>
            </a:r>
            <a:r>
              <a:rPr lang="zh-CN" altLang="en-US" sz="2800" b="1" dirty="0"/>
              <a:t>方式</a:t>
            </a:r>
          </a:p>
        </p:txBody>
      </p:sp>
      <p:grpSp>
        <p:nvGrpSpPr>
          <p:cNvPr id="189" name="组合 13"/>
          <p:cNvGrpSpPr/>
          <p:nvPr/>
        </p:nvGrpSpPr>
        <p:grpSpPr>
          <a:xfrm>
            <a:off x="1919536" y="3645024"/>
            <a:ext cx="8062703" cy="1712520"/>
            <a:chOff x="397730" y="4060923"/>
            <a:chExt cx="8062703" cy="1712520"/>
          </a:xfrm>
        </p:grpSpPr>
        <p:sp>
          <p:nvSpPr>
            <p:cNvPr id="1048912" name="文本框 14"/>
            <p:cNvSpPr txBox="1"/>
            <p:nvPr/>
          </p:nvSpPr>
          <p:spPr>
            <a:xfrm>
              <a:off x="1043607" y="4060923"/>
              <a:ext cx="7416826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当中断结束时，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用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输出指令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向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发中断结束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EOI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命令，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将当前中断处理程序对应的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中的状态位复位。</a:t>
              </a:r>
            </a:p>
          </p:txBody>
        </p:sp>
        <p:grpSp>
          <p:nvGrpSpPr>
            <p:cNvPr id="190" name="组合 15"/>
            <p:cNvGrpSpPr/>
            <p:nvPr/>
          </p:nvGrpSpPr>
          <p:grpSpPr>
            <a:xfrm>
              <a:off x="397730" y="4166341"/>
              <a:ext cx="571674" cy="464371"/>
              <a:chOff x="200731" y="3798215"/>
              <a:chExt cx="571674" cy="464371"/>
            </a:xfrm>
          </p:grpSpPr>
          <p:pic>
            <p:nvPicPr>
              <p:cNvPr id="2097180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98215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81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80524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191" name="组合 28"/>
          <p:cNvGrpSpPr/>
          <p:nvPr/>
        </p:nvGrpSpPr>
        <p:grpSpPr>
          <a:xfrm>
            <a:off x="1919536" y="5482396"/>
            <a:ext cx="8062703" cy="1152367"/>
            <a:chOff x="397730" y="4060923"/>
            <a:chExt cx="8062703" cy="1152367"/>
          </a:xfrm>
        </p:grpSpPr>
        <p:sp>
          <p:nvSpPr>
            <p:cNvPr id="1048913" name="文本框 29"/>
            <p:cNvSpPr txBox="1"/>
            <p:nvPr/>
          </p:nvSpPr>
          <p:spPr>
            <a:xfrm>
              <a:off x="1043607" y="4060923"/>
              <a:ext cx="7416826" cy="115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被复位的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永远是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中所有被置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的优先级最高的位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，所以中断结束时无须指明。</a:t>
              </a:r>
            </a:p>
          </p:txBody>
        </p:sp>
        <p:grpSp>
          <p:nvGrpSpPr>
            <p:cNvPr id="192" name="组合 30"/>
            <p:cNvGrpSpPr/>
            <p:nvPr/>
          </p:nvGrpSpPr>
          <p:grpSpPr>
            <a:xfrm>
              <a:off x="397730" y="4166341"/>
              <a:ext cx="571674" cy="464371"/>
              <a:chOff x="200731" y="3798215"/>
              <a:chExt cx="571674" cy="464371"/>
            </a:xfrm>
          </p:grpSpPr>
          <p:pic>
            <p:nvPicPr>
              <p:cNvPr id="2097182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98215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83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80524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9" grpId="0"/>
      <p:bldP spid="10489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4" name="文本框 1"/>
          <p:cNvSpPr txBox="1"/>
          <p:nvPr/>
        </p:nvSpPr>
        <p:spPr>
          <a:xfrm>
            <a:off x="1775520" y="908720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特殊中断结束处理方式（</a:t>
            </a:r>
            <a:r>
              <a:rPr lang="en-US" altLang="zh-CN" sz="2800" b="1" dirty="0">
                <a:solidFill>
                  <a:srgbClr val="FF0000"/>
                </a:solidFill>
              </a:rPr>
              <a:t>SEOI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grpSp>
        <p:nvGrpSpPr>
          <p:cNvPr id="194" name="组合 2"/>
          <p:cNvGrpSpPr/>
          <p:nvPr/>
        </p:nvGrpSpPr>
        <p:grpSpPr>
          <a:xfrm>
            <a:off x="1919536" y="1677101"/>
            <a:ext cx="8062703" cy="1712520"/>
            <a:chOff x="397730" y="4060923"/>
            <a:chExt cx="8062703" cy="1712520"/>
          </a:xfrm>
        </p:grpSpPr>
        <p:sp>
          <p:nvSpPr>
            <p:cNvPr id="1048915" name="文本框 3"/>
            <p:cNvSpPr txBox="1"/>
            <p:nvPr/>
          </p:nvSpPr>
          <p:spPr>
            <a:xfrm>
              <a:off x="1043607" y="4060923"/>
              <a:ext cx="7416826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当中断结束时，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用输出指令向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发中断结束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EOI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命令，并且在命令中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指明要清除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中的某一位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195" name="组合 4"/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2097184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85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196" name="组合 7"/>
          <p:cNvGrpSpPr/>
          <p:nvPr/>
        </p:nvGrpSpPr>
        <p:grpSpPr>
          <a:xfrm>
            <a:off x="1919536" y="3716793"/>
            <a:ext cx="8062703" cy="1712520"/>
            <a:chOff x="397730" y="4060923"/>
            <a:chExt cx="8062703" cy="1712520"/>
          </a:xfrm>
        </p:grpSpPr>
        <p:sp>
          <p:nvSpPr>
            <p:cNvPr id="1048916" name="文本框 8"/>
            <p:cNvSpPr txBox="1"/>
            <p:nvPr/>
          </p:nvSpPr>
          <p:spPr>
            <a:xfrm>
              <a:off x="1043607" y="4060923"/>
              <a:ext cx="7416826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主要用于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特殊循环方式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下的中断结束，即当前执行的中断程序所对应的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中需要复位的位不一定是所有置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的最高优先级位。</a:t>
              </a:r>
            </a:p>
          </p:txBody>
        </p:sp>
        <p:grpSp>
          <p:nvGrpSpPr>
            <p:cNvPr id="197" name="组合 9"/>
            <p:cNvGrpSpPr/>
            <p:nvPr/>
          </p:nvGrpSpPr>
          <p:grpSpPr>
            <a:xfrm>
              <a:off x="397730" y="4166341"/>
              <a:ext cx="571674" cy="464371"/>
              <a:chOff x="200731" y="3798215"/>
              <a:chExt cx="571674" cy="464371"/>
            </a:xfrm>
          </p:grpSpPr>
          <p:pic>
            <p:nvPicPr>
              <p:cNvPr id="2097186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98215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87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805246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组合 1"/>
          <p:cNvGrpSpPr/>
          <p:nvPr/>
        </p:nvGrpSpPr>
        <p:grpSpPr>
          <a:xfrm>
            <a:off x="2351584" y="116632"/>
            <a:ext cx="5184576" cy="534774"/>
            <a:chOff x="899592" y="111217"/>
            <a:chExt cx="5184576" cy="534774"/>
          </a:xfrm>
        </p:grpSpPr>
        <p:grpSp>
          <p:nvGrpSpPr>
            <p:cNvPr id="200" name="组合 2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17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918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919" name="文本框 3"/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中断源屏蔽方式</a:t>
              </a:r>
            </a:p>
          </p:txBody>
        </p:sp>
      </p:grpSp>
      <p:sp>
        <p:nvSpPr>
          <p:cNvPr id="1048920" name="文本框 6"/>
          <p:cNvSpPr txBox="1"/>
          <p:nvPr/>
        </p:nvSpPr>
        <p:spPr>
          <a:xfrm>
            <a:off x="1919536" y="908720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普通屏蔽</a:t>
            </a:r>
            <a:r>
              <a:rPr lang="zh-CN" altLang="en-US" sz="2800" b="1" dirty="0"/>
              <a:t>方式</a:t>
            </a:r>
          </a:p>
        </p:txBody>
      </p:sp>
      <p:grpSp>
        <p:nvGrpSpPr>
          <p:cNvPr id="201" name="组合 7"/>
          <p:cNvGrpSpPr/>
          <p:nvPr/>
        </p:nvGrpSpPr>
        <p:grpSpPr>
          <a:xfrm>
            <a:off x="2063552" y="1534666"/>
            <a:ext cx="8062703" cy="1152367"/>
            <a:chOff x="397730" y="4060923"/>
            <a:chExt cx="8062703" cy="1152367"/>
          </a:xfrm>
        </p:grpSpPr>
        <p:sp>
          <p:nvSpPr>
            <p:cNvPr id="1048921" name="文本框 8"/>
            <p:cNvSpPr txBox="1"/>
            <p:nvPr/>
          </p:nvSpPr>
          <p:spPr>
            <a:xfrm>
              <a:off x="1043607" y="4060923"/>
              <a:ext cx="7416826" cy="115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IMR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寄存器中某位置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，则它对应的</a:t>
              </a:r>
              <a:r>
                <a:rPr lang="en-US" altLang="zh-CN" sz="2800" b="1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800" b="1" u="sng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就被屏蔽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202" name="组合 9"/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2097188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89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sp>
        <p:nvSpPr>
          <p:cNvPr id="1048922" name="文本框 12"/>
          <p:cNvSpPr txBox="1"/>
          <p:nvPr/>
        </p:nvSpPr>
        <p:spPr>
          <a:xfrm>
            <a:off x="1919536" y="2832223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特殊屏蔽方式</a:t>
            </a:r>
            <a:r>
              <a:rPr lang="en-US" altLang="zh-CN" sz="2800" b="1" dirty="0">
                <a:solidFill>
                  <a:srgbClr val="FF0000"/>
                </a:solidFill>
              </a:rPr>
              <a:t>SMM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03" name="组合 13"/>
          <p:cNvGrpSpPr/>
          <p:nvPr/>
        </p:nvGrpSpPr>
        <p:grpSpPr>
          <a:xfrm>
            <a:off x="2063552" y="3458169"/>
            <a:ext cx="8280919" cy="1712520"/>
            <a:chOff x="397730" y="4060923"/>
            <a:chExt cx="8280919" cy="1712520"/>
          </a:xfrm>
        </p:grpSpPr>
        <p:sp>
          <p:nvSpPr>
            <p:cNvPr id="1048923" name="文本框 14"/>
            <p:cNvSpPr txBox="1"/>
            <p:nvPr/>
          </p:nvSpPr>
          <p:spPr>
            <a:xfrm>
              <a:off x="1043606" y="4060923"/>
              <a:ext cx="7635043" cy="171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在普通屏蔽方式中，由于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寄存器的存在，使得高级别中断即使被屏蔽，只要这些高级别对应</a:t>
              </a:r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altLang="zh-CN" sz="2800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位没有被复位，低级别中断仍然不能响应。</a:t>
              </a:r>
            </a:p>
          </p:txBody>
        </p:sp>
        <p:grpSp>
          <p:nvGrpSpPr>
            <p:cNvPr id="204" name="组合 15"/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2097190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91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205" name="组合 18"/>
          <p:cNvGrpSpPr/>
          <p:nvPr/>
        </p:nvGrpSpPr>
        <p:grpSpPr>
          <a:xfrm>
            <a:off x="2063552" y="5229200"/>
            <a:ext cx="8062703" cy="1152367"/>
            <a:chOff x="397730" y="4060923"/>
            <a:chExt cx="8062703" cy="1152367"/>
          </a:xfrm>
        </p:grpSpPr>
        <p:sp>
          <p:nvSpPr>
            <p:cNvPr id="1048924" name="文本框 19"/>
            <p:cNvSpPr txBox="1"/>
            <p:nvPr/>
          </p:nvSpPr>
          <p:spPr>
            <a:xfrm>
              <a:off x="1043607" y="4060923"/>
              <a:ext cx="7416826" cy="115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当设置成特殊屏蔽方式（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SMM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）后，若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  <a:r>
                <a:rPr lang="en-US" altLang="zh-CN" sz="2800" b="1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800" b="1" u="sng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进行屏蔽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，则会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自动对</a:t>
              </a:r>
              <a:r>
                <a:rPr lang="en-US" altLang="zh-CN" sz="28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altLang="zh-CN" sz="28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复位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206" name="组合 20"/>
            <p:cNvGrpSpPr/>
            <p:nvPr/>
          </p:nvGrpSpPr>
          <p:grpSpPr>
            <a:xfrm>
              <a:off x="397730" y="4124843"/>
              <a:ext cx="571674" cy="464371"/>
              <a:chOff x="200731" y="3756717"/>
              <a:chExt cx="571674" cy="464371"/>
            </a:xfrm>
          </p:grpSpPr>
          <p:pic>
            <p:nvPicPr>
              <p:cNvPr id="2097192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93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20" grpId="0"/>
      <p:bldP spid="10489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18"/>
          <p:cNvGrpSpPr/>
          <p:nvPr/>
        </p:nvGrpSpPr>
        <p:grpSpPr>
          <a:xfrm>
            <a:off x="2351584" y="44624"/>
            <a:ext cx="6480719" cy="839639"/>
            <a:chOff x="827584" y="0"/>
            <a:chExt cx="6480719" cy="839639"/>
          </a:xfrm>
        </p:grpSpPr>
        <p:sp>
          <p:nvSpPr>
            <p:cNvPr id="1048925" name="六边形 19"/>
            <p:cNvSpPr/>
            <p:nvPr/>
          </p:nvSpPr>
          <p:spPr>
            <a:xfrm>
              <a:off x="827584" y="94906"/>
              <a:ext cx="648071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14.2.3   8259A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的初始化编程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9" name="组合 20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26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927" name="椭圆 2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10" name="组合 21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28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929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211" name="组合 31"/>
          <p:cNvGrpSpPr/>
          <p:nvPr/>
        </p:nvGrpSpPr>
        <p:grpSpPr>
          <a:xfrm>
            <a:off x="2768922" y="2622892"/>
            <a:ext cx="5775350" cy="1564516"/>
            <a:chOff x="1244922" y="2622892"/>
            <a:chExt cx="5775350" cy="1564516"/>
          </a:xfrm>
        </p:grpSpPr>
        <p:sp>
          <p:nvSpPr>
            <p:cNvPr id="1048930" name="文本框 27"/>
            <p:cNvSpPr txBox="1"/>
            <p:nvPr/>
          </p:nvSpPr>
          <p:spPr>
            <a:xfrm>
              <a:off x="1244922" y="3140968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控制命令</a:t>
              </a:r>
            </a:p>
          </p:txBody>
        </p:sp>
        <p:sp>
          <p:nvSpPr>
            <p:cNvPr id="1048931" name="左大括号 28"/>
            <p:cNvSpPr/>
            <p:nvPr/>
          </p:nvSpPr>
          <p:spPr>
            <a:xfrm>
              <a:off x="2863803" y="2827784"/>
              <a:ext cx="288032" cy="1202432"/>
            </a:xfrm>
            <a:prstGeom prst="leftBrace">
              <a:avLst>
                <a:gd name="adj1" fmla="val 50662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32" name="文本框 29"/>
            <p:cNvSpPr txBox="1"/>
            <p:nvPr/>
          </p:nvSpPr>
          <p:spPr>
            <a:xfrm>
              <a:off x="3191980" y="2622892"/>
              <a:ext cx="38282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初始化命令字（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ICW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048933" name="文本框 30"/>
            <p:cNvSpPr txBox="1"/>
            <p:nvPr/>
          </p:nvSpPr>
          <p:spPr>
            <a:xfrm>
              <a:off x="3191980" y="3664188"/>
              <a:ext cx="3607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操作命令字（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OCW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组合 6"/>
          <p:cNvGrpSpPr/>
          <p:nvPr/>
        </p:nvGrpSpPr>
        <p:grpSpPr>
          <a:xfrm>
            <a:off x="3431704" y="1266517"/>
            <a:ext cx="5904656" cy="534774"/>
            <a:chOff x="899592" y="111217"/>
            <a:chExt cx="5904656" cy="534774"/>
          </a:xfrm>
        </p:grpSpPr>
        <p:grpSp>
          <p:nvGrpSpPr>
            <p:cNvPr id="214" name="组合 7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34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935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936" name="文本框 8"/>
            <p:cNvSpPr txBox="1"/>
            <p:nvPr/>
          </p:nvSpPr>
          <p:spPr>
            <a:xfrm>
              <a:off x="1418494" y="111217"/>
              <a:ext cx="5385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8259A</a:t>
              </a:r>
              <a:r>
                <a:rPr lang="zh-CN" altLang="en-US" sz="2800" b="1"/>
                <a:t>内部寄存器的寻址方法</a:t>
              </a:r>
            </a:p>
          </p:txBody>
        </p:sp>
      </p:grpSp>
      <p:graphicFrame>
        <p:nvGraphicFramePr>
          <p:cNvPr id="4194307" name="表格 11"/>
          <p:cNvGraphicFramePr>
            <a:graphicFrameLocks noGrp="1"/>
          </p:cNvGraphicFramePr>
          <p:nvPr/>
        </p:nvGraphicFramePr>
        <p:xfrm>
          <a:off x="2207571" y="1985247"/>
          <a:ext cx="7848869" cy="3851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5143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读写操作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43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写入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OCW2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43"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写入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OCW3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43"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写入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ICW1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143"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顺序写入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ICW2/ICW3/ICW4/OCW1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4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―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―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读出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IRR/ISR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143"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―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―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读出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IMR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15" name="组合 17"/>
          <p:cNvGrpSpPr/>
          <p:nvPr/>
        </p:nvGrpSpPr>
        <p:grpSpPr>
          <a:xfrm>
            <a:off x="2228808" y="2082882"/>
            <a:ext cx="4032445" cy="400110"/>
            <a:chOff x="683571" y="1210853"/>
            <a:chExt cx="4032445" cy="400110"/>
          </a:xfrm>
        </p:grpSpPr>
        <p:sp>
          <p:nvSpPr>
            <p:cNvPr id="1048937" name="文本框 12"/>
            <p:cNvSpPr txBox="1"/>
            <p:nvPr/>
          </p:nvSpPr>
          <p:spPr>
            <a:xfrm>
              <a:off x="683571" y="1210853"/>
              <a:ext cx="40324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CS     RD    WR     A0      D4      D3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45773" name="直接连接符 14"/>
            <p:cNvCxnSpPr>
              <a:cxnSpLocks/>
            </p:cNvCxnSpPr>
            <p:nvPr/>
          </p:nvCxnSpPr>
          <p:spPr>
            <a:xfrm>
              <a:off x="807195" y="1268760"/>
              <a:ext cx="2438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4" name="直接连接符 15"/>
            <p:cNvCxnSpPr>
              <a:cxnSpLocks/>
            </p:cNvCxnSpPr>
            <p:nvPr/>
          </p:nvCxnSpPr>
          <p:spPr>
            <a:xfrm>
              <a:off x="1437256" y="1268760"/>
              <a:ext cx="29509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5" name="直接连接符 16"/>
            <p:cNvCxnSpPr>
              <a:cxnSpLocks/>
            </p:cNvCxnSpPr>
            <p:nvPr/>
          </p:nvCxnSpPr>
          <p:spPr>
            <a:xfrm>
              <a:off x="2095560" y="1268760"/>
              <a:ext cx="32460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9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42"/>
          <p:cNvGrpSpPr/>
          <p:nvPr/>
        </p:nvGrpSpPr>
        <p:grpSpPr>
          <a:xfrm>
            <a:off x="2135560" y="1700808"/>
            <a:ext cx="4189412" cy="3933825"/>
            <a:chOff x="1084263" y="1708150"/>
            <a:chExt cx="4189412" cy="3933825"/>
          </a:xfrm>
        </p:grpSpPr>
        <p:sp>
          <p:nvSpPr>
            <p:cNvPr id="1048706" name="Rectangle 7"/>
            <p:cNvSpPr>
              <a:spLocks noChangeArrowheads="1"/>
            </p:cNvSpPr>
            <p:nvPr/>
          </p:nvSpPr>
          <p:spPr bwMode="auto">
            <a:xfrm>
              <a:off x="1084263" y="1708150"/>
              <a:ext cx="4189412" cy="3933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339966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8707" name="Rectangle 8"/>
            <p:cNvSpPr>
              <a:spLocks noChangeArrowheads="1"/>
            </p:cNvSpPr>
            <p:nvPr/>
          </p:nvSpPr>
          <p:spPr bwMode="auto">
            <a:xfrm>
              <a:off x="3527425" y="2312988"/>
              <a:ext cx="1222375" cy="241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</a:pP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buClr>
                  <a:srgbClr val="0000CC"/>
                </a:buClr>
                <a:buSzPct val="75000"/>
              </a:pP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buClr>
                  <a:srgbClr val="0000CC"/>
                </a:buClr>
                <a:buSzPct val="75000"/>
              </a:pP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中断逻辑</a:t>
              </a:r>
            </a:p>
          </p:txBody>
        </p:sp>
        <p:sp>
          <p:nvSpPr>
            <p:cNvPr id="1048708" name="Rectangle 9"/>
            <p:cNvSpPr>
              <a:spLocks noChangeArrowheads="1"/>
            </p:cNvSpPr>
            <p:nvPr/>
          </p:nvSpPr>
          <p:spPr bwMode="auto">
            <a:xfrm>
              <a:off x="1258888" y="1860550"/>
              <a:ext cx="1276350" cy="452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软件中断指令</a:t>
              </a:r>
            </a:p>
          </p:txBody>
        </p:sp>
        <p:sp>
          <p:nvSpPr>
            <p:cNvPr id="1048709" name="Rectangle 10"/>
            <p:cNvSpPr>
              <a:spLocks noChangeArrowheads="1"/>
            </p:cNvSpPr>
            <p:nvPr/>
          </p:nvSpPr>
          <p:spPr bwMode="auto">
            <a:xfrm>
              <a:off x="1258888" y="2616200"/>
              <a:ext cx="1220787" cy="4540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溢出中断</a:t>
              </a:r>
            </a:p>
          </p:txBody>
        </p:sp>
        <p:sp>
          <p:nvSpPr>
            <p:cNvPr id="1048710" name="Rectangle 11"/>
            <p:cNvSpPr>
              <a:spLocks noChangeArrowheads="1"/>
            </p:cNvSpPr>
            <p:nvPr/>
          </p:nvSpPr>
          <p:spPr bwMode="auto">
            <a:xfrm>
              <a:off x="1258888" y="3898900"/>
              <a:ext cx="1220787" cy="452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除法错</a:t>
              </a:r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711" name="Rectangle 12"/>
            <p:cNvSpPr>
              <a:spLocks noChangeArrowheads="1"/>
            </p:cNvSpPr>
            <p:nvPr/>
          </p:nvSpPr>
          <p:spPr bwMode="auto">
            <a:xfrm>
              <a:off x="1258888" y="4668838"/>
              <a:ext cx="1220787" cy="4540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单步中断</a:t>
              </a:r>
            </a:p>
          </p:txBody>
        </p:sp>
        <p:sp>
          <p:nvSpPr>
            <p:cNvPr id="1048712" name="Line 13"/>
            <p:cNvSpPr>
              <a:spLocks noChangeShapeType="1"/>
            </p:cNvSpPr>
            <p:nvPr/>
          </p:nvSpPr>
          <p:spPr bwMode="auto">
            <a:xfrm>
              <a:off x="2479675" y="2822575"/>
              <a:ext cx="10477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13" name="Line 14"/>
            <p:cNvSpPr>
              <a:spLocks noChangeShapeType="1"/>
            </p:cNvSpPr>
            <p:nvPr/>
          </p:nvSpPr>
          <p:spPr bwMode="auto">
            <a:xfrm>
              <a:off x="2479675" y="4127500"/>
              <a:ext cx="10477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14" name="Line 15"/>
            <p:cNvSpPr>
              <a:spLocks noChangeShapeType="1"/>
            </p:cNvSpPr>
            <p:nvPr/>
          </p:nvSpPr>
          <p:spPr bwMode="auto">
            <a:xfrm>
              <a:off x="2479675" y="4884738"/>
              <a:ext cx="523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15" name="Line 16"/>
            <p:cNvSpPr>
              <a:spLocks noChangeShapeType="1"/>
            </p:cNvSpPr>
            <p:nvPr/>
          </p:nvSpPr>
          <p:spPr bwMode="auto">
            <a:xfrm flipV="1">
              <a:off x="3003550" y="4581525"/>
              <a:ext cx="1588" cy="303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16" name="Line 17"/>
            <p:cNvSpPr>
              <a:spLocks noChangeShapeType="1"/>
            </p:cNvSpPr>
            <p:nvPr/>
          </p:nvSpPr>
          <p:spPr bwMode="auto">
            <a:xfrm>
              <a:off x="3003550" y="4581525"/>
              <a:ext cx="52387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17" name="Line 18"/>
            <p:cNvSpPr>
              <a:spLocks noChangeShapeType="1"/>
            </p:cNvSpPr>
            <p:nvPr/>
          </p:nvSpPr>
          <p:spPr bwMode="auto">
            <a:xfrm>
              <a:off x="2535238" y="2133600"/>
              <a:ext cx="468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18" name="Line 19"/>
            <p:cNvSpPr>
              <a:spLocks noChangeShapeType="1"/>
            </p:cNvSpPr>
            <p:nvPr/>
          </p:nvSpPr>
          <p:spPr bwMode="auto">
            <a:xfrm flipV="1">
              <a:off x="3003550" y="2132013"/>
              <a:ext cx="1588" cy="323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19" name="Line 20"/>
            <p:cNvSpPr>
              <a:spLocks noChangeShapeType="1"/>
            </p:cNvSpPr>
            <p:nvPr/>
          </p:nvSpPr>
          <p:spPr bwMode="auto">
            <a:xfrm>
              <a:off x="3003550" y="2465388"/>
              <a:ext cx="523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20" name="Text Box 33"/>
            <p:cNvSpPr txBox="1">
              <a:spLocks noChangeArrowheads="1"/>
            </p:cNvSpPr>
            <p:nvPr/>
          </p:nvSpPr>
          <p:spPr bwMode="auto">
            <a:xfrm>
              <a:off x="2822575" y="5229225"/>
              <a:ext cx="2268538" cy="3032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179388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宋体" panose="02010600030101010101" pitchFamily="2" charset="-122"/>
                  <a:ea typeface="宋体" panose="02010600030101010101" pitchFamily="2" charset="-122"/>
                </a:rPr>
                <a:t>8086/8088CPU</a:t>
              </a:r>
              <a:r>
                <a:rPr lang="zh-CN" altLang="en-US" sz="1600">
                  <a:latin typeface="宋体" panose="02010600030101010101" pitchFamily="2" charset="-122"/>
                  <a:ea typeface="宋体" panose="02010600030101010101" pitchFamily="2" charset="-122"/>
                </a:rPr>
                <a:t>内部逻辑</a:t>
              </a: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721" name="Rectangle 35"/>
            <p:cNvSpPr>
              <a:spLocks noChangeArrowheads="1"/>
            </p:cNvSpPr>
            <p:nvPr/>
          </p:nvSpPr>
          <p:spPr bwMode="auto">
            <a:xfrm>
              <a:off x="1258888" y="3221038"/>
              <a:ext cx="1220787" cy="4540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断点中断</a:t>
              </a:r>
            </a:p>
          </p:txBody>
        </p:sp>
        <p:sp>
          <p:nvSpPr>
            <p:cNvPr id="1048722" name="Line 36"/>
            <p:cNvSpPr>
              <a:spLocks noChangeShapeType="1"/>
            </p:cNvSpPr>
            <p:nvPr/>
          </p:nvSpPr>
          <p:spPr bwMode="auto">
            <a:xfrm>
              <a:off x="2479675" y="3435350"/>
              <a:ext cx="10477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23" name="Text Box 38"/>
            <p:cNvSpPr txBox="1">
              <a:spLocks noChangeArrowheads="1"/>
            </p:cNvSpPr>
            <p:nvPr/>
          </p:nvSpPr>
          <p:spPr bwMode="auto">
            <a:xfrm>
              <a:off x="3152775" y="2247900"/>
              <a:ext cx="144463" cy="14446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048724" name="Text Box 39"/>
            <p:cNvSpPr txBox="1">
              <a:spLocks noChangeArrowheads="1"/>
            </p:cNvSpPr>
            <p:nvPr/>
          </p:nvSpPr>
          <p:spPr bwMode="auto">
            <a:xfrm>
              <a:off x="3154363" y="2636838"/>
              <a:ext cx="144462" cy="1444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048725" name="Text Box 40"/>
            <p:cNvSpPr txBox="1">
              <a:spLocks noChangeArrowheads="1"/>
            </p:cNvSpPr>
            <p:nvPr/>
          </p:nvSpPr>
          <p:spPr bwMode="auto">
            <a:xfrm>
              <a:off x="3140075" y="3213100"/>
              <a:ext cx="144463" cy="14446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048726" name="Text Box 41"/>
            <p:cNvSpPr txBox="1">
              <a:spLocks noChangeArrowheads="1"/>
            </p:cNvSpPr>
            <p:nvPr/>
          </p:nvSpPr>
          <p:spPr bwMode="auto">
            <a:xfrm>
              <a:off x="3140075" y="3933825"/>
              <a:ext cx="144463" cy="14446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48727" name="Text Box 42"/>
            <p:cNvSpPr txBox="1">
              <a:spLocks noChangeArrowheads="1"/>
            </p:cNvSpPr>
            <p:nvPr/>
          </p:nvSpPr>
          <p:spPr bwMode="auto">
            <a:xfrm>
              <a:off x="3140075" y="4408488"/>
              <a:ext cx="144463" cy="1444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48728" name="Text Box 43"/>
            <p:cNvSpPr txBox="1">
              <a:spLocks noChangeArrowheads="1"/>
            </p:cNvSpPr>
            <p:nvPr/>
          </p:nvSpPr>
          <p:spPr bwMode="auto">
            <a:xfrm>
              <a:off x="4911725" y="2420938"/>
              <a:ext cx="144463" cy="1444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5" name="组合 43"/>
          <p:cNvGrpSpPr/>
          <p:nvPr/>
        </p:nvGrpSpPr>
        <p:grpSpPr>
          <a:xfrm>
            <a:off x="5889202" y="2305646"/>
            <a:ext cx="3098800" cy="506412"/>
            <a:chOff x="4749800" y="2312988"/>
            <a:chExt cx="3098800" cy="506412"/>
          </a:xfrm>
        </p:grpSpPr>
        <p:sp>
          <p:nvSpPr>
            <p:cNvPr id="1048729" name="Text Box 5"/>
            <p:cNvSpPr txBox="1">
              <a:spLocks noChangeArrowheads="1"/>
            </p:cNvSpPr>
            <p:nvPr/>
          </p:nvSpPr>
          <p:spPr bwMode="auto">
            <a:xfrm>
              <a:off x="5272088" y="2312988"/>
              <a:ext cx="698500" cy="2413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NMI</a:t>
              </a:r>
            </a:p>
          </p:txBody>
        </p:sp>
        <p:sp>
          <p:nvSpPr>
            <p:cNvPr id="1048730" name="Rectangle 21"/>
            <p:cNvSpPr>
              <a:spLocks noChangeArrowheads="1"/>
            </p:cNvSpPr>
            <p:nvPr/>
          </p:nvSpPr>
          <p:spPr bwMode="auto">
            <a:xfrm>
              <a:off x="5970588" y="2471738"/>
              <a:ext cx="1878012" cy="3476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非屏蔽中断请求</a:t>
              </a:r>
            </a:p>
          </p:txBody>
        </p:sp>
        <p:sp>
          <p:nvSpPr>
            <p:cNvPr id="1048731" name="Line 23"/>
            <p:cNvSpPr>
              <a:spLocks noChangeShapeType="1"/>
            </p:cNvSpPr>
            <p:nvPr/>
          </p:nvSpPr>
          <p:spPr bwMode="auto">
            <a:xfrm flipH="1" flipV="1">
              <a:off x="4749800" y="2616200"/>
              <a:ext cx="1220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组合 44"/>
          <p:cNvGrpSpPr/>
          <p:nvPr/>
        </p:nvGrpSpPr>
        <p:grpSpPr>
          <a:xfrm>
            <a:off x="5889202" y="3213696"/>
            <a:ext cx="3942210" cy="2420937"/>
            <a:chOff x="4749800" y="3221038"/>
            <a:chExt cx="3942210" cy="2420937"/>
          </a:xfrm>
        </p:grpSpPr>
        <p:sp>
          <p:nvSpPr>
            <p:cNvPr id="1048732" name="Text Box 6"/>
            <p:cNvSpPr txBox="1">
              <a:spLocks noChangeArrowheads="1"/>
            </p:cNvSpPr>
            <p:nvPr/>
          </p:nvSpPr>
          <p:spPr bwMode="auto">
            <a:xfrm>
              <a:off x="5403850" y="4179888"/>
              <a:ext cx="495300" cy="2206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INTR</a:t>
              </a:r>
            </a:p>
          </p:txBody>
        </p:sp>
        <p:sp>
          <p:nvSpPr>
            <p:cNvPr id="1048733" name="Rectangle 22"/>
            <p:cNvSpPr>
              <a:spLocks noChangeArrowheads="1"/>
            </p:cNvSpPr>
            <p:nvPr/>
          </p:nvSpPr>
          <p:spPr bwMode="auto">
            <a:xfrm>
              <a:off x="5970588" y="3221038"/>
              <a:ext cx="1222375" cy="24209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</a:pP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中断控</a:t>
              </a:r>
            </a:p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制器</a:t>
              </a:r>
            </a:p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8259A</a:t>
              </a:r>
            </a:p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PIC</a:t>
              </a:r>
            </a:p>
          </p:txBody>
        </p:sp>
        <p:sp>
          <p:nvSpPr>
            <p:cNvPr id="1048734" name="Line 24"/>
            <p:cNvSpPr>
              <a:spLocks noChangeShapeType="1"/>
            </p:cNvSpPr>
            <p:nvPr/>
          </p:nvSpPr>
          <p:spPr bwMode="auto">
            <a:xfrm flipH="1">
              <a:off x="4749800" y="4432300"/>
              <a:ext cx="1220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35" name="Line 25"/>
            <p:cNvSpPr>
              <a:spLocks noChangeShapeType="1"/>
            </p:cNvSpPr>
            <p:nvPr/>
          </p:nvSpPr>
          <p:spPr bwMode="auto">
            <a:xfrm flipH="1">
              <a:off x="7192963" y="3370263"/>
              <a:ext cx="522287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36" name="Line 26"/>
            <p:cNvSpPr>
              <a:spLocks noChangeShapeType="1"/>
            </p:cNvSpPr>
            <p:nvPr/>
          </p:nvSpPr>
          <p:spPr bwMode="auto">
            <a:xfrm flipH="1">
              <a:off x="7192963" y="3675063"/>
              <a:ext cx="522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37" name="Line 27"/>
            <p:cNvSpPr>
              <a:spLocks noChangeShapeType="1"/>
            </p:cNvSpPr>
            <p:nvPr/>
          </p:nvSpPr>
          <p:spPr bwMode="auto">
            <a:xfrm flipH="1">
              <a:off x="7192963" y="3976688"/>
              <a:ext cx="52228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38" name="Line 28"/>
            <p:cNvSpPr>
              <a:spLocks noChangeShapeType="1"/>
            </p:cNvSpPr>
            <p:nvPr/>
          </p:nvSpPr>
          <p:spPr bwMode="auto">
            <a:xfrm flipH="1">
              <a:off x="7192963" y="4281488"/>
              <a:ext cx="522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39" name="Line 29"/>
            <p:cNvSpPr>
              <a:spLocks noChangeShapeType="1"/>
            </p:cNvSpPr>
            <p:nvPr/>
          </p:nvSpPr>
          <p:spPr bwMode="auto">
            <a:xfrm flipH="1">
              <a:off x="7192963" y="4581525"/>
              <a:ext cx="522287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40" name="Line 30"/>
            <p:cNvSpPr>
              <a:spLocks noChangeShapeType="1"/>
            </p:cNvSpPr>
            <p:nvPr/>
          </p:nvSpPr>
          <p:spPr bwMode="auto">
            <a:xfrm flipH="1">
              <a:off x="7192963" y="4884738"/>
              <a:ext cx="522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41" name="Line 31"/>
            <p:cNvSpPr>
              <a:spLocks noChangeShapeType="1"/>
            </p:cNvSpPr>
            <p:nvPr/>
          </p:nvSpPr>
          <p:spPr bwMode="auto">
            <a:xfrm flipH="1">
              <a:off x="7192963" y="5186363"/>
              <a:ext cx="52228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42" name="Line 32"/>
            <p:cNvSpPr>
              <a:spLocks noChangeShapeType="1"/>
            </p:cNvSpPr>
            <p:nvPr/>
          </p:nvSpPr>
          <p:spPr bwMode="auto">
            <a:xfrm flipH="1">
              <a:off x="7192963" y="5491163"/>
              <a:ext cx="52228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43" name="AutoShape 34"/>
            <p:cNvSpPr/>
            <p:nvPr/>
          </p:nvSpPr>
          <p:spPr bwMode="auto">
            <a:xfrm>
              <a:off x="7889875" y="3371850"/>
              <a:ext cx="174625" cy="2117725"/>
            </a:xfrm>
            <a:prstGeom prst="rightBrace">
              <a:avLst>
                <a:gd name="adj1" fmla="val 10100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8744" name="Text Box 37"/>
            <p:cNvSpPr txBox="1">
              <a:spLocks noChangeArrowheads="1"/>
            </p:cNvSpPr>
            <p:nvPr/>
          </p:nvSpPr>
          <p:spPr bwMode="auto">
            <a:xfrm>
              <a:off x="7715250" y="3397249"/>
              <a:ext cx="976760" cy="19293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522288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可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屏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蔽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中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断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请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求</a:t>
              </a:r>
            </a:p>
          </p:txBody>
        </p:sp>
      </p:grpSp>
      <p:sp>
        <p:nvSpPr>
          <p:cNvPr id="1048745" name="Text Box 44"/>
          <p:cNvSpPr txBox="1">
            <a:spLocks noChangeArrowheads="1"/>
          </p:cNvSpPr>
          <p:nvPr/>
        </p:nvSpPr>
        <p:spPr bwMode="auto">
          <a:xfrm>
            <a:off x="2782888" y="599441"/>
            <a:ext cx="48006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8086/8088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中断源类型：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组合 1"/>
          <p:cNvGrpSpPr/>
          <p:nvPr/>
        </p:nvGrpSpPr>
        <p:grpSpPr>
          <a:xfrm>
            <a:off x="2351584" y="116632"/>
            <a:ext cx="5184576" cy="534774"/>
            <a:chOff x="899592" y="111217"/>
            <a:chExt cx="5184576" cy="534774"/>
          </a:xfrm>
        </p:grpSpPr>
        <p:grpSp>
          <p:nvGrpSpPr>
            <p:cNvPr id="218" name="组合 2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938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939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940" name="文本框 3"/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8259A</a:t>
              </a:r>
              <a:r>
                <a:rPr lang="zh-CN" altLang="en-US" sz="2800" b="1"/>
                <a:t>的初始化命令字</a:t>
              </a:r>
              <a:r>
                <a:rPr lang="en-US" altLang="zh-CN" sz="2800" b="1"/>
                <a:t>ICW</a:t>
              </a:r>
              <a:endParaRPr lang="zh-CN" altLang="en-US" sz="2800" b="1"/>
            </a:p>
          </p:txBody>
        </p:sp>
      </p:grpSp>
      <p:sp>
        <p:nvSpPr>
          <p:cNvPr id="1048941" name="文本框 6"/>
          <p:cNvSpPr txBox="1"/>
          <p:nvPr/>
        </p:nvSpPr>
        <p:spPr>
          <a:xfrm>
            <a:off x="1919536" y="951111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ICW1: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初始化字</a:t>
            </a:r>
          </a:p>
        </p:txBody>
      </p:sp>
      <p:sp>
        <p:nvSpPr>
          <p:cNvPr id="1048942" name="文本框 7"/>
          <p:cNvSpPr txBox="1"/>
          <p:nvPr/>
        </p:nvSpPr>
        <p:spPr>
          <a:xfrm>
            <a:off x="3303822" y="1599183"/>
            <a:ext cx="366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    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43" name="文本框 8"/>
          <p:cNvSpPr txBox="1"/>
          <p:nvPr/>
        </p:nvSpPr>
        <p:spPr>
          <a:xfrm>
            <a:off x="3303822" y="2215278"/>
            <a:ext cx="5630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用途：写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的同时，还完成以下功能</a:t>
            </a:r>
          </a:p>
        </p:txBody>
      </p:sp>
      <p:grpSp>
        <p:nvGrpSpPr>
          <p:cNvPr id="219" name="组合 15"/>
          <p:cNvGrpSpPr/>
          <p:nvPr/>
        </p:nvGrpSpPr>
        <p:grpSpPr>
          <a:xfrm>
            <a:off x="2533756" y="2967335"/>
            <a:ext cx="6442564" cy="2958813"/>
            <a:chOff x="1009756" y="2967335"/>
            <a:chExt cx="6442564" cy="2958813"/>
          </a:xfrm>
        </p:grpSpPr>
        <p:sp>
          <p:nvSpPr>
            <p:cNvPr id="1048944" name="文本框 9"/>
            <p:cNvSpPr txBox="1"/>
            <p:nvPr/>
          </p:nvSpPr>
          <p:spPr>
            <a:xfrm>
              <a:off x="1014340" y="2967335"/>
              <a:ext cx="31886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①重新初始化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</a:p>
          </p:txBody>
        </p:sp>
        <p:sp>
          <p:nvSpPr>
            <p:cNvPr id="1048945" name="文本框 10"/>
            <p:cNvSpPr txBox="1"/>
            <p:nvPr/>
          </p:nvSpPr>
          <p:spPr>
            <a:xfrm>
              <a:off x="1014339" y="3449289"/>
              <a:ext cx="287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②清除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IMR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</a:p>
          </p:txBody>
        </p:sp>
        <p:sp>
          <p:nvSpPr>
            <p:cNvPr id="1048946" name="文本框 11"/>
            <p:cNvSpPr txBox="1"/>
            <p:nvPr/>
          </p:nvSpPr>
          <p:spPr>
            <a:xfrm>
              <a:off x="1014339" y="3931243"/>
              <a:ext cx="64379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③</a:t>
              </a:r>
              <a:r>
                <a:rPr lang="zh-CN" altLang="en-US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默认为固定优先级且</a:t>
              </a:r>
              <a:r>
                <a:rPr lang="en-US" altLang="zh-CN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IR0</a:t>
              </a:r>
              <a:r>
                <a:rPr lang="zh-CN" altLang="en-US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最高，</a:t>
              </a:r>
              <a:r>
                <a:rPr lang="en-US" altLang="zh-CN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IR7</a:t>
              </a:r>
              <a:r>
                <a:rPr lang="zh-CN" altLang="en-US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为最低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</a:p>
          </p:txBody>
        </p:sp>
        <p:sp>
          <p:nvSpPr>
            <p:cNvPr id="1048947" name="文本框 12"/>
            <p:cNvSpPr txBox="1"/>
            <p:nvPr/>
          </p:nvSpPr>
          <p:spPr>
            <a:xfrm>
              <a:off x="1019667" y="4442323"/>
              <a:ext cx="35878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④设定为</a:t>
              </a:r>
              <a:r>
                <a:rPr lang="zh-CN" altLang="en-US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普通屏蔽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方式；</a:t>
              </a:r>
            </a:p>
          </p:txBody>
        </p:sp>
        <p:sp>
          <p:nvSpPr>
            <p:cNvPr id="1048948" name="文本框 13"/>
            <p:cNvSpPr txBox="1"/>
            <p:nvPr/>
          </p:nvSpPr>
          <p:spPr>
            <a:xfrm>
              <a:off x="1009756" y="4953403"/>
              <a:ext cx="4993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⑤采用</a:t>
              </a:r>
              <a:r>
                <a:rPr lang="zh-CN" altLang="en-US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非</a:t>
              </a:r>
              <a:r>
                <a:rPr lang="en-US" altLang="zh-CN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AEOI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中断结束处理方式；</a:t>
              </a:r>
            </a:p>
          </p:txBody>
        </p:sp>
        <p:sp>
          <p:nvSpPr>
            <p:cNvPr id="1048949" name="文本框 14"/>
            <p:cNvSpPr txBox="1"/>
            <p:nvPr/>
          </p:nvSpPr>
          <p:spPr>
            <a:xfrm>
              <a:off x="1019667" y="5464483"/>
              <a:ext cx="4463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⑥状态读出电路预置为</a:t>
              </a:r>
              <a:r>
                <a:rPr lang="zh-CN" altLang="en-US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读</a:t>
              </a:r>
              <a:r>
                <a:rPr lang="en-US" altLang="zh-CN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IRR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1" grpId="0"/>
      <p:bldP spid="1048942" grpId="0"/>
      <p:bldP spid="10489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文本框 1"/>
          <p:cNvSpPr txBox="1"/>
          <p:nvPr/>
        </p:nvSpPr>
        <p:spPr>
          <a:xfrm>
            <a:off x="4867939" y="620688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ICW1 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的格式</a:t>
            </a:r>
          </a:p>
        </p:txBody>
      </p:sp>
      <p:graphicFrame>
        <p:nvGraphicFramePr>
          <p:cNvPr id="4194308" name="表格 3"/>
          <p:cNvGraphicFramePr>
            <a:graphicFrameLocks noGrp="1"/>
          </p:cNvGraphicFramePr>
          <p:nvPr/>
        </p:nvGraphicFramePr>
        <p:xfrm>
          <a:off x="2423592" y="1592600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LTIM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SNGL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IC4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8951" name="文本框 5"/>
          <p:cNvSpPr txBox="1"/>
          <p:nvPr/>
        </p:nvSpPr>
        <p:spPr>
          <a:xfrm>
            <a:off x="2711624" y="1192490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1" name="组合 33"/>
          <p:cNvGrpSpPr/>
          <p:nvPr/>
        </p:nvGrpSpPr>
        <p:grpSpPr>
          <a:xfrm>
            <a:off x="2407855" y="1988840"/>
            <a:ext cx="3256097" cy="600165"/>
            <a:chOff x="883855" y="1988840"/>
            <a:chExt cx="3256097" cy="600165"/>
          </a:xfrm>
        </p:grpSpPr>
        <p:sp>
          <p:nvSpPr>
            <p:cNvPr id="1048952" name="文本框 6"/>
            <p:cNvSpPr txBox="1"/>
            <p:nvPr/>
          </p:nvSpPr>
          <p:spPr>
            <a:xfrm>
              <a:off x="883855" y="2188895"/>
              <a:ext cx="23920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条件：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=0,   D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2" name="组合 11"/>
            <p:cNvGrpSpPr/>
            <p:nvPr/>
          </p:nvGrpSpPr>
          <p:grpSpPr>
            <a:xfrm>
              <a:off x="3131840" y="1988840"/>
              <a:ext cx="1008112" cy="432048"/>
              <a:chOff x="3059832" y="2748990"/>
              <a:chExt cx="1008112" cy="608002"/>
            </a:xfrm>
          </p:grpSpPr>
          <p:cxnSp>
            <p:nvCxnSpPr>
              <p:cNvPr id="3145776" name="直接连接符 8"/>
              <p:cNvCxnSpPr>
                <a:cxnSpLocks/>
              </p:cNvCxnSpPr>
              <p:nvPr/>
            </p:nvCxnSpPr>
            <p:spPr>
              <a:xfrm>
                <a:off x="4067944" y="2748990"/>
                <a:ext cx="0" cy="6080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77" name="直接连接符 10"/>
              <p:cNvCxnSpPr>
                <a:cxnSpLocks/>
              </p:cNvCxnSpPr>
              <p:nvPr/>
            </p:nvCxnSpPr>
            <p:spPr>
              <a:xfrm flipH="1">
                <a:off x="3059832" y="3356992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3" name="组合 34"/>
          <p:cNvGrpSpPr/>
          <p:nvPr/>
        </p:nvGrpSpPr>
        <p:grpSpPr>
          <a:xfrm>
            <a:off x="3405468" y="2025306"/>
            <a:ext cx="3209713" cy="1561460"/>
            <a:chOff x="1862018" y="1992666"/>
            <a:chExt cx="3209713" cy="1561460"/>
          </a:xfrm>
        </p:grpSpPr>
        <p:grpSp>
          <p:nvGrpSpPr>
            <p:cNvPr id="224" name="组合 18"/>
            <p:cNvGrpSpPr/>
            <p:nvPr/>
          </p:nvGrpSpPr>
          <p:grpSpPr>
            <a:xfrm>
              <a:off x="3947617" y="1992666"/>
              <a:ext cx="1124114" cy="1497709"/>
              <a:chOff x="3947617" y="2352706"/>
              <a:chExt cx="1124114" cy="1497709"/>
            </a:xfrm>
          </p:grpSpPr>
          <p:grpSp>
            <p:nvGrpSpPr>
              <p:cNvPr id="225" name="组合 12"/>
              <p:cNvGrpSpPr/>
              <p:nvPr/>
            </p:nvGrpSpPr>
            <p:grpSpPr>
              <a:xfrm>
                <a:off x="4063619" y="2352706"/>
                <a:ext cx="1008112" cy="1148302"/>
                <a:chOff x="3059832" y="2748990"/>
                <a:chExt cx="1008112" cy="608002"/>
              </a:xfrm>
            </p:grpSpPr>
            <p:cxnSp>
              <p:nvCxnSpPr>
                <p:cNvPr id="3145778" name="直接连接符 13"/>
                <p:cNvCxnSpPr>
                  <a:cxnSpLocks/>
                </p:cNvCxnSpPr>
                <p:nvPr/>
              </p:nvCxnSpPr>
              <p:spPr>
                <a:xfrm>
                  <a:off x="4067944" y="2748990"/>
                  <a:ext cx="0" cy="60800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79" name="直接连接符 14"/>
                <p:cNvCxnSpPr>
                  <a:cxnSpLocks/>
                </p:cNvCxnSpPr>
                <p:nvPr/>
              </p:nvCxnSpPr>
              <p:spPr>
                <a:xfrm flipH="1">
                  <a:off x="3059832" y="3356992"/>
                  <a:ext cx="100811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8953" name="右大括号 15"/>
              <p:cNvSpPr/>
              <p:nvPr/>
            </p:nvSpPr>
            <p:spPr>
              <a:xfrm>
                <a:off x="3947617" y="3158851"/>
                <a:ext cx="125184" cy="691564"/>
              </a:xfrm>
              <a:prstGeom prst="rightBrace">
                <a:avLst>
                  <a:gd name="adj1" fmla="val 33646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954" name="文本框 16"/>
            <p:cNvSpPr txBox="1"/>
            <p:nvPr/>
          </p:nvSpPr>
          <p:spPr>
            <a:xfrm>
              <a:off x="1862018" y="2708919"/>
              <a:ext cx="2133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0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高电平触发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955" name="文本框 17"/>
            <p:cNvSpPr txBox="1"/>
            <p:nvPr/>
          </p:nvSpPr>
          <p:spPr>
            <a:xfrm>
              <a:off x="1863209" y="3154016"/>
              <a:ext cx="2105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0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上升沿触发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6" name="组合 35"/>
          <p:cNvGrpSpPr/>
          <p:nvPr/>
        </p:nvGrpSpPr>
        <p:grpSpPr>
          <a:xfrm>
            <a:off x="5358248" y="1992665"/>
            <a:ext cx="2963950" cy="2484517"/>
            <a:chOff x="3834248" y="1992665"/>
            <a:chExt cx="2963950" cy="2484517"/>
          </a:xfrm>
        </p:grpSpPr>
        <p:grpSp>
          <p:nvGrpSpPr>
            <p:cNvPr id="227" name="组合 20"/>
            <p:cNvGrpSpPr/>
            <p:nvPr/>
          </p:nvGrpSpPr>
          <p:grpSpPr>
            <a:xfrm>
              <a:off x="5582334" y="1992665"/>
              <a:ext cx="1215864" cy="2084406"/>
              <a:chOff x="3059832" y="2748990"/>
              <a:chExt cx="1008112" cy="608002"/>
            </a:xfrm>
          </p:grpSpPr>
          <p:cxnSp>
            <p:nvCxnSpPr>
              <p:cNvPr id="3145780" name="直接连接符 22"/>
              <p:cNvCxnSpPr>
                <a:cxnSpLocks/>
              </p:cNvCxnSpPr>
              <p:nvPr/>
            </p:nvCxnSpPr>
            <p:spPr>
              <a:xfrm>
                <a:off x="4067944" y="2748990"/>
                <a:ext cx="0" cy="6080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1" name="直接连接符 23"/>
              <p:cNvCxnSpPr>
                <a:cxnSpLocks/>
              </p:cNvCxnSpPr>
              <p:nvPr/>
            </p:nvCxnSpPr>
            <p:spPr>
              <a:xfrm flipH="1">
                <a:off x="3059832" y="3356992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56" name="右大括号 24"/>
            <p:cNvSpPr/>
            <p:nvPr/>
          </p:nvSpPr>
          <p:spPr>
            <a:xfrm>
              <a:off x="5467995" y="3724282"/>
              <a:ext cx="125184" cy="691564"/>
            </a:xfrm>
            <a:prstGeom prst="rightBrace">
              <a:avLst>
                <a:gd name="adj1" fmla="val 3364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57" name="文本框 25"/>
            <p:cNvSpPr txBox="1"/>
            <p:nvPr/>
          </p:nvSpPr>
          <p:spPr>
            <a:xfrm>
              <a:off x="3834248" y="3645024"/>
              <a:ext cx="1673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单片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8259A=1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958" name="文本框 26"/>
            <p:cNvSpPr txBox="1"/>
            <p:nvPr/>
          </p:nvSpPr>
          <p:spPr>
            <a:xfrm>
              <a:off x="4016990" y="4077072"/>
              <a:ext cx="1491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多片级联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8" name="组合 36"/>
          <p:cNvGrpSpPr/>
          <p:nvPr/>
        </p:nvGrpSpPr>
        <p:grpSpPr>
          <a:xfrm>
            <a:off x="4655840" y="1992664"/>
            <a:ext cx="4622957" cy="3564638"/>
            <a:chOff x="3131840" y="1992664"/>
            <a:chExt cx="4622957" cy="3564638"/>
          </a:xfrm>
        </p:grpSpPr>
        <p:grpSp>
          <p:nvGrpSpPr>
            <p:cNvPr id="229" name="组合 27"/>
            <p:cNvGrpSpPr/>
            <p:nvPr/>
          </p:nvGrpSpPr>
          <p:grpSpPr>
            <a:xfrm>
              <a:off x="6538933" y="1992664"/>
              <a:ext cx="1215864" cy="3164525"/>
              <a:chOff x="3059832" y="2748990"/>
              <a:chExt cx="1008112" cy="608002"/>
            </a:xfrm>
          </p:grpSpPr>
          <p:cxnSp>
            <p:nvCxnSpPr>
              <p:cNvPr id="3145782" name="直接连接符 28"/>
              <p:cNvCxnSpPr>
                <a:cxnSpLocks/>
              </p:cNvCxnSpPr>
              <p:nvPr/>
            </p:nvCxnSpPr>
            <p:spPr>
              <a:xfrm>
                <a:off x="4067944" y="2748990"/>
                <a:ext cx="0" cy="6080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3" name="直接连接符 29"/>
              <p:cNvCxnSpPr>
                <a:cxnSpLocks/>
              </p:cNvCxnSpPr>
              <p:nvPr/>
            </p:nvCxnSpPr>
            <p:spPr>
              <a:xfrm flipH="1">
                <a:off x="3059832" y="3356992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59" name="右大括号 30"/>
            <p:cNvSpPr/>
            <p:nvPr/>
          </p:nvSpPr>
          <p:spPr>
            <a:xfrm>
              <a:off x="6422931" y="4818418"/>
              <a:ext cx="125184" cy="691564"/>
            </a:xfrm>
            <a:prstGeom prst="rightBrace">
              <a:avLst>
                <a:gd name="adj1" fmla="val 3364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60" name="文本框 31"/>
            <p:cNvSpPr txBox="1"/>
            <p:nvPr/>
          </p:nvSpPr>
          <p:spPr>
            <a:xfrm>
              <a:off x="5057290" y="4725144"/>
              <a:ext cx="1386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ICW4=1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961" name="文本框 32"/>
            <p:cNvSpPr txBox="1"/>
            <p:nvPr/>
          </p:nvSpPr>
          <p:spPr>
            <a:xfrm>
              <a:off x="3131840" y="5157192"/>
              <a:ext cx="3321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不写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ICW4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（默认全为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8962" name="文本框 37"/>
          <p:cNvSpPr txBox="1"/>
          <p:nvPr/>
        </p:nvSpPr>
        <p:spPr>
          <a:xfrm>
            <a:off x="1771515" y="6025545"/>
            <a:ext cx="576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LTIM:  Level   Triggered  Interrupt  Mode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文本框 1"/>
          <p:cNvSpPr txBox="1"/>
          <p:nvPr/>
        </p:nvSpPr>
        <p:spPr>
          <a:xfrm>
            <a:off x="2063552" y="149971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ICW2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：中断类型码</a:t>
            </a:r>
          </a:p>
        </p:txBody>
      </p:sp>
      <p:graphicFrame>
        <p:nvGraphicFramePr>
          <p:cNvPr id="4194309" name="表格 2"/>
          <p:cNvGraphicFramePr>
            <a:graphicFrameLocks noGrp="1"/>
          </p:cNvGraphicFramePr>
          <p:nvPr/>
        </p:nvGraphicFramePr>
        <p:xfrm>
          <a:off x="2423592" y="1952640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T7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T6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8964" name="文本框 3"/>
          <p:cNvSpPr txBox="1"/>
          <p:nvPr/>
        </p:nvSpPr>
        <p:spPr>
          <a:xfrm>
            <a:off x="2711624" y="1552530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65" name="文本框 4"/>
          <p:cNvSpPr txBox="1"/>
          <p:nvPr/>
        </p:nvSpPr>
        <p:spPr>
          <a:xfrm>
            <a:off x="4295800" y="870585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" name="组合 15"/>
          <p:cNvGrpSpPr/>
          <p:nvPr/>
        </p:nvGrpSpPr>
        <p:grpSpPr>
          <a:xfrm>
            <a:off x="2711625" y="2420888"/>
            <a:ext cx="4032448" cy="1067926"/>
            <a:chOff x="1187625" y="2420888"/>
            <a:chExt cx="4032448" cy="1067926"/>
          </a:xfrm>
        </p:grpSpPr>
        <p:sp>
          <p:nvSpPr>
            <p:cNvPr id="1048966" name="左大括号 5"/>
            <p:cNvSpPr/>
            <p:nvPr/>
          </p:nvSpPr>
          <p:spPr>
            <a:xfrm rot="16200000">
              <a:off x="3039798" y="568715"/>
              <a:ext cx="328101" cy="4032448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67" name="文本框 8"/>
            <p:cNvSpPr txBox="1"/>
            <p:nvPr/>
          </p:nvSpPr>
          <p:spPr>
            <a:xfrm>
              <a:off x="2051720" y="2780928"/>
              <a:ext cx="22493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初始化时只设定中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断类型码的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高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位</a:t>
              </a:r>
            </a:p>
          </p:txBody>
        </p:sp>
      </p:grpSp>
      <p:grpSp>
        <p:nvGrpSpPr>
          <p:cNvPr id="232" name="组合 16"/>
          <p:cNvGrpSpPr/>
          <p:nvPr/>
        </p:nvGrpSpPr>
        <p:grpSpPr>
          <a:xfrm>
            <a:off x="7032104" y="2448703"/>
            <a:ext cx="2948243" cy="1040111"/>
            <a:chOff x="5508104" y="2448703"/>
            <a:chExt cx="2948243" cy="1040111"/>
          </a:xfrm>
        </p:grpSpPr>
        <p:sp>
          <p:nvSpPr>
            <p:cNvPr id="1048968" name="文本框 9"/>
            <p:cNvSpPr txBox="1"/>
            <p:nvPr/>
          </p:nvSpPr>
          <p:spPr>
            <a:xfrm>
              <a:off x="5508104" y="2780928"/>
              <a:ext cx="29482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在中断响应时根据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中断源的序号自动填入</a:t>
              </a:r>
            </a:p>
          </p:txBody>
        </p:sp>
        <p:sp>
          <p:nvSpPr>
            <p:cNvPr id="1048969" name="左大括号 14"/>
            <p:cNvSpPr/>
            <p:nvPr/>
          </p:nvSpPr>
          <p:spPr>
            <a:xfrm rot="16200000">
              <a:off x="6812028" y="1532407"/>
              <a:ext cx="272472" cy="2105063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970" name="文本框 17"/>
          <p:cNvSpPr txBox="1"/>
          <p:nvPr/>
        </p:nvSpPr>
        <p:spPr>
          <a:xfrm>
            <a:off x="2999656" y="4109011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 PC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被初始化为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8971" name="文本框 18"/>
          <p:cNvSpPr txBox="1"/>
          <p:nvPr/>
        </p:nvSpPr>
        <p:spPr>
          <a:xfrm>
            <a:off x="3064268" y="4787280"/>
            <a:ext cx="432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IR0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的中断类型码为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08H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1048972" name="文本框 19"/>
          <p:cNvSpPr txBox="1"/>
          <p:nvPr/>
        </p:nvSpPr>
        <p:spPr>
          <a:xfrm>
            <a:off x="3719736" y="5465549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IR7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的中断类型码为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0FH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65" grpId="0"/>
      <p:bldP spid="1048970" grpId="0"/>
      <p:bldP spid="1048971" grpId="0"/>
      <p:bldP spid="10489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3" name="文本框 1"/>
          <p:cNvSpPr txBox="1"/>
          <p:nvPr/>
        </p:nvSpPr>
        <p:spPr>
          <a:xfrm>
            <a:off x="2156640" y="167206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ICW3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：级联控制字</a:t>
            </a:r>
          </a:p>
        </p:txBody>
      </p:sp>
      <p:graphicFrame>
        <p:nvGraphicFramePr>
          <p:cNvPr id="4194310" name="表格 2"/>
          <p:cNvGraphicFramePr>
            <a:graphicFrameLocks noGrp="1"/>
          </p:cNvGraphicFramePr>
          <p:nvPr/>
        </p:nvGraphicFramePr>
        <p:xfrm>
          <a:off x="2783632" y="1740878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S7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8974" name="文本框 3"/>
          <p:cNvSpPr txBox="1"/>
          <p:nvPr/>
        </p:nvSpPr>
        <p:spPr>
          <a:xfrm>
            <a:off x="3071664" y="1340768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75" name="文本框 4"/>
          <p:cNvSpPr txBox="1"/>
          <p:nvPr/>
        </p:nvSpPr>
        <p:spPr>
          <a:xfrm>
            <a:off x="3503712" y="764704"/>
            <a:ext cx="609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多片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级联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SNGL=0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76" name="左大括号 6"/>
          <p:cNvSpPr/>
          <p:nvPr/>
        </p:nvSpPr>
        <p:spPr>
          <a:xfrm rot="16200000">
            <a:off x="6175788" y="-894997"/>
            <a:ext cx="272474" cy="6480721"/>
          </a:xfrm>
          <a:prstGeom prst="leftBrace">
            <a:avLst>
              <a:gd name="adj1" fmla="val 4343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77" name="文本框 7"/>
          <p:cNvSpPr txBox="1"/>
          <p:nvPr/>
        </p:nvSpPr>
        <p:spPr>
          <a:xfrm>
            <a:off x="4659470" y="2537228"/>
            <a:ext cx="506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上连接了从片，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→IR</a:t>
            </a:r>
            <a:r>
              <a:rPr lang="en-US" altLang="zh-CN" sz="20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4" name="组合 8"/>
          <p:cNvGrpSpPr/>
          <p:nvPr/>
        </p:nvGrpSpPr>
        <p:grpSpPr>
          <a:xfrm>
            <a:off x="7779772" y="4218056"/>
            <a:ext cx="2144166" cy="998950"/>
            <a:chOff x="5895732" y="2448703"/>
            <a:chExt cx="2144166" cy="998950"/>
          </a:xfrm>
        </p:grpSpPr>
        <p:sp>
          <p:nvSpPr>
            <p:cNvPr id="1048978" name="文本框 9"/>
            <p:cNvSpPr txBox="1"/>
            <p:nvPr/>
          </p:nvSpPr>
          <p:spPr>
            <a:xfrm>
              <a:off x="6228184" y="2739767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从片标识码</a:t>
              </a:r>
              <a:endParaRPr lang="zh-CN" altLang="en-US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INT→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主片</a:t>
              </a:r>
              <a:r>
                <a:rPr lang="en-US" altLang="zh-CN" sz="2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0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979" name="左大括号 10"/>
            <p:cNvSpPr/>
            <p:nvPr/>
          </p:nvSpPr>
          <p:spPr>
            <a:xfrm rot="16200000">
              <a:off x="6812028" y="1532407"/>
              <a:ext cx="272472" cy="2105063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980" name="文本框 11"/>
          <p:cNvSpPr txBox="1"/>
          <p:nvPr/>
        </p:nvSpPr>
        <p:spPr>
          <a:xfrm>
            <a:off x="4659470" y="2918691"/>
            <a:ext cx="506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0=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上没有连接从片，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→IR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81" name="文本框 12"/>
          <p:cNvSpPr txBox="1"/>
          <p:nvPr/>
        </p:nvSpPr>
        <p:spPr>
          <a:xfrm>
            <a:off x="1670827" y="172486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主片：</a:t>
            </a:r>
          </a:p>
        </p:txBody>
      </p:sp>
      <p:graphicFrame>
        <p:nvGraphicFramePr>
          <p:cNvPr id="4194311" name="表格 13"/>
          <p:cNvGraphicFramePr>
            <a:graphicFrameLocks noGrp="1"/>
          </p:cNvGraphicFramePr>
          <p:nvPr/>
        </p:nvGraphicFramePr>
        <p:xfrm>
          <a:off x="2798001" y="3762319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8982" name="文本框 14"/>
          <p:cNvSpPr txBox="1"/>
          <p:nvPr/>
        </p:nvSpPr>
        <p:spPr>
          <a:xfrm>
            <a:off x="3086033" y="3362209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83" name="文本框 16"/>
          <p:cNvSpPr txBox="1"/>
          <p:nvPr/>
        </p:nvSpPr>
        <p:spPr>
          <a:xfrm>
            <a:off x="1685196" y="374630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从片：</a:t>
            </a:r>
          </a:p>
        </p:txBody>
      </p:sp>
      <p:sp>
        <p:nvSpPr>
          <p:cNvPr id="1048984" name="文本框 17"/>
          <p:cNvSpPr txBox="1"/>
          <p:nvPr/>
        </p:nvSpPr>
        <p:spPr>
          <a:xfrm>
            <a:off x="1968107" y="5389420"/>
            <a:ext cx="825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例，某一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从片的中断请求输出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与主片的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IR3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相连。</a:t>
            </a:r>
          </a:p>
        </p:txBody>
      </p:sp>
      <p:sp>
        <p:nvSpPr>
          <p:cNvPr id="1048985" name="文本框 18"/>
          <p:cNvSpPr txBox="1"/>
          <p:nvPr/>
        </p:nvSpPr>
        <p:spPr>
          <a:xfrm>
            <a:off x="2798001" y="5978268"/>
            <a:ext cx="5953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则，主片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ICW3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S3=1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，从片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ICW3=03H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75" grpId="0"/>
      <p:bldP spid="1048976" grpId="0" animBg="1"/>
      <p:bldP spid="1048977" grpId="0"/>
      <p:bldP spid="1048980" grpId="0"/>
      <p:bldP spid="1048984" grpId="0"/>
      <p:bldP spid="104898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6" name="文本框 1"/>
          <p:cNvSpPr txBox="1"/>
          <p:nvPr/>
        </p:nvSpPr>
        <p:spPr>
          <a:xfrm>
            <a:off x="2135560" y="188640"/>
            <a:ext cx="4237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ICW4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：中断结束方式字</a:t>
            </a:r>
          </a:p>
        </p:txBody>
      </p:sp>
      <p:graphicFrame>
        <p:nvGraphicFramePr>
          <p:cNvPr id="4194312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69961"/>
              </p:ext>
            </p:extLst>
          </p:nvPr>
        </p:nvGraphicFramePr>
        <p:xfrm>
          <a:off x="2423592" y="1736616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SFNM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M/S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AEOI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8987" name="文本框 3"/>
          <p:cNvSpPr txBox="1"/>
          <p:nvPr/>
        </p:nvSpPr>
        <p:spPr>
          <a:xfrm>
            <a:off x="2711624" y="1336506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88" name="文本框 4"/>
          <p:cNvSpPr txBox="1"/>
          <p:nvPr/>
        </p:nvSpPr>
        <p:spPr>
          <a:xfrm>
            <a:off x="4367808" y="762573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89" name="矩形 5"/>
          <p:cNvSpPr/>
          <p:nvPr/>
        </p:nvSpPr>
        <p:spPr>
          <a:xfrm>
            <a:off x="2135284" y="5855611"/>
            <a:ext cx="3978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SFNM:  Specific Full Nested Mode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36" name="组合 22"/>
          <p:cNvGrpSpPr/>
          <p:nvPr/>
        </p:nvGrpSpPr>
        <p:grpSpPr>
          <a:xfrm>
            <a:off x="2761436" y="2132855"/>
            <a:ext cx="2871869" cy="1090181"/>
            <a:chOff x="1237436" y="2132855"/>
            <a:chExt cx="2871869" cy="1090181"/>
          </a:xfrm>
        </p:grpSpPr>
        <p:grpSp>
          <p:nvGrpSpPr>
            <p:cNvPr id="237" name="组合 18"/>
            <p:cNvGrpSpPr/>
            <p:nvPr/>
          </p:nvGrpSpPr>
          <p:grpSpPr>
            <a:xfrm>
              <a:off x="3101193" y="2132855"/>
              <a:ext cx="1008112" cy="690071"/>
              <a:chOff x="3059832" y="2748990"/>
              <a:chExt cx="1008112" cy="608002"/>
            </a:xfrm>
          </p:grpSpPr>
          <p:cxnSp>
            <p:nvCxnSpPr>
              <p:cNvPr id="3145784" name="直接连接符 20"/>
              <p:cNvCxnSpPr>
                <a:cxnSpLocks/>
              </p:cNvCxnSpPr>
              <p:nvPr/>
            </p:nvCxnSpPr>
            <p:spPr>
              <a:xfrm>
                <a:off x="4067944" y="2748990"/>
                <a:ext cx="0" cy="6080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5" name="直接连接符 21"/>
              <p:cNvCxnSpPr>
                <a:cxnSpLocks/>
              </p:cNvCxnSpPr>
              <p:nvPr/>
            </p:nvCxnSpPr>
            <p:spPr>
              <a:xfrm flipH="1">
                <a:off x="3059832" y="3356992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90" name="右大括号 19"/>
            <p:cNvSpPr/>
            <p:nvPr/>
          </p:nvSpPr>
          <p:spPr>
            <a:xfrm>
              <a:off x="2984000" y="2467721"/>
              <a:ext cx="125184" cy="691564"/>
            </a:xfrm>
            <a:prstGeom prst="rightBrace">
              <a:avLst>
                <a:gd name="adj1" fmla="val 3364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91" name="文本框 16"/>
            <p:cNvSpPr txBox="1"/>
            <p:nvPr/>
          </p:nvSpPr>
          <p:spPr>
            <a:xfrm>
              <a:off x="1237436" y="2377829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特殊全嵌套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992" name="文本框 17"/>
            <p:cNvSpPr txBox="1"/>
            <p:nvPr/>
          </p:nvSpPr>
          <p:spPr>
            <a:xfrm>
              <a:off x="1238627" y="2822926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普通全嵌套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8" name="组合 41"/>
          <p:cNvGrpSpPr/>
          <p:nvPr/>
        </p:nvGrpSpPr>
        <p:grpSpPr>
          <a:xfrm>
            <a:off x="2063552" y="2154123"/>
            <a:ext cx="5544626" cy="2499013"/>
            <a:chOff x="539552" y="2154123"/>
            <a:chExt cx="5544626" cy="2499013"/>
          </a:xfrm>
        </p:grpSpPr>
        <p:sp>
          <p:nvSpPr>
            <p:cNvPr id="1048993" name="左大括号 23"/>
            <p:cNvSpPr/>
            <p:nvPr/>
          </p:nvSpPr>
          <p:spPr>
            <a:xfrm rot="16200000">
              <a:off x="5305615" y="1582785"/>
              <a:ext cx="207226" cy="1349901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9" name="组合 36"/>
            <p:cNvGrpSpPr/>
            <p:nvPr/>
          </p:nvGrpSpPr>
          <p:grpSpPr>
            <a:xfrm>
              <a:off x="539552" y="2361349"/>
              <a:ext cx="4869676" cy="2291787"/>
              <a:chOff x="539552" y="2361349"/>
              <a:chExt cx="4869676" cy="2291787"/>
            </a:xfrm>
          </p:grpSpPr>
          <p:grpSp>
            <p:nvGrpSpPr>
              <p:cNvPr id="240" name="组合 25"/>
              <p:cNvGrpSpPr/>
              <p:nvPr/>
            </p:nvGrpSpPr>
            <p:grpSpPr>
              <a:xfrm>
                <a:off x="4785448" y="2361349"/>
                <a:ext cx="623780" cy="1730260"/>
                <a:chOff x="3059832" y="2748990"/>
                <a:chExt cx="1008112" cy="608002"/>
              </a:xfrm>
            </p:grpSpPr>
            <p:cxnSp>
              <p:nvCxnSpPr>
                <p:cNvPr id="3145786" name="直接连接符 29"/>
                <p:cNvCxnSpPr>
                  <a:cxnSpLocks/>
                </p:cNvCxnSpPr>
                <p:nvPr/>
              </p:nvCxnSpPr>
              <p:spPr>
                <a:xfrm>
                  <a:off x="4067944" y="2748990"/>
                  <a:ext cx="0" cy="60800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787" name="直接连接符 30"/>
                <p:cNvCxnSpPr>
                  <a:cxnSpLocks/>
                </p:cNvCxnSpPr>
                <p:nvPr/>
              </p:nvCxnSpPr>
              <p:spPr>
                <a:xfrm flipH="1">
                  <a:off x="3059832" y="3356992"/>
                  <a:ext cx="100811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组合 35"/>
              <p:cNvGrpSpPr/>
              <p:nvPr/>
            </p:nvGrpSpPr>
            <p:grpSpPr>
              <a:xfrm>
                <a:off x="539552" y="3551970"/>
                <a:ext cx="4240203" cy="1101166"/>
                <a:chOff x="539552" y="3551970"/>
                <a:chExt cx="4240203" cy="1101166"/>
              </a:xfrm>
            </p:grpSpPr>
            <p:sp>
              <p:nvSpPr>
                <p:cNvPr id="1048994" name="右大括号 26"/>
                <p:cNvSpPr/>
                <p:nvPr/>
              </p:nvSpPr>
              <p:spPr>
                <a:xfrm>
                  <a:off x="4600891" y="3645024"/>
                  <a:ext cx="178864" cy="897783"/>
                </a:xfrm>
                <a:prstGeom prst="rightBrace">
                  <a:avLst>
                    <a:gd name="adj1" fmla="val 33646"/>
                    <a:gd name="adj2" fmla="val 50000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8995" name="文本框 27"/>
                <p:cNvSpPr txBox="1"/>
                <p:nvPr/>
              </p:nvSpPr>
              <p:spPr>
                <a:xfrm>
                  <a:off x="539552" y="3551970"/>
                  <a:ext cx="41088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非缓冲方式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外部电路决定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M/S)=0X</a:t>
                  </a:r>
                  <a:endPara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996" name="文本框 28"/>
                <p:cNvSpPr txBox="1"/>
                <p:nvPr/>
              </p:nvSpPr>
              <p:spPr>
                <a:xfrm>
                  <a:off x="2201536" y="3907666"/>
                  <a:ext cx="23794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缓冲方式，主片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=11</a:t>
                  </a:r>
                  <a:endPara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997" name="文本框 34"/>
                <p:cNvSpPr txBox="1"/>
                <p:nvPr/>
              </p:nvSpPr>
              <p:spPr>
                <a:xfrm>
                  <a:off x="2196654" y="4253026"/>
                  <a:ext cx="23936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缓冲方式，从片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=10</a:t>
                  </a:r>
                  <a:endPara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42" name="组合 40"/>
          <p:cNvGrpSpPr/>
          <p:nvPr/>
        </p:nvGrpSpPr>
        <p:grpSpPr>
          <a:xfrm>
            <a:off x="5609823" y="2141561"/>
            <a:ext cx="2856640" cy="3499005"/>
            <a:chOff x="4085823" y="2141561"/>
            <a:chExt cx="2856640" cy="3499005"/>
          </a:xfrm>
        </p:grpSpPr>
        <p:grpSp>
          <p:nvGrpSpPr>
            <p:cNvPr id="243" name="组合 31"/>
            <p:cNvGrpSpPr/>
            <p:nvPr/>
          </p:nvGrpSpPr>
          <p:grpSpPr>
            <a:xfrm>
              <a:off x="5880892" y="2141561"/>
              <a:ext cx="1061571" cy="3087633"/>
              <a:chOff x="3059832" y="2748990"/>
              <a:chExt cx="1008112" cy="608002"/>
            </a:xfrm>
          </p:grpSpPr>
          <p:cxnSp>
            <p:nvCxnSpPr>
              <p:cNvPr id="3145788" name="直接连接符 32"/>
              <p:cNvCxnSpPr>
                <a:cxnSpLocks/>
              </p:cNvCxnSpPr>
              <p:nvPr/>
            </p:nvCxnSpPr>
            <p:spPr>
              <a:xfrm>
                <a:off x="4067944" y="2748990"/>
                <a:ext cx="0" cy="6080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89" name="直接连接符 33"/>
              <p:cNvCxnSpPr>
                <a:cxnSpLocks/>
              </p:cNvCxnSpPr>
              <p:nvPr/>
            </p:nvCxnSpPr>
            <p:spPr>
              <a:xfrm flipH="1">
                <a:off x="3059832" y="3356992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998" name="右大括号 37"/>
            <p:cNvSpPr/>
            <p:nvPr/>
          </p:nvSpPr>
          <p:spPr>
            <a:xfrm>
              <a:off x="5756027" y="4876410"/>
              <a:ext cx="125184" cy="691564"/>
            </a:xfrm>
            <a:prstGeom prst="rightBrace">
              <a:avLst>
                <a:gd name="adj1" fmla="val 3364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999" name="文本框 38"/>
            <p:cNvSpPr txBox="1"/>
            <p:nvPr/>
          </p:nvSpPr>
          <p:spPr>
            <a:xfrm>
              <a:off x="4141730" y="4803818"/>
              <a:ext cx="1630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自动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AEOI=1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00" name="文本框 39"/>
            <p:cNvSpPr txBox="1"/>
            <p:nvPr/>
          </p:nvSpPr>
          <p:spPr>
            <a:xfrm>
              <a:off x="4085823" y="5240456"/>
              <a:ext cx="1702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非自动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EOI=0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4" name="组合 44"/>
          <p:cNvGrpSpPr/>
          <p:nvPr/>
        </p:nvGrpSpPr>
        <p:grpSpPr>
          <a:xfrm>
            <a:off x="8718578" y="2132855"/>
            <a:ext cx="1281120" cy="1026430"/>
            <a:chOff x="7194578" y="2132855"/>
            <a:chExt cx="1281120" cy="1026430"/>
          </a:xfrm>
        </p:grpSpPr>
        <p:cxnSp>
          <p:nvCxnSpPr>
            <p:cNvPr id="3145790" name="直接连接符 42"/>
            <p:cNvCxnSpPr>
              <a:cxnSpLocks/>
            </p:cNvCxnSpPr>
            <p:nvPr/>
          </p:nvCxnSpPr>
          <p:spPr>
            <a:xfrm>
              <a:off x="7812360" y="2132855"/>
              <a:ext cx="0" cy="690071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01" name="文本框 43"/>
            <p:cNvSpPr txBox="1"/>
            <p:nvPr/>
          </p:nvSpPr>
          <p:spPr>
            <a:xfrm>
              <a:off x="7194578" y="2759175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8086/8088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8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组合 1"/>
          <p:cNvGrpSpPr/>
          <p:nvPr/>
        </p:nvGrpSpPr>
        <p:grpSpPr>
          <a:xfrm>
            <a:off x="2351584" y="116632"/>
            <a:ext cx="3600400" cy="534774"/>
            <a:chOff x="899592" y="111217"/>
            <a:chExt cx="3600400" cy="534774"/>
          </a:xfrm>
        </p:grpSpPr>
        <p:grpSp>
          <p:nvGrpSpPr>
            <p:cNvPr id="247" name="组合 2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002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9003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9004" name="文本框 3"/>
            <p:cNvSpPr txBox="1"/>
            <p:nvPr/>
          </p:nvSpPr>
          <p:spPr>
            <a:xfrm>
              <a:off x="1418494" y="111217"/>
              <a:ext cx="3081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8259A</a:t>
              </a:r>
              <a:r>
                <a:rPr lang="zh-CN" altLang="en-US" sz="2800" b="1"/>
                <a:t>初始化顺序</a:t>
              </a:r>
            </a:p>
          </p:txBody>
        </p:sp>
      </p:grpSp>
      <p:grpSp>
        <p:nvGrpSpPr>
          <p:cNvPr id="248" name="组合 38"/>
          <p:cNvGrpSpPr/>
          <p:nvPr/>
        </p:nvGrpSpPr>
        <p:grpSpPr>
          <a:xfrm>
            <a:off x="4441715" y="1340768"/>
            <a:ext cx="2376264" cy="4581282"/>
            <a:chOff x="2411760" y="1484784"/>
            <a:chExt cx="2376264" cy="4581282"/>
          </a:xfrm>
        </p:grpSpPr>
        <p:sp>
          <p:nvSpPr>
            <p:cNvPr id="1049005" name="流程图: 决策 6"/>
            <p:cNvSpPr/>
            <p:nvPr/>
          </p:nvSpPr>
          <p:spPr>
            <a:xfrm>
              <a:off x="3060719" y="2765243"/>
              <a:ext cx="1727305" cy="68973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级联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06" name="流程图: 过程 7"/>
            <p:cNvSpPr/>
            <p:nvPr/>
          </p:nvSpPr>
          <p:spPr>
            <a:xfrm>
              <a:off x="3203848" y="1484784"/>
              <a:ext cx="1368152" cy="36004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ICW1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07" name="流程图: 过程 12"/>
            <p:cNvSpPr/>
            <p:nvPr/>
          </p:nvSpPr>
          <p:spPr>
            <a:xfrm>
              <a:off x="3203848" y="2132856"/>
              <a:ext cx="1368152" cy="36004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ICW2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08" name="流程图: 过程 13"/>
            <p:cNvSpPr/>
            <p:nvPr/>
          </p:nvSpPr>
          <p:spPr>
            <a:xfrm>
              <a:off x="3203848" y="3761794"/>
              <a:ext cx="1368152" cy="36004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ICW3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09" name="流程图: 过程 14"/>
            <p:cNvSpPr/>
            <p:nvPr/>
          </p:nvSpPr>
          <p:spPr>
            <a:xfrm>
              <a:off x="3203848" y="5400344"/>
              <a:ext cx="1368152" cy="36004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ICW4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10" name="流程图: 决策 15"/>
            <p:cNvSpPr/>
            <p:nvPr/>
          </p:nvSpPr>
          <p:spPr>
            <a:xfrm>
              <a:off x="3059832" y="4405742"/>
              <a:ext cx="1727305" cy="68973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ICW4?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45791" name="直接箭头连接符 17"/>
            <p:cNvCxnSpPr>
              <a:cxnSpLocks/>
            </p:cNvCxnSpPr>
            <p:nvPr/>
          </p:nvCxnSpPr>
          <p:spPr>
            <a:xfrm>
              <a:off x="3923928" y="1830526"/>
              <a:ext cx="0" cy="302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2" name="直接箭头连接符 18"/>
            <p:cNvCxnSpPr>
              <a:cxnSpLocks/>
            </p:cNvCxnSpPr>
            <p:nvPr/>
          </p:nvCxnSpPr>
          <p:spPr>
            <a:xfrm>
              <a:off x="3923928" y="2478598"/>
              <a:ext cx="0" cy="302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3" name="直接箭头连接符 19"/>
            <p:cNvCxnSpPr>
              <a:cxnSpLocks/>
            </p:cNvCxnSpPr>
            <p:nvPr/>
          </p:nvCxnSpPr>
          <p:spPr>
            <a:xfrm>
              <a:off x="3923928" y="3429000"/>
              <a:ext cx="0" cy="302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4" name="直接箭头连接符 20"/>
            <p:cNvCxnSpPr>
              <a:cxnSpLocks/>
            </p:cNvCxnSpPr>
            <p:nvPr/>
          </p:nvCxnSpPr>
          <p:spPr>
            <a:xfrm>
              <a:off x="3923928" y="4134782"/>
              <a:ext cx="0" cy="302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5" name="直接箭头连接符 21"/>
            <p:cNvCxnSpPr>
              <a:cxnSpLocks/>
            </p:cNvCxnSpPr>
            <p:nvPr/>
          </p:nvCxnSpPr>
          <p:spPr>
            <a:xfrm>
              <a:off x="3923928" y="5070886"/>
              <a:ext cx="0" cy="302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6" name="直接箭头连接符 22"/>
            <p:cNvCxnSpPr>
              <a:cxnSpLocks/>
            </p:cNvCxnSpPr>
            <p:nvPr/>
          </p:nvCxnSpPr>
          <p:spPr>
            <a:xfrm>
              <a:off x="3923928" y="5763736"/>
              <a:ext cx="0" cy="302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7" name="直接连接符 26"/>
            <p:cNvCxnSpPr>
              <a:cxnSpLocks/>
            </p:cNvCxnSpPr>
            <p:nvPr/>
          </p:nvCxnSpPr>
          <p:spPr>
            <a:xfrm>
              <a:off x="2411760" y="3109600"/>
              <a:ext cx="64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8" name="直接连接符 28"/>
            <p:cNvCxnSpPr>
              <a:cxnSpLocks/>
            </p:cNvCxnSpPr>
            <p:nvPr/>
          </p:nvCxnSpPr>
          <p:spPr>
            <a:xfrm>
              <a:off x="2411760" y="3103231"/>
              <a:ext cx="0" cy="1117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9" name="直接箭头连接符 30"/>
            <p:cNvCxnSpPr>
              <a:cxnSpLocks/>
            </p:cNvCxnSpPr>
            <p:nvPr/>
          </p:nvCxnSpPr>
          <p:spPr>
            <a:xfrm>
              <a:off x="2411760" y="4221088"/>
              <a:ext cx="15121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0" name="直接连接符 31"/>
            <p:cNvCxnSpPr>
              <a:cxnSpLocks/>
            </p:cNvCxnSpPr>
            <p:nvPr/>
          </p:nvCxnSpPr>
          <p:spPr>
            <a:xfrm>
              <a:off x="2411760" y="4765784"/>
              <a:ext cx="64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1" name="直接连接符 32"/>
            <p:cNvCxnSpPr>
              <a:cxnSpLocks/>
            </p:cNvCxnSpPr>
            <p:nvPr/>
          </p:nvCxnSpPr>
          <p:spPr>
            <a:xfrm>
              <a:off x="2411760" y="4759415"/>
              <a:ext cx="0" cy="1117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2" name="直接箭头连接符 33"/>
            <p:cNvCxnSpPr>
              <a:cxnSpLocks/>
            </p:cNvCxnSpPr>
            <p:nvPr/>
          </p:nvCxnSpPr>
          <p:spPr>
            <a:xfrm>
              <a:off x="2411760" y="5877272"/>
              <a:ext cx="15121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011" name="文本框 34"/>
            <p:cNvSpPr txBox="1"/>
            <p:nvPr/>
          </p:nvSpPr>
          <p:spPr>
            <a:xfrm>
              <a:off x="2639051" y="2780928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12" name="文本框 35"/>
            <p:cNvSpPr txBox="1"/>
            <p:nvPr/>
          </p:nvSpPr>
          <p:spPr>
            <a:xfrm>
              <a:off x="3985362" y="338893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13" name="文本框 36"/>
            <p:cNvSpPr txBox="1"/>
            <p:nvPr/>
          </p:nvSpPr>
          <p:spPr>
            <a:xfrm>
              <a:off x="2689218" y="443711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14" name="文本框 37"/>
            <p:cNvSpPr txBox="1"/>
            <p:nvPr/>
          </p:nvSpPr>
          <p:spPr>
            <a:xfrm>
              <a:off x="3995936" y="5045114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内容占位符 2"/>
          <p:cNvSpPr txBox="1">
            <a:spLocks noChangeArrowheads="1"/>
          </p:cNvSpPr>
          <p:nvPr/>
        </p:nvSpPr>
        <p:spPr>
          <a:xfrm>
            <a:off x="1747043" y="1196752"/>
            <a:ext cx="8697913" cy="461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以微型计算机中使用的单片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为例，试对其进行初始化设置。在微型计算机中，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的端口地址分别为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。初始化设置的程序段如下：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AL, 13H 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（中断请求信号采用边沿触发方式；单片；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8259A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，后面使用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	20H, AL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AL, 18H  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（将中断类型码高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位指定为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	 21H, 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AL, 0DH  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（不用特殊全嵌套方式；不用中断自动结束；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方式为用缓冲方式，工作于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8088/8086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系统）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	21H, 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0" name="组合 2"/>
          <p:cNvGrpSpPr/>
          <p:nvPr/>
        </p:nvGrpSpPr>
        <p:grpSpPr>
          <a:xfrm>
            <a:off x="2351584" y="116632"/>
            <a:ext cx="3600400" cy="534774"/>
            <a:chOff x="899592" y="111217"/>
            <a:chExt cx="3600400" cy="534774"/>
          </a:xfrm>
        </p:grpSpPr>
        <p:grpSp>
          <p:nvGrpSpPr>
            <p:cNvPr id="251" name="组合 3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016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9017" name="椭圆 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9018" name="文本框 4"/>
            <p:cNvSpPr txBox="1"/>
            <p:nvPr/>
          </p:nvSpPr>
          <p:spPr>
            <a:xfrm>
              <a:off x="1418494" y="111217"/>
              <a:ext cx="3081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8259A</a:t>
              </a:r>
              <a:r>
                <a:rPr lang="zh-CN" altLang="en-US" sz="2800" b="1"/>
                <a:t>初始化编程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49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9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90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490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490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490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490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组合 1"/>
          <p:cNvGrpSpPr/>
          <p:nvPr/>
        </p:nvGrpSpPr>
        <p:grpSpPr>
          <a:xfrm>
            <a:off x="2351584" y="116632"/>
            <a:ext cx="3600400" cy="534774"/>
            <a:chOff x="899592" y="111217"/>
            <a:chExt cx="3600400" cy="534774"/>
          </a:xfrm>
        </p:grpSpPr>
        <p:grpSp>
          <p:nvGrpSpPr>
            <p:cNvPr id="254" name="组合 2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019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9020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9021" name="文本框 3"/>
            <p:cNvSpPr txBox="1"/>
            <p:nvPr/>
          </p:nvSpPr>
          <p:spPr>
            <a:xfrm>
              <a:off x="1418494" y="111217"/>
              <a:ext cx="3081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8259A</a:t>
              </a:r>
              <a:r>
                <a:rPr lang="zh-CN" altLang="en-US" sz="2800" b="1" dirty="0"/>
                <a:t>操作命令字</a:t>
              </a:r>
            </a:p>
          </p:txBody>
        </p:sp>
      </p:grpSp>
      <p:sp>
        <p:nvSpPr>
          <p:cNvPr id="1049022" name="文本框 6"/>
          <p:cNvSpPr txBox="1"/>
          <p:nvPr/>
        </p:nvSpPr>
        <p:spPr>
          <a:xfrm>
            <a:off x="2279576" y="1409140"/>
            <a:ext cx="7704856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操作命令字可用来改变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的中断控制方式、屏蔽中断源以及读出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的工作状态信息。</a:t>
            </a:r>
          </a:p>
        </p:txBody>
      </p:sp>
      <p:sp>
        <p:nvSpPr>
          <p:cNvPr id="1049023" name="文本框 7"/>
          <p:cNvSpPr txBox="1"/>
          <p:nvPr/>
        </p:nvSpPr>
        <p:spPr>
          <a:xfrm>
            <a:off x="2279576" y="2815114"/>
            <a:ext cx="7632848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操作命令字在初始化完成后任意时刻均可写入，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没有顺序要求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9024" name="文本框 8"/>
          <p:cNvSpPr txBox="1"/>
          <p:nvPr/>
        </p:nvSpPr>
        <p:spPr>
          <a:xfrm>
            <a:off x="2279576" y="4221088"/>
            <a:ext cx="7848872" cy="122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OCW1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必须写入奇地址端口，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OCW2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OCW3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必须写入偶地址端口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22" grpId="0"/>
      <p:bldP spid="1049023" grpId="0"/>
      <p:bldP spid="10490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文本框 1"/>
          <p:cNvSpPr txBox="1"/>
          <p:nvPr/>
        </p:nvSpPr>
        <p:spPr>
          <a:xfrm>
            <a:off x="2063552" y="1007968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OCW1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：中断屏蔽字</a:t>
            </a:r>
          </a:p>
        </p:txBody>
      </p:sp>
      <p:graphicFrame>
        <p:nvGraphicFramePr>
          <p:cNvPr id="4194313" name="表格 2"/>
          <p:cNvGraphicFramePr>
            <a:graphicFrameLocks noGrp="1"/>
          </p:cNvGraphicFramePr>
          <p:nvPr/>
        </p:nvGraphicFramePr>
        <p:xfrm>
          <a:off x="2423592" y="2810637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M7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9026" name="文本框 3"/>
          <p:cNvSpPr txBox="1"/>
          <p:nvPr/>
        </p:nvSpPr>
        <p:spPr>
          <a:xfrm>
            <a:off x="2711624" y="241052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27" name="文本框 4"/>
          <p:cNvSpPr txBox="1"/>
          <p:nvPr/>
        </p:nvSpPr>
        <p:spPr>
          <a:xfrm>
            <a:off x="4295800" y="1728582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6" name="组合 11"/>
          <p:cNvGrpSpPr/>
          <p:nvPr/>
        </p:nvGrpSpPr>
        <p:grpSpPr>
          <a:xfrm>
            <a:off x="2711624" y="3278886"/>
            <a:ext cx="6552729" cy="699348"/>
            <a:chOff x="1187624" y="2420889"/>
            <a:chExt cx="6552729" cy="699348"/>
          </a:xfrm>
        </p:grpSpPr>
        <p:sp>
          <p:nvSpPr>
            <p:cNvPr id="1049028" name="左大括号 6"/>
            <p:cNvSpPr/>
            <p:nvPr/>
          </p:nvSpPr>
          <p:spPr>
            <a:xfrm rot="16200000">
              <a:off x="4337806" y="-729293"/>
              <a:ext cx="252366" cy="6552729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029" name="文本框 7"/>
            <p:cNvSpPr txBox="1"/>
            <p:nvPr/>
          </p:nvSpPr>
          <p:spPr>
            <a:xfrm>
              <a:off x="3491880" y="2720127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1=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屏蔽；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0=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不屏蔽</a:t>
              </a:r>
            </a:p>
          </p:txBody>
        </p:sp>
      </p:grpSp>
      <p:sp>
        <p:nvSpPr>
          <p:cNvPr id="1049030" name="文本框 12"/>
          <p:cNvSpPr txBox="1"/>
          <p:nvPr/>
        </p:nvSpPr>
        <p:spPr>
          <a:xfrm>
            <a:off x="2279576" y="4292463"/>
            <a:ext cx="7632848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OCW1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用于决定对中断请求输入源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屏蔽与否。</a:t>
            </a:r>
          </a:p>
        </p:txBody>
      </p:sp>
      <p:sp>
        <p:nvSpPr>
          <p:cNvPr id="1049031" name="文本框 13"/>
          <p:cNvSpPr txBox="1"/>
          <p:nvPr/>
        </p:nvSpPr>
        <p:spPr>
          <a:xfrm>
            <a:off x="2279576" y="5040692"/>
            <a:ext cx="7632848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OCW1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缺省全为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27" grpId="0"/>
      <p:bldP spid="1049030" grpId="0"/>
      <p:bldP spid="10490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2" name="文本框 1"/>
          <p:cNvSpPr txBox="1"/>
          <p:nvPr/>
        </p:nvSpPr>
        <p:spPr>
          <a:xfrm>
            <a:off x="2135560" y="188640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OCW2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：中断结束和优先级方式控制字</a:t>
            </a:r>
          </a:p>
        </p:txBody>
      </p:sp>
      <p:graphicFrame>
        <p:nvGraphicFramePr>
          <p:cNvPr id="4194314" name="表格 2"/>
          <p:cNvGraphicFramePr>
            <a:graphicFrameLocks noGrp="1"/>
          </p:cNvGraphicFramePr>
          <p:nvPr/>
        </p:nvGraphicFramePr>
        <p:xfrm>
          <a:off x="2495600" y="1991309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EOI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9033" name="文本框 3"/>
          <p:cNvSpPr txBox="1"/>
          <p:nvPr/>
        </p:nvSpPr>
        <p:spPr>
          <a:xfrm>
            <a:off x="2783632" y="1591199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34" name="文本框 4"/>
          <p:cNvSpPr txBox="1"/>
          <p:nvPr/>
        </p:nvSpPr>
        <p:spPr>
          <a:xfrm>
            <a:off x="4367808" y="909254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=00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35" name="内容占位符 2"/>
          <p:cNvSpPr>
            <a:spLocks noChangeArrowheads="1"/>
          </p:cNvSpPr>
          <p:nvPr/>
        </p:nvSpPr>
        <p:spPr bwMode="auto">
          <a:xfrm>
            <a:off x="1927919" y="2788299"/>
            <a:ext cx="8336161" cy="3556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40000"/>
              </a:lnSpc>
              <a:spcBef>
                <a:spcPts val="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000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优先级方式控制位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：循环优先级，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：为固定优先级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40000"/>
              </a:lnSpc>
              <a:spcBef>
                <a:spcPts val="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：指示</a:t>
            </a:r>
            <a:r>
              <a:rPr lang="en-US" altLang="zh-CN" sz="2000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OCW2</a:t>
            </a:r>
            <a:r>
              <a:rPr lang="zh-CN" altLang="en-US" sz="2000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</a:t>
            </a:r>
            <a:r>
              <a:rPr lang="en-US" altLang="zh-CN" sz="2000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L2</a:t>
            </a:r>
            <a:r>
              <a:rPr lang="zh-CN" altLang="en-US" sz="2000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～</a:t>
            </a:r>
            <a:r>
              <a:rPr lang="en-US" altLang="zh-CN" sz="2000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L0</a:t>
            </a:r>
            <a:r>
              <a:rPr lang="zh-CN" altLang="en-US" sz="2000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位是否有效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：有效；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：无效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40000"/>
              </a:lnSpc>
              <a:spcBef>
                <a:spcPts val="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EOI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000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在非自动中断结束方式下的中断结束命令位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：发中断结束命令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，它使现行中断的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ISR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位复位；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40000"/>
              </a:lnSpc>
              <a:spcBef>
                <a:spcPts val="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：不发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出中断结束命令。</a:t>
            </a:r>
          </a:p>
          <a:p>
            <a:pPr indent="0" eaLnBrk="1" hangingPunct="1">
              <a:lnSpc>
                <a:spcPct val="140000"/>
              </a:lnSpc>
              <a:spcBef>
                <a:spcPts val="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L2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～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L0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：它有两个作用。</a:t>
            </a:r>
            <a:b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(1)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设定哪个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IRi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优先级最低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，用于改变优先级顺序。</a:t>
            </a:r>
            <a:b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(2)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zh-CN" altLang="en-US" sz="2000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特殊中断结束命令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指明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ISR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的哪位被复位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9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Group 37"/>
          <p:cNvGraphicFramePr>
            <a:graphicFrameLocks noGrp="1"/>
          </p:cNvGraphicFramePr>
          <p:nvPr/>
        </p:nvGraphicFramePr>
        <p:xfrm>
          <a:off x="2567608" y="1196752"/>
          <a:ext cx="6984775" cy="5328590"/>
        </p:xfrm>
        <a:graphic>
          <a:graphicData uri="http://schemas.openxmlformats.org/drawingml/2006/table">
            <a:tbl>
              <a:tblPr/>
              <a:tblGrid>
                <a:gridCol w="1947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中断类型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除法出错中断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单步中断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非屏蔽中断，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NMI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设置断点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溢出处理中断，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INTO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显示设备中断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1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程序结束中断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DOS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系统功能调用功能程序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28" name="组合 6"/>
          <p:cNvGrpSpPr/>
          <p:nvPr/>
        </p:nvGrpSpPr>
        <p:grpSpPr>
          <a:xfrm>
            <a:off x="2423592" y="111217"/>
            <a:ext cx="2642482" cy="534774"/>
            <a:chOff x="899592" y="111217"/>
            <a:chExt cx="2642482" cy="534774"/>
          </a:xfrm>
        </p:grpSpPr>
        <p:grpSp>
          <p:nvGrpSpPr>
            <p:cNvPr id="129" name="组合 2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46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747" name="椭圆 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748" name="文本框 5"/>
            <p:cNvSpPr txBox="1"/>
            <p:nvPr/>
          </p:nvSpPr>
          <p:spPr>
            <a:xfrm>
              <a:off x="1418494" y="111217"/>
              <a:ext cx="2123580" cy="485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内部中断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5" name="表格 1"/>
          <p:cNvGraphicFramePr>
            <a:graphicFrameLocks noGrp="1"/>
          </p:cNvGraphicFramePr>
          <p:nvPr/>
        </p:nvGraphicFramePr>
        <p:xfrm>
          <a:off x="2495600" y="1342703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EOI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9036" name="文本框 2"/>
          <p:cNvSpPr txBox="1"/>
          <p:nvPr/>
        </p:nvSpPr>
        <p:spPr>
          <a:xfrm>
            <a:off x="2783632" y="942593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37" name="文本框 3"/>
          <p:cNvSpPr txBox="1"/>
          <p:nvPr/>
        </p:nvSpPr>
        <p:spPr>
          <a:xfrm>
            <a:off x="3936213" y="315520"/>
            <a:ext cx="475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OCW2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=00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9" name="组合 21"/>
          <p:cNvGrpSpPr/>
          <p:nvPr/>
        </p:nvGrpSpPr>
        <p:grpSpPr>
          <a:xfrm>
            <a:off x="7392144" y="1810951"/>
            <a:ext cx="2232248" cy="957783"/>
            <a:chOff x="5868144" y="1810951"/>
            <a:chExt cx="2232248" cy="957783"/>
          </a:xfrm>
        </p:grpSpPr>
        <p:sp>
          <p:nvSpPr>
            <p:cNvPr id="1049038" name="文本框 5"/>
            <p:cNvSpPr txBox="1"/>
            <p:nvPr/>
          </p:nvSpPr>
          <p:spPr>
            <a:xfrm>
              <a:off x="6012160" y="2060848"/>
              <a:ext cx="2088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初始最低级别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的复位位号</a:t>
              </a:r>
            </a:p>
          </p:txBody>
        </p:sp>
        <p:sp>
          <p:nvSpPr>
            <p:cNvPr id="1049039" name="左大括号 6"/>
            <p:cNvSpPr/>
            <p:nvPr/>
          </p:nvSpPr>
          <p:spPr>
            <a:xfrm rot="16200000">
              <a:off x="6822082" y="857013"/>
              <a:ext cx="252365" cy="2160241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组合 23"/>
          <p:cNvGrpSpPr/>
          <p:nvPr/>
        </p:nvGrpSpPr>
        <p:grpSpPr>
          <a:xfrm>
            <a:off x="2783633" y="1810952"/>
            <a:ext cx="6552647" cy="4343931"/>
            <a:chOff x="1259633" y="1810952"/>
            <a:chExt cx="6552647" cy="4343931"/>
          </a:xfrm>
        </p:grpSpPr>
        <p:sp>
          <p:nvSpPr>
            <p:cNvPr id="1049040" name="左大括号 4"/>
            <p:cNvSpPr/>
            <p:nvPr/>
          </p:nvSpPr>
          <p:spPr>
            <a:xfrm rot="16200000">
              <a:off x="2213571" y="857014"/>
              <a:ext cx="252365" cy="2160241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1" name="组合 11"/>
            <p:cNvGrpSpPr/>
            <p:nvPr/>
          </p:nvGrpSpPr>
          <p:grpSpPr>
            <a:xfrm>
              <a:off x="2339752" y="2063316"/>
              <a:ext cx="715381" cy="2445804"/>
              <a:chOff x="1763687" y="2348880"/>
              <a:chExt cx="715381" cy="1584176"/>
            </a:xfrm>
          </p:grpSpPr>
          <p:cxnSp>
            <p:nvCxnSpPr>
              <p:cNvPr id="3145803" name="直接连接符 8"/>
              <p:cNvCxnSpPr>
                <a:cxnSpLocks/>
              </p:cNvCxnSpPr>
              <p:nvPr/>
            </p:nvCxnSpPr>
            <p:spPr>
              <a:xfrm>
                <a:off x="1763688" y="2348880"/>
                <a:ext cx="0" cy="15841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4" name="直接箭头连接符 10"/>
              <p:cNvCxnSpPr>
                <a:cxnSpLocks/>
              </p:cNvCxnSpPr>
              <p:nvPr/>
            </p:nvCxnSpPr>
            <p:spPr>
              <a:xfrm>
                <a:off x="1763687" y="3933056"/>
                <a:ext cx="71538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041" name="左大括号 12"/>
            <p:cNvSpPr/>
            <p:nvPr/>
          </p:nvSpPr>
          <p:spPr>
            <a:xfrm>
              <a:off x="3039149" y="2958647"/>
              <a:ext cx="432014" cy="3100945"/>
            </a:xfrm>
            <a:prstGeom prst="leftBrace">
              <a:avLst>
                <a:gd name="adj1" fmla="val 53485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2" name="组合 22"/>
            <p:cNvGrpSpPr/>
            <p:nvPr/>
          </p:nvGrpSpPr>
          <p:grpSpPr>
            <a:xfrm>
              <a:off x="3471163" y="2814452"/>
              <a:ext cx="4341117" cy="3340431"/>
              <a:chOff x="3471163" y="2814452"/>
              <a:chExt cx="4341117" cy="3340431"/>
            </a:xfrm>
          </p:grpSpPr>
          <p:sp>
            <p:nvSpPr>
              <p:cNvPr id="1049042" name="文本框 13"/>
              <p:cNvSpPr txBox="1"/>
              <p:nvPr/>
            </p:nvSpPr>
            <p:spPr>
              <a:xfrm>
                <a:off x="3471163" y="2814452"/>
                <a:ext cx="3361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001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：正常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EOI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，固定优先级</a:t>
                </a:r>
              </a:p>
            </p:txBody>
          </p:sp>
          <p:sp>
            <p:nvSpPr>
              <p:cNvPr id="1049043" name="文本框 14"/>
              <p:cNvSpPr txBox="1"/>
              <p:nvPr/>
            </p:nvSpPr>
            <p:spPr>
              <a:xfrm>
                <a:off x="3471163" y="3214562"/>
                <a:ext cx="3775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011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：特殊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EOI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，指定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ISR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复位位</a:t>
                </a:r>
              </a:p>
            </p:txBody>
          </p:sp>
          <p:sp>
            <p:nvSpPr>
              <p:cNvPr id="1049044" name="文本框 15"/>
              <p:cNvSpPr txBox="1"/>
              <p:nvPr/>
            </p:nvSpPr>
            <p:spPr>
              <a:xfrm>
                <a:off x="3471163" y="3614672"/>
                <a:ext cx="3877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：正常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EOI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，优先级自动循环</a:t>
                </a:r>
              </a:p>
            </p:txBody>
          </p:sp>
          <p:sp>
            <p:nvSpPr>
              <p:cNvPr id="1049045" name="文本框 16"/>
              <p:cNvSpPr txBox="1"/>
              <p:nvPr/>
            </p:nvSpPr>
            <p:spPr>
              <a:xfrm>
                <a:off x="3471163" y="4059164"/>
                <a:ext cx="43380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AEOI=1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时设置优先级自动循环</a:t>
                </a:r>
              </a:p>
            </p:txBody>
          </p:sp>
          <p:sp>
            <p:nvSpPr>
              <p:cNvPr id="1049046" name="文本框 17"/>
              <p:cNvSpPr txBox="1"/>
              <p:nvPr/>
            </p:nvSpPr>
            <p:spPr>
              <a:xfrm>
                <a:off x="3474233" y="4510002"/>
                <a:ext cx="43380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AEOI=1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时取消优先级自动循环</a:t>
                </a:r>
              </a:p>
            </p:txBody>
          </p:sp>
          <p:sp>
            <p:nvSpPr>
              <p:cNvPr id="1049047" name="文本框 18"/>
              <p:cNvSpPr txBox="1"/>
              <p:nvPr/>
            </p:nvSpPr>
            <p:spPr>
              <a:xfrm>
                <a:off x="3471163" y="4954553"/>
                <a:ext cx="3849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111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：正常</a:t>
                </a: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EOI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，优先级特殊循环</a:t>
                </a:r>
              </a:p>
            </p:txBody>
          </p:sp>
          <p:sp>
            <p:nvSpPr>
              <p:cNvPr id="1049048" name="文本框 19"/>
              <p:cNvSpPr txBox="1"/>
              <p:nvPr/>
            </p:nvSpPr>
            <p:spPr>
              <a:xfrm>
                <a:off x="3471163" y="5354663"/>
                <a:ext cx="3136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110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：设置优先级特殊循环</a:t>
                </a:r>
              </a:p>
            </p:txBody>
          </p:sp>
          <p:sp>
            <p:nvSpPr>
              <p:cNvPr id="1049049" name="文本框 20"/>
              <p:cNvSpPr txBox="1"/>
              <p:nvPr/>
            </p:nvSpPr>
            <p:spPr>
              <a:xfrm>
                <a:off x="3471163" y="5754773"/>
                <a:ext cx="13436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010</a:t>
                </a:r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：无效</a:t>
                </a:r>
              </a:p>
            </p:txBody>
          </p:sp>
        </p:grpSp>
      </p:grpSp>
      <p:cxnSp>
        <p:nvCxnSpPr>
          <p:cNvPr id="3145805" name="连接符: 曲线 27"/>
          <p:cNvCxnSpPr>
            <a:cxnSpLocks/>
            <a:stCxn id="1049047" idx="3"/>
            <a:endCxn id="1049043" idx="3"/>
          </p:cNvCxnSpPr>
          <p:nvPr/>
        </p:nvCxnSpPr>
        <p:spPr>
          <a:xfrm flipH="1" flipV="1">
            <a:off x="8770812" y="3414617"/>
            <a:ext cx="73995" cy="1739991"/>
          </a:xfrm>
          <a:prstGeom prst="curvedConnector3">
            <a:avLst>
              <a:gd name="adj1" fmla="val -88562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4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0" name="文本框 1"/>
          <p:cNvSpPr txBox="1"/>
          <p:nvPr/>
        </p:nvSpPr>
        <p:spPr>
          <a:xfrm>
            <a:off x="2135560" y="188640"/>
            <a:ext cx="590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OCW3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：屏蔽方式和状态读出控制字</a:t>
            </a:r>
          </a:p>
        </p:txBody>
      </p:sp>
      <p:graphicFrame>
        <p:nvGraphicFramePr>
          <p:cNvPr id="4194316" name="表格 2"/>
          <p:cNvGraphicFramePr>
            <a:graphicFrameLocks noGrp="1"/>
          </p:cNvGraphicFramePr>
          <p:nvPr/>
        </p:nvGraphicFramePr>
        <p:xfrm>
          <a:off x="2423592" y="1736616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ESMM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SMM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9051" name="文本框 3"/>
          <p:cNvSpPr txBox="1"/>
          <p:nvPr/>
        </p:nvSpPr>
        <p:spPr>
          <a:xfrm>
            <a:off x="2711624" y="1336506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52" name="文本框 4"/>
          <p:cNvSpPr txBox="1"/>
          <p:nvPr/>
        </p:nvSpPr>
        <p:spPr>
          <a:xfrm>
            <a:off x="4367808" y="762573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4" name="组合 37"/>
          <p:cNvGrpSpPr/>
          <p:nvPr/>
        </p:nvGrpSpPr>
        <p:grpSpPr>
          <a:xfrm>
            <a:off x="5064565" y="2132857"/>
            <a:ext cx="2457122" cy="2705623"/>
            <a:chOff x="3900605" y="2132857"/>
            <a:chExt cx="2457122" cy="2705623"/>
          </a:xfrm>
        </p:grpSpPr>
        <p:grpSp>
          <p:nvGrpSpPr>
            <p:cNvPr id="265" name="组合 15"/>
            <p:cNvGrpSpPr/>
            <p:nvPr/>
          </p:nvGrpSpPr>
          <p:grpSpPr>
            <a:xfrm>
              <a:off x="5733947" y="2132857"/>
              <a:ext cx="623780" cy="2302974"/>
              <a:chOff x="3059832" y="2549661"/>
              <a:chExt cx="1008112" cy="809250"/>
            </a:xfrm>
          </p:grpSpPr>
          <p:cxnSp>
            <p:nvCxnSpPr>
              <p:cNvPr id="3145806" name="直接连接符 21"/>
              <p:cNvCxnSpPr>
                <a:cxnSpLocks/>
              </p:cNvCxnSpPr>
              <p:nvPr/>
            </p:nvCxnSpPr>
            <p:spPr>
              <a:xfrm>
                <a:off x="4067944" y="2549661"/>
                <a:ext cx="0" cy="8092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07" name="直接连接符 22"/>
              <p:cNvCxnSpPr>
                <a:cxnSpLocks/>
              </p:cNvCxnSpPr>
              <p:nvPr/>
            </p:nvCxnSpPr>
            <p:spPr>
              <a:xfrm flipH="1">
                <a:off x="3059832" y="3356992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053" name="右大括号 17"/>
            <p:cNvSpPr/>
            <p:nvPr/>
          </p:nvSpPr>
          <p:spPr>
            <a:xfrm>
              <a:off x="5565527" y="4077072"/>
              <a:ext cx="172886" cy="690957"/>
            </a:xfrm>
            <a:prstGeom prst="rightBrace">
              <a:avLst>
                <a:gd name="adj1" fmla="val 3364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054" name="文本框 19"/>
            <p:cNvSpPr txBox="1"/>
            <p:nvPr/>
          </p:nvSpPr>
          <p:spPr>
            <a:xfrm>
              <a:off x="4142928" y="4008756"/>
              <a:ext cx="1491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查询方式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55" name="文本框 20"/>
            <p:cNvSpPr txBox="1"/>
            <p:nvPr/>
          </p:nvSpPr>
          <p:spPr>
            <a:xfrm>
              <a:off x="3900605" y="4438370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非查询方式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组合 39"/>
          <p:cNvGrpSpPr/>
          <p:nvPr/>
        </p:nvGrpSpPr>
        <p:grpSpPr>
          <a:xfrm>
            <a:off x="5044109" y="2167051"/>
            <a:ext cx="4473859" cy="3860789"/>
            <a:chOff x="3520109" y="2167051"/>
            <a:chExt cx="4473859" cy="3860789"/>
          </a:xfrm>
        </p:grpSpPr>
        <p:grpSp>
          <p:nvGrpSpPr>
            <p:cNvPr id="267" name="组合 38"/>
            <p:cNvGrpSpPr/>
            <p:nvPr/>
          </p:nvGrpSpPr>
          <p:grpSpPr>
            <a:xfrm>
              <a:off x="3520109" y="2348881"/>
              <a:ext cx="3809070" cy="3678959"/>
              <a:chOff x="3880149" y="2348881"/>
              <a:chExt cx="3809070" cy="3678959"/>
            </a:xfrm>
          </p:grpSpPr>
          <p:grpSp>
            <p:nvGrpSpPr>
              <p:cNvPr id="268" name="组合 24"/>
              <p:cNvGrpSpPr/>
              <p:nvPr/>
            </p:nvGrpSpPr>
            <p:grpSpPr>
              <a:xfrm>
                <a:off x="5772648" y="2348881"/>
                <a:ext cx="1916571" cy="3280429"/>
                <a:chOff x="3059832" y="2686486"/>
                <a:chExt cx="1008112" cy="670506"/>
              </a:xfrm>
            </p:grpSpPr>
            <p:cxnSp>
              <p:nvCxnSpPr>
                <p:cNvPr id="3145808" name="直接连接符 28"/>
                <p:cNvCxnSpPr>
                  <a:cxnSpLocks/>
                </p:cNvCxnSpPr>
                <p:nvPr/>
              </p:nvCxnSpPr>
              <p:spPr>
                <a:xfrm>
                  <a:off x="4067944" y="2686486"/>
                  <a:ext cx="0" cy="66880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809" name="直接连接符 29"/>
                <p:cNvCxnSpPr>
                  <a:cxnSpLocks/>
                </p:cNvCxnSpPr>
                <p:nvPr/>
              </p:nvCxnSpPr>
              <p:spPr>
                <a:xfrm flipH="1">
                  <a:off x="3059832" y="3356992"/>
                  <a:ext cx="100811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9056" name="右大括号 25"/>
              <p:cNvSpPr/>
              <p:nvPr/>
            </p:nvSpPr>
            <p:spPr>
              <a:xfrm>
                <a:off x="5666140" y="5281472"/>
                <a:ext cx="125184" cy="691564"/>
              </a:xfrm>
              <a:prstGeom prst="rightBrace">
                <a:avLst>
                  <a:gd name="adj1" fmla="val 33646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057" name="文本框 26"/>
              <p:cNvSpPr txBox="1"/>
              <p:nvPr/>
            </p:nvSpPr>
            <p:spPr>
              <a:xfrm>
                <a:off x="3880149" y="5199778"/>
                <a:ext cx="1832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随后读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IRR=10</a:t>
                </a:r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58" name="文本框 27"/>
              <p:cNvSpPr txBox="1"/>
              <p:nvPr/>
            </p:nvSpPr>
            <p:spPr>
              <a:xfrm>
                <a:off x="3882400" y="5627730"/>
                <a:ext cx="17751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随后读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ISR=11</a:t>
                </a:r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9059" name="左大括号 33"/>
            <p:cNvSpPr/>
            <p:nvPr/>
          </p:nvSpPr>
          <p:spPr>
            <a:xfrm rot="16200000">
              <a:off x="7215405" y="1595713"/>
              <a:ext cx="207226" cy="1349901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9" name="组合 36"/>
          <p:cNvGrpSpPr/>
          <p:nvPr/>
        </p:nvGrpSpPr>
        <p:grpSpPr>
          <a:xfrm>
            <a:off x="3575720" y="2176150"/>
            <a:ext cx="3368299" cy="1349722"/>
            <a:chOff x="2411760" y="2176150"/>
            <a:chExt cx="3368299" cy="1349722"/>
          </a:xfrm>
        </p:grpSpPr>
        <p:grpSp>
          <p:nvGrpSpPr>
            <p:cNvPr id="270" name="组合 6"/>
            <p:cNvGrpSpPr/>
            <p:nvPr/>
          </p:nvGrpSpPr>
          <p:grpSpPr>
            <a:xfrm flipH="1">
              <a:off x="3081040" y="2393780"/>
              <a:ext cx="410839" cy="690071"/>
              <a:chOff x="3059832" y="2748990"/>
              <a:chExt cx="1008112" cy="608002"/>
            </a:xfrm>
          </p:grpSpPr>
          <p:cxnSp>
            <p:nvCxnSpPr>
              <p:cNvPr id="3145810" name="直接连接符 10"/>
              <p:cNvCxnSpPr>
                <a:cxnSpLocks/>
              </p:cNvCxnSpPr>
              <p:nvPr/>
            </p:nvCxnSpPr>
            <p:spPr>
              <a:xfrm>
                <a:off x="4067944" y="2748990"/>
                <a:ext cx="0" cy="6080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811" name="直接连接符 11"/>
              <p:cNvCxnSpPr>
                <a:cxnSpLocks/>
              </p:cNvCxnSpPr>
              <p:nvPr/>
            </p:nvCxnSpPr>
            <p:spPr>
              <a:xfrm flipH="1">
                <a:off x="3059832" y="3356992"/>
                <a:ext cx="10081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9060" name="右大括号 7"/>
            <p:cNvSpPr/>
            <p:nvPr/>
          </p:nvSpPr>
          <p:spPr>
            <a:xfrm flipH="1">
              <a:off x="3478628" y="2685578"/>
              <a:ext cx="180413" cy="796545"/>
            </a:xfrm>
            <a:prstGeom prst="rightBrace">
              <a:avLst>
                <a:gd name="adj1" fmla="val 3364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061" name="文本框 8"/>
            <p:cNvSpPr txBox="1"/>
            <p:nvPr/>
          </p:nvSpPr>
          <p:spPr>
            <a:xfrm>
              <a:off x="3637127" y="2681448"/>
              <a:ext cx="2135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10=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清除特殊屏蔽</a:t>
              </a:r>
            </a:p>
          </p:txBody>
        </p:sp>
        <p:sp>
          <p:nvSpPr>
            <p:cNvPr id="1049062" name="文本框 9"/>
            <p:cNvSpPr txBox="1"/>
            <p:nvPr/>
          </p:nvSpPr>
          <p:spPr>
            <a:xfrm>
              <a:off x="3658709" y="3125762"/>
              <a:ext cx="2121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11=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设置特殊屏蔽</a:t>
              </a:r>
            </a:p>
          </p:txBody>
        </p:sp>
        <p:sp>
          <p:nvSpPr>
            <p:cNvPr id="1049063" name="左大括号 34"/>
            <p:cNvSpPr/>
            <p:nvPr/>
          </p:nvSpPr>
          <p:spPr>
            <a:xfrm rot="16200000">
              <a:off x="2983098" y="1604812"/>
              <a:ext cx="207226" cy="1349901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4" name="文本框 1"/>
          <p:cNvSpPr txBox="1"/>
          <p:nvPr/>
        </p:nvSpPr>
        <p:spPr>
          <a:xfrm>
            <a:off x="1847528" y="748963"/>
            <a:ext cx="7632848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）中断状态查询</a:t>
            </a:r>
          </a:p>
        </p:txBody>
      </p:sp>
      <p:sp>
        <p:nvSpPr>
          <p:cNvPr id="1049065" name="文本框 2"/>
          <p:cNvSpPr txBox="1"/>
          <p:nvPr/>
        </p:nvSpPr>
        <p:spPr>
          <a:xfrm>
            <a:off x="2161600" y="1484784"/>
            <a:ext cx="7632848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先写一个</a:t>
            </a:r>
            <a:r>
              <a:rPr lang="en-US" altLang="zh-CN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P=1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OCW3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控制字到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，然后再对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同一地址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读取，则可得到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中断状态字节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194317" name="表格 3"/>
          <p:cNvGraphicFramePr>
            <a:graphicFrameLocks noGrp="1"/>
          </p:cNvGraphicFramePr>
          <p:nvPr/>
        </p:nvGraphicFramePr>
        <p:xfrm>
          <a:off x="2279576" y="2924944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9066" name="文本框 4"/>
          <p:cNvSpPr txBox="1"/>
          <p:nvPr/>
        </p:nvSpPr>
        <p:spPr>
          <a:xfrm>
            <a:off x="2231648" y="3712251"/>
            <a:ext cx="7632848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，表示本片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有中断请求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指示对应的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最高优先级中断源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9067" name="文本框 5"/>
          <p:cNvSpPr txBox="1"/>
          <p:nvPr/>
        </p:nvSpPr>
        <p:spPr>
          <a:xfrm>
            <a:off x="2279576" y="4877513"/>
            <a:ext cx="7632848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，表示本片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中断请求。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64" grpId="0"/>
      <p:bldP spid="1049065" grpId="0"/>
      <p:bldP spid="1049066" grpId="0"/>
      <p:bldP spid="104906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8" name="文本框 1"/>
          <p:cNvSpPr txBox="1"/>
          <p:nvPr/>
        </p:nvSpPr>
        <p:spPr>
          <a:xfrm>
            <a:off x="1847528" y="748963"/>
            <a:ext cx="7632848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）读取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的状态</a:t>
            </a:r>
          </a:p>
        </p:txBody>
      </p:sp>
      <p:sp>
        <p:nvSpPr>
          <p:cNvPr id="1049069" name="文本框 2"/>
          <p:cNvSpPr txBox="1"/>
          <p:nvPr/>
        </p:nvSpPr>
        <p:spPr>
          <a:xfrm>
            <a:off x="2161600" y="1484784"/>
            <a:ext cx="7632848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①CPU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先写一个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  RIS=10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OCW3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控制字到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，再对同一地址读，即可得到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的内容。</a:t>
            </a:r>
          </a:p>
        </p:txBody>
      </p:sp>
      <p:sp>
        <p:nvSpPr>
          <p:cNvPr id="1049070" name="文本框 3"/>
          <p:cNvSpPr txBox="1"/>
          <p:nvPr/>
        </p:nvSpPr>
        <p:spPr>
          <a:xfrm>
            <a:off x="2161600" y="2737670"/>
            <a:ext cx="7632848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②CPU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先写一个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  RIS=11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OCW3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控制字到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，再对同一地址读，即可得到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的内容。</a:t>
            </a:r>
          </a:p>
        </p:txBody>
      </p:sp>
      <p:sp>
        <p:nvSpPr>
          <p:cNvPr id="1049071" name="文本框 4"/>
          <p:cNvSpPr txBox="1"/>
          <p:nvPr/>
        </p:nvSpPr>
        <p:spPr>
          <a:xfrm>
            <a:off x="2161600" y="3990556"/>
            <a:ext cx="7632848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时读取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，就可以得到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的内容，此时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不需要写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OCW3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控制字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68" grpId="0"/>
      <p:bldP spid="1049069" grpId="0"/>
      <p:bldP spid="1049070" grpId="0"/>
      <p:bldP spid="104907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组合 1"/>
          <p:cNvGrpSpPr/>
          <p:nvPr/>
        </p:nvGrpSpPr>
        <p:grpSpPr>
          <a:xfrm>
            <a:off x="2351584" y="116632"/>
            <a:ext cx="3600400" cy="534774"/>
            <a:chOff x="899592" y="111217"/>
            <a:chExt cx="3600400" cy="534774"/>
          </a:xfrm>
        </p:grpSpPr>
        <p:grpSp>
          <p:nvGrpSpPr>
            <p:cNvPr id="275" name="组合 2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072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9073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9074" name="文本框 3"/>
            <p:cNvSpPr txBox="1"/>
            <p:nvPr/>
          </p:nvSpPr>
          <p:spPr>
            <a:xfrm>
              <a:off x="1418494" y="111217"/>
              <a:ext cx="3081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8259A</a:t>
              </a:r>
              <a:r>
                <a:rPr lang="zh-CN" altLang="en-US" sz="2800" b="1"/>
                <a:t>编程</a:t>
              </a:r>
            </a:p>
          </p:txBody>
        </p:sp>
      </p:grpSp>
      <p:sp>
        <p:nvSpPr>
          <p:cNvPr id="1049075" name="矩形 6"/>
          <p:cNvSpPr/>
          <p:nvPr/>
        </p:nvSpPr>
        <p:spPr>
          <a:xfrm>
            <a:off x="2207568" y="831061"/>
            <a:ext cx="8136904" cy="93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  <a:buSzPct val="80000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例，两片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级联，提供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级向量中断，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CAS2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CAS0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作为互连线，从片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直接连到主片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IR2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上。</a:t>
            </a:r>
          </a:p>
        </p:txBody>
      </p:sp>
      <p:sp>
        <p:nvSpPr>
          <p:cNvPr id="1049076" name="内容占位符 2"/>
          <p:cNvSpPr txBox="1">
            <a:spLocks noChangeArrowheads="1"/>
          </p:cNvSpPr>
          <p:nvPr/>
        </p:nvSpPr>
        <p:spPr>
          <a:xfrm>
            <a:off x="2007032" y="2348880"/>
            <a:ext cx="8208912" cy="403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4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端口地址，主片在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020H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03FH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范围内，实际使用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020H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两个端口；从片在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0A0H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0BFH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范围，实际使用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0A0H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0A1H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两个端口。</a:t>
            </a:r>
          </a:p>
          <a:p>
            <a:pPr marL="0" lvl="1" indent="0">
              <a:lnSpc>
                <a:spcPct val="14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主、从片的中断请求信号均采用边沿触发方式。</a:t>
            </a:r>
          </a:p>
          <a:p>
            <a:pPr marL="0" lvl="1" indent="0">
              <a:lnSpc>
                <a:spcPct val="14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采用普通全嵌套方式，优先级的排列次序为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级最高（主片的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），主片的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、主片的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（从片的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），主片的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lvl="1" indent="0">
              <a:lnSpc>
                <a:spcPct val="14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采用非缓冲方式，主片的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SP/EN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，从片的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SP/EN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端接地。</a:t>
            </a:r>
          </a:p>
          <a:p>
            <a:pPr marL="0" lvl="1" indent="0">
              <a:lnSpc>
                <a:spcPct val="14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的次序，设定主片的中断号为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0FH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，从片的中断号为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9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9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9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9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9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9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7" name="内容占位符 2"/>
          <p:cNvSpPr>
            <a:spLocks noChangeArrowheads="1"/>
          </p:cNvSpPr>
          <p:nvPr/>
        </p:nvSpPr>
        <p:spPr bwMode="auto">
          <a:xfrm>
            <a:off x="1847528" y="669453"/>
            <a:ext cx="8697912" cy="551909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对主片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的初始化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INTM00	EQU  	020H       		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1NTM01	EQU   	021H       		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……     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MOV  AL, 00010001B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ICWl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边沿触发，要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；级联方式，要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ICW3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    INTM00,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JMP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  $+2   	 ;I/O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端口延时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AL, 00001000B	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;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：设置主片的中断向量，起始的中断向量为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08H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OUT    INTM01,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JMP     SHORT  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MOV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AL, 00000100B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;ICW3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：表示从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输出是连接到主片的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49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49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49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49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49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9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49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49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49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490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490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490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内容占位符 2"/>
          <p:cNvSpPr>
            <a:spLocks noChangeArrowheads="1"/>
          </p:cNvSpPr>
          <p:nvPr/>
        </p:nvSpPr>
        <p:spPr bwMode="auto">
          <a:xfrm>
            <a:off x="1667508" y="1196752"/>
            <a:ext cx="8856984" cy="47990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OUT  	INTM01,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	JMP 	SHORT  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	MOV 	AL, 00000001B 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;ICW4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：非总线缓冲，全嵌套，正常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EOI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  	INTM01,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	JMP  	SHORT  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对从片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的初始化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INTS00  EQU  	0A0H       ;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1NTS01  EQU  	0A1H       ;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	MOV 	AL, 0001000lB	 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;ICWl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：边沿触发，要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ICW4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；级联方式，要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ICW3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	OUT 	INTS00,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49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49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9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9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49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9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49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490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490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490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490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9" name="内容占位符 2"/>
          <p:cNvSpPr>
            <a:spLocks noChangeArrowheads="1"/>
          </p:cNvSpPr>
          <p:nvPr/>
        </p:nvSpPr>
        <p:spPr bwMode="auto">
          <a:xfrm>
            <a:off x="1970087" y="620688"/>
            <a:ext cx="8697913" cy="604867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JMP 	SHORT 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	        MOV 	AL, 01110000B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	  ;ICW2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：设置从片的中断向量，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 起始的中断向量为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70H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	OUT 	INTS01,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JMP 	SHORT 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MOV	AL, 00000010B 	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;ICW3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，设置从片的识别标志，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；指定对应主片的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IR2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OUT 	INTS01,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	JMP 	SHORT  $+2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	MOV 	AL, 00000001B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;ICW4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：非总线缓冲，全嵌套，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；正常的中断结束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	      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 	INTS01, AL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	JMP 	SHORT  $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9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9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9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49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49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49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490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490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490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490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490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490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490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490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组合 2"/>
          <p:cNvGrpSpPr/>
          <p:nvPr/>
        </p:nvGrpSpPr>
        <p:grpSpPr>
          <a:xfrm>
            <a:off x="2351584" y="44624"/>
            <a:ext cx="5760639" cy="839639"/>
            <a:chOff x="827584" y="0"/>
            <a:chExt cx="5760639" cy="839639"/>
          </a:xfrm>
        </p:grpSpPr>
        <p:sp>
          <p:nvSpPr>
            <p:cNvPr id="1049080" name="六边形 3"/>
            <p:cNvSpPr/>
            <p:nvPr/>
          </p:nvSpPr>
          <p:spPr>
            <a:xfrm>
              <a:off x="827584" y="94906"/>
              <a:ext cx="576063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14.3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中断程序设计概述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1" name="组合 4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081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082" name="椭圆 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82" name="组合 5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083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084" name="椭圆 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9085" name="内容占位符 2"/>
          <p:cNvSpPr txBox="1"/>
          <p:nvPr/>
        </p:nvSpPr>
        <p:spPr>
          <a:xfrm>
            <a:off x="3018793" y="1772816"/>
            <a:ext cx="6522550" cy="48366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MY_INT PROC FAR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 AX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 BX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中断服务程序主体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 BX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 AX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AL, 20H	; EOI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  ，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00100000B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20H, AL	;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OCW2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IRET</a:t>
            </a:r>
          </a:p>
        </p:txBody>
      </p:sp>
      <p:sp>
        <p:nvSpPr>
          <p:cNvPr id="1049086" name="文本框 18"/>
          <p:cNvSpPr txBox="1"/>
          <p:nvPr/>
        </p:nvSpPr>
        <p:spPr>
          <a:xfrm>
            <a:off x="1703512" y="1127263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）中断服务程序主体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A1CBBF-6ECF-4008-820D-983AF8B21B68}"/>
              </a:ext>
            </a:extLst>
          </p:cNvPr>
          <p:cNvSpPr/>
          <p:nvPr/>
        </p:nvSpPr>
        <p:spPr>
          <a:xfrm>
            <a:off x="2577413" y="6209354"/>
            <a:ext cx="2347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MY_INT ENDP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8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7" name="内容占位符 2"/>
          <p:cNvSpPr txBox="1"/>
          <p:nvPr/>
        </p:nvSpPr>
        <p:spPr>
          <a:xfrm>
            <a:off x="3534568" y="759024"/>
            <a:ext cx="5122863" cy="59046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CLI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PUSH DS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XOR AX, AX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 DS, AX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 BX,  n   ;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中断类型号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 CL,2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SHL BX, CL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 AX,  OFFSET MY_INT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 [BX],  AX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 AX,  SEG MY_INT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 [BX+2], AX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POP DS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088" name="矩形 10"/>
          <p:cNvSpPr/>
          <p:nvPr/>
        </p:nvSpPr>
        <p:spPr>
          <a:xfrm>
            <a:off x="2135560" y="194320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）主程序设置中断向量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合 1"/>
          <p:cNvGrpSpPr/>
          <p:nvPr/>
        </p:nvGrpSpPr>
        <p:grpSpPr>
          <a:xfrm>
            <a:off x="2423592" y="111217"/>
            <a:ext cx="2642482" cy="534774"/>
            <a:chOff x="899592" y="111217"/>
            <a:chExt cx="2642482" cy="534774"/>
          </a:xfrm>
        </p:grpSpPr>
        <p:grpSp>
          <p:nvGrpSpPr>
            <p:cNvPr id="132" name="组合 2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49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750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751" name="文本框 3"/>
            <p:cNvSpPr txBox="1"/>
            <p:nvPr/>
          </p:nvSpPr>
          <p:spPr>
            <a:xfrm>
              <a:off x="1418494" y="111217"/>
              <a:ext cx="2123580" cy="485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中断向量表</a:t>
              </a:r>
            </a:p>
          </p:txBody>
        </p:sp>
      </p:grpSp>
      <p:grpSp>
        <p:nvGrpSpPr>
          <p:cNvPr id="133" name="组合 21"/>
          <p:cNvGrpSpPr/>
          <p:nvPr/>
        </p:nvGrpSpPr>
        <p:grpSpPr>
          <a:xfrm>
            <a:off x="1924050" y="2133600"/>
            <a:ext cx="4171950" cy="3962400"/>
            <a:chOff x="400050" y="2133600"/>
            <a:chExt cx="4171950" cy="3962400"/>
          </a:xfrm>
        </p:grpSpPr>
        <p:sp>
          <p:nvSpPr>
            <p:cNvPr id="1048752" name="Rectangle 4"/>
            <p:cNvSpPr>
              <a:spLocks noChangeArrowheads="1"/>
            </p:cNvSpPr>
            <p:nvPr/>
          </p:nvSpPr>
          <p:spPr bwMode="auto">
            <a:xfrm>
              <a:off x="1619250" y="2133600"/>
              <a:ext cx="1676400" cy="3962400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8753" name="Line 5"/>
            <p:cNvSpPr>
              <a:spLocks noChangeShapeType="1"/>
            </p:cNvSpPr>
            <p:nvPr/>
          </p:nvSpPr>
          <p:spPr bwMode="auto">
            <a:xfrm>
              <a:off x="1619250" y="25146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54" name="Line 6"/>
            <p:cNvSpPr>
              <a:spLocks noChangeShapeType="1"/>
            </p:cNvSpPr>
            <p:nvPr/>
          </p:nvSpPr>
          <p:spPr bwMode="auto">
            <a:xfrm>
              <a:off x="1619250" y="28956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55" name="Line 7"/>
            <p:cNvSpPr>
              <a:spLocks noChangeShapeType="1"/>
            </p:cNvSpPr>
            <p:nvPr/>
          </p:nvSpPr>
          <p:spPr bwMode="auto">
            <a:xfrm>
              <a:off x="1619250" y="32766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56" name="Line 8"/>
            <p:cNvSpPr>
              <a:spLocks noChangeShapeType="1"/>
            </p:cNvSpPr>
            <p:nvPr/>
          </p:nvSpPr>
          <p:spPr bwMode="auto">
            <a:xfrm>
              <a:off x="1619250" y="36576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57" name="Text Box 9"/>
            <p:cNvSpPr txBox="1">
              <a:spLocks noChangeArrowheads="1"/>
            </p:cNvSpPr>
            <p:nvPr/>
          </p:nvSpPr>
          <p:spPr bwMode="auto">
            <a:xfrm>
              <a:off x="2152650" y="3657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︙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58" name="Line 10"/>
            <p:cNvSpPr>
              <a:spLocks noChangeShapeType="1"/>
            </p:cNvSpPr>
            <p:nvPr/>
          </p:nvSpPr>
          <p:spPr bwMode="auto">
            <a:xfrm>
              <a:off x="1619250" y="41148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59" name="Line 11"/>
            <p:cNvSpPr>
              <a:spLocks noChangeShapeType="1"/>
            </p:cNvSpPr>
            <p:nvPr/>
          </p:nvSpPr>
          <p:spPr bwMode="auto">
            <a:xfrm>
              <a:off x="1619250" y="45720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60" name="Text Box 12"/>
            <p:cNvSpPr txBox="1">
              <a:spLocks noChangeArrowheads="1"/>
            </p:cNvSpPr>
            <p:nvPr/>
          </p:nvSpPr>
          <p:spPr bwMode="auto">
            <a:xfrm>
              <a:off x="2152650" y="46482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︙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61" name="Text Box 13"/>
            <p:cNvSpPr txBox="1">
              <a:spLocks noChangeArrowheads="1"/>
            </p:cNvSpPr>
            <p:nvPr/>
          </p:nvSpPr>
          <p:spPr bwMode="auto">
            <a:xfrm>
              <a:off x="400050" y="2133600"/>
              <a:ext cx="1371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00000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48762" name="Text Box 14"/>
            <p:cNvSpPr txBox="1">
              <a:spLocks noChangeArrowheads="1"/>
            </p:cNvSpPr>
            <p:nvPr/>
          </p:nvSpPr>
          <p:spPr bwMode="auto">
            <a:xfrm>
              <a:off x="400050" y="4148138"/>
              <a:ext cx="1371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003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FFH</a:t>
              </a:r>
            </a:p>
          </p:txBody>
        </p:sp>
        <p:sp>
          <p:nvSpPr>
            <p:cNvPr id="1048763" name="AutoShape 15"/>
            <p:cNvSpPr/>
            <p:nvPr/>
          </p:nvSpPr>
          <p:spPr bwMode="auto">
            <a:xfrm>
              <a:off x="3481388" y="2238375"/>
              <a:ext cx="228600" cy="2286000"/>
            </a:xfrm>
            <a:prstGeom prst="rightBrace">
              <a:avLst>
                <a:gd name="adj1" fmla="val 83287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8764" name="Text Box 16"/>
            <p:cNvSpPr txBox="1">
              <a:spLocks noChangeArrowheads="1"/>
            </p:cNvSpPr>
            <p:nvPr/>
          </p:nvSpPr>
          <p:spPr bwMode="auto">
            <a:xfrm>
              <a:off x="3734117" y="3200400"/>
              <a:ext cx="837883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1KB</a:t>
              </a:r>
            </a:p>
          </p:txBody>
        </p:sp>
      </p:grpSp>
      <p:pic>
        <p:nvPicPr>
          <p:cNvPr id="2097157" name="图片 16" descr="f21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8014" y="109220"/>
            <a:ext cx="3170434" cy="663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Rectangle 3"/>
          <p:cNvSpPr txBox="1">
            <a:spLocks noChangeArrowheads="1"/>
          </p:cNvSpPr>
          <p:nvPr/>
        </p:nvSpPr>
        <p:spPr>
          <a:xfrm>
            <a:off x="2209800" y="1196752"/>
            <a:ext cx="7772400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用于存放各类中断服务程序的入口地址；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每个入口地址占用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Bytes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低字为段内偏移，高字为段地址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向量表的物理地址位于内存的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00000H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003FFH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，大小为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，共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个入口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向量表所在的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段地址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=0000H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向量地址的偏移地址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=n×4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为中断类型码。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66" name="文本框 2"/>
          <p:cNvSpPr txBox="1"/>
          <p:nvPr/>
        </p:nvSpPr>
        <p:spPr>
          <a:xfrm>
            <a:off x="2495600" y="188640"/>
            <a:ext cx="19608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中断向量表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矩形 1"/>
          <p:cNvSpPr/>
          <p:nvPr/>
        </p:nvSpPr>
        <p:spPr>
          <a:xfrm>
            <a:off x="2207568" y="1052736"/>
            <a:ext cx="8064896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/>
              <a:t>将用户</a:t>
            </a:r>
            <a:r>
              <a:rPr lang="zh-CN" altLang="en-US" sz="2400" b="1" u="sng" dirty="0"/>
              <a:t>自定义</a:t>
            </a:r>
            <a:r>
              <a:rPr lang="zh-CN" altLang="en-US" sz="2400" b="1" dirty="0"/>
              <a:t>的中断服务程序入口地址放入向量表的方法。</a:t>
            </a:r>
          </a:p>
        </p:txBody>
      </p:sp>
      <p:sp>
        <p:nvSpPr>
          <p:cNvPr id="1048685" name="Rectangle 3"/>
          <p:cNvSpPr txBox="1">
            <a:spLocks noChangeArrowheads="1"/>
          </p:cNvSpPr>
          <p:nvPr/>
        </p:nvSpPr>
        <p:spPr>
          <a:xfrm>
            <a:off x="2854969" y="1916832"/>
            <a:ext cx="7129463" cy="4440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例，将类型码为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的中断服务子程序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的中断向量放入向量表。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AX，0000H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DS，AX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SI，0120H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BX，OFFSET TIMER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[SI]，BX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BX，SEG TIMER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[SI+2]，BX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1"/>
          <p:cNvGrpSpPr/>
          <p:nvPr/>
        </p:nvGrpSpPr>
        <p:grpSpPr>
          <a:xfrm>
            <a:off x="2423592" y="116632"/>
            <a:ext cx="5184576" cy="534774"/>
            <a:chOff x="899592" y="111217"/>
            <a:chExt cx="5184576" cy="534774"/>
          </a:xfrm>
        </p:grpSpPr>
        <p:grpSp>
          <p:nvGrpSpPr>
            <p:cNvPr id="91" name="组合 2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13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614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615" name="文本框 3"/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CPU</a:t>
              </a:r>
              <a:r>
                <a:rPr lang="zh-CN" altLang="en-US" sz="2800" b="1"/>
                <a:t>中断类型码的获取方法</a:t>
              </a:r>
            </a:p>
          </p:txBody>
        </p:sp>
      </p:grpSp>
      <p:sp>
        <p:nvSpPr>
          <p:cNvPr id="1048616" name="矩形 6"/>
          <p:cNvSpPr/>
          <p:nvPr/>
        </p:nvSpPr>
        <p:spPr>
          <a:xfrm>
            <a:off x="1991544" y="764704"/>
            <a:ext cx="7776864" cy="171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）内部中断和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此类中断无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周期，</a:t>
            </a:r>
            <a:r>
              <a:rPr lang="zh-CN" alt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中断类型码固定或由指令给出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48617" name="矩形 7"/>
          <p:cNvSpPr/>
          <p:nvPr/>
        </p:nvSpPr>
        <p:spPr>
          <a:xfrm>
            <a:off x="1991544" y="2523001"/>
            <a:ext cx="2875280" cy="485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）可屏蔽中断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5" name="内容占位符 3" descr="f22.T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14386" y="3356992"/>
            <a:ext cx="6963228" cy="3156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6" grpId="0"/>
      <p:bldP spid="10486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1"/>
          <p:cNvGrpSpPr/>
          <p:nvPr/>
        </p:nvGrpSpPr>
        <p:grpSpPr>
          <a:xfrm>
            <a:off x="1631504" y="836712"/>
            <a:ext cx="3168352" cy="878840"/>
            <a:chOff x="899592" y="111217"/>
            <a:chExt cx="3168352" cy="878840"/>
          </a:xfrm>
        </p:grpSpPr>
        <p:grpSp>
          <p:nvGrpSpPr>
            <p:cNvPr id="85" name="组合 2"/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06" name="同心圆 2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48607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608" name="文本框 3"/>
            <p:cNvSpPr txBox="1"/>
            <p:nvPr/>
          </p:nvSpPr>
          <p:spPr>
            <a:xfrm>
              <a:off x="1418494" y="111217"/>
              <a:ext cx="2649450" cy="87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中断响应和中断处理流程</a:t>
              </a:r>
            </a:p>
          </p:txBody>
        </p:sp>
      </p:grpSp>
      <p:grpSp>
        <p:nvGrpSpPr>
          <p:cNvPr id="86" name="组合 8"/>
          <p:cNvGrpSpPr/>
          <p:nvPr/>
        </p:nvGrpSpPr>
        <p:grpSpPr>
          <a:xfrm>
            <a:off x="4583832" y="182562"/>
            <a:ext cx="5868144" cy="6492875"/>
            <a:chOff x="3059832" y="182562"/>
            <a:chExt cx="5868144" cy="6492875"/>
          </a:xfrm>
        </p:grpSpPr>
        <p:pic>
          <p:nvPicPr>
            <p:cNvPr id="2097154" name="图片 100" descr="f23.TIF"/>
            <p:cNvPicPr>
              <a:picLocks noChangeAspect="1"/>
            </p:cNvPicPr>
            <p:nvPr/>
          </p:nvPicPr>
          <p:blipFill>
            <a:blip r:embed="rId2">
              <a:lum bright="-48000" contrast="72000"/>
            </a:blip>
            <a:srcRect/>
            <a:stretch>
              <a:fillRect/>
            </a:stretch>
          </p:blipFill>
          <p:spPr bwMode="auto">
            <a:xfrm>
              <a:off x="3059832" y="182562"/>
              <a:ext cx="5868144" cy="6492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609" name="文本框 7"/>
            <p:cNvSpPr txBox="1"/>
            <p:nvPr/>
          </p:nvSpPr>
          <p:spPr>
            <a:xfrm>
              <a:off x="7071960" y="1259175"/>
              <a:ext cx="101520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TF=IF=0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3847</Words>
  <Application>Microsoft Office PowerPoint</Application>
  <PresentationFormat>宽屏</PresentationFormat>
  <Paragraphs>700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楷体_GB2312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陈麒至</cp:lastModifiedBy>
  <cp:revision>40</cp:revision>
  <dcterms:created xsi:type="dcterms:W3CDTF">2017-01-13T23:54:50Z</dcterms:created>
  <dcterms:modified xsi:type="dcterms:W3CDTF">2020-12-31T08:53:42Z</dcterms:modified>
</cp:coreProperties>
</file>